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5" r:id="rId3"/>
    <p:sldId id="316" r:id="rId4"/>
    <p:sldId id="314" r:id="rId5"/>
    <p:sldId id="257" r:id="rId6"/>
    <p:sldId id="258" r:id="rId7"/>
    <p:sldId id="263" r:id="rId8"/>
    <p:sldId id="264" r:id="rId9"/>
    <p:sldId id="265" r:id="rId10"/>
    <p:sldId id="317" r:id="rId11"/>
    <p:sldId id="318" r:id="rId12"/>
    <p:sldId id="319" r:id="rId13"/>
    <p:sldId id="270" r:id="rId14"/>
    <p:sldId id="324" r:id="rId15"/>
    <p:sldId id="325" r:id="rId16"/>
    <p:sldId id="273" r:id="rId17"/>
    <p:sldId id="275" r:id="rId18"/>
    <p:sldId id="282" r:id="rId19"/>
    <p:sldId id="322" r:id="rId20"/>
    <p:sldId id="323" r:id="rId21"/>
    <p:sldId id="313" r:id="rId22"/>
    <p:sldId id="311" r:id="rId23"/>
    <p:sldId id="283" r:id="rId24"/>
    <p:sldId id="293" r:id="rId25"/>
    <p:sldId id="284" r:id="rId26"/>
    <p:sldId id="285" r:id="rId27"/>
    <p:sldId id="286" r:id="rId28"/>
    <p:sldId id="287" r:id="rId29"/>
    <p:sldId id="288" r:id="rId30"/>
    <p:sldId id="289" r:id="rId31"/>
    <p:sldId id="290" r:id="rId32"/>
    <p:sldId id="291" r:id="rId33"/>
    <p:sldId id="292"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00"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196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9/13/2021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9/13/2021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9/13/2021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9/13/2021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9/13/2021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9/13/2021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80728"/>
            <a:ext cx="6629400" cy="1219201"/>
          </a:xfrm>
        </p:spPr>
        <p:txBody>
          <a:bodyPr>
            <a:noAutofit/>
          </a:bodyPr>
          <a:lstStyle/>
          <a:p>
            <a:r>
              <a:rPr lang="en-US" sz="6000" dirty="0" smtClean="0"/>
              <a:t>FORENSIC SCIENCE LABORATORY</a:t>
            </a:r>
            <a:endParaRPr lang="en-IN" sz="6000" dirty="0"/>
          </a:p>
        </p:txBody>
      </p:sp>
      <p:sp>
        <p:nvSpPr>
          <p:cNvPr id="3" name="Subtitle 2"/>
          <p:cNvSpPr>
            <a:spLocks noGrp="1"/>
          </p:cNvSpPr>
          <p:nvPr>
            <p:ph type="subTitle" idx="1"/>
          </p:nvPr>
        </p:nvSpPr>
        <p:spPr>
          <a:xfrm>
            <a:off x="1981200" y="3717032"/>
            <a:ext cx="6553200" cy="1969368"/>
          </a:xfrm>
        </p:spPr>
        <p:txBody>
          <a:bodyPr>
            <a:noAutofit/>
          </a:bodyPr>
          <a:lstStyle/>
          <a:p>
            <a:pPr algn="ctr"/>
            <a:r>
              <a:rPr lang="en-US" b="1" dirty="0" smtClean="0">
                <a:solidFill>
                  <a:schemeClr val="tx1"/>
                </a:solidFill>
              </a:rPr>
              <a:t>		Dr. Kalpesh Zanzrukiya</a:t>
            </a:r>
          </a:p>
          <a:p>
            <a:pPr algn="ctr"/>
            <a:r>
              <a:rPr lang="en-US" b="1" dirty="0">
                <a:solidFill>
                  <a:schemeClr val="tx1"/>
                </a:solidFill>
              </a:rPr>
              <a:t>	</a:t>
            </a:r>
            <a:r>
              <a:rPr lang="en-US" b="1" dirty="0" smtClean="0">
                <a:solidFill>
                  <a:schemeClr val="tx1"/>
                </a:solidFill>
              </a:rPr>
              <a:t>	</a:t>
            </a:r>
            <a:endParaRPr lang="en-IN" b="1" dirty="0"/>
          </a:p>
        </p:txBody>
      </p:sp>
    </p:spTree>
    <p:extLst>
      <p:ext uri="{BB962C8B-B14F-4D97-AF65-F5344CB8AC3E}">
        <p14:creationId xmlns:p14="http://schemas.microsoft.com/office/powerpoint/2010/main" xmlns="" val="4167681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Acer\Desktop\column chromatography2.png"/>
          <p:cNvPicPr>
            <a:picLocks noGrp="1" noChangeAspect="1" noChangeArrowheads="1"/>
          </p:cNvPicPr>
          <p:nvPr>
            <p:ph idx="1"/>
          </p:nvPr>
        </p:nvPicPr>
        <p:blipFill>
          <a:blip r:embed="rId2"/>
          <a:srcRect/>
          <a:stretch>
            <a:fillRect/>
          </a:stretch>
        </p:blipFill>
        <p:spPr bwMode="auto">
          <a:xfrm>
            <a:off x="304800" y="457200"/>
            <a:ext cx="3998632" cy="3398837"/>
          </a:xfrm>
          <a:prstGeom prst="rect">
            <a:avLst/>
          </a:prstGeom>
          <a:noFill/>
        </p:spPr>
      </p:pic>
      <p:pic>
        <p:nvPicPr>
          <p:cNvPr id="1027" name="Picture 3" descr="C:\Users\Acer\Desktop\column chromatography1.jpg"/>
          <p:cNvPicPr>
            <a:picLocks noChangeAspect="1" noChangeArrowheads="1"/>
          </p:cNvPicPr>
          <p:nvPr/>
        </p:nvPicPr>
        <p:blipFill>
          <a:blip r:embed="rId3"/>
          <a:srcRect/>
          <a:stretch>
            <a:fillRect/>
          </a:stretch>
        </p:blipFill>
        <p:spPr bwMode="auto">
          <a:xfrm>
            <a:off x="236418" y="4114800"/>
            <a:ext cx="8685722" cy="228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4" name="Picture 6" descr="C:\Users\Acer\Desktop\gas chromatography.jpg"/>
          <p:cNvPicPr>
            <a:picLocks noGrp="1" noChangeAspect="1" noChangeArrowheads="1"/>
          </p:cNvPicPr>
          <p:nvPr>
            <p:ph idx="1"/>
          </p:nvPr>
        </p:nvPicPr>
        <p:blipFill>
          <a:blip r:embed="rId2"/>
          <a:srcRect/>
          <a:stretch>
            <a:fillRect/>
          </a:stretch>
        </p:blipFill>
        <p:spPr bwMode="auto">
          <a:xfrm>
            <a:off x="544497" y="685800"/>
            <a:ext cx="7989903" cy="5486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5" descr="C:\Users\Acer\Desktop\gas-chromatography-500x500.png"/>
          <p:cNvPicPr>
            <a:picLocks noGrp="1" noChangeAspect="1" noChangeArrowheads="1"/>
          </p:cNvPicPr>
          <p:nvPr>
            <p:ph idx="1"/>
          </p:nvPr>
        </p:nvPicPr>
        <p:blipFill>
          <a:blip r:embed="rId2"/>
          <a:srcRect/>
          <a:stretch>
            <a:fillRect/>
          </a:stretch>
        </p:blipFill>
        <p:spPr bwMode="auto">
          <a:xfrm>
            <a:off x="602752" y="1473993"/>
            <a:ext cx="7626848" cy="477440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electrophoresis</a:t>
            </a:r>
            <a:endParaRPr lang="en-IN" sz="4400" dirty="0"/>
          </a:p>
        </p:txBody>
      </p:sp>
      <p:sp>
        <p:nvSpPr>
          <p:cNvPr id="3" name="Content Placeholder 2"/>
          <p:cNvSpPr>
            <a:spLocks noGrp="1"/>
          </p:cNvSpPr>
          <p:nvPr>
            <p:ph idx="1"/>
          </p:nvPr>
        </p:nvSpPr>
        <p:spPr>
          <a:xfrm>
            <a:off x="429904" y="1600200"/>
            <a:ext cx="8229600" cy="5105400"/>
          </a:xfrm>
        </p:spPr>
        <p:txBody>
          <a:bodyPr>
            <a:noAutofit/>
          </a:bodyPr>
          <a:lstStyle/>
          <a:p>
            <a:r>
              <a:rPr lang="en-US" sz="2400" dirty="0" smtClean="0"/>
              <a:t>It is the process of identification of protein constituents in different body fluids by studying the distance of their movement, by passing them trough a stationary phase made up of starch or agar gel on a glass slide on application of electric charge.</a:t>
            </a:r>
          </a:p>
          <a:p>
            <a:r>
              <a:rPr lang="en-US" sz="2400" dirty="0" smtClean="0"/>
              <a:t>The separated proteins in stationary phase if stained with colouring agent will show characteristic bands which is specific for a particular protein.</a:t>
            </a:r>
          </a:p>
          <a:p>
            <a:r>
              <a:rPr lang="en-US" sz="2400" dirty="0" smtClean="0"/>
              <a:t>Types of electrophoresis </a:t>
            </a:r>
          </a:p>
          <a:p>
            <a:pPr lvl="1"/>
            <a:r>
              <a:rPr lang="en-US" sz="2400" dirty="0" smtClean="0"/>
              <a:t>1) gel electrophoresis</a:t>
            </a:r>
          </a:p>
          <a:p>
            <a:pPr lvl="1"/>
            <a:r>
              <a:rPr lang="en-US" sz="2400" dirty="0" smtClean="0"/>
              <a:t>2) paper electrophoresis</a:t>
            </a:r>
            <a:endParaRPr lang="en-IN" sz="2400" dirty="0"/>
          </a:p>
        </p:txBody>
      </p:sp>
    </p:spTree>
    <p:extLst>
      <p:ext uri="{BB962C8B-B14F-4D97-AF65-F5344CB8AC3E}">
        <p14:creationId xmlns:p14="http://schemas.microsoft.com/office/powerpoint/2010/main" xmlns="" val="49168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Acer\Desktop\electrophoresis.jpg"/>
          <p:cNvPicPr>
            <a:picLocks noGrp="1" noChangeAspect="1" noChangeArrowheads="1"/>
          </p:cNvPicPr>
          <p:nvPr>
            <p:ph idx="1"/>
          </p:nvPr>
        </p:nvPicPr>
        <p:blipFill>
          <a:blip r:embed="rId2"/>
          <a:srcRect/>
          <a:stretch>
            <a:fillRect/>
          </a:stretch>
        </p:blipFill>
        <p:spPr bwMode="auto">
          <a:xfrm>
            <a:off x="1404508" y="1447799"/>
            <a:ext cx="5758292" cy="49569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C:\Users\Acer\Desktop\gel-electrophoresis-of-dna.jpg"/>
          <p:cNvPicPr>
            <a:picLocks noGrp="1" noChangeAspect="1" noChangeArrowheads="1"/>
          </p:cNvPicPr>
          <p:nvPr>
            <p:ph idx="1"/>
          </p:nvPr>
        </p:nvPicPr>
        <p:blipFill>
          <a:blip r:embed="rId2"/>
          <a:srcRect/>
          <a:stretch>
            <a:fillRect/>
          </a:stretch>
        </p:blipFill>
        <p:spPr bwMode="auto">
          <a:xfrm>
            <a:off x="914400" y="1258104"/>
            <a:ext cx="7052758" cy="52950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39427"/>
          </a:xfrm>
        </p:spPr>
        <p:txBody>
          <a:bodyPr>
            <a:noAutofit/>
          </a:bodyPr>
          <a:lstStyle/>
          <a:p>
            <a:r>
              <a:rPr lang="en-US" sz="4400" dirty="0" smtClean="0"/>
              <a:t>Spectroscopy/</a:t>
            </a:r>
            <a:br>
              <a:rPr lang="en-US" sz="4400" dirty="0" smtClean="0"/>
            </a:br>
            <a:r>
              <a:rPr lang="en-US" sz="4400" dirty="0" smtClean="0"/>
              <a:t>spectrophotometry</a:t>
            </a:r>
            <a:endParaRPr lang="en-IN" sz="4400" dirty="0"/>
          </a:p>
        </p:txBody>
      </p:sp>
      <p:sp>
        <p:nvSpPr>
          <p:cNvPr id="3" name="Content Placeholder 2"/>
          <p:cNvSpPr>
            <a:spLocks noGrp="1"/>
          </p:cNvSpPr>
          <p:nvPr>
            <p:ph idx="1"/>
          </p:nvPr>
        </p:nvSpPr>
        <p:spPr>
          <a:xfrm>
            <a:off x="457200" y="1676400"/>
            <a:ext cx="8229600" cy="4876800"/>
          </a:xfrm>
        </p:spPr>
        <p:txBody>
          <a:bodyPr>
            <a:normAutofit/>
          </a:bodyPr>
          <a:lstStyle/>
          <a:p>
            <a:r>
              <a:rPr lang="en-US" dirty="0" smtClean="0"/>
              <a:t>Every substance has the capacity of absorbing light rays of various wave length, both visible as well as invisible range.</a:t>
            </a:r>
          </a:p>
          <a:p>
            <a:r>
              <a:rPr lang="en-US" dirty="0" smtClean="0"/>
              <a:t>Spectrophotometry is the study of the range of wave length of the light rays absorbed by the testing material for its  qualitative and quantitative detection.</a:t>
            </a:r>
          </a:p>
        </p:txBody>
      </p:sp>
    </p:spTree>
    <p:extLst>
      <p:ext uri="{BB962C8B-B14F-4D97-AF65-F5344CB8AC3E}">
        <p14:creationId xmlns:p14="http://schemas.microsoft.com/office/powerpoint/2010/main" xmlns="" val="355515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types of spectrophotometry</a:t>
            </a:r>
            <a:endParaRPr lang="en-IN" dirty="0"/>
          </a:p>
        </p:txBody>
      </p:sp>
      <p:sp>
        <p:nvSpPr>
          <p:cNvPr id="3" name="Content Placeholder 2"/>
          <p:cNvSpPr>
            <a:spLocks noGrp="1"/>
          </p:cNvSpPr>
          <p:nvPr>
            <p:ph idx="1"/>
          </p:nvPr>
        </p:nvSpPr>
        <p:spPr/>
        <p:txBody>
          <a:bodyPr/>
          <a:lstStyle/>
          <a:p>
            <a:pPr marL="571500" indent="-457200">
              <a:buFont typeface="+mj-lt"/>
              <a:buAutoNum type="arabicParenR"/>
            </a:pPr>
            <a:r>
              <a:rPr lang="en-US" dirty="0" smtClean="0"/>
              <a:t>Calorimeter spectroscopy</a:t>
            </a:r>
          </a:p>
          <a:p>
            <a:pPr marL="571500" indent="-457200">
              <a:buFont typeface="+mj-lt"/>
              <a:buAutoNum type="arabicParenR"/>
            </a:pPr>
            <a:r>
              <a:rPr lang="en-US" dirty="0" smtClean="0"/>
              <a:t>Ultraviolet and infrared spectroscopy</a:t>
            </a:r>
          </a:p>
          <a:p>
            <a:pPr marL="571500" indent="-457200">
              <a:buFont typeface="+mj-lt"/>
              <a:buAutoNum type="arabicParenR"/>
            </a:pPr>
            <a:r>
              <a:rPr lang="en-US" dirty="0" smtClean="0"/>
              <a:t>Mass spectrophotometry</a:t>
            </a:r>
          </a:p>
          <a:p>
            <a:pPr marL="571500" indent="-457200">
              <a:buFont typeface="+mj-lt"/>
              <a:buAutoNum type="arabicParenR"/>
            </a:pPr>
            <a:r>
              <a:rPr lang="en-US" dirty="0" smtClean="0"/>
              <a:t>Chemical ionization mass spectrophotometry</a:t>
            </a:r>
          </a:p>
          <a:p>
            <a:pPr marL="571500" indent="-457200">
              <a:buFont typeface="+mj-lt"/>
              <a:buAutoNum type="arabicParenR"/>
            </a:pPr>
            <a:r>
              <a:rPr lang="en-US" dirty="0" smtClean="0"/>
              <a:t>Emission spectrophotometry</a:t>
            </a:r>
          </a:p>
          <a:p>
            <a:pPr marL="571500" indent="-457200">
              <a:buFont typeface="+mj-lt"/>
              <a:buAutoNum type="arabicParenR"/>
            </a:pPr>
            <a:r>
              <a:rPr lang="en-US" dirty="0" smtClean="0"/>
              <a:t>Atomic absorption spectrophotometry</a:t>
            </a:r>
            <a:endParaRPr lang="en-IN" dirty="0"/>
          </a:p>
        </p:txBody>
      </p:sp>
    </p:spTree>
    <p:extLst>
      <p:ext uri="{BB962C8B-B14F-4D97-AF65-F5344CB8AC3E}">
        <p14:creationId xmlns:p14="http://schemas.microsoft.com/office/powerpoint/2010/main" xmlns="" val="426841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Neutron activation analysis</a:t>
            </a:r>
            <a:endParaRPr lang="en-IN" sz="4400" dirty="0"/>
          </a:p>
        </p:txBody>
      </p:sp>
      <p:sp>
        <p:nvSpPr>
          <p:cNvPr id="3" name="Content Placeholder 2"/>
          <p:cNvSpPr>
            <a:spLocks noGrp="1"/>
          </p:cNvSpPr>
          <p:nvPr>
            <p:ph idx="1"/>
          </p:nvPr>
        </p:nvSpPr>
        <p:spPr>
          <a:xfrm>
            <a:off x="304800" y="1554162"/>
            <a:ext cx="8686800" cy="5151438"/>
          </a:xfrm>
        </p:spPr>
        <p:txBody>
          <a:bodyPr>
            <a:normAutofit fontScale="85000" lnSpcReduction="10000"/>
          </a:bodyPr>
          <a:lstStyle/>
          <a:p>
            <a:r>
              <a:rPr lang="en-US" dirty="0" smtClean="0"/>
              <a:t>Very sensitive method,</a:t>
            </a:r>
            <a:r>
              <a:rPr lang="en-US" dirty="0"/>
              <a:t> Even the one billionth of </a:t>
            </a:r>
            <a:r>
              <a:rPr lang="en-US" dirty="0" smtClean="0"/>
              <a:t>1 </a:t>
            </a:r>
            <a:r>
              <a:rPr lang="en-US" dirty="0"/>
              <a:t>gm of an element can be identified</a:t>
            </a:r>
            <a:r>
              <a:rPr lang="en-US" dirty="0" smtClean="0"/>
              <a:t>. (1/1,000,000,000)</a:t>
            </a:r>
          </a:p>
          <a:p>
            <a:r>
              <a:rPr lang="en-US" dirty="0" smtClean="0"/>
              <a:t>Can identify minute traces of an element present in hair, nails, paints, gun powder residue around firearm entry wound or on hands of gun user, soil etc.</a:t>
            </a:r>
          </a:p>
          <a:p>
            <a:r>
              <a:rPr lang="en-US" b="1" u="sng" dirty="0" smtClean="0"/>
              <a:t>Principle : </a:t>
            </a:r>
            <a:r>
              <a:rPr lang="en-US" dirty="0" smtClean="0"/>
              <a:t>the elements present in the testing material is bombarded with neutrons inside a nuclear reactor. Neutrons are captured by some nuclei of atoms and they become radioactive. During disintegration, gamma radiation liberated which is measured by a detector and then analyzed to identify the element and its concentration.</a:t>
            </a:r>
          </a:p>
        </p:txBody>
      </p:sp>
    </p:spTree>
    <p:extLst>
      <p:ext uri="{BB962C8B-B14F-4D97-AF65-F5344CB8AC3E}">
        <p14:creationId xmlns:p14="http://schemas.microsoft.com/office/powerpoint/2010/main" xmlns="" val="3734594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Acer\Desktop\Neutron activation analysis1.jpg"/>
          <p:cNvPicPr>
            <a:picLocks noGrp="1" noChangeAspect="1" noChangeArrowheads="1"/>
          </p:cNvPicPr>
          <p:nvPr>
            <p:ph idx="1"/>
          </p:nvPr>
        </p:nvPicPr>
        <p:blipFill>
          <a:blip r:embed="rId2"/>
          <a:srcRect/>
          <a:stretch>
            <a:fillRect/>
          </a:stretch>
        </p:blipFill>
        <p:spPr bwMode="auto">
          <a:xfrm>
            <a:off x="574011" y="1600200"/>
            <a:ext cx="7579389" cy="3733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761999" y="1633190"/>
          <a:ext cx="7848601" cy="3957646"/>
        </p:xfrm>
        <a:graphic>
          <a:graphicData uri="http://schemas.openxmlformats.org/drawingml/2006/table">
            <a:tbl>
              <a:tblPr firstRow="1" bandRow="1">
                <a:tableStyleId>{5C22544A-7EE6-4342-B048-85BDC9FD1C3A}</a:tableStyleId>
              </a:tblPr>
              <a:tblGrid>
                <a:gridCol w="692524"/>
                <a:gridCol w="4385982"/>
                <a:gridCol w="1077259"/>
                <a:gridCol w="846418"/>
                <a:gridCol w="846418"/>
              </a:tblGrid>
              <a:tr h="1214446">
                <a:tc>
                  <a:txBody>
                    <a:bodyPr/>
                    <a:lstStyle/>
                    <a:p>
                      <a:r>
                        <a:rPr lang="en-IN" sz="1800" b="1" dirty="0" smtClean="0">
                          <a:solidFill>
                            <a:schemeClr val="bg1"/>
                          </a:solidFill>
                        </a:rPr>
                        <a:t>No.</a:t>
                      </a:r>
                      <a:endParaRPr lang="en-IN" sz="1800" b="1" dirty="0">
                        <a:solidFill>
                          <a:schemeClr val="bg1"/>
                        </a:solidFill>
                      </a:endParaRPr>
                    </a:p>
                  </a:txBody>
                  <a:tcPr/>
                </a:tc>
                <a:tc>
                  <a:txBody>
                    <a:bodyPr/>
                    <a:lstStyle/>
                    <a:p>
                      <a:pPr algn="ctr"/>
                      <a:r>
                        <a:rPr lang="en-IN" sz="1800" b="1" dirty="0" smtClean="0">
                          <a:solidFill>
                            <a:schemeClr val="bg1"/>
                          </a:solidFill>
                        </a:rPr>
                        <a:t>COMPETENCY</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Domain (K/S/A/C)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Level (K/KH/S/SH/P)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Core</a:t>
                      </a:r>
                      <a:r>
                        <a:rPr lang="en-IN" sz="1800" b="1" baseline="0" dirty="0" smtClean="0">
                          <a:solidFill>
                            <a:schemeClr val="bg1"/>
                          </a:solidFill>
                          <a:latin typeface="Arial"/>
                          <a:ea typeface="Times New Roman"/>
                          <a:cs typeface="Mangal"/>
                        </a:rPr>
                        <a:t> </a:t>
                      </a:r>
                      <a:r>
                        <a:rPr lang="en-IN" sz="1800" b="1" dirty="0" smtClean="0">
                          <a:solidFill>
                            <a:schemeClr val="bg1"/>
                          </a:solidFill>
                          <a:latin typeface="Arial"/>
                          <a:ea typeface="Times New Roman"/>
                          <a:cs typeface="Mangal"/>
                        </a:rPr>
                        <a:t>(Y/N) </a:t>
                      </a:r>
                      <a:endParaRPr lang="en-IN" sz="1800" b="1" dirty="0">
                        <a:solidFill>
                          <a:schemeClr val="bg1"/>
                        </a:solidFill>
                      </a:endParaRPr>
                    </a:p>
                  </a:txBody>
                  <a:tcPr/>
                </a:tc>
              </a:tr>
              <a:tr h="720682">
                <a:tc>
                  <a:txBody>
                    <a:bodyPr/>
                    <a:lstStyle/>
                    <a:p>
                      <a:r>
                        <a:rPr kumimoji="0" lang="en-IN" sz="1400" kern="1200" dirty="0" smtClean="0">
                          <a:solidFill>
                            <a:schemeClr val="dk1"/>
                          </a:solidFill>
                          <a:latin typeface="+mn-lt"/>
                          <a:ea typeface="+mn-ea"/>
                          <a:cs typeface="+mn-cs"/>
                        </a:rPr>
                        <a:t>FM8.5 </a:t>
                      </a:r>
                      <a:r>
                        <a:rPr lang="en-IN" sz="1400" dirty="0" smtClean="0">
                          <a:latin typeface="Arial"/>
                          <a:ea typeface="Times New Roman"/>
                          <a:cs typeface="Mangal"/>
                        </a:rPr>
                        <a:t> </a:t>
                      </a:r>
                      <a:endParaRPr lang="en-IN" sz="1400" dirty="0"/>
                    </a:p>
                  </a:txBody>
                  <a:tcPr/>
                </a:tc>
                <a:tc>
                  <a:txBody>
                    <a:bodyPr/>
                    <a:lstStyle/>
                    <a:p>
                      <a:r>
                        <a:rPr kumimoji="0" lang="en-IN" sz="1800" kern="1200" baseline="0" dirty="0" smtClean="0">
                          <a:solidFill>
                            <a:schemeClr val="dk1"/>
                          </a:solidFill>
                          <a:latin typeface="+mn-lt"/>
                          <a:ea typeface="+mn-ea"/>
                          <a:cs typeface="+mn-cs"/>
                        </a:rPr>
                        <a:t>Describe </a:t>
                      </a:r>
                      <a:r>
                        <a:rPr kumimoji="0" lang="en-IN" sz="1800" b="1" kern="1200" baseline="0" dirty="0" smtClean="0">
                          <a:solidFill>
                            <a:schemeClr val="dk1"/>
                          </a:solidFill>
                          <a:latin typeface="+mn-lt"/>
                          <a:ea typeface="+mn-ea"/>
                          <a:cs typeface="+mn-cs"/>
                        </a:rPr>
                        <a:t>Medico-legal autopsy in cases of poisoning </a:t>
                      </a:r>
                      <a:r>
                        <a:rPr kumimoji="0" lang="en-IN" sz="1800" kern="1200" baseline="0" dirty="0" smtClean="0">
                          <a:solidFill>
                            <a:schemeClr val="dk1"/>
                          </a:solidFill>
                          <a:latin typeface="+mn-lt"/>
                          <a:ea typeface="+mn-ea"/>
                          <a:cs typeface="+mn-cs"/>
                        </a:rPr>
                        <a:t>including </a:t>
                      </a:r>
                      <a:r>
                        <a:rPr kumimoji="0" lang="en-IN" sz="1800" b="1" kern="1200" baseline="0" dirty="0" smtClean="0">
                          <a:solidFill>
                            <a:schemeClr val="dk1"/>
                          </a:solidFill>
                          <a:latin typeface="+mn-lt"/>
                          <a:ea typeface="+mn-ea"/>
                          <a:cs typeface="+mn-cs"/>
                        </a:rPr>
                        <a:t>preservation and dispatch of viscera for chemical analysis</a:t>
                      </a:r>
                      <a:endParaRPr lang="en-IN" sz="1400" b="1" dirty="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KH</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N</a:t>
                      </a:r>
                      <a:endParaRPr lang="en-IN" sz="1800">
                        <a:latin typeface="Calibri"/>
                        <a:ea typeface="Times New Roman"/>
                        <a:cs typeface="Mangal"/>
                      </a:endParaRPr>
                    </a:p>
                  </a:txBody>
                  <a:tcPr marL="68580" marR="68580" marT="0" marB="0"/>
                </a:tc>
              </a:tr>
              <a:tr h="776606">
                <a:tc>
                  <a:txBody>
                    <a:bodyPr/>
                    <a:lstStyle/>
                    <a:p>
                      <a:r>
                        <a:rPr kumimoji="0" lang="en-IN" sz="1400" kern="1200" dirty="0" smtClean="0">
                          <a:solidFill>
                            <a:schemeClr val="dk1"/>
                          </a:solidFill>
                          <a:latin typeface="+mn-lt"/>
                          <a:ea typeface="+mn-ea"/>
                          <a:cs typeface="+mn-cs"/>
                        </a:rPr>
                        <a:t>FM8.10 </a:t>
                      </a:r>
                      <a:r>
                        <a:rPr lang="en-IN" sz="1400" dirty="0" smtClean="0">
                          <a:latin typeface="Arial"/>
                          <a:ea typeface="Times New Roman"/>
                          <a:cs typeface="Mangal"/>
                        </a:rPr>
                        <a:t> </a:t>
                      </a:r>
                      <a:endParaRPr lang="en-IN" sz="1400" dirty="0"/>
                    </a:p>
                  </a:txBody>
                  <a:tcPr/>
                </a:tc>
                <a:tc>
                  <a:txBody>
                    <a:bodyPr/>
                    <a:lstStyle/>
                    <a:p>
                      <a:r>
                        <a:rPr kumimoji="0" lang="en-IN" sz="1800" kern="1200" baseline="0" dirty="0" smtClean="0">
                          <a:solidFill>
                            <a:schemeClr val="dk1"/>
                          </a:solidFill>
                          <a:latin typeface="+mn-lt"/>
                          <a:ea typeface="+mn-ea"/>
                          <a:cs typeface="+mn-cs"/>
                        </a:rPr>
                        <a:t>Describe the general principles of </a:t>
                      </a:r>
                      <a:r>
                        <a:rPr kumimoji="0" lang="en-IN" sz="1800" b="1" kern="1200" baseline="0" dirty="0" smtClean="0">
                          <a:solidFill>
                            <a:schemeClr val="dk1"/>
                          </a:solidFill>
                          <a:latin typeface="+mn-lt"/>
                          <a:ea typeface="+mn-ea"/>
                          <a:cs typeface="+mn-cs"/>
                        </a:rPr>
                        <a:t>Analytical Toxicology </a:t>
                      </a:r>
                      <a:r>
                        <a:rPr kumimoji="0" lang="en-IN" sz="1800" kern="1200" baseline="0" dirty="0" smtClean="0">
                          <a:solidFill>
                            <a:schemeClr val="dk1"/>
                          </a:solidFill>
                          <a:latin typeface="+mn-lt"/>
                          <a:ea typeface="+mn-ea"/>
                          <a:cs typeface="+mn-cs"/>
                        </a:rPr>
                        <a:t>and give a brief description of </a:t>
                      </a:r>
                      <a:r>
                        <a:rPr kumimoji="0" lang="en-IN" sz="1800" b="1" kern="1200" baseline="0" dirty="0" smtClean="0">
                          <a:solidFill>
                            <a:schemeClr val="dk1"/>
                          </a:solidFill>
                          <a:latin typeface="+mn-lt"/>
                          <a:ea typeface="+mn-ea"/>
                          <a:cs typeface="+mn-cs"/>
                        </a:rPr>
                        <a:t>analytical methods </a:t>
                      </a:r>
                      <a:r>
                        <a:rPr kumimoji="0" lang="en-IN" sz="1800" kern="1200" baseline="0" dirty="0" smtClean="0">
                          <a:solidFill>
                            <a:schemeClr val="dk1"/>
                          </a:solidFill>
                          <a:latin typeface="+mn-lt"/>
                          <a:ea typeface="+mn-ea"/>
                          <a:cs typeface="+mn-cs"/>
                        </a:rPr>
                        <a:t>available for toxicological analysis: Chromatography – Thin Layer Chromatography, Gas</a:t>
                      </a:r>
                    </a:p>
                    <a:p>
                      <a:r>
                        <a:rPr kumimoji="0" lang="en-IN" sz="1800" kern="1200" baseline="0" dirty="0" smtClean="0">
                          <a:solidFill>
                            <a:schemeClr val="dk1"/>
                          </a:solidFill>
                          <a:latin typeface="+mn-lt"/>
                          <a:ea typeface="+mn-ea"/>
                          <a:cs typeface="+mn-cs"/>
                        </a:rPr>
                        <a:t>Chromatography, Liquid Chromatography and Atomic Absorption Spectroscopy</a:t>
                      </a:r>
                      <a:endParaRPr lang="en-IN" sz="14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KH</a:t>
                      </a:r>
                      <a:endParaRPr lang="en-IN" sz="18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Acer\Desktop\Neutron activation analysis2.png"/>
          <p:cNvPicPr>
            <a:picLocks noGrp="1" noChangeAspect="1" noChangeArrowheads="1"/>
          </p:cNvPicPr>
          <p:nvPr>
            <p:ph idx="1"/>
          </p:nvPr>
        </p:nvPicPr>
        <p:blipFill>
          <a:blip r:embed="rId2"/>
          <a:srcRect/>
          <a:stretch>
            <a:fillRect/>
          </a:stretch>
        </p:blipFill>
        <p:spPr bwMode="auto">
          <a:xfrm>
            <a:off x="813357" y="1282583"/>
            <a:ext cx="7111443" cy="534681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LOCARD’s PRINCIPLE </a:t>
            </a:r>
            <a:r>
              <a:rPr lang="en-US" cap="none" dirty="0" smtClean="0"/>
              <a:t>of EXCHANGE</a:t>
            </a:r>
            <a:endParaRPr lang="en-US" dirty="0"/>
          </a:p>
        </p:txBody>
      </p:sp>
      <p:sp>
        <p:nvSpPr>
          <p:cNvPr id="3" name="Content Placeholder 2"/>
          <p:cNvSpPr>
            <a:spLocks noGrp="1"/>
          </p:cNvSpPr>
          <p:nvPr>
            <p:ph idx="1"/>
          </p:nvPr>
        </p:nvSpPr>
        <p:spPr/>
        <p:txBody>
          <a:bodyPr/>
          <a:lstStyle/>
          <a:p>
            <a:r>
              <a:rPr lang="en-US" dirty="0" smtClean="0"/>
              <a:t>When two objects or person comes into contact with each other, there is always exchange of material- gross or trace (now also digital).</a:t>
            </a:r>
            <a:endParaRPr lang="en-US" dirty="0"/>
          </a:p>
        </p:txBody>
      </p:sp>
      <p:pic>
        <p:nvPicPr>
          <p:cNvPr id="1026" name="Picture 2" descr="C:\Users\Acer\Desktop\locard's exchange principle1.jpg"/>
          <p:cNvPicPr>
            <a:picLocks noChangeAspect="1" noChangeArrowheads="1"/>
          </p:cNvPicPr>
          <p:nvPr/>
        </p:nvPicPr>
        <p:blipFill>
          <a:blip r:embed="rId2"/>
          <a:srcRect/>
          <a:stretch>
            <a:fillRect/>
          </a:stretch>
        </p:blipFill>
        <p:spPr bwMode="auto">
          <a:xfrm>
            <a:off x="152400" y="3124200"/>
            <a:ext cx="3352800" cy="3632201"/>
          </a:xfrm>
          <a:prstGeom prst="rect">
            <a:avLst/>
          </a:prstGeom>
          <a:noFill/>
        </p:spPr>
      </p:pic>
      <p:pic>
        <p:nvPicPr>
          <p:cNvPr id="1027" name="Picture 3" descr="C:\Users\Acer\Desktop\crime scene evidences.jpg"/>
          <p:cNvPicPr>
            <a:picLocks noChangeAspect="1" noChangeArrowheads="1"/>
          </p:cNvPicPr>
          <p:nvPr/>
        </p:nvPicPr>
        <p:blipFill>
          <a:blip r:embed="rId3"/>
          <a:srcRect/>
          <a:stretch>
            <a:fillRect/>
          </a:stretch>
        </p:blipFill>
        <p:spPr bwMode="auto">
          <a:xfrm>
            <a:off x="3629440" y="3124200"/>
            <a:ext cx="5362160" cy="3429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PSYCHIATRY &amp; PSYCHOLOGY</a:t>
            </a:r>
            <a:endParaRPr lang="en-US" dirty="0"/>
          </a:p>
        </p:txBody>
      </p:sp>
      <p:sp>
        <p:nvSpPr>
          <p:cNvPr id="3" name="Content Placeholder 2"/>
          <p:cNvSpPr>
            <a:spLocks noGrp="1"/>
          </p:cNvSpPr>
          <p:nvPr>
            <p:ph idx="1"/>
          </p:nvPr>
        </p:nvSpPr>
        <p:spPr/>
        <p:txBody>
          <a:bodyPr/>
          <a:lstStyle/>
          <a:p>
            <a:pPr marL="514350" indent="-514350">
              <a:buNone/>
            </a:pPr>
            <a:endParaRPr lang="en-US" b="1" dirty="0" smtClean="0"/>
          </a:p>
          <a:p>
            <a:pPr marL="514350" indent="-514350">
              <a:buNone/>
            </a:pPr>
            <a:r>
              <a:rPr lang="en-US" b="1" dirty="0" smtClean="0"/>
              <a:t>LIE DETECTION TESTS:</a:t>
            </a:r>
          </a:p>
          <a:p>
            <a:pPr marL="514350" indent="-514350">
              <a:buNone/>
            </a:pPr>
            <a:endParaRPr lang="en-US" b="1" dirty="0" smtClean="0"/>
          </a:p>
          <a:p>
            <a:pPr marL="514350" indent="-514350">
              <a:buFont typeface="+mj-lt"/>
              <a:buAutoNum type="arabicPeriod"/>
            </a:pPr>
            <a:r>
              <a:rPr lang="en-US" dirty="0" smtClean="0"/>
              <a:t>Polygraph test</a:t>
            </a:r>
          </a:p>
          <a:p>
            <a:pPr marL="514350" indent="-514350">
              <a:buFont typeface="+mj-lt"/>
              <a:buAutoNum type="arabicPeriod"/>
            </a:pPr>
            <a:r>
              <a:rPr lang="en-US" dirty="0" err="1" smtClean="0"/>
              <a:t>Narco</a:t>
            </a:r>
            <a:r>
              <a:rPr lang="en-US" dirty="0" smtClean="0"/>
              <a:t>-analysis</a:t>
            </a:r>
          </a:p>
          <a:p>
            <a:pPr marL="514350" indent="-514350">
              <a:buFont typeface="+mj-lt"/>
              <a:buAutoNum type="arabicPeriod"/>
            </a:pPr>
            <a:r>
              <a:rPr lang="en-US" dirty="0" smtClean="0"/>
              <a:t>Brain mapping/brain fingerprinting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Polygraph or mechanical lie detector</a:t>
            </a:r>
            <a:endParaRPr lang="en-IN" dirty="0"/>
          </a:p>
        </p:txBody>
      </p:sp>
      <p:sp>
        <p:nvSpPr>
          <p:cNvPr id="3" name="Content Placeholder 2"/>
          <p:cNvSpPr>
            <a:spLocks noGrp="1"/>
          </p:cNvSpPr>
          <p:nvPr>
            <p:ph idx="1"/>
          </p:nvPr>
        </p:nvSpPr>
        <p:spPr/>
        <p:txBody>
          <a:bodyPr>
            <a:normAutofit/>
          </a:bodyPr>
          <a:lstStyle/>
          <a:p>
            <a:r>
              <a:rPr lang="en-US" dirty="0" smtClean="0"/>
              <a:t>Instrument used for comprehensive study of the body reactions of different body systems (circulation, respiration, peripheral nervous system etc.) while giving false statements or telling lie in answers to a question.</a:t>
            </a:r>
          </a:p>
          <a:p>
            <a:r>
              <a:rPr lang="en-US" dirty="0" smtClean="0"/>
              <a:t>Polygraphs commonly used</a:t>
            </a:r>
          </a:p>
          <a:p>
            <a:pPr lvl="1"/>
            <a:r>
              <a:rPr lang="en-US" sz="3200" dirty="0" smtClean="0"/>
              <a:t>1) Keeler polygraph</a:t>
            </a:r>
          </a:p>
          <a:p>
            <a:pPr lvl="1"/>
            <a:r>
              <a:rPr lang="en-US" sz="3200" dirty="0" smtClean="0"/>
              <a:t>2) </a:t>
            </a:r>
            <a:r>
              <a:rPr lang="en-US" sz="3200" dirty="0" err="1" smtClean="0"/>
              <a:t>steolling</a:t>
            </a:r>
            <a:r>
              <a:rPr lang="en-US" sz="3200" dirty="0" smtClean="0"/>
              <a:t> </a:t>
            </a:r>
            <a:r>
              <a:rPr lang="en-US" sz="3200" dirty="0" err="1" smtClean="0"/>
              <a:t>deceptograph</a:t>
            </a:r>
            <a:endParaRPr lang="en-IN" sz="3200" dirty="0"/>
          </a:p>
        </p:txBody>
      </p:sp>
    </p:spTree>
    <p:extLst>
      <p:ext uri="{BB962C8B-B14F-4D97-AF65-F5344CB8AC3E}">
        <p14:creationId xmlns:p14="http://schemas.microsoft.com/office/powerpoint/2010/main" xmlns="" val="315521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POLYGRAPHY</a:t>
            </a:r>
            <a:endParaRPr lang="en-IN" dirty="0"/>
          </a:p>
        </p:txBody>
      </p:sp>
      <p:pic>
        <p:nvPicPr>
          <p:cNvPr id="2050" name="Picture 2" descr="C:\Users\kalpesh\Desktop\lie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828800"/>
            <a:ext cx="5029200"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kalpesh\Desktop\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1965988"/>
            <a:ext cx="3810000" cy="3596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1749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a:t>
            </a:r>
            <a:r>
              <a:rPr lang="en-US" dirty="0" err="1" smtClean="0"/>
              <a:t>polygraphy</a:t>
            </a:r>
            <a:endParaRPr lang="en-IN" dirty="0"/>
          </a:p>
        </p:txBody>
      </p:sp>
      <p:sp>
        <p:nvSpPr>
          <p:cNvPr id="3" name="Content Placeholder 2"/>
          <p:cNvSpPr>
            <a:spLocks noGrp="1"/>
          </p:cNvSpPr>
          <p:nvPr>
            <p:ph idx="1"/>
          </p:nvPr>
        </p:nvSpPr>
        <p:spPr/>
        <p:txBody>
          <a:bodyPr>
            <a:normAutofit/>
          </a:bodyPr>
          <a:lstStyle/>
          <a:p>
            <a:r>
              <a:rPr lang="en-US" dirty="0" smtClean="0"/>
              <a:t>Sit in a chair</a:t>
            </a:r>
          </a:p>
          <a:p>
            <a:r>
              <a:rPr lang="en-US" dirty="0" smtClean="0"/>
              <a:t>An </a:t>
            </a:r>
            <a:r>
              <a:rPr lang="en-US" dirty="0" err="1" smtClean="0"/>
              <a:t>pneumograph</a:t>
            </a:r>
            <a:r>
              <a:rPr lang="en-US" dirty="0" smtClean="0"/>
              <a:t> belt - respiration.</a:t>
            </a:r>
          </a:p>
          <a:p>
            <a:r>
              <a:rPr lang="en-US" dirty="0" smtClean="0"/>
              <a:t>A sphygmomanometer cuff - blood pressure.</a:t>
            </a:r>
          </a:p>
          <a:p>
            <a:r>
              <a:rPr lang="en-US" dirty="0" smtClean="0"/>
              <a:t>galvanic electrodes - </a:t>
            </a:r>
            <a:r>
              <a:rPr lang="en-US" dirty="0" err="1" smtClean="0"/>
              <a:t>electrodermal</a:t>
            </a:r>
            <a:r>
              <a:rPr lang="en-US" dirty="0" smtClean="0"/>
              <a:t> response(sweating).</a:t>
            </a:r>
          </a:p>
          <a:p>
            <a:r>
              <a:rPr lang="en-US" dirty="0" smtClean="0"/>
              <a:t>A pulse-</a:t>
            </a:r>
            <a:r>
              <a:rPr lang="en-US" dirty="0" err="1" smtClean="0"/>
              <a:t>oxymeter</a:t>
            </a:r>
            <a:r>
              <a:rPr lang="en-US" dirty="0" smtClean="0"/>
              <a:t> - pulse rate(HR), pulse volume and Sp O2.</a:t>
            </a:r>
          </a:p>
          <a:p>
            <a:endParaRPr lang="en-IN" dirty="0"/>
          </a:p>
        </p:txBody>
      </p:sp>
    </p:spTree>
    <p:extLst>
      <p:ext uri="{BB962C8B-B14F-4D97-AF65-F5344CB8AC3E}">
        <p14:creationId xmlns:p14="http://schemas.microsoft.com/office/powerpoint/2010/main" xmlns="" val="904742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554162"/>
            <a:ext cx="8686800" cy="5075238"/>
          </a:xfrm>
        </p:spPr>
        <p:txBody>
          <a:bodyPr>
            <a:normAutofit/>
          </a:bodyPr>
          <a:lstStyle/>
          <a:p>
            <a:r>
              <a:rPr lang="en-US" dirty="0" smtClean="0"/>
              <a:t>All these responses collectively analyzed.</a:t>
            </a:r>
          </a:p>
          <a:p>
            <a:r>
              <a:rPr lang="en-US" dirty="0" smtClean="0"/>
              <a:t>Respiratory and electrodermal reactions are more important than circulatory.</a:t>
            </a:r>
          </a:p>
          <a:p>
            <a:r>
              <a:rPr lang="en-US" dirty="0" smtClean="0"/>
              <a:t>Before examination, the subject is prepared by physical and mental relaxation.</a:t>
            </a:r>
          </a:p>
          <a:p>
            <a:r>
              <a:rPr lang="en-US" dirty="0" smtClean="0"/>
              <a:t>Persons with psychotic, neurotic personality; drug addicted, gross abnormality of body systems, restless, non cooperative nature are to be specially prepared before the test.</a:t>
            </a:r>
            <a:endParaRPr lang="en-IN" dirty="0"/>
          </a:p>
        </p:txBody>
      </p:sp>
    </p:spTree>
    <p:extLst>
      <p:ext uri="{BB962C8B-B14F-4D97-AF65-F5344CB8AC3E}">
        <p14:creationId xmlns:p14="http://schemas.microsoft.com/office/powerpoint/2010/main" xmlns="" val="3950103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After preparation, ‘pre test interview’:</a:t>
            </a:r>
          </a:p>
          <a:p>
            <a:r>
              <a:rPr lang="en-US" dirty="0" smtClean="0"/>
              <a:t>Subject is made aware about aims and objects, procedure and that he would be asked subjective questions whose answers in form of ‘yes’ or ‘no’. </a:t>
            </a:r>
            <a:endParaRPr lang="en-IN" dirty="0"/>
          </a:p>
        </p:txBody>
      </p:sp>
    </p:spTree>
    <p:extLst>
      <p:ext uri="{BB962C8B-B14F-4D97-AF65-F5344CB8AC3E}">
        <p14:creationId xmlns:p14="http://schemas.microsoft.com/office/powerpoint/2010/main" xmlns="" val="2149030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proper</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Relevant, irrelevant and control questions mixed up, each question asked in every 20 to 25 seconds and polygraph recorded continuously for 3 to 4 minutes.</a:t>
            </a:r>
          </a:p>
          <a:p>
            <a:r>
              <a:rPr lang="en-US" dirty="0" smtClean="0"/>
              <a:t>Same test repeated twice or thrice.</a:t>
            </a:r>
          </a:p>
          <a:p>
            <a:r>
              <a:rPr lang="en-US" dirty="0" smtClean="0"/>
              <a:t>Alternatively different sets of tests like a) first test b) card test c) third test d) mixed question test e) yes test f) guilt complex test g) re-examination test h) peak of tension test may done to avoid errors or prevent attempts to fool the operator by habitual criminals.</a:t>
            </a:r>
            <a:endParaRPr lang="en-IN" dirty="0"/>
          </a:p>
        </p:txBody>
      </p:sp>
    </p:spTree>
    <p:extLst>
      <p:ext uri="{BB962C8B-B14F-4D97-AF65-F5344CB8AC3E}">
        <p14:creationId xmlns:p14="http://schemas.microsoft.com/office/powerpoint/2010/main" xmlns="" val="372754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Medicolegal importance</a:t>
            </a:r>
            <a:endParaRPr lang="en-IN" dirty="0"/>
          </a:p>
        </p:txBody>
      </p:sp>
      <p:sp>
        <p:nvSpPr>
          <p:cNvPr id="3" name="Content Placeholder 2"/>
          <p:cNvSpPr>
            <a:spLocks noGrp="1"/>
          </p:cNvSpPr>
          <p:nvPr>
            <p:ph idx="1"/>
          </p:nvPr>
        </p:nvSpPr>
        <p:spPr>
          <a:xfrm>
            <a:off x="304800" y="1554162"/>
            <a:ext cx="8686800" cy="5075238"/>
          </a:xfrm>
        </p:spPr>
        <p:txBody>
          <a:bodyPr>
            <a:normAutofit fontScale="85000" lnSpcReduction="10000"/>
          </a:bodyPr>
          <a:lstStyle/>
          <a:p>
            <a:r>
              <a:rPr lang="en-US" dirty="0" smtClean="0"/>
              <a:t>Its accuracy is 80 to 90%.</a:t>
            </a:r>
          </a:p>
          <a:p>
            <a:r>
              <a:rPr lang="en-US" dirty="0" smtClean="0"/>
              <a:t>For civil cases – disputed paternity, insurance claims, pre employment screening in responsible jobs and services.</a:t>
            </a:r>
          </a:p>
          <a:p>
            <a:r>
              <a:rPr lang="en-US" dirty="0" smtClean="0"/>
              <a:t>For criminal cases – to testify the statements made by offenders, suspects, victims, informants, witnesses.</a:t>
            </a:r>
          </a:p>
          <a:p>
            <a:r>
              <a:rPr lang="en-US" dirty="0" smtClean="0"/>
              <a:t>None of methods – mechanical lie detection, </a:t>
            </a:r>
            <a:r>
              <a:rPr lang="en-US" dirty="0" err="1" smtClean="0"/>
              <a:t>narco</a:t>
            </a:r>
            <a:r>
              <a:rPr lang="en-US" dirty="0" smtClean="0"/>
              <a:t> analysis, brain mapping fingerprinting – accepted as an evidence in Indian court of laws till date. </a:t>
            </a:r>
            <a:br>
              <a:rPr lang="en-US" dirty="0" smtClean="0"/>
            </a:br>
            <a:r>
              <a:rPr lang="en-US" dirty="0" smtClean="0"/>
              <a:t>They are mainly </a:t>
            </a:r>
            <a:r>
              <a:rPr lang="en-US" b="1" dirty="0" smtClean="0"/>
              <a:t>used as an investigating tool</a:t>
            </a:r>
            <a:r>
              <a:rPr lang="en-US" dirty="0" smtClean="0"/>
              <a:t>.</a:t>
            </a:r>
          </a:p>
          <a:p>
            <a:r>
              <a:rPr lang="en-US" dirty="0" smtClean="0"/>
              <a:t>Brain mapping/fingerprinting is accepted in court of laws in USA as an evidence since 2003.</a:t>
            </a:r>
            <a:endParaRPr lang="en-IN" dirty="0"/>
          </a:p>
        </p:txBody>
      </p:sp>
    </p:spTree>
    <p:extLst>
      <p:ext uri="{BB962C8B-B14F-4D97-AF65-F5344CB8AC3E}">
        <p14:creationId xmlns:p14="http://schemas.microsoft.com/office/powerpoint/2010/main" xmlns="" val="344071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4393649"/>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dirty="0" smtClean="0">
                          <a:solidFill>
                            <a:schemeClr val="bg1"/>
                          </a:solidFill>
                        </a:rPr>
                        <a:t>SPECIFIC</a:t>
                      </a:r>
                      <a:r>
                        <a:rPr lang="en-IN" baseline="0" dirty="0" smtClean="0">
                          <a:solidFill>
                            <a:schemeClr val="bg1"/>
                          </a:solidFill>
                        </a:rPr>
                        <a:t> LEARNING OBJECTIVES</a:t>
                      </a:r>
                    </a:p>
                    <a:p>
                      <a:r>
                        <a:rPr lang="en-IN" baseline="0" dirty="0" smtClean="0">
                          <a:solidFill>
                            <a:schemeClr val="bg1"/>
                          </a:solidFill>
                        </a:rPr>
                        <a:t/>
                      </a:r>
                      <a:br>
                        <a:rPr lang="en-IN" baseline="0" dirty="0" smtClean="0">
                          <a:solidFill>
                            <a:schemeClr val="bg1"/>
                          </a:solidFill>
                        </a:rPr>
                      </a:br>
                      <a:r>
                        <a:rPr kumimoji="0" lang="en-IN" sz="1800" b="1" kern="1200" dirty="0" smtClean="0">
                          <a:solidFill>
                            <a:schemeClr val="bg1"/>
                          </a:solidFill>
                          <a:latin typeface="+mn-lt"/>
                          <a:ea typeface="+mn-ea"/>
                          <a:cs typeface="+mn-cs"/>
                        </a:rPr>
                        <a:t>At the end of this session, the 2</a:t>
                      </a:r>
                      <a:r>
                        <a:rPr kumimoji="0" lang="en-IN" sz="1800" b="1" kern="1200" baseline="30000" dirty="0" smtClean="0">
                          <a:solidFill>
                            <a:schemeClr val="bg1"/>
                          </a:solidFill>
                          <a:latin typeface="+mn-lt"/>
                          <a:ea typeface="+mn-ea"/>
                          <a:cs typeface="+mn-cs"/>
                        </a:rPr>
                        <a:t>nd</a:t>
                      </a:r>
                      <a:r>
                        <a:rPr kumimoji="0" lang="en-IN" sz="1800" b="1" kern="1200" dirty="0" smtClean="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smtClean="0">
                          <a:solidFill>
                            <a:schemeClr val="bg1"/>
                          </a:solidFill>
                        </a:rPr>
                        <a:t>Integration</a:t>
                      </a:r>
                      <a:endParaRPr lang="en-IN" dirty="0">
                        <a:solidFill>
                          <a:schemeClr val="bg1"/>
                        </a:solidFill>
                      </a:endParaRPr>
                    </a:p>
                  </a:txBody>
                  <a:tcPr/>
                </a:tc>
              </a:tr>
              <a:tr h="1739945">
                <a:tc>
                  <a:txBody>
                    <a:bodyPr/>
                    <a:lstStyle/>
                    <a:p>
                      <a:r>
                        <a:rPr kumimoji="0" lang="en-IN" sz="1800" kern="1200" dirty="0" smtClean="0">
                          <a:solidFill>
                            <a:schemeClr val="dk1"/>
                          </a:solidFill>
                          <a:latin typeface="+mn-lt"/>
                          <a:ea typeface="+mn-ea"/>
                          <a:cs typeface="+mn-cs"/>
                        </a:rPr>
                        <a:t>1. should able to describe </a:t>
                      </a:r>
                      <a:r>
                        <a:rPr kumimoji="0" lang="en-IN" sz="1800" b="1" kern="1200" dirty="0" smtClean="0">
                          <a:solidFill>
                            <a:schemeClr val="dk1"/>
                          </a:solidFill>
                          <a:latin typeface="+mn-lt"/>
                          <a:ea typeface="+mn-ea"/>
                          <a:cs typeface="+mn-cs"/>
                        </a:rPr>
                        <a:t>general external and internal autopsy findings </a:t>
                      </a:r>
                      <a:r>
                        <a:rPr kumimoji="0" lang="en-IN" sz="1800" kern="1200" dirty="0" smtClean="0">
                          <a:solidFill>
                            <a:schemeClr val="dk1"/>
                          </a:solidFill>
                          <a:latin typeface="+mn-lt"/>
                          <a:ea typeface="+mn-ea"/>
                          <a:cs typeface="+mn-cs"/>
                        </a:rPr>
                        <a:t>in death due to </a:t>
                      </a:r>
                      <a:r>
                        <a:rPr kumimoji="0" lang="en-IN" sz="1800" b="1" kern="1200" dirty="0" smtClean="0">
                          <a:solidFill>
                            <a:schemeClr val="dk1"/>
                          </a:solidFill>
                          <a:latin typeface="+mn-lt"/>
                          <a:ea typeface="+mn-ea"/>
                          <a:cs typeface="+mn-cs"/>
                        </a:rPr>
                        <a:t>poisoning case</a:t>
                      </a:r>
                    </a:p>
                    <a:p>
                      <a:r>
                        <a:rPr kumimoji="0" lang="en-IN" sz="1800" kern="1200" dirty="0" smtClean="0">
                          <a:solidFill>
                            <a:schemeClr val="dk1"/>
                          </a:solidFill>
                          <a:latin typeface="+mn-lt"/>
                          <a:ea typeface="+mn-ea"/>
                          <a:cs typeface="+mn-cs"/>
                        </a:rPr>
                        <a:t>2. Should</a:t>
                      </a:r>
                      <a:r>
                        <a:rPr kumimoji="0" lang="en-IN" sz="1800" kern="1200" baseline="0" dirty="0" smtClean="0">
                          <a:solidFill>
                            <a:schemeClr val="dk1"/>
                          </a:solidFill>
                          <a:latin typeface="+mn-lt"/>
                          <a:ea typeface="+mn-ea"/>
                          <a:cs typeface="+mn-cs"/>
                        </a:rPr>
                        <a:t> able to describe </a:t>
                      </a:r>
                      <a:r>
                        <a:rPr kumimoji="0" lang="en-IN" sz="1800" b="1" kern="1200" baseline="0" dirty="0" smtClean="0">
                          <a:solidFill>
                            <a:schemeClr val="dk1"/>
                          </a:solidFill>
                          <a:latin typeface="+mn-lt"/>
                          <a:ea typeface="+mn-ea"/>
                          <a:cs typeface="+mn-cs"/>
                        </a:rPr>
                        <a:t>preservation of viscera for chemical analysis </a:t>
                      </a:r>
                      <a:r>
                        <a:rPr kumimoji="0" lang="en-IN" sz="1800" kern="1200" baseline="0" dirty="0" smtClean="0">
                          <a:solidFill>
                            <a:schemeClr val="dk1"/>
                          </a:solidFill>
                          <a:latin typeface="+mn-lt"/>
                          <a:ea typeface="+mn-ea"/>
                          <a:cs typeface="+mn-cs"/>
                        </a:rPr>
                        <a:t>in autopsy of poisoning case</a:t>
                      </a:r>
                    </a:p>
                    <a:p>
                      <a:r>
                        <a:rPr kumimoji="0" lang="en-IN" sz="1800" kern="1200" baseline="0" dirty="0" smtClean="0">
                          <a:solidFill>
                            <a:schemeClr val="dk1"/>
                          </a:solidFill>
                          <a:latin typeface="+mn-lt"/>
                          <a:ea typeface="+mn-ea"/>
                          <a:cs typeface="+mn-cs"/>
                        </a:rPr>
                        <a:t>3. Should able to demonstrate </a:t>
                      </a:r>
                      <a:r>
                        <a:rPr kumimoji="0" lang="en-IN" sz="1800" b="1" kern="1200" baseline="0" dirty="0" smtClean="0">
                          <a:solidFill>
                            <a:schemeClr val="dk1"/>
                          </a:solidFill>
                          <a:latin typeface="+mn-lt"/>
                          <a:ea typeface="+mn-ea"/>
                          <a:cs typeface="+mn-cs"/>
                        </a:rPr>
                        <a:t>methods of collection, preservation and dispatch </a:t>
                      </a:r>
                      <a:r>
                        <a:rPr kumimoji="0" lang="en-IN" sz="1800" kern="1200" baseline="0" dirty="0" smtClean="0">
                          <a:solidFill>
                            <a:schemeClr val="dk1"/>
                          </a:solidFill>
                          <a:latin typeface="+mn-lt"/>
                          <a:ea typeface="+mn-ea"/>
                          <a:cs typeface="+mn-cs"/>
                        </a:rPr>
                        <a:t>of </a:t>
                      </a:r>
                      <a:r>
                        <a:rPr kumimoji="0" lang="en-IN" sz="2000" kern="1200" baseline="0" dirty="0" smtClean="0">
                          <a:solidFill>
                            <a:schemeClr val="dk1"/>
                          </a:solidFill>
                          <a:latin typeface="+mn-lt"/>
                          <a:ea typeface="+mn-ea"/>
                          <a:cs typeface="+mn-cs"/>
                        </a:rPr>
                        <a:t>viscera for chemical analysis</a:t>
                      </a:r>
                      <a:endParaRPr lang="en-IN" sz="2000" dirty="0">
                        <a:latin typeface="Calibri"/>
                        <a:ea typeface="Times New Roman"/>
                        <a:cs typeface="Mangal"/>
                      </a:endParaRPr>
                    </a:p>
                  </a:txBody>
                  <a:tcPr marL="68580" marR="68580" marT="0" marB="0"/>
                </a:tc>
                <a:tc>
                  <a:txBody>
                    <a:bodyPr/>
                    <a:lstStyle/>
                    <a:p>
                      <a:r>
                        <a:rPr lang="en-IN" sz="1400" dirty="0" smtClean="0"/>
                        <a:t>N</a:t>
                      </a:r>
                      <a:endParaRPr lang="en-IN" sz="1400" dirty="0"/>
                    </a:p>
                  </a:txBody>
                  <a:tcPr/>
                </a:tc>
              </a:tr>
              <a:tr h="1056974">
                <a:tc>
                  <a:txBody>
                    <a:bodyPr/>
                    <a:lstStyle/>
                    <a:p>
                      <a:r>
                        <a:rPr kumimoji="0" lang="en-IN" sz="1800" kern="1200" dirty="0" smtClean="0">
                          <a:solidFill>
                            <a:schemeClr val="dk1"/>
                          </a:solidFill>
                          <a:latin typeface="+mn-lt"/>
                          <a:ea typeface="+mn-ea"/>
                          <a:cs typeface="+mn-cs"/>
                        </a:rPr>
                        <a:t>1. should able to describe </a:t>
                      </a:r>
                      <a:r>
                        <a:rPr kumimoji="0" lang="en-IN" sz="1800" b="1" kern="1200" dirty="0" smtClean="0">
                          <a:solidFill>
                            <a:schemeClr val="dk1"/>
                          </a:solidFill>
                          <a:latin typeface="+mn-lt"/>
                          <a:ea typeface="+mn-ea"/>
                          <a:cs typeface="+mn-cs"/>
                        </a:rPr>
                        <a:t>general</a:t>
                      </a:r>
                      <a:r>
                        <a:rPr kumimoji="0" lang="en-IN" sz="1800" b="1" kern="1200" baseline="0" dirty="0" smtClean="0">
                          <a:solidFill>
                            <a:schemeClr val="dk1"/>
                          </a:solidFill>
                          <a:latin typeface="+mn-lt"/>
                          <a:ea typeface="+mn-ea"/>
                          <a:cs typeface="+mn-cs"/>
                        </a:rPr>
                        <a:t> principles of analytical toxicology</a:t>
                      </a:r>
                      <a:endParaRPr kumimoji="0" lang="en-IN" sz="1800" b="1" kern="1200" dirty="0" smtClean="0">
                        <a:solidFill>
                          <a:schemeClr val="dk1"/>
                        </a:solidFill>
                        <a:latin typeface="+mn-lt"/>
                        <a:ea typeface="+mn-ea"/>
                        <a:cs typeface="+mn-cs"/>
                      </a:endParaRPr>
                    </a:p>
                    <a:p>
                      <a:r>
                        <a:rPr kumimoji="0" lang="en-IN" sz="1800" kern="1200" dirty="0" smtClean="0">
                          <a:solidFill>
                            <a:schemeClr val="dk1"/>
                          </a:solidFill>
                          <a:latin typeface="+mn-lt"/>
                          <a:ea typeface="+mn-ea"/>
                          <a:cs typeface="+mn-cs"/>
                        </a:rPr>
                        <a:t>2. Should</a:t>
                      </a:r>
                      <a:r>
                        <a:rPr kumimoji="0" lang="en-IN" sz="1800" kern="1200" baseline="0" dirty="0" smtClean="0">
                          <a:solidFill>
                            <a:schemeClr val="dk1"/>
                          </a:solidFill>
                          <a:latin typeface="+mn-lt"/>
                          <a:ea typeface="+mn-ea"/>
                          <a:cs typeface="+mn-cs"/>
                        </a:rPr>
                        <a:t> able to describe in brief about </a:t>
                      </a:r>
                      <a:r>
                        <a:rPr kumimoji="0" lang="en-IN" sz="1800" b="1" kern="1200" baseline="0" dirty="0" smtClean="0">
                          <a:solidFill>
                            <a:schemeClr val="dk1"/>
                          </a:solidFill>
                          <a:latin typeface="+mn-lt"/>
                          <a:ea typeface="+mn-ea"/>
                          <a:cs typeface="+mn-cs"/>
                        </a:rPr>
                        <a:t>methods for toxicological analysis</a:t>
                      </a:r>
                      <a:r>
                        <a:rPr kumimoji="0" lang="en-IN" sz="1800" kern="1200" baseline="0" dirty="0" smtClean="0">
                          <a:solidFill>
                            <a:schemeClr val="dk1"/>
                          </a:solidFill>
                          <a:latin typeface="+mn-lt"/>
                          <a:ea typeface="+mn-ea"/>
                          <a:cs typeface="+mn-cs"/>
                        </a:rPr>
                        <a:t>: </a:t>
                      </a:r>
                      <a:br>
                        <a:rPr kumimoji="0" lang="en-IN" sz="1800" kern="1200" baseline="0" dirty="0" smtClean="0">
                          <a:solidFill>
                            <a:schemeClr val="dk1"/>
                          </a:solidFill>
                          <a:latin typeface="+mn-lt"/>
                          <a:ea typeface="+mn-ea"/>
                          <a:cs typeface="+mn-cs"/>
                        </a:rPr>
                      </a:br>
                      <a:r>
                        <a:rPr kumimoji="0" lang="en-IN" sz="1800" b="1" kern="1200" baseline="0" dirty="0" smtClean="0">
                          <a:solidFill>
                            <a:schemeClr val="dk1"/>
                          </a:solidFill>
                          <a:latin typeface="+mn-lt"/>
                          <a:ea typeface="+mn-ea"/>
                          <a:cs typeface="+mn-cs"/>
                        </a:rPr>
                        <a:t>Chromatography</a:t>
                      </a:r>
                      <a:r>
                        <a:rPr kumimoji="0" lang="en-IN" sz="1800" kern="1200" baseline="0" dirty="0" smtClean="0">
                          <a:solidFill>
                            <a:schemeClr val="dk1"/>
                          </a:solidFill>
                          <a:latin typeface="+mn-lt"/>
                          <a:ea typeface="+mn-ea"/>
                          <a:cs typeface="+mn-cs"/>
                        </a:rPr>
                        <a:t> – Thin Layer Chromatography, Gas Chromatography, Liquid Chromatography and Atomic Absorption Spectroscopy</a:t>
                      </a:r>
                      <a:endParaRPr lang="en-IN" sz="2000" dirty="0" smtClean="0">
                        <a:latin typeface="Calibri"/>
                        <a:ea typeface="Times New Roman"/>
                        <a:cs typeface="Mangal"/>
                      </a:endParaRPr>
                    </a:p>
                    <a:p>
                      <a:pPr marL="0" algn="l" rtl="0" eaLnBrk="1" latinLnBrk="0" hangingPunct="1">
                        <a:lnSpc>
                          <a:spcPct val="115000"/>
                        </a:lnSpc>
                        <a:spcAft>
                          <a:spcPts val="0"/>
                        </a:spcAft>
                      </a:pPr>
                      <a:endParaRPr kumimoji="0" lang="en-IN" sz="1800" b="1" kern="1200" dirty="0" smtClean="0">
                        <a:solidFill>
                          <a:schemeClr val="dk1"/>
                        </a:solidFill>
                        <a:latin typeface="+mn-lt"/>
                        <a:ea typeface="+mn-ea"/>
                        <a:cs typeface="+mn-cs"/>
                      </a:endParaRPr>
                    </a:p>
                  </a:txBody>
                  <a:tcPr marL="68580" marR="68580" marT="0" marB="0"/>
                </a:tc>
                <a:tc>
                  <a:txBody>
                    <a:bodyPr/>
                    <a:lstStyle/>
                    <a:p>
                      <a:r>
                        <a:rPr lang="en-IN" sz="1400" dirty="0" smtClean="0"/>
                        <a:t>N</a:t>
                      </a:r>
                      <a:endParaRPr lang="en-IN" sz="14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 analysis</a:t>
            </a:r>
            <a:endParaRPr lang="en-IN" dirty="0"/>
          </a:p>
        </p:txBody>
      </p:sp>
      <p:sp>
        <p:nvSpPr>
          <p:cNvPr id="3" name="Content Placeholder 2"/>
          <p:cNvSpPr>
            <a:spLocks noGrp="1"/>
          </p:cNvSpPr>
          <p:nvPr>
            <p:ph idx="1"/>
          </p:nvPr>
        </p:nvSpPr>
        <p:spPr/>
        <p:txBody>
          <a:bodyPr/>
          <a:lstStyle/>
          <a:p>
            <a:r>
              <a:rPr lang="en-US" dirty="0" smtClean="0"/>
              <a:t>It is based on fact that when a suspect is brought to a point close to unconsciousness, the person will not be able to resist questioning or unable to manufacture falsehood </a:t>
            </a:r>
            <a:r>
              <a:rPr lang="en-US" smtClean="0"/>
              <a:t>to conceal </a:t>
            </a:r>
            <a:r>
              <a:rPr lang="en-US" dirty="0" smtClean="0"/>
              <a:t>guilt and answers properly or truthfully to the questions. </a:t>
            </a:r>
          </a:p>
          <a:p>
            <a:r>
              <a:rPr lang="en-US" dirty="0" smtClean="0"/>
              <a:t>Drugs known as ‘truth serum drugs’ used for this test.</a:t>
            </a:r>
            <a:endParaRPr lang="en-IN" dirty="0"/>
          </a:p>
        </p:txBody>
      </p:sp>
    </p:spTree>
    <p:extLst>
      <p:ext uri="{BB962C8B-B14F-4D97-AF65-F5344CB8AC3E}">
        <p14:creationId xmlns:p14="http://schemas.microsoft.com/office/powerpoint/2010/main" xmlns="" val="2749293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drugs for </a:t>
            </a:r>
            <a:r>
              <a:rPr lang="en-US" dirty="0" err="1" smtClean="0"/>
              <a:t>narco</a:t>
            </a:r>
            <a:r>
              <a:rPr lang="en-US" dirty="0" smtClean="0"/>
              <a:t> analysis</a:t>
            </a:r>
            <a:endParaRPr lang="en-IN" dirty="0"/>
          </a:p>
        </p:txBody>
      </p:sp>
      <p:sp>
        <p:nvSpPr>
          <p:cNvPr id="3" name="Content Placeholder 2"/>
          <p:cNvSpPr>
            <a:spLocks noGrp="1"/>
          </p:cNvSpPr>
          <p:nvPr>
            <p:ph idx="1"/>
          </p:nvPr>
        </p:nvSpPr>
        <p:spPr/>
        <p:txBody>
          <a:bodyPr/>
          <a:lstStyle/>
          <a:p>
            <a:r>
              <a:rPr lang="en-US" b="1" dirty="0" smtClean="0"/>
              <a:t>Scopolamine </a:t>
            </a:r>
            <a:r>
              <a:rPr lang="en-US" b="1" dirty="0" err="1" smtClean="0"/>
              <a:t>hydrobromide</a:t>
            </a:r>
            <a:r>
              <a:rPr lang="en-US" b="1" dirty="0" smtClean="0"/>
              <a:t> </a:t>
            </a:r>
            <a:r>
              <a:rPr lang="en-US" dirty="0" err="1" smtClean="0"/>
              <a:t>0.5mg</a:t>
            </a:r>
            <a:r>
              <a:rPr lang="en-US" dirty="0" smtClean="0"/>
              <a:t>  s/c followed by </a:t>
            </a:r>
            <a:r>
              <a:rPr lang="en-US" dirty="0" err="1" smtClean="0"/>
              <a:t>0.25mg</a:t>
            </a:r>
            <a:r>
              <a:rPr lang="en-US" dirty="0" smtClean="0"/>
              <a:t> every 20 min. usually 3 to 6 injections required .</a:t>
            </a:r>
          </a:p>
          <a:p>
            <a:r>
              <a:rPr lang="en-US" b="1" dirty="0" smtClean="0"/>
              <a:t>Sodium </a:t>
            </a:r>
            <a:r>
              <a:rPr lang="en-US" b="1" dirty="0" err="1" smtClean="0"/>
              <a:t>amytal</a:t>
            </a:r>
            <a:r>
              <a:rPr lang="en-US" b="1" dirty="0" smtClean="0"/>
              <a:t> </a:t>
            </a:r>
            <a:r>
              <a:rPr lang="en-US" dirty="0" smtClean="0"/>
              <a:t>or </a:t>
            </a:r>
            <a:r>
              <a:rPr lang="en-US" b="1" dirty="0" smtClean="0"/>
              <a:t>Sodium pentothal </a:t>
            </a:r>
            <a:r>
              <a:rPr lang="en-US" dirty="0" smtClean="0"/>
              <a:t>0.25 to 0.5 gm in 2.5 to 5 % solution slow </a:t>
            </a:r>
            <a:r>
              <a:rPr lang="en-US" dirty="0" err="1" smtClean="0"/>
              <a:t>i.v</a:t>
            </a:r>
            <a:r>
              <a:rPr lang="en-US" dirty="0" smtClean="0"/>
              <a:t>.</a:t>
            </a:r>
          </a:p>
          <a:p>
            <a:r>
              <a:rPr lang="en-US" dirty="0"/>
              <a:t>S</a:t>
            </a:r>
            <a:r>
              <a:rPr lang="en-US" dirty="0" smtClean="0"/>
              <a:t>/c </a:t>
            </a:r>
            <a:r>
              <a:rPr lang="en-US" b="1" dirty="0" smtClean="0"/>
              <a:t>sodium </a:t>
            </a:r>
            <a:r>
              <a:rPr lang="en-US" b="1" dirty="0" err="1" smtClean="0"/>
              <a:t>seconal</a:t>
            </a:r>
            <a:r>
              <a:rPr lang="en-US" b="1" dirty="0" smtClean="0"/>
              <a:t> </a:t>
            </a:r>
            <a:r>
              <a:rPr lang="en-US" dirty="0" smtClean="0"/>
              <a:t>0.5mg followed by morphine </a:t>
            </a:r>
            <a:r>
              <a:rPr lang="en-US" dirty="0" err="1" smtClean="0"/>
              <a:t>sulphate</a:t>
            </a:r>
            <a:r>
              <a:rPr lang="en-US" dirty="0" smtClean="0"/>
              <a:t> 15mg and scopolamine </a:t>
            </a:r>
            <a:r>
              <a:rPr lang="en-US" dirty="0" err="1" smtClean="0"/>
              <a:t>hydrobromide</a:t>
            </a:r>
            <a:r>
              <a:rPr lang="en-US" dirty="0" smtClean="0"/>
              <a:t> 0.5mg after 45 min.</a:t>
            </a:r>
            <a:endParaRPr lang="en-IN" dirty="0"/>
          </a:p>
        </p:txBody>
      </p:sp>
    </p:spTree>
    <p:extLst>
      <p:ext uri="{BB962C8B-B14F-4D97-AF65-F5344CB8AC3E}">
        <p14:creationId xmlns:p14="http://schemas.microsoft.com/office/powerpoint/2010/main" xmlns="" val="1333157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762000"/>
          </a:xfrm>
        </p:spPr>
        <p:txBody>
          <a:bodyPr>
            <a:noAutofit/>
          </a:bodyPr>
          <a:lstStyle/>
          <a:p>
            <a:r>
              <a:rPr lang="en-US" sz="3600" dirty="0" smtClean="0"/>
              <a:t>Brain mapping/brain fingerprinting</a:t>
            </a:r>
            <a:endParaRPr lang="en-IN" sz="3600" dirty="0"/>
          </a:p>
        </p:txBody>
      </p:sp>
      <p:sp>
        <p:nvSpPr>
          <p:cNvPr id="3" name="Content Placeholder 2"/>
          <p:cNvSpPr>
            <a:spLocks noGrp="1"/>
          </p:cNvSpPr>
          <p:nvPr>
            <p:ph sz="half" idx="1"/>
          </p:nvPr>
        </p:nvSpPr>
        <p:spPr>
          <a:xfrm>
            <a:off x="3575050" y="1219200"/>
            <a:ext cx="5340350" cy="5181600"/>
          </a:xfrm>
        </p:spPr>
        <p:txBody>
          <a:bodyPr>
            <a:normAutofit fontScale="92500" lnSpcReduction="20000"/>
          </a:bodyPr>
          <a:lstStyle/>
          <a:p>
            <a:r>
              <a:rPr lang="en-US" dirty="0" smtClean="0"/>
              <a:t>In this method, an equipment called ‘electro cap’ is fixed on the suspect’s head for recording EEG.</a:t>
            </a:r>
          </a:p>
          <a:p>
            <a:r>
              <a:rPr lang="en-US" dirty="0" smtClean="0"/>
              <a:t>Study of P</a:t>
            </a:r>
            <a:r>
              <a:rPr lang="en-US" sz="2600" dirty="0" smtClean="0"/>
              <a:t>300</a:t>
            </a:r>
            <a:r>
              <a:rPr lang="en-US" dirty="0" smtClean="0"/>
              <a:t> wave in the EEG of a suspected criminal for scientific detection of certain information whether stored in the brain or not.</a:t>
            </a:r>
          </a:p>
          <a:p>
            <a:r>
              <a:rPr lang="en-US" dirty="0" smtClean="0"/>
              <a:t>Emission of such signals are dependent on cognitive brain responses and not on anxiety or fear.</a:t>
            </a:r>
          </a:p>
          <a:p>
            <a:endParaRPr lang="en-US" dirty="0" smtClean="0"/>
          </a:p>
        </p:txBody>
      </p:sp>
      <p:pic>
        <p:nvPicPr>
          <p:cNvPr id="1026" name="Picture 2" descr="C:\Users\kalpesh\Desktop\Larry-Grinder-dr-larry-farwell-brain-fingerprinting-dr-lawrence-farwe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865" y="1600200"/>
            <a:ext cx="3532494"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5842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5562600"/>
          </a:xfrm>
        </p:spPr>
        <p:txBody>
          <a:bodyPr>
            <a:normAutofit fontScale="92500" lnSpcReduction="20000"/>
          </a:bodyPr>
          <a:lstStyle/>
          <a:p>
            <a:r>
              <a:rPr lang="en-US" dirty="0" smtClean="0"/>
              <a:t>Than the suspect is questioned about the crime and also shown some photographs or visuals related to crime(weapons, scene of offence, photo of victim) along with some other irrelevant visuals for control.</a:t>
            </a:r>
          </a:p>
          <a:p>
            <a:r>
              <a:rPr lang="en-US" dirty="0" err="1" smtClean="0"/>
              <a:t>P</a:t>
            </a:r>
            <a:r>
              <a:rPr lang="en-US" sz="2400" dirty="0" err="1" smtClean="0"/>
              <a:t>300</a:t>
            </a:r>
            <a:r>
              <a:rPr lang="en-US" sz="2400" dirty="0" smtClean="0"/>
              <a:t> </a:t>
            </a:r>
            <a:r>
              <a:rPr lang="en-US" dirty="0" smtClean="0"/>
              <a:t>wave will be generated when ever a question or visual stimulus matches the information stored in the brain if the suspect is the real offender.</a:t>
            </a:r>
          </a:p>
          <a:p>
            <a:r>
              <a:rPr lang="en-US" dirty="0" smtClean="0"/>
              <a:t>The question and the EEG response are printed for scientific evidence.</a:t>
            </a:r>
          </a:p>
          <a:p>
            <a:r>
              <a:rPr lang="en-US" dirty="0"/>
              <a:t>This method of lie detection is claimed to be 100% effective by FBI. It is only method accepted in court of laws in USA as an evidence since 2003</a:t>
            </a:r>
            <a:r>
              <a:rPr lang="en-US" dirty="0" smtClean="0"/>
              <a:t>.</a:t>
            </a:r>
            <a:endParaRPr lang="en-IN" dirty="0"/>
          </a:p>
        </p:txBody>
      </p:sp>
    </p:spTree>
    <p:extLst>
      <p:ext uri="{BB962C8B-B14F-4D97-AF65-F5344CB8AC3E}">
        <p14:creationId xmlns:p14="http://schemas.microsoft.com/office/powerpoint/2010/main" xmlns="" val="404180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86800" cy="838200"/>
          </a:xfrm>
        </p:spPr>
        <p:txBody>
          <a:bodyPr/>
          <a:lstStyle/>
          <a:p>
            <a:r>
              <a:rPr lang="en-US" dirty="0" smtClean="0"/>
              <a:t>Any QUESTIONS?</a:t>
            </a:r>
            <a:endParaRPr lang="en-US" dirty="0"/>
          </a:p>
        </p:txBody>
      </p:sp>
      <p:sp>
        <p:nvSpPr>
          <p:cNvPr id="3" name="Content Placeholder 2"/>
          <p:cNvSpPr>
            <a:spLocks noGrp="1"/>
          </p:cNvSpPr>
          <p:nvPr>
            <p:ph idx="1"/>
          </p:nvPr>
        </p:nvSpPr>
        <p:spPr>
          <a:xfrm>
            <a:off x="304800" y="2514600"/>
            <a:ext cx="8686800" cy="3565525"/>
          </a:xfrm>
        </p:spPr>
        <p:txBody>
          <a:bodyPr>
            <a:normAutofit fontScale="77500" lnSpcReduction="20000"/>
          </a:bodyPr>
          <a:lstStyle/>
          <a:p>
            <a:pPr>
              <a:buNone/>
            </a:pPr>
            <a:r>
              <a:rPr lang="en-US" sz="4000" b="1" dirty="0" smtClean="0"/>
              <a:t>Reference books</a:t>
            </a:r>
          </a:p>
          <a:p>
            <a:pPr marL="914400" indent="-914400">
              <a:buClrTx/>
              <a:buAutoNum type="arabicPeriod"/>
            </a:pPr>
            <a:r>
              <a:rPr lang="en-US" dirty="0" smtClean="0"/>
              <a:t>The Essentials of FMT by Dr KSN Reddy</a:t>
            </a:r>
          </a:p>
          <a:p>
            <a:pPr marL="514350" indent="-514350">
              <a:buClrTx/>
              <a:buAutoNum type="arabicPeriod"/>
            </a:pPr>
            <a:r>
              <a:rPr lang="en-US" dirty="0" smtClean="0"/>
              <a:t>Essentials of FMT by Dr A </a:t>
            </a:r>
            <a:r>
              <a:rPr lang="en-US" dirty="0" err="1" smtClean="0"/>
              <a:t>Aggrawal</a:t>
            </a:r>
            <a:endParaRPr lang="en-US" dirty="0" smtClean="0"/>
          </a:p>
          <a:p>
            <a:pPr marL="514350" indent="-514350">
              <a:buClrTx/>
              <a:buAutoNum type="arabicPeriod"/>
            </a:pPr>
            <a:r>
              <a:rPr lang="en-US" dirty="0" smtClean="0"/>
              <a:t>Review of FMT by Dr G </a:t>
            </a:r>
            <a:r>
              <a:rPr lang="en-US" dirty="0" err="1" smtClean="0"/>
              <a:t>Biswas</a:t>
            </a:r>
            <a:endParaRPr lang="en-US" dirty="0" smtClean="0"/>
          </a:p>
          <a:p>
            <a:pPr marL="514350" indent="-514350">
              <a:buClrTx/>
              <a:buAutoNum type="arabicPeriod"/>
            </a:pPr>
            <a:r>
              <a:rPr lang="en-US" dirty="0" smtClean="0"/>
              <a:t>Textbook of FMT by Dr PC </a:t>
            </a:r>
            <a:r>
              <a:rPr lang="en-US" dirty="0" err="1" smtClean="0"/>
              <a:t>Dikshit</a:t>
            </a:r>
            <a:endParaRPr lang="en-US" dirty="0" smtClean="0"/>
          </a:p>
          <a:p>
            <a:pPr marL="514350" indent="-514350">
              <a:buClrTx/>
              <a:buAutoNum type="arabicPeriod"/>
            </a:pPr>
            <a:r>
              <a:rPr lang="en-US" dirty="0" smtClean="0"/>
              <a:t>Textbook of MJFMT by Dr CK Parikh</a:t>
            </a:r>
          </a:p>
          <a:p>
            <a:pPr marL="514350" indent="-514350">
              <a:buClrTx/>
              <a:buFont typeface="Wingdings 2"/>
              <a:buAutoNum type="arabicPeriod"/>
            </a:pPr>
            <a:r>
              <a:rPr lang="en-US" dirty="0" smtClean="0"/>
              <a:t>Forensic Medicine by Dr BK </a:t>
            </a:r>
            <a:r>
              <a:rPr lang="en-US" dirty="0" err="1" smtClean="0"/>
              <a:t>Bastiya</a:t>
            </a:r>
            <a:endParaRPr lang="en-US" dirty="0" smtClean="0"/>
          </a:p>
          <a:p>
            <a:pPr marL="514350" indent="-514350">
              <a:buClrTx/>
              <a:buAutoNum type="arabicPeriod"/>
            </a:pPr>
            <a:r>
              <a:rPr lang="en-US" dirty="0" smtClean="0"/>
              <a:t>Textbook of FMT by Dr VV </a:t>
            </a:r>
            <a:r>
              <a:rPr lang="en-US" dirty="0" err="1" smtClean="0"/>
              <a:t>Pillay</a:t>
            </a:r>
            <a:endParaRPr lang="en-US" dirty="0" smtClean="0"/>
          </a:p>
          <a:p>
            <a:pPr marL="514350" indent="-514350">
              <a:buClrTx/>
              <a:buFont typeface="Wingdings 2"/>
              <a:buAutoNum type="arabicPeriod"/>
            </a:pPr>
            <a:r>
              <a:rPr lang="en-US" dirty="0" smtClean="0"/>
              <a:t>Forensic Medicine by Dr BK </a:t>
            </a:r>
            <a:r>
              <a:rPr lang="en-US" dirty="0" err="1" smtClean="0"/>
              <a:t>Bastiya</a:t>
            </a:r>
            <a:endParaRPr lang="en-US" dirty="0" smtClean="0"/>
          </a:p>
        </p:txBody>
      </p:sp>
    </p:spTree>
    <p:extLst>
      <p:ext uri="{BB962C8B-B14F-4D97-AF65-F5344CB8AC3E}">
        <p14:creationId xmlns:p14="http://schemas.microsoft.com/office/powerpoint/2010/main" xmlns="" val="337458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sp>
        <p:nvSpPr>
          <p:cNvPr id="3" name="Content Placeholder 2"/>
          <p:cNvSpPr>
            <a:spLocks noGrp="1"/>
          </p:cNvSpPr>
          <p:nvPr>
            <p:ph idx="1"/>
          </p:nvPr>
        </p:nvSpPr>
        <p:spPr/>
        <p:txBody>
          <a:bodyPr/>
          <a:lstStyle/>
          <a:p>
            <a:r>
              <a:rPr lang="en-IN" dirty="0" smtClean="0"/>
              <a:t>FSL - introduction</a:t>
            </a:r>
          </a:p>
          <a:p>
            <a:r>
              <a:rPr lang="en-IN" dirty="0" smtClean="0"/>
              <a:t>Methods for toxicological/biochemical analysis</a:t>
            </a:r>
          </a:p>
          <a:p>
            <a:r>
              <a:rPr lang="en-IN" dirty="0" err="1" smtClean="0"/>
              <a:t>Locard’s</a:t>
            </a:r>
            <a:r>
              <a:rPr lang="en-IN" dirty="0" smtClean="0"/>
              <a:t> exchange principle</a:t>
            </a:r>
          </a:p>
          <a:p>
            <a:r>
              <a:rPr lang="en-IN" dirty="0" smtClean="0"/>
              <a:t>Lie detection tests</a:t>
            </a:r>
          </a:p>
          <a:p>
            <a:pPr marL="971550" lvl="1" indent="-514350">
              <a:buFont typeface="+mj-lt"/>
              <a:buAutoNum type="arabicParenR"/>
            </a:pPr>
            <a:r>
              <a:rPr lang="en-IN" dirty="0" err="1" smtClean="0"/>
              <a:t>Polygraphy</a:t>
            </a:r>
            <a:endParaRPr lang="en-IN" dirty="0" smtClean="0"/>
          </a:p>
          <a:p>
            <a:pPr marL="971550" lvl="1" indent="-514350">
              <a:buFont typeface="+mj-lt"/>
              <a:buAutoNum type="arabicParenR"/>
            </a:pPr>
            <a:r>
              <a:rPr lang="en-IN" dirty="0" err="1" smtClean="0"/>
              <a:t>Narco</a:t>
            </a:r>
            <a:r>
              <a:rPr lang="en-IN" dirty="0" smtClean="0"/>
              <a:t> analysis</a:t>
            </a:r>
          </a:p>
          <a:p>
            <a:pPr marL="971550" lvl="1" indent="-514350">
              <a:buFont typeface="+mj-lt"/>
              <a:buAutoNum type="arabicParenR"/>
            </a:pPr>
            <a:r>
              <a:rPr lang="en-IN" dirty="0" smtClean="0"/>
              <a:t>Brain mapping</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science laboratory (FSL)</a:t>
            </a:r>
            <a:r>
              <a:rPr lang="en-US" cap="none" dirty="0" smtClean="0"/>
              <a:t>s</a:t>
            </a:r>
            <a:endParaRPr lang="en-IN" cap="none" dirty="0"/>
          </a:p>
        </p:txBody>
      </p:sp>
      <p:sp>
        <p:nvSpPr>
          <p:cNvPr id="3" name="Content Placeholder 2"/>
          <p:cNvSpPr>
            <a:spLocks noGrp="1"/>
          </p:cNvSpPr>
          <p:nvPr>
            <p:ph idx="1"/>
          </p:nvPr>
        </p:nvSpPr>
        <p:spPr>
          <a:xfrm>
            <a:off x="304800" y="1554162"/>
            <a:ext cx="8686800" cy="4922838"/>
          </a:xfrm>
        </p:spPr>
        <p:txBody>
          <a:bodyPr>
            <a:noAutofit/>
          </a:bodyPr>
          <a:lstStyle/>
          <a:p>
            <a:pPr marL="628650" indent="-514350">
              <a:buFont typeface="+mj-lt"/>
              <a:buAutoNum type="romanUcPeriod"/>
            </a:pPr>
            <a:r>
              <a:rPr lang="en-US" sz="2000" b="1" dirty="0" smtClean="0"/>
              <a:t>Central FSLs </a:t>
            </a:r>
            <a:r>
              <a:rPr lang="en-US" sz="2000" dirty="0" smtClean="0"/>
              <a:t>– </a:t>
            </a:r>
            <a:r>
              <a:rPr lang="en-IN" sz="1600" dirty="0" smtClean="0"/>
              <a:t>New Delhi, Chandigarh, Bhopal, </a:t>
            </a:r>
            <a:r>
              <a:rPr lang="en-IN" sz="1600" dirty="0" err="1" smtClean="0"/>
              <a:t>Pune</a:t>
            </a:r>
            <a:r>
              <a:rPr lang="en-IN" sz="1600" dirty="0" smtClean="0"/>
              <a:t>, Hyderabad, Kolkata, </a:t>
            </a:r>
            <a:r>
              <a:rPr lang="en-IN" sz="1600" dirty="0" err="1" smtClean="0"/>
              <a:t>Guwahati</a:t>
            </a:r>
            <a:r>
              <a:rPr lang="en-IN" sz="1600" dirty="0" smtClean="0"/>
              <a:t/>
            </a:r>
            <a:br>
              <a:rPr lang="en-IN" sz="1600" dirty="0" smtClean="0"/>
            </a:br>
            <a:endParaRPr lang="en-US" sz="2000" strike="sngStrike" dirty="0" smtClean="0"/>
          </a:p>
          <a:p>
            <a:pPr marL="628650" indent="-514350">
              <a:buFont typeface="+mj-lt"/>
              <a:buAutoNum type="romanUcPeriod"/>
            </a:pPr>
            <a:r>
              <a:rPr lang="en-US" sz="2000" b="1" dirty="0"/>
              <a:t>State</a:t>
            </a:r>
            <a:r>
              <a:rPr lang="en-US" sz="2000" dirty="0"/>
              <a:t> </a:t>
            </a:r>
            <a:r>
              <a:rPr lang="en-US" sz="2000" b="1" dirty="0" smtClean="0"/>
              <a:t>FSLs </a:t>
            </a:r>
            <a:r>
              <a:rPr lang="en-US" sz="2000" dirty="0" smtClean="0"/>
              <a:t>– 32</a:t>
            </a:r>
            <a:br>
              <a:rPr lang="en-US" sz="2000" dirty="0" smtClean="0"/>
            </a:br>
            <a:endParaRPr lang="en-US" sz="2000" dirty="0" smtClean="0"/>
          </a:p>
          <a:p>
            <a:pPr marL="628650" indent="-514350">
              <a:buFont typeface="+mj-lt"/>
              <a:buAutoNum type="romanUcPeriod"/>
            </a:pPr>
            <a:r>
              <a:rPr lang="en-US" sz="2000" b="1" dirty="0" smtClean="0"/>
              <a:t>FSLs in Gujarat</a:t>
            </a:r>
          </a:p>
          <a:p>
            <a:pPr marL="1028700" lvl="1" indent="-514350">
              <a:buFont typeface="+mj-lt"/>
              <a:buAutoNum type="arabicParenR"/>
            </a:pPr>
            <a:r>
              <a:rPr lang="en-US" sz="1600" dirty="0" smtClean="0"/>
              <a:t>Directorate of FSL </a:t>
            </a:r>
            <a:r>
              <a:rPr lang="en-US" sz="1600" dirty="0" err="1" smtClean="0"/>
              <a:t>Gandhinagar</a:t>
            </a:r>
            <a:endParaRPr lang="en-US" sz="1600" dirty="0" smtClean="0"/>
          </a:p>
          <a:p>
            <a:pPr marL="1028700" lvl="1" indent="-514350">
              <a:buFont typeface="+mj-lt"/>
              <a:buAutoNum type="arabicParenR"/>
            </a:pPr>
            <a:r>
              <a:rPr lang="en-US" sz="1600" dirty="0" smtClean="0"/>
              <a:t>FSL Ahmedabad</a:t>
            </a:r>
          </a:p>
          <a:p>
            <a:pPr marL="1028700" lvl="1" indent="-514350">
              <a:buFont typeface="+mj-lt"/>
              <a:buAutoNum type="arabicParenR"/>
            </a:pPr>
            <a:r>
              <a:rPr lang="en-US" sz="1600" dirty="0" smtClean="0"/>
              <a:t>Regional FSL </a:t>
            </a:r>
            <a:r>
              <a:rPr lang="en-US" sz="1600" dirty="0" err="1" smtClean="0"/>
              <a:t>Junagadh</a:t>
            </a:r>
            <a:endParaRPr lang="en-US" sz="1600" dirty="0" smtClean="0"/>
          </a:p>
          <a:p>
            <a:pPr marL="1028700" lvl="1" indent="-514350">
              <a:buFont typeface="+mj-lt"/>
              <a:buAutoNum type="arabicParenR"/>
            </a:pPr>
            <a:r>
              <a:rPr lang="en-US" sz="1600" dirty="0" smtClean="0"/>
              <a:t>Regional FSL </a:t>
            </a:r>
            <a:r>
              <a:rPr lang="en-US" sz="1600" dirty="0" err="1" smtClean="0"/>
              <a:t>Vadodara</a:t>
            </a:r>
            <a:endParaRPr lang="en-US" sz="1600" dirty="0" smtClean="0"/>
          </a:p>
          <a:p>
            <a:pPr marL="1028700" lvl="1" indent="-514350">
              <a:buFont typeface="+mj-lt"/>
              <a:buAutoNum type="arabicParenR"/>
            </a:pPr>
            <a:r>
              <a:rPr lang="en-US" sz="1600" dirty="0" smtClean="0"/>
              <a:t>Regional FSL </a:t>
            </a:r>
            <a:r>
              <a:rPr lang="en-US" sz="1600" dirty="0" err="1" smtClean="0"/>
              <a:t>Surat</a:t>
            </a:r>
            <a:endParaRPr lang="en-US" sz="1600" dirty="0" smtClean="0"/>
          </a:p>
          <a:p>
            <a:pPr marL="1028700" lvl="1" indent="-514350">
              <a:buFont typeface="+mj-lt"/>
              <a:buAutoNum type="arabicParenR"/>
            </a:pPr>
            <a:r>
              <a:rPr lang="en-US" sz="1600" dirty="0" smtClean="0"/>
              <a:t>Regional FSL </a:t>
            </a:r>
            <a:r>
              <a:rPr lang="en-US" sz="1600" dirty="0" err="1" smtClean="0"/>
              <a:t>Valsad</a:t>
            </a:r>
            <a:endParaRPr lang="en-US" sz="1600" dirty="0" smtClean="0"/>
          </a:p>
          <a:p>
            <a:pPr marL="1028700" lvl="1" indent="-514350">
              <a:buFont typeface="+mj-lt"/>
              <a:buAutoNum type="arabicParenR"/>
            </a:pPr>
            <a:r>
              <a:rPr lang="en-US" sz="1600" dirty="0" smtClean="0"/>
              <a:t>Regional FSL Rajkot</a:t>
            </a:r>
          </a:p>
          <a:p>
            <a:pPr marL="1028700" lvl="1" indent="-514350">
              <a:buFont typeface="+mj-lt"/>
              <a:buAutoNum type="arabicParenR"/>
            </a:pPr>
            <a:endParaRPr lang="en-US" sz="1600" dirty="0" smtClean="0"/>
          </a:p>
          <a:p>
            <a:pPr marL="628650" indent="-514350">
              <a:buFont typeface="Wingdings" pitchFamily="2" charset="2"/>
              <a:buChar char="Ø"/>
            </a:pPr>
            <a:r>
              <a:rPr lang="en-US" sz="2400" dirty="0" smtClean="0"/>
              <a:t>National Forensic Science University, </a:t>
            </a:r>
            <a:r>
              <a:rPr lang="en-US" sz="2400" dirty="0" err="1" smtClean="0"/>
              <a:t>Gandhinagar</a:t>
            </a:r>
            <a:endParaRPr lang="en-US" sz="2400" dirty="0" smtClean="0"/>
          </a:p>
          <a:p>
            <a:pPr marL="628650" indent="-514350">
              <a:buFont typeface="Wingdings" pitchFamily="2" charset="2"/>
              <a:buChar char="Ø"/>
            </a:pPr>
            <a:r>
              <a:rPr lang="en-US" sz="2000" dirty="0" smtClean="0"/>
              <a:t>Mobile FSL Units</a:t>
            </a:r>
            <a:endParaRPr lang="en-IN" sz="2000" dirty="0"/>
          </a:p>
          <a:p>
            <a:pPr marL="628650" indent="-514350">
              <a:buFont typeface="+mj-lt"/>
              <a:buAutoNum type="romanUcPeriod"/>
            </a:pPr>
            <a:endParaRPr lang="en-IN" sz="2000" dirty="0"/>
          </a:p>
        </p:txBody>
      </p:sp>
    </p:spTree>
    <p:extLst>
      <p:ext uri="{BB962C8B-B14F-4D97-AF65-F5344CB8AC3E}">
        <p14:creationId xmlns:p14="http://schemas.microsoft.com/office/powerpoint/2010/main" xmlns="" val="260608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sections in FSL</a:t>
            </a:r>
            <a:endParaRPr lang="en-IN" dirty="0"/>
          </a:p>
        </p:txBody>
      </p:sp>
      <p:sp>
        <p:nvSpPr>
          <p:cNvPr id="3" name="Content Placeholder 2"/>
          <p:cNvSpPr>
            <a:spLocks noGrp="1"/>
          </p:cNvSpPr>
          <p:nvPr>
            <p:ph idx="1"/>
          </p:nvPr>
        </p:nvSpPr>
        <p:spPr>
          <a:xfrm>
            <a:off x="304800" y="1554162"/>
            <a:ext cx="8686800" cy="5075238"/>
          </a:xfrm>
        </p:spPr>
        <p:txBody>
          <a:bodyPr>
            <a:noAutofit/>
          </a:bodyPr>
          <a:lstStyle/>
          <a:p>
            <a:pPr>
              <a:buFont typeface="Wingdings" pitchFamily="2" charset="2"/>
              <a:buChar char="Ø"/>
            </a:pPr>
            <a:r>
              <a:rPr lang="en-US" sz="2400" b="1" dirty="0" smtClean="0"/>
              <a:t>Toxicology section</a:t>
            </a:r>
            <a:endParaRPr lang="en-US" sz="2400" dirty="0" smtClean="0"/>
          </a:p>
          <a:p>
            <a:pPr>
              <a:buFont typeface="Wingdings" pitchFamily="2" charset="2"/>
              <a:buChar char="Ø"/>
            </a:pPr>
            <a:r>
              <a:rPr lang="en-US" sz="2400" b="1" dirty="0" smtClean="0"/>
              <a:t>Chemistry section</a:t>
            </a:r>
            <a:endParaRPr lang="en-US" sz="2400" dirty="0" smtClean="0"/>
          </a:p>
          <a:p>
            <a:pPr>
              <a:buFont typeface="Wingdings" pitchFamily="2" charset="2"/>
              <a:buChar char="Ø"/>
            </a:pPr>
            <a:r>
              <a:rPr lang="en-US" sz="2400" b="1" dirty="0" smtClean="0"/>
              <a:t>Biology, Serology and Immunology section</a:t>
            </a:r>
            <a:endParaRPr lang="en-US" sz="2400" dirty="0" smtClean="0"/>
          </a:p>
          <a:p>
            <a:pPr>
              <a:buFont typeface="Wingdings" pitchFamily="2" charset="2"/>
              <a:buChar char="Ø"/>
            </a:pPr>
            <a:r>
              <a:rPr lang="en-US" sz="2400" b="1" dirty="0" smtClean="0"/>
              <a:t>Molecular biology section</a:t>
            </a:r>
          </a:p>
          <a:p>
            <a:pPr>
              <a:buFont typeface="Wingdings" pitchFamily="2" charset="2"/>
              <a:buChar char="Ø"/>
            </a:pPr>
            <a:r>
              <a:rPr lang="en-US" sz="2400" b="1" dirty="0" smtClean="0"/>
              <a:t>Ballistics and explosive section</a:t>
            </a:r>
          </a:p>
          <a:p>
            <a:pPr>
              <a:buFont typeface="Wingdings" pitchFamily="2" charset="2"/>
              <a:buChar char="Ø"/>
            </a:pPr>
            <a:r>
              <a:rPr lang="en-US" sz="2400" b="1" dirty="0" smtClean="0"/>
              <a:t>Fingerprint section</a:t>
            </a:r>
          </a:p>
          <a:p>
            <a:pPr>
              <a:buFont typeface="Wingdings" pitchFamily="2" charset="2"/>
              <a:buChar char="Ø"/>
            </a:pPr>
            <a:r>
              <a:rPr lang="en-US" sz="2400" b="1" dirty="0" smtClean="0"/>
              <a:t>Documents examination section</a:t>
            </a:r>
          </a:p>
          <a:p>
            <a:pPr>
              <a:buFont typeface="Wingdings" pitchFamily="2" charset="2"/>
              <a:buChar char="Ø"/>
            </a:pPr>
            <a:r>
              <a:rPr lang="en-US" sz="2400" b="1" dirty="0" smtClean="0"/>
              <a:t>Photography-Videography section</a:t>
            </a:r>
          </a:p>
          <a:p>
            <a:pPr>
              <a:buFont typeface="Wingdings" pitchFamily="2" charset="2"/>
              <a:buChar char="Ø"/>
            </a:pPr>
            <a:r>
              <a:rPr lang="en-US" sz="2400" b="1" dirty="0" smtClean="0"/>
              <a:t>Physics section</a:t>
            </a:r>
          </a:p>
          <a:p>
            <a:pPr>
              <a:buFont typeface="Wingdings" pitchFamily="2" charset="2"/>
              <a:buChar char="Ø"/>
            </a:pPr>
            <a:r>
              <a:rPr lang="en-US" sz="2400" b="1" dirty="0" smtClean="0"/>
              <a:t>Lie detection section (Forensic Psychology section)</a:t>
            </a:r>
          </a:p>
          <a:p>
            <a:pPr>
              <a:buFont typeface="Wingdings" pitchFamily="2" charset="2"/>
              <a:buChar char="Ø"/>
            </a:pPr>
            <a:r>
              <a:rPr lang="en-US" sz="2400" b="1" dirty="0" smtClean="0"/>
              <a:t>Cyber security &amp; Digital Forensics section</a:t>
            </a:r>
          </a:p>
        </p:txBody>
      </p:sp>
    </p:spTree>
    <p:extLst>
      <p:ext uri="{BB962C8B-B14F-4D97-AF65-F5344CB8AC3E}">
        <p14:creationId xmlns:p14="http://schemas.microsoft.com/office/powerpoint/2010/main" xmlns="" val="182621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methods for detection for toxicology and chemical/ biological substances</a:t>
            </a:r>
            <a:endParaRPr lang="en-IN" sz="3000" dirty="0"/>
          </a:p>
        </p:txBody>
      </p:sp>
      <p:sp>
        <p:nvSpPr>
          <p:cNvPr id="3" name="Content Placeholder 2"/>
          <p:cNvSpPr>
            <a:spLocks noGrp="1"/>
          </p:cNvSpPr>
          <p:nvPr>
            <p:ph idx="1"/>
          </p:nvPr>
        </p:nvSpPr>
        <p:spPr/>
        <p:txBody>
          <a:bodyPr/>
          <a:lstStyle/>
          <a:p>
            <a:pPr marL="628650" indent="-514350">
              <a:buFont typeface="+mj-lt"/>
              <a:buAutoNum type="romanUcPeriod"/>
            </a:pPr>
            <a:r>
              <a:rPr lang="en-US" dirty="0" smtClean="0"/>
              <a:t>Chromatography</a:t>
            </a:r>
          </a:p>
          <a:p>
            <a:pPr marL="628650" indent="-514350">
              <a:buFont typeface="+mj-lt"/>
              <a:buAutoNum type="romanUcPeriod"/>
            </a:pPr>
            <a:r>
              <a:rPr lang="en-US" dirty="0" smtClean="0"/>
              <a:t>Electrophoresis</a:t>
            </a:r>
          </a:p>
          <a:p>
            <a:pPr marL="628650" indent="-514350">
              <a:buFont typeface="+mj-lt"/>
              <a:buAutoNum type="romanUcPeriod"/>
            </a:pPr>
            <a:r>
              <a:rPr lang="en-US" dirty="0" err="1" smtClean="0"/>
              <a:t>Spectrophotometry</a:t>
            </a:r>
            <a:endParaRPr lang="en-US" dirty="0" smtClean="0"/>
          </a:p>
          <a:p>
            <a:pPr marL="628650" indent="-514350">
              <a:buFont typeface="+mj-lt"/>
              <a:buAutoNum type="romanUcPeriod"/>
            </a:pPr>
            <a:r>
              <a:rPr lang="en-US" dirty="0" smtClean="0"/>
              <a:t>Neutron activation analysis</a:t>
            </a:r>
            <a:endParaRPr lang="en-IN" dirty="0"/>
          </a:p>
        </p:txBody>
      </p:sp>
    </p:spTree>
    <p:extLst>
      <p:ext uri="{BB962C8B-B14F-4D97-AF65-F5344CB8AC3E}">
        <p14:creationId xmlns:p14="http://schemas.microsoft.com/office/powerpoint/2010/main" xmlns="" val="196852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chromatography</a:t>
            </a:r>
            <a:endParaRPr lang="en-IN" sz="4400" b="1" dirty="0"/>
          </a:p>
        </p:txBody>
      </p:sp>
      <p:sp>
        <p:nvSpPr>
          <p:cNvPr id="3" name="Content Placeholder 2"/>
          <p:cNvSpPr>
            <a:spLocks noGrp="1"/>
          </p:cNvSpPr>
          <p:nvPr>
            <p:ph idx="1"/>
          </p:nvPr>
        </p:nvSpPr>
        <p:spPr/>
        <p:txBody>
          <a:bodyPr/>
          <a:lstStyle/>
          <a:p>
            <a:r>
              <a:rPr lang="en-US" dirty="0" smtClean="0"/>
              <a:t>Method of qualitative and quantitative assessment of various poisons, drugs or chemicals in any physical form(solid, liquid or gas) from their characteristics of dispersion or spreading in different suitable media or environment.</a:t>
            </a:r>
          </a:p>
          <a:p>
            <a:r>
              <a:rPr lang="en-US" dirty="0" smtClean="0"/>
              <a:t>“</a:t>
            </a:r>
            <a:r>
              <a:rPr lang="en-US" b="1" i="1" dirty="0" smtClean="0"/>
              <a:t>Fingerprint of the substance</a:t>
            </a:r>
            <a:r>
              <a:rPr lang="en-US" dirty="0" smtClean="0"/>
              <a:t>”</a:t>
            </a:r>
            <a:endParaRPr lang="en-IN" dirty="0"/>
          </a:p>
        </p:txBody>
      </p:sp>
    </p:spTree>
    <p:extLst>
      <p:ext uri="{BB962C8B-B14F-4D97-AF65-F5344CB8AC3E}">
        <p14:creationId xmlns:p14="http://schemas.microsoft.com/office/powerpoint/2010/main" xmlns="" val="315455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techniques of chromatography</a:t>
            </a:r>
            <a:endParaRPr lang="en-IN" dirty="0"/>
          </a:p>
        </p:txBody>
      </p:sp>
      <p:sp>
        <p:nvSpPr>
          <p:cNvPr id="3" name="Content Placeholder 2"/>
          <p:cNvSpPr>
            <a:spLocks noGrp="1"/>
          </p:cNvSpPr>
          <p:nvPr>
            <p:ph idx="1"/>
          </p:nvPr>
        </p:nvSpPr>
        <p:spPr/>
        <p:txBody>
          <a:bodyPr/>
          <a:lstStyle/>
          <a:p>
            <a:pPr marL="571500" indent="-457200">
              <a:buFont typeface="+mj-lt"/>
              <a:buAutoNum type="arabicParenR"/>
            </a:pPr>
            <a:r>
              <a:rPr lang="en-US" dirty="0" smtClean="0"/>
              <a:t>Column chromatography</a:t>
            </a:r>
          </a:p>
          <a:p>
            <a:pPr marL="571500" indent="-457200">
              <a:buFont typeface="+mj-lt"/>
              <a:buAutoNum type="arabicParenR"/>
            </a:pPr>
            <a:r>
              <a:rPr lang="en-US" dirty="0" smtClean="0"/>
              <a:t>Paper chromatography</a:t>
            </a:r>
          </a:p>
          <a:p>
            <a:pPr marL="571500" indent="-457200">
              <a:buFont typeface="+mj-lt"/>
              <a:buAutoNum type="arabicParenR"/>
            </a:pPr>
            <a:r>
              <a:rPr lang="en-US" dirty="0" smtClean="0"/>
              <a:t>Thin layer chromatography</a:t>
            </a:r>
          </a:p>
          <a:p>
            <a:pPr marL="571500" indent="-457200">
              <a:buFont typeface="+mj-lt"/>
              <a:buAutoNum type="arabicParenR"/>
            </a:pPr>
            <a:r>
              <a:rPr lang="en-US" dirty="0" smtClean="0"/>
              <a:t>Gas chromatography</a:t>
            </a:r>
            <a:endParaRPr lang="en-IN" dirty="0"/>
          </a:p>
        </p:txBody>
      </p:sp>
    </p:spTree>
    <p:extLst>
      <p:ext uri="{BB962C8B-B14F-4D97-AF65-F5344CB8AC3E}">
        <p14:creationId xmlns:p14="http://schemas.microsoft.com/office/powerpoint/2010/main" xmlns="" val="2901012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993</TotalTime>
  <Words>1336</Words>
  <Application>Microsoft Office PowerPoint</Application>
  <PresentationFormat>On-screen Show (4:3)</PresentationFormat>
  <Paragraphs>159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Trek</vt:lpstr>
      <vt:lpstr>FORENSIC SCIENCE LABORATORY</vt:lpstr>
      <vt:lpstr>In this session</vt:lpstr>
      <vt:lpstr>Slide 3</vt:lpstr>
      <vt:lpstr>In this session</vt:lpstr>
      <vt:lpstr>Forensic science laboratory (FSL)s</vt:lpstr>
      <vt:lpstr>Various  sections in FSL</vt:lpstr>
      <vt:lpstr>methods for detection for toxicology and chemical/ biological substances</vt:lpstr>
      <vt:lpstr>chromatography</vt:lpstr>
      <vt:lpstr>Different techniques of chromatography</vt:lpstr>
      <vt:lpstr>Slide 10</vt:lpstr>
      <vt:lpstr>Slide 11</vt:lpstr>
      <vt:lpstr>Slide 12</vt:lpstr>
      <vt:lpstr>electrophoresis</vt:lpstr>
      <vt:lpstr>Slide 14</vt:lpstr>
      <vt:lpstr>Slide 15</vt:lpstr>
      <vt:lpstr>Spectroscopy/ spectrophotometry</vt:lpstr>
      <vt:lpstr>Different types of spectrophotometry</vt:lpstr>
      <vt:lpstr>Neutron activation analysis</vt:lpstr>
      <vt:lpstr>Slide 19</vt:lpstr>
      <vt:lpstr>Slide 20</vt:lpstr>
      <vt:lpstr>LOCARD’s PRINCIPLE of EXCHANGE</vt:lpstr>
      <vt:lpstr>FORENSIC PSYCHIATRY &amp; PSYCHOLOGY</vt:lpstr>
      <vt:lpstr>Polygraph or mechanical lie detector</vt:lpstr>
      <vt:lpstr>POLYGRAPHY</vt:lpstr>
      <vt:lpstr>Process of polygraphy</vt:lpstr>
      <vt:lpstr>Slide 26</vt:lpstr>
      <vt:lpstr>Slide 27</vt:lpstr>
      <vt:lpstr>test proper</vt:lpstr>
      <vt:lpstr>Medicolegal importance</vt:lpstr>
      <vt:lpstr>Narco analysis</vt:lpstr>
      <vt:lpstr>Truth drugs for narco analysis</vt:lpstr>
      <vt:lpstr>Brain mapping/brain fingerprinting</vt:lpstr>
      <vt:lpstr>Slide 33</vt:lpstr>
      <vt:lpstr>Any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 LABORATORY</dc:title>
  <dc:creator>KALPESH ZANZRUKIYA</dc:creator>
  <cp:lastModifiedBy>Acer</cp:lastModifiedBy>
  <cp:revision>215</cp:revision>
  <dcterms:created xsi:type="dcterms:W3CDTF">2006-08-16T00:00:00Z</dcterms:created>
  <dcterms:modified xsi:type="dcterms:W3CDTF">2021-09-13T09:34:12Z</dcterms:modified>
</cp:coreProperties>
</file>