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75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09" autoAdjust="0"/>
    <p:restoredTop sz="94660"/>
  </p:normalViewPr>
  <p:slideViewPr>
    <p:cSldViewPr>
      <p:cViewPr>
        <p:scale>
          <a:sx n="81" d="100"/>
          <a:sy n="81" d="100"/>
        </p:scale>
        <p:origin x="-104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3067050"/>
          </a:xfrm>
        </p:spPr>
        <p:txBody>
          <a:bodyPr/>
          <a:lstStyle/>
          <a:p>
            <a:r>
              <a:rPr lang="en-US" b="1" u="sng" dirty="0"/>
              <a:t>Practical – </a:t>
            </a:r>
            <a:r>
              <a:rPr lang="en-US" b="1" u="sng" dirty="0" smtClean="0"/>
              <a:t>PM Reports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Road Traffic Accident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</a:t>
            </a:r>
            <a:r>
              <a:rPr lang="en-US" dirty="0" err="1" smtClean="0"/>
              <a:t>Anu</a:t>
            </a:r>
            <a:r>
              <a:rPr lang="en-US" smtClean="0"/>
              <a:t> Singh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7747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21. Abdomen :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Wall :--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Peritoneum : --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Cavity:--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Esophagus : --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Stomach :contains 50-60cc yellowish color partially digested food . Mucosa is healthy . No unusual smell perceived .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Small Intestine : contains yellowish paste like material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Large intestine : pale .</a:t>
            </a:r>
          </a:p>
          <a:p>
            <a:pPr marL="914400" lvl="1" indent="-514350">
              <a:buFont typeface="+mj-lt"/>
              <a:buAutoNum type="alphaLcParenR"/>
            </a:pPr>
            <a:endParaRPr lang="en-US" dirty="0" smtClean="0"/>
          </a:p>
          <a:p>
            <a:pPr marL="914400" lvl="1" indent="-514350">
              <a:buFont typeface="+mj-lt"/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5422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514350">
              <a:buFont typeface="+mj-lt"/>
              <a:buAutoNum type="alphaLcParenR" startAt="8"/>
            </a:pPr>
            <a:r>
              <a:rPr lang="en-US" dirty="0"/>
              <a:t>Liver </a:t>
            </a:r>
            <a:r>
              <a:rPr lang="en-US" dirty="0" smtClean="0"/>
              <a:t>: pale</a:t>
            </a:r>
            <a:endParaRPr lang="en-US" dirty="0"/>
          </a:p>
          <a:p>
            <a:pPr marL="914400" lvl="1" indent="-514350">
              <a:buFont typeface="+mj-lt"/>
              <a:buAutoNum type="alphaLcParenR" startAt="8"/>
            </a:pPr>
            <a:r>
              <a:rPr lang="en-US" dirty="0"/>
              <a:t>Gall Bladder </a:t>
            </a:r>
            <a:r>
              <a:rPr lang="en-US" dirty="0" smtClean="0"/>
              <a:t>: pale</a:t>
            </a:r>
            <a:endParaRPr lang="en-US" dirty="0"/>
          </a:p>
          <a:p>
            <a:pPr marL="914400" lvl="1" indent="-514350">
              <a:buFont typeface="+mj-lt"/>
              <a:buAutoNum type="alphaLcParenR" startAt="8"/>
            </a:pPr>
            <a:r>
              <a:rPr lang="en-US" dirty="0" smtClean="0"/>
              <a:t>Spleen : pale</a:t>
            </a:r>
          </a:p>
          <a:p>
            <a:pPr marL="914400" lvl="1" indent="-514350">
              <a:buFont typeface="+mj-lt"/>
              <a:buAutoNum type="alphaLcParenR" startAt="8"/>
            </a:pPr>
            <a:r>
              <a:rPr lang="en-US" dirty="0" smtClean="0"/>
              <a:t>Pancreas, adrenals : pale</a:t>
            </a:r>
          </a:p>
          <a:p>
            <a:pPr marL="914400" lvl="1" indent="-514350">
              <a:buFont typeface="+mj-lt"/>
              <a:buAutoNum type="alphaLcParenR" startAt="8"/>
            </a:pPr>
            <a:r>
              <a:rPr lang="en-US" dirty="0" smtClean="0"/>
              <a:t>Kidneys : pale</a:t>
            </a:r>
          </a:p>
          <a:p>
            <a:pPr marL="914400" lvl="1" indent="-514350">
              <a:buFont typeface="+mj-lt"/>
              <a:buAutoNum type="alphaLcParenR" startAt="8"/>
            </a:pPr>
            <a:r>
              <a:rPr lang="en-US" dirty="0" smtClean="0"/>
              <a:t>Gonads : --</a:t>
            </a:r>
          </a:p>
          <a:p>
            <a:pPr marL="914400" lvl="1" indent="-514350">
              <a:buFont typeface="+mj-lt"/>
              <a:buAutoNum type="alphaLcParenR" startAt="8"/>
            </a:pPr>
            <a:r>
              <a:rPr lang="en-US" dirty="0" smtClean="0"/>
              <a:t>Urinary bladder : empty</a:t>
            </a:r>
          </a:p>
          <a:p>
            <a:pPr marL="914400" lvl="1" indent="-514350">
              <a:buFont typeface="+mj-lt"/>
              <a:buAutoNum type="alphaLcParenR" startAt="8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7346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 smtClean="0"/>
              <a:t>Additional remarks &amp; Viscera samples :--</a:t>
            </a:r>
          </a:p>
          <a:p>
            <a:pPr marL="1371600" lvl="2" indent="-457200">
              <a:buFont typeface="+mj-lt"/>
              <a:buAutoNum type="arabicParenR"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22. Vertebra &amp; Spine : ---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3028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Opinion as to Cause of Death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All external &amp; internal injuries </a:t>
            </a:r>
            <a:r>
              <a:rPr lang="en-US" dirty="0"/>
              <a:t>:</a:t>
            </a: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Time of death : within 12 hrs-24 </a:t>
            </a:r>
            <a:r>
              <a:rPr lang="en-US" dirty="0" err="1" smtClean="0"/>
              <a:t>hrs</a:t>
            </a:r>
            <a:r>
              <a:rPr lang="en-US" dirty="0" smtClean="0"/>
              <a:t>  of occurrence of beginning of postmortem examination .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Pending reports : report for chemical analysis of samples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Cause of Death :died due to shock as a result of head injury . Postmortem findings are consistent with the history of RTA as mentioned </a:t>
            </a:r>
            <a:r>
              <a:rPr lang="en-US" smtClean="0"/>
              <a:t>in papers.</a:t>
            </a: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Date _________				Sign of Doctor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4872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PM no. </a:t>
            </a:r>
            <a:r>
              <a:rPr lang="en-US" u="sng" dirty="0" smtClean="0"/>
              <a:t>_______</a:t>
            </a:r>
            <a:r>
              <a:rPr lang="en-US" dirty="0" smtClean="0"/>
              <a:t>	Date: ________</a:t>
            </a:r>
          </a:p>
          <a:p>
            <a:r>
              <a:rPr lang="en-US" dirty="0" smtClean="0"/>
              <a:t>Name of diseased : </a:t>
            </a:r>
            <a:r>
              <a:rPr lang="en-US" u="sng" dirty="0" smtClean="0"/>
              <a:t>Mrs. ABC</a:t>
            </a:r>
          </a:p>
          <a:p>
            <a:r>
              <a:rPr lang="en-US" dirty="0" smtClean="0"/>
              <a:t>Address : </a:t>
            </a:r>
            <a:r>
              <a:rPr lang="en-US" u="sng" dirty="0" err="1" smtClean="0"/>
              <a:t>Hari</a:t>
            </a:r>
            <a:r>
              <a:rPr lang="en-US" u="sng" dirty="0" smtClean="0"/>
              <a:t> </a:t>
            </a:r>
            <a:r>
              <a:rPr lang="en-US" u="sng" dirty="0" err="1" smtClean="0"/>
              <a:t>Nivas</a:t>
            </a:r>
            <a:r>
              <a:rPr lang="en-US" u="sng" dirty="0" smtClean="0"/>
              <a:t> </a:t>
            </a:r>
            <a:r>
              <a:rPr lang="en-US" u="sng" dirty="0" err="1" smtClean="0"/>
              <a:t>faliyu</a:t>
            </a:r>
            <a:r>
              <a:rPr lang="en-US" u="sng" dirty="0" smtClean="0"/>
              <a:t>, </a:t>
            </a:r>
            <a:r>
              <a:rPr lang="en-US" u="sng" dirty="0" err="1" smtClean="0"/>
              <a:t>Pipariya</a:t>
            </a:r>
            <a:r>
              <a:rPr lang="en-US" u="sng" dirty="0" smtClean="0"/>
              <a:t>, Vadodara</a:t>
            </a:r>
          </a:p>
          <a:p>
            <a:r>
              <a:rPr lang="en-US" dirty="0" smtClean="0"/>
              <a:t>Autopsy by </a:t>
            </a:r>
            <a:r>
              <a:rPr lang="en-US" u="sng" dirty="0" smtClean="0"/>
              <a:t>Dr. XYZ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</a:t>
            </a:r>
            <a:r>
              <a:rPr lang="en-US" dirty="0" smtClean="0"/>
              <a:t>) </a:t>
            </a:r>
            <a:r>
              <a:rPr lang="en-US" dirty="0" err="1"/>
              <a:t>D</a:t>
            </a:r>
            <a:r>
              <a:rPr lang="en-US" dirty="0" err="1" smtClean="0"/>
              <a:t>eadbody</a:t>
            </a:r>
            <a:r>
              <a:rPr lang="en-US" dirty="0" smtClean="0"/>
              <a:t> sent by 		- PI, </a:t>
            </a:r>
            <a:r>
              <a:rPr lang="en-US" dirty="0" err="1" smtClean="0"/>
              <a:t>Piparia</a:t>
            </a:r>
            <a:r>
              <a:rPr lang="en-US" dirty="0" smtClean="0"/>
              <a:t> PS</a:t>
            </a:r>
          </a:p>
          <a:p>
            <a:pPr marL="0" indent="0">
              <a:buNone/>
            </a:pPr>
            <a:r>
              <a:rPr lang="en-US" dirty="0" smtClean="0"/>
              <a:t>      b) Name &amp; place		- as per </a:t>
            </a:r>
            <a:br>
              <a:rPr lang="en-US" dirty="0" smtClean="0"/>
            </a:br>
            <a:r>
              <a:rPr lang="en-US" dirty="0" smtClean="0"/>
              <a:t>                                                              inquest (magistrate)</a:t>
            </a:r>
          </a:p>
          <a:p>
            <a:pPr marL="0" indent="0">
              <a:buNone/>
            </a:pPr>
            <a:r>
              <a:rPr lang="en-US" dirty="0" smtClean="0"/>
              <a:t>      c) Distance of place 		- as per inquest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 startAt="2"/>
            </a:pPr>
            <a:r>
              <a:rPr lang="en-US" dirty="0" err="1" smtClean="0"/>
              <a:t>Deadbody</a:t>
            </a:r>
            <a:r>
              <a:rPr lang="en-US" dirty="0" smtClean="0"/>
              <a:t> brought by 	- HC Mrs. DEF   sign___</a:t>
            </a:r>
          </a:p>
          <a:p>
            <a:pPr marL="514350" indent="-514350">
              <a:buAutoNum type="arabicPeriod" startAt="2"/>
            </a:pPr>
            <a:r>
              <a:rPr lang="en-US" dirty="0" err="1" smtClean="0"/>
              <a:t>Deadbody</a:t>
            </a:r>
            <a:r>
              <a:rPr lang="en-US" dirty="0" smtClean="0"/>
              <a:t> identified by- Mr. MNO	     sign___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relationship – husband of deceased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0170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4. Date</a:t>
            </a:r>
            <a:r>
              <a:rPr lang="en-US" dirty="0"/>
              <a:t> </a:t>
            </a:r>
            <a:r>
              <a:rPr lang="en-US" dirty="0" smtClean="0"/>
              <a:t>&amp; Time of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receipt of </a:t>
            </a:r>
            <a:r>
              <a:rPr lang="en-US" dirty="0" err="1" smtClean="0"/>
              <a:t>deadbody</a:t>
            </a:r>
            <a:r>
              <a:rPr lang="en-US" dirty="0"/>
              <a:t>	</a:t>
            </a:r>
            <a:r>
              <a:rPr lang="en-US" dirty="0" smtClean="0"/>
              <a:t>- ______ on ______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begin of autopsy		- </a:t>
            </a:r>
            <a:r>
              <a:rPr lang="en-US" dirty="0"/>
              <a:t>______ on ______ 	</a:t>
            </a:r>
            <a:r>
              <a:rPr lang="en-US" dirty="0" smtClean="0"/>
              <a:t>end of autopsy		- </a:t>
            </a:r>
            <a:r>
              <a:rPr lang="en-US" dirty="0"/>
              <a:t>______ on ______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5. Substance of </a:t>
            </a:r>
            <a:r>
              <a:rPr lang="en-US" dirty="0" err="1" smtClean="0"/>
              <a:t>acc</a:t>
            </a:r>
            <a:r>
              <a:rPr lang="en-US" dirty="0" smtClean="0"/>
              <a:t>…….</a:t>
            </a:r>
          </a:p>
          <a:p>
            <a:pPr marL="0" indent="0">
              <a:buNone/>
            </a:pPr>
            <a:r>
              <a:rPr lang="en-US" dirty="0" smtClean="0"/>
              <a:t>     ………supposed COD	- as per inquest</a:t>
            </a:r>
          </a:p>
          <a:p>
            <a:pPr marL="0" indent="0">
              <a:buNone/>
            </a:pPr>
            <a:r>
              <a:rPr lang="en-US" dirty="0" smtClean="0"/>
              <a:t>6. If autopsy not conducted at hospital    </a:t>
            </a:r>
          </a:p>
          <a:p>
            <a:pPr marL="800100" lvl="2" indent="0">
              <a:buNone/>
            </a:pPr>
            <a:r>
              <a:rPr lang="en-US" sz="2800" dirty="0" smtClean="0"/>
              <a:t>- Not Applicable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830669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7. Cloths &amp; ornaments, apparent age , sex of the person: identified dead body male, 24yrs , full sleeves blue color shirt , black jeans.</a:t>
            </a:r>
          </a:p>
          <a:p>
            <a:pPr marL="857250" lvl="1" indent="-457200"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8. Condition of cloths: all the clothes and body : wet and stained with mud and sand particles at places.</a:t>
            </a:r>
          </a:p>
        </p:txBody>
      </p:sp>
    </p:spTree>
    <p:extLst>
      <p:ext uri="{BB962C8B-B14F-4D97-AF65-F5344CB8AC3E}">
        <p14:creationId xmlns:p14="http://schemas.microsoft.com/office/powerpoint/2010/main" xmlns="" val="548752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9. If </a:t>
            </a:r>
            <a:r>
              <a:rPr lang="en-US" dirty="0" err="1" smtClean="0"/>
              <a:t>deadbody</a:t>
            </a:r>
            <a:r>
              <a:rPr lang="en-US" dirty="0" smtClean="0"/>
              <a:t> unidentified : body identified by 					police &amp; relative.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If </a:t>
            </a:r>
            <a:r>
              <a:rPr lang="en-US" dirty="0" err="1" smtClean="0"/>
              <a:t>deadbody</a:t>
            </a:r>
            <a:r>
              <a:rPr lang="en-US" dirty="0" smtClean="0"/>
              <a:t> of newborn :   NA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10. Condition of body : averagely built and nourished body at room </a:t>
            </a:r>
            <a:r>
              <a:rPr lang="en-US" dirty="0" err="1" smtClean="0"/>
              <a:t>temprature</a:t>
            </a:r>
            <a:r>
              <a:rPr lang="en-US" dirty="0" smtClean="0"/>
              <a:t> 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11. Rigor mortis : well developed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12. PM lividity, decomposition : PM </a:t>
            </a:r>
            <a:r>
              <a:rPr lang="en-US" dirty="0" err="1" smtClean="0"/>
              <a:t>lividity</a:t>
            </a:r>
            <a:r>
              <a:rPr lang="en-US" dirty="0" smtClean="0"/>
              <a:t> present over dependent part of body except pressure areas and it is fixed 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7276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13. External features of body: identified dead body male , aged 57 years covered with white sheet ,full sleeve white shirt , black pant and blue underwear .clothes are soiled with dust , dirty stained with mud and grease at places . Right bottom of pant is torn below the level of knee in front aspect . Dry blood stains present over left upper part of shirt 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Both eyes are </a:t>
            </a:r>
            <a:r>
              <a:rPr lang="en-US" dirty="0" err="1" smtClean="0"/>
              <a:t>semiopen</a:t>
            </a:r>
            <a:r>
              <a:rPr lang="en-US" dirty="0" smtClean="0"/>
              <a:t> . Conjunctiva congested and pupils dilated . Mouth open and tongue inside oral cavity . Mud and </a:t>
            </a:r>
            <a:r>
              <a:rPr lang="en-US" dirty="0"/>
              <a:t>g</a:t>
            </a:r>
            <a:r>
              <a:rPr lang="en-US" dirty="0" smtClean="0"/>
              <a:t>rease patches stains present all over body at  places . Dry blood stain present over head , face and right knee. </a:t>
            </a:r>
          </a:p>
          <a:p>
            <a:pPr marL="400050" lvl="1" indent="0">
              <a:buNone/>
            </a:pPr>
            <a:endParaRPr lang="en-US" dirty="0"/>
          </a:p>
          <a:p>
            <a:pPr marL="857250" lvl="1" indent="-457200">
              <a:buFontTx/>
              <a:buChar char="-"/>
            </a:pPr>
            <a:endParaRPr lang="en-US" dirty="0" smtClean="0"/>
          </a:p>
          <a:p>
            <a:pPr marL="857250" lvl="1" indent="-457200"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14. Condition of skin : -</a:t>
            </a:r>
          </a:p>
          <a:p>
            <a:pPr marL="0" indent="0">
              <a:buNone/>
            </a:pPr>
            <a:r>
              <a:rPr lang="en-US" dirty="0" smtClean="0"/>
              <a:t>15. Injuries over external genitalia : -</a:t>
            </a:r>
          </a:p>
          <a:p>
            <a:pPr marL="0" indent="0">
              <a:buNone/>
            </a:pPr>
            <a:r>
              <a:rPr lang="en-US" dirty="0" smtClean="0"/>
              <a:t>16. Hands &amp; fingers (in case of drowning) :</a:t>
            </a:r>
          </a:p>
        </p:txBody>
      </p:sp>
    </p:spTree>
    <p:extLst>
      <p:ext uri="{BB962C8B-B14F-4D97-AF65-F5344CB8AC3E}">
        <p14:creationId xmlns:p14="http://schemas.microsoft.com/office/powerpoint/2010/main" xmlns="" val="2436832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u="sng" dirty="0"/>
              <a:t>17. External injuries : </a:t>
            </a:r>
            <a:r>
              <a:rPr lang="en-US" dirty="0" smtClean="0"/>
              <a:t>1. lacerated wound of size 4*3 cm left side of forehead 1 cm above the lateral end of left eyebrow .</a:t>
            </a:r>
          </a:p>
          <a:p>
            <a:pPr marL="0" indent="0">
              <a:buNone/>
            </a:pPr>
            <a:r>
              <a:rPr lang="en-US" dirty="0" smtClean="0"/>
              <a:t>2. Reddish contusion of size 5*5cm present over lateral aspect of upper part of left arm.</a:t>
            </a:r>
          </a:p>
          <a:p>
            <a:pPr marL="0" indent="0">
              <a:buNone/>
            </a:pPr>
            <a:r>
              <a:rPr lang="en-US" dirty="0" smtClean="0"/>
              <a:t>3. Reddish abrasion present over back of left elbow 8*2 cm size covered with dust particles .</a:t>
            </a:r>
          </a:p>
          <a:p>
            <a:pPr marL="0" indent="0">
              <a:buNone/>
            </a:pPr>
            <a:r>
              <a:rPr lang="en-US" dirty="0" smtClean="0"/>
              <a:t>4. Multiple reddish abrasions present over back of left hand varying in size , covered with dust particles .</a:t>
            </a:r>
          </a:p>
          <a:p>
            <a:pPr marL="0" indent="0">
              <a:buNone/>
            </a:pPr>
            <a:r>
              <a:rPr lang="en-US" dirty="0" smtClean="0"/>
              <a:t>5. Reddish graze abrasion of size 11cm *8cm over lateral aspect of lower half of left thigh 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18</a:t>
            </a:r>
            <a:r>
              <a:rPr lang="en-US" dirty="0"/>
              <a:t>. </a:t>
            </a:r>
            <a:r>
              <a:rPr lang="en-US" dirty="0" smtClean="0"/>
              <a:t>Palpable </a:t>
            </a:r>
            <a:r>
              <a:rPr lang="en-US" dirty="0"/>
              <a:t>fracture? : </a:t>
            </a:r>
            <a:r>
              <a:rPr lang="en-US" dirty="0" err="1" smtClean="0"/>
              <a:t>na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18(a) injuries in 17 &amp; 18 antemortem? :  </a:t>
            </a:r>
            <a:r>
              <a:rPr lang="en-US" dirty="0" smtClean="0"/>
              <a:t>yes , ante mortem in nature 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2550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19. Head : 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Injuries of scalp – as mentioned in section 17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Skull – </a:t>
            </a:r>
            <a:r>
              <a:rPr lang="en-US" dirty="0"/>
              <a:t> </a:t>
            </a:r>
            <a:r>
              <a:rPr lang="en-US" dirty="0" smtClean="0"/>
              <a:t>depressed comminuted fracture present left side of frontal bone with 3*2cm  depressed area .</a:t>
            </a:r>
          </a:p>
          <a:p>
            <a:pPr marL="400050" lvl="1" indent="0">
              <a:buNone/>
            </a:pPr>
            <a:r>
              <a:rPr lang="en-US" dirty="0" smtClean="0"/>
              <a:t>Extradural hemorrhage present over left frontal region . Underneath the depressed fracture , </a:t>
            </a:r>
            <a:r>
              <a:rPr lang="en-US" dirty="0" err="1" smtClean="0"/>
              <a:t>dura</a:t>
            </a:r>
            <a:r>
              <a:rPr lang="en-US" dirty="0" smtClean="0"/>
              <a:t> matter torn .</a:t>
            </a:r>
          </a:p>
          <a:p>
            <a:pPr marL="1314450" lvl="2" indent="-514350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210497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20. Thorax :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Wall, ribs : --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Pleura : --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Trachea &amp; bronchi : --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Right lung : pale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Left lung :pale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Pericardium : --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Heart : all 4 chambers of heart are empty .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Major vessels :patent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93058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592</Words>
  <Application>Microsoft Office PowerPoint</Application>
  <PresentationFormat>On-screen Show (4:3)</PresentationFormat>
  <Paragraphs>95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Practical – PM Reports  Road Traffic Accident </vt:lpstr>
      <vt:lpstr>Slide 2</vt:lpstr>
      <vt:lpstr>Slide 3</vt:lpstr>
      <vt:lpstr>External examination</vt:lpstr>
      <vt:lpstr>Slide 5</vt:lpstr>
      <vt:lpstr>Slide 6</vt:lpstr>
      <vt:lpstr>Slide 7</vt:lpstr>
      <vt:lpstr>Internal examination</vt:lpstr>
      <vt:lpstr>Slide 9</vt:lpstr>
      <vt:lpstr>Slide 10</vt:lpstr>
      <vt:lpstr>Slide 11</vt:lpstr>
      <vt:lpstr>Slide 12</vt:lpstr>
      <vt:lpstr>Opinion as to Cause of Death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– Potency</dc:title>
  <dc:creator>KALPESH ZANZRUKIYA</dc:creator>
  <cp:lastModifiedBy>Acer</cp:lastModifiedBy>
  <cp:revision>177</cp:revision>
  <dcterms:created xsi:type="dcterms:W3CDTF">2006-08-16T00:00:00Z</dcterms:created>
  <dcterms:modified xsi:type="dcterms:W3CDTF">2021-09-13T09:37:56Z</dcterms:modified>
</cp:coreProperties>
</file>