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3" r:id="rId4"/>
    <p:sldId id="316" r:id="rId5"/>
    <p:sldId id="317" r:id="rId6"/>
    <p:sldId id="318" r:id="rId7"/>
    <p:sldId id="269" r:id="rId8"/>
    <p:sldId id="270" r:id="rId9"/>
    <p:sldId id="260" r:id="rId10"/>
    <p:sldId id="285" r:id="rId11"/>
    <p:sldId id="261" r:id="rId12"/>
    <p:sldId id="262" r:id="rId13"/>
    <p:sldId id="340" r:id="rId14"/>
    <p:sldId id="341" r:id="rId15"/>
    <p:sldId id="263" r:id="rId16"/>
    <p:sldId id="264" r:id="rId17"/>
    <p:sldId id="271" r:id="rId18"/>
    <p:sldId id="310" r:id="rId19"/>
    <p:sldId id="339" r:id="rId20"/>
    <p:sldId id="334" r:id="rId21"/>
    <p:sldId id="335" r:id="rId22"/>
    <p:sldId id="336" r:id="rId23"/>
    <p:sldId id="337" r:id="rId24"/>
    <p:sldId id="33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apjmt.mums.ac.ir/article_869_0.html" TargetMode="External"/><Relationship Id="rId2" Type="http://schemas.openxmlformats.org/officeDocument/2006/relationships/hyperlink" Target="http://apjmt.mums.ac.ir/?_action=article&amp;au=7636&amp;_au=Tejas++Prajapat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jmt.mums.ac.ir/?_action=article&amp;au=10164&amp;_au=Saumil++Merchant" TargetMode="External"/><Relationship Id="rId5" Type="http://schemas.openxmlformats.org/officeDocument/2006/relationships/hyperlink" Target="http://apjmt.mums.ac.ir/?_action=article&amp;au=10163&amp;_au=Rakesh++Tandon" TargetMode="External"/><Relationship Id="rId4" Type="http://schemas.openxmlformats.org/officeDocument/2006/relationships/hyperlink" Target="http://apjmt.mums.ac.ir/?_action=article&amp;au=10162&amp;_au=Kartik++Prajapati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GENERAL TOXICOLOGY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- Dr. </a:t>
            </a:r>
            <a:r>
              <a:rPr lang="en-US" dirty="0" err="1" smtClean="0">
                <a:solidFill>
                  <a:schemeClr val="tx1"/>
                </a:solidFill>
              </a:rPr>
              <a:t>Dushyantkumar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80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u="sng" dirty="0"/>
              <a:t>Irritants 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/>
              <a:t>Agricultural poisons</a:t>
            </a:r>
            <a:r>
              <a:rPr lang="en-US" dirty="0"/>
              <a:t> –(i)OP (ii)</a:t>
            </a:r>
            <a:r>
              <a:rPr lang="en-US" dirty="0" err="1"/>
              <a:t>OCl</a:t>
            </a:r>
            <a:r>
              <a:rPr lang="en-US" dirty="0"/>
              <a:t> (iii)Phosphides </a:t>
            </a:r>
            <a:r>
              <a:rPr lang="en-US" dirty="0" err="1"/>
              <a:t>AlP</a:t>
            </a:r>
            <a:r>
              <a:rPr lang="en-US" dirty="0"/>
              <a:t>, </a:t>
            </a:r>
            <a:r>
              <a:rPr lang="en-US" dirty="0" err="1"/>
              <a:t>ZnP</a:t>
            </a:r>
            <a:endParaRPr lang="en-US" dirty="0"/>
          </a:p>
          <a:p>
            <a:pPr marL="914400" lvl="1" indent="-514350">
              <a:buFont typeface="+mj-lt"/>
              <a:buAutoNum type="alphaLcParenR"/>
            </a:pPr>
            <a:r>
              <a:rPr lang="en-US" b="1" dirty="0"/>
              <a:t>Inorganic</a:t>
            </a:r>
            <a:r>
              <a:rPr lang="en-US" dirty="0"/>
              <a:t> – (i)Metallic – As, </a:t>
            </a:r>
            <a:r>
              <a:rPr lang="en-US" dirty="0" err="1"/>
              <a:t>Pb</a:t>
            </a:r>
            <a:r>
              <a:rPr lang="en-US" dirty="0"/>
              <a:t>, Hg, Cu, Zn, </a:t>
            </a:r>
            <a:r>
              <a:rPr lang="en-US" dirty="0" err="1"/>
              <a:t>Sb</a:t>
            </a:r>
            <a:r>
              <a:rPr lang="en-US" dirty="0"/>
              <a:t>, Ag (ii)Non metallic – P, I, </a:t>
            </a:r>
            <a:r>
              <a:rPr lang="en-US" dirty="0" err="1"/>
              <a:t>Cl</a:t>
            </a:r>
            <a:r>
              <a:rPr lang="en-US" dirty="0"/>
              <a:t>, Br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/>
              <a:t>Organic</a:t>
            </a:r>
            <a:r>
              <a:rPr lang="en-US" dirty="0"/>
              <a:t> – (i) </a:t>
            </a:r>
            <a:r>
              <a:rPr lang="en-US" dirty="0" smtClean="0"/>
              <a:t>Plant </a:t>
            </a:r>
            <a:r>
              <a:rPr lang="en-US" dirty="0"/>
              <a:t>– </a:t>
            </a:r>
            <a:r>
              <a:rPr lang="en-US" sz="2400" dirty="0" err="1"/>
              <a:t>Abrus</a:t>
            </a:r>
            <a:r>
              <a:rPr lang="en-US" sz="2400" dirty="0"/>
              <a:t> </a:t>
            </a:r>
            <a:r>
              <a:rPr lang="en-US" sz="2400" dirty="0" err="1"/>
              <a:t>precatorius</a:t>
            </a:r>
            <a:r>
              <a:rPr lang="en-US" sz="2400" dirty="0"/>
              <a:t>, Croton, </a:t>
            </a:r>
            <a:r>
              <a:rPr lang="en-US" sz="2400" dirty="0" err="1"/>
              <a:t>Ricinus</a:t>
            </a:r>
            <a:r>
              <a:rPr lang="en-US" sz="2400" dirty="0"/>
              <a:t> </a:t>
            </a:r>
            <a:r>
              <a:rPr lang="en-US" sz="2400" dirty="0" err="1"/>
              <a:t>communis</a:t>
            </a:r>
            <a:r>
              <a:rPr lang="en-US" sz="2400" dirty="0"/>
              <a:t>, </a:t>
            </a:r>
            <a:r>
              <a:rPr lang="en-US" sz="2400" dirty="0" err="1"/>
              <a:t>Calotropis</a:t>
            </a:r>
            <a:r>
              <a:rPr lang="en-US" sz="2400" dirty="0"/>
              <a:t>, </a:t>
            </a:r>
            <a:r>
              <a:rPr lang="en-US" sz="2400" dirty="0" err="1"/>
              <a:t>Semicarpus</a:t>
            </a:r>
            <a:r>
              <a:rPr lang="en-US" sz="2400" dirty="0"/>
              <a:t> </a:t>
            </a:r>
            <a:r>
              <a:rPr lang="en-US" sz="2400" dirty="0" err="1"/>
              <a:t>anacardium</a:t>
            </a:r>
            <a:r>
              <a:rPr lang="en-US" sz="2400" dirty="0"/>
              <a:t> </a:t>
            </a:r>
            <a:r>
              <a:rPr lang="en-US" dirty="0"/>
              <a:t> (ii) Animals – </a:t>
            </a:r>
            <a:r>
              <a:rPr lang="en-US" sz="2400" dirty="0"/>
              <a:t>Snakes, Scorpion, Spider, Bees, </a:t>
            </a:r>
            <a:r>
              <a:rPr lang="en-US" sz="2400" dirty="0" err="1" smtClean="0"/>
              <a:t>Cantherides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51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u="sng" dirty="0"/>
              <a:t>Systemic </a:t>
            </a:r>
            <a:r>
              <a:rPr lang="en-US" dirty="0" smtClean="0"/>
              <a:t>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Brain</a:t>
            </a:r>
            <a:r>
              <a:rPr lang="en-US" dirty="0" smtClean="0"/>
              <a:t> – (i) CNS depressants – </a:t>
            </a:r>
            <a:r>
              <a:rPr lang="en-US" sz="2600" dirty="0" smtClean="0"/>
              <a:t>alcohol, GA, Opium, Heroin, Sedatives, </a:t>
            </a:r>
            <a:r>
              <a:rPr lang="en-US" sz="2600" dirty="0" err="1" smtClean="0"/>
              <a:t>Hipnotics</a:t>
            </a:r>
            <a:r>
              <a:rPr lang="en-US" dirty="0" smtClean="0"/>
              <a:t> (ii) CNS stimulants – </a:t>
            </a:r>
            <a:r>
              <a:rPr lang="en-US" sz="2600" dirty="0" smtClean="0"/>
              <a:t>amphetamines, caffeine, MDMA, designer drugs </a:t>
            </a:r>
            <a:r>
              <a:rPr lang="en-US" dirty="0" smtClean="0"/>
              <a:t>(iii)</a:t>
            </a:r>
            <a:r>
              <a:rPr lang="en-US" dirty="0" err="1" smtClean="0"/>
              <a:t>Deliriant</a:t>
            </a:r>
            <a:r>
              <a:rPr lang="en-US" dirty="0" smtClean="0"/>
              <a:t> poisons – </a:t>
            </a:r>
            <a:r>
              <a:rPr lang="en-US" sz="2600" dirty="0" smtClean="0"/>
              <a:t>Dhatura, Cannabis, Cocaine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Spinal </a:t>
            </a:r>
            <a:r>
              <a:rPr lang="en-US" dirty="0" smtClean="0"/>
              <a:t> – Nux Vomica, </a:t>
            </a:r>
            <a:r>
              <a:rPr lang="en-US" dirty="0" err="1" smtClean="0"/>
              <a:t>Gelsemium</a:t>
            </a:r>
            <a:endParaRPr lang="en-US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PNS</a:t>
            </a:r>
            <a:r>
              <a:rPr lang="en-US" dirty="0" smtClean="0"/>
              <a:t> – Curare, Conium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CVS</a:t>
            </a:r>
            <a:r>
              <a:rPr lang="en-US" dirty="0" smtClean="0"/>
              <a:t> – Aconite, Quinine, Oleander, </a:t>
            </a:r>
            <a:r>
              <a:rPr lang="en-US" dirty="0" err="1" smtClean="0"/>
              <a:t>Nicotin</a:t>
            </a:r>
            <a:endParaRPr lang="en-US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RS/</a:t>
            </a:r>
            <a:r>
              <a:rPr lang="en-US" b="1" dirty="0" err="1" smtClean="0"/>
              <a:t>Asphyxiants</a:t>
            </a:r>
            <a:r>
              <a:rPr lang="en-US" dirty="0" smtClean="0"/>
              <a:t> – CO, CO2, H2S, CH4, HCN, War gases</a:t>
            </a:r>
          </a:p>
          <a:p>
            <a:pPr marL="914400" lvl="1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u="sng" dirty="0"/>
              <a:t>Miscellaneous </a:t>
            </a:r>
            <a:r>
              <a:rPr lang="en-US" dirty="0" smtClean="0"/>
              <a:t>: Food poisons, botulism…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92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Circumstances of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Accidental – </a:t>
            </a:r>
            <a:r>
              <a:rPr lang="en-US" sz="2600" dirty="0" smtClean="0"/>
              <a:t>children, old age, look a like, food poisoning, poisonous animal bite</a:t>
            </a:r>
          </a:p>
          <a:p>
            <a:r>
              <a:rPr lang="en-US" dirty="0" smtClean="0"/>
              <a:t>Occupational hazard</a:t>
            </a:r>
          </a:p>
          <a:p>
            <a:r>
              <a:rPr lang="en-US" dirty="0" smtClean="0"/>
              <a:t>Suicidal</a:t>
            </a:r>
          </a:p>
          <a:p>
            <a:r>
              <a:rPr lang="en-US" dirty="0" smtClean="0"/>
              <a:t>Homicidal</a:t>
            </a:r>
            <a:r>
              <a:rPr lang="en-US" smtClean="0"/>
              <a:t>, Assault</a:t>
            </a:r>
            <a:endParaRPr lang="en-US" dirty="0" smtClean="0"/>
          </a:p>
          <a:p>
            <a:r>
              <a:rPr lang="en-US" dirty="0" smtClean="0"/>
              <a:t>For criminal intent – </a:t>
            </a:r>
            <a:r>
              <a:rPr lang="en-US" sz="2600" dirty="0" smtClean="0"/>
              <a:t>robbery, rape, to disfigure/injure</a:t>
            </a:r>
          </a:p>
          <a:p>
            <a:r>
              <a:rPr lang="en-US" dirty="0" smtClean="0"/>
              <a:t>Overdose in addicted persons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7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:\Kalpesh\f.m. dept\library\16 general toxicology\2017-02-19_1820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814" y="228600"/>
            <a:ext cx="5055986" cy="2133600"/>
          </a:xfrm>
          <a:prstGeom prst="rect">
            <a:avLst/>
          </a:prstGeom>
          <a:noFill/>
        </p:spPr>
      </p:pic>
      <p:pic>
        <p:nvPicPr>
          <p:cNvPr id="1027" name="Picture 3" descr="D:\Kalpesh\f.m. dept\library\16 general toxicology\2017-08-31_1049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590800"/>
            <a:ext cx="3657601" cy="3810000"/>
          </a:xfrm>
          <a:prstGeom prst="rect">
            <a:avLst/>
          </a:prstGeom>
          <a:noFill/>
        </p:spPr>
      </p:pic>
      <p:pic>
        <p:nvPicPr>
          <p:cNvPr id="1028" name="Picture 4" descr="D:\Kalpesh\f.m. dept\library\16 general toxicology\2017-08-31_10444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93874" y="152400"/>
            <a:ext cx="3569126" cy="3657600"/>
          </a:xfrm>
          <a:prstGeom prst="rect">
            <a:avLst/>
          </a:prstGeom>
          <a:noFill/>
        </p:spPr>
      </p:pic>
      <p:pic>
        <p:nvPicPr>
          <p:cNvPr id="1029" name="Picture 5" descr="D:\Kalpesh\f.m. dept\library\16 general toxicology\2017-06-24_11083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4277485"/>
            <a:ext cx="4724400" cy="197091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162800" y="1676400"/>
            <a:ext cx="1600200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D:\Kalpesh\f.m. dept\library\16 general toxicology\2017-06-15_1044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83946"/>
            <a:ext cx="5638800" cy="5288254"/>
          </a:xfrm>
          <a:prstGeom prst="rect">
            <a:avLst/>
          </a:prstGeom>
          <a:noFill/>
        </p:spPr>
      </p:pic>
      <p:pic>
        <p:nvPicPr>
          <p:cNvPr id="2051" name="Picture 3" descr="D:\Kalpesh\f.m. dept\library\16 general toxicology\2017-08-24_1331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600200"/>
            <a:ext cx="2237549" cy="45742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suicidal poison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Easily available</a:t>
            </a:r>
          </a:p>
          <a:p>
            <a:r>
              <a:rPr lang="en-US" dirty="0" smtClean="0"/>
              <a:t>Cheap</a:t>
            </a:r>
          </a:p>
          <a:p>
            <a:r>
              <a:rPr lang="en-US" dirty="0" smtClean="0"/>
              <a:t>Highly toxic</a:t>
            </a:r>
          </a:p>
          <a:p>
            <a:r>
              <a:rPr lang="en-US" dirty="0" smtClean="0"/>
              <a:t>Taste – </a:t>
            </a:r>
            <a:r>
              <a:rPr lang="en-US" sz="2600" dirty="0" smtClean="0"/>
              <a:t>pleasant/tasteless</a:t>
            </a:r>
          </a:p>
          <a:p>
            <a:r>
              <a:rPr lang="en-US" dirty="0" smtClean="0"/>
              <a:t>Easy administration – mixable with food/drink</a:t>
            </a:r>
          </a:p>
          <a:p>
            <a:r>
              <a:rPr lang="en-US" dirty="0" smtClean="0"/>
              <a:t>Painless death</a:t>
            </a:r>
          </a:p>
          <a:p>
            <a:r>
              <a:rPr lang="en-US" dirty="0" smtClean="0"/>
              <a:t>Examples - </a:t>
            </a:r>
            <a:r>
              <a:rPr lang="en-US" sz="2800" dirty="0" smtClean="0"/>
              <a:t>Opium, barbiturates</a:t>
            </a:r>
          </a:p>
          <a:p>
            <a:r>
              <a:rPr lang="en-US" dirty="0" smtClean="0"/>
              <a:t>MC used – </a:t>
            </a:r>
            <a:r>
              <a:rPr lang="en-US" sz="2800" dirty="0" smtClean="0"/>
              <a:t>Organophosphates and household poisons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83339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homicidal poison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Easily available, Cheap</a:t>
            </a:r>
          </a:p>
          <a:p>
            <a:r>
              <a:rPr lang="en-US" dirty="0" smtClean="0"/>
              <a:t>Tasteless, colorless, odorless</a:t>
            </a:r>
          </a:p>
          <a:p>
            <a:r>
              <a:rPr lang="en-US" dirty="0" smtClean="0"/>
              <a:t>Easy administration</a:t>
            </a:r>
          </a:p>
          <a:p>
            <a:r>
              <a:rPr lang="en-US" dirty="0" smtClean="0"/>
              <a:t>Highly toxic</a:t>
            </a:r>
          </a:p>
          <a:p>
            <a:r>
              <a:rPr lang="en-US" dirty="0" smtClean="0"/>
              <a:t>No antidote available</a:t>
            </a:r>
          </a:p>
          <a:p>
            <a:r>
              <a:rPr lang="en-US" dirty="0" smtClean="0"/>
              <a:t>Signs-symptoms resemble natural disease</a:t>
            </a:r>
          </a:p>
          <a:p>
            <a:r>
              <a:rPr lang="en-US" dirty="0" smtClean="0"/>
              <a:t>Time lag for ill effects to escape suspicion</a:t>
            </a:r>
          </a:p>
          <a:p>
            <a:r>
              <a:rPr lang="en-US" dirty="0" smtClean="0"/>
              <a:t>No suspicious Postmortem changes in body</a:t>
            </a:r>
          </a:p>
          <a:p>
            <a:r>
              <a:rPr lang="en-US" dirty="0" smtClean="0"/>
              <a:t>Rapidly destroyed in body after death</a:t>
            </a:r>
          </a:p>
          <a:p>
            <a:r>
              <a:rPr lang="en-US" dirty="0" smtClean="0"/>
              <a:t>Not detectable by chemical tests</a:t>
            </a:r>
          </a:p>
          <a:p>
            <a:r>
              <a:rPr lang="en-US" dirty="0" smtClean="0"/>
              <a:t>Examples – fluorides, Thallium</a:t>
            </a:r>
          </a:p>
          <a:p>
            <a:r>
              <a:rPr lang="en-US" dirty="0" smtClean="0"/>
              <a:t>MC used – As, Aconite, </a:t>
            </a:r>
            <a:r>
              <a:rPr lang="en-US" dirty="0" err="1" smtClean="0"/>
              <a:t>Cn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0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 hold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Substances used for household purposes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err="1" smtClean="0"/>
              <a:t>Rodenticides</a:t>
            </a:r>
            <a:r>
              <a:rPr lang="en-US" sz="2600" dirty="0" smtClean="0"/>
              <a:t>, insecticides, moth balls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Kitchen – backing powder, dish washers, grain/pulse preservatives, inflammable materials(gas, kerosene)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Sanitary – floor cleaners, toilet cleaners, disinfectants, soaps &amp; toilet materials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Cosmetics – nail polish remover, lotions, creams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Shoe polish, toys, crayons, fire crackers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Overdose of common medicines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Gardening solutions, car-vehicle solutions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6850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2000" dirty="0"/>
              <a:t>Prajapati T, Prajapati K, </a:t>
            </a:r>
            <a:r>
              <a:rPr lang="en-US" sz="2000" dirty="0" err="1"/>
              <a:t>Tandon</a:t>
            </a:r>
            <a:r>
              <a:rPr lang="en-US" sz="2000" dirty="0"/>
              <a:t> R, Merchant S. Acute chemical and pharmaceutical poisoning cases treated in civil hospital, Ahmedabad: one year study. Asia Pacific Journal of Medical Toxicology. 2013 Jun 20;2(2):63-7.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2023748"/>
              </p:ext>
            </p:extLst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953000">
                <a:tc>
                  <a:txBody>
                    <a:bodyPr/>
                    <a:lstStyle/>
                    <a:p>
                      <a:r>
                        <a:rPr lang="sv-SE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Tejas Prajapati </a:t>
                      </a:r>
                      <a:r>
                        <a:rPr lang="sv-SE" sz="18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sv-SE" sz="1800" b="0" i="0" u="none" strike="noStrike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sv-SE" sz="18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; </a:t>
                      </a:r>
                      <a:r>
                        <a:rPr lang="sv-SE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Kartik Prajapati</a:t>
                      </a:r>
                      <a:r>
                        <a:rPr lang="sv-SE" sz="1800" b="0" i="0" u="none" strike="noStrike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sv-SE" sz="18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; </a:t>
                      </a:r>
                      <a:r>
                        <a:rPr lang="sv-SE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Rakesh Tandon</a:t>
                      </a:r>
                      <a:r>
                        <a:rPr lang="sv-SE" sz="1800" b="0" i="0" u="none" strike="noStrike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2</a:t>
                      </a:r>
                      <a:r>
                        <a:rPr lang="sv-SE" sz="18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; </a:t>
                      </a:r>
                      <a:r>
                        <a:rPr lang="sv-SE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Saumil Merchant</a:t>
                      </a:r>
                      <a:r>
                        <a:rPr lang="sv-SE" sz="1800" b="0" i="0" u="none" strike="noStrike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endParaRPr lang="en-US" sz="2000" b="1" u="non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Acute Chemical and Pharmaceutical Poisoning Cases Treated in Civil Hospital, Ahmedabad: One year study</a:t>
                      </a:r>
                      <a:endParaRPr lang="en-US" sz="18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was a prospective study of patients with chemical and pharmaceutical poisoning who were admitted to the emergency department of Civil Hospital Ahmadabad</a:t>
                      </a:r>
                      <a:r>
                        <a:rPr lang="en-US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The most common type of poison was pesticides in 33.9% of cases, followed by household chemicals in 26.8% of cases.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prevention and treatment of poisoning with pesticides and household chemicals should merit high priority in the health care of Gujarat population.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0363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Reference books</a:t>
            </a:r>
            <a:endParaRPr lang="en-US" sz="2400" dirty="0" smtClean="0"/>
          </a:p>
          <a:p>
            <a:pPr marL="914400" indent="-914400">
              <a:buClrTx/>
              <a:buAutoNum type="arabicPeriod"/>
            </a:pPr>
            <a:r>
              <a:rPr lang="en-US" sz="2400" dirty="0" smtClean="0"/>
              <a:t>The Essentials of FMT by Dr KSN Reddy</a:t>
            </a:r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Forensic Medicine by Dr BK </a:t>
            </a:r>
            <a:r>
              <a:rPr lang="en-US" sz="2400" dirty="0" err="1" smtClean="0"/>
              <a:t>Bastiya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Essentials of FMT by Dr A </a:t>
            </a:r>
            <a:r>
              <a:rPr lang="en-US" sz="2400" dirty="0" err="1" smtClean="0"/>
              <a:t>Aggrawal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err="1" smtClean="0"/>
              <a:t>MedicoLegal</a:t>
            </a:r>
            <a:r>
              <a:rPr lang="en-US" sz="2400" dirty="0" smtClean="0"/>
              <a:t> Manual by Dr S </a:t>
            </a:r>
            <a:r>
              <a:rPr lang="en-US" sz="2400" dirty="0" err="1" smtClean="0"/>
              <a:t>Agrawal</a:t>
            </a:r>
            <a:r>
              <a:rPr lang="en-US" sz="2400" dirty="0" smtClean="0"/>
              <a:t>, Dr L Kumar, Dr KD </a:t>
            </a:r>
            <a:r>
              <a:rPr lang="en-US" sz="2400" dirty="0" err="1" smtClean="0"/>
              <a:t>Chavali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Review of FMT by Dr G </a:t>
            </a:r>
            <a:r>
              <a:rPr lang="en-US" sz="2400" dirty="0" err="1" smtClean="0"/>
              <a:t>Biswas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Textbook of MJFMT by Dr CK Parikh</a:t>
            </a:r>
          </a:p>
          <a:p>
            <a:pPr marL="514350" indent="-514350">
              <a:buClrTx/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 this session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52489" y="1295255"/>
          <a:ext cx="7848601" cy="4419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524"/>
                <a:gridCol w="4385982"/>
                <a:gridCol w="1077259"/>
                <a:gridCol w="846418"/>
                <a:gridCol w="846418"/>
              </a:tblGrid>
              <a:tr h="121444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COMPETENCY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Domain (K/S/A/C)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Level (K/KH/S/SH/P)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Core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(Y/N)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9938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FM8.1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Describe the history of Toxicology</a:t>
                      </a:r>
                      <a:endParaRPr lang="en-IN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K/KH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109437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FM8.2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 the terms Toxicology, Forensic Toxicology,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ClinicalToxicology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Poison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K/KH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6606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FM8.3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Describe the various types of poisons,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Toxicokinetics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Toxicodynamics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diagnosis of poisoning in living and dead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K/KH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6606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FM8.4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Describe the Laws in relations to poisons including NDPS Act, Medico-legal aspects of poisons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K/KH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MCQ 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Garlic like </a:t>
            </a:r>
            <a:r>
              <a:rPr lang="en-US" dirty="0" err="1" smtClean="0"/>
              <a:t>odour</a:t>
            </a:r>
            <a:r>
              <a:rPr lang="en-US" dirty="0" smtClean="0"/>
              <a:t> perceived in breath &amp; excreta in a patient of unknown substance poisoning. Which of following poison is least possible for this case?</a:t>
            </a:r>
          </a:p>
          <a:p>
            <a:endParaRPr lang="en-U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dirty="0" smtClean="0"/>
              <a:t>Arsenic trioxide</a:t>
            </a:r>
            <a:endParaRPr lang="en-IN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dirty="0" smtClean="0"/>
              <a:t>Parathion</a:t>
            </a:r>
            <a:endParaRPr lang="en-IN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dirty="0" smtClean="0"/>
              <a:t>Opium</a:t>
            </a:r>
            <a:endParaRPr lang="en-IN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dirty="0" smtClean="0"/>
              <a:t>Phenol(Carbolic acid)</a:t>
            </a:r>
            <a:endParaRPr lang="en-IN" dirty="0" smtClean="0"/>
          </a:p>
          <a:p>
            <a:pPr marL="571500" indent="-45720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15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Which of the following substance toxicities does NOT produce ‘pin point pupils’ 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Carbolic acid(Phenol)</a:t>
            </a:r>
          </a:p>
          <a:p>
            <a:pPr marL="514350" indent="-514350">
              <a:buFont typeface="+mj-lt"/>
              <a:buAutoNum type="alphaLcParenR"/>
            </a:pPr>
            <a:r>
              <a:rPr lang="pt-BR" dirty="0" smtClean="0"/>
              <a:t>Hyosciamine(Dhatura)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Organophosphates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Morphine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Which of following poisoning causes hypothermia? </a:t>
            </a:r>
          </a:p>
          <a:p>
            <a:endParaRPr lang="en-US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dirty="0" smtClean="0"/>
              <a:t>Cocaine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dirty="0" smtClean="0"/>
              <a:t>Aspirin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dirty="0" err="1" smtClean="0"/>
              <a:t>Anticholenergics</a:t>
            </a:r>
            <a:endParaRPr lang="en-IN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dirty="0" smtClean="0"/>
              <a:t>Ethanol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1211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Alcohol consumption is illegal and punishable in Gujarat state under which of following act?</a:t>
            </a:r>
            <a:endParaRPr lang="en-US" dirty="0" smtClean="0"/>
          </a:p>
          <a:p>
            <a:endParaRPr lang="en-US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dirty="0" smtClean="0"/>
              <a:t>The Poison Act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Drugs &amp; Magic Remedies act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Gujarat Prohibition Act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Narcotic Drugs and Psychotropic Substances Act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34065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of following substances are controlled under NDPS Act EXCEPT?</a:t>
            </a:r>
          </a:p>
          <a:p>
            <a:endParaRPr lang="en-US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err="1" smtClean="0"/>
              <a:t>Ethenol</a:t>
            </a:r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Opium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err="1" smtClean="0"/>
              <a:t>Marijauna</a:t>
            </a:r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Cocaine</a:t>
            </a:r>
          </a:p>
        </p:txBody>
      </p:sp>
    </p:spTree>
    <p:extLst>
      <p:ext uri="{BB962C8B-B14F-4D97-AF65-F5344CB8AC3E}">
        <p14:creationId xmlns:p14="http://schemas.microsoft.com/office/powerpoint/2010/main" xmlns="" val="32860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524000"/>
          <a:ext cx="8215370" cy="4604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8856"/>
                <a:gridCol w="966514"/>
              </a:tblGrid>
              <a:tr h="834364"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Specific</a:t>
                      </a:r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> Learning Objectives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IN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 the end of this session, the 2</a:t>
                      </a:r>
                      <a:r>
                        <a:rPr kumimoji="0" lang="en-IN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MBBS student....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Integration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66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</a:t>
                      </a:r>
                      <a:r>
                        <a:rPr lang="en-IN" sz="1600" dirty="0" smtClean="0">
                          <a:latin typeface="Arial"/>
                          <a:ea typeface="Times New Roman"/>
                          <a:cs typeface="Mangal"/>
                        </a:rPr>
                        <a:t>t</a:t>
                      </a:r>
                      <a:r>
                        <a:rPr lang="en-IN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</a:t>
                      </a:r>
                      <a:r>
                        <a:rPr lang="en-IN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 of Toxicology</a:t>
                      </a:r>
                      <a:endParaRPr lang="en-IN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667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1. should able to 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Define the terms </a:t>
                      </a: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Toxicology, Forensic Toxicology, Clinical Toxicology, Occupational Toxicology, </a:t>
                      </a:r>
                      <a:r>
                        <a:rPr lang="en-IN" sz="1600" b="1" kern="1200" dirty="0" err="1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Toxidrome</a:t>
                      </a: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IN" sz="1600" b="1" kern="1200" dirty="0" err="1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Toxinology</a:t>
                      </a: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, Poison</a:t>
                      </a:r>
                    </a:p>
                    <a:p>
                      <a:endParaRPr lang="en-IN" sz="1600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137061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should </a:t>
                      </a:r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able to 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Classification of Poisons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should able to describe about </a:t>
                      </a:r>
                      <a:r>
                        <a:rPr lang="en-IN" sz="1600" b="1" kern="1200" dirty="0" err="1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Toxicokinetics</a:t>
                      </a: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 &amp; </a:t>
                      </a:r>
                      <a:r>
                        <a:rPr lang="en-IN" sz="1600" b="1" kern="1200" dirty="0" err="1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Toxicodynamics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should able to describe the approach for </a:t>
                      </a: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diagnosis of poisoning in living and dead</a:t>
                      </a:r>
                      <a:endParaRPr lang="en-IN" sz="1600" b="1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970177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should able to describe the </a:t>
                      </a:r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Laws in relations to poisons </a:t>
                      </a: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including NDPS Act, Medico-legal aspects of poisons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IN" sz="16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Should able</a:t>
                      </a:r>
                      <a:r>
                        <a:rPr lang="en-IN" sz="1600" kern="1200" baseline="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 to describe </a:t>
                      </a:r>
                      <a:r>
                        <a:rPr lang="en-IN" sz="1600" b="1" kern="1200" baseline="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duties of a doctor in poisoning case </a:t>
                      </a:r>
                      <a:r>
                        <a:rPr lang="en-IN" sz="1600" kern="1200" baseline="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/>
                      </a:r>
                      <a:br>
                        <a:rPr lang="en-IN" sz="1600" kern="1200" baseline="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</a:br>
                      <a:r>
                        <a:rPr lang="en-IN" sz="1600" kern="1200" baseline="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– </a:t>
                      </a:r>
                      <a:r>
                        <a:rPr lang="en-IN" sz="1600" b="1" kern="1200" baseline="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Medico-Legal </a:t>
                      </a:r>
                      <a:r>
                        <a:rPr lang="en-IN" sz="1600" kern="1200" baseline="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Mangal"/>
                        </a:rPr>
                        <a:t>and Medical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Toxicology </a:t>
            </a:r>
            <a:r>
              <a:rPr lang="en-US" dirty="0" smtClean="0"/>
              <a:t>: </a:t>
            </a:r>
            <a:r>
              <a:rPr lang="en-US" sz="2800" dirty="0" smtClean="0"/>
              <a:t>Branch of science that deals with properties, actions, toxicity, detection of various poisons and treatment of poisoning cases.</a:t>
            </a:r>
          </a:p>
          <a:p>
            <a:endParaRPr lang="en-US" sz="3000" dirty="0" smtClean="0"/>
          </a:p>
          <a:p>
            <a:r>
              <a:rPr lang="en-US" b="1" dirty="0" smtClean="0"/>
              <a:t>Forensic Toxicology </a:t>
            </a:r>
            <a:r>
              <a:rPr lang="en-US" dirty="0" smtClean="0"/>
              <a:t>: </a:t>
            </a:r>
            <a:r>
              <a:rPr lang="en-US" sz="2800" dirty="0" smtClean="0"/>
              <a:t>branch of medicine deals with application of knowledge of toxicology to aid in administration of justice.</a:t>
            </a:r>
          </a:p>
          <a:p>
            <a:endParaRPr lang="en-US" sz="3000" dirty="0" smtClean="0"/>
          </a:p>
          <a:p>
            <a:r>
              <a:rPr lang="en-US" b="1" dirty="0" smtClean="0"/>
              <a:t>Clinical Toxicology </a:t>
            </a:r>
            <a:r>
              <a:rPr lang="en-US" dirty="0" smtClean="0"/>
              <a:t>: </a:t>
            </a:r>
            <a:r>
              <a:rPr lang="en-US" sz="2800" dirty="0" smtClean="0"/>
              <a:t>Branch of medicine deals with study of poisoning and diseases caused by various poisons and their treatment</a:t>
            </a:r>
            <a:r>
              <a:rPr lang="en-US" sz="3000" dirty="0" smtClean="0"/>
              <a:t>.</a:t>
            </a:r>
          </a:p>
          <a:p>
            <a:endParaRPr lang="en-US" sz="3000" dirty="0" smtClean="0"/>
          </a:p>
          <a:p>
            <a:r>
              <a:rPr lang="en-US" sz="3000" b="1" dirty="0" err="1" smtClean="0"/>
              <a:t>Toxidrome</a:t>
            </a:r>
            <a:r>
              <a:rPr lang="en-US" sz="3000" b="1" dirty="0" smtClean="0"/>
              <a:t>: </a:t>
            </a:r>
            <a:r>
              <a:rPr lang="en-US" sz="2800" dirty="0" smtClean="0"/>
              <a:t>syndrome caused by a dangerous level of toxins in the body. E.g. </a:t>
            </a:r>
            <a:r>
              <a:rPr lang="en-US" sz="2800" dirty="0" err="1" smtClean="0"/>
              <a:t>Plumbism</a:t>
            </a:r>
            <a:r>
              <a:rPr lang="en-US" sz="2800" dirty="0" smtClean="0"/>
              <a:t>, </a:t>
            </a:r>
            <a:r>
              <a:rPr lang="en-US" sz="2800" dirty="0" err="1" smtClean="0"/>
              <a:t>Hydragyriam</a:t>
            </a:r>
            <a:r>
              <a:rPr lang="en-US" sz="2800" dirty="0" smtClean="0"/>
              <a:t>, Wilson’s disease</a:t>
            </a:r>
            <a:endParaRPr lang="en-US" sz="3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819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Poison :</a:t>
            </a:r>
            <a:r>
              <a:rPr lang="en-US" dirty="0" smtClean="0"/>
              <a:t> </a:t>
            </a:r>
            <a:r>
              <a:rPr lang="en-US" sz="2800" dirty="0" smtClean="0"/>
              <a:t>a substance (solid, liquid or gas), which if introduced in the living body or brought into contact  with any part thereof, will produce ill-health or death, by its constitutional or local effects or both. Ex. pesticides, corrosives etc.</a:t>
            </a:r>
          </a:p>
          <a:p>
            <a:endParaRPr lang="en-US" dirty="0" smtClean="0"/>
          </a:p>
          <a:p>
            <a:r>
              <a:rPr lang="en-US" b="1" dirty="0"/>
              <a:t>Hazardous materials </a:t>
            </a:r>
            <a:r>
              <a:rPr lang="en-US" dirty="0"/>
              <a:t>: </a:t>
            </a:r>
            <a:r>
              <a:rPr lang="en-US" sz="2600" dirty="0"/>
              <a:t>substances that can produce adverse health effects to any person or potential for it. E.g. poisons, biological agents, chemicals, radio-active substances.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6805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Occupational Toxicology:</a:t>
            </a:r>
          </a:p>
          <a:p>
            <a:r>
              <a:rPr lang="en-US" dirty="0" smtClean="0"/>
              <a:t>Environmental Toxicology:</a:t>
            </a:r>
          </a:p>
          <a:p>
            <a:endParaRPr lang="en-US" dirty="0"/>
          </a:p>
          <a:p>
            <a:r>
              <a:rPr lang="en-US" b="1" dirty="0" err="1"/>
              <a:t>Toxinology</a:t>
            </a:r>
            <a:r>
              <a:rPr lang="en-US" dirty="0"/>
              <a:t> : </a:t>
            </a:r>
            <a:r>
              <a:rPr lang="en-US" sz="2600" dirty="0"/>
              <a:t>study of toxins produced by living organisms which are dangerous to man. e.g. poisonous plants, venom of snakes, spiders, bees, </a:t>
            </a:r>
            <a:r>
              <a:rPr lang="en-US" sz="2600" dirty="0" err="1"/>
              <a:t>etc</a:t>
            </a:r>
            <a:r>
              <a:rPr lang="en-US" sz="2600" dirty="0"/>
              <a:t> including bacterial &amp; fugal toxins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7097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7244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Maharshee</a:t>
            </a:r>
            <a:r>
              <a:rPr lang="en-US" sz="2800" dirty="0" smtClean="0"/>
              <a:t> </a:t>
            </a:r>
            <a:r>
              <a:rPr lang="en-US" sz="2800" dirty="0" err="1" smtClean="0"/>
              <a:t>Charak</a:t>
            </a:r>
            <a:r>
              <a:rPr lang="en-US" sz="2800" dirty="0" smtClean="0"/>
              <a:t> – ‘</a:t>
            </a:r>
            <a:r>
              <a:rPr lang="en-US" sz="2800" dirty="0" err="1" smtClean="0"/>
              <a:t>Charak</a:t>
            </a:r>
            <a:r>
              <a:rPr lang="en-US" sz="2800" dirty="0" smtClean="0"/>
              <a:t> </a:t>
            </a:r>
            <a:r>
              <a:rPr lang="en-US" sz="2800" dirty="0" err="1" smtClean="0"/>
              <a:t>Samhita</a:t>
            </a:r>
            <a:r>
              <a:rPr lang="en-US" sz="2800" dirty="0" smtClean="0"/>
              <a:t>’ (7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 BC)</a:t>
            </a:r>
          </a:p>
          <a:p>
            <a:pPr lvl="1"/>
            <a:r>
              <a:rPr lang="en-US" sz="2200" dirty="0" smtClean="0"/>
              <a:t>Various poisons &amp; their treatment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Shree Manu – ‘</a:t>
            </a:r>
            <a:r>
              <a:rPr lang="en-US" sz="2800" dirty="0" err="1" smtClean="0"/>
              <a:t>Manusmriti</a:t>
            </a:r>
            <a:r>
              <a:rPr lang="en-US" sz="2800" dirty="0" smtClean="0"/>
              <a:t>’ (4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cen</a:t>
            </a:r>
            <a:r>
              <a:rPr lang="en-US" sz="2800" dirty="0" smtClean="0"/>
              <a:t> BC)</a:t>
            </a:r>
          </a:p>
          <a:p>
            <a:pPr lvl="1"/>
            <a:r>
              <a:rPr lang="en-US" sz="2200" dirty="0" smtClean="0"/>
              <a:t>Intoxication state of mind &amp; mental incapacity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Shree </a:t>
            </a:r>
            <a:r>
              <a:rPr lang="en-US" sz="2800" dirty="0" err="1" smtClean="0"/>
              <a:t>Kautilya</a:t>
            </a:r>
            <a:r>
              <a:rPr lang="en-US" sz="2800" dirty="0" smtClean="0"/>
              <a:t> (</a:t>
            </a:r>
            <a:r>
              <a:rPr lang="en-US" sz="2800" dirty="0" err="1" smtClean="0"/>
              <a:t>Chanakya</a:t>
            </a:r>
            <a:r>
              <a:rPr lang="en-US" sz="2800" dirty="0" smtClean="0"/>
              <a:t>) – ‘</a:t>
            </a:r>
            <a:r>
              <a:rPr lang="en-US" sz="2800" dirty="0" err="1" smtClean="0"/>
              <a:t>Arthshashtra</a:t>
            </a:r>
            <a:r>
              <a:rPr lang="en-US" sz="2800" dirty="0" smtClean="0"/>
              <a:t>’ (</a:t>
            </a:r>
            <a:r>
              <a:rPr lang="en-US" sz="2000" dirty="0" smtClean="0"/>
              <a:t>3-4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 err="1" smtClean="0"/>
              <a:t>cen</a:t>
            </a:r>
            <a:r>
              <a:rPr lang="en-US" sz="2000" dirty="0" smtClean="0"/>
              <a:t> BC</a:t>
            </a:r>
            <a:r>
              <a:rPr lang="en-US" sz="2800" dirty="0" smtClean="0"/>
              <a:t>)</a:t>
            </a:r>
          </a:p>
          <a:p>
            <a:pPr lvl="1"/>
            <a:r>
              <a:rPr lang="en-US" sz="2200" dirty="0" smtClean="0"/>
              <a:t>Poisons, medicines &amp; medical negligence</a:t>
            </a:r>
          </a:p>
          <a:p>
            <a:pPr lvl="1"/>
            <a:endParaRPr lang="en-US" sz="2400" dirty="0" smtClean="0"/>
          </a:p>
          <a:p>
            <a:r>
              <a:rPr lang="en-US" sz="2800" dirty="0" err="1" smtClean="0"/>
              <a:t>Maharshee</a:t>
            </a:r>
            <a:r>
              <a:rPr lang="en-US" sz="2800" dirty="0" smtClean="0"/>
              <a:t> </a:t>
            </a:r>
            <a:r>
              <a:rPr lang="en-US" sz="2800" dirty="0" err="1" smtClean="0"/>
              <a:t>Shushruta</a:t>
            </a:r>
            <a:r>
              <a:rPr lang="en-US" sz="2800" dirty="0" smtClean="0"/>
              <a:t> – ‘</a:t>
            </a:r>
            <a:r>
              <a:rPr lang="en-US" sz="2800" dirty="0" err="1" smtClean="0"/>
              <a:t>Shushrut</a:t>
            </a:r>
            <a:r>
              <a:rPr lang="en-US" sz="2800" dirty="0" smtClean="0"/>
              <a:t> </a:t>
            </a:r>
            <a:r>
              <a:rPr lang="en-US" sz="2800" dirty="0" err="1" smtClean="0"/>
              <a:t>samhita</a:t>
            </a:r>
            <a:r>
              <a:rPr lang="en-US" sz="2800" dirty="0" smtClean="0"/>
              <a:t>’ (200-300 AD), ‘</a:t>
            </a:r>
            <a:r>
              <a:rPr lang="en-US" sz="2800" dirty="0" err="1" smtClean="0"/>
              <a:t>Shushruta</a:t>
            </a:r>
            <a:r>
              <a:rPr lang="en-US" sz="2800" dirty="0" smtClean="0"/>
              <a:t> the Surgeon’</a:t>
            </a:r>
          </a:p>
          <a:p>
            <a:pPr lvl="1"/>
            <a:r>
              <a:rPr lang="en-US" sz="2200" dirty="0" smtClean="0"/>
              <a:t>Classification of Poisons &amp; snakes</a:t>
            </a:r>
          </a:p>
          <a:p>
            <a:pPr lvl="1"/>
            <a:r>
              <a:rPr lang="en-US" sz="2200" dirty="0" smtClean="0"/>
              <a:t>Treatment &amp; management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222150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Paracelsus – ‘Father of toxicology’</a:t>
            </a:r>
          </a:p>
          <a:p>
            <a:endParaRPr lang="en-US" dirty="0" smtClean="0"/>
          </a:p>
          <a:p>
            <a:r>
              <a:rPr lang="en-US" dirty="0" err="1" smtClean="0"/>
              <a:t>Orfila</a:t>
            </a:r>
            <a:r>
              <a:rPr lang="en-US" dirty="0" smtClean="0"/>
              <a:t> (Paris) – ‘founder of modern toxicology’</a:t>
            </a:r>
          </a:p>
          <a:p>
            <a:pPr lvl="1"/>
            <a:r>
              <a:rPr lang="en-US" dirty="0" smtClean="0"/>
              <a:t>Chemical methods of toxicological analysis for detection of various poisons</a:t>
            </a:r>
          </a:p>
          <a:p>
            <a:pPr lvl="1"/>
            <a:endParaRPr lang="en-US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611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poisons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Corrosives</a:t>
            </a:r>
            <a:r>
              <a:rPr lang="en-US" dirty="0" smtClean="0"/>
              <a:t> 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Acids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(i)Inorganic – H2SO4, HNO3, </a:t>
            </a:r>
            <a:r>
              <a:rPr lang="en-US" dirty="0" err="1" smtClean="0"/>
              <a:t>HCl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(ii)Organic – </a:t>
            </a:r>
            <a:r>
              <a:rPr lang="en-US" sz="2600" dirty="0" smtClean="0"/>
              <a:t>carbolic, oxalic, salicylic, acetic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Alkalis</a:t>
            </a:r>
            <a:r>
              <a:rPr lang="en-US" dirty="0" smtClean="0"/>
              <a:t> – hydrates/carbonates of Na, K, NH4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b="1" dirty="0" smtClean="0"/>
              <a:t>Metallic salts </a:t>
            </a:r>
            <a:r>
              <a:rPr lang="en-US" dirty="0" smtClean="0"/>
              <a:t>– ZnCl2, FeCl3, CuSO4, AgNO3, KCN</a:t>
            </a:r>
          </a:p>
        </p:txBody>
      </p:sp>
    </p:spTree>
    <p:extLst>
      <p:ext uri="{BB962C8B-B14F-4D97-AF65-F5344CB8AC3E}">
        <p14:creationId xmlns:p14="http://schemas.microsoft.com/office/powerpoint/2010/main" xmlns="" val="102767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1139</Words>
  <Application>Microsoft Office PowerPoint</Application>
  <PresentationFormat>On-screen Show (4:3)</PresentationFormat>
  <Paragraphs>184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GENERAL TOXICOLOGY</vt:lpstr>
      <vt:lpstr>In this session</vt:lpstr>
      <vt:lpstr>Slide 3</vt:lpstr>
      <vt:lpstr>Definitions</vt:lpstr>
      <vt:lpstr>Definitions</vt:lpstr>
      <vt:lpstr>Definitions</vt:lpstr>
      <vt:lpstr>History</vt:lpstr>
      <vt:lpstr>History</vt:lpstr>
      <vt:lpstr>Classification of poisons</vt:lpstr>
      <vt:lpstr>Slide 10</vt:lpstr>
      <vt:lpstr>Slide 11</vt:lpstr>
      <vt:lpstr>Circumstances of poisoning</vt:lpstr>
      <vt:lpstr>Slide 13</vt:lpstr>
      <vt:lpstr>Slide 14</vt:lpstr>
      <vt:lpstr>Ideal suicidal poison</vt:lpstr>
      <vt:lpstr>Ideal homicidal poison</vt:lpstr>
      <vt:lpstr>House hold poisons</vt:lpstr>
      <vt:lpstr>Prajapati T, Prajapati K, Tandon R, Merchant S. Acute chemical and pharmaceutical poisoning cases treated in civil hospital, Ahmedabad: one year study. Asia Pacific Journal of Medical Toxicology. 2013 Jun 20;2(2):63-7.</vt:lpstr>
      <vt:lpstr>Slide 19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TOXICOLOGY</dc:title>
  <dc:creator>KALPESH ZANZRUKIYA</dc:creator>
  <cp:lastModifiedBy>Acer</cp:lastModifiedBy>
  <cp:revision>712</cp:revision>
  <dcterms:created xsi:type="dcterms:W3CDTF">2006-08-16T00:00:00Z</dcterms:created>
  <dcterms:modified xsi:type="dcterms:W3CDTF">2021-09-13T09:39:09Z</dcterms:modified>
</cp:coreProperties>
</file>