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3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 fontScale="90000"/>
          </a:bodyPr>
          <a:lstStyle/>
          <a:p>
            <a:r>
              <a:rPr lang="en-US" b="1" u="sng" smtClean="0"/>
              <a:t>PM </a:t>
            </a:r>
            <a:r>
              <a:rPr lang="en-US" b="1" u="sng" dirty="0" smtClean="0"/>
              <a:t>Reports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Natural Deaths</a:t>
            </a:r>
            <a:br>
              <a:rPr lang="en-US" sz="3600" dirty="0" smtClean="0"/>
            </a:br>
            <a:r>
              <a:rPr lang="en-US" sz="3600" dirty="0" smtClean="0"/>
              <a:t>1) Myocardial Ischemia</a:t>
            </a:r>
            <a:br>
              <a:rPr lang="en-US" sz="3600" dirty="0" smtClean="0"/>
            </a:br>
            <a:r>
              <a:rPr lang="en-US" sz="3600" dirty="0" smtClean="0"/>
              <a:t>2) Pulmonary Tuberculosis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- Dr Kalpesh Zanzrukiya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74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17. External injuries </a:t>
            </a:r>
            <a:r>
              <a:rPr lang="en-US" dirty="0" smtClean="0"/>
              <a:t>: no injuries.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</a:t>
            </a:r>
            <a:r>
              <a:rPr lang="en-US" dirty="0"/>
              <a:t>. </a:t>
            </a:r>
            <a:r>
              <a:rPr lang="en-US" dirty="0" smtClean="0"/>
              <a:t>Palpable </a:t>
            </a:r>
            <a:r>
              <a:rPr lang="en-US" dirty="0"/>
              <a:t>fracture? : No palpable fracture 				present.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18(a) injuries in 17 &amp; 18 antemortem? :  </a:t>
            </a:r>
            <a:r>
              <a:rPr lang="en-US" dirty="0" smtClean="0"/>
              <a:t>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55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19. Head 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Injuries of scalp – no injury present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Skull – no injury present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Meninges &amp; Brain – </a:t>
            </a:r>
          </a:p>
          <a:p>
            <a:pPr marL="1314450" lvl="2" indent="-514350"/>
            <a:r>
              <a:rPr lang="en-US" sz="2800" dirty="0" smtClean="0"/>
              <a:t>all meninges intact, congested. </a:t>
            </a:r>
          </a:p>
          <a:p>
            <a:pPr marL="1314450" lvl="2" indent="-514350"/>
            <a:r>
              <a:rPr lang="en-US" sz="2800" dirty="0" smtClean="0"/>
              <a:t>Brain intact, edematous, congested.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104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20. Thorax 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Wall, ribs : intact, no fresh injury.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Pleura : both pleura intact &amp; congested.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Trachea &amp; bronchi : intact, mucosa congested.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Right lung : congested.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Left lung :congested.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Pericardium : intact. No abnormal fluid collection.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Heart : intact, coronary arteries thickened. Whitish patch (1x1cms over anterior wall). Walls of left ventricle hypertrophied (max thickness 2.5 </a:t>
            </a:r>
            <a:r>
              <a:rPr lang="en-US" dirty="0" err="1" smtClean="0"/>
              <a:t>cms</a:t>
            </a:r>
            <a:r>
              <a:rPr lang="en-US" dirty="0" smtClean="0"/>
              <a:t>).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Major vessels : intact. Walls of proximal aorta thickened with yellowish white patches and changes of atherosclerosis.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05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21. Abdomen 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Wall : intact, no injuries present.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Peritoneum : intact.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Cavity : no abnormal fluid collection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Esophagus : intact, mucosa congested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Stomach : intact, mucosa congested, cavity empty, no unusual smell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Small Intestine : intact, congested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Large intestine : intact, congested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42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lphaLcParenR" startAt="8"/>
            </a:pPr>
            <a:r>
              <a:rPr lang="en-US" dirty="0"/>
              <a:t>Liver </a:t>
            </a:r>
            <a:r>
              <a:rPr lang="en-US" dirty="0" smtClean="0"/>
              <a:t>: intact, congested.</a:t>
            </a:r>
            <a:endParaRPr lang="en-US" dirty="0"/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/>
              <a:t>Gall Bladder </a:t>
            </a:r>
            <a:r>
              <a:rPr lang="en-US" dirty="0" smtClean="0"/>
              <a:t>: intact, congested.</a:t>
            </a:r>
            <a:endParaRPr lang="en-US" dirty="0"/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Spleen : intact</a:t>
            </a:r>
            <a:r>
              <a:rPr lang="en-US" dirty="0"/>
              <a:t>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Pancreas, adrenals : intact</a:t>
            </a:r>
            <a:r>
              <a:rPr lang="en-US" dirty="0"/>
              <a:t>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Kidneys : </a:t>
            </a:r>
            <a:r>
              <a:rPr lang="en-US" dirty="0"/>
              <a:t>intact,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Gonads : </a:t>
            </a:r>
            <a:r>
              <a:rPr lang="en-US" dirty="0"/>
              <a:t>intact,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Urinary bladder : </a:t>
            </a:r>
            <a:r>
              <a:rPr lang="en-US" dirty="0"/>
              <a:t>intact, </a:t>
            </a:r>
            <a:r>
              <a:rPr lang="en-US" dirty="0" smtClean="0"/>
              <a:t>congested, cavity empty.</a:t>
            </a:r>
          </a:p>
          <a:p>
            <a:pPr marL="914400" lvl="1" indent="-514350">
              <a:buFont typeface="+mj-lt"/>
              <a:buAutoNum type="alphaLcParenR" startAt="8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34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Additional remarks &amp; Viscera samples :</a:t>
            </a:r>
          </a:p>
          <a:p>
            <a:pPr marL="457200" lvl="1" indent="0">
              <a:buNone/>
            </a:pPr>
            <a:r>
              <a:rPr lang="en-US" dirty="0" smtClean="0"/>
              <a:t>Following samples preserved for </a:t>
            </a:r>
            <a:r>
              <a:rPr lang="en-US" dirty="0" err="1" smtClean="0"/>
              <a:t>histo</a:t>
            </a:r>
            <a:r>
              <a:rPr lang="en-US" dirty="0" smtClean="0"/>
              <a:t>-pathological analysis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Brain – half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Heart – whole with proximal aorta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Right lung – piece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left lung – piece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Liver – piece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Right Kidney - half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left Kidney - half</a:t>
            </a:r>
          </a:p>
          <a:p>
            <a:pPr marL="1371600" lvl="2" indent="-457200">
              <a:buFont typeface="+mj-lt"/>
              <a:buAutoNum type="arabicParenR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22. Vertebra &amp; Spine : 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02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as to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external &amp; internal injuries : NA.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Time of death : Between 6hrs to 12hrs before PM examination start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Pending reports : report for histological analysis of samples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Cause of Death : pending for reports as above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Date _________				Sign of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87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Opinion as to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Final Cause of Death based on lab reports:</a:t>
            </a:r>
            <a:br>
              <a:rPr lang="en-US" dirty="0" smtClean="0"/>
            </a:br>
            <a:r>
              <a:rPr lang="en-US" dirty="0" smtClean="0"/>
              <a:t>“Myocardial Ischemia due to atherosclerosis of coronary arteries”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Date _________				Sign of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87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Postmortem examination –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deadbody</a:t>
            </a:r>
            <a:r>
              <a:rPr lang="en-US" dirty="0" smtClean="0"/>
              <a:t> of 70 yrs old female brought to mortuary with alleged H/o found unconscious in her bed today morning 7am and rushed to emergency of nearby hospital. Emergency medical officer examined and declared her brought dead and sent the </a:t>
            </a:r>
            <a:r>
              <a:rPr lang="en-US" dirty="0" err="1" smtClean="0"/>
              <a:t>deadbody</a:t>
            </a:r>
            <a:r>
              <a:rPr lang="en-US" dirty="0" smtClean="0"/>
              <a:t> for PM. Patient was K/c/o pulmonary TB x 2years (under treatment).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07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PM no. </a:t>
            </a:r>
            <a:r>
              <a:rPr lang="en-US" u="sng" dirty="0" smtClean="0"/>
              <a:t>_______</a:t>
            </a:r>
            <a:r>
              <a:rPr lang="en-US" dirty="0" smtClean="0"/>
              <a:t>	Date: ________</a:t>
            </a:r>
          </a:p>
          <a:p>
            <a:r>
              <a:rPr lang="en-US" dirty="0" smtClean="0"/>
              <a:t>Name of diseased : </a:t>
            </a:r>
            <a:r>
              <a:rPr lang="en-US" u="sng" dirty="0" smtClean="0"/>
              <a:t>Mrs. ABC</a:t>
            </a:r>
          </a:p>
          <a:p>
            <a:r>
              <a:rPr lang="en-US" dirty="0" smtClean="0"/>
              <a:t>Address : </a:t>
            </a:r>
            <a:r>
              <a:rPr lang="en-US" u="sng" dirty="0" err="1" smtClean="0"/>
              <a:t>Hussain</a:t>
            </a:r>
            <a:r>
              <a:rPr lang="en-US" u="sng" dirty="0" smtClean="0"/>
              <a:t> </a:t>
            </a:r>
            <a:r>
              <a:rPr lang="en-US" u="sng" dirty="0" err="1" smtClean="0"/>
              <a:t>gali</a:t>
            </a:r>
            <a:r>
              <a:rPr lang="en-US" u="sng" dirty="0" smtClean="0"/>
              <a:t>, </a:t>
            </a:r>
            <a:r>
              <a:rPr lang="en-US" u="sng" dirty="0" err="1" smtClean="0"/>
              <a:t>Pipariya</a:t>
            </a:r>
            <a:r>
              <a:rPr lang="en-US" u="sng" dirty="0" smtClean="0"/>
              <a:t>, Vadodara</a:t>
            </a:r>
          </a:p>
          <a:p>
            <a:r>
              <a:rPr lang="en-US" dirty="0" smtClean="0"/>
              <a:t>Autopsy by </a:t>
            </a:r>
            <a:r>
              <a:rPr lang="en-US" u="sng" dirty="0" smtClean="0"/>
              <a:t>Dr. XYZ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dirty="0" err="1"/>
              <a:t>D</a:t>
            </a:r>
            <a:r>
              <a:rPr lang="en-US" dirty="0" err="1" smtClean="0"/>
              <a:t>eadbody</a:t>
            </a:r>
            <a:r>
              <a:rPr lang="en-US" dirty="0" smtClean="0"/>
              <a:t> sent by 		- PI, </a:t>
            </a:r>
            <a:r>
              <a:rPr lang="en-US" dirty="0" err="1" smtClean="0"/>
              <a:t>Piparia</a:t>
            </a:r>
            <a:r>
              <a:rPr lang="en-US" dirty="0" smtClean="0"/>
              <a:t> PS</a:t>
            </a:r>
          </a:p>
          <a:p>
            <a:pPr marL="0" indent="0">
              <a:buNone/>
            </a:pPr>
            <a:r>
              <a:rPr lang="en-US" dirty="0" smtClean="0"/>
              <a:t>      b) Name &amp; place		- as per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inquest</a:t>
            </a:r>
          </a:p>
          <a:p>
            <a:pPr marL="0" indent="0">
              <a:buNone/>
            </a:pPr>
            <a:r>
              <a:rPr lang="en-US" dirty="0" smtClean="0"/>
              <a:t>      c) Distance of place 		- as per inquest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Deadbody</a:t>
            </a:r>
            <a:r>
              <a:rPr lang="en-US" dirty="0" smtClean="0"/>
              <a:t> brought by 	- HC Mrs. DEF   sign___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Deadbody</a:t>
            </a:r>
            <a:r>
              <a:rPr lang="en-US" dirty="0" smtClean="0"/>
              <a:t> identified by- Mr. MNO	     sign___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relationship – husband of deceased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1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IN" dirty="0" smtClean="0"/>
              <a:t>In this session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1" y="1353165"/>
          <a:ext cx="8610599" cy="50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59"/>
                <a:gridCol w="4811805"/>
                <a:gridCol w="1181847"/>
                <a:gridCol w="928594"/>
                <a:gridCol w="928594"/>
              </a:tblGrid>
              <a:tr h="113059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Domain (K/S/A/C)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Level (K/KH/S/SH/P)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Core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(Y/N)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2293"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FM14.5 </a:t>
                      </a:r>
                      <a:r>
                        <a:rPr lang="en-IN" sz="1400" dirty="0" smtClean="0"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&amp; prepare 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post-mortem examination report</a:t>
                      </a:r>
                      <a:r>
                        <a:rPr lang="en-IN" sz="1400" baseline="0" dirty="0" smtClean="0">
                          <a:latin typeface="Calibri"/>
                          <a:ea typeface="Times New Roman"/>
                          <a:cs typeface="Mangal"/>
                        </a:rPr>
                        <a:t/>
                      </a:r>
                      <a:br>
                        <a:rPr lang="en-IN" sz="1400" baseline="0" dirty="0" smtClean="0">
                          <a:latin typeface="Calibri"/>
                          <a:ea typeface="Times New Roman"/>
                          <a:cs typeface="Mangal"/>
                        </a:rPr>
                      </a:br>
                      <a:r>
                        <a:rPr lang="en-IN" sz="1400" b="1" baseline="0" dirty="0" smtClean="0">
                          <a:latin typeface="Calibri"/>
                          <a:ea typeface="Times New Roman"/>
                          <a:cs typeface="Mangal"/>
                        </a:rPr>
                        <a:t>Natural Deaths – MI, Pulmonary Tuberculosis</a:t>
                      </a:r>
                      <a:endParaRPr lang="en-IN" sz="14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S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S</a:t>
                      </a:r>
                      <a:r>
                        <a:rPr lang="en-IN" sz="1400" dirty="0" smtClean="0">
                          <a:latin typeface="Arial"/>
                          <a:ea typeface="Times New Roman"/>
                          <a:cs typeface="Mangal"/>
                        </a:rPr>
                        <a:t>H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170944"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FM6.1</a:t>
                      </a:r>
                      <a:r>
                        <a:rPr lang="en-IN" sz="1400" dirty="0" smtClean="0"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different types of 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specimens and tissues to be collected both in the living and dead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body fluids (blood, urine, semen, faeces, saliva), skin, nails, tooth pulp, vaginal smear, viscera, skull, specimen for </a:t>
                      </a:r>
                      <a:r>
                        <a:rPr lang="en-IN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IN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isto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-pathological examination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grouping, HLA Typing and 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Fingerprinting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</a:t>
                      </a:r>
                      <a:r>
                        <a:rPr lang="en-IN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Locard’s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Exchange Principle</a:t>
                      </a:r>
                      <a:endParaRPr lang="en-IN" sz="14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12925">
                <a:tc>
                  <a:txBody>
                    <a:bodyPr/>
                    <a:lstStyle/>
                    <a:p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FM6.2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 of sample collection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preservation, labelling, dispatch, and interpretation of reports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32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FM6.3</a:t>
                      </a:r>
                      <a:endParaRPr lang="en-IN" sz="1400" dirty="0" smtClean="0"/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</a:t>
                      </a:r>
                      <a:r>
                        <a:rPr lang="en-IN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professionalism while sending the biological or trace evidences to Forensic Science laboratory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specifying the required tests to be carried out, objectives of preservation of evidences sent for examination, personal discussions on interpretation of findings.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latin typeface="Calibri"/>
                          <a:ea typeface="Times New Roman"/>
                          <a:cs typeface="Mangal"/>
                        </a:rPr>
                        <a:t>A &amp;</a:t>
                      </a:r>
                      <a:r>
                        <a:rPr lang="en-IN" sz="1400" baseline="0" dirty="0" smtClean="0">
                          <a:latin typeface="Calibri"/>
                          <a:ea typeface="Times New Roman"/>
                          <a:cs typeface="Mangal"/>
                        </a:rPr>
                        <a:t> C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latin typeface="Calibri"/>
                          <a:ea typeface="Times New Roman"/>
                          <a:cs typeface="Mangal"/>
                        </a:rPr>
                        <a:t>SH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latin typeface="Calibri"/>
                          <a:ea typeface="Times New Roman"/>
                          <a:cs typeface="Mangal"/>
                        </a:rPr>
                        <a:t> Y</a:t>
                      </a:r>
                      <a:endParaRPr lang="en-IN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Date</a:t>
            </a:r>
            <a:r>
              <a:rPr lang="en-US" dirty="0"/>
              <a:t> </a:t>
            </a:r>
            <a:r>
              <a:rPr lang="en-US" dirty="0" smtClean="0"/>
              <a:t>&amp; Time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receipt of </a:t>
            </a:r>
            <a:r>
              <a:rPr lang="en-US" dirty="0" err="1" smtClean="0"/>
              <a:t>deadbody</a:t>
            </a:r>
            <a:r>
              <a:rPr lang="en-US" dirty="0"/>
              <a:t>	</a:t>
            </a:r>
            <a:r>
              <a:rPr lang="en-US" dirty="0" smtClean="0"/>
              <a:t>- ______ on ______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begin of autopsy		- </a:t>
            </a:r>
            <a:r>
              <a:rPr lang="en-US" dirty="0"/>
              <a:t>______ on ______ 	</a:t>
            </a:r>
            <a:r>
              <a:rPr lang="en-US" dirty="0" smtClean="0"/>
              <a:t>end of autopsy		- </a:t>
            </a:r>
            <a:r>
              <a:rPr lang="en-US" dirty="0"/>
              <a:t>______ on ______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Substance of </a:t>
            </a:r>
            <a:r>
              <a:rPr lang="en-US" dirty="0" err="1" smtClean="0"/>
              <a:t>acc</a:t>
            </a:r>
            <a:r>
              <a:rPr lang="en-US" dirty="0" smtClean="0"/>
              <a:t>…….</a:t>
            </a:r>
          </a:p>
          <a:p>
            <a:pPr marL="0" indent="0">
              <a:buNone/>
            </a:pPr>
            <a:r>
              <a:rPr lang="en-US" dirty="0" smtClean="0"/>
              <a:t>     ………supposed COD	- as per inquest</a:t>
            </a:r>
          </a:p>
          <a:p>
            <a:pPr marL="0" indent="0">
              <a:buNone/>
            </a:pPr>
            <a:r>
              <a:rPr lang="en-US" dirty="0" smtClean="0"/>
              <a:t>6. If autopsy not conducted at hospital    </a:t>
            </a:r>
          </a:p>
          <a:p>
            <a:pPr marL="800100" lvl="2" indent="0">
              <a:buNone/>
            </a:pPr>
            <a:r>
              <a:rPr lang="en-US" sz="2800" dirty="0" smtClean="0"/>
              <a:t>- Not Applicable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3066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7. Cloths &amp; ornaments: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</a:t>
            </a:r>
            <a:r>
              <a:rPr lang="en-US" dirty="0" err="1" smtClean="0"/>
              <a:t>kurta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</a:t>
            </a:r>
            <a:r>
              <a:rPr lang="en-US" dirty="0" err="1" smtClean="0"/>
              <a:t>salwar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bra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underwear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Yellow metallic bangles around wrist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White metallic ring in 2</a:t>
            </a:r>
            <a:r>
              <a:rPr lang="en-US" baseline="30000" dirty="0" smtClean="0"/>
              <a:t>nd</a:t>
            </a:r>
            <a:r>
              <a:rPr lang="en-US" dirty="0" smtClean="0"/>
              <a:t> toes of both feet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 Condition of cloths</a:t>
            </a:r>
          </a:p>
          <a:p>
            <a:pPr marL="400050" lvl="1" indent="0">
              <a:buNone/>
            </a:pPr>
            <a:r>
              <a:rPr lang="en-US" dirty="0" smtClean="0"/>
              <a:t>- No stains/ unusual smell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75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9. If </a:t>
            </a:r>
            <a:r>
              <a:rPr lang="en-US" dirty="0" err="1" smtClean="0"/>
              <a:t>deadbody</a:t>
            </a:r>
            <a:r>
              <a:rPr lang="en-US" dirty="0" smtClean="0"/>
              <a:t> unidentified : body identified by 					police &amp; relative.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If </a:t>
            </a:r>
            <a:r>
              <a:rPr lang="en-US" dirty="0" err="1" smtClean="0"/>
              <a:t>deadbody</a:t>
            </a:r>
            <a:r>
              <a:rPr lang="en-US" dirty="0" smtClean="0"/>
              <a:t> of newborn :   NA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Condition of body : body poorly built, poorly nourished. Body is cold.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11. Rigor mortis : rigor mortis present over eyelids, jaw, neck, proximal parts of upper &amp; lower limbs. It is in developing stage.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12. PM lividity, decomposition : Bluish purple </a:t>
            </a:r>
            <a:r>
              <a:rPr lang="en-US" dirty="0" err="1" smtClean="0"/>
              <a:t>coloured</a:t>
            </a:r>
            <a:r>
              <a:rPr lang="en-US" dirty="0" smtClean="0"/>
              <a:t> PM lividity present over back of whole body. It is fixed.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27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13. External features of body: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both eyes closed, conjunctiva congested, cornea hazy.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Mouth closed, tongue inside mouth, oral mucosa congested.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Cyanosis over nails of both hands, feet, oral mucosa.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No bleeding from mouth, ears or nose.</a:t>
            </a:r>
            <a:endParaRPr lang="en-US" dirty="0"/>
          </a:p>
          <a:p>
            <a:pPr marL="857250" lvl="1" indent="-457200">
              <a:buFontTx/>
              <a:buChar char="-"/>
            </a:pPr>
            <a:endParaRPr lang="en-US" dirty="0" smtClean="0"/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14. Condition of skin : NA</a:t>
            </a:r>
          </a:p>
          <a:p>
            <a:pPr marL="0" indent="0">
              <a:buNone/>
            </a:pPr>
            <a:r>
              <a:rPr lang="en-US" dirty="0" smtClean="0"/>
              <a:t>15. Injuries over external genitalia : no injury</a:t>
            </a:r>
          </a:p>
          <a:p>
            <a:pPr marL="0" indent="0">
              <a:buNone/>
            </a:pPr>
            <a:r>
              <a:rPr lang="en-US" dirty="0" smtClean="0"/>
              <a:t>16. Hands &amp; fingers (in case of drowning) : NA</a:t>
            </a:r>
          </a:p>
        </p:txBody>
      </p:sp>
    </p:spTree>
    <p:extLst>
      <p:ext uri="{BB962C8B-B14F-4D97-AF65-F5344CB8AC3E}">
        <p14:creationId xmlns:p14="http://schemas.microsoft.com/office/powerpoint/2010/main" xmlns="" val="243683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17. External injuries </a:t>
            </a:r>
            <a:r>
              <a:rPr lang="en-US" dirty="0" smtClean="0"/>
              <a:t>: no injuries.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</a:t>
            </a:r>
            <a:r>
              <a:rPr lang="en-US" dirty="0"/>
              <a:t>. </a:t>
            </a:r>
            <a:r>
              <a:rPr lang="en-US" dirty="0" smtClean="0"/>
              <a:t>Palpable </a:t>
            </a:r>
            <a:r>
              <a:rPr lang="en-US" dirty="0"/>
              <a:t>fracture? : No palpable fracture 				present.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18(a) injuries in 17 &amp; 18 antemortem? :  </a:t>
            </a:r>
            <a:r>
              <a:rPr lang="en-US" dirty="0" smtClean="0"/>
              <a:t>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550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19. Head 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Injuries of scalp – no injury present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Skull – no injury present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Meninges &amp; Brain – </a:t>
            </a:r>
          </a:p>
          <a:p>
            <a:pPr marL="1314450" lvl="2" indent="-514350"/>
            <a:r>
              <a:rPr lang="en-US" sz="2800" dirty="0" smtClean="0"/>
              <a:t>all meninges intact, congested. </a:t>
            </a:r>
          </a:p>
          <a:p>
            <a:pPr marL="1314450" lvl="2" indent="-514350"/>
            <a:r>
              <a:rPr lang="en-US" sz="2800" dirty="0" smtClean="0"/>
              <a:t>Brain intact, edematous, congested.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104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20. Thorax 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Wall, ribs : intact, no fresh injury.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Pleura : both pleura intact &amp; congested, 900ml </a:t>
            </a:r>
            <a:r>
              <a:rPr lang="en-US" dirty="0" err="1" smtClean="0"/>
              <a:t>sero-purulant</a:t>
            </a:r>
            <a:r>
              <a:rPr lang="en-US" dirty="0" smtClean="0"/>
              <a:t> fluid in right pleural cavity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Trachea &amp; bronchi : intact, mucosa congested, yellow pus over mucosa at places.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Right lung : congested, an abscess size 5x12x10cms with yellow </a:t>
            </a:r>
            <a:r>
              <a:rPr lang="en-US" dirty="0" err="1" smtClean="0"/>
              <a:t>seropurulant</a:t>
            </a:r>
            <a:r>
              <a:rPr lang="en-US" dirty="0" smtClean="0"/>
              <a:t> pus and granulation in surrounding tissues noted in upper lobe. Another abscess size 4x8x6cms with yellow </a:t>
            </a:r>
            <a:r>
              <a:rPr lang="en-US" dirty="0" err="1" smtClean="0"/>
              <a:t>seropurulant</a:t>
            </a:r>
            <a:r>
              <a:rPr lang="en-US" dirty="0" smtClean="0"/>
              <a:t> pus in lower lobe. Multiple </a:t>
            </a:r>
            <a:r>
              <a:rPr lang="en-US" dirty="0" err="1" smtClean="0"/>
              <a:t>cheeseous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nodules in whole lung.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Left lung :congested. Multiple </a:t>
            </a:r>
            <a:r>
              <a:rPr lang="en-US" dirty="0" err="1" smtClean="0"/>
              <a:t>cheeseous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nodules in whole lung.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Pericardium : intact. No abnormal fluid collection.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Heart : intact.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Major vessels : intact.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05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21. Abdomen 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Wall : intact, no injuries present.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Peritoneum : intact.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Cavity : no abnormal fluid collection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Esophagus : intact, mucosa congested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Stomach : intact, mucosa congested, cavity empty, no unusual smell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Small Intestine : intact, congested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Large intestine : intact, congested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422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lphaLcParenR" startAt="8"/>
            </a:pPr>
            <a:r>
              <a:rPr lang="en-US" dirty="0"/>
              <a:t>Liver </a:t>
            </a:r>
            <a:r>
              <a:rPr lang="en-US" dirty="0" smtClean="0"/>
              <a:t>: intact, congested.</a:t>
            </a:r>
            <a:endParaRPr lang="en-US" dirty="0"/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/>
              <a:t>Gall Bladder </a:t>
            </a:r>
            <a:r>
              <a:rPr lang="en-US" dirty="0" smtClean="0"/>
              <a:t>: intact, congested.</a:t>
            </a:r>
            <a:endParaRPr lang="en-US" dirty="0"/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Spleen : intact</a:t>
            </a:r>
            <a:r>
              <a:rPr lang="en-US" dirty="0"/>
              <a:t>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Pancreas, adrenals : intact</a:t>
            </a:r>
            <a:r>
              <a:rPr lang="en-US" dirty="0"/>
              <a:t>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Kidneys : </a:t>
            </a:r>
            <a:r>
              <a:rPr lang="en-US" dirty="0"/>
              <a:t>intact,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Gonads : </a:t>
            </a:r>
            <a:r>
              <a:rPr lang="en-US" dirty="0"/>
              <a:t>intact, congested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 startAt="8"/>
            </a:pPr>
            <a:r>
              <a:rPr lang="en-US" dirty="0" smtClean="0"/>
              <a:t>Urinary bladder : </a:t>
            </a:r>
            <a:r>
              <a:rPr lang="en-US" dirty="0"/>
              <a:t>intact, </a:t>
            </a:r>
            <a:r>
              <a:rPr lang="en-US" dirty="0" smtClean="0"/>
              <a:t>congested, cavity empty.</a:t>
            </a:r>
          </a:p>
          <a:p>
            <a:pPr marL="914400" lvl="1" indent="-514350">
              <a:buFont typeface="+mj-lt"/>
              <a:buAutoNum type="alphaLcParenR" startAt="8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34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Additional remarks &amp; Viscera samples :</a:t>
            </a:r>
          </a:p>
          <a:p>
            <a:pPr marL="457200" lvl="1" indent="0">
              <a:buNone/>
            </a:pPr>
            <a:r>
              <a:rPr lang="en-US" dirty="0" smtClean="0"/>
              <a:t>Following samples preserved for </a:t>
            </a:r>
            <a:r>
              <a:rPr lang="en-US" dirty="0" err="1" smtClean="0"/>
              <a:t>histo</a:t>
            </a:r>
            <a:r>
              <a:rPr lang="en-US" dirty="0" smtClean="0"/>
              <a:t>-pathological analysis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Brain – half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Heart – whole with proximal aorta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Right lung – piece (lobes containing abscess)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left lung – piece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Liver – piece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Right Kidney - half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left Kidney – half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Following samples preserved for </a:t>
            </a:r>
            <a:r>
              <a:rPr lang="en-US" dirty="0" err="1" smtClean="0"/>
              <a:t>microbiogical</a:t>
            </a:r>
            <a:r>
              <a:rPr lang="en-US" dirty="0" smtClean="0"/>
              <a:t> analysis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Swab from trachea and bronchus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Swab from pus in abscess in right lung</a:t>
            </a:r>
          </a:p>
          <a:p>
            <a:pPr marL="1371600" lvl="2" indent="-457200">
              <a:buFont typeface="+mj-lt"/>
              <a:buAutoNum type="arabicParenR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22. Vertebra &amp; Spine : 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0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10600" cy="534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588"/>
                <a:gridCol w="1013012"/>
              </a:tblGrid>
              <a:tr h="96663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> LEARNING OBJECTIVES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this session, the 2</a:t>
                      </a:r>
                      <a:r>
                        <a:rPr kumimoji="0" lang="en-IN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MBBS student....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47964">
                <a:tc>
                  <a:txBody>
                    <a:bodyPr/>
                    <a:lstStyle/>
                    <a:p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should able to describe </a:t>
                      </a:r>
                      <a:r>
                        <a:rPr kumimoji="0" lang="en-IN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medicolegal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autopsy</a:t>
                      </a:r>
                      <a:r>
                        <a:rPr kumimoji="0" lang="en-IN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procedures </a:t>
                      </a:r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detail</a:t>
                      </a:r>
                    </a:p>
                    <a:p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should able to</a:t>
                      </a:r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 &amp; assist </a:t>
                      </a:r>
                      <a:r>
                        <a:rPr kumimoji="0" lang="en-IN" sz="15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medicolegal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autopsy </a:t>
                      </a:r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and internal examination i</a:t>
                      </a:r>
                      <a:r>
                        <a:rPr kumimoji="0" lang="en-IN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a natural death cases</a:t>
                      </a:r>
                      <a:endParaRPr kumimoji="0" lang="en-IN" sz="15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should able to</a:t>
                      </a:r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describe and demonstrate 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and internal autopsy findings in natural death case – MI , Pulmonary TB</a:t>
                      </a:r>
                    </a:p>
                    <a:p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</a:t>
                      </a:r>
                      <a:r>
                        <a:rPr kumimoji="0" lang="en-IN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PM</a:t>
                      </a:r>
                      <a:r>
                        <a:rPr kumimoji="0"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reports </a:t>
                      </a:r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observed autopsies.</a:t>
                      </a:r>
                      <a:endParaRPr lang="en-IN" sz="15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Y</a:t>
                      </a:r>
                      <a:br>
                        <a:rPr lang="en-IN" sz="1500" dirty="0" smtClean="0"/>
                      </a:br>
                      <a:r>
                        <a:rPr lang="en-IN" sz="1500" dirty="0" smtClean="0"/>
                        <a:t>Pathology</a:t>
                      </a:r>
                      <a:endParaRPr lang="en-IN" sz="15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should able to describe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different types of 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specimens and tissues to be collected both in the living and dead. 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Specimens to be preserved for </a:t>
                      </a:r>
                      <a:r>
                        <a:rPr lang="en-IN" sz="15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-pathological examination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microbiological examination, chemical examination, blood grouping, HLA Typing and DNA Fingerprinting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Locard’s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Exchange Principle </a:t>
                      </a:r>
                      <a:r>
                        <a:rPr lang="en-IN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application of it in FMT</a:t>
                      </a:r>
                      <a:endParaRPr lang="en-IN" sz="15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500" smtClean="0"/>
                        <a:t>Y</a:t>
                      </a:r>
                      <a:br>
                        <a:rPr lang="en-IN" sz="1500" smtClean="0"/>
                      </a:br>
                      <a:r>
                        <a:rPr lang="en-IN" sz="1500" smtClean="0"/>
                        <a:t>Pathology</a:t>
                      </a:r>
                      <a:endParaRPr lang="en-IN" sz="1500" dirty="0"/>
                    </a:p>
                  </a:txBody>
                  <a:tcPr/>
                </a:tc>
              </a:tr>
              <a:tr h="71016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1.should able to describe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 of sample collection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preservation, labelling, dispatch and interpretation of reports</a:t>
                      </a:r>
                      <a:endParaRPr kumimoji="0" lang="en-IN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500" smtClean="0"/>
                        <a:t>Y</a:t>
                      </a:r>
                      <a:br>
                        <a:rPr lang="en-IN" sz="1500" smtClean="0"/>
                      </a:br>
                      <a:r>
                        <a:rPr lang="en-IN" sz="1500" smtClean="0"/>
                        <a:t>Pathology</a:t>
                      </a:r>
                      <a:endParaRPr lang="en-IN" sz="1500" dirty="0"/>
                    </a:p>
                  </a:txBody>
                  <a:tcPr/>
                </a:tc>
              </a:tr>
              <a:tr h="10569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1.should </a:t>
                      </a:r>
                      <a:r>
                        <a:rPr kumimoji="0"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able to d</a:t>
                      </a:r>
                      <a:r>
                        <a:rPr lang="en-IN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emonstrate </a:t>
                      </a:r>
                      <a:r>
                        <a:rPr lang="en-IN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professionalism while sending the biological or trace evidences </a:t>
                      </a:r>
                      <a:r>
                        <a:rPr lang="en-IN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Forensic Science laboratory, </a:t>
                      </a:r>
                      <a:r>
                        <a:rPr lang="en-IN" sz="15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Histo-patho</a:t>
                      </a:r>
                      <a:r>
                        <a:rPr lang="en-IN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lab, Microbiology lab, Serology/Biochemistry lab</a:t>
                      </a:r>
                      <a:endParaRPr kumimoji="0" lang="en-IN" sz="15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Y</a:t>
                      </a:r>
                      <a:br>
                        <a:rPr lang="en-IN" sz="1500" dirty="0" smtClean="0"/>
                      </a:br>
                      <a:r>
                        <a:rPr lang="en-IN" sz="1500" dirty="0" smtClean="0"/>
                        <a:t>Pathology</a:t>
                      </a:r>
                      <a:endParaRPr lang="en-IN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as to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external &amp; internal injuries : NA.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Time of death : Between 6hrs to 12hrs before PM examination start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Pending reports : report for histological &amp; microbiological analysis of samples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Cause of Death : pending for reports as above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Date _________				Sign of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87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Opinion as to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Final Cause of Death based on lab reports:</a:t>
            </a:r>
            <a:br>
              <a:rPr lang="en-US" dirty="0" smtClean="0"/>
            </a:br>
            <a:r>
              <a:rPr lang="en-US" dirty="0" smtClean="0"/>
              <a:t>“Pulmonary Tuberculosis – Mycobacterium TB”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Date _________				Sign of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87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Acer\Desktop\normal he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376" y="533400"/>
            <a:ext cx="851082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Acer\Desktop\LV hypertro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8056698" cy="4139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cer\Desktop\coronary atherosclerosis gro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129" y="1676400"/>
            <a:ext cx="7975271" cy="416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Acer\Desktop\coronary atherosclerosis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630" y="1600200"/>
            <a:ext cx="8339770" cy="414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Acer\Desktop\coronary atherosclerosi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261" y="1752600"/>
            <a:ext cx="8023339" cy="399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Acer\Desktop\MI pat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12" y="1862931"/>
            <a:ext cx="7572375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Acer\Desktop\MI cut s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762" y="1920081"/>
            <a:ext cx="7610475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Acer\Desktop\TB lung prim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5" y="1910556"/>
            <a:ext cx="760095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Postmortem examination –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deadbody</a:t>
            </a:r>
            <a:r>
              <a:rPr lang="en-US" dirty="0" smtClean="0"/>
              <a:t> of 65 yrs old male brought to mortuary with alleged H/o found unconscious in bathroom today morning 7am and rushed to emergency of nearby hospital. Emergency medical officer examined and declared him brought dead and sent the </a:t>
            </a:r>
            <a:r>
              <a:rPr lang="en-US" dirty="0" err="1" smtClean="0"/>
              <a:t>deadbody</a:t>
            </a:r>
            <a:r>
              <a:rPr lang="en-US" dirty="0" smtClean="0"/>
              <a:t> for PM. Patient was K/c/o MI x 10years (2 episodes of angina pectoris).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070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Acer\Desktop\TB lung second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177" y="1524000"/>
            <a:ext cx="8629023" cy="416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Pneumonia</a:t>
            </a:r>
          </a:p>
          <a:p>
            <a:r>
              <a:rPr lang="en-IN" dirty="0" smtClean="0"/>
              <a:t>Malaria</a:t>
            </a:r>
          </a:p>
          <a:p>
            <a:r>
              <a:rPr lang="en-IN" dirty="0" smtClean="0"/>
              <a:t>Typhoid</a:t>
            </a:r>
          </a:p>
          <a:p>
            <a:r>
              <a:rPr lang="en-IN" dirty="0" smtClean="0"/>
              <a:t>Cholera</a:t>
            </a:r>
          </a:p>
          <a:p>
            <a:r>
              <a:rPr lang="en-IN" dirty="0" smtClean="0"/>
              <a:t>Carcinoma breast</a:t>
            </a:r>
          </a:p>
          <a:p>
            <a:r>
              <a:rPr lang="en-IN" dirty="0" smtClean="0"/>
              <a:t>Carcinoma prostate</a:t>
            </a:r>
          </a:p>
          <a:p>
            <a:r>
              <a:rPr lang="en-IN" dirty="0" smtClean="0"/>
              <a:t>Blood cancer – Lymphoma, </a:t>
            </a:r>
            <a:r>
              <a:rPr lang="en-IN" dirty="0" err="1" smtClean="0"/>
              <a:t>Leukemia</a:t>
            </a:r>
            <a:endParaRPr lang="en-IN" dirty="0" smtClean="0"/>
          </a:p>
          <a:p>
            <a:r>
              <a:rPr lang="en-IN" dirty="0" err="1" smtClean="0"/>
              <a:t>Thrombo</a:t>
            </a:r>
            <a:r>
              <a:rPr lang="en-IN" dirty="0" smtClean="0"/>
              <a:t>-embolism in cerebral artery</a:t>
            </a:r>
          </a:p>
          <a:p>
            <a:r>
              <a:rPr lang="en-IN" dirty="0" err="1" smtClean="0"/>
              <a:t>Septicemia</a:t>
            </a:r>
            <a:r>
              <a:rPr lang="en-IN" dirty="0" smtClean="0"/>
              <a:t> due to gangrene of foot</a:t>
            </a:r>
          </a:p>
          <a:p>
            <a:r>
              <a:rPr lang="en-IN" dirty="0" smtClean="0"/>
              <a:t>Cardiac </a:t>
            </a:r>
            <a:r>
              <a:rPr lang="en-IN" dirty="0" err="1" smtClean="0"/>
              <a:t>arrythmia</a:t>
            </a:r>
            <a:endParaRPr lang="en-IN" dirty="0" smtClean="0"/>
          </a:p>
          <a:p>
            <a:r>
              <a:rPr lang="en-IN" dirty="0" smtClean="0"/>
              <a:t>COVID19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PM no. </a:t>
            </a:r>
            <a:r>
              <a:rPr lang="en-US" u="sng" dirty="0" smtClean="0"/>
              <a:t>_______</a:t>
            </a:r>
            <a:r>
              <a:rPr lang="en-US" dirty="0" smtClean="0"/>
              <a:t>	Date: ________</a:t>
            </a:r>
          </a:p>
          <a:p>
            <a:r>
              <a:rPr lang="en-US" dirty="0" smtClean="0"/>
              <a:t>Name of diseased : </a:t>
            </a:r>
            <a:r>
              <a:rPr lang="en-US" u="sng" dirty="0" smtClean="0"/>
              <a:t>Mr. ABC</a:t>
            </a:r>
          </a:p>
          <a:p>
            <a:r>
              <a:rPr lang="en-US" dirty="0" smtClean="0"/>
              <a:t>Address : </a:t>
            </a:r>
            <a:r>
              <a:rPr lang="en-US" u="sng" dirty="0" err="1" smtClean="0"/>
              <a:t>Hari</a:t>
            </a:r>
            <a:r>
              <a:rPr lang="en-US" u="sng" dirty="0" smtClean="0"/>
              <a:t> </a:t>
            </a:r>
            <a:r>
              <a:rPr lang="en-US" u="sng" dirty="0" err="1" smtClean="0"/>
              <a:t>Nivas</a:t>
            </a:r>
            <a:r>
              <a:rPr lang="en-US" u="sng" dirty="0" smtClean="0"/>
              <a:t> </a:t>
            </a:r>
            <a:r>
              <a:rPr lang="en-US" u="sng" dirty="0" err="1" smtClean="0"/>
              <a:t>faliyu</a:t>
            </a:r>
            <a:r>
              <a:rPr lang="en-US" u="sng" dirty="0" smtClean="0"/>
              <a:t>, </a:t>
            </a:r>
            <a:r>
              <a:rPr lang="en-US" u="sng" dirty="0" err="1" smtClean="0"/>
              <a:t>Pipariya</a:t>
            </a:r>
            <a:r>
              <a:rPr lang="en-US" u="sng" dirty="0" smtClean="0"/>
              <a:t>, Vadodara</a:t>
            </a:r>
          </a:p>
          <a:p>
            <a:r>
              <a:rPr lang="en-US" dirty="0" smtClean="0"/>
              <a:t>Autopsy by </a:t>
            </a:r>
            <a:r>
              <a:rPr lang="en-US" u="sng" dirty="0" smtClean="0"/>
              <a:t>Dr. XYZ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dirty="0" err="1"/>
              <a:t>D</a:t>
            </a:r>
            <a:r>
              <a:rPr lang="en-US" dirty="0" err="1" smtClean="0"/>
              <a:t>eadbody</a:t>
            </a:r>
            <a:r>
              <a:rPr lang="en-US" dirty="0" smtClean="0"/>
              <a:t> sent by 		- PI, </a:t>
            </a:r>
            <a:r>
              <a:rPr lang="en-US" dirty="0" err="1" smtClean="0"/>
              <a:t>Piparia</a:t>
            </a:r>
            <a:r>
              <a:rPr lang="en-US" dirty="0" smtClean="0"/>
              <a:t> PS</a:t>
            </a:r>
          </a:p>
          <a:p>
            <a:pPr marL="0" indent="0">
              <a:buNone/>
            </a:pPr>
            <a:r>
              <a:rPr lang="en-US" dirty="0" smtClean="0"/>
              <a:t>      b) Name &amp; place		- as per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inquest</a:t>
            </a:r>
          </a:p>
          <a:p>
            <a:pPr marL="0" indent="0">
              <a:buNone/>
            </a:pPr>
            <a:r>
              <a:rPr lang="en-US" dirty="0" smtClean="0"/>
              <a:t>      c) Distance of place 		- as per inquest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Deadbody</a:t>
            </a:r>
            <a:r>
              <a:rPr lang="en-US" dirty="0" smtClean="0"/>
              <a:t> brought by 	- HC Mrs. DEF   sign___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Deadbody</a:t>
            </a:r>
            <a:r>
              <a:rPr lang="en-US" dirty="0" smtClean="0"/>
              <a:t> identified by- Mrs. MNO	     sign___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relationship – wife of deceased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17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Date</a:t>
            </a:r>
            <a:r>
              <a:rPr lang="en-US" dirty="0"/>
              <a:t> </a:t>
            </a:r>
            <a:r>
              <a:rPr lang="en-US" dirty="0" smtClean="0"/>
              <a:t>&amp; Time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receipt of </a:t>
            </a:r>
            <a:r>
              <a:rPr lang="en-US" dirty="0" err="1" smtClean="0"/>
              <a:t>deadbody</a:t>
            </a:r>
            <a:r>
              <a:rPr lang="en-US" dirty="0"/>
              <a:t>	</a:t>
            </a:r>
            <a:r>
              <a:rPr lang="en-US" dirty="0" smtClean="0"/>
              <a:t>- ______ on ______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begin of autopsy		- </a:t>
            </a:r>
            <a:r>
              <a:rPr lang="en-US" dirty="0"/>
              <a:t>______ on ______ 	</a:t>
            </a:r>
            <a:r>
              <a:rPr lang="en-US" dirty="0" smtClean="0"/>
              <a:t>end of autopsy		- </a:t>
            </a:r>
            <a:r>
              <a:rPr lang="en-US" dirty="0"/>
              <a:t>______ on ______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Substance of </a:t>
            </a:r>
            <a:r>
              <a:rPr lang="en-US" dirty="0" err="1" smtClean="0"/>
              <a:t>acc</a:t>
            </a:r>
            <a:r>
              <a:rPr lang="en-US" dirty="0" smtClean="0"/>
              <a:t>…….</a:t>
            </a:r>
          </a:p>
          <a:p>
            <a:pPr marL="0" indent="0">
              <a:buNone/>
            </a:pPr>
            <a:r>
              <a:rPr lang="en-US" dirty="0" smtClean="0"/>
              <a:t>     ………supposed COD	- as per inquest</a:t>
            </a:r>
          </a:p>
          <a:p>
            <a:pPr marL="0" indent="0">
              <a:buNone/>
            </a:pPr>
            <a:r>
              <a:rPr lang="en-US" dirty="0" smtClean="0"/>
              <a:t>6. If autopsy not conducted at hospital    </a:t>
            </a:r>
          </a:p>
          <a:p>
            <a:pPr marL="800100" lvl="2" indent="0">
              <a:buNone/>
            </a:pPr>
            <a:r>
              <a:rPr lang="en-US" sz="2800" dirty="0" smtClean="0"/>
              <a:t>- Not Applicable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3066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7. Cloths &amp; ornaments: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</a:t>
            </a:r>
            <a:r>
              <a:rPr lang="en-US" dirty="0" err="1" smtClean="0"/>
              <a:t>kurta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A white pants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 brown underwear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 yellow metallic chain around neck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 Condition of cloths</a:t>
            </a:r>
          </a:p>
          <a:p>
            <a:pPr marL="400050" lvl="1" indent="0">
              <a:buNone/>
            </a:pPr>
            <a:r>
              <a:rPr lang="en-US" dirty="0" smtClean="0"/>
              <a:t>- No stains/ unusual smell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7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9. If </a:t>
            </a:r>
            <a:r>
              <a:rPr lang="en-US" dirty="0" err="1" smtClean="0"/>
              <a:t>deadbody</a:t>
            </a:r>
            <a:r>
              <a:rPr lang="en-US" dirty="0" smtClean="0"/>
              <a:t> unidentified : body identified by 					police &amp; relative.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If </a:t>
            </a:r>
            <a:r>
              <a:rPr lang="en-US" dirty="0" err="1" smtClean="0"/>
              <a:t>deadbody</a:t>
            </a:r>
            <a:r>
              <a:rPr lang="en-US" dirty="0" smtClean="0"/>
              <a:t> of newborn :   NA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Condition of body : body well built, well nourished. Body is cold.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11. Rigor mortis : rigor mortis present over eyelids, jaw, neck, proximal parts of upper &amp; lower limbs. It is in developing stage.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12. PM lividity, decomposition : Bluish purple </a:t>
            </a:r>
            <a:r>
              <a:rPr lang="en-US" dirty="0" err="1" smtClean="0"/>
              <a:t>coloured</a:t>
            </a:r>
            <a:r>
              <a:rPr lang="en-US" dirty="0" smtClean="0"/>
              <a:t> PM lividity present over back of whole body. It is fixed.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27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13. External features of body: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both eyes closed, conjunctiva congested, cornea hazy.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Mouth closed, tongue inside mouth, oral mucosa congested. 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No bleeding from mouth, ears or nose.</a:t>
            </a:r>
            <a:endParaRPr lang="en-US" dirty="0"/>
          </a:p>
          <a:p>
            <a:pPr marL="857250" lvl="1" indent="-457200">
              <a:buFontTx/>
              <a:buChar char="-"/>
            </a:pPr>
            <a:endParaRPr lang="en-US" dirty="0" smtClean="0"/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14. Condition of skin : NA</a:t>
            </a:r>
          </a:p>
          <a:p>
            <a:pPr marL="0" indent="0">
              <a:buNone/>
            </a:pPr>
            <a:r>
              <a:rPr lang="en-US" dirty="0" smtClean="0"/>
              <a:t>15. Injuries over external genitalia : no injury</a:t>
            </a:r>
          </a:p>
          <a:p>
            <a:pPr marL="0" indent="0">
              <a:buNone/>
            </a:pPr>
            <a:r>
              <a:rPr lang="en-US" dirty="0" smtClean="0"/>
              <a:t>16. Hands &amp; fingers (in case of drowning) : NA</a:t>
            </a:r>
          </a:p>
        </p:txBody>
      </p:sp>
    </p:spTree>
    <p:extLst>
      <p:ext uri="{BB962C8B-B14F-4D97-AF65-F5344CB8AC3E}">
        <p14:creationId xmlns:p14="http://schemas.microsoft.com/office/powerpoint/2010/main" xmlns="" val="243683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1501</Words>
  <Application>Microsoft Office PowerPoint</Application>
  <PresentationFormat>On-screen Show (4:3)</PresentationFormat>
  <Paragraphs>285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PM Reports   Natural Deaths 1) Myocardial Ischemia 2) Pulmonary Tuberculosis</vt:lpstr>
      <vt:lpstr>In this session</vt:lpstr>
      <vt:lpstr>Slide 3</vt:lpstr>
      <vt:lpstr>Postmortem examination –  </vt:lpstr>
      <vt:lpstr>Slide 5</vt:lpstr>
      <vt:lpstr>Slide 6</vt:lpstr>
      <vt:lpstr>External examination</vt:lpstr>
      <vt:lpstr>Slide 8</vt:lpstr>
      <vt:lpstr>Slide 9</vt:lpstr>
      <vt:lpstr>Slide 10</vt:lpstr>
      <vt:lpstr>Internal examination</vt:lpstr>
      <vt:lpstr>Slide 12</vt:lpstr>
      <vt:lpstr>Slide 13</vt:lpstr>
      <vt:lpstr>Slide 14</vt:lpstr>
      <vt:lpstr>Slide 15</vt:lpstr>
      <vt:lpstr>Opinion as to Cause of Death</vt:lpstr>
      <vt:lpstr>Final Opinion as to Cause of Death</vt:lpstr>
      <vt:lpstr>Postmortem examination –  </vt:lpstr>
      <vt:lpstr>Slide 19</vt:lpstr>
      <vt:lpstr>Slide 20</vt:lpstr>
      <vt:lpstr>External examination</vt:lpstr>
      <vt:lpstr>Slide 22</vt:lpstr>
      <vt:lpstr>Slide 23</vt:lpstr>
      <vt:lpstr>Slide 24</vt:lpstr>
      <vt:lpstr>Internal examination</vt:lpstr>
      <vt:lpstr>Slide 26</vt:lpstr>
      <vt:lpstr>Slide 27</vt:lpstr>
      <vt:lpstr>Slide 28</vt:lpstr>
      <vt:lpstr>Slide 29</vt:lpstr>
      <vt:lpstr>Opinion as to Cause of Death</vt:lpstr>
      <vt:lpstr>Final Opinion as to Cause of Death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– Potency </dc:title>
  <dc:creator>KALPESH ZANZRUKIYA</dc:creator>
  <cp:lastModifiedBy>Acer</cp:lastModifiedBy>
  <cp:revision>199</cp:revision>
  <dcterms:created xsi:type="dcterms:W3CDTF">2006-08-16T00:00:00Z</dcterms:created>
  <dcterms:modified xsi:type="dcterms:W3CDTF">2021-09-13T09:37:11Z</dcterms:modified>
</cp:coreProperties>
</file>