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75" r:id="rId8"/>
    <p:sldId id="265" r:id="rId9"/>
    <p:sldId id="266" r:id="rId10"/>
    <p:sldId id="267" r:id="rId11"/>
    <p:sldId id="268" r:id="rId12"/>
    <p:sldId id="269" r:id="rId13"/>
    <p:sldId id="270" r:id="rId14"/>
    <p:sldId id="276" r:id="rId15"/>
    <p:sldId id="277" r:id="rId16"/>
    <p:sldId id="278" r:id="rId17"/>
    <p:sldId id="279" r:id="rId18"/>
    <p:sldId id="280" r:id="rId19"/>
    <p:sldId id="285" r:id="rId20"/>
    <p:sldId id="284" r:id="rId21"/>
    <p:sldId id="283" r:id="rId22"/>
    <p:sldId id="282" r:id="rId23"/>
    <p:sldId id="281" r:id="rId24"/>
    <p:sldId id="286" r:id="rId25"/>
    <p:sldId id="287" r:id="rId26"/>
    <p:sldId id="288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/>
          <a:lstStyle/>
          <a:p>
            <a:r>
              <a:rPr lang="en-US" b="1" u="sng" smtClean="0"/>
              <a:t>PM </a:t>
            </a:r>
            <a:r>
              <a:rPr lang="en-US" b="1" u="sng" dirty="0" smtClean="0"/>
              <a:t>Report</a:t>
            </a:r>
            <a:br>
              <a:rPr lang="en-US" b="1" u="sng" dirty="0" smtClean="0"/>
            </a:br>
            <a:r>
              <a:rPr lang="en-US" b="1" u="sng" dirty="0" err="1" smtClean="0"/>
              <a:t>Asphyxial</a:t>
            </a:r>
            <a:r>
              <a:rPr lang="en-US" b="1" u="sng" dirty="0" smtClean="0"/>
              <a:t> Death - Hanging</a:t>
            </a:r>
            <a:r>
              <a:rPr lang="en-US" b="1" u="sng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Anu</a:t>
            </a:r>
            <a:r>
              <a:rPr lang="en-US" dirty="0" smtClean="0"/>
              <a:t> Singh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774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21. Abdomen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Wall : intact, no injuries present.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Peritoneum : intact.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Cavity : no abnormal fluid collection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Esophagus : intact, mucosa congested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Stomach : mucosa congested 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Small Intestine :  congested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Large intestine : congested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5422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lphaLcParenR" startAt="8"/>
            </a:pPr>
            <a:r>
              <a:rPr lang="en-US" dirty="0"/>
              <a:t>Liver </a:t>
            </a:r>
            <a:r>
              <a:rPr lang="en-US" dirty="0" smtClean="0"/>
              <a:t>: intact, congested.</a:t>
            </a:r>
            <a:endParaRPr lang="en-US" dirty="0"/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/>
              <a:t>Gall Bladder </a:t>
            </a:r>
            <a:r>
              <a:rPr lang="en-US" dirty="0" smtClean="0"/>
              <a:t>: intact, congested.</a:t>
            </a:r>
            <a:endParaRPr lang="en-US" dirty="0"/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Spleen : intact</a:t>
            </a:r>
            <a:r>
              <a:rPr lang="en-US" dirty="0"/>
              <a:t>, congested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Pancreas, adrenals : somewhat congested.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Kidneys : </a:t>
            </a:r>
            <a:r>
              <a:rPr lang="en-US" dirty="0"/>
              <a:t>intact, congested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Gonads : </a:t>
            </a:r>
            <a:r>
              <a:rPr lang="en-US" dirty="0"/>
              <a:t>intact, congested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lphaLcParenR" startAt="8"/>
            </a:pPr>
            <a:r>
              <a:rPr lang="en-US" dirty="0" smtClean="0"/>
              <a:t>Urinary bladder :  cavity empty.</a:t>
            </a:r>
          </a:p>
          <a:p>
            <a:pPr marL="914400" lvl="1" indent="-514350">
              <a:buFont typeface="+mj-lt"/>
              <a:buAutoNum type="alphaLcParenR" startAt="8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7346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Additional remarks &amp; Viscera samples :</a:t>
            </a:r>
          </a:p>
          <a:p>
            <a:pPr marL="457200" lvl="1" indent="0">
              <a:buNone/>
            </a:pPr>
            <a:r>
              <a:rPr lang="en-US" dirty="0" smtClean="0"/>
              <a:t>Following samples preserved for chemical analysis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Stomach and its contents 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Piece of liver , spleen and each kidney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Sample of blood </a:t>
            </a:r>
          </a:p>
          <a:p>
            <a:pPr marL="1371600" lvl="2" indent="-457200">
              <a:buFont typeface="+mj-lt"/>
              <a:buAutoNum type="arabicParenR"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22. Vertebra &amp; Spine :  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028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 as to Cause of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All external &amp; internal injuries : Antemortem &amp; fresh.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Time of death : 12 </a:t>
            </a:r>
            <a:r>
              <a:rPr lang="en-US" dirty="0" err="1" smtClean="0"/>
              <a:t>hrs</a:t>
            </a:r>
            <a:r>
              <a:rPr lang="en-US" dirty="0" smtClean="0"/>
              <a:t> prior to beginning of PM.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Pending reports : report for chemical analysis of samples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Cause of Death : “Hanging” died due to asphyxia .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Date _________				Sign of Doctor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487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strangulation and hanging: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Neck region should be examined first.</a:t>
            </a:r>
          </a:p>
          <a:p>
            <a:r>
              <a:rPr lang="en-US" dirty="0" smtClean="0"/>
              <a:t>Presence of abrasions and bruises on the skin .</a:t>
            </a:r>
          </a:p>
          <a:p>
            <a:r>
              <a:rPr lang="en-US" dirty="0" smtClean="0"/>
              <a:t>Direction of ligature mark on front and either side of knot – whether oblique or transverse – whether high up or in the middle part – whether above or below thyroid cartilage.</a:t>
            </a:r>
          </a:p>
          <a:p>
            <a:r>
              <a:rPr lang="en-US" dirty="0" smtClean="0"/>
              <a:t>Bruises in deeper tissues .</a:t>
            </a:r>
          </a:p>
          <a:p>
            <a:r>
              <a:rPr lang="en-US" dirty="0" smtClean="0"/>
              <a:t>Fracture of hyoid bone and thyroid cartilage .</a:t>
            </a:r>
          </a:p>
          <a:p>
            <a:r>
              <a:rPr lang="en-US" dirty="0" err="1" smtClean="0"/>
              <a:t>Prescence</a:t>
            </a:r>
            <a:r>
              <a:rPr lang="en-US" dirty="0" smtClean="0"/>
              <a:t> of saliva dribbling mark at angle of mouth .</a:t>
            </a:r>
          </a:p>
          <a:p>
            <a:r>
              <a:rPr lang="en-US" dirty="0" smtClean="0"/>
              <a:t>Presence of hemorrhage from nostrils , ears eyes etc.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2550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Strangulation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No dribbling of saliva</a:t>
            </a:r>
          </a:p>
          <a:p>
            <a:r>
              <a:rPr lang="en-US" sz="2200" dirty="0" smtClean="0"/>
              <a:t>Blood clots over mouth angles, nostrils, ears</a:t>
            </a:r>
          </a:p>
          <a:p>
            <a:r>
              <a:rPr lang="en-US" sz="2200" dirty="0" smtClean="0"/>
              <a:t>Ligature mark : horizontal, usually at or below the level of thyroid cartilage, continuous at sides and back of neck completely encircling neck.</a:t>
            </a:r>
          </a:p>
          <a:p>
            <a:r>
              <a:rPr lang="en-US" sz="2200" dirty="0" smtClean="0"/>
              <a:t>Tissue, muscles, vessels underneath – markedly bruised with hemorrhages &amp; tears</a:t>
            </a:r>
            <a:br>
              <a:rPr lang="en-US" sz="2200" dirty="0" smtClean="0"/>
            </a:br>
            <a:r>
              <a:rPr lang="en-US" sz="2200" dirty="0" smtClean="0"/>
              <a:t>Fractures of thyroid, </a:t>
            </a:r>
            <a:r>
              <a:rPr lang="en-US" sz="2200" dirty="0" err="1" smtClean="0"/>
              <a:t>cricoid</a:t>
            </a:r>
            <a:r>
              <a:rPr lang="en-US" sz="2200" dirty="0" smtClean="0"/>
              <a:t>, hyoid</a:t>
            </a:r>
          </a:p>
        </p:txBody>
      </p:sp>
    </p:spTree>
    <p:extLst>
      <p:ext uri="{BB962C8B-B14F-4D97-AF65-F5344CB8AC3E}">
        <p14:creationId xmlns="" xmlns:p14="http://schemas.microsoft.com/office/powerpoint/2010/main" val="2100818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Drowning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</a:t>
            </a:r>
            <a:r>
              <a:rPr lang="en-IN" dirty="0" err="1" smtClean="0"/>
              <a:t>deadbody</a:t>
            </a:r>
            <a:r>
              <a:rPr lang="en-IN" dirty="0" smtClean="0"/>
              <a:t> of 21yrs male found at a river bank. H/o the young man was missing since he gone to swimming in river waters with his friend. The cloths over body are wet. Dry leathery froth over mouth &amp; nose. No unusual smell over mouth. Water grass weeds found clenched tightly in hands.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PM no. _______ Date: ________</a:t>
            </a:r>
          </a:p>
          <a:p>
            <a:pPr>
              <a:buNone/>
            </a:pPr>
            <a:r>
              <a:rPr lang="en-IN" dirty="0" smtClean="0"/>
              <a:t>Name of diseased : Mr. ABC</a:t>
            </a:r>
          </a:p>
          <a:p>
            <a:pPr>
              <a:buNone/>
            </a:pPr>
            <a:r>
              <a:rPr lang="en-IN" dirty="0" smtClean="0"/>
              <a:t>Address : Galaxy complex, </a:t>
            </a:r>
            <a:r>
              <a:rPr lang="en-IN" dirty="0" err="1" smtClean="0"/>
              <a:t>Waghodia</a:t>
            </a:r>
            <a:r>
              <a:rPr lang="en-IN" dirty="0" smtClean="0"/>
              <a:t>, </a:t>
            </a:r>
            <a:r>
              <a:rPr lang="en-IN" dirty="0" err="1" smtClean="0"/>
              <a:t>Vadodara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Autopsy done by Dr. XYZ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1. a) </a:t>
            </a:r>
            <a:r>
              <a:rPr lang="en-IN" dirty="0" err="1" smtClean="0"/>
              <a:t>Deadbody</a:t>
            </a:r>
            <a:r>
              <a:rPr lang="en-IN" dirty="0" smtClean="0"/>
              <a:t> sent by - PI, </a:t>
            </a:r>
            <a:r>
              <a:rPr lang="en-IN" dirty="0" err="1" smtClean="0"/>
              <a:t>Piparia</a:t>
            </a:r>
            <a:r>
              <a:rPr lang="en-IN" dirty="0" smtClean="0"/>
              <a:t> PS</a:t>
            </a:r>
          </a:p>
          <a:p>
            <a:pPr>
              <a:buNone/>
            </a:pPr>
            <a:r>
              <a:rPr lang="en-IN" dirty="0" smtClean="0"/>
              <a:t>	b) Name &amp; place - as per inquest</a:t>
            </a:r>
          </a:p>
          <a:p>
            <a:pPr>
              <a:buNone/>
            </a:pPr>
            <a:r>
              <a:rPr lang="en-IN" dirty="0" smtClean="0"/>
              <a:t>	c) Distance of place - as per inquest</a:t>
            </a:r>
          </a:p>
          <a:p>
            <a:pPr>
              <a:buNone/>
            </a:pPr>
            <a:r>
              <a:rPr lang="en-IN" dirty="0" smtClean="0"/>
              <a:t>2. </a:t>
            </a:r>
            <a:r>
              <a:rPr lang="en-IN" dirty="0" err="1" smtClean="0"/>
              <a:t>Deadbody</a:t>
            </a:r>
            <a:r>
              <a:rPr lang="en-IN" dirty="0" smtClean="0"/>
              <a:t> brought by - HC Mr. DEF sign___</a:t>
            </a:r>
          </a:p>
          <a:p>
            <a:pPr>
              <a:buNone/>
            </a:pPr>
            <a:r>
              <a:rPr lang="en-IN" dirty="0" smtClean="0"/>
              <a:t>3. </a:t>
            </a:r>
            <a:r>
              <a:rPr lang="en-IN" dirty="0" err="1" smtClean="0"/>
              <a:t>Deadbody</a:t>
            </a:r>
            <a:r>
              <a:rPr lang="en-IN" dirty="0" smtClean="0"/>
              <a:t> identified by- Mrs. MNO sign___</a:t>
            </a:r>
          </a:p>
          <a:p>
            <a:pPr>
              <a:buNone/>
            </a:pPr>
            <a:r>
              <a:rPr lang="en-IN" dirty="0" smtClean="0"/>
              <a:t>relationship – mother of deceased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4. Date &amp; Time of</a:t>
            </a:r>
          </a:p>
          <a:p>
            <a:pPr>
              <a:buNone/>
            </a:pPr>
            <a:r>
              <a:rPr lang="en-IN" dirty="0" smtClean="0"/>
              <a:t>	receipt of </a:t>
            </a:r>
            <a:r>
              <a:rPr lang="en-IN" dirty="0" err="1" smtClean="0"/>
              <a:t>deadbody</a:t>
            </a:r>
            <a:r>
              <a:rPr lang="en-IN" dirty="0" smtClean="0"/>
              <a:t> - ______ on ______</a:t>
            </a:r>
          </a:p>
          <a:p>
            <a:pPr>
              <a:buNone/>
            </a:pPr>
            <a:r>
              <a:rPr lang="en-IN" dirty="0" smtClean="0"/>
              <a:t>	begin of autopsy - ______ on ______</a:t>
            </a:r>
          </a:p>
          <a:p>
            <a:pPr>
              <a:buNone/>
            </a:pPr>
            <a:r>
              <a:rPr lang="en-IN" dirty="0" smtClean="0"/>
              <a:t>	end of autopsy - ______ on ______</a:t>
            </a:r>
          </a:p>
          <a:p>
            <a:pPr>
              <a:buNone/>
            </a:pPr>
            <a:r>
              <a:rPr lang="en-IN" dirty="0" smtClean="0"/>
              <a:t>5. Substance of acc…….</a:t>
            </a:r>
          </a:p>
          <a:p>
            <a:pPr>
              <a:buNone/>
            </a:pPr>
            <a:r>
              <a:rPr lang="en-IN" dirty="0" smtClean="0"/>
              <a:t>………supposed COD 	- as per inquest</a:t>
            </a:r>
          </a:p>
          <a:p>
            <a:pPr>
              <a:buNone/>
            </a:pPr>
            <a:r>
              <a:rPr lang="en-IN" dirty="0" smtClean="0"/>
              <a:t>6. If autopsy not conducted at hospital</a:t>
            </a:r>
          </a:p>
          <a:p>
            <a:pPr>
              <a:buNone/>
            </a:pPr>
            <a:r>
              <a:rPr lang="en-IN" dirty="0" smtClean="0"/>
              <a:t>		- Not Applicable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7. External examination</a:t>
            </a:r>
          </a:p>
          <a:p>
            <a:pPr>
              <a:buNone/>
            </a:pPr>
            <a:r>
              <a:rPr lang="en-IN" dirty="0" smtClean="0"/>
              <a:t>identified dead body male, 21yrs , wearing - blue </a:t>
            </a:r>
            <a:r>
              <a:rPr lang="en-IN" dirty="0" err="1" smtClean="0"/>
              <a:t>color</a:t>
            </a:r>
            <a:r>
              <a:rPr lang="en-IN" dirty="0" smtClean="0"/>
              <a:t> underwear, a red &amp; black </a:t>
            </a:r>
            <a:r>
              <a:rPr lang="en-IN" dirty="0" err="1" smtClean="0"/>
              <a:t>color</a:t>
            </a:r>
            <a:r>
              <a:rPr lang="en-IN" dirty="0" smtClean="0"/>
              <a:t> thread around left wrist, white metallic ring over left hand ring finger.</a:t>
            </a:r>
          </a:p>
          <a:p>
            <a:pPr>
              <a:buNone/>
            </a:pPr>
            <a:r>
              <a:rPr lang="en-IN" dirty="0" smtClean="0"/>
              <a:t>8. Condition of cloths: all the clothes and body :</a:t>
            </a:r>
          </a:p>
          <a:p>
            <a:pPr>
              <a:buNone/>
            </a:pPr>
            <a:r>
              <a:rPr lang="en-IN" dirty="0" smtClean="0"/>
              <a:t>	wet and stained with mud, weeds and sand particles at places.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PM no. </a:t>
            </a:r>
            <a:r>
              <a:rPr lang="en-US" u="sng" dirty="0" smtClean="0"/>
              <a:t>_______</a:t>
            </a:r>
            <a:r>
              <a:rPr lang="en-US" dirty="0" smtClean="0"/>
              <a:t>	Date: ________</a:t>
            </a:r>
          </a:p>
          <a:p>
            <a:r>
              <a:rPr lang="en-US" dirty="0" smtClean="0"/>
              <a:t>Name of diseased : </a:t>
            </a:r>
            <a:r>
              <a:rPr lang="en-US" u="sng" dirty="0" smtClean="0"/>
              <a:t>Mrs. ABC</a:t>
            </a:r>
          </a:p>
          <a:p>
            <a:r>
              <a:rPr lang="en-US" dirty="0" smtClean="0"/>
              <a:t>Address : </a:t>
            </a:r>
            <a:r>
              <a:rPr lang="en-US" u="sng" dirty="0" err="1" smtClean="0"/>
              <a:t>Hari</a:t>
            </a:r>
            <a:r>
              <a:rPr lang="en-US" u="sng" dirty="0" smtClean="0"/>
              <a:t> </a:t>
            </a:r>
            <a:r>
              <a:rPr lang="en-US" u="sng" dirty="0" err="1" smtClean="0"/>
              <a:t>Nivas</a:t>
            </a:r>
            <a:r>
              <a:rPr lang="en-US" u="sng" dirty="0" smtClean="0"/>
              <a:t> </a:t>
            </a:r>
            <a:r>
              <a:rPr lang="en-US" u="sng" dirty="0" err="1" smtClean="0"/>
              <a:t>faliyu</a:t>
            </a:r>
            <a:r>
              <a:rPr lang="en-US" u="sng" dirty="0" smtClean="0"/>
              <a:t>, </a:t>
            </a:r>
            <a:r>
              <a:rPr lang="en-US" u="sng" dirty="0" err="1" smtClean="0"/>
              <a:t>Pipariya</a:t>
            </a:r>
            <a:r>
              <a:rPr lang="en-US" u="sng" dirty="0" smtClean="0"/>
              <a:t>, Vadodara</a:t>
            </a:r>
          </a:p>
          <a:p>
            <a:r>
              <a:rPr lang="en-US" dirty="0" smtClean="0"/>
              <a:t>Autopsy by </a:t>
            </a:r>
            <a:r>
              <a:rPr lang="en-US" u="sng" dirty="0" smtClean="0"/>
              <a:t>Dr. XYZ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) </a:t>
            </a:r>
            <a:r>
              <a:rPr lang="en-US" dirty="0" err="1"/>
              <a:t>D</a:t>
            </a:r>
            <a:r>
              <a:rPr lang="en-US" dirty="0" err="1" smtClean="0"/>
              <a:t>eadbody</a:t>
            </a:r>
            <a:r>
              <a:rPr lang="en-US" dirty="0" smtClean="0"/>
              <a:t> sent by 		- PI, </a:t>
            </a:r>
            <a:r>
              <a:rPr lang="en-US" dirty="0" err="1" smtClean="0"/>
              <a:t>Piparia</a:t>
            </a:r>
            <a:r>
              <a:rPr lang="en-US" dirty="0" smtClean="0"/>
              <a:t> PS</a:t>
            </a:r>
          </a:p>
          <a:p>
            <a:pPr marL="0" indent="0">
              <a:buNone/>
            </a:pPr>
            <a:r>
              <a:rPr lang="en-US" dirty="0" smtClean="0"/>
              <a:t>      b) Name &amp; place		-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c) Distance of place 		-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Deadbody</a:t>
            </a:r>
            <a:r>
              <a:rPr lang="en-US" dirty="0" smtClean="0"/>
              <a:t> brought by 	-    sign___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Deadbody</a:t>
            </a:r>
            <a:r>
              <a:rPr lang="en-US" dirty="0" smtClean="0"/>
              <a:t> identified by- 	     sign___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relationship –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0170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9. If </a:t>
            </a:r>
            <a:r>
              <a:rPr lang="en-IN" dirty="0" err="1" smtClean="0"/>
              <a:t>deadbody</a:t>
            </a:r>
            <a:r>
              <a:rPr lang="en-IN" dirty="0" smtClean="0"/>
              <a:t> unidentified : body identified by</a:t>
            </a:r>
          </a:p>
          <a:p>
            <a:pPr>
              <a:buNone/>
            </a:pPr>
            <a:r>
              <a:rPr lang="en-IN" dirty="0" smtClean="0"/>
              <a:t>						police &amp; relative.</a:t>
            </a:r>
          </a:p>
          <a:p>
            <a:pPr>
              <a:buNone/>
            </a:pPr>
            <a:r>
              <a:rPr lang="en-IN" dirty="0" smtClean="0"/>
              <a:t>	If </a:t>
            </a:r>
            <a:r>
              <a:rPr lang="en-IN" dirty="0" err="1" smtClean="0"/>
              <a:t>deadbody</a:t>
            </a:r>
            <a:r>
              <a:rPr lang="en-IN" dirty="0" smtClean="0"/>
              <a:t> of newborn : NA</a:t>
            </a:r>
          </a:p>
          <a:p>
            <a:pPr>
              <a:buNone/>
            </a:pPr>
            <a:r>
              <a:rPr lang="en-IN" dirty="0" smtClean="0"/>
              <a:t>10. Condition of body : averagely built and</a:t>
            </a:r>
          </a:p>
          <a:p>
            <a:pPr>
              <a:buNone/>
            </a:pPr>
            <a:r>
              <a:rPr lang="en-IN" dirty="0" smtClean="0"/>
              <a:t>					nourished body .</a:t>
            </a:r>
          </a:p>
          <a:p>
            <a:pPr>
              <a:buNone/>
            </a:pPr>
            <a:r>
              <a:rPr lang="en-IN" dirty="0" smtClean="0"/>
              <a:t>11. Rigor mortis : present all over body, well developed.</a:t>
            </a:r>
          </a:p>
          <a:p>
            <a:pPr>
              <a:buNone/>
            </a:pPr>
            <a:r>
              <a:rPr lang="en-IN" dirty="0" smtClean="0"/>
              <a:t>12. PM </a:t>
            </a:r>
            <a:r>
              <a:rPr lang="en-IN" dirty="0" err="1" smtClean="0"/>
              <a:t>lividity</a:t>
            </a:r>
            <a:r>
              <a:rPr lang="en-IN" dirty="0" smtClean="0"/>
              <a:t>, decomposition : present over face ,</a:t>
            </a:r>
          </a:p>
          <a:p>
            <a:pPr>
              <a:buNone/>
            </a:pPr>
            <a:r>
              <a:rPr lang="en-IN" dirty="0" smtClean="0"/>
              <a:t>	front aspect of neck , upper part of chest , shoulder,	front of abdomen, and distal part of both upper and lower limbs and it is fixed.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dirty="0" smtClean="0"/>
              <a:t>13. External features of body: both eyes and mouth</a:t>
            </a:r>
          </a:p>
          <a:p>
            <a:pPr>
              <a:buNone/>
            </a:pPr>
            <a:r>
              <a:rPr lang="en-IN" dirty="0" smtClean="0"/>
              <a:t>	are </a:t>
            </a:r>
            <a:r>
              <a:rPr lang="en-IN" dirty="0" err="1" smtClean="0"/>
              <a:t>semiopen</a:t>
            </a:r>
            <a:r>
              <a:rPr lang="en-IN" dirty="0" smtClean="0"/>
              <a:t> , tongue inside the oral cavity , fine</a:t>
            </a:r>
          </a:p>
          <a:p>
            <a:pPr>
              <a:buNone/>
            </a:pPr>
            <a:r>
              <a:rPr lang="en-IN" dirty="0" smtClean="0"/>
              <a:t>	White leathery copious amount of froth coming out of mouth and nostrils . Cyanosis present over lips , nail beds of all fingers. Mud and sand particle are present over places.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14. Condition of skin : - </a:t>
            </a:r>
            <a:r>
              <a:rPr lang="en-IN" dirty="0" err="1" smtClean="0"/>
              <a:t>sodened</a:t>
            </a:r>
            <a:r>
              <a:rPr lang="en-IN" dirty="0" smtClean="0"/>
              <a:t>, blenched skin over palms &amp; soles. </a:t>
            </a:r>
            <a:r>
              <a:rPr lang="en-IN" dirty="0" err="1" smtClean="0"/>
              <a:t>washerman’s</a:t>
            </a:r>
            <a:r>
              <a:rPr lang="en-IN" dirty="0" smtClean="0"/>
              <a:t> hands like appearance. Cutis </a:t>
            </a:r>
            <a:r>
              <a:rPr lang="en-IN" dirty="0" err="1" smtClean="0"/>
              <a:t>ancerina</a:t>
            </a:r>
            <a:r>
              <a:rPr lang="en-IN" dirty="0" smtClean="0"/>
              <a:t> noted over upper &amp; lower limbs. </a:t>
            </a:r>
          </a:p>
          <a:p>
            <a:pPr>
              <a:buNone/>
            </a:pPr>
            <a:r>
              <a:rPr lang="en-IN" dirty="0" smtClean="0"/>
              <a:t>15. Injuries over external genitalia : - No</a:t>
            </a:r>
          </a:p>
          <a:p>
            <a:pPr>
              <a:buNone/>
            </a:pPr>
            <a:r>
              <a:rPr lang="en-IN" dirty="0" smtClean="0"/>
              <a:t>16. Hands &amp; fingers (in case of drowning) : Grass &amp; weeds clenched in both hands – cadaveric clench.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17. External injuries : </a:t>
            </a:r>
            <a:r>
              <a:rPr lang="en-IN" dirty="0" err="1" smtClean="0"/>
              <a:t>na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18. Palpable fracture? : </a:t>
            </a:r>
            <a:r>
              <a:rPr lang="en-IN" dirty="0" err="1" smtClean="0"/>
              <a:t>na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18(a) injuries in 17 &amp; 18 </a:t>
            </a:r>
            <a:r>
              <a:rPr lang="en-IN" dirty="0" err="1" smtClean="0"/>
              <a:t>antemortem</a:t>
            </a:r>
            <a:r>
              <a:rPr lang="en-IN" dirty="0" smtClean="0"/>
              <a:t>? : --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Internal examination</a:t>
            </a:r>
          </a:p>
          <a:p>
            <a:pPr>
              <a:buNone/>
            </a:pPr>
            <a:r>
              <a:rPr lang="en-IN" dirty="0" smtClean="0"/>
              <a:t>19. Head :</a:t>
            </a:r>
          </a:p>
          <a:p>
            <a:pPr>
              <a:buNone/>
            </a:pPr>
            <a:r>
              <a:rPr lang="en-IN" dirty="0" smtClean="0"/>
              <a:t>a) Injuries of scalp – no scalp injuries</a:t>
            </a:r>
          </a:p>
          <a:p>
            <a:pPr>
              <a:buNone/>
            </a:pPr>
            <a:r>
              <a:rPr lang="en-IN" dirty="0" smtClean="0"/>
              <a:t>b) Skull – no fracture</a:t>
            </a:r>
          </a:p>
          <a:p>
            <a:pPr>
              <a:buNone/>
            </a:pPr>
            <a:r>
              <a:rPr lang="en-IN" dirty="0" smtClean="0"/>
              <a:t>c) </a:t>
            </a:r>
            <a:r>
              <a:rPr lang="en-IN" dirty="0" err="1" smtClean="0"/>
              <a:t>Meninges</a:t>
            </a:r>
            <a:r>
              <a:rPr lang="en-IN" dirty="0" smtClean="0"/>
              <a:t> &amp; Brain – intact , congested &amp;</a:t>
            </a:r>
          </a:p>
          <a:p>
            <a:pPr>
              <a:buNone/>
            </a:pPr>
            <a:r>
              <a:rPr lang="en-IN" dirty="0" err="1" smtClean="0"/>
              <a:t>edematous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 smtClean="0"/>
              <a:t>20. Thorax :</a:t>
            </a:r>
          </a:p>
          <a:p>
            <a:pPr>
              <a:buNone/>
            </a:pPr>
            <a:r>
              <a:rPr lang="en-IN" dirty="0" smtClean="0"/>
              <a:t>a) Wall, ribs : --</a:t>
            </a:r>
          </a:p>
          <a:p>
            <a:pPr>
              <a:buNone/>
            </a:pPr>
            <a:r>
              <a:rPr lang="en-IN" dirty="0" smtClean="0"/>
              <a:t>b) Pleura : </a:t>
            </a:r>
            <a:r>
              <a:rPr lang="en-IN" dirty="0" err="1" smtClean="0"/>
              <a:t>subpleural</a:t>
            </a:r>
            <a:r>
              <a:rPr lang="en-IN" dirty="0" smtClean="0"/>
              <a:t> </a:t>
            </a:r>
            <a:r>
              <a:rPr lang="en-IN" dirty="0" err="1" smtClean="0"/>
              <a:t>petechial</a:t>
            </a:r>
            <a:r>
              <a:rPr lang="en-IN" dirty="0" smtClean="0"/>
              <a:t> </a:t>
            </a:r>
            <a:r>
              <a:rPr lang="en-IN" dirty="0" err="1" smtClean="0"/>
              <a:t>hemorrhages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c) Trachea &amp; bronchi : froth present in respiratory</a:t>
            </a:r>
          </a:p>
          <a:p>
            <a:pPr>
              <a:buNone/>
            </a:pPr>
            <a:r>
              <a:rPr lang="en-IN" dirty="0" smtClean="0"/>
              <a:t>passage mixed with mud and sand particles .</a:t>
            </a:r>
          </a:p>
          <a:p>
            <a:pPr>
              <a:buNone/>
            </a:pPr>
            <a:r>
              <a:rPr lang="en-IN" dirty="0" smtClean="0"/>
              <a:t>d) Right lung : both are congested </a:t>
            </a:r>
            <a:r>
              <a:rPr lang="en-IN" dirty="0" err="1" smtClean="0"/>
              <a:t>edematous</a:t>
            </a:r>
            <a:r>
              <a:rPr lang="en-IN" dirty="0" smtClean="0"/>
              <a:t> and</a:t>
            </a:r>
          </a:p>
          <a:p>
            <a:pPr>
              <a:buNone/>
            </a:pPr>
            <a:r>
              <a:rPr lang="en-IN" dirty="0" err="1" smtClean="0"/>
              <a:t>hypervoluminous</a:t>
            </a:r>
            <a:r>
              <a:rPr lang="en-IN" dirty="0" smtClean="0"/>
              <a:t> , heavy , rib marking present over</a:t>
            </a:r>
          </a:p>
          <a:p>
            <a:pPr>
              <a:buNone/>
            </a:pPr>
            <a:r>
              <a:rPr lang="en-IN" dirty="0" smtClean="0"/>
              <a:t>outer surface of lungs . Frothy fluid blood comes out</a:t>
            </a:r>
          </a:p>
          <a:p>
            <a:pPr>
              <a:buNone/>
            </a:pPr>
            <a:r>
              <a:rPr lang="en-IN" dirty="0" smtClean="0"/>
              <a:t>on cut section .</a:t>
            </a:r>
          </a:p>
          <a:p>
            <a:pPr>
              <a:buNone/>
            </a:pPr>
            <a:r>
              <a:rPr lang="en-IN" dirty="0" smtClean="0"/>
              <a:t>e) Left lung :””</a:t>
            </a:r>
          </a:p>
          <a:p>
            <a:pPr>
              <a:buNone/>
            </a:pPr>
            <a:r>
              <a:rPr lang="en-IN" dirty="0" smtClean="0"/>
              <a:t>f) Pericardium : --</a:t>
            </a:r>
          </a:p>
          <a:p>
            <a:pPr>
              <a:buNone/>
            </a:pPr>
            <a:r>
              <a:rPr lang="en-IN" dirty="0" smtClean="0"/>
              <a:t>g) Heart : all 4 chambers of heart contain dark red</a:t>
            </a:r>
          </a:p>
          <a:p>
            <a:pPr>
              <a:buNone/>
            </a:pPr>
            <a:r>
              <a:rPr lang="en-IN" dirty="0" err="1" smtClean="0"/>
              <a:t>color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h) Major vessels :patent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21. Abdomen :</a:t>
            </a:r>
          </a:p>
          <a:p>
            <a:pPr>
              <a:buNone/>
            </a:pPr>
            <a:r>
              <a:rPr lang="en-IN" dirty="0" smtClean="0"/>
              <a:t>a) Wall :--</a:t>
            </a:r>
          </a:p>
          <a:p>
            <a:pPr>
              <a:buNone/>
            </a:pPr>
            <a:r>
              <a:rPr lang="en-IN" dirty="0" smtClean="0"/>
              <a:t>b) Peritoneum : --</a:t>
            </a:r>
          </a:p>
          <a:p>
            <a:pPr>
              <a:buNone/>
            </a:pPr>
            <a:r>
              <a:rPr lang="en-IN" dirty="0" smtClean="0"/>
              <a:t>c) Cavity:--</a:t>
            </a:r>
          </a:p>
          <a:p>
            <a:pPr>
              <a:buNone/>
            </a:pPr>
            <a:r>
              <a:rPr lang="en-IN" dirty="0" smtClean="0"/>
              <a:t>d) </a:t>
            </a:r>
            <a:r>
              <a:rPr lang="en-IN" dirty="0" err="1" smtClean="0"/>
              <a:t>Esophagus</a:t>
            </a:r>
            <a:r>
              <a:rPr lang="en-IN" dirty="0" smtClean="0"/>
              <a:t> : --</a:t>
            </a:r>
          </a:p>
          <a:p>
            <a:pPr>
              <a:buNone/>
            </a:pPr>
            <a:r>
              <a:rPr lang="en-IN" dirty="0" smtClean="0"/>
              <a:t>e) Stomach :contains turbid water with semi</a:t>
            </a:r>
          </a:p>
          <a:p>
            <a:pPr>
              <a:buNone/>
            </a:pPr>
            <a:r>
              <a:rPr lang="en-IN" dirty="0" smtClean="0"/>
              <a:t>digested food , mucosa congested .</a:t>
            </a:r>
          </a:p>
          <a:p>
            <a:pPr>
              <a:buNone/>
            </a:pPr>
            <a:r>
              <a:rPr lang="en-IN" dirty="0" smtClean="0"/>
              <a:t>f) Small Intestine : contains yellowish paste like</a:t>
            </a:r>
          </a:p>
          <a:p>
            <a:pPr>
              <a:buNone/>
            </a:pPr>
            <a:r>
              <a:rPr lang="en-IN" dirty="0" smtClean="0"/>
              <a:t>material</a:t>
            </a:r>
          </a:p>
          <a:p>
            <a:pPr>
              <a:buNone/>
            </a:pPr>
            <a:r>
              <a:rPr lang="en-IN" dirty="0" smtClean="0"/>
              <a:t>g) Large intestine : contains </a:t>
            </a:r>
            <a:r>
              <a:rPr lang="en-IN" dirty="0" err="1" smtClean="0"/>
              <a:t>fecal</a:t>
            </a:r>
            <a:r>
              <a:rPr lang="en-IN" dirty="0" smtClean="0"/>
              <a:t> material and</a:t>
            </a:r>
          </a:p>
          <a:p>
            <a:pPr>
              <a:buNone/>
            </a:pPr>
            <a:r>
              <a:rPr lang="en-IN" dirty="0" smtClean="0"/>
              <a:t>gases .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h) Liver : congested</a:t>
            </a:r>
          </a:p>
          <a:p>
            <a:pPr>
              <a:buNone/>
            </a:pPr>
            <a:r>
              <a:rPr lang="en-IN" dirty="0" err="1" smtClean="0"/>
              <a:t>i</a:t>
            </a:r>
            <a:r>
              <a:rPr lang="en-IN" dirty="0" smtClean="0"/>
              <a:t>) Gall Bladder : congested</a:t>
            </a:r>
          </a:p>
          <a:p>
            <a:pPr>
              <a:buNone/>
            </a:pPr>
            <a:r>
              <a:rPr lang="en-IN" dirty="0" smtClean="0"/>
              <a:t>j) Spleen : congested</a:t>
            </a:r>
          </a:p>
          <a:p>
            <a:pPr>
              <a:buNone/>
            </a:pPr>
            <a:r>
              <a:rPr lang="en-IN" dirty="0" smtClean="0"/>
              <a:t>k) Pancreas, adrenals : congested</a:t>
            </a:r>
          </a:p>
          <a:p>
            <a:pPr>
              <a:buNone/>
            </a:pPr>
            <a:r>
              <a:rPr lang="en-IN" dirty="0" smtClean="0"/>
              <a:t>l) Kidneys : congested</a:t>
            </a:r>
          </a:p>
          <a:p>
            <a:pPr>
              <a:buNone/>
            </a:pPr>
            <a:r>
              <a:rPr lang="en-IN" dirty="0" smtClean="0"/>
              <a:t>m) Gonads : --</a:t>
            </a:r>
          </a:p>
          <a:p>
            <a:pPr>
              <a:buNone/>
            </a:pPr>
            <a:r>
              <a:rPr lang="en-IN" dirty="0" smtClean="0"/>
              <a:t>n) Urinary bladder : empty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• Additional remarks &amp; Viscera samples :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22. Vertebra &amp; Spine : ---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Opinion as to Cause of Death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A. All external &amp; internal injuries :</a:t>
            </a:r>
          </a:p>
          <a:p>
            <a:pPr>
              <a:buNone/>
            </a:pPr>
            <a:r>
              <a:rPr lang="en-IN" dirty="0" smtClean="0"/>
              <a:t>B. Time of death : between 12 hrs to 24hrs prior to beginning of PM examination.</a:t>
            </a:r>
          </a:p>
          <a:p>
            <a:pPr>
              <a:buNone/>
            </a:pPr>
            <a:r>
              <a:rPr lang="en-IN" dirty="0" smtClean="0"/>
              <a:t>C. Pending reports : report for chemical analysis of samples &amp; diatom test</a:t>
            </a:r>
          </a:p>
          <a:p>
            <a:pPr>
              <a:buNone/>
            </a:pPr>
            <a:r>
              <a:rPr lang="en-IN" dirty="0" smtClean="0"/>
              <a:t>D. Cause of Death : asphyxia due to drowning.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Date </a:t>
            </a:r>
            <a:r>
              <a:rPr lang="en-IN" smtClean="0"/>
              <a:t>_________ 			Sign </a:t>
            </a:r>
            <a:r>
              <a:rPr lang="en-IN" dirty="0" smtClean="0"/>
              <a:t>of Doctor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Date</a:t>
            </a:r>
            <a:r>
              <a:rPr lang="en-US" dirty="0"/>
              <a:t> </a:t>
            </a:r>
            <a:r>
              <a:rPr lang="en-US" dirty="0" smtClean="0"/>
              <a:t>&amp; Time of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receipt of </a:t>
            </a:r>
            <a:r>
              <a:rPr lang="en-US" dirty="0" err="1" smtClean="0"/>
              <a:t>deadbody</a:t>
            </a:r>
            <a:r>
              <a:rPr lang="en-US" dirty="0"/>
              <a:t>	</a:t>
            </a:r>
            <a:r>
              <a:rPr lang="en-US" dirty="0" smtClean="0"/>
              <a:t>- ______ on ______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 of autopsy		- </a:t>
            </a:r>
            <a:r>
              <a:rPr lang="en-US" dirty="0"/>
              <a:t>______ on ______ 	</a:t>
            </a:r>
            <a:r>
              <a:rPr lang="en-US" dirty="0" smtClean="0"/>
              <a:t>end of autopsy		- </a:t>
            </a:r>
            <a:r>
              <a:rPr lang="en-US" dirty="0"/>
              <a:t>______ on ______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Substance of </a:t>
            </a:r>
            <a:r>
              <a:rPr lang="en-US" dirty="0" err="1" smtClean="0"/>
              <a:t>acc</a:t>
            </a:r>
            <a:r>
              <a:rPr lang="en-US" dirty="0" smtClean="0"/>
              <a:t>…….</a:t>
            </a:r>
          </a:p>
          <a:p>
            <a:pPr marL="0" indent="0">
              <a:buNone/>
            </a:pPr>
            <a:r>
              <a:rPr lang="en-US" dirty="0" smtClean="0"/>
              <a:t>     ………supposed COD	- as per inquest</a:t>
            </a:r>
          </a:p>
          <a:p>
            <a:pPr marL="0" indent="0">
              <a:buNone/>
            </a:pPr>
            <a:r>
              <a:rPr lang="en-US" dirty="0" smtClean="0"/>
              <a:t>6. If autopsy not conducted at hospital    </a:t>
            </a:r>
          </a:p>
          <a:p>
            <a:pPr marL="800100" lvl="2" indent="0">
              <a:buNone/>
            </a:pPr>
            <a:r>
              <a:rPr lang="en-US" sz="2800" dirty="0" smtClean="0"/>
              <a:t>-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3066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7. Sex : apparent age, race or caste : An identified dead body , male aged 34 years , covered with white sheet </a:t>
            </a:r>
          </a:p>
          <a:p>
            <a:pPr marL="0" indent="0">
              <a:buNone/>
            </a:pPr>
            <a:r>
              <a:rPr lang="en-US" dirty="0" smtClean="0"/>
              <a:t>Wearing half sleeve yellow color shirt ,black pant and blue underwear .</a:t>
            </a:r>
          </a:p>
          <a:p>
            <a:pPr marL="0" indent="0">
              <a:buNone/>
            </a:pPr>
            <a:r>
              <a:rPr lang="en-US" dirty="0" smtClean="0"/>
              <a:t>Yellow metallic ring . Present in the right ring . finger .</a:t>
            </a:r>
          </a:p>
          <a:p>
            <a:pPr marL="0" indent="0">
              <a:buNone/>
            </a:pPr>
            <a:r>
              <a:rPr lang="en-US" dirty="0" smtClean="0"/>
              <a:t>8. Clothing : dry salivary mark present on shirt on right side in upper part , front of the shirt .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75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9. If </a:t>
            </a:r>
            <a:r>
              <a:rPr lang="en-US" dirty="0" err="1" smtClean="0"/>
              <a:t>deadbody</a:t>
            </a:r>
            <a:r>
              <a:rPr lang="en-US" dirty="0" smtClean="0"/>
              <a:t> unidentified : body identified by 					police &amp; relative.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If </a:t>
            </a:r>
            <a:r>
              <a:rPr lang="en-US" dirty="0" err="1" smtClean="0"/>
              <a:t>deadbody</a:t>
            </a:r>
            <a:r>
              <a:rPr lang="en-US" dirty="0" smtClean="0"/>
              <a:t> of newborn :   NA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10. Condition of body : body averagely built, averagely nourished. Body is cold.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11. Rigor mortis : rigor mortis present in developing stage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12. PM lividity, decomposition : present over distal part of both upper and lower limbs .</a:t>
            </a:r>
          </a:p>
          <a:p>
            <a:pPr marL="0" indent="0">
              <a:buNone/>
            </a:pPr>
            <a:r>
              <a:rPr lang="en-US" dirty="0" smtClean="0"/>
              <a:t>Secondary </a:t>
            </a:r>
            <a:r>
              <a:rPr lang="en-US" dirty="0" err="1" smtClean="0"/>
              <a:t>lividity</a:t>
            </a:r>
            <a:r>
              <a:rPr lang="en-US" dirty="0" smtClean="0"/>
              <a:t> present over back aspect of body except pressure areas and it is fixed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727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13. External features of body: both eyes are </a:t>
            </a:r>
            <a:r>
              <a:rPr lang="en-US" dirty="0" err="1" smtClean="0"/>
              <a:t>semiopen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Conjuctival</a:t>
            </a:r>
            <a:r>
              <a:rPr lang="en-US" dirty="0" smtClean="0"/>
              <a:t> hemorrhages present in both eyes .</a:t>
            </a:r>
          </a:p>
          <a:p>
            <a:pPr marL="0" indent="0">
              <a:buNone/>
            </a:pPr>
            <a:r>
              <a:rPr lang="en-US" dirty="0" smtClean="0"/>
              <a:t>Mouth open . Tongue protruded out of oral cavity . Cyanosis present over lips and nails .</a:t>
            </a:r>
          </a:p>
          <a:p>
            <a:pPr marL="0" indent="0">
              <a:buNone/>
            </a:pPr>
            <a:r>
              <a:rPr lang="en-US" dirty="0" smtClean="0"/>
              <a:t>Salivary dribbling present at right angle of mouth extending down over right </a:t>
            </a:r>
            <a:r>
              <a:rPr lang="en-US" dirty="0" err="1" smtClean="0"/>
              <a:t>right</a:t>
            </a:r>
            <a:r>
              <a:rPr lang="en-US" dirty="0" smtClean="0"/>
              <a:t> side of the chin.</a:t>
            </a:r>
            <a:endParaRPr lang="en-US" dirty="0"/>
          </a:p>
          <a:p>
            <a:pPr marL="857250" lvl="1" indent="-457200">
              <a:buFontTx/>
              <a:buChar char="-"/>
            </a:pPr>
            <a:endParaRPr lang="en-US" dirty="0" smtClean="0"/>
          </a:p>
          <a:p>
            <a:pPr marL="857250" lvl="1" indent="-457200"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14. Condition of skin : NA</a:t>
            </a:r>
          </a:p>
          <a:p>
            <a:pPr marL="0" indent="0">
              <a:buNone/>
            </a:pPr>
            <a:r>
              <a:rPr lang="en-US" dirty="0" smtClean="0"/>
              <a:t>15. Injuries over external genitalia : no injury</a:t>
            </a:r>
          </a:p>
          <a:p>
            <a:pPr marL="0" indent="0">
              <a:buNone/>
            </a:pPr>
            <a:r>
              <a:rPr lang="en-US" dirty="0" smtClean="0"/>
              <a:t>16. Hands &amp; fingers (in case of drowning) : NA</a:t>
            </a:r>
          </a:p>
        </p:txBody>
      </p:sp>
    </p:spTree>
    <p:extLst>
      <p:ext uri="{BB962C8B-B14F-4D97-AF65-F5344CB8AC3E}">
        <p14:creationId xmlns="" xmlns:p14="http://schemas.microsoft.com/office/powerpoint/2010/main" val="243683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/>
              <a:t>17. External injuries :  </a:t>
            </a:r>
            <a:r>
              <a:rPr lang="en-US" dirty="0" smtClean="0"/>
              <a:t>brownish color ligature marks over the neck above the level of thyroid cartilage .completely encircling the neck . Total length of ligature mark is 3cm width is varying from 1-5cm , at places . On extended position of neck , </a:t>
            </a:r>
            <a:r>
              <a:rPr lang="en-US" dirty="0"/>
              <a:t>u</a:t>
            </a:r>
            <a:r>
              <a:rPr lang="en-US" dirty="0" smtClean="0"/>
              <a:t>pper margin of ligature mark is just below left angle of mandible over left side of neck .</a:t>
            </a:r>
          </a:p>
          <a:p>
            <a:pPr marL="0" indent="0">
              <a:buNone/>
            </a:pPr>
            <a:r>
              <a:rPr lang="en-US" dirty="0" smtClean="0"/>
              <a:t>Ligature mark going obliquely upwards towards left side of neck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18</a:t>
            </a:r>
            <a:r>
              <a:rPr lang="en-US" dirty="0"/>
              <a:t>. </a:t>
            </a:r>
            <a:r>
              <a:rPr lang="en-US" dirty="0" smtClean="0"/>
              <a:t>Palpable </a:t>
            </a:r>
            <a:r>
              <a:rPr lang="en-US" dirty="0"/>
              <a:t>fracture? : </a:t>
            </a:r>
            <a:r>
              <a:rPr lang="en-US" dirty="0" smtClean="0"/>
              <a:t>fracture of hyoid bone and thyroid cartilage 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255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19. Head :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Injuries of scalp – no injury present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Skull – no injury present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Meninges &amp; Brain – </a:t>
            </a:r>
          </a:p>
          <a:p>
            <a:pPr marL="1314450" lvl="2" indent="-514350"/>
            <a:r>
              <a:rPr lang="en-US" sz="2800" dirty="0" smtClean="0"/>
              <a:t>all meninges intact, congested. </a:t>
            </a:r>
          </a:p>
          <a:p>
            <a:pPr marL="1314450" lvl="2" indent="-514350"/>
            <a:r>
              <a:rPr lang="en-US" sz="2800" dirty="0" smtClean="0"/>
              <a:t>Brain intact, edematous, congested. Petechial hemorrhages present in cerebrum.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21049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20. Thorax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Wall, ribs : nothing </a:t>
            </a:r>
            <a:r>
              <a:rPr lang="en-US" dirty="0" err="1" smtClean="0"/>
              <a:t>paticular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Pleura : </a:t>
            </a:r>
            <a:r>
              <a:rPr lang="en-US" dirty="0" err="1" smtClean="0"/>
              <a:t>subpleural</a:t>
            </a:r>
            <a:r>
              <a:rPr lang="en-US" dirty="0" smtClean="0"/>
              <a:t> petechial hemorrhage present 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Trachea &amp; bronchi : mucosa congested , </a:t>
            </a:r>
            <a:r>
              <a:rPr lang="en-US" dirty="0" err="1" smtClean="0"/>
              <a:t>submucosal</a:t>
            </a:r>
            <a:r>
              <a:rPr lang="en-US" dirty="0" smtClean="0"/>
              <a:t> petechial hemorrhage seen.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lungs :both lungs are congested and edematous . Dark reddish frothy fluid comes out on cut section 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Pericardium : </a:t>
            </a:r>
            <a:r>
              <a:rPr lang="en-US" dirty="0"/>
              <a:t>-</a:t>
            </a: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Heart : intact.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Major vessels : carotid artery tear present 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305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1184</Words>
  <Application>Microsoft Office PowerPoint</Application>
  <PresentationFormat>On-screen Show (4:3)</PresentationFormat>
  <Paragraphs>204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PM Report Asphyxial Death - Hanging </vt:lpstr>
      <vt:lpstr>Slide 2</vt:lpstr>
      <vt:lpstr>Slide 3</vt:lpstr>
      <vt:lpstr>External examination</vt:lpstr>
      <vt:lpstr>Slide 5</vt:lpstr>
      <vt:lpstr>Slide 6</vt:lpstr>
      <vt:lpstr>Slide 7</vt:lpstr>
      <vt:lpstr>Internal examination</vt:lpstr>
      <vt:lpstr>Slide 9</vt:lpstr>
      <vt:lpstr>Slide 10</vt:lpstr>
      <vt:lpstr>Slide 11</vt:lpstr>
      <vt:lpstr>Slide 12</vt:lpstr>
      <vt:lpstr>Opinion as to Cause of Death</vt:lpstr>
      <vt:lpstr>In strangulation and hanging:</vt:lpstr>
      <vt:lpstr>Strangulation :</vt:lpstr>
      <vt:lpstr>Drowning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Opinion as to Cause of Death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– Potency </dc:title>
  <dc:creator>KALPESH ZANZRUKIYA</dc:creator>
  <cp:lastModifiedBy>Acer</cp:lastModifiedBy>
  <cp:revision>187</cp:revision>
  <dcterms:created xsi:type="dcterms:W3CDTF">2006-08-16T00:00:00Z</dcterms:created>
  <dcterms:modified xsi:type="dcterms:W3CDTF">2021-09-13T09:36:48Z</dcterms:modified>
</cp:coreProperties>
</file>