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notesMasterIdLst>
    <p:notesMasterId r:id="rId61"/>
  </p:notesMasterIdLst>
  <p:sldIdLst>
    <p:sldId id="323" r:id="rId2"/>
    <p:sldId id="340" r:id="rId3"/>
    <p:sldId id="256" r:id="rId4"/>
    <p:sldId id="309" r:id="rId5"/>
    <p:sldId id="347" r:id="rId6"/>
    <p:sldId id="345" r:id="rId7"/>
    <p:sldId id="308" r:id="rId8"/>
    <p:sldId id="310" r:id="rId9"/>
    <p:sldId id="350" r:id="rId10"/>
    <p:sldId id="299" r:id="rId11"/>
    <p:sldId id="282" r:id="rId12"/>
    <p:sldId id="283" r:id="rId13"/>
    <p:sldId id="285" r:id="rId14"/>
    <p:sldId id="343" r:id="rId15"/>
    <p:sldId id="287" r:id="rId16"/>
    <p:sldId id="300" r:id="rId17"/>
    <p:sldId id="291" r:id="rId18"/>
    <p:sldId id="344" r:id="rId19"/>
    <p:sldId id="288" r:id="rId20"/>
    <p:sldId id="296" r:id="rId21"/>
    <p:sldId id="306" r:id="rId22"/>
    <p:sldId id="294" r:id="rId23"/>
    <p:sldId id="295" r:id="rId24"/>
    <p:sldId id="349" r:id="rId25"/>
    <p:sldId id="297" r:id="rId26"/>
    <p:sldId id="351" r:id="rId27"/>
    <p:sldId id="290" r:id="rId28"/>
    <p:sldId id="342" r:id="rId29"/>
    <p:sldId id="292" r:id="rId30"/>
    <p:sldId id="301" r:id="rId31"/>
    <p:sldId id="293" r:id="rId32"/>
    <p:sldId id="302" r:id="rId33"/>
    <p:sldId id="304" r:id="rId34"/>
    <p:sldId id="305" r:id="rId35"/>
    <p:sldId id="311" r:id="rId36"/>
    <p:sldId id="312" r:id="rId37"/>
    <p:sldId id="259" r:id="rId38"/>
    <p:sldId id="265" r:id="rId39"/>
    <p:sldId id="341" r:id="rId40"/>
    <p:sldId id="352" r:id="rId41"/>
    <p:sldId id="314" r:id="rId42"/>
    <p:sldId id="353" r:id="rId43"/>
    <p:sldId id="315" r:id="rId44"/>
    <p:sldId id="336" r:id="rId45"/>
    <p:sldId id="324" r:id="rId46"/>
    <p:sldId id="335" r:id="rId47"/>
    <p:sldId id="338" r:id="rId48"/>
    <p:sldId id="354" r:id="rId49"/>
    <p:sldId id="325" r:id="rId50"/>
    <p:sldId id="331" r:id="rId51"/>
    <p:sldId id="333" r:id="rId52"/>
    <p:sldId id="332" r:id="rId53"/>
    <p:sldId id="328" r:id="rId54"/>
    <p:sldId id="316" r:id="rId55"/>
    <p:sldId id="317" r:id="rId56"/>
    <p:sldId id="318" r:id="rId57"/>
    <p:sldId id="319" r:id="rId58"/>
    <p:sldId id="320" r:id="rId59"/>
    <p:sldId id="33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709" autoAdjust="0"/>
  </p:normalViewPr>
  <p:slideViewPr>
    <p:cSldViewPr>
      <p:cViewPr>
        <p:scale>
          <a:sx n="66" d="100"/>
          <a:sy n="66" d="100"/>
        </p:scale>
        <p:origin x="-1506"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2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9718B-4A4B-4B6A-9188-4A24A48C89AC}" type="datetimeFigureOut">
              <a:rPr lang="en-US" smtClean="0"/>
              <a:pPr/>
              <a:t>5/4/2016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8B7F4-EA7F-42F0-A50D-EB2577ABD6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B8B7F4-EA7F-42F0-A50D-EB2577ABD6FF}"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International_Standard_Book_Number" TargetMode="External"/><Relationship Id="rId2" Type="http://schemas.openxmlformats.org/officeDocument/2006/relationships/hyperlink" Target="http://hope.abta.org/mdl" TargetMode="External"/><Relationship Id="rId1" Type="http://schemas.openxmlformats.org/officeDocument/2006/relationships/slideLayout" Target="../slideLayouts/slideLayout2.xml"/><Relationship Id="rId4" Type="http://schemas.openxmlformats.org/officeDocument/2006/relationships/hyperlink" Target="http://en.wikipedia.org/wiki/Special:BookSources/0-944093-67-1"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ncbi.nlm.nih.gov/pubmed/24569911" TargetMode="External"/><Relationship Id="rId2" Type="http://schemas.openxmlformats.org/officeDocument/2006/relationships/hyperlink" Target="http://www.ncbi.nlm.nih.gov/pubmed?term=Gudrunardottir%20T%5bAuthor%5d&amp;cauthor=true&amp;cauthor_uid=24569911"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ncbi.nlm.nih.gov/pubmed?term=Gros-Louis%20F%5bAuthor%5d&amp;cauthor=true&amp;cauthor_uid=17159980"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ncbi.nlm.nih.gov/pubmed?term=Dupr%C3%A9%20N%5bAuthor%5d&amp;cauthor=true&amp;cauthor_uid=17503513" TargetMode="External"/><Relationship Id="rId2" Type="http://schemas.openxmlformats.org/officeDocument/2006/relationships/hyperlink" Target="http://www.ncbi.nlm.nih.gov/pubmed/1750351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Cerebellar Disorders</a:t>
            </a:r>
            <a:endParaRPr lang="en-US" dirty="0"/>
          </a:p>
        </p:txBody>
      </p:sp>
      <p:sp>
        <p:nvSpPr>
          <p:cNvPr id="3" name="Subtitle 2"/>
          <p:cNvSpPr>
            <a:spLocks noGrp="1"/>
          </p:cNvSpPr>
          <p:nvPr>
            <p:ph type="subTitle" idx="1"/>
          </p:nvPr>
        </p:nvSpPr>
        <p:spPr/>
        <p:txBody>
          <a:bodyPr/>
          <a:lstStyle/>
          <a:p>
            <a:r>
              <a:rPr lang="en-US" dirty="0" smtClean="0"/>
              <a:t>Dr. J. D. Lakhani.</a:t>
            </a:r>
            <a:endParaRPr lang="en-US" dirty="0"/>
          </a:p>
        </p:txBody>
      </p:sp>
      <p:pic>
        <p:nvPicPr>
          <p:cNvPr id="1026" name="Picture 2"/>
          <p:cNvPicPr>
            <a:picLocks noChangeAspect="1" noChangeArrowheads="1"/>
          </p:cNvPicPr>
          <p:nvPr/>
        </p:nvPicPr>
        <p:blipFill>
          <a:blip r:embed="rId2"/>
          <a:srcRect/>
          <a:stretch>
            <a:fillRect/>
          </a:stretch>
        </p:blipFill>
        <p:spPr bwMode="auto">
          <a:xfrm>
            <a:off x="533401" y="609600"/>
            <a:ext cx="2133600" cy="1905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199"/>
          </a:xfrm>
        </p:spPr>
        <p:txBody>
          <a:bodyPr anchor="t">
            <a:normAutofit/>
          </a:bodyPr>
          <a:lstStyle/>
          <a:p>
            <a:pPr algn="l"/>
            <a:r>
              <a:rPr lang="en-US" sz="4000" u="sng" dirty="0" smtClean="0">
                <a:solidFill>
                  <a:schemeClr val="tx1">
                    <a:lumMod val="75000"/>
                    <a:lumOff val="25000"/>
                  </a:schemeClr>
                </a:solidFill>
                <a:latin typeface="Algerian" pitchFamily="82" charset="0"/>
              </a:rPr>
              <a:t>Functions</a:t>
            </a:r>
            <a:r>
              <a:rPr lang="en-US" sz="4000" dirty="0" smtClean="0">
                <a:latin typeface="Algerian" pitchFamily="82" charset="0"/>
              </a:rPr>
              <a:t> :- </a:t>
            </a:r>
            <a:endParaRPr lang="en-US" sz="4000" dirty="0">
              <a:latin typeface="Algerian" pitchFamily="82" charset="0"/>
            </a:endParaRPr>
          </a:p>
        </p:txBody>
      </p:sp>
      <p:sp>
        <p:nvSpPr>
          <p:cNvPr id="3" name="Subtitle 2"/>
          <p:cNvSpPr>
            <a:spLocks noGrp="1"/>
          </p:cNvSpPr>
          <p:nvPr>
            <p:ph type="subTitle" idx="1"/>
          </p:nvPr>
        </p:nvSpPr>
        <p:spPr>
          <a:xfrm>
            <a:off x="685800" y="1524000"/>
            <a:ext cx="7772400" cy="3657600"/>
          </a:xfrm>
        </p:spPr>
        <p:txBody>
          <a:bodyPr>
            <a:normAutofit/>
          </a:bodyPr>
          <a:lstStyle/>
          <a:p>
            <a:pPr marL="457200" indent="-457200" algn="l"/>
            <a:r>
              <a:rPr lang="en-US" sz="2400" dirty="0" smtClean="0">
                <a:solidFill>
                  <a:schemeClr val="accent2">
                    <a:lumMod val="50000"/>
                  </a:schemeClr>
                </a:solidFill>
                <a:latin typeface="Constantia" pitchFamily="18" charset="0"/>
              </a:rPr>
              <a:t>1. </a:t>
            </a:r>
            <a:r>
              <a:rPr lang="en-US" sz="2400" b="1" dirty="0" smtClean="0">
                <a:solidFill>
                  <a:schemeClr val="accent2">
                    <a:lumMod val="50000"/>
                  </a:schemeClr>
                </a:solidFill>
                <a:latin typeface="Constantia" pitchFamily="18" charset="0"/>
              </a:rPr>
              <a:t>Archi:- </a:t>
            </a:r>
            <a:r>
              <a:rPr lang="en-US" sz="2400" dirty="0" smtClean="0">
                <a:solidFill>
                  <a:schemeClr val="accent2">
                    <a:lumMod val="50000"/>
                  </a:schemeClr>
                </a:solidFill>
                <a:latin typeface="Constantia" pitchFamily="18" charset="0"/>
              </a:rPr>
              <a:t>Vestibular, Lingula- Some Spino Cerebellar                           </a:t>
            </a:r>
          </a:p>
          <a:p>
            <a:pPr marL="457200" indent="-457200" algn="l"/>
            <a:r>
              <a:rPr lang="en-US" sz="2400" dirty="0" smtClean="0">
                <a:solidFill>
                  <a:schemeClr val="accent2">
                    <a:lumMod val="50000"/>
                  </a:schemeClr>
                </a:solidFill>
                <a:latin typeface="Constantia" pitchFamily="18" charset="0"/>
              </a:rPr>
              <a:t>                 connection,</a:t>
            </a:r>
          </a:p>
          <a:p>
            <a:pPr algn="l"/>
            <a:r>
              <a:rPr lang="en-US" sz="2400" dirty="0" smtClean="0">
                <a:solidFill>
                  <a:schemeClr val="accent2">
                    <a:lumMod val="50000"/>
                  </a:schemeClr>
                </a:solidFill>
                <a:latin typeface="Constantia" pitchFamily="18" charset="0"/>
              </a:rPr>
              <a:t>2. </a:t>
            </a:r>
            <a:r>
              <a:rPr lang="en-US" sz="2400" b="1" dirty="0" smtClean="0">
                <a:solidFill>
                  <a:schemeClr val="accent2">
                    <a:lumMod val="50000"/>
                  </a:schemeClr>
                </a:solidFill>
                <a:latin typeface="Constantia" pitchFamily="18" charset="0"/>
              </a:rPr>
              <a:t>Palaeo :-</a:t>
            </a:r>
            <a:r>
              <a:rPr lang="en-US" sz="2400" dirty="0" smtClean="0">
                <a:solidFill>
                  <a:schemeClr val="accent2">
                    <a:lumMod val="50000"/>
                  </a:schemeClr>
                </a:solidFill>
                <a:latin typeface="Constantia" pitchFamily="18" charset="0"/>
              </a:rPr>
              <a:t>Spino Cerebellar ,</a:t>
            </a:r>
          </a:p>
          <a:p>
            <a:pPr algn="l"/>
            <a:r>
              <a:rPr lang="en-US" sz="2400" dirty="0" smtClean="0">
                <a:solidFill>
                  <a:schemeClr val="accent2">
                    <a:lumMod val="50000"/>
                  </a:schemeClr>
                </a:solidFill>
                <a:latin typeface="Constantia" pitchFamily="18" charset="0"/>
              </a:rPr>
              <a:t>3. </a:t>
            </a:r>
            <a:r>
              <a:rPr lang="en-US" sz="2400" b="1" dirty="0" smtClean="0">
                <a:solidFill>
                  <a:schemeClr val="accent2">
                    <a:lumMod val="50000"/>
                  </a:schemeClr>
                </a:solidFill>
                <a:latin typeface="Constantia" pitchFamily="18" charset="0"/>
              </a:rPr>
              <a:t>Neo:- </a:t>
            </a:r>
            <a:r>
              <a:rPr lang="en-US" sz="2400" dirty="0" smtClean="0">
                <a:solidFill>
                  <a:schemeClr val="accent2">
                    <a:lumMod val="50000"/>
                  </a:schemeClr>
                </a:solidFill>
                <a:latin typeface="Constantia" pitchFamily="18" charset="0"/>
              </a:rPr>
              <a:t>Corticopontocerebellar connection</a:t>
            </a:r>
            <a:endParaRPr lang="en-US" sz="2400" dirty="0">
              <a:solidFill>
                <a:schemeClr val="accent2">
                  <a:lumMod val="50000"/>
                </a:schemeClr>
              </a:solidFill>
              <a:latin typeface="Constant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219199"/>
          </a:xfrm>
        </p:spPr>
        <p:txBody>
          <a:bodyPr anchor="t">
            <a:normAutofit/>
          </a:bodyPr>
          <a:lstStyle/>
          <a:p>
            <a:pPr algn="l"/>
            <a:r>
              <a:rPr lang="en-US" sz="3200" dirty="0" smtClean="0">
                <a:latin typeface="Algerian" pitchFamily="82" charset="0"/>
              </a:rPr>
              <a:t>                            </a:t>
            </a:r>
            <a:r>
              <a:rPr lang="en-US" sz="3600" dirty="0" smtClean="0">
                <a:solidFill>
                  <a:schemeClr val="tx1">
                    <a:lumMod val="75000"/>
                    <a:lumOff val="25000"/>
                  </a:schemeClr>
                </a:solidFill>
                <a:latin typeface="Algerian" pitchFamily="82" charset="0"/>
              </a:rPr>
              <a:t>1. </a:t>
            </a:r>
            <a:r>
              <a:rPr lang="en-US" sz="3600" u="sng" dirty="0" smtClean="0">
                <a:solidFill>
                  <a:schemeClr val="tx1">
                    <a:lumMod val="75000"/>
                    <a:lumOff val="25000"/>
                  </a:schemeClr>
                </a:solidFill>
                <a:latin typeface="Algerian" pitchFamily="82" charset="0"/>
              </a:rPr>
              <a:t>Archi</a:t>
            </a:r>
            <a:endParaRPr lang="en-US" sz="3600" u="sng" dirty="0">
              <a:solidFill>
                <a:schemeClr val="tx1">
                  <a:lumMod val="75000"/>
                  <a:lumOff val="25000"/>
                </a:schemeClr>
              </a:solidFill>
              <a:latin typeface="Algerian" pitchFamily="82" charset="0"/>
            </a:endParaRPr>
          </a:p>
        </p:txBody>
      </p:sp>
      <p:sp>
        <p:nvSpPr>
          <p:cNvPr id="3" name="Subtitle 2"/>
          <p:cNvSpPr>
            <a:spLocks noGrp="1"/>
          </p:cNvSpPr>
          <p:nvPr>
            <p:ph type="subTitle" idx="1"/>
          </p:nvPr>
        </p:nvSpPr>
        <p:spPr>
          <a:xfrm>
            <a:off x="685800" y="1219200"/>
            <a:ext cx="7772400" cy="3886200"/>
          </a:xfrm>
        </p:spPr>
        <p:txBody>
          <a:bodyPr/>
          <a:lstStyle/>
          <a:p>
            <a:pPr algn="ctr"/>
            <a:endParaRPr lang="en-US" dirty="0" smtClean="0"/>
          </a:p>
          <a:p>
            <a:pPr algn="ctr"/>
            <a:endParaRPr lang="en-US" dirty="0" smtClean="0"/>
          </a:p>
          <a:p>
            <a:pPr algn="ctr"/>
            <a:endParaRPr lang="en-US" dirty="0" smtClean="0"/>
          </a:p>
          <a:p>
            <a:pPr algn="ctr"/>
            <a:endParaRPr lang="en-US" dirty="0" smtClean="0"/>
          </a:p>
          <a:p>
            <a:pPr algn="l"/>
            <a:r>
              <a:rPr lang="en-US" sz="2400" dirty="0" smtClean="0">
                <a:solidFill>
                  <a:srgbClr val="FF0000"/>
                </a:solidFill>
                <a:latin typeface="Constantia" pitchFamily="18" charset="0"/>
              </a:rPr>
              <a:t>Nodule</a:t>
            </a:r>
            <a:r>
              <a:rPr lang="en-US" sz="2400" dirty="0" smtClean="0">
                <a:latin typeface="Constantia" pitchFamily="18" charset="0"/>
              </a:rPr>
              <a:t>					     </a:t>
            </a:r>
            <a:r>
              <a:rPr lang="en-US" sz="2400" dirty="0" smtClean="0">
                <a:solidFill>
                  <a:srgbClr val="FF0000"/>
                </a:solidFill>
                <a:latin typeface="Constantia" pitchFamily="18" charset="0"/>
              </a:rPr>
              <a:t>Lingula	</a:t>
            </a:r>
          </a:p>
          <a:p>
            <a:pPr algn="l"/>
            <a:r>
              <a:rPr lang="en-US" sz="2400" dirty="0" smtClean="0">
                <a:latin typeface="Constantia" pitchFamily="18" charset="0"/>
              </a:rPr>
              <a:t>                </a:t>
            </a:r>
            <a:r>
              <a:rPr lang="en-US" sz="2400" dirty="0" smtClean="0">
                <a:solidFill>
                  <a:srgbClr val="FF0000"/>
                </a:solidFill>
                <a:latin typeface="Constantia" pitchFamily="18" charset="0"/>
              </a:rPr>
              <a:t>Floculi </a:t>
            </a:r>
            <a:r>
              <a:rPr lang="en-US" sz="2400" dirty="0" smtClean="0">
                <a:latin typeface="Constantia" pitchFamily="18" charset="0"/>
              </a:rPr>
              <a:t>              </a:t>
            </a:r>
            <a:r>
              <a:rPr lang="en-US" sz="2400" dirty="0" smtClean="0">
                <a:solidFill>
                  <a:srgbClr val="FF0000"/>
                </a:solidFill>
                <a:latin typeface="Constantia" pitchFamily="18" charset="0"/>
              </a:rPr>
              <a:t>Peduncle</a:t>
            </a:r>
          </a:p>
          <a:p>
            <a:pPr algn="ctr"/>
            <a:r>
              <a:rPr lang="en-US" sz="2400" dirty="0" smtClean="0">
                <a:latin typeface="Constantia" pitchFamily="18" charset="0"/>
              </a:rPr>
              <a:t>	</a:t>
            </a:r>
            <a:endParaRPr lang="en-US" sz="2400" dirty="0">
              <a:latin typeface="Constantia" pitchFamily="18" charset="0"/>
            </a:endParaRPr>
          </a:p>
        </p:txBody>
      </p:sp>
      <p:cxnSp>
        <p:nvCxnSpPr>
          <p:cNvPr id="5" name="Straight Arrow Connector 4"/>
          <p:cNvCxnSpPr/>
          <p:nvPr/>
        </p:nvCxnSpPr>
        <p:spPr>
          <a:xfrm rot="10800000" flipV="1">
            <a:off x="1676400" y="1447800"/>
            <a:ext cx="1905000" cy="1371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rot="5400000">
            <a:off x="2819400" y="1828800"/>
            <a:ext cx="1752600" cy="1143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rot="16200000" flipH="1">
            <a:off x="4267200" y="1828800"/>
            <a:ext cx="1752600" cy="1143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a:off x="5105400" y="1447800"/>
            <a:ext cx="2057400" cy="1295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14399"/>
          </a:xfrm>
        </p:spPr>
        <p:txBody>
          <a:bodyPr anchor="t">
            <a:normAutofit/>
          </a:bodyPr>
          <a:lstStyle/>
          <a:p>
            <a:pPr algn="ctr"/>
            <a:r>
              <a:rPr lang="en-US" sz="3600" dirty="0" smtClean="0">
                <a:solidFill>
                  <a:schemeClr val="tx1">
                    <a:lumMod val="75000"/>
                    <a:lumOff val="25000"/>
                  </a:schemeClr>
                </a:solidFill>
                <a:latin typeface="Algerian" pitchFamily="82" charset="0"/>
              </a:rPr>
              <a:t>2. </a:t>
            </a:r>
            <a:r>
              <a:rPr lang="en-US" sz="3600" u="sng" dirty="0" smtClean="0">
                <a:solidFill>
                  <a:schemeClr val="tx1">
                    <a:lumMod val="75000"/>
                    <a:lumOff val="25000"/>
                  </a:schemeClr>
                </a:solidFill>
                <a:latin typeface="Algerian" pitchFamily="82" charset="0"/>
              </a:rPr>
              <a:t>Palaeo</a:t>
            </a:r>
            <a:endParaRPr lang="en-US" sz="3600" u="sng" dirty="0">
              <a:solidFill>
                <a:schemeClr val="tx1">
                  <a:lumMod val="75000"/>
                  <a:lumOff val="25000"/>
                </a:schemeClr>
              </a:solidFill>
            </a:endParaRPr>
          </a:p>
        </p:txBody>
      </p:sp>
      <p:sp>
        <p:nvSpPr>
          <p:cNvPr id="3" name="Subtitle 2"/>
          <p:cNvSpPr>
            <a:spLocks noGrp="1"/>
          </p:cNvSpPr>
          <p:nvPr>
            <p:ph type="subTitle" idx="1"/>
          </p:nvPr>
        </p:nvSpPr>
        <p:spPr>
          <a:xfrm>
            <a:off x="304800" y="1447800"/>
            <a:ext cx="8458200" cy="4953000"/>
          </a:xfrm>
        </p:spPr>
        <p:txBody>
          <a:bodyPr>
            <a:normAutofit fontScale="92500" lnSpcReduction="10000"/>
          </a:bodyPr>
          <a:lstStyle/>
          <a:p>
            <a:pPr algn="ctr"/>
            <a:endParaRPr lang="en-US" dirty="0" smtClean="0"/>
          </a:p>
          <a:p>
            <a:pPr algn="ctr"/>
            <a:endParaRPr lang="en-US" dirty="0" smtClean="0"/>
          </a:p>
          <a:p>
            <a:pPr algn="l"/>
            <a:r>
              <a:rPr lang="en-US" dirty="0" smtClean="0"/>
              <a:t> </a:t>
            </a:r>
            <a:r>
              <a:rPr lang="en-US" sz="3000" dirty="0" smtClean="0">
                <a:solidFill>
                  <a:srgbClr val="FF0000"/>
                </a:solidFill>
                <a:latin typeface="Constantia" pitchFamily="18" charset="0"/>
              </a:rPr>
              <a:t>1.</a:t>
            </a:r>
            <a:r>
              <a:rPr lang="en-US" sz="2600" dirty="0" smtClean="0">
                <a:solidFill>
                  <a:srgbClr val="FF0000"/>
                </a:solidFill>
                <a:latin typeface="Constantia" pitchFamily="18" charset="0"/>
              </a:rPr>
              <a:t>Central lobules 		                            4.Quadrangular</a:t>
            </a:r>
          </a:p>
          <a:p>
            <a:pPr algn="l"/>
            <a:r>
              <a:rPr lang="en-US" sz="2600" dirty="0" smtClean="0">
                <a:solidFill>
                  <a:srgbClr val="FF0000"/>
                </a:solidFill>
                <a:latin typeface="Constantia" pitchFamily="18" charset="0"/>
              </a:rPr>
              <a:t> </a:t>
            </a:r>
          </a:p>
          <a:p>
            <a:pPr algn="l"/>
            <a:r>
              <a:rPr lang="en-US" sz="2600" dirty="0" smtClean="0">
                <a:solidFill>
                  <a:schemeClr val="accent2">
                    <a:lumMod val="75000"/>
                  </a:schemeClr>
                </a:solidFill>
                <a:latin typeface="Constantia" pitchFamily="18" charset="0"/>
              </a:rPr>
              <a:t>    </a:t>
            </a:r>
            <a:r>
              <a:rPr lang="en-US" sz="2600" dirty="0" smtClean="0">
                <a:latin typeface="Constantia" pitchFamily="18" charset="0"/>
              </a:rPr>
              <a:t>              </a:t>
            </a:r>
            <a:r>
              <a:rPr lang="en-US" sz="2600" dirty="0" smtClean="0">
                <a:solidFill>
                  <a:srgbClr val="FF0000"/>
                </a:solidFill>
                <a:latin typeface="Constantia" pitchFamily="18" charset="0"/>
              </a:rPr>
              <a:t>2. Alae				  5. Pyramid	</a:t>
            </a:r>
          </a:p>
          <a:p>
            <a:pPr algn="l"/>
            <a:r>
              <a:rPr lang="en-US" sz="2600" dirty="0" smtClean="0">
                <a:solidFill>
                  <a:srgbClr val="FF0000"/>
                </a:solidFill>
                <a:latin typeface="Constantia" pitchFamily="18" charset="0"/>
              </a:rPr>
              <a:t>                </a:t>
            </a:r>
          </a:p>
          <a:p>
            <a:pPr algn="l"/>
            <a:endParaRPr lang="en-US" sz="2600" dirty="0" smtClean="0">
              <a:solidFill>
                <a:schemeClr val="accent2">
                  <a:lumMod val="75000"/>
                </a:schemeClr>
              </a:solidFill>
              <a:latin typeface="Constantia" pitchFamily="18" charset="0"/>
            </a:endParaRPr>
          </a:p>
          <a:p>
            <a:pPr algn="l"/>
            <a:r>
              <a:rPr lang="en-US" sz="2600" dirty="0" smtClean="0">
                <a:solidFill>
                  <a:schemeClr val="accent2">
                    <a:lumMod val="75000"/>
                  </a:schemeClr>
                </a:solidFill>
                <a:latin typeface="Constantia" pitchFamily="18" charset="0"/>
              </a:rPr>
              <a:t>                      </a:t>
            </a:r>
            <a:r>
              <a:rPr lang="en-US" sz="2600" dirty="0" smtClean="0">
                <a:solidFill>
                  <a:srgbClr val="FF0000"/>
                </a:solidFill>
                <a:latin typeface="Constantia" pitchFamily="18" charset="0"/>
              </a:rPr>
              <a:t>3. Culmen		6. Uvula</a:t>
            </a:r>
            <a:r>
              <a:rPr lang="en-US" sz="2600" dirty="0" smtClean="0">
                <a:solidFill>
                  <a:schemeClr val="accent2">
                    <a:lumMod val="75000"/>
                  </a:schemeClr>
                </a:solidFill>
                <a:latin typeface="Constantia" pitchFamily="18" charset="0"/>
              </a:rPr>
              <a:t>	      			</a:t>
            </a:r>
            <a:endParaRPr lang="en-US" dirty="0" smtClean="0"/>
          </a:p>
          <a:p>
            <a:pPr algn="l"/>
            <a:r>
              <a:rPr lang="en-US" dirty="0" smtClean="0"/>
              <a:t>           </a:t>
            </a:r>
          </a:p>
          <a:p>
            <a:pPr algn="ctr"/>
            <a:r>
              <a:rPr lang="en-US" dirty="0" smtClean="0"/>
              <a:t>	</a:t>
            </a:r>
          </a:p>
          <a:p>
            <a:endParaRPr lang="en-US" dirty="0"/>
          </a:p>
        </p:txBody>
      </p:sp>
      <p:cxnSp>
        <p:nvCxnSpPr>
          <p:cNvPr id="5" name="Straight Arrow Connector 4"/>
          <p:cNvCxnSpPr/>
          <p:nvPr/>
        </p:nvCxnSpPr>
        <p:spPr>
          <a:xfrm rot="10800000" flipV="1">
            <a:off x="2209800" y="1143000"/>
            <a:ext cx="1371600" cy="762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rot="5400000">
            <a:off x="3048000" y="1676400"/>
            <a:ext cx="1295400" cy="1143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rot="5400000">
            <a:off x="3009900" y="2628900"/>
            <a:ext cx="1905000" cy="762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5638800" y="1066800"/>
            <a:ext cx="1447800" cy="914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rot="16200000" flipH="1">
            <a:off x="4914900" y="1790700"/>
            <a:ext cx="1371600" cy="990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rot="16200000" flipH="1">
            <a:off x="4229100" y="2628900"/>
            <a:ext cx="1905000" cy="762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90599"/>
          </a:xfrm>
        </p:spPr>
        <p:txBody>
          <a:bodyPr anchor="t">
            <a:normAutofit/>
          </a:bodyPr>
          <a:lstStyle/>
          <a:p>
            <a:pPr algn="ctr"/>
            <a:r>
              <a:rPr lang="en-US" sz="3600" dirty="0" smtClean="0">
                <a:solidFill>
                  <a:schemeClr val="tx1">
                    <a:lumMod val="75000"/>
                    <a:lumOff val="25000"/>
                  </a:schemeClr>
                </a:solidFill>
                <a:latin typeface="Algerian" pitchFamily="82" charset="0"/>
              </a:rPr>
              <a:t>3. </a:t>
            </a:r>
            <a:r>
              <a:rPr lang="en-US" sz="3600" u="sng" dirty="0" smtClean="0">
                <a:solidFill>
                  <a:schemeClr val="tx1">
                    <a:lumMod val="75000"/>
                    <a:lumOff val="25000"/>
                  </a:schemeClr>
                </a:solidFill>
                <a:latin typeface="Algerian" pitchFamily="82" charset="0"/>
              </a:rPr>
              <a:t>Neo</a:t>
            </a:r>
            <a:endParaRPr lang="en-US" sz="3600" u="sng" dirty="0">
              <a:solidFill>
                <a:schemeClr val="tx1">
                  <a:lumMod val="75000"/>
                  <a:lumOff val="25000"/>
                </a:schemeClr>
              </a:solidFill>
            </a:endParaRPr>
          </a:p>
        </p:txBody>
      </p:sp>
      <p:sp>
        <p:nvSpPr>
          <p:cNvPr id="3" name="Subtitle 2"/>
          <p:cNvSpPr>
            <a:spLocks noGrp="1"/>
          </p:cNvSpPr>
          <p:nvPr>
            <p:ph type="subTitle" idx="1"/>
          </p:nvPr>
        </p:nvSpPr>
        <p:spPr>
          <a:xfrm>
            <a:off x="685800" y="1219200"/>
            <a:ext cx="7772400" cy="4114800"/>
          </a:xfrm>
        </p:spPr>
        <p:txBody>
          <a:bodyPr>
            <a:normAutofit/>
          </a:bodyPr>
          <a:lstStyle/>
          <a:p>
            <a:pPr algn="l"/>
            <a:r>
              <a:rPr lang="en-US" sz="2400" dirty="0" smtClean="0">
                <a:solidFill>
                  <a:srgbClr val="FF0000"/>
                </a:solidFill>
                <a:latin typeface="Constantia" pitchFamily="18" charset="0"/>
              </a:rPr>
              <a:t>Declive,</a:t>
            </a:r>
          </a:p>
          <a:p>
            <a:pPr algn="l"/>
            <a:r>
              <a:rPr lang="en-US" sz="2400" dirty="0" smtClean="0">
                <a:solidFill>
                  <a:srgbClr val="FF0000"/>
                </a:solidFill>
                <a:latin typeface="Constantia" pitchFamily="18" charset="0"/>
              </a:rPr>
              <a:t>Folium,</a:t>
            </a:r>
          </a:p>
          <a:p>
            <a:pPr algn="l"/>
            <a:r>
              <a:rPr lang="en-US" sz="2400" dirty="0" smtClean="0">
                <a:solidFill>
                  <a:srgbClr val="FF0000"/>
                </a:solidFill>
                <a:latin typeface="Constantia" pitchFamily="18" charset="0"/>
              </a:rPr>
              <a:t>Tuber,</a:t>
            </a:r>
          </a:p>
          <a:p>
            <a:pPr algn="l"/>
            <a:r>
              <a:rPr lang="en-US" sz="2400" dirty="0" smtClean="0">
                <a:solidFill>
                  <a:srgbClr val="FF0000"/>
                </a:solidFill>
                <a:latin typeface="Constantia" pitchFamily="18" charset="0"/>
              </a:rPr>
              <a:t>Lobulus Simplex,</a:t>
            </a:r>
          </a:p>
          <a:p>
            <a:pPr algn="l"/>
            <a:r>
              <a:rPr lang="en-US" sz="2400" dirty="0" smtClean="0">
                <a:solidFill>
                  <a:srgbClr val="FF0000"/>
                </a:solidFill>
                <a:latin typeface="Constantia" pitchFamily="18" charset="0"/>
              </a:rPr>
              <a:t>Sup.Semilunar lobule,</a:t>
            </a:r>
          </a:p>
          <a:p>
            <a:pPr algn="l"/>
            <a:r>
              <a:rPr lang="en-US" sz="2400" dirty="0" smtClean="0">
                <a:solidFill>
                  <a:srgbClr val="FF0000"/>
                </a:solidFill>
                <a:latin typeface="Constantia" pitchFamily="18" charset="0"/>
              </a:rPr>
              <a:t>Inferior Semi lunar lobule,</a:t>
            </a:r>
          </a:p>
          <a:p>
            <a:pPr algn="l"/>
            <a:r>
              <a:rPr lang="en-US" sz="2400" dirty="0" smtClean="0">
                <a:solidFill>
                  <a:srgbClr val="FF0000"/>
                </a:solidFill>
                <a:latin typeface="Constantia" pitchFamily="18" charset="0"/>
              </a:rPr>
              <a:t>Biventricular lobule,</a:t>
            </a:r>
          </a:p>
          <a:p>
            <a:pPr algn="l"/>
            <a:r>
              <a:rPr lang="en-US" sz="2400" dirty="0" smtClean="0">
                <a:solidFill>
                  <a:srgbClr val="FF0000"/>
                </a:solidFill>
                <a:latin typeface="Constantia" pitchFamily="18" charset="0"/>
              </a:rPr>
              <a:t>Tonsil. </a:t>
            </a:r>
            <a:endParaRPr lang="en-US" sz="2400" dirty="0">
              <a:solidFill>
                <a:srgbClr val="FF0000"/>
              </a:solidFill>
              <a:latin typeface="Constant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219200" y="0"/>
            <a:ext cx="7010400" cy="6629400"/>
          </a:xfrm>
          <a:prstGeom prst="rect">
            <a:avLst/>
          </a:prstGeom>
          <a:noFill/>
          <a:ln w="9525">
            <a:noFill/>
            <a:miter lim="800000"/>
            <a:headEnd/>
            <a:tailEnd/>
          </a:ln>
          <a:effectLst/>
        </p:spPr>
      </p:pic>
      <p:sp>
        <p:nvSpPr>
          <p:cNvPr id="5" name="TextBox 4"/>
          <p:cNvSpPr txBox="1"/>
          <p:nvPr/>
        </p:nvSpPr>
        <p:spPr>
          <a:xfrm>
            <a:off x="6705600" y="1600200"/>
            <a:ext cx="1295400" cy="461665"/>
          </a:xfrm>
          <a:prstGeom prst="rect">
            <a:avLst/>
          </a:prstGeom>
          <a:noFill/>
        </p:spPr>
        <p:txBody>
          <a:bodyPr wrap="square" rtlCol="0">
            <a:spAutoFit/>
          </a:bodyPr>
          <a:lstStyle/>
          <a:p>
            <a:r>
              <a:rPr lang="en-US" sz="2400" b="1" dirty="0" err="1" smtClean="0"/>
              <a:t>vermis</a:t>
            </a:r>
            <a:endParaRPr lang="en-US" sz="2400" b="1" dirty="0"/>
          </a:p>
        </p:txBody>
      </p:sp>
      <p:sp>
        <p:nvSpPr>
          <p:cNvPr id="6" name="TextBox 5"/>
          <p:cNvSpPr txBox="1"/>
          <p:nvPr/>
        </p:nvSpPr>
        <p:spPr>
          <a:xfrm>
            <a:off x="6172200" y="2743200"/>
            <a:ext cx="1143000" cy="1384995"/>
          </a:xfrm>
          <a:prstGeom prst="rect">
            <a:avLst/>
          </a:prstGeom>
          <a:noFill/>
        </p:spPr>
        <p:txBody>
          <a:bodyPr wrap="square" rtlCol="0">
            <a:spAutoFit/>
          </a:bodyPr>
          <a:lstStyle/>
          <a:p>
            <a:r>
              <a:rPr lang="en-US" sz="2800" b="1" dirty="0" smtClean="0"/>
              <a:t>1.SCP</a:t>
            </a:r>
          </a:p>
          <a:p>
            <a:r>
              <a:rPr lang="en-US" sz="2800" b="1" dirty="0" smtClean="0"/>
              <a:t>2.MSP</a:t>
            </a:r>
          </a:p>
          <a:p>
            <a:r>
              <a:rPr lang="en-US" sz="2800" b="1" dirty="0" smtClean="0"/>
              <a:t>3.ISP</a:t>
            </a:r>
            <a:endParaRPr lang="en-US"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_Pic11"/>
          <p:cNvPicPr>
            <a:picLocks noChangeAspect="1" noChangeArrowheads="1"/>
          </p:cNvPicPr>
          <p:nvPr/>
        </p:nvPicPr>
        <p:blipFill>
          <a:blip r:embed="rId2"/>
          <a:srcRect/>
          <a:stretch>
            <a:fillRect/>
          </a:stretch>
        </p:blipFill>
        <p:spPr bwMode="auto">
          <a:xfrm>
            <a:off x="2286000" y="609600"/>
            <a:ext cx="4953000" cy="5562600"/>
          </a:xfrm>
          <a:prstGeom prst="ellipse">
            <a:avLst/>
          </a:prstGeom>
          <a:solidFill>
            <a:srgbClr val="FF0000"/>
          </a:solidFill>
          <a:ln>
            <a:solidFill>
              <a:schemeClr val="accent1"/>
            </a:solidFill>
          </a:ln>
          <a:effectLst>
            <a:glow rad="228600">
              <a:schemeClr val="accent2">
                <a:satMod val="175000"/>
                <a:alpha val="40000"/>
              </a:schemeClr>
            </a:glow>
          </a:effectLst>
        </p:spPr>
      </p:pic>
      <p:sp>
        <p:nvSpPr>
          <p:cNvPr id="3" name="Text Box 8"/>
          <p:cNvSpPr txBox="1">
            <a:spLocks noChangeArrowheads="1"/>
          </p:cNvSpPr>
          <p:nvPr/>
        </p:nvSpPr>
        <p:spPr bwMode="auto">
          <a:xfrm>
            <a:off x="-152400" y="6013450"/>
            <a:ext cx="193675" cy="33337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8"/>
          <p:cNvSpPr txBox="1">
            <a:spLocks noChangeArrowheads="1"/>
          </p:cNvSpPr>
          <p:nvPr/>
        </p:nvSpPr>
        <p:spPr bwMode="auto">
          <a:xfrm>
            <a:off x="0" y="6165850"/>
            <a:ext cx="193675" cy="33337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8"/>
          <p:cNvSpPr txBox="1">
            <a:spLocks noChangeArrowheads="1"/>
          </p:cNvSpPr>
          <p:nvPr/>
        </p:nvSpPr>
        <p:spPr bwMode="auto">
          <a:xfrm>
            <a:off x="152400" y="6318250"/>
            <a:ext cx="193675" cy="33337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685800" y="304800"/>
            <a:ext cx="1524000" cy="5355312"/>
          </a:xfrm>
          <a:prstGeom prst="rect">
            <a:avLst/>
          </a:prstGeom>
          <a:noFill/>
        </p:spPr>
        <p:txBody>
          <a:bodyPr wrap="square" rtlCol="0">
            <a:spAutoFit/>
          </a:bodyPr>
          <a:lstStyle/>
          <a:p>
            <a:pPr marL="457200" indent="-457200"/>
            <a:r>
              <a:rPr lang="en-US" b="1" dirty="0" smtClean="0">
                <a:solidFill>
                  <a:schemeClr val="accent2">
                    <a:lumMod val="50000"/>
                  </a:schemeClr>
                </a:solidFill>
                <a:latin typeface="Constantia" pitchFamily="18" charset="0"/>
              </a:rPr>
              <a:t>Archi:- </a:t>
            </a:r>
            <a:r>
              <a:rPr lang="en-US" dirty="0" smtClean="0">
                <a:solidFill>
                  <a:schemeClr val="accent2">
                    <a:lumMod val="50000"/>
                  </a:schemeClr>
                </a:solidFill>
                <a:latin typeface="Constantia" pitchFamily="18" charset="0"/>
              </a:rPr>
              <a:t>Vestibular, Lingula- Some Spino Cerebellar                           </a:t>
            </a:r>
          </a:p>
          <a:p>
            <a:pPr marL="457200" indent="-457200"/>
            <a:r>
              <a:rPr lang="en-US" dirty="0" smtClean="0">
                <a:solidFill>
                  <a:schemeClr val="accent2">
                    <a:lumMod val="50000"/>
                  </a:schemeClr>
                </a:solidFill>
                <a:latin typeface="Constantia" pitchFamily="18" charset="0"/>
              </a:rPr>
              <a:t>                 connection,</a:t>
            </a:r>
          </a:p>
          <a:p>
            <a:r>
              <a:rPr lang="en-US" dirty="0" smtClean="0">
                <a:solidFill>
                  <a:schemeClr val="accent2">
                    <a:lumMod val="50000"/>
                  </a:schemeClr>
                </a:solidFill>
                <a:latin typeface="Constantia" pitchFamily="18" charset="0"/>
              </a:rPr>
              <a:t>2. </a:t>
            </a:r>
            <a:r>
              <a:rPr lang="en-US" b="1" dirty="0" smtClean="0">
                <a:solidFill>
                  <a:schemeClr val="accent2">
                    <a:lumMod val="50000"/>
                  </a:schemeClr>
                </a:solidFill>
                <a:latin typeface="Constantia" pitchFamily="18" charset="0"/>
              </a:rPr>
              <a:t>Palaeo :-</a:t>
            </a:r>
            <a:r>
              <a:rPr lang="en-US" dirty="0" smtClean="0">
                <a:solidFill>
                  <a:schemeClr val="accent2">
                    <a:lumMod val="50000"/>
                  </a:schemeClr>
                </a:solidFill>
                <a:latin typeface="Constantia" pitchFamily="18" charset="0"/>
              </a:rPr>
              <a:t>Spino Cerebellar ,</a:t>
            </a:r>
          </a:p>
          <a:p>
            <a:r>
              <a:rPr lang="en-US" dirty="0" smtClean="0">
                <a:solidFill>
                  <a:schemeClr val="accent2">
                    <a:lumMod val="50000"/>
                  </a:schemeClr>
                </a:solidFill>
                <a:latin typeface="Constantia" pitchFamily="18" charset="0"/>
              </a:rPr>
              <a:t>3. </a:t>
            </a:r>
            <a:r>
              <a:rPr lang="en-US" b="1" dirty="0" smtClean="0">
                <a:solidFill>
                  <a:schemeClr val="accent2">
                    <a:lumMod val="50000"/>
                  </a:schemeClr>
                </a:solidFill>
                <a:latin typeface="Constantia" pitchFamily="18" charset="0"/>
              </a:rPr>
              <a:t>Neo:- </a:t>
            </a:r>
            <a:r>
              <a:rPr lang="en-US" dirty="0" smtClean="0">
                <a:solidFill>
                  <a:schemeClr val="accent2">
                    <a:lumMod val="50000"/>
                  </a:schemeClr>
                </a:solidFill>
                <a:latin typeface="Constantia" pitchFamily="18" charset="0"/>
              </a:rPr>
              <a:t>Corticopontocerebellar connection</a:t>
            </a:r>
          </a:p>
          <a:p>
            <a:endParaRPr lang="en-US" dirty="0"/>
          </a:p>
        </p:txBody>
      </p:sp>
      <p:sp>
        <p:nvSpPr>
          <p:cNvPr id="8" name="TextBox 7"/>
          <p:cNvSpPr txBox="1"/>
          <p:nvPr/>
        </p:nvSpPr>
        <p:spPr>
          <a:xfrm>
            <a:off x="7772400" y="152400"/>
            <a:ext cx="1143000" cy="5663089"/>
          </a:xfrm>
          <a:prstGeom prst="rect">
            <a:avLst/>
          </a:prstGeom>
          <a:noFill/>
        </p:spPr>
        <p:txBody>
          <a:bodyPr wrap="square" rtlCol="0">
            <a:spAutoFit/>
          </a:bodyPr>
          <a:lstStyle/>
          <a:p>
            <a:r>
              <a:rPr lang="en-US" dirty="0" smtClean="0"/>
              <a:t> </a:t>
            </a:r>
            <a:r>
              <a:rPr lang="en-US" sz="2000" dirty="0" smtClean="0">
                <a:solidFill>
                  <a:srgbClr val="FF0000"/>
                </a:solidFill>
                <a:latin typeface="Constantia" pitchFamily="18" charset="0"/>
              </a:rPr>
              <a:t>1.</a:t>
            </a:r>
            <a:r>
              <a:rPr lang="en-US" dirty="0" smtClean="0">
                <a:solidFill>
                  <a:srgbClr val="FF0000"/>
                </a:solidFill>
                <a:latin typeface="Constantia" pitchFamily="18" charset="0"/>
              </a:rPr>
              <a:t>Central lobules 		                            4.Quadrangular</a:t>
            </a:r>
          </a:p>
          <a:p>
            <a:r>
              <a:rPr lang="en-US" dirty="0" smtClean="0">
                <a:solidFill>
                  <a:srgbClr val="FF0000"/>
                </a:solidFill>
                <a:latin typeface="Constantia" pitchFamily="18" charset="0"/>
              </a:rPr>
              <a:t> </a:t>
            </a:r>
          </a:p>
          <a:p>
            <a:r>
              <a:rPr lang="en-US" dirty="0" smtClean="0">
                <a:solidFill>
                  <a:schemeClr val="accent2">
                    <a:lumMod val="75000"/>
                  </a:schemeClr>
                </a:solidFill>
                <a:latin typeface="Constantia" pitchFamily="18" charset="0"/>
              </a:rPr>
              <a:t>    </a:t>
            </a:r>
            <a:r>
              <a:rPr lang="en-US" dirty="0" smtClean="0">
                <a:latin typeface="Constantia" pitchFamily="18" charset="0"/>
              </a:rPr>
              <a:t>              </a:t>
            </a:r>
            <a:r>
              <a:rPr lang="en-US" dirty="0" smtClean="0">
                <a:solidFill>
                  <a:srgbClr val="FF0000"/>
                </a:solidFill>
                <a:latin typeface="Constantia" pitchFamily="18" charset="0"/>
              </a:rPr>
              <a:t>2. Alae				  5. Pyramid	</a:t>
            </a:r>
          </a:p>
          <a:p>
            <a:r>
              <a:rPr lang="en-US" dirty="0" smtClean="0">
                <a:solidFill>
                  <a:srgbClr val="FF0000"/>
                </a:solidFill>
                <a:latin typeface="Constantia" pitchFamily="18" charset="0"/>
              </a:rPr>
              <a:t>                </a:t>
            </a:r>
          </a:p>
          <a:p>
            <a:endParaRPr lang="en-US" dirty="0" smtClean="0">
              <a:solidFill>
                <a:schemeClr val="accent2">
                  <a:lumMod val="75000"/>
                </a:schemeClr>
              </a:solidFill>
              <a:latin typeface="Constantia" pitchFamily="18" charset="0"/>
            </a:endParaRPr>
          </a:p>
          <a:p>
            <a:r>
              <a:rPr lang="en-US" dirty="0" smtClean="0">
                <a:solidFill>
                  <a:schemeClr val="accent2">
                    <a:lumMod val="75000"/>
                  </a:schemeClr>
                </a:solidFill>
                <a:latin typeface="Constantia" pitchFamily="18" charset="0"/>
              </a:rPr>
              <a:t>                      </a:t>
            </a:r>
            <a:r>
              <a:rPr lang="en-US" dirty="0" smtClean="0">
                <a:solidFill>
                  <a:srgbClr val="FF0000"/>
                </a:solidFill>
                <a:latin typeface="Constantia" pitchFamily="18" charset="0"/>
              </a:rPr>
              <a:t>3. Culmen		6. Uvula</a:t>
            </a:r>
            <a:r>
              <a:rPr lang="en-US" dirty="0" smtClean="0">
                <a:solidFill>
                  <a:schemeClr val="accent2">
                    <a:lumMod val="75000"/>
                  </a:schemeClr>
                </a:solidFill>
                <a:latin typeface="Constantia" pitchFamily="18" charset="0"/>
              </a:rPr>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2438400" y="4572000"/>
            <a:ext cx="193675" cy="33337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11" descr="_Pic3"/>
          <p:cNvPicPr>
            <a:picLocks noChangeAspect="1" noChangeArrowheads="1"/>
          </p:cNvPicPr>
          <p:nvPr/>
        </p:nvPicPr>
        <p:blipFill>
          <a:blip r:embed="rId2"/>
          <a:srcRect/>
          <a:stretch>
            <a:fillRect/>
          </a:stretch>
        </p:blipFill>
        <p:spPr bwMode="auto">
          <a:xfrm>
            <a:off x="609600" y="609600"/>
            <a:ext cx="7391400" cy="1571625"/>
          </a:xfrm>
          <a:prstGeom prst="rect">
            <a:avLst/>
          </a:prstGeom>
          <a:noFill/>
        </p:spPr>
      </p:pic>
      <p:pic>
        <p:nvPicPr>
          <p:cNvPr id="5" name="Picture 2" descr="_Pic11"/>
          <p:cNvPicPr>
            <a:picLocks noChangeAspect="1" noChangeArrowheads="1"/>
          </p:cNvPicPr>
          <p:nvPr/>
        </p:nvPicPr>
        <p:blipFill>
          <a:blip r:embed="rId3"/>
          <a:srcRect/>
          <a:stretch>
            <a:fillRect/>
          </a:stretch>
        </p:blipFill>
        <p:spPr bwMode="auto">
          <a:xfrm>
            <a:off x="1219200" y="2091432"/>
            <a:ext cx="6248400" cy="415696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810000" y="5791200"/>
          <a:ext cx="5334000" cy="762000"/>
        </p:xfrm>
        <a:graphic>
          <a:graphicData uri="http://schemas.openxmlformats.org/drawingml/2006/table">
            <a:tbl>
              <a:tblPr firstRow="1" bandRow="1">
                <a:tableStyleId>{5C22544A-7EE6-4342-B048-85BDC9FD1C3A}</a:tableStyleId>
              </a:tblPr>
              <a:tblGrid>
                <a:gridCol w="1585784"/>
                <a:gridCol w="1874108"/>
                <a:gridCol w="1874108"/>
              </a:tblGrid>
              <a:tr h="381000">
                <a:tc>
                  <a:txBody>
                    <a:bodyPr/>
                    <a:lstStyle/>
                    <a:p>
                      <a:r>
                        <a:rPr lang="en-US" dirty="0" err="1" smtClean="0"/>
                        <a:t>flocculus</a:t>
                      </a:r>
                      <a:endParaRPr lang="en-US" dirty="0"/>
                    </a:p>
                  </a:txBody>
                  <a:tcPr>
                    <a:solidFill>
                      <a:srgbClr val="92D050"/>
                    </a:solidFill>
                  </a:tcPr>
                </a:tc>
                <a:tc>
                  <a:txBody>
                    <a:bodyPr/>
                    <a:lstStyle/>
                    <a:p>
                      <a:r>
                        <a:rPr lang="en-US" dirty="0" smtClean="0"/>
                        <a:t>nodule</a:t>
                      </a:r>
                      <a:endParaRPr lang="en-US" dirty="0"/>
                    </a:p>
                  </a:txBody>
                  <a:tcPr>
                    <a:solidFill>
                      <a:srgbClr val="92D050"/>
                    </a:solidFill>
                  </a:tcPr>
                </a:tc>
                <a:tc>
                  <a:txBody>
                    <a:bodyPr/>
                    <a:lstStyle/>
                    <a:p>
                      <a:endParaRPr lang="en-US" dirty="0"/>
                    </a:p>
                  </a:txBody>
                  <a:tcPr>
                    <a:solidFill>
                      <a:srgbClr val="92D050"/>
                    </a:solidFill>
                  </a:tcPr>
                </a:tc>
              </a:tr>
              <a:tr h="381000">
                <a:tc>
                  <a:txBody>
                    <a:bodyPr/>
                    <a:lstStyle/>
                    <a:p>
                      <a:endParaRPr lang="en-US" dirty="0"/>
                    </a:p>
                  </a:txBody>
                  <a:tcPr>
                    <a:solidFill>
                      <a:srgbClr val="92D050"/>
                    </a:solidFill>
                  </a:tcPr>
                </a:tc>
                <a:tc>
                  <a:txBody>
                    <a:bodyPr/>
                    <a:lstStyle/>
                    <a:p>
                      <a:endParaRPr lang="en-US" dirty="0"/>
                    </a:p>
                  </a:txBody>
                  <a:tcPr>
                    <a:solidFill>
                      <a:srgbClr val="92D050"/>
                    </a:solidFill>
                  </a:tcPr>
                </a:tc>
                <a:tc>
                  <a:txBody>
                    <a:bodyPr/>
                    <a:lstStyle/>
                    <a:p>
                      <a:endParaRPr lang="en-US" dirty="0"/>
                    </a:p>
                  </a:txBody>
                  <a:tcPr>
                    <a:solidFill>
                      <a:srgbClr val="92D050"/>
                    </a:solidFill>
                  </a:tcPr>
                </a:tc>
              </a:tr>
            </a:tbl>
          </a:graphicData>
        </a:graphic>
      </p:graphicFrame>
      <p:graphicFrame>
        <p:nvGraphicFramePr>
          <p:cNvPr id="4" name="Table 3"/>
          <p:cNvGraphicFramePr>
            <a:graphicFrameLocks noGrp="1"/>
          </p:cNvGraphicFramePr>
          <p:nvPr/>
        </p:nvGraphicFramePr>
        <p:xfrm>
          <a:off x="3962400" y="304800"/>
          <a:ext cx="4800600" cy="5061521"/>
        </p:xfrm>
        <a:graphic>
          <a:graphicData uri="http://schemas.openxmlformats.org/drawingml/2006/table">
            <a:tbl>
              <a:tblPr firstRow="1" bandRow="1">
                <a:effectLst>
                  <a:innerShdw blurRad="114300">
                    <a:prstClr val="black"/>
                  </a:innerShdw>
                </a:effectLst>
                <a:tableStyleId>{5C22544A-7EE6-4342-B048-85BDC9FD1C3A}</a:tableStyleId>
              </a:tblPr>
              <a:tblGrid>
                <a:gridCol w="1485186"/>
                <a:gridCol w="1430179"/>
                <a:gridCol w="1885235"/>
              </a:tblGrid>
              <a:tr h="580961">
                <a:tc>
                  <a:txBody>
                    <a:bodyPr/>
                    <a:lstStyle/>
                    <a:p>
                      <a:endParaRPr lang="en-US" dirty="0"/>
                    </a:p>
                  </a:txBody>
                  <a:tcPr>
                    <a:solidFill>
                      <a:schemeClr val="bg1"/>
                    </a:solidFill>
                  </a:tcPr>
                </a:tc>
                <a:tc>
                  <a:txBody>
                    <a:bodyPr/>
                    <a:lstStyle/>
                    <a:p>
                      <a:r>
                        <a:rPr lang="en-US" sz="3200" b="0" dirty="0" smtClean="0"/>
                        <a:t>Lingula</a:t>
                      </a:r>
                      <a:endParaRPr lang="en-US" sz="3200" b="0" dirty="0"/>
                    </a:p>
                  </a:txBody>
                  <a:tcPr>
                    <a:solidFill>
                      <a:srgbClr val="92D050"/>
                    </a:solidFill>
                  </a:tcPr>
                </a:tc>
                <a:tc>
                  <a:txBody>
                    <a:bodyPr/>
                    <a:lstStyle/>
                    <a:p>
                      <a:endParaRPr lang="en-US" dirty="0"/>
                    </a:p>
                  </a:txBody>
                  <a:tcPr>
                    <a:solidFill>
                      <a:schemeClr val="bg1"/>
                    </a:solidFill>
                  </a:tcPr>
                </a:tc>
              </a:tr>
              <a:tr h="348577">
                <a:tc>
                  <a:txBody>
                    <a:bodyPr/>
                    <a:lstStyle/>
                    <a:p>
                      <a:r>
                        <a:rPr lang="en-US" dirty="0" err="1" smtClean="0"/>
                        <a:t>alae</a:t>
                      </a:r>
                      <a:endParaRPr lang="en-US" dirty="0"/>
                    </a:p>
                  </a:txBody>
                  <a:tcPr>
                    <a:solidFill>
                      <a:srgbClr val="FFFF00"/>
                    </a:solidFill>
                  </a:tcPr>
                </a:tc>
                <a:tc>
                  <a:txBody>
                    <a:bodyPr/>
                    <a:lstStyle/>
                    <a:p>
                      <a:r>
                        <a:rPr lang="en-US" dirty="0" smtClean="0"/>
                        <a:t>Central lobule</a:t>
                      </a:r>
                      <a:endParaRPr lang="en-US" dirty="0"/>
                    </a:p>
                  </a:txBody>
                  <a:tcPr>
                    <a:solidFill>
                      <a:srgbClr val="FFFF00"/>
                    </a:solidFill>
                  </a:tcPr>
                </a:tc>
                <a:tc>
                  <a:txBody>
                    <a:bodyPr/>
                    <a:lstStyle/>
                    <a:p>
                      <a:endParaRPr lang="en-US" dirty="0"/>
                    </a:p>
                  </a:txBody>
                  <a:tcPr>
                    <a:solidFill>
                      <a:srgbClr val="FFFF00"/>
                    </a:solidFill>
                  </a:tcPr>
                </a:tc>
              </a:tr>
              <a:tr h="610009">
                <a:tc>
                  <a:txBody>
                    <a:bodyPr/>
                    <a:lstStyle/>
                    <a:p>
                      <a:r>
                        <a:rPr lang="en-US" dirty="0" smtClean="0"/>
                        <a:t>Quadrangular lobe</a:t>
                      </a:r>
                      <a:endParaRPr lang="en-US" dirty="0"/>
                    </a:p>
                  </a:txBody>
                  <a:tcPr>
                    <a:solidFill>
                      <a:srgbClr val="FFFF00"/>
                    </a:solidFill>
                  </a:tcPr>
                </a:tc>
                <a:tc>
                  <a:txBody>
                    <a:bodyPr/>
                    <a:lstStyle/>
                    <a:p>
                      <a:r>
                        <a:rPr lang="en-US" dirty="0" err="1" smtClean="0"/>
                        <a:t>culmen</a:t>
                      </a:r>
                      <a:endParaRPr lang="en-US" dirty="0"/>
                    </a:p>
                  </a:txBody>
                  <a:tcPr>
                    <a:solidFill>
                      <a:srgbClr val="FFFF00"/>
                    </a:solidFill>
                  </a:tcPr>
                </a:tc>
                <a:tc>
                  <a:txBody>
                    <a:bodyPr/>
                    <a:lstStyle/>
                    <a:p>
                      <a:endParaRPr lang="en-US" dirty="0"/>
                    </a:p>
                  </a:txBody>
                  <a:tcPr>
                    <a:solidFill>
                      <a:srgbClr val="FFFF00"/>
                    </a:solidFill>
                  </a:tcPr>
                </a:tc>
              </a:tr>
              <a:tr h="348577">
                <a:tc>
                  <a:txBody>
                    <a:bodyPr/>
                    <a:lstStyle/>
                    <a:p>
                      <a:r>
                        <a:rPr lang="en-US" dirty="0" smtClean="0"/>
                        <a:t>Lobule simplex</a:t>
                      </a:r>
                      <a:endParaRPr lang="en-US" dirty="0"/>
                    </a:p>
                  </a:txBody>
                  <a:tcPr/>
                </a:tc>
                <a:tc>
                  <a:txBody>
                    <a:bodyPr/>
                    <a:lstStyle/>
                    <a:p>
                      <a:r>
                        <a:rPr lang="en-US" dirty="0" smtClean="0"/>
                        <a:t>Declive</a:t>
                      </a:r>
                      <a:endParaRPr lang="en-US" dirty="0"/>
                    </a:p>
                  </a:txBody>
                  <a:tcPr>
                    <a:solidFill>
                      <a:schemeClr val="accent1">
                        <a:lumMod val="20000"/>
                        <a:lumOff val="80000"/>
                      </a:schemeClr>
                    </a:solidFill>
                  </a:tcPr>
                </a:tc>
                <a:tc>
                  <a:txBody>
                    <a:bodyPr/>
                    <a:lstStyle/>
                    <a:p>
                      <a:endParaRPr lang="en-US"/>
                    </a:p>
                  </a:txBody>
                  <a:tcPr/>
                </a:tc>
              </a:tr>
              <a:tr h="871442">
                <a:tc>
                  <a:txBody>
                    <a:bodyPr/>
                    <a:lstStyle/>
                    <a:p>
                      <a:r>
                        <a:rPr lang="en-US" dirty="0" smtClean="0"/>
                        <a:t>Sup. </a:t>
                      </a:r>
                      <a:r>
                        <a:rPr lang="en-US" dirty="0" err="1" smtClean="0"/>
                        <a:t>Semilunar</a:t>
                      </a:r>
                      <a:r>
                        <a:rPr lang="en-US" dirty="0" smtClean="0"/>
                        <a:t> lobule</a:t>
                      </a:r>
                      <a:endParaRPr lang="en-US" dirty="0"/>
                    </a:p>
                  </a:txBody>
                  <a:tcPr/>
                </a:tc>
                <a:tc>
                  <a:txBody>
                    <a:bodyPr/>
                    <a:lstStyle/>
                    <a:p>
                      <a:r>
                        <a:rPr lang="en-US" dirty="0" smtClean="0"/>
                        <a:t>folium</a:t>
                      </a:r>
                      <a:endParaRPr lang="en-US" dirty="0"/>
                    </a:p>
                  </a:txBody>
                  <a:tcPr>
                    <a:solidFill>
                      <a:schemeClr val="accent1">
                        <a:lumMod val="40000"/>
                        <a:lumOff val="60000"/>
                      </a:schemeClr>
                    </a:solidFill>
                  </a:tcPr>
                </a:tc>
                <a:tc>
                  <a:txBody>
                    <a:bodyPr/>
                    <a:lstStyle/>
                    <a:p>
                      <a:endParaRPr lang="en-US" dirty="0"/>
                    </a:p>
                  </a:txBody>
                  <a:tcPr/>
                </a:tc>
              </a:tr>
              <a:tr h="610009">
                <a:tc>
                  <a:txBody>
                    <a:bodyPr/>
                    <a:lstStyle/>
                    <a:p>
                      <a:r>
                        <a:rPr lang="en-US" dirty="0" smtClean="0"/>
                        <a:t>Inf. </a:t>
                      </a:r>
                      <a:r>
                        <a:rPr lang="en-US" dirty="0" err="1" smtClean="0"/>
                        <a:t>Semilunar</a:t>
                      </a:r>
                      <a:r>
                        <a:rPr lang="en-US" dirty="0" smtClean="0"/>
                        <a:t> lobule</a:t>
                      </a:r>
                      <a:endParaRPr lang="en-US" dirty="0"/>
                    </a:p>
                  </a:txBody>
                  <a:tcPr/>
                </a:tc>
                <a:tc>
                  <a:txBody>
                    <a:bodyPr/>
                    <a:lstStyle/>
                    <a:p>
                      <a:r>
                        <a:rPr lang="en-US" dirty="0" smtClean="0"/>
                        <a:t>tuber</a:t>
                      </a:r>
                      <a:endParaRPr lang="en-US" dirty="0"/>
                    </a:p>
                  </a:txBody>
                  <a:tcPr>
                    <a:solidFill>
                      <a:schemeClr val="accent1">
                        <a:lumMod val="40000"/>
                        <a:lumOff val="60000"/>
                      </a:schemeClr>
                    </a:solidFill>
                  </a:tcPr>
                </a:tc>
                <a:tc>
                  <a:txBody>
                    <a:bodyPr/>
                    <a:lstStyle/>
                    <a:p>
                      <a:endParaRPr lang="en-US"/>
                    </a:p>
                  </a:txBody>
                  <a:tcPr/>
                </a:tc>
              </a:tr>
              <a:tr h="610009">
                <a:tc>
                  <a:txBody>
                    <a:bodyPr/>
                    <a:lstStyle/>
                    <a:p>
                      <a:r>
                        <a:rPr lang="en-US" dirty="0" smtClean="0"/>
                        <a:t>Biventricular lobule</a:t>
                      </a:r>
                      <a:endParaRPr lang="en-US" dirty="0"/>
                    </a:p>
                  </a:txBody>
                  <a:tcPr/>
                </a:tc>
                <a:tc>
                  <a:txBody>
                    <a:bodyPr/>
                    <a:lstStyle/>
                    <a:p>
                      <a:r>
                        <a:rPr lang="en-US" dirty="0" smtClean="0"/>
                        <a:t>Pyramid </a:t>
                      </a:r>
                      <a:endParaRPr lang="en-US" dirty="0"/>
                    </a:p>
                  </a:txBody>
                  <a:tcPr>
                    <a:solidFill>
                      <a:srgbClr val="FFFF00"/>
                    </a:solidFill>
                  </a:tcPr>
                </a:tc>
                <a:tc>
                  <a:txBody>
                    <a:bodyPr/>
                    <a:lstStyle/>
                    <a:p>
                      <a:endParaRPr lang="en-US"/>
                    </a:p>
                  </a:txBody>
                  <a:tcPr/>
                </a:tc>
              </a:tr>
              <a:tr h="348577">
                <a:tc>
                  <a:txBody>
                    <a:bodyPr/>
                    <a:lstStyle/>
                    <a:p>
                      <a:r>
                        <a:rPr lang="en-US" dirty="0" smtClean="0"/>
                        <a:t>tonsil</a:t>
                      </a:r>
                      <a:endParaRPr lang="en-US" dirty="0"/>
                    </a:p>
                  </a:txBody>
                  <a:tcPr/>
                </a:tc>
                <a:tc>
                  <a:txBody>
                    <a:bodyPr/>
                    <a:lstStyle/>
                    <a:p>
                      <a:r>
                        <a:rPr lang="en-US" dirty="0" smtClean="0"/>
                        <a:t>Uvula</a:t>
                      </a:r>
                      <a:endParaRPr lang="en-US" dirty="0"/>
                    </a:p>
                  </a:txBody>
                  <a:tcPr>
                    <a:solidFill>
                      <a:srgbClr val="FFFF00"/>
                    </a:solidFill>
                  </a:tcPr>
                </a:tc>
                <a:tc>
                  <a:txBody>
                    <a:bodyPr/>
                    <a:lstStyle/>
                    <a:p>
                      <a:endParaRPr lang="en-US" dirty="0"/>
                    </a:p>
                  </a:txBody>
                  <a:tcPr/>
                </a:tc>
              </a:tr>
            </a:tbl>
          </a:graphicData>
        </a:graphic>
      </p:graphicFrame>
      <p:sp>
        <p:nvSpPr>
          <p:cNvPr id="5" name="Rectangle 4"/>
          <p:cNvSpPr/>
          <p:nvPr/>
        </p:nvSpPr>
        <p:spPr>
          <a:xfrm>
            <a:off x="304800" y="12192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1905000"/>
            <a:ext cx="533400" cy="533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flipH="1">
            <a:off x="914397" y="2057400"/>
            <a:ext cx="1676402" cy="369332"/>
          </a:xfrm>
          <a:prstGeom prst="rect">
            <a:avLst/>
          </a:prstGeom>
          <a:noFill/>
        </p:spPr>
        <p:txBody>
          <a:bodyPr wrap="square" rtlCol="0">
            <a:spAutoFit/>
          </a:bodyPr>
          <a:lstStyle/>
          <a:p>
            <a:r>
              <a:rPr lang="en-US" dirty="0" smtClean="0"/>
              <a:t>Archi-vestibular</a:t>
            </a:r>
            <a:endParaRPr lang="en-US" dirty="0"/>
          </a:p>
        </p:txBody>
      </p:sp>
      <p:sp>
        <p:nvSpPr>
          <p:cNvPr id="11" name="TextBox 10"/>
          <p:cNvSpPr txBox="1"/>
          <p:nvPr/>
        </p:nvSpPr>
        <p:spPr>
          <a:xfrm>
            <a:off x="914400" y="1143001"/>
            <a:ext cx="2667000" cy="369332"/>
          </a:xfrm>
          <a:prstGeom prst="rect">
            <a:avLst/>
          </a:prstGeom>
          <a:noFill/>
        </p:spPr>
        <p:txBody>
          <a:bodyPr wrap="square" rtlCol="0">
            <a:spAutoFit/>
          </a:bodyPr>
          <a:lstStyle/>
          <a:p>
            <a:r>
              <a:rPr lang="en-US" dirty="0" smtClean="0"/>
              <a:t>NEO -</a:t>
            </a:r>
            <a:r>
              <a:rPr lang="en-US" dirty="0" err="1" smtClean="0"/>
              <a:t>cortico-ponto</a:t>
            </a:r>
            <a:endParaRPr lang="en-US" dirty="0"/>
          </a:p>
        </p:txBody>
      </p:sp>
      <p:sp>
        <p:nvSpPr>
          <p:cNvPr id="12" name="Rectangle 11"/>
          <p:cNvSpPr/>
          <p:nvPr/>
        </p:nvSpPr>
        <p:spPr>
          <a:xfrm>
            <a:off x="304800" y="2667000"/>
            <a:ext cx="5334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14400" y="2667000"/>
            <a:ext cx="2209800" cy="369332"/>
          </a:xfrm>
          <a:prstGeom prst="rect">
            <a:avLst/>
          </a:prstGeom>
          <a:noFill/>
        </p:spPr>
        <p:txBody>
          <a:bodyPr wrap="square" rtlCol="0">
            <a:spAutoFit/>
          </a:bodyPr>
          <a:lstStyle/>
          <a:p>
            <a:r>
              <a:rPr lang="en-US" dirty="0" err="1" smtClean="0"/>
              <a:t>Paleo-spinocerebellar</a:t>
            </a:r>
            <a:endParaRPr lang="en-US" dirty="0"/>
          </a:p>
        </p:txBody>
      </p:sp>
      <p:pic>
        <p:nvPicPr>
          <p:cNvPr id="15" name="Picture 2" descr="_Pic11"/>
          <p:cNvPicPr>
            <a:picLocks noChangeAspect="1" noChangeArrowheads="1"/>
          </p:cNvPicPr>
          <p:nvPr/>
        </p:nvPicPr>
        <p:blipFill>
          <a:blip r:embed="rId2"/>
          <a:srcRect/>
          <a:stretch>
            <a:fillRect/>
          </a:stretch>
        </p:blipFill>
        <p:spPr bwMode="auto">
          <a:xfrm>
            <a:off x="457200" y="3505200"/>
            <a:ext cx="3429000" cy="2971800"/>
          </a:xfrm>
          <a:prstGeom prst="ellipse">
            <a:avLst/>
          </a:prstGeom>
          <a:solidFill>
            <a:srgbClr val="FF0000"/>
          </a:solidFill>
          <a:ln>
            <a:solidFill>
              <a:schemeClr val="accent1"/>
            </a:solidFill>
          </a:ln>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448800" cy="739300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_Pic3"/>
          <p:cNvPicPr>
            <a:picLocks noChangeAspect="1" noChangeArrowheads="1"/>
          </p:cNvPicPr>
          <p:nvPr/>
        </p:nvPicPr>
        <p:blipFill>
          <a:blip r:embed="rId2"/>
          <a:srcRect/>
          <a:stretch>
            <a:fillRect/>
          </a:stretch>
        </p:blipFill>
        <p:spPr bwMode="auto">
          <a:xfrm>
            <a:off x="914400" y="626882"/>
            <a:ext cx="7696200" cy="54691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04800"/>
            <a:ext cx="5181600" cy="3046988"/>
          </a:xfrm>
          <a:prstGeom prst="rect">
            <a:avLst/>
          </a:prstGeom>
        </p:spPr>
        <p:txBody>
          <a:bodyPr wrap="square">
            <a:spAutoFit/>
          </a:bodyPr>
          <a:lstStyle/>
          <a:p>
            <a:r>
              <a:rPr lang="en-US" sz="3200" dirty="0" smtClean="0">
                <a:solidFill>
                  <a:srgbClr val="FF0000"/>
                </a:solidFill>
              </a:rPr>
              <a:t>When you play the piano or hit a tennis ball you are activating the cerebellum. The cerebellum is the area of the brain that controls coordination and balance</a:t>
            </a:r>
            <a:r>
              <a:rPr lang="en-US" sz="3200" dirty="0" smtClean="0"/>
              <a:t>.</a:t>
            </a:r>
            <a:endParaRPr lang="en-US" sz="3200" dirty="0"/>
          </a:p>
        </p:txBody>
      </p:sp>
      <p:pic>
        <p:nvPicPr>
          <p:cNvPr id="1026" name="Picture 2"/>
          <p:cNvPicPr>
            <a:picLocks noChangeAspect="1" noChangeArrowheads="1"/>
          </p:cNvPicPr>
          <p:nvPr/>
        </p:nvPicPr>
        <p:blipFill>
          <a:blip r:embed="rId3"/>
          <a:srcRect/>
          <a:stretch>
            <a:fillRect/>
          </a:stretch>
        </p:blipFill>
        <p:spPr bwMode="auto">
          <a:xfrm>
            <a:off x="6172200" y="304800"/>
            <a:ext cx="2754508" cy="3200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3962400"/>
            <a:ext cx="9144000" cy="2895600"/>
          </a:xfrm>
          <a:prstGeom prst="rect">
            <a:avLst/>
          </a:prstGeom>
          <a:noFill/>
          <a:ln w="9525">
            <a:noFill/>
            <a:miter lim="800000"/>
            <a:headEnd/>
            <a:tailEnd/>
          </a:ln>
          <a:effectLst/>
        </p:spPr>
      </p:pic>
      <p:sp>
        <p:nvSpPr>
          <p:cNvPr id="5" name="TextBox 4"/>
          <p:cNvSpPr txBox="1"/>
          <p:nvPr/>
        </p:nvSpPr>
        <p:spPr>
          <a:xfrm>
            <a:off x="381000" y="3352800"/>
            <a:ext cx="5486400" cy="584775"/>
          </a:xfrm>
          <a:prstGeom prst="rect">
            <a:avLst/>
          </a:prstGeom>
          <a:solidFill>
            <a:schemeClr val="accent1">
              <a:lumMod val="75000"/>
            </a:schemeClr>
          </a:solidFill>
        </p:spPr>
        <p:txBody>
          <a:bodyPr wrap="square" rtlCol="0">
            <a:spAutoFit/>
          </a:bodyPr>
          <a:lstStyle/>
          <a:p>
            <a:r>
              <a:rPr lang="en-US" sz="3200" dirty="0" smtClean="0">
                <a:solidFill>
                  <a:schemeClr val="bg1"/>
                </a:solidFill>
                <a:latin typeface="Algerian" pitchFamily="82" charset="0"/>
              </a:rPr>
              <a:t>     *****cerebellum*****</a:t>
            </a:r>
            <a:endParaRPr lang="en-US" sz="3200" dirty="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Cerebellar nuclei</a:t>
            </a:r>
            <a:endParaRPr lang="en-US" dirty="0"/>
          </a:p>
        </p:txBody>
      </p:sp>
      <p:sp>
        <p:nvSpPr>
          <p:cNvPr id="3" name="Content Placeholder 2"/>
          <p:cNvSpPr>
            <a:spLocks noGrp="1"/>
          </p:cNvSpPr>
          <p:nvPr>
            <p:ph idx="1"/>
          </p:nvPr>
        </p:nvSpPr>
        <p:spPr/>
        <p:txBody>
          <a:bodyPr/>
          <a:lstStyle/>
          <a:p>
            <a:r>
              <a:rPr lang="en-US" dirty="0" smtClean="0"/>
              <a:t> N. </a:t>
            </a:r>
            <a:r>
              <a:rPr lang="en-US" dirty="0" err="1" smtClean="0"/>
              <a:t>dentatus</a:t>
            </a:r>
            <a:endParaRPr lang="en-US" dirty="0" smtClean="0"/>
          </a:p>
          <a:p>
            <a:r>
              <a:rPr lang="en-US" dirty="0" smtClean="0"/>
              <a:t>N.  </a:t>
            </a:r>
            <a:r>
              <a:rPr lang="en-US" dirty="0" err="1" smtClean="0"/>
              <a:t>Embiloformis</a:t>
            </a:r>
            <a:r>
              <a:rPr lang="en-US" dirty="0" smtClean="0"/>
              <a:t>-------Red nucleus</a:t>
            </a:r>
          </a:p>
          <a:p>
            <a:r>
              <a:rPr lang="en-US" dirty="0" smtClean="0"/>
              <a:t>N. </a:t>
            </a:r>
            <a:r>
              <a:rPr lang="en-US" dirty="0" err="1" smtClean="0"/>
              <a:t>fastigii</a:t>
            </a:r>
            <a:r>
              <a:rPr lang="en-US" dirty="0" smtClean="0"/>
              <a:t> ----------------Reticular formation </a:t>
            </a:r>
          </a:p>
          <a:p>
            <a:r>
              <a:rPr lang="en-US" dirty="0" smtClean="0"/>
              <a:t>N. </a:t>
            </a:r>
            <a:r>
              <a:rPr lang="en-US" dirty="0" err="1" smtClean="0"/>
              <a:t>globosus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924800" cy="990600"/>
          </a:xfrm>
        </p:spPr>
        <p:txBody>
          <a:bodyPr anchor="t">
            <a:normAutofit/>
          </a:bodyPr>
          <a:lstStyle/>
          <a:p>
            <a:pPr algn="l"/>
            <a:r>
              <a:rPr lang="en-US" sz="4000" u="sng" dirty="0" smtClean="0">
                <a:solidFill>
                  <a:schemeClr val="tx1">
                    <a:lumMod val="75000"/>
                    <a:lumOff val="25000"/>
                  </a:schemeClr>
                </a:solidFill>
                <a:latin typeface="Algerian" pitchFamily="82" charset="0"/>
              </a:rPr>
              <a:t>Fibers</a:t>
            </a:r>
            <a:endParaRPr lang="en-US" sz="4000" u="sng" dirty="0">
              <a:solidFill>
                <a:schemeClr val="tx1">
                  <a:lumMod val="75000"/>
                  <a:lumOff val="25000"/>
                </a:schemeClr>
              </a:solidFill>
              <a:latin typeface="Algerian" pitchFamily="82" charset="0"/>
            </a:endParaRPr>
          </a:p>
        </p:txBody>
      </p:sp>
      <p:sp>
        <p:nvSpPr>
          <p:cNvPr id="3" name="Subtitle 2"/>
          <p:cNvSpPr>
            <a:spLocks noGrp="1"/>
          </p:cNvSpPr>
          <p:nvPr>
            <p:ph type="subTitle" idx="1"/>
          </p:nvPr>
        </p:nvSpPr>
        <p:spPr>
          <a:xfrm>
            <a:off x="685800" y="1371600"/>
            <a:ext cx="7772400" cy="3124200"/>
          </a:xfrm>
        </p:spPr>
        <p:txBody>
          <a:bodyPr>
            <a:normAutofit fontScale="92500" lnSpcReduction="10000"/>
          </a:bodyPr>
          <a:lstStyle/>
          <a:p>
            <a:pPr algn="l"/>
            <a:r>
              <a:rPr lang="en-US" sz="3000" b="1" u="sng" dirty="0" smtClean="0">
                <a:solidFill>
                  <a:schemeClr val="accent2">
                    <a:lumMod val="50000"/>
                  </a:schemeClr>
                </a:solidFill>
                <a:latin typeface="Constantia" pitchFamily="18" charset="0"/>
              </a:rPr>
              <a:t>Efferent</a:t>
            </a:r>
            <a:r>
              <a:rPr lang="en-US" sz="3000" b="1" dirty="0" smtClean="0">
                <a:solidFill>
                  <a:schemeClr val="accent2">
                    <a:lumMod val="50000"/>
                  </a:schemeClr>
                </a:solidFill>
                <a:latin typeface="Constantia" pitchFamily="18" charset="0"/>
              </a:rPr>
              <a:t>:- </a:t>
            </a:r>
          </a:p>
          <a:p>
            <a:pPr algn="l"/>
            <a:r>
              <a:rPr lang="en-US" sz="2800" b="1" dirty="0" smtClean="0">
                <a:solidFill>
                  <a:schemeClr val="accent2">
                    <a:lumMod val="50000"/>
                  </a:schemeClr>
                </a:solidFill>
                <a:latin typeface="Constantia" pitchFamily="18" charset="0"/>
              </a:rPr>
              <a:t>                   </a:t>
            </a:r>
            <a:r>
              <a:rPr lang="en-US" sz="2400" dirty="0" smtClean="0">
                <a:solidFill>
                  <a:schemeClr val="accent2">
                    <a:lumMod val="50000"/>
                  </a:schemeClr>
                </a:solidFill>
                <a:latin typeface="Constantia" pitchFamily="18" charset="0"/>
              </a:rPr>
              <a:t>From center to deep nuclei.</a:t>
            </a:r>
          </a:p>
          <a:p>
            <a:pPr algn="l"/>
            <a:r>
              <a:rPr lang="en-US" sz="2400" dirty="0" smtClean="0">
                <a:solidFill>
                  <a:schemeClr val="accent2">
                    <a:lumMod val="50000"/>
                  </a:schemeClr>
                </a:solidFill>
                <a:latin typeface="Constantia" pitchFamily="18" charset="0"/>
              </a:rPr>
              <a:t>                      From deep nuclei to extra Cerebellar region.</a:t>
            </a:r>
          </a:p>
          <a:p>
            <a:pPr algn="l"/>
            <a:endParaRPr lang="en-US" sz="2400" dirty="0" smtClean="0">
              <a:solidFill>
                <a:schemeClr val="accent2">
                  <a:lumMod val="50000"/>
                </a:schemeClr>
              </a:solidFill>
              <a:latin typeface="Constantia" pitchFamily="18" charset="0"/>
            </a:endParaRPr>
          </a:p>
          <a:p>
            <a:pPr algn="l"/>
            <a:r>
              <a:rPr lang="en-US" sz="2400" dirty="0" smtClean="0">
                <a:solidFill>
                  <a:schemeClr val="accent2">
                    <a:lumMod val="50000"/>
                  </a:schemeClr>
                </a:solidFill>
                <a:latin typeface="Constantia" pitchFamily="18" charset="0"/>
              </a:rPr>
              <a:t> White matter forms the white cover – </a:t>
            </a:r>
          </a:p>
          <a:p>
            <a:pPr algn="l"/>
            <a:r>
              <a:rPr lang="en-US" sz="2400" dirty="0" smtClean="0">
                <a:solidFill>
                  <a:schemeClr val="accent2">
                    <a:lumMod val="50000"/>
                  </a:schemeClr>
                </a:solidFill>
                <a:latin typeface="Constantia" pitchFamily="18" charset="0"/>
              </a:rPr>
              <a:t> Projection fibers, </a:t>
            </a:r>
          </a:p>
          <a:p>
            <a:pPr algn="l"/>
            <a:r>
              <a:rPr lang="en-US" sz="2400" dirty="0" smtClean="0">
                <a:solidFill>
                  <a:schemeClr val="accent2">
                    <a:lumMod val="50000"/>
                  </a:schemeClr>
                </a:solidFill>
                <a:latin typeface="Constantia" pitchFamily="18" charset="0"/>
              </a:rPr>
              <a:t> Association fibers,</a:t>
            </a:r>
          </a:p>
          <a:p>
            <a:pPr algn="l"/>
            <a:r>
              <a:rPr lang="en-US" sz="2400" dirty="0" smtClean="0">
                <a:solidFill>
                  <a:schemeClr val="accent2">
                    <a:lumMod val="50000"/>
                  </a:schemeClr>
                </a:solidFill>
                <a:latin typeface="Constantia" pitchFamily="18"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1"/>
            <a:ext cx="8077200" cy="685799"/>
          </a:xfrm>
        </p:spPr>
        <p:txBody>
          <a:bodyPr>
            <a:noAutofit/>
          </a:bodyPr>
          <a:lstStyle/>
          <a:p>
            <a:pPr algn="l"/>
            <a:r>
              <a:rPr lang="en-US" sz="4000" u="sng" dirty="0" smtClean="0">
                <a:latin typeface="Algerian" pitchFamily="82" charset="0"/>
              </a:rPr>
              <a:t>Connections</a:t>
            </a:r>
            <a:r>
              <a:rPr lang="en-US" sz="4000" dirty="0" smtClean="0">
                <a:latin typeface="Algerian" pitchFamily="82" charset="0"/>
              </a:rPr>
              <a:t> :-</a:t>
            </a:r>
            <a:endParaRPr lang="en-US" sz="4000" dirty="0">
              <a:latin typeface="Algerian" pitchFamily="82" charset="0"/>
            </a:endParaRPr>
          </a:p>
        </p:txBody>
      </p:sp>
      <p:sp>
        <p:nvSpPr>
          <p:cNvPr id="3" name="Subtitle 2"/>
          <p:cNvSpPr>
            <a:spLocks noGrp="1"/>
          </p:cNvSpPr>
          <p:nvPr>
            <p:ph type="subTitle" idx="1"/>
          </p:nvPr>
        </p:nvSpPr>
        <p:spPr>
          <a:xfrm>
            <a:off x="685800" y="1295400"/>
            <a:ext cx="7772400" cy="3810000"/>
          </a:xfrm>
          <a:noFill/>
          <a:ln w="76200">
            <a:solidFill>
              <a:schemeClr val="tx1"/>
            </a:solidFill>
          </a:ln>
        </p:spPr>
        <p:txBody>
          <a:bodyPr>
            <a:normAutofit/>
          </a:bodyPr>
          <a:lstStyle/>
          <a:p>
            <a:pPr algn="l"/>
            <a:r>
              <a:rPr lang="en-US" sz="3600" b="1" dirty="0" smtClean="0">
                <a:solidFill>
                  <a:schemeClr val="tx1"/>
                </a:solidFill>
                <a:latin typeface="Constantia" pitchFamily="18" charset="0"/>
              </a:rPr>
              <a:t>1. </a:t>
            </a:r>
            <a:r>
              <a:rPr lang="en-US" sz="2400" b="1" dirty="0" smtClean="0">
                <a:solidFill>
                  <a:schemeClr val="tx1"/>
                </a:solidFill>
                <a:latin typeface="Constantia" pitchFamily="18" charset="0"/>
              </a:rPr>
              <a:t>Inf.C.P :- </a:t>
            </a:r>
          </a:p>
          <a:p>
            <a:pPr algn="l"/>
            <a:r>
              <a:rPr lang="en-US" sz="2800" b="1" u="sng" dirty="0" smtClean="0">
                <a:solidFill>
                  <a:schemeClr val="accent2">
                    <a:lumMod val="75000"/>
                  </a:schemeClr>
                </a:solidFill>
                <a:latin typeface="Constantia" pitchFamily="18" charset="0"/>
              </a:rPr>
              <a:t>Afferent</a:t>
            </a:r>
            <a:r>
              <a:rPr lang="en-US" sz="2800" b="1" dirty="0" smtClean="0">
                <a:solidFill>
                  <a:schemeClr val="accent2">
                    <a:lumMod val="75000"/>
                  </a:schemeClr>
                </a:solidFill>
                <a:latin typeface="Constantia" pitchFamily="18" charset="0"/>
              </a:rPr>
              <a:t>:-  </a:t>
            </a:r>
            <a:r>
              <a:rPr lang="en-US" sz="2400" b="1" dirty="0" smtClean="0">
                <a:solidFill>
                  <a:schemeClr val="accent2">
                    <a:lumMod val="75000"/>
                  </a:schemeClr>
                </a:solidFill>
                <a:latin typeface="Constantia" pitchFamily="18" charset="0"/>
              </a:rPr>
              <a:t>a. </a:t>
            </a:r>
            <a:r>
              <a:rPr lang="en-US" sz="2400" dirty="0" smtClean="0">
                <a:solidFill>
                  <a:schemeClr val="accent2">
                    <a:lumMod val="75000"/>
                  </a:schemeClr>
                </a:solidFill>
                <a:latin typeface="Constantia" pitchFamily="18" charset="0"/>
              </a:rPr>
              <a:t>Dorsal Spinocerebellar tract</a:t>
            </a:r>
          </a:p>
          <a:p>
            <a:pPr algn="l"/>
            <a:r>
              <a:rPr lang="en-US" sz="2400" b="1" dirty="0" smtClean="0">
                <a:solidFill>
                  <a:schemeClr val="accent2">
                    <a:lumMod val="75000"/>
                  </a:schemeClr>
                </a:solidFill>
                <a:latin typeface="Constantia" pitchFamily="18" charset="0"/>
              </a:rPr>
              <a:t>                        b.</a:t>
            </a:r>
            <a:r>
              <a:rPr lang="en-US" sz="2400" dirty="0" smtClean="0">
                <a:solidFill>
                  <a:schemeClr val="accent2">
                    <a:lumMod val="75000"/>
                  </a:schemeClr>
                </a:solidFill>
                <a:latin typeface="Constantia" pitchFamily="18" charset="0"/>
              </a:rPr>
              <a:t> External </a:t>
            </a:r>
            <a:r>
              <a:rPr lang="en-US" sz="2400" dirty="0" err="1" smtClean="0">
                <a:solidFill>
                  <a:schemeClr val="accent2">
                    <a:lumMod val="75000"/>
                  </a:schemeClr>
                </a:solidFill>
                <a:latin typeface="Constantia" pitchFamily="18" charset="0"/>
              </a:rPr>
              <a:t>Aracuate</a:t>
            </a:r>
            <a:r>
              <a:rPr lang="en-US" sz="2400" dirty="0" smtClean="0">
                <a:solidFill>
                  <a:schemeClr val="accent2">
                    <a:lumMod val="75000"/>
                  </a:schemeClr>
                </a:solidFill>
                <a:latin typeface="Constantia" pitchFamily="18" charset="0"/>
              </a:rPr>
              <a:t> fibers.</a:t>
            </a:r>
          </a:p>
          <a:p>
            <a:pPr algn="l"/>
            <a:r>
              <a:rPr lang="en-US" sz="2400" b="1" dirty="0" smtClean="0">
                <a:solidFill>
                  <a:schemeClr val="accent2">
                    <a:lumMod val="75000"/>
                  </a:schemeClr>
                </a:solidFill>
                <a:latin typeface="Constantia" pitchFamily="18" charset="0"/>
              </a:rPr>
              <a:t>                        c.</a:t>
            </a:r>
            <a:r>
              <a:rPr lang="en-US" sz="2400" dirty="0" smtClean="0">
                <a:solidFill>
                  <a:schemeClr val="accent2">
                    <a:lumMod val="75000"/>
                  </a:schemeClr>
                </a:solidFill>
                <a:latin typeface="Constantia" pitchFamily="18" charset="0"/>
              </a:rPr>
              <a:t> </a:t>
            </a:r>
            <a:r>
              <a:rPr lang="en-US" sz="2400" dirty="0" err="1" smtClean="0">
                <a:solidFill>
                  <a:schemeClr val="accent2">
                    <a:lumMod val="75000"/>
                  </a:schemeClr>
                </a:solidFill>
                <a:latin typeface="Constantia" pitchFamily="18" charset="0"/>
              </a:rPr>
              <a:t>Vestibulo</a:t>
            </a:r>
            <a:r>
              <a:rPr lang="en-US" sz="2400" dirty="0" smtClean="0">
                <a:solidFill>
                  <a:schemeClr val="accent2">
                    <a:lumMod val="75000"/>
                  </a:schemeClr>
                </a:solidFill>
                <a:latin typeface="Constantia" pitchFamily="18" charset="0"/>
              </a:rPr>
              <a:t> Cerebellar tract,</a:t>
            </a:r>
          </a:p>
          <a:p>
            <a:pPr algn="l"/>
            <a:r>
              <a:rPr lang="en-US" sz="2400" b="1" dirty="0" smtClean="0">
                <a:solidFill>
                  <a:schemeClr val="accent2">
                    <a:lumMod val="75000"/>
                  </a:schemeClr>
                </a:solidFill>
                <a:latin typeface="Constantia" pitchFamily="18" charset="0"/>
              </a:rPr>
              <a:t>                        d.</a:t>
            </a:r>
            <a:r>
              <a:rPr lang="en-US" sz="2400" dirty="0" smtClean="0">
                <a:solidFill>
                  <a:schemeClr val="accent2">
                    <a:lumMod val="75000"/>
                  </a:schemeClr>
                </a:solidFill>
                <a:latin typeface="Constantia" pitchFamily="18" charset="0"/>
              </a:rPr>
              <a:t> Olivo </a:t>
            </a:r>
            <a:r>
              <a:rPr lang="en-US" sz="2400" dirty="0" err="1" smtClean="0">
                <a:solidFill>
                  <a:schemeClr val="accent2">
                    <a:lumMod val="75000"/>
                  </a:schemeClr>
                </a:solidFill>
                <a:latin typeface="Constantia" pitchFamily="18" charset="0"/>
              </a:rPr>
              <a:t>cerebellar</a:t>
            </a:r>
            <a:r>
              <a:rPr lang="en-US" sz="2400" dirty="0" smtClean="0">
                <a:solidFill>
                  <a:schemeClr val="accent2">
                    <a:lumMod val="75000"/>
                  </a:schemeClr>
                </a:solidFill>
                <a:latin typeface="Constantia" pitchFamily="18" charset="0"/>
              </a:rPr>
              <a:t> tract,</a:t>
            </a:r>
          </a:p>
          <a:p>
            <a:pPr algn="l"/>
            <a:r>
              <a:rPr lang="en-US" sz="2400" b="1" dirty="0" smtClean="0">
                <a:solidFill>
                  <a:schemeClr val="accent2">
                    <a:lumMod val="75000"/>
                  </a:schemeClr>
                </a:solidFill>
                <a:latin typeface="Constantia" pitchFamily="18" charset="0"/>
              </a:rPr>
              <a:t>                        e. </a:t>
            </a:r>
            <a:r>
              <a:rPr lang="en-US" sz="2400" dirty="0" smtClean="0">
                <a:solidFill>
                  <a:schemeClr val="accent2">
                    <a:lumMod val="75000"/>
                  </a:schemeClr>
                </a:solidFill>
                <a:latin typeface="Constantia" pitchFamily="18" charset="0"/>
              </a:rPr>
              <a:t>Fibers &amp; 5</a:t>
            </a:r>
            <a:r>
              <a:rPr lang="en-US" sz="2400" baseline="30000" dirty="0" smtClean="0">
                <a:solidFill>
                  <a:schemeClr val="accent2">
                    <a:lumMod val="75000"/>
                  </a:schemeClr>
                </a:solidFill>
                <a:latin typeface="Constantia" pitchFamily="18" charset="0"/>
              </a:rPr>
              <a:t>th</a:t>
            </a:r>
            <a:r>
              <a:rPr lang="en-US" sz="2400" dirty="0" smtClean="0">
                <a:solidFill>
                  <a:schemeClr val="accent2">
                    <a:lumMod val="75000"/>
                  </a:schemeClr>
                </a:solidFill>
                <a:latin typeface="Constantia" pitchFamily="18" charset="0"/>
              </a:rPr>
              <a:t>,9</a:t>
            </a:r>
            <a:r>
              <a:rPr lang="en-US" sz="2400" baseline="30000" dirty="0" smtClean="0">
                <a:solidFill>
                  <a:schemeClr val="accent2">
                    <a:lumMod val="75000"/>
                  </a:schemeClr>
                </a:solidFill>
                <a:latin typeface="Constantia" pitchFamily="18" charset="0"/>
              </a:rPr>
              <a:t>th</a:t>
            </a:r>
            <a:r>
              <a:rPr lang="en-US" sz="2400" dirty="0" smtClean="0">
                <a:solidFill>
                  <a:schemeClr val="accent2">
                    <a:lumMod val="75000"/>
                  </a:schemeClr>
                </a:solidFill>
                <a:latin typeface="Constantia" pitchFamily="18" charset="0"/>
              </a:rPr>
              <a:t> &amp; 10</a:t>
            </a:r>
            <a:r>
              <a:rPr lang="en-US" sz="2400" baseline="30000" dirty="0" smtClean="0">
                <a:solidFill>
                  <a:schemeClr val="accent2">
                    <a:lumMod val="75000"/>
                  </a:schemeClr>
                </a:solidFill>
                <a:latin typeface="Constantia" pitchFamily="18" charset="0"/>
              </a:rPr>
              <a:t>th</a:t>
            </a:r>
            <a:r>
              <a:rPr lang="en-US" sz="2400" dirty="0" smtClean="0">
                <a:solidFill>
                  <a:schemeClr val="accent2">
                    <a:lumMod val="75000"/>
                  </a:schemeClr>
                </a:solidFill>
                <a:latin typeface="Constantia" pitchFamily="18" charset="0"/>
              </a:rPr>
              <a:t> Cranial nerves,</a:t>
            </a:r>
          </a:p>
          <a:p>
            <a:pPr algn="l"/>
            <a:r>
              <a:rPr lang="en-US" sz="2400" b="1" dirty="0" smtClean="0">
                <a:solidFill>
                  <a:schemeClr val="accent2">
                    <a:lumMod val="75000"/>
                  </a:schemeClr>
                </a:solidFill>
                <a:latin typeface="Constantia" pitchFamily="18" charset="0"/>
              </a:rPr>
              <a:t>                        f.</a:t>
            </a:r>
            <a:r>
              <a:rPr lang="en-US" sz="2400" dirty="0" smtClean="0">
                <a:solidFill>
                  <a:schemeClr val="accent2">
                    <a:lumMod val="75000"/>
                  </a:schemeClr>
                </a:solidFill>
                <a:latin typeface="Constantia" pitchFamily="18" charset="0"/>
              </a:rPr>
              <a:t> </a:t>
            </a:r>
            <a:r>
              <a:rPr lang="en-US" sz="2400" dirty="0" err="1" smtClean="0">
                <a:solidFill>
                  <a:schemeClr val="accent2">
                    <a:lumMod val="75000"/>
                  </a:schemeClr>
                </a:solidFill>
                <a:latin typeface="Constantia" pitchFamily="18" charset="0"/>
              </a:rPr>
              <a:t>Tecto</a:t>
            </a:r>
            <a:r>
              <a:rPr lang="en-US" sz="2400" dirty="0" smtClean="0">
                <a:solidFill>
                  <a:schemeClr val="accent2">
                    <a:lumMod val="75000"/>
                  </a:schemeClr>
                </a:solidFill>
                <a:latin typeface="Constantia" pitchFamily="18" charset="0"/>
              </a:rPr>
              <a:t> </a:t>
            </a:r>
            <a:r>
              <a:rPr lang="en-US" sz="2400" dirty="0" err="1" smtClean="0">
                <a:solidFill>
                  <a:schemeClr val="accent2">
                    <a:lumMod val="75000"/>
                  </a:schemeClr>
                </a:solidFill>
                <a:latin typeface="Constantia" pitchFamily="18" charset="0"/>
              </a:rPr>
              <a:t>cerebellar</a:t>
            </a:r>
            <a:r>
              <a:rPr lang="en-US" sz="2400" dirty="0" smtClean="0">
                <a:solidFill>
                  <a:schemeClr val="accent2">
                    <a:lumMod val="75000"/>
                  </a:schemeClr>
                </a:solidFill>
                <a:latin typeface="Constantia" pitchFamily="18" charset="0"/>
              </a:rPr>
              <a:t>.</a:t>
            </a:r>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90599"/>
          </a:xfrm>
        </p:spPr>
        <p:txBody>
          <a:bodyPr anchor="t"/>
          <a:lstStyle/>
          <a:p>
            <a:pPr algn="l"/>
            <a:r>
              <a:rPr lang="en-US" u="sng" dirty="0" smtClean="0">
                <a:latin typeface="Algerian" pitchFamily="82" charset="0"/>
              </a:rPr>
              <a:t>Connections</a:t>
            </a:r>
            <a:r>
              <a:rPr lang="en-US" dirty="0" smtClean="0">
                <a:latin typeface="Algerian" pitchFamily="82" charset="0"/>
              </a:rPr>
              <a:t> :-</a:t>
            </a:r>
            <a:endParaRPr lang="en-US" dirty="0"/>
          </a:p>
        </p:txBody>
      </p:sp>
      <p:sp>
        <p:nvSpPr>
          <p:cNvPr id="3" name="Subtitle 2"/>
          <p:cNvSpPr>
            <a:spLocks noGrp="1"/>
          </p:cNvSpPr>
          <p:nvPr>
            <p:ph type="subTitle" idx="1"/>
          </p:nvPr>
        </p:nvSpPr>
        <p:spPr>
          <a:xfrm>
            <a:off x="685800" y="1447800"/>
            <a:ext cx="7772400" cy="4114800"/>
          </a:xfrm>
          <a:ln w="76200">
            <a:solidFill>
              <a:schemeClr val="tx1"/>
            </a:solidFill>
          </a:ln>
        </p:spPr>
        <p:txBody>
          <a:bodyPr>
            <a:normAutofit fontScale="70000" lnSpcReduction="20000"/>
          </a:bodyPr>
          <a:lstStyle/>
          <a:p>
            <a:pPr algn="l"/>
            <a:r>
              <a:rPr lang="en-US" sz="3600" b="1" u="sng" dirty="0" smtClean="0">
                <a:solidFill>
                  <a:schemeClr val="accent2">
                    <a:lumMod val="75000"/>
                  </a:schemeClr>
                </a:solidFill>
                <a:latin typeface="Constantia" pitchFamily="18" charset="0"/>
              </a:rPr>
              <a:t>Efferent</a:t>
            </a:r>
            <a:r>
              <a:rPr lang="en-US" sz="3600" b="1" dirty="0" smtClean="0">
                <a:solidFill>
                  <a:schemeClr val="accent2">
                    <a:lumMod val="75000"/>
                  </a:schemeClr>
                </a:solidFill>
                <a:latin typeface="Constantia" pitchFamily="18" charset="0"/>
              </a:rPr>
              <a:t>:- a. </a:t>
            </a:r>
            <a:r>
              <a:rPr lang="en-US" sz="3100" dirty="0" err="1" smtClean="0">
                <a:solidFill>
                  <a:schemeClr val="accent2">
                    <a:lumMod val="75000"/>
                  </a:schemeClr>
                </a:solidFill>
                <a:latin typeface="Constantia" pitchFamily="18" charset="0"/>
              </a:rPr>
              <a:t>Fastigo</a:t>
            </a:r>
            <a:r>
              <a:rPr lang="en-US" sz="3100" dirty="0" smtClean="0">
                <a:solidFill>
                  <a:schemeClr val="accent2">
                    <a:lumMod val="75000"/>
                  </a:schemeClr>
                </a:solidFill>
                <a:latin typeface="Constantia" pitchFamily="18" charset="0"/>
              </a:rPr>
              <a:t> Vestibular,</a:t>
            </a:r>
          </a:p>
          <a:p>
            <a:pPr algn="l"/>
            <a:r>
              <a:rPr lang="en-US" sz="3100" dirty="0" smtClean="0">
                <a:solidFill>
                  <a:schemeClr val="accent2">
                    <a:lumMod val="75000"/>
                  </a:schemeClr>
                </a:solidFill>
                <a:latin typeface="Constantia" pitchFamily="18" charset="0"/>
              </a:rPr>
              <a:t>                     </a:t>
            </a:r>
            <a:r>
              <a:rPr lang="en-US" sz="3100" b="1" dirty="0" smtClean="0">
                <a:solidFill>
                  <a:schemeClr val="accent2">
                    <a:lumMod val="75000"/>
                  </a:schemeClr>
                </a:solidFill>
                <a:latin typeface="Constantia" pitchFamily="18" charset="0"/>
              </a:rPr>
              <a:t> b. </a:t>
            </a:r>
            <a:r>
              <a:rPr lang="en-US" sz="3100" dirty="0" err="1" smtClean="0">
                <a:solidFill>
                  <a:schemeClr val="accent2">
                    <a:lumMod val="75000"/>
                  </a:schemeClr>
                </a:solidFill>
                <a:latin typeface="Constantia" pitchFamily="18" charset="0"/>
              </a:rPr>
              <a:t>Fastigo</a:t>
            </a:r>
            <a:r>
              <a:rPr lang="en-US" sz="3100" dirty="0" smtClean="0">
                <a:solidFill>
                  <a:schemeClr val="accent2">
                    <a:lumMod val="75000"/>
                  </a:schemeClr>
                </a:solidFill>
                <a:latin typeface="Constantia" pitchFamily="18" charset="0"/>
              </a:rPr>
              <a:t> bulbar,</a:t>
            </a:r>
          </a:p>
          <a:p>
            <a:pPr algn="l"/>
            <a:r>
              <a:rPr lang="en-US" sz="3100" dirty="0" smtClean="0">
                <a:solidFill>
                  <a:schemeClr val="accent2">
                    <a:lumMod val="75000"/>
                  </a:schemeClr>
                </a:solidFill>
                <a:latin typeface="Constantia" pitchFamily="18" charset="0"/>
              </a:rPr>
              <a:t>                      </a:t>
            </a:r>
            <a:r>
              <a:rPr lang="en-US" sz="3100" b="1" dirty="0" smtClean="0">
                <a:solidFill>
                  <a:schemeClr val="accent2">
                    <a:lumMod val="75000"/>
                  </a:schemeClr>
                </a:solidFill>
                <a:latin typeface="Constantia" pitchFamily="18" charset="0"/>
              </a:rPr>
              <a:t>c. </a:t>
            </a:r>
            <a:r>
              <a:rPr lang="en-US" sz="3100" dirty="0" err="1" smtClean="0">
                <a:solidFill>
                  <a:schemeClr val="accent2">
                    <a:lumMod val="75000"/>
                  </a:schemeClr>
                </a:solidFill>
                <a:latin typeface="Constantia" pitchFamily="18" charset="0"/>
              </a:rPr>
              <a:t>Cerebello</a:t>
            </a:r>
            <a:r>
              <a:rPr lang="en-US" sz="3100" dirty="0" smtClean="0">
                <a:solidFill>
                  <a:schemeClr val="accent2">
                    <a:lumMod val="75000"/>
                  </a:schemeClr>
                </a:solidFill>
                <a:latin typeface="Constantia" pitchFamily="18" charset="0"/>
              </a:rPr>
              <a:t> </a:t>
            </a:r>
            <a:r>
              <a:rPr lang="en-US" sz="3100" dirty="0" err="1" smtClean="0">
                <a:solidFill>
                  <a:schemeClr val="accent2">
                    <a:lumMod val="75000"/>
                  </a:schemeClr>
                </a:solidFill>
                <a:latin typeface="Constantia" pitchFamily="18" charset="0"/>
              </a:rPr>
              <a:t>olivary</a:t>
            </a:r>
            <a:r>
              <a:rPr lang="en-US" sz="3100" dirty="0" smtClean="0">
                <a:solidFill>
                  <a:schemeClr val="accent2">
                    <a:lumMod val="75000"/>
                  </a:schemeClr>
                </a:solidFill>
                <a:latin typeface="Constantia" pitchFamily="18" charset="0"/>
              </a:rPr>
              <a:t>,</a:t>
            </a:r>
          </a:p>
          <a:p>
            <a:pPr algn="l"/>
            <a:endParaRPr lang="en-US" sz="3100" dirty="0" smtClean="0">
              <a:solidFill>
                <a:schemeClr val="accent2">
                  <a:lumMod val="75000"/>
                </a:schemeClr>
              </a:solidFill>
              <a:latin typeface="Constantia" pitchFamily="18" charset="0"/>
            </a:endParaRPr>
          </a:p>
          <a:p>
            <a:pPr algn="l"/>
            <a:r>
              <a:rPr lang="en-US" sz="4600" b="1" dirty="0" smtClean="0">
                <a:solidFill>
                  <a:schemeClr val="tx1"/>
                </a:solidFill>
                <a:latin typeface="Constantia" pitchFamily="18" charset="0"/>
              </a:rPr>
              <a:t>2. </a:t>
            </a:r>
            <a:r>
              <a:rPr lang="en-US" sz="3100" b="1" dirty="0" smtClean="0">
                <a:solidFill>
                  <a:schemeClr val="tx1"/>
                </a:solidFill>
                <a:latin typeface="Constantia" pitchFamily="18" charset="0"/>
              </a:rPr>
              <a:t>Middle Cerebellar </a:t>
            </a:r>
            <a:r>
              <a:rPr lang="en-US" sz="3100" b="1" dirty="0" err="1" smtClean="0">
                <a:solidFill>
                  <a:schemeClr val="tx1"/>
                </a:solidFill>
                <a:latin typeface="Constantia" pitchFamily="18" charset="0"/>
              </a:rPr>
              <a:t>Pedunde</a:t>
            </a:r>
            <a:r>
              <a:rPr lang="en-US" sz="3100" b="1" dirty="0" smtClean="0">
                <a:solidFill>
                  <a:schemeClr val="tx1"/>
                </a:solidFill>
                <a:latin typeface="Constantia" pitchFamily="18" charset="0"/>
              </a:rPr>
              <a:t>:-</a:t>
            </a:r>
          </a:p>
          <a:p>
            <a:pPr algn="l"/>
            <a:endParaRPr lang="en-US" sz="3100" b="1" dirty="0" smtClean="0">
              <a:latin typeface="Constantia" pitchFamily="18" charset="0"/>
            </a:endParaRPr>
          </a:p>
          <a:p>
            <a:pPr algn="l"/>
            <a:r>
              <a:rPr lang="en-US" sz="3600" b="1" u="sng" dirty="0" smtClean="0">
                <a:solidFill>
                  <a:schemeClr val="accent2">
                    <a:lumMod val="75000"/>
                  </a:schemeClr>
                </a:solidFill>
                <a:latin typeface="Constantia" pitchFamily="18" charset="0"/>
              </a:rPr>
              <a:t>Afferent</a:t>
            </a:r>
            <a:r>
              <a:rPr lang="en-US" sz="3600" b="1" dirty="0" smtClean="0">
                <a:solidFill>
                  <a:schemeClr val="accent2">
                    <a:lumMod val="75000"/>
                  </a:schemeClr>
                </a:solidFill>
                <a:latin typeface="Constantia" pitchFamily="18" charset="0"/>
              </a:rPr>
              <a:t>:-  </a:t>
            </a:r>
            <a:r>
              <a:rPr lang="en-US" sz="3100" b="1" dirty="0" smtClean="0">
                <a:solidFill>
                  <a:schemeClr val="accent2">
                    <a:lumMod val="75000"/>
                  </a:schemeClr>
                </a:solidFill>
                <a:latin typeface="Constantia" pitchFamily="18" charset="0"/>
              </a:rPr>
              <a:t>a. </a:t>
            </a:r>
            <a:r>
              <a:rPr lang="en-US" sz="3100" dirty="0" smtClean="0">
                <a:solidFill>
                  <a:schemeClr val="accent2">
                    <a:lumMod val="75000"/>
                  </a:schemeClr>
                </a:solidFill>
                <a:latin typeface="Constantia" pitchFamily="18" charset="0"/>
              </a:rPr>
              <a:t>PontoCerebellar    Fronto PontoCerebellar</a:t>
            </a:r>
          </a:p>
          <a:p>
            <a:pPr algn="l"/>
            <a:r>
              <a:rPr lang="en-US" sz="3100" dirty="0" smtClean="0">
                <a:solidFill>
                  <a:schemeClr val="accent2">
                    <a:lumMod val="75000"/>
                  </a:schemeClr>
                </a:solidFill>
                <a:latin typeface="Constantia" pitchFamily="18" charset="0"/>
              </a:rPr>
              <a:t>                       </a:t>
            </a:r>
            <a:r>
              <a:rPr lang="en-US" sz="3100" b="1" dirty="0" smtClean="0">
                <a:solidFill>
                  <a:schemeClr val="accent2">
                    <a:lumMod val="75000"/>
                  </a:schemeClr>
                </a:solidFill>
                <a:latin typeface="Constantia" pitchFamily="18" charset="0"/>
              </a:rPr>
              <a:t>b.</a:t>
            </a:r>
            <a:r>
              <a:rPr lang="en-US" sz="3100" dirty="0" smtClean="0">
                <a:solidFill>
                  <a:schemeClr val="accent2">
                    <a:lumMod val="75000"/>
                  </a:schemeClr>
                </a:solidFill>
                <a:latin typeface="Constantia" pitchFamily="18" charset="0"/>
              </a:rPr>
              <a:t> Cerebellum </a:t>
            </a:r>
            <a:r>
              <a:rPr lang="en-US" sz="3100" dirty="0" smtClean="0">
                <a:solidFill>
                  <a:schemeClr val="tx1"/>
                </a:solidFill>
                <a:latin typeface="Constantia" pitchFamily="18" charset="0"/>
              </a:rPr>
              <a:t>   	       </a:t>
            </a:r>
            <a:r>
              <a:rPr lang="en-US" sz="3100" dirty="0" smtClean="0">
                <a:solidFill>
                  <a:schemeClr val="accent2">
                    <a:lumMod val="75000"/>
                  </a:schemeClr>
                </a:solidFill>
                <a:latin typeface="Constantia" pitchFamily="18" charset="0"/>
              </a:rPr>
              <a:t>Cerebrum</a:t>
            </a:r>
          </a:p>
          <a:p>
            <a:pPr algn="l"/>
            <a:endParaRPr lang="en-US" sz="2800" dirty="0" smtClean="0">
              <a:solidFill>
                <a:schemeClr val="accent2">
                  <a:lumMod val="75000"/>
                </a:schemeClr>
              </a:solidFill>
              <a:latin typeface="Constantia" pitchFamily="18" charset="0"/>
            </a:endParaRPr>
          </a:p>
          <a:p>
            <a:pPr algn="l"/>
            <a:r>
              <a:rPr lang="en-US" sz="2800" b="1" dirty="0" smtClean="0">
                <a:solidFill>
                  <a:schemeClr val="accent2">
                    <a:lumMod val="75000"/>
                  </a:schemeClr>
                </a:solidFill>
                <a:latin typeface="Constantia" pitchFamily="18" charset="0"/>
              </a:rPr>
              <a:t>                        </a:t>
            </a:r>
            <a:endParaRPr lang="en-US" sz="2800" b="1" dirty="0" smtClean="0">
              <a:latin typeface="Constantia" pitchFamily="18" charset="0"/>
            </a:endParaRPr>
          </a:p>
          <a:p>
            <a:r>
              <a:rPr lang="en-US" sz="2800" b="1" dirty="0" smtClean="0">
                <a:latin typeface="Constantia" pitchFamily="18" charset="0"/>
              </a:rPr>
              <a:t> </a:t>
            </a:r>
          </a:p>
          <a:p>
            <a:endParaRPr lang="en-US" dirty="0" smtClean="0"/>
          </a:p>
          <a:p>
            <a:endParaRPr lang="en-US" dirty="0"/>
          </a:p>
        </p:txBody>
      </p:sp>
      <p:cxnSp>
        <p:nvCxnSpPr>
          <p:cNvPr id="8" name="Straight Arrow Connector 7"/>
          <p:cNvCxnSpPr/>
          <p:nvPr/>
        </p:nvCxnSpPr>
        <p:spPr>
          <a:xfrm>
            <a:off x="4191000" y="4191000"/>
            <a:ext cx="533400" cy="1588"/>
          </a:xfrm>
          <a:prstGeom prst="straightConnector1">
            <a:avLst/>
          </a:prstGeom>
          <a:ln>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2400" y="304800"/>
            <a:ext cx="8991600" cy="6553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685799"/>
          </a:xfrm>
        </p:spPr>
        <p:txBody>
          <a:bodyPr>
            <a:normAutofit fontScale="90000"/>
          </a:bodyPr>
          <a:lstStyle/>
          <a:p>
            <a:pPr algn="l"/>
            <a:r>
              <a:rPr lang="en-US" u="sng" dirty="0" smtClean="0">
                <a:latin typeface="Algerian" pitchFamily="82" charset="0"/>
              </a:rPr>
              <a:t>Connections</a:t>
            </a:r>
            <a:r>
              <a:rPr lang="en-US" dirty="0" smtClean="0">
                <a:latin typeface="Algerian" pitchFamily="82" charset="0"/>
              </a:rPr>
              <a:t> :-</a:t>
            </a:r>
            <a:endParaRPr lang="en-US" dirty="0"/>
          </a:p>
        </p:txBody>
      </p:sp>
      <p:sp>
        <p:nvSpPr>
          <p:cNvPr id="3" name="Subtitle 2"/>
          <p:cNvSpPr>
            <a:spLocks noGrp="1"/>
          </p:cNvSpPr>
          <p:nvPr>
            <p:ph type="subTitle" idx="1"/>
          </p:nvPr>
        </p:nvSpPr>
        <p:spPr>
          <a:xfrm>
            <a:off x="685800" y="1371600"/>
            <a:ext cx="7772400" cy="4267199"/>
          </a:xfrm>
          <a:ln>
            <a:solidFill>
              <a:schemeClr val="tx1"/>
            </a:solidFill>
          </a:ln>
        </p:spPr>
        <p:txBody>
          <a:bodyPr>
            <a:normAutofit/>
          </a:bodyPr>
          <a:lstStyle/>
          <a:p>
            <a:pPr algn="l"/>
            <a:r>
              <a:rPr lang="en-US" sz="2600" b="1" dirty="0" smtClean="0">
                <a:solidFill>
                  <a:schemeClr val="tx1"/>
                </a:solidFill>
                <a:latin typeface="Constantia" pitchFamily="18" charset="0"/>
              </a:rPr>
              <a:t>3. Sup. Cerebellar </a:t>
            </a:r>
            <a:r>
              <a:rPr lang="en-US" sz="2600" b="1" dirty="0" err="1" smtClean="0">
                <a:solidFill>
                  <a:schemeClr val="tx1"/>
                </a:solidFill>
                <a:latin typeface="Constantia" pitchFamily="18" charset="0"/>
              </a:rPr>
              <a:t>Pedunde</a:t>
            </a:r>
            <a:r>
              <a:rPr lang="en-US" sz="2600" b="1" dirty="0" smtClean="0">
                <a:solidFill>
                  <a:schemeClr val="tx1"/>
                </a:solidFill>
                <a:latin typeface="Constantia" pitchFamily="18" charset="0"/>
              </a:rPr>
              <a:t>:-</a:t>
            </a:r>
          </a:p>
          <a:p>
            <a:pPr algn="l"/>
            <a:endParaRPr lang="en-US" sz="2800" b="1" dirty="0" smtClean="0">
              <a:latin typeface="Constantia" pitchFamily="18" charset="0"/>
            </a:endParaRPr>
          </a:p>
          <a:p>
            <a:pPr algn="l"/>
            <a:r>
              <a:rPr lang="en-US" sz="2800" b="1" u="sng" dirty="0" smtClean="0">
                <a:solidFill>
                  <a:schemeClr val="accent2">
                    <a:lumMod val="75000"/>
                  </a:schemeClr>
                </a:solidFill>
                <a:latin typeface="Constantia" pitchFamily="18" charset="0"/>
              </a:rPr>
              <a:t>Afferent</a:t>
            </a:r>
            <a:r>
              <a:rPr lang="en-US" sz="2800" b="1" dirty="0" smtClean="0">
                <a:solidFill>
                  <a:schemeClr val="accent2">
                    <a:lumMod val="75000"/>
                  </a:schemeClr>
                </a:solidFill>
                <a:latin typeface="Constantia" pitchFamily="18" charset="0"/>
              </a:rPr>
              <a:t>:-  </a:t>
            </a:r>
            <a:r>
              <a:rPr lang="en-US" sz="2400" b="1" dirty="0" smtClean="0">
                <a:solidFill>
                  <a:schemeClr val="accent2">
                    <a:lumMod val="75000"/>
                  </a:schemeClr>
                </a:solidFill>
                <a:latin typeface="Constantia" pitchFamily="18" charset="0"/>
              </a:rPr>
              <a:t>a. </a:t>
            </a:r>
            <a:r>
              <a:rPr lang="en-US" sz="2400" dirty="0" smtClean="0">
                <a:solidFill>
                  <a:schemeClr val="accent2">
                    <a:lumMod val="75000"/>
                  </a:schemeClr>
                </a:solidFill>
                <a:latin typeface="Constantia" pitchFamily="18" charset="0"/>
              </a:rPr>
              <a:t>Ventral Spinocerebellar</a:t>
            </a:r>
          </a:p>
          <a:p>
            <a:pPr algn="l"/>
            <a:r>
              <a:rPr lang="en-US" sz="2400" b="1" dirty="0" smtClean="0">
                <a:solidFill>
                  <a:schemeClr val="accent2">
                    <a:lumMod val="75000"/>
                  </a:schemeClr>
                </a:solidFill>
                <a:latin typeface="Constantia" pitchFamily="18" charset="0"/>
              </a:rPr>
              <a:t>                        b.</a:t>
            </a:r>
            <a:r>
              <a:rPr lang="en-US" sz="2400" dirty="0" smtClean="0">
                <a:solidFill>
                  <a:schemeClr val="accent2">
                    <a:lumMod val="75000"/>
                  </a:schemeClr>
                </a:solidFill>
                <a:latin typeface="Constantia" pitchFamily="18" charset="0"/>
              </a:rPr>
              <a:t> </a:t>
            </a:r>
            <a:r>
              <a:rPr lang="en-US" sz="2400" dirty="0" err="1" smtClean="0">
                <a:solidFill>
                  <a:schemeClr val="accent2">
                    <a:lumMod val="75000"/>
                  </a:schemeClr>
                </a:solidFill>
                <a:latin typeface="Constantia" pitchFamily="18" charset="0"/>
              </a:rPr>
              <a:t>Tecto</a:t>
            </a:r>
            <a:r>
              <a:rPr lang="en-US" sz="2400" dirty="0" smtClean="0">
                <a:solidFill>
                  <a:schemeClr val="accent2">
                    <a:lumMod val="75000"/>
                  </a:schemeClr>
                </a:solidFill>
                <a:latin typeface="Constantia" pitchFamily="18" charset="0"/>
              </a:rPr>
              <a:t> </a:t>
            </a:r>
            <a:r>
              <a:rPr lang="en-US" sz="2400" dirty="0" err="1" smtClean="0">
                <a:solidFill>
                  <a:schemeClr val="accent2">
                    <a:lumMod val="75000"/>
                  </a:schemeClr>
                </a:solidFill>
                <a:latin typeface="Constantia" pitchFamily="18" charset="0"/>
              </a:rPr>
              <a:t>cerebellar</a:t>
            </a:r>
            <a:r>
              <a:rPr lang="en-US" sz="2400" dirty="0" smtClean="0">
                <a:solidFill>
                  <a:schemeClr val="accent2">
                    <a:lumMod val="75000"/>
                  </a:schemeClr>
                </a:solidFill>
                <a:latin typeface="Constantia" pitchFamily="18" charset="0"/>
              </a:rPr>
              <a:t>,</a:t>
            </a:r>
          </a:p>
          <a:p>
            <a:pPr algn="l"/>
            <a:endParaRPr lang="en-US" sz="2400" dirty="0" smtClean="0">
              <a:solidFill>
                <a:schemeClr val="accent2">
                  <a:lumMod val="75000"/>
                </a:schemeClr>
              </a:solidFill>
              <a:latin typeface="Constantia" pitchFamily="18" charset="0"/>
            </a:endParaRPr>
          </a:p>
          <a:p>
            <a:pPr algn="l"/>
            <a:r>
              <a:rPr lang="en-US" sz="2800" b="1" u="sng" dirty="0" smtClean="0">
                <a:solidFill>
                  <a:schemeClr val="accent2">
                    <a:lumMod val="75000"/>
                  </a:schemeClr>
                </a:solidFill>
                <a:latin typeface="Constantia" pitchFamily="18" charset="0"/>
              </a:rPr>
              <a:t>Efferent</a:t>
            </a:r>
            <a:r>
              <a:rPr lang="en-US" sz="2800" b="1" dirty="0" smtClean="0">
                <a:solidFill>
                  <a:schemeClr val="accent2">
                    <a:lumMod val="75000"/>
                  </a:schemeClr>
                </a:solidFill>
                <a:latin typeface="Constantia" pitchFamily="18" charset="0"/>
              </a:rPr>
              <a:t>:- </a:t>
            </a:r>
            <a:r>
              <a:rPr lang="en-US" sz="2800" dirty="0" smtClean="0">
                <a:solidFill>
                  <a:schemeClr val="accent2">
                    <a:lumMod val="75000"/>
                  </a:schemeClr>
                </a:solidFill>
                <a:latin typeface="Constantia" pitchFamily="18" charset="0"/>
              </a:rPr>
              <a:t>a. </a:t>
            </a:r>
            <a:r>
              <a:rPr lang="en-US" sz="2400" dirty="0" smtClean="0">
                <a:solidFill>
                  <a:schemeClr val="accent2">
                    <a:lumMod val="75000"/>
                  </a:schemeClr>
                </a:solidFill>
                <a:latin typeface="Constantia" pitchFamily="18" charset="0"/>
              </a:rPr>
              <a:t>D</a:t>
            </a:r>
            <a:r>
              <a:rPr lang="en-US" sz="2800" dirty="0" smtClean="0">
                <a:solidFill>
                  <a:schemeClr val="accent2">
                    <a:lumMod val="75000"/>
                  </a:schemeClr>
                </a:solidFill>
                <a:latin typeface="Constantia" pitchFamily="18" charset="0"/>
              </a:rPr>
              <a:t>entetothalamo cortical tract</a:t>
            </a:r>
            <a:r>
              <a:rPr lang="en-US" sz="2400" dirty="0" smtClean="0">
                <a:solidFill>
                  <a:schemeClr val="accent2">
                    <a:lumMod val="75000"/>
                  </a:schemeClr>
                </a:solidFill>
                <a:latin typeface="Constantia" pitchFamily="18" charset="0"/>
              </a:rPr>
              <a:t>,</a:t>
            </a:r>
          </a:p>
          <a:p>
            <a:pPr algn="l"/>
            <a:r>
              <a:rPr lang="en-US" sz="2400" dirty="0" smtClean="0">
                <a:solidFill>
                  <a:schemeClr val="accent2">
                    <a:lumMod val="75000"/>
                  </a:schemeClr>
                </a:solidFill>
                <a:latin typeface="Constantia" pitchFamily="18" charset="0"/>
              </a:rPr>
              <a:t>                      b. Dentetorubrothalamic tract</a:t>
            </a:r>
          </a:p>
          <a:p>
            <a:pPr algn="l"/>
            <a:r>
              <a:rPr lang="en-US" sz="2400" dirty="0" smtClean="0">
                <a:solidFill>
                  <a:schemeClr val="accent2">
                    <a:lumMod val="75000"/>
                  </a:schemeClr>
                </a:solidFill>
                <a:latin typeface="Constantia" pitchFamily="18" charset="0"/>
              </a:rPr>
              <a:t>                      </a:t>
            </a:r>
          </a:p>
          <a:p>
            <a:pPr algn="l"/>
            <a:endParaRPr lang="en-US" sz="2400" dirty="0" smtClean="0">
              <a:solidFill>
                <a:schemeClr val="accent2">
                  <a:lumMod val="75000"/>
                </a:schemeClr>
              </a:solidFill>
              <a:latin typeface="Constantia" pitchFamily="18" charset="0"/>
            </a:endParaRPr>
          </a:p>
          <a:p>
            <a:pPr algn="l"/>
            <a:endParaRPr lang="en-US" sz="2400" dirty="0" smtClean="0">
              <a:solidFill>
                <a:schemeClr val="accent2">
                  <a:lumMod val="75000"/>
                </a:schemeClr>
              </a:solidFill>
              <a:latin typeface="Constantia" pitchFamily="18" charset="0"/>
            </a:endParaRPr>
          </a:p>
          <a:p>
            <a:pPr algn="l"/>
            <a:endParaRPr lang="en-US" sz="3100" dirty="0" smtClean="0">
              <a:solidFill>
                <a:schemeClr val="accent2">
                  <a:lumMod val="75000"/>
                </a:schemeClr>
              </a:solidFill>
              <a:latin typeface="Constantia" pitchFamily="18" charset="0"/>
            </a:endParaRPr>
          </a:p>
          <a:p>
            <a:pPr algn="l"/>
            <a:endParaRPr lang="en-US" sz="2800" b="1" dirty="0" smtClean="0">
              <a:latin typeface="Constantia" pitchFamily="18" charset="0"/>
            </a:endParaRPr>
          </a:p>
          <a:p>
            <a:pPr algn="l"/>
            <a:endParaRPr lang="en-US" sz="2800" b="1" dirty="0" smtClean="0">
              <a:latin typeface="Constantia" pitchFamily="18" charset="0"/>
            </a:endParaRPr>
          </a:p>
          <a:p>
            <a:pPr algn="l"/>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MCQ-2</a:t>
            </a:r>
            <a:endParaRPr lang="en-US" dirty="0"/>
          </a:p>
        </p:txBody>
      </p:sp>
      <p:sp>
        <p:nvSpPr>
          <p:cNvPr id="3" name="Content Placeholder 2"/>
          <p:cNvSpPr>
            <a:spLocks noGrp="1"/>
          </p:cNvSpPr>
          <p:nvPr>
            <p:ph idx="1"/>
          </p:nvPr>
        </p:nvSpPr>
        <p:spPr/>
        <p:txBody>
          <a:bodyPr>
            <a:normAutofit/>
          </a:bodyPr>
          <a:lstStyle/>
          <a:p>
            <a:pPr>
              <a:buNone/>
            </a:pPr>
            <a:r>
              <a:rPr lang="en-US" dirty="0" smtClean="0"/>
              <a:t>All  statements regarding </a:t>
            </a:r>
            <a:r>
              <a:rPr lang="en-US" dirty="0" err="1" smtClean="0"/>
              <a:t>cerebellar</a:t>
            </a:r>
            <a:r>
              <a:rPr lang="en-US" dirty="0" smtClean="0"/>
              <a:t> connection are true except :</a:t>
            </a:r>
          </a:p>
          <a:p>
            <a:pPr>
              <a:buNone/>
            </a:pPr>
            <a:r>
              <a:rPr lang="en-US" dirty="0" err="1" smtClean="0"/>
              <a:t>A.Ventral</a:t>
            </a:r>
            <a:r>
              <a:rPr lang="en-US" dirty="0" smtClean="0"/>
              <a:t> </a:t>
            </a:r>
            <a:r>
              <a:rPr lang="en-US" dirty="0" err="1" smtClean="0"/>
              <a:t>spinocerebellar</a:t>
            </a:r>
            <a:r>
              <a:rPr lang="en-US" dirty="0" smtClean="0"/>
              <a:t> tract passes through SCP</a:t>
            </a:r>
          </a:p>
          <a:p>
            <a:pPr>
              <a:buNone/>
            </a:pPr>
            <a:r>
              <a:rPr lang="en-US" dirty="0" smtClean="0"/>
              <a:t>B. External </a:t>
            </a:r>
            <a:r>
              <a:rPr lang="en-US" dirty="0" err="1" smtClean="0"/>
              <a:t>arcuate</a:t>
            </a:r>
            <a:r>
              <a:rPr lang="en-US" dirty="0" smtClean="0"/>
              <a:t> fibers passes through ICP</a:t>
            </a:r>
          </a:p>
          <a:p>
            <a:pPr>
              <a:buNone/>
            </a:pPr>
            <a:r>
              <a:rPr lang="en-US" dirty="0" smtClean="0"/>
              <a:t>C. Association fibers from one cerebellum to another passes through MCP</a:t>
            </a:r>
          </a:p>
          <a:p>
            <a:pPr>
              <a:buNone/>
            </a:pPr>
            <a:r>
              <a:rPr lang="en-US" dirty="0" smtClean="0"/>
              <a:t>D. </a:t>
            </a:r>
            <a:r>
              <a:rPr lang="en-US" dirty="0" err="1" smtClean="0"/>
              <a:t>Vestibulocerebellar</a:t>
            </a:r>
            <a:r>
              <a:rPr lang="en-US" dirty="0" smtClean="0"/>
              <a:t> tract fibers passes in SCP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33400" y="718918"/>
            <a:ext cx="7953375" cy="510085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200400" y="1371600"/>
            <a:ext cx="4343400" cy="4885317"/>
          </a:xfrm>
          <a:prstGeom prst="rect">
            <a:avLst/>
          </a:prstGeom>
          <a:noFill/>
          <a:ln w="9525">
            <a:noFill/>
            <a:miter lim="800000"/>
            <a:headEnd/>
            <a:tailEnd/>
          </a:ln>
          <a:effectLst/>
        </p:spPr>
      </p:pic>
      <p:sp>
        <p:nvSpPr>
          <p:cNvPr id="3" name="Rectangle 2"/>
          <p:cNvSpPr/>
          <p:nvPr/>
        </p:nvSpPr>
        <p:spPr>
          <a:xfrm>
            <a:off x="457200" y="3048000"/>
            <a:ext cx="2438400" cy="1477328"/>
          </a:xfrm>
          <a:prstGeom prst="rect">
            <a:avLst/>
          </a:prstGeom>
        </p:spPr>
        <p:txBody>
          <a:bodyPr wrap="square">
            <a:spAutoFit/>
          </a:bodyPr>
          <a:lstStyle/>
          <a:p>
            <a:r>
              <a:rPr lang="en-US" dirty="0" smtClean="0"/>
              <a:t>1.Stratum </a:t>
            </a:r>
            <a:r>
              <a:rPr lang="en-US" dirty="0" err="1" smtClean="0"/>
              <a:t>granulosum</a:t>
            </a:r>
            <a:r>
              <a:rPr lang="en-US" dirty="0" smtClean="0"/>
              <a:t> </a:t>
            </a:r>
            <a:r>
              <a:rPr lang="en-US" dirty="0" err="1" smtClean="0"/>
              <a:t>der</a:t>
            </a:r>
            <a:r>
              <a:rPr lang="en-US" dirty="0" smtClean="0"/>
              <a:t> </a:t>
            </a:r>
            <a:r>
              <a:rPr lang="en-US" dirty="0" err="1" smtClean="0"/>
              <a:t>Kleinhirnrinde</a:t>
            </a:r>
            <a:r>
              <a:rPr lang="en-US" dirty="0" smtClean="0"/>
              <a:t/>
            </a:r>
            <a:br>
              <a:rPr lang="en-US" dirty="0" smtClean="0"/>
            </a:br>
            <a:r>
              <a:rPr lang="en-US" dirty="0" smtClean="0"/>
              <a:t>2. Purkinje-</a:t>
            </a:r>
            <a:r>
              <a:rPr lang="en-US" dirty="0" err="1" smtClean="0"/>
              <a:t>Zellen</a:t>
            </a:r>
            <a:r>
              <a:rPr lang="en-US" dirty="0" smtClean="0"/>
              <a:t> des Stratum </a:t>
            </a:r>
            <a:r>
              <a:rPr lang="en-US" dirty="0" err="1" smtClean="0"/>
              <a:t>ganglionare</a:t>
            </a:r>
            <a:r>
              <a:rPr lang="en-US" dirty="0" smtClean="0"/>
              <a:t/>
            </a:r>
            <a:br>
              <a:rPr lang="en-US" dirty="0" smtClean="0"/>
            </a:br>
            <a:r>
              <a:rPr lang="en-US" dirty="0" smtClean="0"/>
              <a:t>3. Stratum </a:t>
            </a:r>
            <a:r>
              <a:rPr lang="en-US" dirty="0" err="1" smtClean="0"/>
              <a:t>moleculare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layers</a:t>
            </a:r>
            <a:endParaRPr lang="en-US" dirty="0"/>
          </a:p>
        </p:txBody>
      </p:sp>
      <p:sp>
        <p:nvSpPr>
          <p:cNvPr id="3" name="Content Placeholder 2"/>
          <p:cNvSpPr>
            <a:spLocks noGrp="1"/>
          </p:cNvSpPr>
          <p:nvPr>
            <p:ph idx="1"/>
          </p:nvPr>
        </p:nvSpPr>
        <p:spPr/>
        <p:txBody>
          <a:bodyPr/>
          <a:lstStyle/>
          <a:p>
            <a:r>
              <a:rPr lang="en-US" dirty="0" smtClean="0"/>
              <a:t>Small granular cells-many </a:t>
            </a:r>
            <a:r>
              <a:rPr lang="en-US" dirty="0" err="1" smtClean="0"/>
              <a:t>dendrite,one</a:t>
            </a:r>
            <a:r>
              <a:rPr lang="en-US" dirty="0" smtClean="0"/>
              <a:t> long axon ascends to molecular </a:t>
            </a:r>
            <a:r>
              <a:rPr lang="en-US" dirty="0" err="1" smtClean="0"/>
              <a:t>layer,bifurcates</a:t>
            </a:r>
            <a:r>
              <a:rPr lang="en-US" dirty="0" smtClean="0"/>
              <a:t> into transverse branches </a:t>
            </a:r>
            <a:r>
              <a:rPr lang="en-US" dirty="0" err="1" smtClean="0"/>
              <a:t>parrel</a:t>
            </a:r>
            <a:r>
              <a:rPr lang="en-US" dirty="0" smtClean="0"/>
              <a:t> to the surface. </a:t>
            </a:r>
          </a:p>
          <a:p>
            <a:r>
              <a:rPr lang="en-US" dirty="0" smtClean="0"/>
              <a:t>Golgi cells (type II)</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3886200" cy="1295400"/>
          </a:xfrm>
        </p:spPr>
        <p:txBody>
          <a:bodyPr anchor="t">
            <a:noAutofit/>
          </a:bodyPr>
          <a:lstStyle/>
          <a:p>
            <a:pPr algn="l"/>
            <a:r>
              <a:rPr lang="en-US" sz="4000" i="1" u="sng" dirty="0" smtClean="0">
                <a:solidFill>
                  <a:schemeClr val="accent5"/>
                </a:solidFill>
                <a:effectLst/>
                <a:latin typeface="Algerian" pitchFamily="82" charset="0"/>
              </a:rPr>
              <a:t>CEREBELLUM</a:t>
            </a:r>
            <a:endParaRPr lang="en-US" sz="4000" i="1" u="sng" dirty="0">
              <a:solidFill>
                <a:schemeClr val="accent5"/>
              </a:solidFill>
              <a:effectLst/>
              <a:latin typeface="Algerian" pitchFamily="82" charset="0"/>
            </a:endParaRPr>
          </a:p>
        </p:txBody>
      </p:sp>
      <p:sp>
        <p:nvSpPr>
          <p:cNvPr id="3" name="Subtitle 2"/>
          <p:cNvSpPr>
            <a:spLocks noGrp="1"/>
          </p:cNvSpPr>
          <p:nvPr>
            <p:ph type="subTitle" idx="1"/>
          </p:nvPr>
        </p:nvSpPr>
        <p:spPr>
          <a:xfrm>
            <a:off x="762000" y="1295400"/>
            <a:ext cx="3962400" cy="5029200"/>
          </a:xfrm>
        </p:spPr>
        <p:txBody>
          <a:bodyPr>
            <a:normAutofit fontScale="92500" lnSpcReduction="10000"/>
          </a:bodyPr>
          <a:lstStyle/>
          <a:p>
            <a:pPr algn="l">
              <a:buFont typeface="Wingdings" pitchFamily="2" charset="2"/>
              <a:buChar char="Ø"/>
            </a:pPr>
            <a:r>
              <a:rPr lang="en-US" sz="2600" dirty="0" smtClean="0">
                <a:latin typeface="Constantia" pitchFamily="18" charset="0"/>
              </a:rPr>
              <a:t>  </a:t>
            </a:r>
            <a:r>
              <a:rPr lang="en-US" sz="2600" dirty="0" smtClean="0">
                <a:solidFill>
                  <a:schemeClr val="accent2">
                    <a:lumMod val="75000"/>
                  </a:schemeClr>
                </a:solidFill>
                <a:latin typeface="Constantia" pitchFamily="18" charset="0"/>
              </a:rPr>
              <a:t>Anatomy: Largest part of Hindbrain</a:t>
            </a:r>
          </a:p>
          <a:p>
            <a:pPr algn="l">
              <a:buFont typeface="Wingdings" pitchFamily="2" charset="2"/>
              <a:buChar char="Ø"/>
            </a:pPr>
            <a:endParaRPr lang="en-US" sz="2600" dirty="0" smtClean="0">
              <a:solidFill>
                <a:schemeClr val="accent2">
                  <a:lumMod val="75000"/>
                </a:schemeClr>
              </a:solidFill>
              <a:latin typeface="Constantia" pitchFamily="18" charset="0"/>
            </a:endParaRPr>
          </a:p>
          <a:p>
            <a:pPr algn="l">
              <a:buFont typeface="Wingdings" pitchFamily="2" charset="2"/>
              <a:buChar char="Ø"/>
            </a:pPr>
            <a:r>
              <a:rPr lang="en-US" sz="2600" dirty="0" smtClean="0">
                <a:solidFill>
                  <a:schemeClr val="accent2">
                    <a:lumMod val="75000"/>
                  </a:schemeClr>
                </a:solidFill>
                <a:latin typeface="Constantia" pitchFamily="18" charset="0"/>
              </a:rPr>
              <a:t> Post Fossa :- 150 gm.</a:t>
            </a:r>
          </a:p>
          <a:p>
            <a:pPr algn="l">
              <a:buFont typeface="Wingdings" pitchFamily="2" charset="2"/>
              <a:buChar char="Ø"/>
            </a:pPr>
            <a:endParaRPr lang="en-US" sz="2600" dirty="0" smtClean="0">
              <a:solidFill>
                <a:schemeClr val="accent2">
                  <a:lumMod val="75000"/>
                </a:schemeClr>
              </a:solidFill>
              <a:latin typeface="Constantia" pitchFamily="18" charset="0"/>
            </a:endParaRPr>
          </a:p>
          <a:p>
            <a:pPr algn="l">
              <a:buFont typeface="Wingdings" pitchFamily="2" charset="2"/>
              <a:buChar char="Ø"/>
            </a:pPr>
            <a:r>
              <a:rPr lang="en-US" sz="2600" dirty="0" smtClean="0">
                <a:solidFill>
                  <a:schemeClr val="accent2">
                    <a:lumMod val="75000"/>
                  </a:schemeClr>
                </a:solidFill>
                <a:latin typeface="Constantia" pitchFamily="18" charset="0"/>
              </a:rPr>
              <a:t>  It Lies behind Pons &amp; M.OB.</a:t>
            </a:r>
          </a:p>
          <a:p>
            <a:pPr algn="l"/>
            <a:endParaRPr lang="en-US" sz="2600" dirty="0" smtClean="0">
              <a:solidFill>
                <a:schemeClr val="accent2">
                  <a:lumMod val="75000"/>
                </a:schemeClr>
              </a:solidFill>
              <a:latin typeface="Constantia" pitchFamily="18" charset="0"/>
            </a:endParaRPr>
          </a:p>
          <a:p>
            <a:pPr algn="l">
              <a:buFont typeface="Wingdings" pitchFamily="2" charset="2"/>
              <a:buChar char="Ø"/>
            </a:pPr>
            <a:r>
              <a:rPr lang="en-US" sz="2600" dirty="0" smtClean="0">
                <a:solidFill>
                  <a:schemeClr val="accent2">
                    <a:lumMod val="75000"/>
                  </a:schemeClr>
                </a:solidFill>
                <a:latin typeface="Constantia" pitchFamily="18" charset="0"/>
              </a:rPr>
              <a:t>  Median portion separated by IV ventricle.</a:t>
            </a:r>
          </a:p>
          <a:p>
            <a:pPr algn="l"/>
            <a:endParaRPr lang="en-US" sz="2600" dirty="0" smtClean="0">
              <a:solidFill>
                <a:schemeClr val="accent2">
                  <a:lumMod val="75000"/>
                </a:schemeClr>
              </a:solidFill>
              <a:latin typeface="Constantia" pitchFamily="18" charset="0"/>
            </a:endParaRPr>
          </a:p>
          <a:p>
            <a:pPr algn="l">
              <a:buFont typeface="Wingdings" pitchFamily="2" charset="2"/>
              <a:buChar char="Ø"/>
            </a:pPr>
            <a:r>
              <a:rPr lang="en-US" sz="2600" dirty="0" smtClean="0">
                <a:solidFill>
                  <a:schemeClr val="accent2">
                    <a:lumMod val="75000"/>
                  </a:schemeClr>
                </a:solidFill>
                <a:latin typeface="Constantia" pitchFamily="18" charset="0"/>
              </a:rPr>
              <a:t>  Cerebrum: Cerebellum in Adult 8:1 &amp; in Infant 20: 1,</a:t>
            </a:r>
          </a:p>
          <a:p>
            <a:pPr algn="l"/>
            <a:endParaRPr lang="en-US" sz="2800" dirty="0" smtClean="0"/>
          </a:p>
          <a:p>
            <a:pPr algn="l"/>
            <a:endParaRPr lang="en-US" sz="2800" dirty="0" smtClean="0"/>
          </a:p>
          <a:p>
            <a:pPr algn="l"/>
            <a:endParaRPr lang="en-US" sz="2800" dirty="0" smtClean="0"/>
          </a:p>
          <a:p>
            <a:pPr algn="l"/>
            <a:endParaRPr lang="en-US" sz="2800" dirty="0" smtClean="0"/>
          </a:p>
        </p:txBody>
      </p:sp>
      <p:pic>
        <p:nvPicPr>
          <p:cNvPr id="5122" name="Picture 2"/>
          <p:cNvPicPr>
            <a:picLocks noChangeAspect="1" noChangeArrowheads="1"/>
          </p:cNvPicPr>
          <p:nvPr/>
        </p:nvPicPr>
        <p:blipFill>
          <a:blip r:embed="rId2"/>
          <a:srcRect/>
          <a:stretch>
            <a:fillRect/>
          </a:stretch>
        </p:blipFill>
        <p:spPr bwMode="auto">
          <a:xfrm>
            <a:off x="4876800" y="2133600"/>
            <a:ext cx="3796285"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7924800" cy="838199"/>
          </a:xfrm>
        </p:spPr>
        <p:txBody>
          <a:bodyPr anchor="t">
            <a:normAutofit/>
          </a:bodyPr>
          <a:lstStyle/>
          <a:p>
            <a:pPr algn="l"/>
            <a:r>
              <a:rPr lang="en-US" sz="4000" u="sng" dirty="0" smtClean="0">
                <a:solidFill>
                  <a:schemeClr val="tx1">
                    <a:lumMod val="75000"/>
                    <a:lumOff val="25000"/>
                  </a:schemeClr>
                </a:solidFill>
                <a:latin typeface="Algerian" pitchFamily="82" charset="0"/>
              </a:rPr>
              <a:t>Layers</a:t>
            </a:r>
            <a:endParaRPr lang="en-US" sz="4000" u="sng" dirty="0">
              <a:solidFill>
                <a:schemeClr val="tx1">
                  <a:lumMod val="75000"/>
                  <a:lumOff val="25000"/>
                </a:schemeClr>
              </a:solidFill>
              <a:latin typeface="Algerian" pitchFamily="82" charset="0"/>
            </a:endParaRPr>
          </a:p>
        </p:txBody>
      </p:sp>
      <p:sp>
        <p:nvSpPr>
          <p:cNvPr id="3" name="Subtitle 2"/>
          <p:cNvSpPr>
            <a:spLocks noGrp="1"/>
          </p:cNvSpPr>
          <p:nvPr>
            <p:ph type="subTitle" idx="1"/>
          </p:nvPr>
        </p:nvSpPr>
        <p:spPr>
          <a:xfrm>
            <a:off x="685800" y="1447800"/>
            <a:ext cx="7772400" cy="3810000"/>
          </a:xfrm>
        </p:spPr>
        <p:txBody>
          <a:bodyPr/>
          <a:lstStyle/>
          <a:p>
            <a:pPr algn="l"/>
            <a:r>
              <a:rPr lang="en-US" sz="2400" dirty="0" smtClean="0">
                <a:solidFill>
                  <a:schemeClr val="accent2">
                    <a:lumMod val="50000"/>
                  </a:schemeClr>
                </a:solidFill>
                <a:latin typeface="Constantia" pitchFamily="18" charset="0"/>
              </a:rPr>
              <a:t>2. Intermediate layer of purkinje cell. (Middle layer)Large flask shaped purkinje cell</a:t>
            </a:r>
          </a:p>
          <a:p>
            <a:pPr algn="l"/>
            <a:endParaRPr lang="en-US" sz="2400" dirty="0" smtClean="0">
              <a:solidFill>
                <a:schemeClr val="accent2">
                  <a:lumMod val="50000"/>
                </a:schemeClr>
              </a:solidFill>
              <a:latin typeface="Constantia" pitchFamily="18" charset="0"/>
            </a:endParaRPr>
          </a:p>
          <a:p>
            <a:pPr algn="l"/>
            <a:r>
              <a:rPr lang="en-US" sz="2400" dirty="0" smtClean="0">
                <a:solidFill>
                  <a:schemeClr val="accent2">
                    <a:lumMod val="50000"/>
                  </a:schemeClr>
                </a:solidFill>
                <a:latin typeface="Constantia" pitchFamily="18" charset="0"/>
              </a:rPr>
              <a:t>3. Molecular- outer layer-</a:t>
            </a:r>
          </a:p>
          <a:p>
            <a:pPr algn="l"/>
            <a:r>
              <a:rPr lang="en-US" sz="2400" dirty="0" smtClean="0">
                <a:solidFill>
                  <a:schemeClr val="accent2">
                    <a:lumMod val="50000"/>
                  </a:schemeClr>
                </a:solidFill>
                <a:latin typeface="Constantia" pitchFamily="18" charset="0"/>
              </a:rPr>
              <a:t>    a. Small Stellate cells.</a:t>
            </a:r>
          </a:p>
          <a:p>
            <a:pPr algn="l"/>
            <a:r>
              <a:rPr lang="en-US" sz="2400" dirty="0" smtClean="0">
                <a:solidFill>
                  <a:schemeClr val="accent2">
                    <a:lumMod val="50000"/>
                  </a:schemeClr>
                </a:solidFill>
                <a:latin typeface="Constantia" pitchFamily="18" charset="0"/>
              </a:rPr>
              <a:t>    b. Basket cells :- Sends transverse fibers ending round </a:t>
            </a:r>
          </a:p>
          <a:p>
            <a:pPr algn="l"/>
            <a:r>
              <a:rPr lang="en-US" sz="2400" dirty="0" smtClean="0">
                <a:solidFill>
                  <a:schemeClr val="accent2">
                    <a:lumMod val="50000"/>
                  </a:schemeClr>
                </a:solidFill>
                <a:latin typeface="Constantia" pitchFamily="18" charset="0"/>
              </a:rPr>
              <a:t>    the bodies of  purkinje cells.</a:t>
            </a:r>
          </a:p>
          <a:p>
            <a:pPr algn="l"/>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a:t>
            </a:r>
            <a:endParaRPr lang="en-US" dirty="0"/>
          </a:p>
        </p:txBody>
      </p:sp>
      <p:sp>
        <p:nvSpPr>
          <p:cNvPr id="5" name="Content Placeholder 4"/>
          <p:cNvSpPr>
            <a:spLocks noGrp="1"/>
          </p:cNvSpPr>
          <p:nvPr>
            <p:ph idx="1"/>
          </p:nvPr>
        </p:nvSpPr>
        <p:spPr/>
        <p:txBody>
          <a:bodyPr/>
          <a:lstStyle/>
          <a:p>
            <a:r>
              <a:rPr lang="en-US" dirty="0" smtClean="0"/>
              <a:t>Intermediate layer of purkinje cells(middle layer), large flask shaped </a:t>
            </a:r>
            <a:r>
              <a:rPr lang="en-US" dirty="0" err="1" smtClean="0"/>
              <a:t>purkinjee</a:t>
            </a:r>
            <a:r>
              <a:rPr lang="en-US" dirty="0" smtClean="0"/>
              <a:t> cells</a:t>
            </a:r>
          </a:p>
          <a:p>
            <a:r>
              <a:rPr lang="en-US" dirty="0" smtClean="0"/>
              <a:t>Molecular-outer layer A. small </a:t>
            </a:r>
            <a:r>
              <a:rPr lang="en-US" dirty="0" err="1" smtClean="0"/>
              <a:t>stellate</a:t>
            </a:r>
            <a:r>
              <a:rPr lang="en-US" dirty="0" smtClean="0"/>
              <a:t> cells</a:t>
            </a:r>
          </a:p>
          <a:p>
            <a:r>
              <a:rPr lang="en-US" dirty="0" err="1" smtClean="0"/>
              <a:t>B.basket</a:t>
            </a:r>
            <a:r>
              <a:rPr lang="en-US" dirty="0" smtClean="0"/>
              <a:t> cells-sends transverse fibers ending round the bodies of </a:t>
            </a:r>
            <a:r>
              <a:rPr lang="en-US" dirty="0" err="1" smtClean="0"/>
              <a:t>purkinjee</a:t>
            </a:r>
            <a:r>
              <a:rPr lang="en-US" dirty="0" smtClean="0"/>
              <a:t> cells.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924800" cy="1066799"/>
          </a:xfrm>
        </p:spPr>
        <p:txBody>
          <a:bodyPr anchor="ctr">
            <a:normAutofit/>
          </a:bodyPr>
          <a:lstStyle/>
          <a:p>
            <a:pPr algn="l"/>
            <a:r>
              <a:rPr lang="en-US" sz="4000" u="sng" dirty="0" smtClean="0">
                <a:solidFill>
                  <a:schemeClr val="tx1">
                    <a:lumMod val="75000"/>
                    <a:lumOff val="25000"/>
                  </a:schemeClr>
                </a:solidFill>
                <a:latin typeface="Algerian" pitchFamily="82" charset="0"/>
              </a:rPr>
              <a:t>Fibers</a:t>
            </a:r>
            <a:endParaRPr lang="en-US" sz="4000" u="sng" dirty="0">
              <a:solidFill>
                <a:schemeClr val="tx1">
                  <a:lumMod val="75000"/>
                  <a:lumOff val="25000"/>
                </a:schemeClr>
              </a:solidFill>
              <a:latin typeface="Algerian" pitchFamily="82" charset="0"/>
            </a:endParaRPr>
          </a:p>
        </p:txBody>
      </p:sp>
      <p:sp>
        <p:nvSpPr>
          <p:cNvPr id="3" name="Subtitle 2"/>
          <p:cNvSpPr>
            <a:spLocks noGrp="1"/>
          </p:cNvSpPr>
          <p:nvPr>
            <p:ph type="subTitle" idx="1"/>
          </p:nvPr>
        </p:nvSpPr>
        <p:spPr>
          <a:xfrm>
            <a:off x="685800" y="1295400"/>
            <a:ext cx="7772400" cy="3962400"/>
          </a:xfrm>
        </p:spPr>
        <p:txBody>
          <a:bodyPr>
            <a:normAutofit fontScale="92500" lnSpcReduction="20000"/>
          </a:bodyPr>
          <a:lstStyle/>
          <a:p>
            <a:pPr algn="l"/>
            <a:r>
              <a:rPr lang="en-US" sz="3000" b="1" u="sng" dirty="0" smtClean="0">
                <a:solidFill>
                  <a:schemeClr val="accent2">
                    <a:lumMod val="50000"/>
                  </a:schemeClr>
                </a:solidFill>
                <a:latin typeface="Constantia" pitchFamily="18" charset="0"/>
              </a:rPr>
              <a:t>Afferent Fibers</a:t>
            </a:r>
            <a:r>
              <a:rPr lang="en-US" sz="3000" b="1" dirty="0" smtClean="0">
                <a:solidFill>
                  <a:schemeClr val="accent2">
                    <a:lumMod val="50000"/>
                  </a:schemeClr>
                </a:solidFill>
                <a:latin typeface="Constantia" pitchFamily="18" charset="0"/>
              </a:rPr>
              <a:t>:-  </a:t>
            </a:r>
          </a:p>
          <a:p>
            <a:pPr algn="l"/>
            <a:endParaRPr lang="en-US" sz="3000" b="1" dirty="0" smtClean="0">
              <a:solidFill>
                <a:schemeClr val="accent2">
                  <a:lumMod val="50000"/>
                </a:schemeClr>
              </a:solidFill>
              <a:latin typeface="Constantia" pitchFamily="18" charset="0"/>
            </a:endParaRPr>
          </a:p>
          <a:p>
            <a:pPr marL="457200" indent="-457200" algn="l"/>
            <a:r>
              <a:rPr lang="en-US" sz="3200" b="1" dirty="0" smtClean="0">
                <a:solidFill>
                  <a:schemeClr val="accent2">
                    <a:lumMod val="50000"/>
                  </a:schemeClr>
                </a:solidFill>
                <a:latin typeface="Constantia" pitchFamily="18" charset="0"/>
              </a:rPr>
              <a:t>a.</a:t>
            </a:r>
            <a:r>
              <a:rPr lang="en-US" sz="2400" b="1" dirty="0" smtClean="0">
                <a:solidFill>
                  <a:schemeClr val="accent2">
                    <a:lumMod val="50000"/>
                  </a:schemeClr>
                </a:solidFill>
                <a:latin typeface="Constantia" pitchFamily="18" charset="0"/>
              </a:rPr>
              <a:t>  Mossy (Spino Cerebellar – Olivo Cerebellar)</a:t>
            </a:r>
            <a:r>
              <a:rPr lang="en-US" sz="2400" dirty="0" smtClean="0">
                <a:solidFill>
                  <a:schemeClr val="accent2">
                    <a:lumMod val="50000"/>
                  </a:schemeClr>
                </a:solidFill>
                <a:latin typeface="Constantia" pitchFamily="18" charset="0"/>
              </a:rPr>
              <a:t>- It ends  in Granular layer.</a:t>
            </a:r>
            <a:br>
              <a:rPr lang="en-US" sz="2400" dirty="0" smtClean="0">
                <a:solidFill>
                  <a:schemeClr val="accent2">
                    <a:lumMod val="50000"/>
                  </a:schemeClr>
                </a:solidFill>
                <a:latin typeface="Constantia" pitchFamily="18" charset="0"/>
              </a:rPr>
            </a:br>
            <a:endParaRPr lang="en-US" sz="2400" dirty="0" smtClean="0">
              <a:solidFill>
                <a:schemeClr val="accent2">
                  <a:lumMod val="50000"/>
                </a:schemeClr>
              </a:solidFill>
              <a:latin typeface="Constantia" pitchFamily="18" charset="0"/>
            </a:endParaRPr>
          </a:p>
          <a:p>
            <a:pPr marL="457200" indent="-457200" algn="l"/>
            <a:r>
              <a:rPr lang="en-US" sz="2400" b="1" dirty="0" smtClean="0">
                <a:solidFill>
                  <a:schemeClr val="accent2">
                    <a:lumMod val="50000"/>
                  </a:schemeClr>
                </a:solidFill>
                <a:latin typeface="Constantia" pitchFamily="18" charset="0"/>
              </a:rPr>
              <a:t>b. </a:t>
            </a:r>
            <a:r>
              <a:rPr lang="en-US" sz="2400" b="1" dirty="0" err="1" smtClean="0">
                <a:solidFill>
                  <a:schemeClr val="accent2">
                    <a:lumMod val="50000"/>
                  </a:schemeClr>
                </a:solidFill>
                <a:latin typeface="Constantia" pitchFamily="18" charset="0"/>
              </a:rPr>
              <a:t>Tenderil</a:t>
            </a:r>
            <a:r>
              <a:rPr lang="en-US" sz="2400" b="1" dirty="0" smtClean="0">
                <a:solidFill>
                  <a:schemeClr val="accent2">
                    <a:lumMod val="50000"/>
                  </a:schemeClr>
                </a:solidFill>
                <a:latin typeface="Constantia" pitchFamily="18" charset="0"/>
              </a:rPr>
              <a:t>-  </a:t>
            </a:r>
            <a:r>
              <a:rPr lang="en-US" sz="2400" dirty="0" smtClean="0">
                <a:solidFill>
                  <a:schemeClr val="accent2">
                    <a:lumMod val="50000"/>
                  </a:schemeClr>
                </a:solidFill>
                <a:latin typeface="Constantia" pitchFamily="18" charset="0"/>
              </a:rPr>
              <a:t>Communicate with dendrite and  of Purkinje cell </a:t>
            </a:r>
          </a:p>
          <a:p>
            <a:pPr marL="457200" indent="-457200" algn="l"/>
            <a:r>
              <a:rPr lang="en-US" sz="2400" dirty="0" smtClean="0">
                <a:solidFill>
                  <a:schemeClr val="accent2">
                    <a:lumMod val="50000"/>
                  </a:schemeClr>
                </a:solidFill>
                <a:latin typeface="Constantia" pitchFamily="18" charset="0"/>
              </a:rPr>
              <a:t>    (Climbing)</a:t>
            </a:r>
          </a:p>
          <a:p>
            <a:pPr algn="l"/>
            <a:endParaRPr lang="en-US" sz="2400" dirty="0" smtClean="0">
              <a:solidFill>
                <a:schemeClr val="accent2">
                  <a:lumMod val="50000"/>
                </a:schemeClr>
              </a:solidFill>
              <a:latin typeface="Constantia" pitchFamily="18" charset="0"/>
            </a:endParaRPr>
          </a:p>
          <a:p>
            <a:pPr algn="l"/>
            <a:r>
              <a:rPr lang="en-US" sz="2400" dirty="0" smtClean="0">
                <a:solidFill>
                  <a:schemeClr val="accent2">
                    <a:lumMod val="50000"/>
                  </a:schemeClr>
                </a:solidFill>
                <a:latin typeface="Constantia" pitchFamily="18" charset="0"/>
              </a:rPr>
              <a:t>     Positive and vestibular.,</a:t>
            </a:r>
            <a:r>
              <a:rPr lang="en-US" sz="2400" dirty="0" smtClean="0">
                <a:solidFill>
                  <a:schemeClr val="accent2">
                    <a:lumMod val="75000"/>
                  </a:schemeClr>
                </a:solidFill>
                <a:latin typeface="Constantia" pitchFamily="18" charset="0"/>
              </a:rPr>
              <a:t/>
            </a:r>
            <a:br>
              <a:rPr lang="en-US" sz="2400" dirty="0" smtClean="0">
                <a:solidFill>
                  <a:schemeClr val="accent2">
                    <a:lumMod val="75000"/>
                  </a:schemeClr>
                </a:solidFill>
                <a:latin typeface="Constantia" pitchFamily="18" charset="0"/>
              </a:rPr>
            </a:br>
            <a:r>
              <a:rPr lang="en-US" sz="2400" dirty="0" smtClean="0">
                <a:solidFill>
                  <a:schemeClr val="accent2">
                    <a:lumMod val="75000"/>
                  </a:schemeClr>
                </a:solidFill>
                <a:latin typeface="Constantia" pitchFamily="18" charset="0"/>
              </a:rPr>
              <a:t/>
            </a:r>
            <a:br>
              <a:rPr lang="en-US" sz="2400" dirty="0" smtClean="0">
                <a:solidFill>
                  <a:schemeClr val="accent2">
                    <a:lumMod val="75000"/>
                  </a:schemeClr>
                </a:solidFill>
                <a:latin typeface="Constantia" pitchFamily="18" charset="0"/>
              </a:rPr>
            </a:b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199"/>
          </a:xfrm>
        </p:spPr>
        <p:txBody>
          <a:bodyPr anchor="t">
            <a:normAutofit/>
          </a:bodyPr>
          <a:lstStyle/>
          <a:p>
            <a:pPr algn="l"/>
            <a:r>
              <a:rPr lang="en-US" sz="4000" u="sng" dirty="0" smtClean="0">
                <a:solidFill>
                  <a:schemeClr val="tx1">
                    <a:lumMod val="75000"/>
                    <a:lumOff val="25000"/>
                  </a:schemeClr>
                </a:solidFill>
                <a:latin typeface="Algerian" pitchFamily="82" charset="0"/>
              </a:rPr>
              <a:t>Functions</a:t>
            </a:r>
            <a:r>
              <a:rPr lang="en-US" sz="4000" dirty="0" smtClean="0">
                <a:latin typeface="Algerian" pitchFamily="82" charset="0"/>
              </a:rPr>
              <a:t> :- </a:t>
            </a:r>
            <a:endParaRPr lang="en-US" sz="4000" dirty="0">
              <a:latin typeface="Algerian" pitchFamily="82" charset="0"/>
            </a:endParaRPr>
          </a:p>
        </p:txBody>
      </p:sp>
      <p:sp>
        <p:nvSpPr>
          <p:cNvPr id="3" name="Subtitle 2"/>
          <p:cNvSpPr>
            <a:spLocks noGrp="1"/>
          </p:cNvSpPr>
          <p:nvPr>
            <p:ph type="subTitle" idx="1"/>
          </p:nvPr>
        </p:nvSpPr>
        <p:spPr>
          <a:xfrm>
            <a:off x="685800" y="1524000"/>
            <a:ext cx="7772400" cy="3657600"/>
          </a:xfrm>
        </p:spPr>
        <p:txBody>
          <a:bodyPr>
            <a:normAutofit/>
          </a:bodyPr>
          <a:lstStyle/>
          <a:p>
            <a:pPr marL="457200" indent="-457200" algn="l"/>
            <a:r>
              <a:rPr lang="en-US" sz="2400" dirty="0" smtClean="0">
                <a:solidFill>
                  <a:schemeClr val="accent2">
                    <a:lumMod val="50000"/>
                  </a:schemeClr>
                </a:solidFill>
                <a:latin typeface="Constantia" pitchFamily="18" charset="0"/>
              </a:rPr>
              <a:t>1. </a:t>
            </a:r>
            <a:r>
              <a:rPr lang="en-US" sz="2400" b="1" dirty="0" smtClean="0">
                <a:solidFill>
                  <a:schemeClr val="accent2">
                    <a:lumMod val="50000"/>
                  </a:schemeClr>
                </a:solidFill>
                <a:latin typeface="Constantia" pitchFamily="18" charset="0"/>
              </a:rPr>
              <a:t>Archi:- </a:t>
            </a:r>
            <a:r>
              <a:rPr lang="en-US" sz="2400" dirty="0" smtClean="0">
                <a:solidFill>
                  <a:schemeClr val="accent2">
                    <a:lumMod val="50000"/>
                  </a:schemeClr>
                </a:solidFill>
                <a:latin typeface="Constantia" pitchFamily="18" charset="0"/>
              </a:rPr>
              <a:t>Vestibular, Lingula- Some Spino Cerebellar                           </a:t>
            </a:r>
          </a:p>
          <a:p>
            <a:pPr marL="457200" indent="-457200" algn="l"/>
            <a:r>
              <a:rPr lang="en-US" sz="2400" dirty="0" smtClean="0">
                <a:solidFill>
                  <a:schemeClr val="accent2">
                    <a:lumMod val="50000"/>
                  </a:schemeClr>
                </a:solidFill>
                <a:latin typeface="Constantia" pitchFamily="18" charset="0"/>
              </a:rPr>
              <a:t>                 connection,</a:t>
            </a:r>
          </a:p>
          <a:p>
            <a:pPr algn="l"/>
            <a:r>
              <a:rPr lang="en-US" sz="2400" dirty="0" smtClean="0">
                <a:solidFill>
                  <a:schemeClr val="accent2">
                    <a:lumMod val="50000"/>
                  </a:schemeClr>
                </a:solidFill>
                <a:latin typeface="Constantia" pitchFamily="18" charset="0"/>
              </a:rPr>
              <a:t>2. </a:t>
            </a:r>
            <a:r>
              <a:rPr lang="en-US" sz="2400" b="1" dirty="0" smtClean="0">
                <a:solidFill>
                  <a:schemeClr val="accent2">
                    <a:lumMod val="50000"/>
                  </a:schemeClr>
                </a:solidFill>
                <a:latin typeface="Constantia" pitchFamily="18" charset="0"/>
              </a:rPr>
              <a:t>Palaeo :-</a:t>
            </a:r>
            <a:r>
              <a:rPr lang="en-US" sz="2400" dirty="0" smtClean="0">
                <a:solidFill>
                  <a:schemeClr val="accent2">
                    <a:lumMod val="50000"/>
                  </a:schemeClr>
                </a:solidFill>
                <a:latin typeface="Constantia" pitchFamily="18" charset="0"/>
              </a:rPr>
              <a:t>Spino Cerebellar ,</a:t>
            </a:r>
          </a:p>
          <a:p>
            <a:pPr algn="l"/>
            <a:r>
              <a:rPr lang="en-US" sz="2400" dirty="0" smtClean="0">
                <a:solidFill>
                  <a:schemeClr val="accent2">
                    <a:lumMod val="50000"/>
                  </a:schemeClr>
                </a:solidFill>
                <a:latin typeface="Constantia" pitchFamily="18" charset="0"/>
              </a:rPr>
              <a:t>3. </a:t>
            </a:r>
            <a:r>
              <a:rPr lang="en-US" sz="2400" b="1" dirty="0" smtClean="0">
                <a:solidFill>
                  <a:schemeClr val="accent2">
                    <a:lumMod val="50000"/>
                  </a:schemeClr>
                </a:solidFill>
                <a:latin typeface="Constantia" pitchFamily="18" charset="0"/>
              </a:rPr>
              <a:t>Neo:- </a:t>
            </a:r>
            <a:r>
              <a:rPr lang="en-US" sz="2400" dirty="0" smtClean="0">
                <a:solidFill>
                  <a:schemeClr val="accent2">
                    <a:lumMod val="50000"/>
                  </a:schemeClr>
                </a:solidFill>
                <a:latin typeface="Constantia" pitchFamily="18" charset="0"/>
              </a:rPr>
              <a:t>Corticopontocerebellar connection</a:t>
            </a:r>
            <a:endParaRPr lang="en-US" sz="2400" dirty="0">
              <a:solidFill>
                <a:schemeClr val="accent2">
                  <a:lumMod val="50000"/>
                </a:schemeClr>
              </a:solidFill>
              <a:latin typeface="Constanti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199"/>
          </a:xfrm>
        </p:spPr>
        <p:txBody>
          <a:bodyPr>
            <a:normAutofit/>
          </a:bodyPr>
          <a:lstStyle/>
          <a:p>
            <a:pPr algn="l"/>
            <a:r>
              <a:rPr lang="en-US" sz="4000" u="sng" dirty="0" smtClean="0">
                <a:latin typeface="Algerian" pitchFamily="82" charset="0"/>
              </a:rPr>
              <a:t>Functions</a:t>
            </a:r>
            <a:r>
              <a:rPr lang="en-US" sz="4000" dirty="0" smtClean="0">
                <a:latin typeface="Algerian" pitchFamily="82" charset="0"/>
              </a:rPr>
              <a:t>:-</a:t>
            </a:r>
            <a:r>
              <a:rPr lang="en-US" sz="4000" u="sng" dirty="0" smtClean="0">
                <a:latin typeface="Algerian" pitchFamily="82" charset="0"/>
              </a:rPr>
              <a:t> </a:t>
            </a:r>
            <a:endParaRPr lang="en-US" sz="4000" u="sng" dirty="0">
              <a:latin typeface="Algerian" pitchFamily="82" charset="0"/>
            </a:endParaRPr>
          </a:p>
        </p:txBody>
      </p:sp>
      <p:sp>
        <p:nvSpPr>
          <p:cNvPr id="3" name="Subtitle 2"/>
          <p:cNvSpPr>
            <a:spLocks noGrp="1"/>
          </p:cNvSpPr>
          <p:nvPr>
            <p:ph type="subTitle" idx="1"/>
          </p:nvPr>
        </p:nvSpPr>
        <p:spPr>
          <a:xfrm>
            <a:off x="685800" y="1600201"/>
            <a:ext cx="7772400" cy="2514600"/>
          </a:xfrm>
        </p:spPr>
        <p:txBody>
          <a:bodyPr>
            <a:normAutofit/>
          </a:bodyPr>
          <a:lstStyle/>
          <a:p>
            <a:pPr algn="l"/>
            <a:r>
              <a:rPr lang="en-US" sz="2400" b="1" dirty="0" smtClean="0">
                <a:solidFill>
                  <a:schemeClr val="accent2">
                    <a:lumMod val="75000"/>
                  </a:schemeClr>
                </a:solidFill>
                <a:latin typeface="Constantia" pitchFamily="18" charset="0"/>
              </a:rPr>
              <a:t>a.</a:t>
            </a:r>
            <a:r>
              <a:rPr lang="en-US" sz="2400" dirty="0" smtClean="0">
                <a:solidFill>
                  <a:schemeClr val="accent2">
                    <a:lumMod val="75000"/>
                  </a:schemeClr>
                </a:solidFill>
                <a:latin typeface="Constantia" pitchFamily="18" charset="0"/>
              </a:rPr>
              <a:t> Control of the movement,</a:t>
            </a:r>
          </a:p>
          <a:p>
            <a:pPr algn="l"/>
            <a:r>
              <a:rPr lang="en-US" sz="2400" b="1" dirty="0" smtClean="0">
                <a:solidFill>
                  <a:schemeClr val="accent2">
                    <a:lumMod val="75000"/>
                  </a:schemeClr>
                </a:solidFill>
                <a:latin typeface="Constantia" pitchFamily="18" charset="0"/>
              </a:rPr>
              <a:t>b.</a:t>
            </a:r>
            <a:r>
              <a:rPr lang="en-US" sz="2400" dirty="0" smtClean="0">
                <a:solidFill>
                  <a:schemeClr val="accent2">
                    <a:lumMod val="75000"/>
                  </a:schemeClr>
                </a:solidFill>
                <a:latin typeface="Constantia" pitchFamily="18" charset="0"/>
              </a:rPr>
              <a:t> Maintenance of equilibrium and posture,</a:t>
            </a:r>
          </a:p>
          <a:p>
            <a:pPr algn="l"/>
            <a:r>
              <a:rPr lang="en-US" sz="2400" b="1" dirty="0" smtClean="0">
                <a:solidFill>
                  <a:schemeClr val="accent2">
                    <a:lumMod val="75000"/>
                  </a:schemeClr>
                </a:solidFill>
                <a:latin typeface="Constantia" pitchFamily="18" charset="0"/>
              </a:rPr>
              <a:t>c.</a:t>
            </a:r>
            <a:r>
              <a:rPr lang="en-US" sz="2400" dirty="0" smtClean="0">
                <a:solidFill>
                  <a:schemeClr val="accent2">
                    <a:lumMod val="75000"/>
                  </a:schemeClr>
                </a:solidFill>
                <a:latin typeface="Constantia" pitchFamily="18" charset="0"/>
              </a:rPr>
              <a:t> Tone maintenance</a:t>
            </a:r>
            <a:r>
              <a:rPr lang="en-US" dirty="0" smtClean="0"/>
              <a: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1371600"/>
          </a:xfrm>
        </p:spPr>
        <p:txBody>
          <a:bodyPr anchor="t">
            <a:normAutofit/>
          </a:bodyPr>
          <a:lstStyle/>
          <a:p>
            <a:pPr algn="l"/>
            <a:r>
              <a:rPr lang="en-US" sz="4000" i="1" u="sng" dirty="0" smtClean="0">
                <a:solidFill>
                  <a:schemeClr val="accent5"/>
                </a:solidFill>
                <a:effectLst/>
                <a:latin typeface="Algerian" pitchFamily="82" charset="0"/>
              </a:rPr>
              <a:t>Abnormal Functions:- </a:t>
            </a:r>
            <a:endParaRPr lang="en-US" sz="4000" i="1" u="sng" dirty="0">
              <a:solidFill>
                <a:schemeClr val="accent5"/>
              </a:solidFill>
              <a:effectLst/>
              <a:latin typeface="Algerian" pitchFamily="82" charset="0"/>
            </a:endParaRPr>
          </a:p>
        </p:txBody>
      </p:sp>
      <p:sp>
        <p:nvSpPr>
          <p:cNvPr id="3" name="Subtitle 2"/>
          <p:cNvSpPr>
            <a:spLocks noGrp="1"/>
          </p:cNvSpPr>
          <p:nvPr>
            <p:ph type="subTitle" idx="1"/>
          </p:nvPr>
        </p:nvSpPr>
        <p:spPr>
          <a:xfrm>
            <a:off x="533400" y="1371600"/>
            <a:ext cx="8077200" cy="5181600"/>
          </a:xfrm>
        </p:spPr>
        <p:txBody>
          <a:bodyPr>
            <a:normAutofit/>
          </a:bodyPr>
          <a:lstStyle/>
          <a:p>
            <a:pPr marL="514350" indent="-514350" algn="l"/>
            <a:r>
              <a:rPr lang="en-US" sz="2400" dirty="0" smtClean="0">
                <a:solidFill>
                  <a:schemeClr val="accent2">
                    <a:lumMod val="75000"/>
                  </a:schemeClr>
                </a:solidFill>
                <a:latin typeface="Constantia" pitchFamily="18" charset="0"/>
              </a:rPr>
              <a:t>1. Cerebellar ataxia,</a:t>
            </a:r>
          </a:p>
          <a:p>
            <a:pPr marL="514350" indent="-514350" algn="l"/>
            <a:r>
              <a:rPr lang="en-US" sz="2400" dirty="0" smtClean="0">
                <a:solidFill>
                  <a:schemeClr val="accent2">
                    <a:lumMod val="75000"/>
                  </a:schemeClr>
                </a:solidFill>
                <a:latin typeface="Constantia" pitchFamily="18" charset="0"/>
              </a:rPr>
              <a:t>2. Asthenia</a:t>
            </a:r>
          </a:p>
          <a:p>
            <a:pPr marL="514350" indent="-514350" algn="l"/>
            <a:r>
              <a:rPr lang="en-US" sz="2400" dirty="0" smtClean="0">
                <a:solidFill>
                  <a:schemeClr val="accent2">
                    <a:lumMod val="75000"/>
                  </a:schemeClr>
                </a:solidFill>
                <a:latin typeface="Constantia" pitchFamily="18" charset="0"/>
              </a:rPr>
              <a:t>3. Atonia- Hypotonia,</a:t>
            </a:r>
          </a:p>
          <a:p>
            <a:pPr marL="514350" indent="-514350" algn="l"/>
            <a:r>
              <a:rPr lang="en-US" sz="2400" dirty="0" smtClean="0">
                <a:solidFill>
                  <a:schemeClr val="accent2">
                    <a:lumMod val="75000"/>
                  </a:schemeClr>
                </a:solidFill>
                <a:latin typeface="Constantia" pitchFamily="18" charset="0"/>
              </a:rPr>
              <a:t>4. Adiadokokinesis,</a:t>
            </a:r>
          </a:p>
          <a:p>
            <a:pPr marL="514350" indent="-514350" algn="l"/>
            <a:r>
              <a:rPr lang="en-US" sz="2400" dirty="0" smtClean="0">
                <a:solidFill>
                  <a:schemeClr val="accent2">
                    <a:lumMod val="75000"/>
                  </a:schemeClr>
                </a:solidFill>
                <a:latin typeface="Constantia" pitchFamily="18" charset="0"/>
              </a:rPr>
              <a:t>5. Dysmetria- pas pointing,</a:t>
            </a:r>
          </a:p>
          <a:p>
            <a:pPr marL="514350" indent="-514350" algn="l"/>
            <a:r>
              <a:rPr lang="en-US" sz="2400" dirty="0" smtClean="0">
                <a:solidFill>
                  <a:schemeClr val="accent2">
                    <a:lumMod val="75000"/>
                  </a:schemeClr>
                </a:solidFill>
                <a:latin typeface="Constantia" pitchFamily="18" charset="0"/>
              </a:rPr>
              <a:t>6. Incoordnation,</a:t>
            </a:r>
          </a:p>
          <a:p>
            <a:pPr marL="514350" indent="-514350" algn="l"/>
            <a:r>
              <a:rPr lang="en-US" sz="2400" dirty="0" smtClean="0">
                <a:solidFill>
                  <a:schemeClr val="accent2">
                    <a:lumMod val="75000"/>
                  </a:schemeClr>
                </a:solidFill>
                <a:latin typeface="Constantia" pitchFamily="18" charset="0"/>
              </a:rPr>
              <a:t>7. Nystagmus- Horizontal rapid phase more prominent</a:t>
            </a:r>
          </a:p>
          <a:p>
            <a:pPr marL="514350" indent="-514350" algn="l"/>
            <a:r>
              <a:rPr lang="en-US" sz="2400" dirty="0" smtClean="0">
                <a:solidFill>
                  <a:schemeClr val="accent2">
                    <a:lumMod val="75000"/>
                  </a:schemeClr>
                </a:solidFill>
                <a:latin typeface="Constantia" pitchFamily="18" charset="0"/>
              </a:rPr>
              <a:t>8. Intentional tremors – Astasia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8004048" cy="838200"/>
          </a:xfrm>
        </p:spPr>
        <p:txBody>
          <a:bodyPr>
            <a:normAutofit/>
          </a:bodyPr>
          <a:lstStyle/>
          <a:p>
            <a:pPr algn="l"/>
            <a:r>
              <a:rPr lang="en-US" sz="4000" i="1" u="sng" dirty="0" smtClean="0">
                <a:solidFill>
                  <a:schemeClr val="accent5"/>
                </a:solidFill>
                <a:effectLst/>
                <a:latin typeface="Constantia" pitchFamily="18" charset="0"/>
              </a:rPr>
              <a:t>Abnormal</a:t>
            </a:r>
            <a:r>
              <a:rPr lang="en-US" sz="4800" i="1" u="sng" dirty="0" smtClean="0">
                <a:solidFill>
                  <a:schemeClr val="accent5"/>
                </a:solidFill>
                <a:effectLst/>
                <a:latin typeface="+mn-lt"/>
              </a:rPr>
              <a:t> Functions:- </a:t>
            </a:r>
            <a:endParaRPr lang="en-US" sz="4800" dirty="0">
              <a:latin typeface="+mn-lt"/>
            </a:endParaRPr>
          </a:p>
        </p:txBody>
      </p:sp>
      <p:sp>
        <p:nvSpPr>
          <p:cNvPr id="5" name="Subtitle 4"/>
          <p:cNvSpPr>
            <a:spLocks noGrp="1"/>
          </p:cNvSpPr>
          <p:nvPr>
            <p:ph type="subTitle" idx="1"/>
          </p:nvPr>
        </p:nvSpPr>
        <p:spPr>
          <a:xfrm>
            <a:off x="533400" y="1447800"/>
            <a:ext cx="7854696" cy="4953000"/>
          </a:xfrm>
        </p:spPr>
        <p:txBody>
          <a:bodyPr>
            <a:normAutofit/>
          </a:bodyPr>
          <a:lstStyle/>
          <a:p>
            <a:pPr marL="514350" indent="-514350" algn="l"/>
            <a:r>
              <a:rPr lang="en-US" sz="2400" dirty="0" smtClean="0">
                <a:solidFill>
                  <a:schemeClr val="accent2">
                    <a:lumMod val="75000"/>
                  </a:schemeClr>
                </a:solidFill>
                <a:latin typeface="Constantia" pitchFamily="18" charset="0"/>
              </a:rPr>
              <a:t>9.Pendular knee jerk,</a:t>
            </a:r>
          </a:p>
          <a:p>
            <a:pPr marL="514350" indent="-514350" algn="l"/>
            <a:r>
              <a:rPr lang="en-US" sz="2400" dirty="0" smtClean="0">
                <a:solidFill>
                  <a:schemeClr val="accent2">
                    <a:lumMod val="75000"/>
                  </a:schemeClr>
                </a:solidFill>
                <a:latin typeface="Constantia" pitchFamily="18" charset="0"/>
              </a:rPr>
              <a:t>10. Rebound phenomenon</a:t>
            </a:r>
          </a:p>
          <a:p>
            <a:pPr marL="514350" indent="-514350" algn="l"/>
            <a:r>
              <a:rPr lang="en-US" sz="2400" dirty="0" smtClean="0">
                <a:solidFill>
                  <a:schemeClr val="accent2">
                    <a:lumMod val="75000"/>
                  </a:schemeClr>
                </a:solidFill>
                <a:latin typeface="Constantia" pitchFamily="18" charset="0"/>
              </a:rPr>
              <a:t>11. Titubation,</a:t>
            </a:r>
          </a:p>
          <a:p>
            <a:pPr marL="514350" indent="-514350" algn="l"/>
            <a:r>
              <a:rPr lang="en-US" sz="2400" dirty="0" smtClean="0">
                <a:solidFill>
                  <a:schemeClr val="accent2">
                    <a:lumMod val="75000"/>
                  </a:schemeClr>
                </a:solidFill>
                <a:latin typeface="Constantia" pitchFamily="18" charset="0"/>
              </a:rPr>
              <a:t>12. Trunkal  ataxia,</a:t>
            </a:r>
          </a:p>
          <a:p>
            <a:pPr marL="514350" indent="-514350" algn="l"/>
            <a:r>
              <a:rPr lang="en-US" sz="2400" dirty="0" smtClean="0">
                <a:solidFill>
                  <a:schemeClr val="accent2">
                    <a:lumMod val="75000"/>
                  </a:schemeClr>
                </a:solidFill>
                <a:latin typeface="Constantia" pitchFamily="18" charset="0"/>
              </a:rPr>
              <a:t>13. Neck turned to the opp. side,</a:t>
            </a:r>
          </a:p>
          <a:p>
            <a:pPr marL="514350" indent="-514350" algn="l"/>
            <a:r>
              <a:rPr lang="en-US" sz="2400" dirty="0" smtClean="0">
                <a:solidFill>
                  <a:schemeClr val="accent2">
                    <a:lumMod val="75000"/>
                  </a:schemeClr>
                </a:solidFill>
                <a:latin typeface="Constantia" pitchFamily="18" charset="0"/>
              </a:rPr>
              <a:t>14. Scanning &amp; Scatto speech,</a:t>
            </a:r>
          </a:p>
          <a:p>
            <a:pPr marL="514350" indent="-514350" algn="l"/>
            <a:r>
              <a:rPr lang="en-US" sz="2400" dirty="0" smtClean="0">
                <a:solidFill>
                  <a:schemeClr val="accent2">
                    <a:lumMod val="75000"/>
                  </a:schemeClr>
                </a:solidFill>
                <a:latin typeface="Constantia" pitchFamily="18" charset="0"/>
              </a:rPr>
              <a:t>15. Decomposition &amp; Movement of affected side,</a:t>
            </a:r>
          </a:p>
          <a:p>
            <a:pPr marL="514350" indent="-514350" algn="l"/>
            <a:r>
              <a:rPr lang="en-US" sz="2400" dirty="0" smtClean="0">
                <a:solidFill>
                  <a:schemeClr val="accent2">
                    <a:lumMod val="75000"/>
                  </a:schemeClr>
                </a:solidFill>
                <a:latin typeface="Constantia" pitchFamily="18" charset="0"/>
              </a:rPr>
              <a:t>16. Skew deviation of eyeball.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219200"/>
          </a:xfrm>
        </p:spPr>
        <p:txBody>
          <a:bodyPr anchor="t">
            <a:normAutofit/>
          </a:bodyPr>
          <a:lstStyle/>
          <a:p>
            <a:pPr algn="l"/>
            <a:r>
              <a:rPr lang="en-US" sz="4000" i="1" u="sng" dirty="0" smtClean="0">
                <a:solidFill>
                  <a:schemeClr val="accent5"/>
                </a:solidFill>
                <a:latin typeface="Algerian" pitchFamily="82" charset="0"/>
              </a:rPr>
              <a:t>Disease of Cerebellum:-</a:t>
            </a:r>
            <a:endParaRPr lang="en-US" sz="4000" i="1" u="sng" dirty="0">
              <a:solidFill>
                <a:schemeClr val="accent5"/>
              </a:solidFill>
              <a:latin typeface="Algerian" pitchFamily="82" charset="0"/>
            </a:endParaRPr>
          </a:p>
        </p:txBody>
      </p:sp>
      <p:sp>
        <p:nvSpPr>
          <p:cNvPr id="3" name="Subtitle 2"/>
          <p:cNvSpPr>
            <a:spLocks noGrp="1"/>
          </p:cNvSpPr>
          <p:nvPr>
            <p:ph type="subTitle" idx="1"/>
          </p:nvPr>
        </p:nvSpPr>
        <p:spPr>
          <a:xfrm>
            <a:off x="457200" y="1371600"/>
            <a:ext cx="8305800" cy="5105400"/>
          </a:xfrm>
        </p:spPr>
        <p:txBody>
          <a:bodyPr>
            <a:normAutofit fontScale="85000" lnSpcReduction="20000"/>
          </a:bodyPr>
          <a:lstStyle/>
          <a:p>
            <a:pPr marL="514350" indent="-514350" algn="l"/>
            <a:r>
              <a:rPr lang="en-US" sz="2800" dirty="0" smtClean="0">
                <a:solidFill>
                  <a:schemeClr val="accent2">
                    <a:lumMod val="75000"/>
                  </a:schemeClr>
                </a:solidFill>
                <a:latin typeface="Constantia" pitchFamily="18" charset="0"/>
              </a:rPr>
              <a:t>1. Congenital : C V Anatomy (Arnold chiarii)</a:t>
            </a:r>
          </a:p>
          <a:p>
            <a:pPr marL="514350" indent="-514350" algn="l">
              <a:buAutoNum type="arabicPeriod"/>
            </a:pPr>
            <a:endParaRPr lang="en-US" sz="2800" dirty="0" smtClean="0">
              <a:solidFill>
                <a:schemeClr val="accent2">
                  <a:lumMod val="75000"/>
                </a:schemeClr>
              </a:solidFill>
              <a:latin typeface="Constantia" pitchFamily="18" charset="0"/>
            </a:endParaRPr>
          </a:p>
          <a:p>
            <a:pPr algn="l"/>
            <a:r>
              <a:rPr lang="en-US" sz="2800" dirty="0" smtClean="0">
                <a:solidFill>
                  <a:schemeClr val="accent2">
                    <a:lumMod val="75000"/>
                  </a:schemeClr>
                </a:solidFill>
                <a:latin typeface="Constantia" pitchFamily="18" charset="0"/>
              </a:rPr>
              <a:t>2. Familial :- Von- Hippel-Lindau,</a:t>
            </a:r>
          </a:p>
          <a:p>
            <a:pPr algn="l"/>
            <a:endParaRPr lang="en-US" sz="2800" dirty="0" smtClean="0">
              <a:solidFill>
                <a:schemeClr val="accent2">
                  <a:lumMod val="75000"/>
                </a:schemeClr>
              </a:solidFill>
              <a:latin typeface="Constantia" pitchFamily="18" charset="0"/>
            </a:endParaRPr>
          </a:p>
          <a:p>
            <a:pPr algn="l"/>
            <a:r>
              <a:rPr lang="en-US" sz="2800" dirty="0" smtClean="0">
                <a:solidFill>
                  <a:schemeClr val="accent2">
                    <a:lumMod val="75000"/>
                  </a:schemeClr>
                </a:solidFill>
                <a:latin typeface="Constantia" pitchFamily="18" charset="0"/>
              </a:rPr>
              <a:t>3. Vascular :- Cerebellar Infract</a:t>
            </a:r>
          </a:p>
          <a:p>
            <a:pPr algn="l"/>
            <a:r>
              <a:rPr lang="en-US" sz="2800" dirty="0" smtClean="0">
                <a:solidFill>
                  <a:schemeClr val="accent2">
                    <a:lumMod val="75000"/>
                  </a:schemeClr>
                </a:solidFill>
                <a:latin typeface="Constantia" pitchFamily="18" charset="0"/>
              </a:rPr>
              <a:t>                       Cerebellar hemorrhage,</a:t>
            </a:r>
          </a:p>
          <a:p>
            <a:pPr algn="l"/>
            <a:r>
              <a:rPr lang="en-US" sz="2800" dirty="0" smtClean="0">
                <a:solidFill>
                  <a:schemeClr val="accent2">
                    <a:lumMod val="75000"/>
                  </a:schemeClr>
                </a:solidFill>
                <a:latin typeface="Constantia" pitchFamily="18" charset="0"/>
              </a:rPr>
              <a:t>4. Tumors:- </a:t>
            </a:r>
          </a:p>
          <a:p>
            <a:pPr algn="l"/>
            <a:r>
              <a:rPr lang="en-US" sz="2800" dirty="0" smtClean="0">
                <a:solidFill>
                  <a:schemeClr val="accent2">
                    <a:lumMod val="75000"/>
                  </a:schemeClr>
                </a:solidFill>
                <a:latin typeface="Constantia" pitchFamily="18" charset="0"/>
              </a:rPr>
              <a:t>     a. Astrocytoma (Glioblastoma),</a:t>
            </a:r>
            <a:br>
              <a:rPr lang="en-US" sz="2800" dirty="0" smtClean="0">
                <a:solidFill>
                  <a:schemeClr val="accent2">
                    <a:lumMod val="75000"/>
                  </a:schemeClr>
                </a:solidFill>
                <a:latin typeface="Constantia" pitchFamily="18" charset="0"/>
              </a:rPr>
            </a:br>
            <a:r>
              <a:rPr lang="en-US" sz="2800" dirty="0" smtClean="0">
                <a:solidFill>
                  <a:schemeClr val="accent2">
                    <a:lumMod val="75000"/>
                  </a:schemeClr>
                </a:solidFill>
                <a:latin typeface="Constantia" pitchFamily="18" charset="0"/>
              </a:rPr>
              <a:t>     b. Cystic Astrocytoma (Plioytic),</a:t>
            </a:r>
            <a:br>
              <a:rPr lang="en-US" sz="2800" dirty="0" smtClean="0">
                <a:solidFill>
                  <a:schemeClr val="accent2">
                    <a:lumMod val="75000"/>
                  </a:schemeClr>
                </a:solidFill>
                <a:latin typeface="Constantia" pitchFamily="18" charset="0"/>
              </a:rPr>
            </a:br>
            <a:r>
              <a:rPr lang="en-US" sz="2800" dirty="0" smtClean="0">
                <a:solidFill>
                  <a:schemeClr val="accent2">
                    <a:lumMod val="75000"/>
                  </a:schemeClr>
                </a:solidFill>
                <a:latin typeface="Constantia" pitchFamily="18" charset="0"/>
              </a:rPr>
              <a:t>     c. Medulloblastoma (Medline portion affected) (Vermis).</a:t>
            </a:r>
            <a:br>
              <a:rPr lang="en-US" sz="2800" dirty="0" smtClean="0">
                <a:solidFill>
                  <a:schemeClr val="accent2">
                    <a:lumMod val="75000"/>
                  </a:schemeClr>
                </a:solidFill>
                <a:latin typeface="Constantia" pitchFamily="18" charset="0"/>
              </a:rPr>
            </a:br>
            <a:r>
              <a:rPr lang="en-US" sz="2800" dirty="0" smtClean="0">
                <a:solidFill>
                  <a:schemeClr val="accent2">
                    <a:lumMod val="75000"/>
                  </a:schemeClr>
                </a:solidFill>
                <a:latin typeface="Constantia" pitchFamily="18" charset="0"/>
              </a:rPr>
              <a:t>     d. Hemmangioblastoma,</a:t>
            </a:r>
            <a:br>
              <a:rPr lang="en-US" sz="2800" dirty="0" smtClean="0">
                <a:solidFill>
                  <a:schemeClr val="accent2">
                    <a:lumMod val="75000"/>
                  </a:schemeClr>
                </a:solidFill>
                <a:latin typeface="Constantia" pitchFamily="18" charset="0"/>
              </a:rPr>
            </a:br>
            <a:r>
              <a:rPr lang="en-US" sz="2800" dirty="0" smtClean="0">
                <a:solidFill>
                  <a:schemeClr val="accent2">
                    <a:lumMod val="75000"/>
                  </a:schemeClr>
                </a:solidFill>
                <a:latin typeface="Constantia" pitchFamily="18" charset="0"/>
              </a:rPr>
              <a:t>     e. Metastasis,</a:t>
            </a:r>
            <a:br>
              <a:rPr lang="en-US" sz="2800" dirty="0" smtClean="0">
                <a:solidFill>
                  <a:schemeClr val="accent2">
                    <a:lumMod val="75000"/>
                  </a:schemeClr>
                </a:solidFill>
                <a:latin typeface="Constantia" pitchFamily="18" charset="0"/>
              </a:rPr>
            </a:br>
            <a:r>
              <a:rPr lang="en-US" sz="2800" dirty="0" smtClean="0">
                <a:solidFill>
                  <a:schemeClr val="accent2">
                    <a:lumMod val="75000"/>
                  </a:schemeClr>
                </a:solidFill>
                <a:latin typeface="Constantia" pitchFamily="18" charset="0"/>
              </a:rPr>
              <a:t>     f. Tuberoculoma,</a:t>
            </a:r>
            <a:br>
              <a:rPr lang="en-US" sz="2800" dirty="0" smtClean="0">
                <a:solidFill>
                  <a:schemeClr val="accent2">
                    <a:lumMod val="75000"/>
                  </a:schemeClr>
                </a:solidFill>
                <a:latin typeface="Constantia" pitchFamily="18" charset="0"/>
              </a:rPr>
            </a:br>
            <a:r>
              <a:rPr lang="en-US" sz="2800" dirty="0" smtClean="0">
                <a:solidFill>
                  <a:schemeClr val="accent2">
                    <a:lumMod val="75000"/>
                  </a:schemeClr>
                </a:solidFill>
                <a:latin typeface="Constantia" pitchFamily="18" charset="0"/>
              </a:rPr>
              <a:t>     g. Gumma </a:t>
            </a:r>
            <a:r>
              <a:rPr lang="en-US" sz="2800" dirty="0" smtClean="0"/>
              <a:t/>
            </a:r>
            <a:br>
              <a:rPr lang="en-US" sz="2800" dirty="0" smtClean="0"/>
            </a:b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004048" cy="1371600"/>
          </a:xfrm>
        </p:spPr>
        <p:txBody>
          <a:bodyPr anchor="t">
            <a:normAutofit/>
          </a:bodyPr>
          <a:lstStyle/>
          <a:p>
            <a:pPr algn="l"/>
            <a:r>
              <a:rPr lang="en-US" sz="4400" i="1" u="sng" dirty="0" smtClean="0">
                <a:solidFill>
                  <a:schemeClr val="accent5"/>
                </a:solidFill>
                <a:latin typeface="+mn-lt"/>
              </a:rPr>
              <a:t>Disease </a:t>
            </a:r>
            <a:r>
              <a:rPr lang="en-US" sz="4000" i="1" u="sng" dirty="0" smtClean="0">
                <a:solidFill>
                  <a:schemeClr val="accent5"/>
                </a:solidFill>
                <a:latin typeface="Algerian" pitchFamily="82" charset="0"/>
              </a:rPr>
              <a:t>of</a:t>
            </a:r>
            <a:r>
              <a:rPr lang="en-US" sz="4400" i="1" u="sng" dirty="0" smtClean="0">
                <a:solidFill>
                  <a:schemeClr val="accent5"/>
                </a:solidFill>
                <a:latin typeface="+mn-lt"/>
              </a:rPr>
              <a:t> Cerebellum:-</a:t>
            </a:r>
            <a:endParaRPr lang="en-US" sz="4400" dirty="0">
              <a:latin typeface="+mn-lt"/>
            </a:endParaRPr>
          </a:p>
        </p:txBody>
      </p:sp>
      <p:sp>
        <p:nvSpPr>
          <p:cNvPr id="3" name="Subtitle 2"/>
          <p:cNvSpPr>
            <a:spLocks noGrp="1"/>
          </p:cNvSpPr>
          <p:nvPr>
            <p:ph type="subTitle" idx="1"/>
          </p:nvPr>
        </p:nvSpPr>
        <p:spPr>
          <a:xfrm>
            <a:off x="533400" y="1524000"/>
            <a:ext cx="8458200" cy="4800600"/>
          </a:xfrm>
        </p:spPr>
        <p:txBody>
          <a:bodyPr>
            <a:normAutofit/>
          </a:bodyPr>
          <a:lstStyle/>
          <a:p>
            <a:pPr algn="l"/>
            <a:r>
              <a:rPr lang="en-US" sz="2400" dirty="0" smtClean="0">
                <a:solidFill>
                  <a:schemeClr val="accent2">
                    <a:lumMod val="75000"/>
                  </a:schemeClr>
                </a:solidFill>
                <a:latin typeface="Constantia" pitchFamily="18" charset="0"/>
              </a:rPr>
              <a:t>5. Secondary :- Acoustic Neuroma and other post </a:t>
            </a:r>
            <a:r>
              <a:rPr lang="en-US" sz="2400" dirty="0" err="1" smtClean="0">
                <a:solidFill>
                  <a:schemeClr val="accent2">
                    <a:lumMod val="75000"/>
                  </a:schemeClr>
                </a:solidFill>
                <a:latin typeface="Constantia" pitchFamily="18" charset="0"/>
              </a:rPr>
              <a:t>fossa</a:t>
            </a:r>
            <a:r>
              <a:rPr lang="en-US" sz="2400" dirty="0" smtClean="0">
                <a:solidFill>
                  <a:schemeClr val="accent2">
                    <a:lumMod val="75000"/>
                  </a:schemeClr>
                </a:solidFill>
                <a:latin typeface="Constantia" pitchFamily="18" charset="0"/>
              </a:rPr>
              <a:t>   </a:t>
            </a:r>
          </a:p>
          <a:p>
            <a:pPr algn="l"/>
            <a:r>
              <a:rPr lang="en-US" sz="2400" dirty="0" smtClean="0">
                <a:solidFill>
                  <a:schemeClr val="accent2">
                    <a:lumMod val="75000"/>
                  </a:schemeClr>
                </a:solidFill>
                <a:latin typeface="Constantia" pitchFamily="18" charset="0"/>
              </a:rPr>
              <a:t>                          tumors</a:t>
            </a:r>
          </a:p>
          <a:p>
            <a:pPr algn="l"/>
            <a:r>
              <a:rPr lang="en-US" sz="2400" dirty="0" smtClean="0">
                <a:solidFill>
                  <a:schemeClr val="accent2">
                    <a:lumMod val="75000"/>
                  </a:schemeClr>
                </a:solidFill>
                <a:latin typeface="Constantia" pitchFamily="18" charset="0"/>
              </a:rPr>
              <a:t>6. Demylinative:- M.S.</a:t>
            </a:r>
          </a:p>
          <a:p>
            <a:pPr algn="l"/>
            <a:endParaRPr lang="en-US" sz="2400" dirty="0" smtClean="0">
              <a:solidFill>
                <a:schemeClr val="accent2">
                  <a:lumMod val="75000"/>
                </a:schemeClr>
              </a:solidFill>
              <a:latin typeface="Constantia" pitchFamily="18" charset="0"/>
            </a:endParaRPr>
          </a:p>
          <a:p>
            <a:pPr algn="l"/>
            <a:r>
              <a:rPr lang="en-US" sz="2400" dirty="0" smtClean="0">
                <a:solidFill>
                  <a:schemeClr val="accent2">
                    <a:lumMod val="75000"/>
                  </a:schemeClr>
                </a:solidFill>
                <a:latin typeface="Constantia" pitchFamily="18" charset="0"/>
              </a:rPr>
              <a:t>7. Infective:  a. Cerebellar abscess:-  </a:t>
            </a:r>
          </a:p>
          <a:p>
            <a:pPr algn="l"/>
            <a:r>
              <a:rPr lang="en-US" sz="2400" dirty="0" smtClean="0">
                <a:solidFill>
                  <a:schemeClr val="accent2">
                    <a:lumMod val="75000"/>
                  </a:schemeClr>
                </a:solidFill>
                <a:latin typeface="Constantia" pitchFamily="18" charset="0"/>
              </a:rPr>
              <a:t>                      b. Encephalitis,</a:t>
            </a:r>
          </a:p>
          <a:p>
            <a:pPr algn="l"/>
            <a:r>
              <a:rPr lang="en-US" sz="2400" dirty="0" smtClean="0">
                <a:solidFill>
                  <a:schemeClr val="accent2">
                    <a:lumMod val="75000"/>
                  </a:schemeClr>
                </a:solidFill>
                <a:latin typeface="Constantia" pitchFamily="18" charset="0"/>
              </a:rPr>
              <a:t>	          c. Malaria</a:t>
            </a:r>
          </a:p>
          <a:p>
            <a:pPr algn="l"/>
            <a:r>
              <a:rPr lang="en-US" sz="2400" dirty="0" smtClean="0">
                <a:solidFill>
                  <a:schemeClr val="accent2">
                    <a:lumMod val="75000"/>
                  </a:schemeClr>
                </a:solidFill>
                <a:latin typeface="Constantia" pitchFamily="18" charset="0"/>
              </a:rPr>
              <a:t>	          d. Hyperpyrexia</a:t>
            </a:r>
            <a:endParaRPr lang="en-US" sz="2400" dirty="0">
              <a:solidFill>
                <a:schemeClr val="accent2">
                  <a:lumMod val="75000"/>
                </a:schemeClr>
              </a:solidFill>
              <a:latin typeface="Constanti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00201" y="533400"/>
            <a:ext cx="6240268" cy="586739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199"/>
          </a:xfrm>
        </p:spPr>
        <p:txBody>
          <a:bodyPr>
            <a:normAutofit/>
          </a:bodyPr>
          <a:lstStyle/>
          <a:p>
            <a:pPr algn="l"/>
            <a:r>
              <a:rPr lang="en-US" sz="4000" u="sng" dirty="0" smtClean="0">
                <a:latin typeface="Algerian" pitchFamily="82" charset="0"/>
              </a:rPr>
              <a:t>Functions</a:t>
            </a:r>
            <a:r>
              <a:rPr lang="en-US" sz="4000" dirty="0" smtClean="0">
                <a:latin typeface="Algerian" pitchFamily="82" charset="0"/>
              </a:rPr>
              <a:t>:-</a:t>
            </a:r>
            <a:r>
              <a:rPr lang="en-US" sz="4000" u="sng" dirty="0" smtClean="0">
                <a:latin typeface="Algerian" pitchFamily="82" charset="0"/>
              </a:rPr>
              <a:t> </a:t>
            </a:r>
            <a:endParaRPr lang="en-US" sz="4000" u="sng" dirty="0">
              <a:latin typeface="Algerian" pitchFamily="82" charset="0"/>
            </a:endParaRPr>
          </a:p>
        </p:txBody>
      </p:sp>
      <p:sp>
        <p:nvSpPr>
          <p:cNvPr id="3" name="Subtitle 2"/>
          <p:cNvSpPr>
            <a:spLocks noGrp="1"/>
          </p:cNvSpPr>
          <p:nvPr>
            <p:ph type="subTitle" idx="1"/>
          </p:nvPr>
        </p:nvSpPr>
        <p:spPr>
          <a:xfrm>
            <a:off x="685800" y="1600201"/>
            <a:ext cx="7772400" cy="2514600"/>
          </a:xfrm>
        </p:spPr>
        <p:txBody>
          <a:bodyPr>
            <a:normAutofit/>
          </a:bodyPr>
          <a:lstStyle/>
          <a:p>
            <a:pPr algn="l"/>
            <a:r>
              <a:rPr lang="en-US" sz="2400" b="1" dirty="0" smtClean="0">
                <a:solidFill>
                  <a:schemeClr val="accent2">
                    <a:lumMod val="75000"/>
                  </a:schemeClr>
                </a:solidFill>
                <a:latin typeface="Constantia" pitchFamily="18" charset="0"/>
              </a:rPr>
              <a:t>a.</a:t>
            </a:r>
            <a:r>
              <a:rPr lang="en-US" sz="2400" dirty="0" smtClean="0">
                <a:solidFill>
                  <a:schemeClr val="accent2">
                    <a:lumMod val="75000"/>
                  </a:schemeClr>
                </a:solidFill>
                <a:latin typeface="Constantia" pitchFamily="18" charset="0"/>
              </a:rPr>
              <a:t> Control of the movement,</a:t>
            </a:r>
          </a:p>
          <a:p>
            <a:pPr algn="l"/>
            <a:r>
              <a:rPr lang="en-US" sz="2400" b="1" dirty="0" smtClean="0">
                <a:solidFill>
                  <a:schemeClr val="accent2">
                    <a:lumMod val="75000"/>
                  </a:schemeClr>
                </a:solidFill>
                <a:latin typeface="Constantia" pitchFamily="18" charset="0"/>
              </a:rPr>
              <a:t>b.</a:t>
            </a:r>
            <a:r>
              <a:rPr lang="en-US" sz="2400" dirty="0" smtClean="0">
                <a:solidFill>
                  <a:schemeClr val="accent2">
                    <a:lumMod val="75000"/>
                  </a:schemeClr>
                </a:solidFill>
                <a:latin typeface="Constantia" pitchFamily="18" charset="0"/>
              </a:rPr>
              <a:t> Maintenance of equilibrium and posture,</a:t>
            </a:r>
          </a:p>
          <a:p>
            <a:pPr algn="l"/>
            <a:r>
              <a:rPr lang="en-US" sz="2400" b="1" dirty="0" smtClean="0">
                <a:solidFill>
                  <a:schemeClr val="accent2">
                    <a:lumMod val="75000"/>
                  </a:schemeClr>
                </a:solidFill>
                <a:latin typeface="Constantia" pitchFamily="18" charset="0"/>
              </a:rPr>
              <a:t>c.</a:t>
            </a:r>
            <a:r>
              <a:rPr lang="en-US" sz="2400" dirty="0" smtClean="0">
                <a:solidFill>
                  <a:schemeClr val="accent2">
                    <a:lumMod val="75000"/>
                  </a:schemeClr>
                </a:solidFill>
                <a:latin typeface="Constantia" pitchFamily="18" charset="0"/>
              </a:rPr>
              <a:t> Tone maintenance</a:t>
            </a:r>
            <a:r>
              <a:rPr lang="en-US" dirty="0" smtClean="0"/>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MCQ3 Following is true</a:t>
            </a:r>
            <a:endParaRPr lang="en-US" dirty="0"/>
          </a:p>
        </p:txBody>
      </p:sp>
      <p:sp>
        <p:nvSpPr>
          <p:cNvPr id="3" name="Content Placeholder 2"/>
          <p:cNvSpPr>
            <a:spLocks noGrp="1"/>
          </p:cNvSpPr>
          <p:nvPr>
            <p:ph idx="1"/>
          </p:nvPr>
        </p:nvSpPr>
        <p:spPr/>
        <p:txBody>
          <a:bodyPr/>
          <a:lstStyle/>
          <a:p>
            <a:r>
              <a:rPr lang="en-US" dirty="0" err="1" smtClean="0"/>
              <a:t>A.Most</a:t>
            </a:r>
            <a:r>
              <a:rPr lang="en-US" dirty="0" smtClean="0"/>
              <a:t> of the time PICA is branch of Basilar artery.</a:t>
            </a:r>
          </a:p>
          <a:p>
            <a:r>
              <a:rPr lang="en-US" dirty="0" err="1" smtClean="0"/>
              <a:t>B.Superior</a:t>
            </a:r>
            <a:r>
              <a:rPr lang="en-US" dirty="0" smtClean="0"/>
              <a:t> </a:t>
            </a:r>
            <a:r>
              <a:rPr lang="en-US" dirty="0" err="1" smtClean="0"/>
              <a:t>cerebellar</a:t>
            </a:r>
            <a:r>
              <a:rPr lang="en-US" dirty="0" smtClean="0"/>
              <a:t> artery has superior and inferior division.</a:t>
            </a:r>
          </a:p>
          <a:p>
            <a:r>
              <a:rPr lang="en-US" dirty="0" smtClean="0"/>
              <a:t>C.PICA supplies lateral medulla.</a:t>
            </a:r>
          </a:p>
          <a:p>
            <a:r>
              <a:rPr lang="en-US" dirty="0" smtClean="0"/>
              <a:t>D. Cerebellum is supplied by </a:t>
            </a:r>
            <a:r>
              <a:rPr lang="en-US" dirty="0" err="1" smtClean="0"/>
              <a:t>posteior</a:t>
            </a:r>
            <a:r>
              <a:rPr lang="en-US" dirty="0" smtClean="0"/>
              <a:t> cerebral artery.</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004048" cy="1371600"/>
          </a:xfrm>
        </p:spPr>
        <p:txBody>
          <a:bodyPr anchor="t">
            <a:normAutofit/>
          </a:bodyPr>
          <a:lstStyle/>
          <a:p>
            <a:pPr algn="l"/>
            <a:r>
              <a:rPr lang="en-US" sz="4400" i="1" u="sng" dirty="0" smtClean="0">
                <a:solidFill>
                  <a:schemeClr val="accent5"/>
                </a:solidFill>
                <a:latin typeface="+mn-lt"/>
              </a:rPr>
              <a:t>Disease </a:t>
            </a:r>
            <a:r>
              <a:rPr lang="en-US" sz="4000" i="1" u="sng" dirty="0" smtClean="0">
                <a:solidFill>
                  <a:schemeClr val="accent5"/>
                </a:solidFill>
                <a:latin typeface="Algerian" pitchFamily="82" charset="0"/>
              </a:rPr>
              <a:t>of</a:t>
            </a:r>
            <a:r>
              <a:rPr lang="en-US" sz="4400" i="1" u="sng" dirty="0" smtClean="0">
                <a:solidFill>
                  <a:schemeClr val="accent5"/>
                </a:solidFill>
                <a:latin typeface="+mn-lt"/>
              </a:rPr>
              <a:t> Cerebellum:-</a:t>
            </a:r>
            <a:endParaRPr lang="en-US" sz="4400" dirty="0">
              <a:latin typeface="+mn-lt"/>
            </a:endParaRPr>
          </a:p>
        </p:txBody>
      </p:sp>
      <p:sp>
        <p:nvSpPr>
          <p:cNvPr id="3" name="Subtitle 2"/>
          <p:cNvSpPr>
            <a:spLocks noGrp="1"/>
          </p:cNvSpPr>
          <p:nvPr>
            <p:ph type="subTitle" idx="1"/>
          </p:nvPr>
        </p:nvSpPr>
        <p:spPr>
          <a:xfrm>
            <a:off x="533400" y="1524000"/>
            <a:ext cx="8458200" cy="4800600"/>
          </a:xfrm>
        </p:spPr>
        <p:txBody>
          <a:bodyPr>
            <a:normAutofit/>
          </a:bodyPr>
          <a:lstStyle/>
          <a:p>
            <a:pPr algn="l"/>
            <a:r>
              <a:rPr lang="en-US" sz="2400" dirty="0" smtClean="0">
                <a:solidFill>
                  <a:schemeClr val="accent2">
                    <a:lumMod val="75000"/>
                  </a:schemeClr>
                </a:solidFill>
                <a:latin typeface="Constantia" pitchFamily="18" charset="0"/>
              </a:rPr>
              <a:t>5. Secondary :- Acoustic Neuroma and other post </a:t>
            </a:r>
            <a:r>
              <a:rPr lang="en-US" sz="2400" dirty="0" err="1" smtClean="0">
                <a:solidFill>
                  <a:schemeClr val="accent2">
                    <a:lumMod val="75000"/>
                  </a:schemeClr>
                </a:solidFill>
                <a:latin typeface="Constantia" pitchFamily="18" charset="0"/>
              </a:rPr>
              <a:t>fossa</a:t>
            </a:r>
            <a:r>
              <a:rPr lang="en-US" sz="2400" dirty="0" smtClean="0">
                <a:solidFill>
                  <a:schemeClr val="accent2">
                    <a:lumMod val="75000"/>
                  </a:schemeClr>
                </a:solidFill>
                <a:latin typeface="Constantia" pitchFamily="18" charset="0"/>
              </a:rPr>
              <a:t>   </a:t>
            </a:r>
          </a:p>
          <a:p>
            <a:pPr algn="l"/>
            <a:r>
              <a:rPr lang="en-US" sz="2400" dirty="0" smtClean="0">
                <a:solidFill>
                  <a:schemeClr val="accent2">
                    <a:lumMod val="75000"/>
                  </a:schemeClr>
                </a:solidFill>
                <a:latin typeface="Constantia" pitchFamily="18" charset="0"/>
              </a:rPr>
              <a:t>                          tumors</a:t>
            </a:r>
          </a:p>
          <a:p>
            <a:pPr algn="l"/>
            <a:r>
              <a:rPr lang="en-US" sz="2400" dirty="0" smtClean="0">
                <a:solidFill>
                  <a:schemeClr val="accent2">
                    <a:lumMod val="75000"/>
                  </a:schemeClr>
                </a:solidFill>
                <a:latin typeface="Constantia" pitchFamily="18" charset="0"/>
              </a:rPr>
              <a:t>6. Demylinative:- M.S.</a:t>
            </a:r>
          </a:p>
          <a:p>
            <a:pPr algn="l"/>
            <a:endParaRPr lang="en-US" sz="2400" dirty="0" smtClean="0">
              <a:solidFill>
                <a:schemeClr val="accent2">
                  <a:lumMod val="75000"/>
                </a:schemeClr>
              </a:solidFill>
              <a:latin typeface="Constantia" pitchFamily="18" charset="0"/>
            </a:endParaRPr>
          </a:p>
          <a:p>
            <a:pPr algn="l"/>
            <a:r>
              <a:rPr lang="en-US" sz="2400" dirty="0" smtClean="0">
                <a:solidFill>
                  <a:schemeClr val="accent2">
                    <a:lumMod val="75000"/>
                  </a:schemeClr>
                </a:solidFill>
                <a:latin typeface="Constantia" pitchFamily="18" charset="0"/>
              </a:rPr>
              <a:t>7. Infective:  a. Cerebellar abscess:-  </a:t>
            </a:r>
          </a:p>
          <a:p>
            <a:pPr algn="l"/>
            <a:r>
              <a:rPr lang="en-US" sz="2400" dirty="0" smtClean="0">
                <a:solidFill>
                  <a:schemeClr val="accent2">
                    <a:lumMod val="75000"/>
                  </a:schemeClr>
                </a:solidFill>
                <a:latin typeface="Constantia" pitchFamily="18" charset="0"/>
              </a:rPr>
              <a:t>                      b. Encephalitis,</a:t>
            </a:r>
          </a:p>
          <a:p>
            <a:pPr algn="l"/>
            <a:r>
              <a:rPr lang="en-US" sz="2400" dirty="0" smtClean="0">
                <a:solidFill>
                  <a:schemeClr val="accent2">
                    <a:lumMod val="75000"/>
                  </a:schemeClr>
                </a:solidFill>
                <a:latin typeface="Constantia" pitchFamily="18" charset="0"/>
              </a:rPr>
              <a:t>	          c. Malaria</a:t>
            </a:r>
          </a:p>
          <a:p>
            <a:pPr algn="l"/>
            <a:r>
              <a:rPr lang="en-US" sz="2400" dirty="0" smtClean="0">
                <a:solidFill>
                  <a:schemeClr val="accent2">
                    <a:lumMod val="75000"/>
                  </a:schemeClr>
                </a:solidFill>
                <a:latin typeface="Constantia" pitchFamily="18" charset="0"/>
              </a:rPr>
              <a:t>	          d. Hyperpyrexia</a:t>
            </a:r>
            <a:endParaRPr lang="en-US" sz="2400" dirty="0">
              <a:solidFill>
                <a:schemeClr val="accent2">
                  <a:lumMod val="75000"/>
                </a:schemeClr>
              </a:solidFill>
              <a:latin typeface="Constantia"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4.MCQ</a:t>
            </a:r>
            <a:endParaRPr lang="en-US" dirty="0"/>
          </a:p>
        </p:txBody>
      </p:sp>
      <p:sp>
        <p:nvSpPr>
          <p:cNvPr id="3" name="Content Placeholder 2"/>
          <p:cNvSpPr>
            <a:spLocks noGrp="1"/>
          </p:cNvSpPr>
          <p:nvPr>
            <p:ph idx="1"/>
          </p:nvPr>
        </p:nvSpPr>
        <p:spPr/>
        <p:txBody>
          <a:bodyPr/>
          <a:lstStyle/>
          <a:p>
            <a:r>
              <a:rPr lang="en-US" dirty="0" smtClean="0"/>
              <a:t>Following is true for CV anomaly;</a:t>
            </a:r>
          </a:p>
          <a:p>
            <a:r>
              <a:rPr lang="en-US" dirty="0" err="1" smtClean="0"/>
              <a:t>A.There</a:t>
            </a:r>
            <a:r>
              <a:rPr lang="en-US" dirty="0" smtClean="0"/>
              <a:t> is basilar </a:t>
            </a:r>
            <a:r>
              <a:rPr lang="en-US" dirty="0" err="1" smtClean="0"/>
              <a:t>Invagination</a:t>
            </a:r>
            <a:endParaRPr lang="en-US" dirty="0" smtClean="0"/>
          </a:p>
          <a:p>
            <a:r>
              <a:rPr lang="en-US" dirty="0" smtClean="0"/>
              <a:t>B, may have </a:t>
            </a:r>
            <a:r>
              <a:rPr lang="en-US" dirty="0" err="1" smtClean="0"/>
              <a:t>tentorial</a:t>
            </a:r>
            <a:r>
              <a:rPr lang="en-US" dirty="0" smtClean="0"/>
              <a:t> </a:t>
            </a:r>
            <a:r>
              <a:rPr lang="en-US" dirty="0" err="1" smtClean="0"/>
              <a:t>herniation</a:t>
            </a:r>
            <a:endParaRPr lang="en-US" dirty="0" smtClean="0"/>
          </a:p>
          <a:p>
            <a:r>
              <a:rPr lang="en-US" dirty="0" err="1" smtClean="0"/>
              <a:t>C.May</a:t>
            </a:r>
            <a:r>
              <a:rPr lang="en-US" dirty="0" smtClean="0"/>
              <a:t> have </a:t>
            </a:r>
            <a:r>
              <a:rPr lang="en-US" dirty="0" err="1" smtClean="0"/>
              <a:t>KlippelFeild</a:t>
            </a:r>
            <a:r>
              <a:rPr lang="en-US" dirty="0" smtClean="0"/>
              <a:t> anomaly</a:t>
            </a:r>
          </a:p>
          <a:p>
            <a:r>
              <a:rPr lang="en-US" dirty="0" err="1" smtClean="0"/>
              <a:t>D.All</a:t>
            </a:r>
            <a:r>
              <a:rPr lang="en-US" dirty="0" smtClean="0"/>
              <a:t> of the above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Treatment of </a:t>
            </a:r>
            <a:r>
              <a:rPr lang="en-US" dirty="0" err="1" smtClean="0"/>
              <a:t>cerebellar</a:t>
            </a:r>
            <a:r>
              <a:rPr lang="en-US" dirty="0" smtClean="0"/>
              <a:t> disorders depends on the cause of which one of the important cause could be </a:t>
            </a:r>
            <a:r>
              <a:rPr lang="en-US" dirty="0" err="1" smtClean="0"/>
              <a:t>paraneoplastic</a:t>
            </a:r>
            <a:r>
              <a:rPr lang="en-US" dirty="0" smtClean="0"/>
              <a:t> syndrome because of cancer.</a:t>
            </a:r>
          </a:p>
          <a:p>
            <a:endParaRPr lang="en-US" dirty="0" smtClean="0"/>
          </a:p>
          <a:p>
            <a:endParaRPr lang="en-US" dirty="0"/>
          </a:p>
        </p:txBody>
      </p:sp>
      <p:sp>
        <p:nvSpPr>
          <p:cNvPr id="3" name="Title 2"/>
          <p:cNvSpPr>
            <a:spLocks noGrp="1"/>
          </p:cNvSpPr>
          <p:nvPr>
            <p:ph type="title"/>
          </p:nvPr>
        </p:nvSpPr>
        <p:spPr/>
        <p:txBody>
          <a:bodyPr/>
          <a:lstStyle/>
          <a:p>
            <a:r>
              <a:rPr lang="en-US" dirty="0" smtClean="0"/>
              <a:t>Cancer and Cerebellum</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8915400" cy="68580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Medulloblastoma</a:t>
            </a:r>
            <a:endParaRPr lang="en-US" dirty="0"/>
          </a:p>
        </p:txBody>
      </p:sp>
      <p:sp>
        <p:nvSpPr>
          <p:cNvPr id="3" name="Content Placeholder 2"/>
          <p:cNvSpPr>
            <a:spLocks noGrp="1"/>
          </p:cNvSpPr>
          <p:nvPr>
            <p:ph idx="1"/>
          </p:nvPr>
        </p:nvSpPr>
        <p:spPr/>
        <p:txBody>
          <a:bodyPr>
            <a:normAutofit/>
          </a:bodyPr>
          <a:lstStyle/>
          <a:p>
            <a:r>
              <a:rPr lang="en-US" dirty="0" err="1" smtClean="0"/>
              <a:t>Medulloblastoma</a:t>
            </a:r>
            <a:r>
              <a:rPr lang="en-US" dirty="0" smtClean="0"/>
              <a:t>, is a highly malignant primary brain tumor that originates in the cerebellum or posterior fossa( </a:t>
            </a:r>
            <a:r>
              <a:rPr lang="en-US" dirty="0" err="1" smtClean="0"/>
              <a:t>infratentorial</a:t>
            </a:r>
            <a:r>
              <a:rPr lang="en-US" dirty="0" smtClean="0"/>
              <a:t>).</a:t>
            </a:r>
          </a:p>
          <a:p>
            <a:r>
              <a:rPr lang="en-US" dirty="0" err="1" smtClean="0"/>
              <a:t>Medulloblastoma</a:t>
            </a:r>
            <a:r>
              <a:rPr lang="en-US" dirty="0" smtClean="0"/>
              <a:t> is </a:t>
            </a:r>
            <a:r>
              <a:rPr lang="en-US" dirty="0" err="1" smtClean="0"/>
              <a:t>infratentorial</a:t>
            </a:r>
            <a:r>
              <a:rPr lang="en-US" dirty="0" smtClean="0"/>
              <a:t> primitive </a:t>
            </a:r>
            <a:r>
              <a:rPr lang="en-US" dirty="0" err="1" smtClean="0"/>
              <a:t>neuroectodermal</a:t>
            </a:r>
            <a:r>
              <a:rPr lang="en-US" dirty="0" smtClean="0"/>
              <a:t> tumor (PNET), which is the most common PNET originating in the brain*. </a:t>
            </a:r>
          </a:p>
          <a:p>
            <a:endParaRPr lang="en-US" sz="2000" dirty="0" smtClean="0"/>
          </a:p>
          <a:p>
            <a:r>
              <a:rPr lang="en-US" sz="2000" dirty="0" smtClean="0"/>
              <a:t>*</a:t>
            </a:r>
            <a:r>
              <a:rPr lang="en-US" sz="2000" dirty="0" err="1" smtClean="0"/>
              <a:t>Hinz</a:t>
            </a:r>
            <a:r>
              <a:rPr lang="en-US" sz="2000" dirty="0" smtClean="0"/>
              <a:t>, Chris; </a:t>
            </a:r>
            <a:r>
              <a:rPr lang="en-US" sz="2000" dirty="0" err="1" smtClean="0"/>
              <a:t>Hesser</a:t>
            </a:r>
            <a:r>
              <a:rPr lang="en-US" sz="2000" dirty="0" smtClean="0"/>
              <a:t>, </a:t>
            </a:r>
            <a:r>
              <a:rPr lang="en-US" sz="2000" dirty="0" err="1" smtClean="0"/>
              <a:t>Deneen</a:t>
            </a:r>
            <a:r>
              <a:rPr lang="en-US" sz="2000" dirty="0" smtClean="0"/>
              <a:t>. </a:t>
            </a:r>
            <a:r>
              <a:rPr lang="en-US" sz="2000" i="1" dirty="0" smtClean="0">
                <a:hlinkClick r:id="rId2"/>
              </a:rPr>
              <a:t>Focusing On Brain Tumors: </a:t>
            </a:r>
            <a:r>
              <a:rPr lang="en-US" sz="2000" i="1" dirty="0" err="1" smtClean="0">
                <a:hlinkClick r:id="rId2"/>
              </a:rPr>
              <a:t>Medulloblastoma</a:t>
            </a:r>
            <a:r>
              <a:rPr lang="en-US" sz="2000" dirty="0" smtClean="0"/>
              <a:t>. American Brain Tumor </a:t>
            </a:r>
            <a:r>
              <a:rPr lang="en-US" sz="2000" dirty="0" err="1" smtClean="0"/>
              <a:t>Association.</a:t>
            </a:r>
            <a:r>
              <a:rPr lang="en-US" sz="2000" dirty="0" err="1" smtClean="0">
                <a:hlinkClick r:id="rId3" tooltip="International Standard Book Number"/>
              </a:rPr>
              <a:t>ISBN</a:t>
            </a:r>
            <a:r>
              <a:rPr lang="en-US" sz="2000" dirty="0" smtClean="0"/>
              <a:t> </a:t>
            </a:r>
            <a:r>
              <a:rPr lang="en-US" sz="2000" dirty="0" smtClean="0">
                <a:hlinkClick r:id="rId4" tooltip="Special:BookSources/0-944093-67-1"/>
              </a:rPr>
              <a:t>0-944093-67-1</a:t>
            </a:r>
            <a:r>
              <a:rPr lang="en-US" sz="2000" dirty="0" smtClean="0"/>
              <a:t>.</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19250" y="180975"/>
            <a:ext cx="5905500" cy="649605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1228725" y="80963"/>
            <a:ext cx="6686550" cy="6696075"/>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5.Medulloblastoma is  </a:t>
            </a:r>
            <a:endParaRPr lang="en-US" dirty="0"/>
          </a:p>
        </p:txBody>
      </p:sp>
      <p:sp>
        <p:nvSpPr>
          <p:cNvPr id="3" name="Content Placeholder 2"/>
          <p:cNvSpPr>
            <a:spLocks noGrp="1"/>
          </p:cNvSpPr>
          <p:nvPr>
            <p:ph idx="1"/>
          </p:nvPr>
        </p:nvSpPr>
        <p:spPr/>
        <p:txBody>
          <a:bodyPr/>
          <a:lstStyle/>
          <a:p>
            <a:r>
              <a:rPr lang="en-US" dirty="0" smtClean="0"/>
              <a:t>A. CP angle tumor</a:t>
            </a:r>
          </a:p>
          <a:p>
            <a:r>
              <a:rPr lang="en-US" dirty="0" smtClean="0"/>
              <a:t>B. </a:t>
            </a:r>
            <a:r>
              <a:rPr lang="en-US" dirty="0" err="1" smtClean="0"/>
              <a:t>cerebellar</a:t>
            </a:r>
            <a:r>
              <a:rPr lang="en-US" dirty="0" smtClean="0"/>
              <a:t> Hemisphere tumor on lateral side </a:t>
            </a:r>
          </a:p>
          <a:p>
            <a:r>
              <a:rPr lang="en-US" dirty="0" smtClean="0"/>
              <a:t>C. Midline vermicular </a:t>
            </a:r>
          </a:p>
          <a:p>
            <a:r>
              <a:rPr lang="en-US" dirty="0" smtClean="0"/>
              <a:t>D. Cerebral </a:t>
            </a:r>
            <a:r>
              <a:rPr lang="en-US" smtClean="0"/>
              <a:t>tumour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a:t>
            </a:r>
            <a:r>
              <a:rPr lang="en-US" dirty="0" err="1" smtClean="0"/>
              <a:t>Medulloblastoma</a:t>
            </a:r>
            <a:endParaRPr lang="en-US" dirty="0"/>
          </a:p>
        </p:txBody>
      </p:sp>
      <p:sp>
        <p:nvSpPr>
          <p:cNvPr id="3" name="Content Placeholder 2"/>
          <p:cNvSpPr>
            <a:spLocks noGrp="1"/>
          </p:cNvSpPr>
          <p:nvPr>
            <p:ph idx="1"/>
          </p:nvPr>
        </p:nvSpPr>
        <p:spPr/>
        <p:txBody>
          <a:bodyPr>
            <a:normAutofit/>
          </a:bodyPr>
          <a:lstStyle/>
          <a:p>
            <a:r>
              <a:rPr lang="en-US" b="1" dirty="0" smtClean="0"/>
              <a:t>Majority of patients requiring surgery, radiation, and chemotherapy. Over the past 20 years, surgery for children with </a:t>
            </a:r>
            <a:r>
              <a:rPr lang="en-US" b="1" dirty="0" err="1" smtClean="0"/>
              <a:t>medulloblastoma</a:t>
            </a:r>
            <a:r>
              <a:rPr lang="en-US" b="1" dirty="0" smtClean="0"/>
              <a:t> has become safer, yet two of every ten children will develop severe, sometimes irreversible, neurologic problems afterwards, including loss of speech and severe balance difficulties.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696200" cy="1524000"/>
          </a:xfrm>
        </p:spPr>
        <p:txBody>
          <a:bodyPr>
            <a:normAutofit fontScale="90000"/>
          </a:bodyPr>
          <a:lstStyle/>
          <a:p>
            <a:pPr algn="l"/>
            <a:r>
              <a:rPr lang="en-US" sz="3100" i="1" u="sng" dirty="0" smtClean="0">
                <a:solidFill>
                  <a:schemeClr val="accent5"/>
                </a:solidFill>
                <a:effectLst/>
                <a:latin typeface="Algerian" pitchFamily="82" charset="0"/>
              </a:rPr>
              <a:t>Anatomical and Functional Division                        </a:t>
            </a:r>
            <a:r>
              <a:rPr lang="en-US" sz="3100" i="1" u="sng" dirty="0" err="1" smtClean="0">
                <a:solidFill>
                  <a:schemeClr val="accent5"/>
                </a:solidFill>
                <a:effectLst/>
                <a:latin typeface="Algerian" pitchFamily="82" charset="0"/>
              </a:rPr>
              <a:t>Larsell’s</a:t>
            </a:r>
            <a:r>
              <a:rPr lang="en-US" sz="3100" i="1" u="sng" dirty="0" smtClean="0">
                <a:solidFill>
                  <a:schemeClr val="accent5"/>
                </a:solidFill>
                <a:effectLst/>
                <a:latin typeface="Algerian" pitchFamily="82" charset="0"/>
              </a:rPr>
              <a:t> Classification</a:t>
            </a:r>
            <a:r>
              <a:rPr lang="en-US" sz="4800" i="1" u="sng" dirty="0" smtClean="0">
                <a:solidFill>
                  <a:schemeClr val="accent5"/>
                </a:solidFill>
                <a:effectLst/>
                <a:latin typeface="Algerian" pitchFamily="82" charset="0"/>
              </a:rPr>
              <a:t>:-</a:t>
            </a:r>
            <a:r>
              <a:rPr lang="en-US" sz="4800" dirty="0" smtClean="0">
                <a:solidFill>
                  <a:schemeClr val="accent5"/>
                </a:solidFill>
                <a:effectLst/>
                <a:latin typeface="Algerian" pitchFamily="82" charset="0"/>
              </a:rPr>
              <a:t/>
            </a:r>
            <a:br>
              <a:rPr lang="en-US" sz="4800" dirty="0" smtClean="0">
                <a:solidFill>
                  <a:schemeClr val="accent5"/>
                </a:solidFill>
                <a:effectLst/>
                <a:latin typeface="Algerian" pitchFamily="82" charset="0"/>
              </a:rPr>
            </a:br>
            <a:endParaRPr lang="en-US" sz="4800" dirty="0">
              <a:solidFill>
                <a:schemeClr val="accent5"/>
              </a:solidFill>
              <a:effectLst/>
              <a:latin typeface="Algerian" pitchFamily="82" charset="0"/>
            </a:endParaRPr>
          </a:p>
        </p:txBody>
      </p:sp>
      <p:sp>
        <p:nvSpPr>
          <p:cNvPr id="3" name="Subtitle 2"/>
          <p:cNvSpPr>
            <a:spLocks noGrp="1"/>
          </p:cNvSpPr>
          <p:nvPr>
            <p:ph type="subTitle" idx="1"/>
          </p:nvPr>
        </p:nvSpPr>
        <p:spPr>
          <a:xfrm>
            <a:off x="228600" y="1447800"/>
            <a:ext cx="8382000" cy="4724400"/>
          </a:xfrm>
        </p:spPr>
        <p:txBody>
          <a:bodyPr>
            <a:normAutofit fontScale="32500" lnSpcReduction="20000"/>
          </a:bodyPr>
          <a:lstStyle/>
          <a:p>
            <a:pPr algn="l">
              <a:buFont typeface="Wingdings" pitchFamily="2" charset="2"/>
              <a:buChar char="v"/>
            </a:pPr>
            <a:r>
              <a:rPr lang="en-US" sz="7400" dirty="0" smtClean="0"/>
              <a:t>      </a:t>
            </a:r>
            <a:r>
              <a:rPr lang="en-US" sz="7400" u="sng" dirty="0" smtClean="0">
                <a:solidFill>
                  <a:schemeClr val="accent2">
                    <a:lumMod val="75000"/>
                  </a:schemeClr>
                </a:solidFill>
                <a:latin typeface="Constantia" pitchFamily="18" charset="0"/>
              </a:rPr>
              <a:t>Corpus cerebelli</a:t>
            </a:r>
          </a:p>
          <a:p>
            <a:pPr algn="l"/>
            <a:endParaRPr lang="en-US" sz="7400" u="sng" dirty="0" smtClean="0">
              <a:solidFill>
                <a:schemeClr val="accent2">
                  <a:lumMod val="75000"/>
                </a:schemeClr>
              </a:solidFill>
              <a:latin typeface="Constantia" pitchFamily="18" charset="0"/>
            </a:endParaRPr>
          </a:p>
          <a:p>
            <a:pPr algn="l"/>
            <a:r>
              <a:rPr lang="en-US" sz="7400" dirty="0" smtClean="0">
                <a:solidFill>
                  <a:schemeClr val="accent2">
                    <a:lumMod val="75000"/>
                  </a:schemeClr>
                </a:solidFill>
                <a:latin typeface="Constantia" pitchFamily="18" charset="0"/>
              </a:rPr>
              <a:t>            Ant         Post </a:t>
            </a:r>
          </a:p>
          <a:p>
            <a:pPr algn="l"/>
            <a:r>
              <a:rPr lang="en-US" sz="7400" dirty="0" smtClean="0">
                <a:solidFill>
                  <a:schemeClr val="accent2">
                    <a:lumMod val="75000"/>
                  </a:schemeClr>
                </a:solidFill>
                <a:latin typeface="Constantia" pitchFamily="18" charset="0"/>
              </a:rPr>
              <a:t>      </a:t>
            </a:r>
          </a:p>
          <a:p>
            <a:pPr algn="l">
              <a:buFont typeface="Wingdings" pitchFamily="2" charset="2"/>
              <a:buChar char="v"/>
            </a:pPr>
            <a:r>
              <a:rPr lang="en-US" sz="7400" dirty="0" smtClean="0">
                <a:solidFill>
                  <a:schemeClr val="accent2">
                    <a:lumMod val="75000"/>
                  </a:schemeClr>
                </a:solidFill>
                <a:latin typeface="Constantia" pitchFamily="18" charset="0"/>
              </a:rPr>
              <a:t>      Flocculonodular </a:t>
            </a:r>
            <a:r>
              <a:rPr lang="en-US" sz="7400" u="sng" dirty="0" smtClean="0">
                <a:solidFill>
                  <a:schemeClr val="accent2">
                    <a:lumMod val="75000"/>
                  </a:schemeClr>
                </a:solidFill>
                <a:latin typeface="Constantia" pitchFamily="18" charset="0"/>
              </a:rPr>
              <a:t>Lobe</a:t>
            </a:r>
          </a:p>
          <a:p>
            <a:pPr algn="l"/>
            <a:r>
              <a:rPr lang="en-US" sz="7400" dirty="0" smtClean="0">
                <a:solidFill>
                  <a:schemeClr val="accent2">
                    <a:lumMod val="75000"/>
                  </a:schemeClr>
                </a:solidFill>
                <a:latin typeface="Constantia" pitchFamily="18" charset="0"/>
              </a:rPr>
              <a:t>                             </a:t>
            </a:r>
          </a:p>
          <a:p>
            <a:pPr algn="l"/>
            <a:r>
              <a:rPr lang="en-US" sz="7400" dirty="0" smtClean="0">
                <a:solidFill>
                  <a:schemeClr val="accent2">
                    <a:lumMod val="75000"/>
                  </a:schemeClr>
                </a:solidFill>
                <a:latin typeface="Constantia" pitchFamily="18" charset="0"/>
              </a:rPr>
              <a:t>        Floculi       Nodule</a:t>
            </a:r>
          </a:p>
          <a:p>
            <a:pPr algn="l"/>
            <a:r>
              <a:rPr lang="en-US" sz="7400" dirty="0" smtClean="0">
                <a:solidFill>
                  <a:schemeClr val="accent2">
                    <a:lumMod val="75000"/>
                  </a:schemeClr>
                </a:solidFill>
                <a:latin typeface="Constantia" pitchFamily="18" charset="0"/>
              </a:rPr>
              <a:t> 	 </a:t>
            </a:r>
          </a:p>
          <a:p>
            <a:pPr algn="l"/>
            <a:r>
              <a:rPr lang="en-US" sz="7400" dirty="0" smtClean="0">
                <a:solidFill>
                  <a:schemeClr val="accent2">
                    <a:lumMod val="75000"/>
                  </a:schemeClr>
                </a:solidFill>
                <a:latin typeface="Constantia" pitchFamily="18" charset="0"/>
              </a:rPr>
              <a:t>               Peduncles</a:t>
            </a:r>
          </a:p>
          <a:p>
            <a:pPr algn="l"/>
            <a:endParaRPr lang="en-US" sz="7400" dirty="0" smtClean="0">
              <a:solidFill>
                <a:schemeClr val="accent2">
                  <a:lumMod val="75000"/>
                </a:schemeClr>
              </a:solidFill>
              <a:latin typeface="Constantia" pitchFamily="18" charset="0"/>
            </a:endParaRPr>
          </a:p>
          <a:p>
            <a:pPr algn="l"/>
            <a:r>
              <a:rPr lang="en-US" sz="7400" dirty="0" smtClean="0">
                <a:solidFill>
                  <a:schemeClr val="accent2">
                    <a:lumMod val="75000"/>
                  </a:schemeClr>
                </a:solidFill>
                <a:latin typeface="Constantia" pitchFamily="18" charset="0"/>
              </a:rPr>
              <a:t>It is separated by post lateral fissure.</a:t>
            </a:r>
          </a:p>
          <a:p>
            <a:pPr algn="l"/>
            <a:endParaRPr lang="en-US" dirty="0" smtClean="0"/>
          </a:p>
          <a:p>
            <a:pPr algn="l"/>
            <a:r>
              <a:rPr lang="en-US" dirty="0" smtClean="0"/>
              <a:t>                    </a:t>
            </a:r>
          </a:p>
          <a:p>
            <a:pPr algn="l"/>
            <a:endParaRPr lang="en-US" dirty="0" smtClean="0"/>
          </a:p>
          <a:p>
            <a:pPr algn="l"/>
            <a:endParaRPr lang="en-US" dirty="0"/>
          </a:p>
        </p:txBody>
      </p:sp>
      <p:cxnSp>
        <p:nvCxnSpPr>
          <p:cNvPr id="10" name="Straight Arrow Connector 9"/>
          <p:cNvCxnSpPr/>
          <p:nvPr/>
        </p:nvCxnSpPr>
        <p:spPr>
          <a:xfrm rot="16200000" flipH="1">
            <a:off x="2326200" y="1941000"/>
            <a:ext cx="288000" cy="216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5400000">
            <a:off x="1447800" y="3276600"/>
            <a:ext cx="3048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rot="5400000">
            <a:off x="1677194" y="3809206"/>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rot="16200000" flipH="1">
            <a:off x="2743200" y="3352800"/>
            <a:ext cx="3048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a:off x="1485900" y="1943100"/>
            <a:ext cx="3048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of </a:t>
            </a:r>
            <a:r>
              <a:rPr lang="en-US" dirty="0" err="1" smtClean="0"/>
              <a:t>cerebeller</a:t>
            </a:r>
            <a:r>
              <a:rPr lang="en-US" dirty="0" smtClean="0"/>
              <a:t> tumors/</a:t>
            </a:r>
            <a:r>
              <a:rPr lang="en-US" dirty="0" err="1" smtClean="0"/>
              <a:t>Medulloblostomas</a:t>
            </a:r>
            <a:endParaRPr lang="en-US" dirty="0"/>
          </a:p>
        </p:txBody>
      </p:sp>
      <p:sp>
        <p:nvSpPr>
          <p:cNvPr id="3" name="Content Placeholder 2"/>
          <p:cNvSpPr>
            <a:spLocks noGrp="1"/>
          </p:cNvSpPr>
          <p:nvPr>
            <p:ph idx="1"/>
          </p:nvPr>
        </p:nvSpPr>
        <p:spPr/>
        <p:txBody>
          <a:bodyPr>
            <a:normAutofit lnSpcReduction="10000"/>
          </a:bodyPr>
          <a:lstStyle/>
          <a:p>
            <a:r>
              <a:rPr lang="en-US" dirty="0" smtClean="0"/>
              <a:t>Several technological advancements have increased our knowledge of the cell biology of pediatric brain tumors, facilitated earlier diagnosis, and improved neurosurgical resections while minimizing neurological deficits. </a:t>
            </a:r>
          </a:p>
          <a:p>
            <a:r>
              <a:rPr lang="en-US" dirty="0" smtClean="0"/>
              <a:t>These in turn have not only improved the survival of children with brain tumors but also their quality of life.</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609600"/>
          <a:ext cx="7924800" cy="990600"/>
        </p:xfrm>
        <a:graphic>
          <a:graphicData uri="http://schemas.openxmlformats.org/drawingml/2006/table">
            <a:tbl>
              <a:tblPr firstRow="1" bandRow="1">
                <a:tableStyleId>{5C22544A-7EE6-4342-B048-85BDC9FD1C3A}</a:tableStyleId>
              </a:tblPr>
              <a:tblGrid>
                <a:gridCol w="1584960"/>
                <a:gridCol w="1584960"/>
                <a:gridCol w="1584960"/>
                <a:gridCol w="1584960"/>
                <a:gridCol w="1584960"/>
              </a:tblGrid>
              <a:tr h="990600">
                <a:tc>
                  <a:txBody>
                    <a:bodyPr/>
                    <a:lstStyle/>
                    <a:p>
                      <a:pPr marL="0" marR="0">
                        <a:lnSpc>
                          <a:spcPct val="115000"/>
                        </a:lnSpc>
                        <a:spcBef>
                          <a:spcPts val="0"/>
                        </a:spcBef>
                        <a:spcAft>
                          <a:spcPts val="1000"/>
                        </a:spcAft>
                      </a:pPr>
                      <a:r>
                        <a:rPr lang="en-US" sz="1600" b="1" kern="1800" dirty="0">
                          <a:latin typeface="Times New Roman"/>
                          <a:ea typeface="Times New Roman"/>
                          <a:cs typeface="Shruti"/>
                        </a:rPr>
                        <a:t>Type Of  study</a:t>
                      </a:r>
                      <a:endParaRPr lang="en-US" sz="1100" dirty="0">
                        <a:latin typeface="Calibri"/>
                        <a:ea typeface="Times New Roman"/>
                        <a:cs typeface="Shruti"/>
                      </a:endParaRPr>
                    </a:p>
                  </a:txBody>
                  <a:tcPr marL="68580" marR="68580" marT="0" marB="0"/>
                </a:tc>
                <a:tc>
                  <a:txBody>
                    <a:bodyPr/>
                    <a:lstStyle/>
                    <a:p>
                      <a:pPr marL="0" marR="0">
                        <a:lnSpc>
                          <a:spcPct val="115000"/>
                        </a:lnSpc>
                        <a:spcBef>
                          <a:spcPts val="0"/>
                        </a:spcBef>
                        <a:spcAft>
                          <a:spcPts val="1000"/>
                        </a:spcAft>
                      </a:pPr>
                      <a:r>
                        <a:rPr lang="en-US" sz="1600" b="1" kern="1800" dirty="0" err="1">
                          <a:latin typeface="Times New Roman"/>
                          <a:ea typeface="Times New Roman"/>
                          <a:cs typeface="Shruti"/>
                        </a:rPr>
                        <a:t>Referencee</a:t>
                      </a:r>
                      <a:endParaRPr lang="en-US" sz="1100" dirty="0">
                        <a:latin typeface="Calibri"/>
                        <a:ea typeface="Times New Roman"/>
                        <a:cs typeface="Shruti"/>
                      </a:endParaRPr>
                    </a:p>
                  </a:txBody>
                  <a:tcPr marL="68580" marR="68580" marT="0" marB="0"/>
                </a:tc>
                <a:tc>
                  <a:txBody>
                    <a:bodyPr/>
                    <a:lstStyle/>
                    <a:p>
                      <a:pPr marL="0" marR="0">
                        <a:lnSpc>
                          <a:spcPct val="115000"/>
                        </a:lnSpc>
                        <a:spcBef>
                          <a:spcPts val="0"/>
                        </a:spcBef>
                        <a:spcAft>
                          <a:spcPts val="1000"/>
                        </a:spcAft>
                      </a:pPr>
                      <a:r>
                        <a:rPr lang="en-US" sz="2000" b="1" kern="1800">
                          <a:latin typeface="Times New Roman"/>
                          <a:ea typeface="Times New Roman"/>
                          <a:cs typeface="Shruti"/>
                        </a:rPr>
                        <a:t>Aims</a:t>
                      </a:r>
                      <a:endParaRPr lang="en-US" sz="1100">
                        <a:latin typeface="Calibri"/>
                        <a:ea typeface="Times New Roman"/>
                        <a:cs typeface="Shruti"/>
                      </a:endParaRPr>
                    </a:p>
                  </a:txBody>
                  <a:tcPr marL="68580" marR="68580" marT="0" marB="0"/>
                </a:tc>
                <a:tc>
                  <a:txBody>
                    <a:bodyPr/>
                    <a:lstStyle/>
                    <a:p>
                      <a:pPr marL="0" marR="0">
                        <a:lnSpc>
                          <a:spcPct val="115000"/>
                        </a:lnSpc>
                        <a:spcBef>
                          <a:spcPts val="0"/>
                        </a:spcBef>
                        <a:spcAft>
                          <a:spcPts val="1000"/>
                        </a:spcAft>
                      </a:pPr>
                      <a:r>
                        <a:rPr lang="en-US" sz="2000" b="1" kern="1800">
                          <a:latin typeface="Times New Roman"/>
                          <a:ea typeface="Times New Roman"/>
                          <a:cs typeface="Shruti"/>
                        </a:rPr>
                        <a:t>Result/</a:t>
                      </a:r>
                      <a:endParaRPr lang="en-US" sz="1100">
                        <a:latin typeface="Calibri"/>
                        <a:ea typeface="Times New Roman"/>
                        <a:cs typeface="Shruti"/>
                      </a:endParaRPr>
                    </a:p>
                    <a:p>
                      <a:pPr marL="0" marR="0">
                        <a:lnSpc>
                          <a:spcPct val="115000"/>
                        </a:lnSpc>
                        <a:spcBef>
                          <a:spcPts val="0"/>
                        </a:spcBef>
                        <a:spcAft>
                          <a:spcPts val="1000"/>
                        </a:spcAft>
                      </a:pPr>
                      <a:r>
                        <a:rPr lang="en-US" sz="2000" b="1" kern="1800">
                          <a:latin typeface="Times New Roman"/>
                          <a:ea typeface="Times New Roman"/>
                          <a:cs typeface="Shruti"/>
                        </a:rPr>
                        <a:t>Conclusions</a:t>
                      </a:r>
                      <a:endParaRPr lang="en-US" sz="1100">
                        <a:latin typeface="Calibri"/>
                        <a:ea typeface="Times New Roman"/>
                        <a:cs typeface="Shruti"/>
                      </a:endParaRPr>
                    </a:p>
                  </a:txBody>
                  <a:tcPr marL="68580" marR="68580" marT="0" marB="0"/>
                </a:tc>
                <a:tc>
                  <a:txBody>
                    <a:bodyPr/>
                    <a:lstStyle/>
                    <a:p>
                      <a:pPr marL="0" marR="0">
                        <a:lnSpc>
                          <a:spcPct val="115000"/>
                        </a:lnSpc>
                        <a:spcBef>
                          <a:spcPts val="0"/>
                        </a:spcBef>
                        <a:spcAft>
                          <a:spcPts val="1000"/>
                        </a:spcAft>
                      </a:pPr>
                      <a:r>
                        <a:rPr lang="en-US" sz="2000" b="1" kern="1800" dirty="0" smtClean="0">
                          <a:latin typeface="Times New Roman"/>
                          <a:ea typeface="Times New Roman"/>
                          <a:cs typeface="Shruti"/>
                        </a:rPr>
                        <a:t>Grade</a:t>
                      </a:r>
                    </a:p>
                    <a:p>
                      <a:pPr marL="0" marR="0">
                        <a:lnSpc>
                          <a:spcPct val="115000"/>
                        </a:lnSpc>
                        <a:spcBef>
                          <a:spcPts val="0"/>
                        </a:spcBef>
                        <a:spcAft>
                          <a:spcPts val="1000"/>
                        </a:spcAft>
                      </a:pPr>
                      <a:endParaRPr lang="en-US" sz="1100" dirty="0">
                        <a:latin typeface="Calibri"/>
                        <a:ea typeface="Times New Roman"/>
                        <a:cs typeface="Shruti"/>
                      </a:endParaRPr>
                    </a:p>
                  </a:txBody>
                  <a:tcPr marL="68580" marR="68580" marT="0" marB="0"/>
                </a:tc>
              </a:tr>
            </a:tbl>
          </a:graphicData>
        </a:graphic>
      </p:graphicFrame>
      <p:graphicFrame>
        <p:nvGraphicFramePr>
          <p:cNvPr id="5" name="Table 4"/>
          <p:cNvGraphicFramePr>
            <a:graphicFrameLocks noGrp="1"/>
          </p:cNvGraphicFramePr>
          <p:nvPr/>
        </p:nvGraphicFramePr>
        <p:xfrm>
          <a:off x="457200" y="1676400"/>
          <a:ext cx="7848600" cy="4774184"/>
        </p:xfrm>
        <a:graphic>
          <a:graphicData uri="http://schemas.openxmlformats.org/drawingml/2006/table">
            <a:tbl>
              <a:tblPr firstRow="1" bandRow="1">
                <a:tableStyleId>{5C22544A-7EE6-4342-B048-85BDC9FD1C3A}</a:tableStyleId>
              </a:tblPr>
              <a:tblGrid>
                <a:gridCol w="1569720"/>
                <a:gridCol w="1478280"/>
                <a:gridCol w="1752600"/>
                <a:gridCol w="1524000"/>
                <a:gridCol w="1524000"/>
              </a:tblGrid>
              <a:tr h="370840">
                <a:tc>
                  <a:txBody>
                    <a:bodyPr/>
                    <a:lstStyle/>
                    <a:p>
                      <a:pPr marL="0" marR="0">
                        <a:lnSpc>
                          <a:spcPct val="115000"/>
                        </a:lnSpc>
                        <a:spcBef>
                          <a:spcPts val="0"/>
                        </a:spcBef>
                        <a:spcAft>
                          <a:spcPts val="1000"/>
                        </a:spcAft>
                      </a:pPr>
                      <a:r>
                        <a:rPr lang="en-US" sz="2000" b="1" dirty="0">
                          <a:latin typeface="Calibri"/>
                          <a:ea typeface="Times New Roman"/>
                          <a:cs typeface="Shruti"/>
                        </a:rPr>
                        <a:t>Systematic  </a:t>
                      </a:r>
                      <a:endParaRPr lang="en-US" sz="1100" dirty="0">
                        <a:latin typeface="Calibri"/>
                        <a:ea typeface="Times New Roman"/>
                        <a:cs typeface="Shruti"/>
                      </a:endParaRPr>
                    </a:p>
                    <a:p>
                      <a:pPr marL="0" marR="0">
                        <a:lnSpc>
                          <a:spcPct val="115000"/>
                        </a:lnSpc>
                        <a:spcBef>
                          <a:spcPts val="0"/>
                        </a:spcBef>
                        <a:spcAft>
                          <a:spcPts val="1000"/>
                        </a:spcAft>
                      </a:pPr>
                      <a:r>
                        <a:rPr lang="en-US" sz="2400" b="1" dirty="0">
                          <a:latin typeface="Calibri"/>
                          <a:ea typeface="Times New Roman"/>
                          <a:cs typeface="Shruti"/>
                        </a:rPr>
                        <a:t> review</a:t>
                      </a:r>
                      <a:endParaRPr lang="en-US" sz="1100" dirty="0">
                        <a:latin typeface="Calibri"/>
                        <a:ea typeface="Times New Roman"/>
                        <a:cs typeface="Shruti"/>
                      </a:endParaRPr>
                    </a:p>
                  </a:txBody>
                  <a:tcPr marL="68580" marR="68580" marT="0" marB="0"/>
                </a:tc>
                <a:tc>
                  <a:txBody>
                    <a:bodyPr/>
                    <a:lstStyle/>
                    <a:p>
                      <a:pPr marL="0" marR="0">
                        <a:lnSpc>
                          <a:spcPct val="115000"/>
                        </a:lnSpc>
                        <a:spcBef>
                          <a:spcPts val="0"/>
                        </a:spcBef>
                        <a:spcAft>
                          <a:spcPts val="1000"/>
                        </a:spcAft>
                      </a:pPr>
                      <a:r>
                        <a:rPr lang="en-US" sz="1800" b="1" kern="1800" dirty="0">
                          <a:latin typeface="Times New Roman"/>
                          <a:ea typeface="Times New Roman"/>
                          <a:cs typeface="Shruti"/>
                        </a:rPr>
                        <a:t>Treatment developments and the unfolding of the quality of life discussion in childhood </a:t>
                      </a:r>
                      <a:r>
                        <a:rPr lang="en-US" sz="1800" b="1" kern="1800" dirty="0" err="1">
                          <a:latin typeface="Times New Roman"/>
                          <a:ea typeface="Times New Roman"/>
                          <a:cs typeface="Shruti"/>
                        </a:rPr>
                        <a:t>medulloblastoma</a:t>
                      </a:r>
                      <a:r>
                        <a:rPr lang="en-US" sz="1800" b="1" kern="1800" dirty="0">
                          <a:latin typeface="Times New Roman"/>
                          <a:ea typeface="Times New Roman"/>
                          <a:cs typeface="Shruti"/>
                        </a:rPr>
                        <a:t>: a review.</a:t>
                      </a:r>
                      <a:endParaRPr lang="en-US" sz="1800" dirty="0">
                        <a:latin typeface="Calibri"/>
                        <a:ea typeface="Times New Roman"/>
                        <a:cs typeface="Shruti"/>
                      </a:endParaRPr>
                    </a:p>
                    <a:p>
                      <a:pPr marL="0" marR="0">
                        <a:lnSpc>
                          <a:spcPct val="115000"/>
                        </a:lnSpc>
                        <a:spcBef>
                          <a:spcPts val="0"/>
                        </a:spcBef>
                        <a:spcAft>
                          <a:spcPts val="0"/>
                        </a:spcAft>
                      </a:pPr>
                      <a:r>
                        <a:rPr lang="en-US" sz="1200" u="sng" dirty="0" err="1">
                          <a:solidFill>
                            <a:schemeClr val="accent5">
                              <a:lumMod val="50000"/>
                            </a:schemeClr>
                          </a:solidFill>
                          <a:latin typeface="Times New Roman"/>
                          <a:ea typeface="Times New Roman"/>
                          <a:cs typeface="Shruti"/>
                          <a:hlinkClick r:id="rId2"/>
                        </a:rPr>
                        <a:t>Gudrunardottir</a:t>
                      </a:r>
                      <a:r>
                        <a:rPr lang="en-US" sz="1200" u="sng" dirty="0">
                          <a:solidFill>
                            <a:schemeClr val="accent5">
                              <a:lumMod val="50000"/>
                            </a:schemeClr>
                          </a:solidFill>
                          <a:latin typeface="Times New Roman"/>
                          <a:ea typeface="Times New Roman"/>
                          <a:cs typeface="Shruti"/>
                          <a:hlinkClick r:id="rId2"/>
                        </a:rPr>
                        <a:t> T</a:t>
                      </a:r>
                      <a:r>
                        <a:rPr lang="en-US" sz="1200" baseline="30000" dirty="0">
                          <a:solidFill>
                            <a:schemeClr val="accent5">
                              <a:lumMod val="50000"/>
                            </a:schemeClr>
                          </a:solidFill>
                          <a:latin typeface="Times New Roman"/>
                          <a:ea typeface="Times New Roman"/>
                          <a:cs typeface="Shruti"/>
                        </a:rPr>
                        <a:t>1et al</a:t>
                      </a:r>
                      <a:endParaRPr lang="en-US" sz="1100" dirty="0">
                        <a:solidFill>
                          <a:schemeClr val="accent5">
                            <a:lumMod val="50000"/>
                          </a:schemeClr>
                        </a:solidFill>
                        <a:latin typeface="Calibri"/>
                        <a:ea typeface="Times New Roman"/>
                        <a:cs typeface="Shruti"/>
                      </a:endParaRPr>
                    </a:p>
                    <a:p>
                      <a:pPr marL="0" marR="0">
                        <a:lnSpc>
                          <a:spcPct val="115000"/>
                        </a:lnSpc>
                        <a:spcBef>
                          <a:spcPts val="0"/>
                        </a:spcBef>
                        <a:spcAft>
                          <a:spcPts val="0"/>
                        </a:spcAft>
                      </a:pPr>
                      <a:r>
                        <a:rPr lang="en-US" sz="1100" u="sng" dirty="0">
                          <a:solidFill>
                            <a:schemeClr val="accent5">
                              <a:lumMod val="50000"/>
                            </a:schemeClr>
                          </a:solidFill>
                          <a:latin typeface="Calibri"/>
                          <a:ea typeface="Times New Roman"/>
                          <a:cs typeface="Shruti"/>
                          <a:hlinkClick r:id="rId3" tooltip="Child's nervous system : ChNS : official journal of the International Society for Pediatric Neurosurgery."/>
                        </a:rPr>
                        <a:t>Childs </a:t>
                      </a:r>
                      <a:r>
                        <a:rPr lang="en-US" sz="1100" u="sng" dirty="0" err="1">
                          <a:solidFill>
                            <a:schemeClr val="accent5">
                              <a:lumMod val="50000"/>
                            </a:schemeClr>
                          </a:solidFill>
                          <a:latin typeface="Calibri"/>
                          <a:ea typeface="Times New Roman"/>
                          <a:cs typeface="Shruti"/>
                          <a:hlinkClick r:id="rId3" tooltip="Child's nervous system : ChNS : official journal of the International Society for Pediatric Neurosurgery."/>
                        </a:rPr>
                        <a:t>Nerv</a:t>
                      </a:r>
                      <a:r>
                        <a:rPr lang="en-US" sz="1100" u="sng" dirty="0">
                          <a:solidFill>
                            <a:schemeClr val="accent5">
                              <a:lumMod val="50000"/>
                            </a:schemeClr>
                          </a:solidFill>
                          <a:latin typeface="Calibri"/>
                          <a:ea typeface="Times New Roman"/>
                          <a:cs typeface="Shruti"/>
                          <a:hlinkClick r:id="rId3" tooltip="Child's nervous system : ChNS : official journal of the International Society for Pediatric Neurosurgery."/>
                        </a:rPr>
                        <a:t> Sy</a:t>
                      </a:r>
                      <a:r>
                        <a:rPr lang="en-US" sz="1100" u="sng" dirty="0">
                          <a:solidFill>
                            <a:schemeClr val="tx1"/>
                          </a:solidFill>
                          <a:latin typeface="Calibri"/>
                          <a:ea typeface="Times New Roman"/>
                          <a:cs typeface="Shruti"/>
                          <a:hlinkClick r:id="rId3" tooltip="Child's nervous system : ChNS : official journal of the International Society for Pediatric Neurosurgery."/>
                        </a:rPr>
                        <a:t>st.</a:t>
                      </a:r>
                      <a:r>
                        <a:rPr lang="en-US" sz="1100" dirty="0">
                          <a:solidFill>
                            <a:schemeClr val="tx1"/>
                          </a:solidFill>
                          <a:latin typeface="Calibri"/>
                          <a:ea typeface="Times New Roman"/>
                          <a:cs typeface="Shruti"/>
                        </a:rPr>
                        <a:t> 2014 Feb 26.</a:t>
                      </a:r>
                    </a:p>
                  </a:txBody>
                  <a:tcPr marL="68580" marR="68580" marT="0" marB="0"/>
                </a:tc>
                <a:tc>
                  <a:txBody>
                    <a:bodyPr/>
                    <a:lstStyle/>
                    <a:p>
                      <a:pPr marL="0" marR="0">
                        <a:lnSpc>
                          <a:spcPct val="115000"/>
                        </a:lnSpc>
                        <a:spcBef>
                          <a:spcPts val="0"/>
                        </a:spcBef>
                        <a:spcAft>
                          <a:spcPts val="1000"/>
                        </a:spcAft>
                      </a:pPr>
                      <a:r>
                        <a:rPr lang="en-US" sz="1600" dirty="0">
                          <a:latin typeface="Calibri"/>
                          <a:ea typeface="Times New Roman"/>
                          <a:cs typeface="Shruti"/>
                        </a:rPr>
                        <a:t>To describe how the quality of life (QOL) discussion in childhood </a:t>
                      </a:r>
                      <a:r>
                        <a:rPr lang="en-US" sz="1600" dirty="0" err="1">
                          <a:latin typeface="Calibri"/>
                          <a:ea typeface="Times New Roman"/>
                          <a:cs typeface="Shruti"/>
                        </a:rPr>
                        <a:t>medulloblastoma</a:t>
                      </a:r>
                      <a:r>
                        <a:rPr lang="en-US" sz="1600" dirty="0">
                          <a:latin typeface="Calibri"/>
                          <a:ea typeface="Times New Roman"/>
                          <a:cs typeface="Shruti"/>
                        </a:rPr>
                        <a:t> (MB) relates to treatment developments, survival and sequelae from 1920 to 2014.</a:t>
                      </a:r>
                    </a:p>
                  </a:txBody>
                  <a:tcPr marL="68580" marR="68580" marT="0" marB="0"/>
                </a:tc>
                <a:tc>
                  <a:txBody>
                    <a:bodyPr/>
                    <a:lstStyle/>
                    <a:p>
                      <a:pPr marL="0" marR="0">
                        <a:lnSpc>
                          <a:spcPct val="115000"/>
                        </a:lnSpc>
                        <a:spcBef>
                          <a:spcPts val="0"/>
                        </a:spcBef>
                        <a:spcAft>
                          <a:spcPts val="1000"/>
                        </a:spcAft>
                      </a:pPr>
                      <a:r>
                        <a:rPr lang="en-US" sz="1800" dirty="0">
                          <a:latin typeface="Calibri"/>
                          <a:ea typeface="Times New Roman"/>
                          <a:cs typeface="Shruti"/>
                        </a:rPr>
                        <a:t>Therapeutic improvements raise the question of QOL versus cur</a:t>
                      </a:r>
                      <a:r>
                        <a:rPr lang="en-US" sz="1100" dirty="0">
                          <a:latin typeface="Calibri"/>
                          <a:ea typeface="Times New Roman"/>
                          <a:cs typeface="Shruti"/>
                        </a:rPr>
                        <a:t>e.</a:t>
                      </a:r>
                    </a:p>
                  </a:txBody>
                  <a:tcPr marL="68580" marR="68580" marT="0" marB="0"/>
                </a:tc>
                <a:tc>
                  <a:txBody>
                    <a:bodyPr/>
                    <a:lstStyle/>
                    <a:p>
                      <a:pPr marL="0" marR="0">
                        <a:lnSpc>
                          <a:spcPct val="115000"/>
                        </a:lnSpc>
                        <a:spcBef>
                          <a:spcPts val="0"/>
                        </a:spcBef>
                        <a:spcAft>
                          <a:spcPts val="1000"/>
                        </a:spcAft>
                      </a:pPr>
                      <a:r>
                        <a:rPr lang="en-US" sz="2000" b="1" kern="1800" dirty="0">
                          <a:latin typeface="Times New Roman"/>
                          <a:ea typeface="Times New Roman"/>
                          <a:cs typeface="Shruti"/>
                        </a:rPr>
                        <a:t>Grade A</a:t>
                      </a:r>
                      <a:endParaRPr lang="en-US" sz="1100" dirty="0">
                        <a:latin typeface="Calibri"/>
                        <a:ea typeface="Times New Roman"/>
                        <a:cs typeface="Shruti"/>
                      </a:endParaRPr>
                    </a:p>
                  </a:txBody>
                  <a:tcPr marL="68580" marR="68580" marT="0" marB="0"/>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of </a:t>
            </a:r>
            <a:r>
              <a:rPr lang="en-US" dirty="0" err="1" smtClean="0"/>
              <a:t>cerebeller</a:t>
            </a:r>
            <a:r>
              <a:rPr lang="en-US" dirty="0" smtClean="0"/>
              <a:t> tumors/Medulloblostomas-2</a:t>
            </a:r>
            <a:endParaRPr lang="en-US" dirty="0"/>
          </a:p>
        </p:txBody>
      </p:sp>
      <p:sp>
        <p:nvSpPr>
          <p:cNvPr id="3" name="Content Placeholder 2"/>
          <p:cNvSpPr>
            <a:spLocks noGrp="1"/>
          </p:cNvSpPr>
          <p:nvPr>
            <p:ph idx="1"/>
          </p:nvPr>
        </p:nvSpPr>
        <p:spPr/>
        <p:txBody>
          <a:bodyPr/>
          <a:lstStyle/>
          <a:p>
            <a:r>
              <a:rPr lang="en-US" dirty="0" smtClean="0"/>
              <a:t>Current management strategies in most cases rely on surgery coupled with adjuvant therapies, including radiation therapy and chemotherapy. The vulnerability of the immature brain to adjuvant therapies creates many challenges for the treating physician. </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Resection improves survival/QOL.</a:t>
            </a:r>
            <a:endParaRPr lang="en-US" dirty="0"/>
          </a:p>
        </p:txBody>
      </p:sp>
      <p:sp>
        <p:nvSpPr>
          <p:cNvPr id="3" name="Content Placeholder 2"/>
          <p:cNvSpPr>
            <a:spLocks noGrp="1"/>
          </p:cNvSpPr>
          <p:nvPr>
            <p:ph idx="1"/>
          </p:nvPr>
        </p:nvSpPr>
        <p:spPr/>
        <p:txBody>
          <a:bodyPr/>
          <a:lstStyle/>
          <a:p>
            <a:r>
              <a:rPr lang="en-US" b="1" dirty="0" smtClean="0"/>
              <a:t>There is strong evidence that </a:t>
            </a:r>
            <a:r>
              <a:rPr lang="en-US" b="1" dirty="0" err="1" smtClean="0"/>
              <a:t>medulloblastomas</a:t>
            </a:r>
            <a:r>
              <a:rPr lang="en-US" b="1" dirty="0" smtClean="0"/>
              <a:t> which are only biopsied at the time of surgery are very difficult to control, despite the use of radiation and chemotherapy. Children whose tumors are </a:t>
            </a:r>
            <a:r>
              <a:rPr lang="en-US" b="1" dirty="0" err="1" smtClean="0"/>
              <a:t>resected</a:t>
            </a:r>
            <a:r>
              <a:rPr lang="en-US" b="1" dirty="0" smtClean="0"/>
              <a:t> (totally when possible) have a better overall rate of survival.</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059362"/>
          </a:xfrm>
        </p:spPr>
        <p:txBody>
          <a:bodyPr>
            <a:normAutofit/>
          </a:bodyPr>
          <a:lstStyle/>
          <a:p>
            <a:r>
              <a:rPr lang="en-US" dirty="0" smtClean="0"/>
              <a:t>Genetic disorder in relation to cerebellum</a:t>
            </a:r>
            <a:br>
              <a:rPr lang="en-US" dirty="0" smtClean="0"/>
            </a:br>
            <a:r>
              <a:rPr lang="en-US" dirty="0" smtClean="0"/>
              <a:t>Very important etiology  is genetic disorder. The function of some of the genes like SYNE1 is important in the maintenance of </a:t>
            </a:r>
            <a:r>
              <a:rPr lang="en-US" dirty="0" err="1" smtClean="0"/>
              <a:t>cerebellar</a:t>
            </a:r>
            <a:r>
              <a:rPr lang="en-US" dirty="0" smtClean="0"/>
              <a:t> structure and functions in humans.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458200" cy="1371600"/>
          </a:xfrm>
        </p:spPr>
        <p:txBody>
          <a:bodyPr>
            <a:normAutofit fontScale="90000"/>
          </a:bodyPr>
          <a:lstStyle/>
          <a:p>
            <a:r>
              <a:rPr lang="en-US" sz="3100" dirty="0" smtClean="0"/>
              <a:t>Cerebellar Ataxias, evidence based classification , (National </a:t>
            </a:r>
            <a:r>
              <a:rPr lang="en-US" sz="3100" dirty="0" err="1" smtClean="0"/>
              <a:t>AtaxiaFoundation,NAF</a:t>
            </a:r>
            <a:r>
              <a:rPr lang="en-US" sz="3100" dirty="0" smtClean="0"/>
              <a:t>,   www.ataxia.org )</a:t>
            </a:r>
            <a:r>
              <a:rPr lang="en-US" dirty="0" smtClean="0"/>
              <a:t/>
            </a:r>
            <a:br>
              <a:rPr lang="en-US" dirty="0" smtClean="0"/>
            </a:br>
            <a:endParaRPr lang="en-US" dirty="0"/>
          </a:p>
        </p:txBody>
      </p:sp>
      <p:sp>
        <p:nvSpPr>
          <p:cNvPr id="6" name="Content Placeholder 5"/>
          <p:cNvSpPr>
            <a:spLocks noGrp="1"/>
          </p:cNvSpPr>
          <p:nvPr>
            <p:ph idx="1"/>
          </p:nvPr>
        </p:nvSpPr>
        <p:spPr>
          <a:xfrm>
            <a:off x="457200" y="1905000"/>
            <a:ext cx="8229600" cy="3733800"/>
          </a:xfrm>
        </p:spPr>
        <p:txBody>
          <a:bodyPr>
            <a:normAutofit/>
          </a:bodyPr>
          <a:lstStyle/>
          <a:p>
            <a:r>
              <a:rPr lang="en-US" sz="2200" dirty="0" smtClean="0"/>
              <a:t>Ataxia was classified earlier by the symptoms if developed at an early age, was diagnosed as </a:t>
            </a:r>
            <a:r>
              <a:rPr lang="en-US" sz="2200" dirty="0" err="1" smtClean="0"/>
              <a:t>Friedreich's</a:t>
            </a:r>
            <a:r>
              <a:rPr lang="en-US" sz="2200" dirty="0" smtClean="0"/>
              <a:t> ataxia.</a:t>
            </a:r>
          </a:p>
          <a:p>
            <a:r>
              <a:rPr lang="en-US" sz="2200" dirty="0" smtClean="0"/>
              <a:t> If ataxic symptoms developed after age 20, it was often given the name Marie’s ataxia. Dominantly inherited ataxias were all called Marie</a:t>
            </a:r>
            <a:r>
              <a:rPr lang="en-US" sz="2400" dirty="0" smtClean="0"/>
              <a:t>’s.</a:t>
            </a:r>
          </a:p>
          <a:p>
            <a:r>
              <a:rPr lang="en-US" sz="2200" dirty="0" smtClean="0"/>
              <a:t>With the availability of better brain imaging and molecular genetic testing, classification of ataxia is becoming more defined.</a:t>
            </a:r>
          </a:p>
          <a:p>
            <a:pPr lvl="0"/>
            <a:r>
              <a:rPr lang="en-US" sz="2200" b="1" dirty="0" smtClean="0"/>
              <a:t>2009 ATAXIA  Classification is an evidence-based classification and has replaced older terms and classifications</a:t>
            </a:r>
          </a:p>
          <a:p>
            <a:pPr lvl="0"/>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Recently, many of the dominantly inherited ataxias have been renamed Spinocerebellar Ataxia or </a:t>
            </a:r>
            <a:r>
              <a:rPr lang="en-US" dirty="0" err="1" smtClean="0"/>
              <a:t>SCA.This</a:t>
            </a:r>
            <a:r>
              <a:rPr lang="en-US" dirty="0" smtClean="0"/>
              <a:t> is usually followed by a number which indicates the ataxia is caused by a specific genetic defect. The numbers are usually assigned in the order in which the gene was identified.</a:t>
            </a:r>
          </a:p>
          <a:p>
            <a:r>
              <a:rPr lang="en-US" dirty="0" smtClean="0"/>
              <a:t>The SCA1 gene was found in1993 while SCA30 gene was reported in 2008. As of 2008, genetic testing is available for twelve of the dominantly inherited ataxias: SCA1, SCA2, SCA3,</a:t>
            </a:r>
            <a:r>
              <a:rPr lang="it-IT" dirty="0" smtClean="0"/>
              <a:t>SCA5, SCA6, SCA7, SCA8, SCA10, SCA12, SCA13,</a:t>
            </a:r>
            <a:r>
              <a:rPr lang="en-US" dirty="0" smtClean="0"/>
              <a:t>SCA14 and SCA17. </a:t>
            </a:r>
          </a:p>
          <a:p>
            <a:r>
              <a:rPr lang="en-US" dirty="0" smtClean="0"/>
              <a:t>Genetic testing is also available for DRPLA and FXTAS. Through research, one or two new genetic tests for dominant ataxia become available each year.</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Dominant Spinocerebellar ataxias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This </a:t>
            </a:r>
            <a:r>
              <a:rPr lang="en-US" dirty="0" err="1" smtClean="0"/>
              <a:t>includeFriedreich's</a:t>
            </a:r>
            <a:r>
              <a:rPr lang="en-US" dirty="0" smtClean="0"/>
              <a:t> ataxia, Ataxia-</a:t>
            </a:r>
            <a:r>
              <a:rPr lang="en-US" dirty="0" err="1" smtClean="0"/>
              <a:t>telangiectasia</a:t>
            </a:r>
            <a:r>
              <a:rPr lang="en-US" dirty="0" smtClean="0"/>
              <a:t>, Ataxia with vitamin E deficiency, ataxia with </a:t>
            </a:r>
            <a:r>
              <a:rPr lang="en-US" dirty="0" err="1" smtClean="0"/>
              <a:t>oculomotor</a:t>
            </a:r>
            <a:r>
              <a:rPr lang="en-US" dirty="0" smtClean="0"/>
              <a:t> </a:t>
            </a:r>
            <a:r>
              <a:rPr lang="en-US" dirty="0" err="1" smtClean="0"/>
              <a:t>apraxia</a:t>
            </a:r>
            <a:r>
              <a:rPr lang="en-US" dirty="0" smtClean="0"/>
              <a:t> types 1 and 2 and others. </a:t>
            </a:r>
          </a:p>
          <a:p>
            <a:r>
              <a:rPr lang="en-US" dirty="0" smtClean="0"/>
              <a:t>Often recessive ataxias have an earlier onset than the dominantly inherited ataxias.</a:t>
            </a:r>
          </a:p>
          <a:p>
            <a:r>
              <a:rPr lang="en-US" dirty="0" smtClean="0"/>
              <a:t>Genetic testing is available for many of the recessive ataxias  to identify the specific type.</a:t>
            </a:r>
          </a:p>
          <a:p>
            <a:endParaRPr lang="en-US" dirty="0"/>
          </a:p>
        </p:txBody>
      </p:sp>
      <p:sp>
        <p:nvSpPr>
          <p:cNvPr id="3" name="Title 2"/>
          <p:cNvSpPr>
            <a:spLocks noGrp="1"/>
          </p:cNvSpPr>
          <p:nvPr>
            <p:ph type="title"/>
          </p:nvPr>
        </p:nvSpPr>
        <p:spPr/>
        <p:txBody>
          <a:bodyPr/>
          <a:lstStyle/>
          <a:p>
            <a:r>
              <a:rPr lang="en-US" dirty="0" smtClean="0"/>
              <a:t>recessively inherited ataxias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553200"/>
        </p:xfrm>
        <a:graphic>
          <a:graphicData uri="http://schemas.openxmlformats.org/drawingml/2006/table">
            <a:tbl>
              <a:tblPr/>
              <a:tblGrid>
                <a:gridCol w="1316503"/>
                <a:gridCol w="2812016"/>
                <a:gridCol w="2847317"/>
                <a:gridCol w="2168164"/>
              </a:tblGrid>
              <a:tr h="745098">
                <a:tc>
                  <a:txBody>
                    <a:bodyPr/>
                    <a:lstStyle/>
                    <a:p>
                      <a:pPr marL="0" marR="0">
                        <a:lnSpc>
                          <a:spcPct val="115000"/>
                        </a:lnSpc>
                        <a:spcBef>
                          <a:spcPts val="0"/>
                        </a:spcBef>
                        <a:spcAft>
                          <a:spcPts val="0"/>
                        </a:spcAft>
                      </a:pPr>
                      <a:r>
                        <a:rPr lang="en-US" sz="1300" dirty="0">
                          <a:latin typeface="TimesNewRomanPS"/>
                          <a:ea typeface="Times New Roman"/>
                          <a:cs typeface="TimesNewRomanPS"/>
                        </a:rPr>
                        <a:t>Type of study</a:t>
                      </a:r>
                      <a:endParaRPr lang="en-US" sz="1100" dirty="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a:latin typeface="TimesNewRomanPS"/>
                          <a:ea typeface="Times New Roman"/>
                          <a:cs typeface="TimesNewRomanPS"/>
                        </a:rPr>
                        <a:t>reference</a:t>
                      </a:r>
                      <a:endParaRPr lang="en-US" sz="1100" dirty="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latin typeface="TimesNewRomanPS"/>
                          <a:ea typeface="Times New Roman"/>
                          <a:cs typeface="TimesNewRomanPS"/>
                        </a:rPr>
                        <a:t>Aims</a:t>
                      </a:r>
                      <a:endParaRPr lang="en-US" sz="110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latin typeface="TimesNewRomanPS"/>
                          <a:ea typeface="Times New Roman"/>
                          <a:cs typeface="TimesNewRomanPS"/>
                        </a:rPr>
                        <a:t>Result</a:t>
                      </a:r>
                      <a:endParaRPr lang="en-US" sz="110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8102">
                <a:tc>
                  <a:txBody>
                    <a:bodyPr/>
                    <a:lstStyle/>
                    <a:p>
                      <a:pPr marL="0" marR="0">
                        <a:lnSpc>
                          <a:spcPct val="115000"/>
                        </a:lnSpc>
                        <a:spcBef>
                          <a:spcPts val="0"/>
                        </a:spcBef>
                        <a:spcAft>
                          <a:spcPts val="0"/>
                        </a:spcAft>
                      </a:pPr>
                      <a:r>
                        <a:rPr lang="en-US" sz="2000" dirty="0">
                          <a:latin typeface="Calibri"/>
                          <a:ea typeface="Times New Roman"/>
                          <a:cs typeface="TimesNewRomanPS"/>
                        </a:rPr>
                        <a:t>Molecular study, </a:t>
                      </a:r>
                      <a:r>
                        <a:rPr lang="en-US" sz="2000" dirty="0">
                          <a:latin typeface="Calibri"/>
                          <a:ea typeface="Times New Roman"/>
                          <a:cs typeface="Shruti"/>
                        </a:rPr>
                        <a:t> </a:t>
                      </a:r>
                      <a:r>
                        <a:rPr lang="en-US" sz="2000" dirty="0" smtClean="0">
                          <a:latin typeface="Calibri"/>
                          <a:ea typeface="Times New Roman"/>
                          <a:cs typeface="Shruti"/>
                        </a:rPr>
                        <a:t>French Canadian </a:t>
                      </a:r>
                      <a:r>
                        <a:rPr lang="en-US" sz="2000" dirty="0">
                          <a:latin typeface="Calibri"/>
                          <a:ea typeface="Times New Roman"/>
                          <a:cs typeface="Shruti"/>
                        </a:rPr>
                        <a:t>cohort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Shruti"/>
                        </a:rPr>
                        <a:t>Nat Genet. </a:t>
                      </a:r>
                      <a:r>
                        <a:rPr lang="en-US" sz="2400" dirty="0" smtClean="0">
                          <a:latin typeface="Calibri"/>
                          <a:ea typeface="Times New Roman"/>
                          <a:cs typeface="Shruti"/>
                        </a:rPr>
                        <a:t>2007Jan;39(1</a:t>
                      </a:r>
                      <a:r>
                        <a:rPr lang="en-US" sz="2400" dirty="0">
                          <a:latin typeface="Calibri"/>
                          <a:ea typeface="Times New Roman"/>
                          <a:cs typeface="Shruti"/>
                        </a:rPr>
                        <a:t>):80-5. </a:t>
                      </a:r>
                      <a:r>
                        <a:rPr lang="en-US" sz="2400" dirty="0" err="1">
                          <a:latin typeface="Calibri"/>
                          <a:ea typeface="Times New Roman"/>
                          <a:cs typeface="Shruti"/>
                        </a:rPr>
                        <a:t>Epub</a:t>
                      </a:r>
                      <a:r>
                        <a:rPr lang="en-US" sz="2400" dirty="0">
                          <a:latin typeface="Calibri"/>
                          <a:ea typeface="Times New Roman"/>
                          <a:cs typeface="Shruti"/>
                        </a:rPr>
                        <a:t> 2006 Dec 10.</a:t>
                      </a:r>
                    </a:p>
                    <a:p>
                      <a:pPr marL="0" marR="0">
                        <a:lnSpc>
                          <a:spcPct val="115000"/>
                        </a:lnSpc>
                        <a:spcBef>
                          <a:spcPts val="0"/>
                        </a:spcBef>
                        <a:spcAft>
                          <a:spcPts val="0"/>
                        </a:spcAft>
                      </a:pPr>
                      <a:r>
                        <a:rPr lang="en-US" sz="2400" b="0" dirty="0">
                          <a:latin typeface="Calibri"/>
                          <a:ea typeface="Times New Roman"/>
                          <a:cs typeface="Shruti"/>
                        </a:rPr>
                        <a:t>Mutations in SYNE1 lead to a newly discovered form of </a:t>
                      </a:r>
                      <a:r>
                        <a:rPr lang="en-US" sz="2400" b="0" dirty="0" err="1">
                          <a:latin typeface="Calibri"/>
                          <a:ea typeface="Times New Roman"/>
                          <a:cs typeface="Shruti"/>
                        </a:rPr>
                        <a:t>autosomal</a:t>
                      </a:r>
                      <a:r>
                        <a:rPr lang="en-US" sz="2400" b="0" dirty="0">
                          <a:latin typeface="Calibri"/>
                          <a:ea typeface="Times New Roman"/>
                          <a:cs typeface="Shruti"/>
                        </a:rPr>
                        <a:t> recessive </a:t>
                      </a:r>
                      <a:r>
                        <a:rPr lang="en-US" sz="2400" b="0" dirty="0" err="1">
                          <a:latin typeface="Calibri"/>
                          <a:ea typeface="Times New Roman"/>
                          <a:cs typeface="Shruti"/>
                        </a:rPr>
                        <a:t>cerebellar</a:t>
                      </a:r>
                      <a:r>
                        <a:rPr lang="en-US" sz="2400" b="0" dirty="0">
                          <a:latin typeface="Calibri"/>
                          <a:ea typeface="Times New Roman"/>
                          <a:cs typeface="Shruti"/>
                        </a:rPr>
                        <a:t> ataxia.</a:t>
                      </a:r>
                    </a:p>
                    <a:p>
                      <a:pPr marL="0" marR="0">
                        <a:lnSpc>
                          <a:spcPct val="115000"/>
                        </a:lnSpc>
                        <a:spcBef>
                          <a:spcPts val="0"/>
                        </a:spcBef>
                        <a:spcAft>
                          <a:spcPts val="0"/>
                        </a:spcAft>
                      </a:pPr>
                      <a:r>
                        <a:rPr lang="en-US" sz="2400" u="sng" dirty="0" err="1">
                          <a:solidFill>
                            <a:srgbClr val="000000"/>
                          </a:solidFill>
                          <a:latin typeface="Calibri"/>
                          <a:ea typeface="Times New Roman"/>
                          <a:cs typeface="Shruti"/>
                          <a:hlinkClick r:id="rId2"/>
                        </a:rPr>
                        <a:t>Gros</a:t>
                      </a:r>
                      <a:r>
                        <a:rPr lang="en-US" sz="2400" u="sng" dirty="0">
                          <a:solidFill>
                            <a:srgbClr val="000000"/>
                          </a:solidFill>
                          <a:latin typeface="Calibri"/>
                          <a:ea typeface="Times New Roman"/>
                          <a:cs typeface="Shruti"/>
                          <a:hlinkClick r:id="rId2"/>
                        </a:rPr>
                        <a:t>-Louis F</a:t>
                      </a:r>
                      <a:r>
                        <a:rPr lang="en-US" sz="2400" baseline="30000" dirty="0">
                          <a:solidFill>
                            <a:srgbClr val="000000"/>
                          </a:solidFill>
                          <a:latin typeface="Calibri"/>
                          <a:ea typeface="Times New Roman"/>
                          <a:cs typeface="Shruti"/>
                        </a:rPr>
                        <a:t>1</a:t>
                      </a:r>
                      <a:r>
                        <a:rPr lang="en-US" sz="2400" dirty="0">
                          <a:solidFill>
                            <a:srgbClr val="000000"/>
                          </a:solidFill>
                          <a:latin typeface="Calibri"/>
                          <a:ea typeface="Times New Roman"/>
                          <a:cs typeface="Shruti"/>
                        </a:rPr>
                        <a:t> </a:t>
                      </a:r>
                      <a:r>
                        <a:rPr lang="en-US" sz="2400" dirty="0" err="1">
                          <a:solidFill>
                            <a:srgbClr val="000000"/>
                          </a:solidFill>
                          <a:latin typeface="Calibri"/>
                          <a:ea typeface="Times New Roman"/>
                          <a:cs typeface="Shruti"/>
                        </a:rPr>
                        <a:t>etal</a:t>
                      </a:r>
                      <a:r>
                        <a:rPr lang="en-US" sz="2400" dirty="0">
                          <a:solidFill>
                            <a:srgbClr val="000000"/>
                          </a:solidFill>
                          <a:latin typeface="Calibri"/>
                          <a:ea typeface="Times New Roman"/>
                          <a:cs typeface="Shruti"/>
                        </a:rPr>
                        <a:t>.</a:t>
                      </a:r>
                      <a:endParaRPr lang="en-US" sz="2400" dirty="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Times New Roman"/>
                          <a:cs typeface="Shruti"/>
                        </a:rPr>
                        <a:t>Causative genes have been identified for a few </a:t>
                      </a:r>
                      <a:r>
                        <a:rPr lang="en-US" sz="2000" dirty="0" err="1">
                          <a:latin typeface="Calibri"/>
                          <a:ea typeface="Times New Roman"/>
                          <a:cs typeface="Shruti"/>
                        </a:rPr>
                        <a:t>autosomal</a:t>
                      </a:r>
                      <a:r>
                        <a:rPr lang="en-US" sz="2000" dirty="0">
                          <a:latin typeface="Calibri"/>
                          <a:ea typeface="Times New Roman"/>
                          <a:cs typeface="Shruti"/>
                        </a:rPr>
                        <a:t> recessive ataxias like </a:t>
                      </a:r>
                      <a:r>
                        <a:rPr lang="en-US" sz="2000" dirty="0" err="1">
                          <a:latin typeface="Calibri"/>
                          <a:ea typeface="Times New Roman"/>
                          <a:cs typeface="Shruti"/>
                        </a:rPr>
                        <a:t>Friedreich's</a:t>
                      </a:r>
                      <a:r>
                        <a:rPr lang="en-US" sz="2000" dirty="0">
                          <a:latin typeface="Calibri"/>
                          <a:ea typeface="Times New Roman"/>
                          <a:cs typeface="Shruti"/>
                        </a:rPr>
                        <a:t> ataxia, ataxia with vitamin E deficiency, ataxia </a:t>
                      </a:r>
                      <a:r>
                        <a:rPr lang="en-US" sz="2000" dirty="0" err="1">
                          <a:latin typeface="Calibri"/>
                          <a:ea typeface="Times New Roman"/>
                          <a:cs typeface="Shruti"/>
                        </a:rPr>
                        <a:t>telangiectasia</a:t>
                      </a:r>
                      <a:r>
                        <a:rPr lang="en-US" sz="2000" dirty="0">
                          <a:latin typeface="Calibri"/>
                          <a:ea typeface="Times New Roman"/>
                          <a:cs typeface="Shruti"/>
                        </a:rPr>
                        <a:t> etc , genes remain unidentified for most recessive ataxias.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Times New Roman"/>
                          <a:cs typeface="Shruti"/>
                        </a:rPr>
                        <a:t>SYNE1 mutations  the first identified gene responsible for a recessively inherited pure </a:t>
                      </a:r>
                      <a:r>
                        <a:rPr lang="en-US" sz="2400" dirty="0" err="1">
                          <a:latin typeface="Calibri"/>
                          <a:ea typeface="Times New Roman"/>
                          <a:cs typeface="Shruti"/>
                        </a:rPr>
                        <a:t>cerebellar</a:t>
                      </a:r>
                      <a:r>
                        <a:rPr lang="en-US" sz="2400" dirty="0">
                          <a:latin typeface="Calibri"/>
                          <a:ea typeface="Times New Roman"/>
                          <a:cs typeface="Shruti"/>
                        </a:rPr>
                        <a:t> ataxia.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1" y="990600"/>
          <a:ext cx="8153401" cy="5823857"/>
        </p:xfrm>
        <a:graphic>
          <a:graphicData uri="http://schemas.openxmlformats.org/drawingml/2006/table">
            <a:tbl>
              <a:tblPr/>
              <a:tblGrid>
                <a:gridCol w="1630510"/>
                <a:gridCol w="1630510"/>
                <a:gridCol w="1630510"/>
                <a:gridCol w="1630510"/>
                <a:gridCol w="1631361"/>
              </a:tblGrid>
              <a:tr h="566057">
                <a:tc>
                  <a:txBody>
                    <a:bodyPr/>
                    <a:lstStyle/>
                    <a:p>
                      <a:pPr marL="0" marR="0">
                        <a:lnSpc>
                          <a:spcPct val="115000"/>
                        </a:lnSpc>
                        <a:spcBef>
                          <a:spcPts val="0"/>
                        </a:spcBef>
                        <a:spcAft>
                          <a:spcPts val="0"/>
                        </a:spcAft>
                      </a:pPr>
                      <a:r>
                        <a:rPr lang="en-US" sz="1300" dirty="0">
                          <a:latin typeface="TimesNewRomanPS"/>
                          <a:ea typeface="Times New Roman"/>
                          <a:cs typeface="TimesNewRomanPS"/>
                        </a:rPr>
                        <a:t>Type of study</a:t>
                      </a:r>
                      <a:endParaRPr lang="en-US" sz="1100" dirty="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latin typeface="TimesNewRomanPS"/>
                          <a:ea typeface="Times New Roman"/>
                          <a:cs typeface="TimesNewRomanPS"/>
                        </a:rPr>
                        <a:t>reference</a:t>
                      </a:r>
                      <a:endParaRPr lang="en-US" sz="110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latin typeface="TimesNewRomanPS"/>
                          <a:ea typeface="Times New Roman"/>
                          <a:cs typeface="TimesNewRomanPS"/>
                        </a:rPr>
                        <a:t>Aims</a:t>
                      </a:r>
                      <a:endParaRPr lang="en-US" sz="110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latin typeface="TimesNewRomanPS"/>
                          <a:ea typeface="Times New Roman"/>
                          <a:cs typeface="TimesNewRomanPS"/>
                        </a:rPr>
                        <a:t>Result</a:t>
                      </a:r>
                      <a:endParaRPr lang="en-US" sz="110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latin typeface="TimesNewRomanPS"/>
                          <a:ea typeface="Times New Roman"/>
                          <a:cs typeface="TimesNewRomanPS"/>
                        </a:rPr>
                        <a:t>Grade of evidence</a:t>
                      </a:r>
                      <a:endParaRPr lang="en-US" sz="110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343">
                <a:tc>
                  <a:txBody>
                    <a:bodyPr/>
                    <a:lstStyle/>
                    <a:p>
                      <a:pPr marL="0" marR="0">
                        <a:lnSpc>
                          <a:spcPct val="115000"/>
                        </a:lnSpc>
                        <a:spcBef>
                          <a:spcPts val="0"/>
                        </a:spcBef>
                        <a:spcAft>
                          <a:spcPts val="0"/>
                        </a:spcAft>
                      </a:pPr>
                      <a:r>
                        <a:rPr lang="en-US" sz="2000" dirty="0">
                          <a:latin typeface="Calibri"/>
                          <a:ea typeface="Times New Roman"/>
                          <a:cs typeface="Shruti"/>
                        </a:rPr>
                        <a:t>Clinical and genetic study(64 </a:t>
                      </a:r>
                      <a:r>
                        <a:rPr lang="en-US" sz="2000" dirty="0" err="1">
                          <a:latin typeface="Calibri"/>
                          <a:ea typeface="Times New Roman"/>
                          <a:cs typeface="Shruti"/>
                        </a:rPr>
                        <a:t>probands</a:t>
                      </a:r>
                      <a:r>
                        <a:rPr lang="en-US" sz="2000" dirty="0">
                          <a:latin typeface="Calibri"/>
                          <a:ea typeface="Times New Roman"/>
                          <a:cs typeface="Shruti"/>
                        </a:rPr>
                        <a:t> and affected members of 30 French-Canadian families-cohort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u="sng" dirty="0">
                          <a:solidFill>
                            <a:srgbClr val="0000FF"/>
                          </a:solidFill>
                          <a:latin typeface="Calibri"/>
                          <a:ea typeface="Times New Roman"/>
                          <a:cs typeface="Shruti"/>
                          <a:hlinkClick r:id="rId2" tooltip="Annals of neurology."/>
                        </a:rPr>
                        <a:t>Ann Neurol.</a:t>
                      </a:r>
                      <a:r>
                        <a:rPr lang="en-US" sz="2000" dirty="0">
                          <a:latin typeface="Calibri"/>
                          <a:ea typeface="Times New Roman"/>
                          <a:cs typeface="Shruti"/>
                        </a:rPr>
                        <a:t> 2007 Jul;62(1):93-8 Clinical and genetic study of </a:t>
                      </a:r>
                      <a:r>
                        <a:rPr lang="en-US" sz="2000" dirty="0" err="1">
                          <a:latin typeface="Calibri"/>
                          <a:ea typeface="Times New Roman"/>
                          <a:cs typeface="Shruti"/>
                        </a:rPr>
                        <a:t>autosomal</a:t>
                      </a:r>
                      <a:r>
                        <a:rPr lang="en-US" sz="2000" dirty="0">
                          <a:latin typeface="Calibri"/>
                          <a:ea typeface="Times New Roman"/>
                          <a:cs typeface="Shruti"/>
                        </a:rPr>
                        <a:t> recessive </a:t>
                      </a:r>
                      <a:r>
                        <a:rPr lang="en-US" sz="2000" dirty="0" err="1">
                          <a:latin typeface="Calibri"/>
                          <a:ea typeface="Times New Roman"/>
                          <a:cs typeface="Shruti"/>
                        </a:rPr>
                        <a:t>cerebellar</a:t>
                      </a:r>
                      <a:r>
                        <a:rPr lang="en-US" sz="2000" dirty="0">
                          <a:latin typeface="Calibri"/>
                          <a:ea typeface="Times New Roman"/>
                          <a:cs typeface="Shruti"/>
                        </a:rPr>
                        <a:t> ataxia type 1 </a:t>
                      </a:r>
                      <a:r>
                        <a:rPr lang="en-US" sz="2000" u="sng" dirty="0" err="1">
                          <a:solidFill>
                            <a:srgbClr val="0000FF"/>
                          </a:solidFill>
                          <a:latin typeface="Calibri"/>
                          <a:ea typeface="Times New Roman"/>
                          <a:cs typeface="Shruti"/>
                          <a:hlinkClick r:id="rId3"/>
                        </a:rPr>
                        <a:t>Dupré</a:t>
                      </a:r>
                      <a:r>
                        <a:rPr lang="en-US" sz="2000" u="sng" dirty="0">
                          <a:solidFill>
                            <a:srgbClr val="0000FF"/>
                          </a:solidFill>
                          <a:latin typeface="Calibri"/>
                          <a:ea typeface="Times New Roman"/>
                          <a:cs typeface="Shruti"/>
                          <a:hlinkClick r:id="rId3"/>
                        </a:rPr>
                        <a:t> N</a:t>
                      </a:r>
                      <a:r>
                        <a:rPr lang="en-US" sz="2000" dirty="0">
                          <a:latin typeface="Calibri"/>
                          <a:ea typeface="Times New Roman"/>
                          <a:cs typeface="Shruti"/>
                        </a:rPr>
                        <a:t> </a:t>
                      </a:r>
                      <a:r>
                        <a:rPr lang="en-US" sz="2000" dirty="0" err="1">
                          <a:latin typeface="Calibri"/>
                          <a:ea typeface="Times New Roman"/>
                          <a:cs typeface="Shruti"/>
                        </a:rPr>
                        <a:t>etal</a:t>
                      </a:r>
                      <a:endParaRPr lang="en-US" sz="2000" dirty="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Times New Roman"/>
                          <a:cs typeface="Shruti"/>
                        </a:rPr>
                        <a:t>Define the phenotype and genotype of a cluster of families with a relatively pure </a:t>
                      </a:r>
                      <a:r>
                        <a:rPr lang="en-US" sz="2000" dirty="0" err="1">
                          <a:latin typeface="Calibri"/>
                          <a:ea typeface="Times New Roman"/>
                          <a:cs typeface="Shruti"/>
                        </a:rPr>
                        <a:t>cerebellar</a:t>
                      </a:r>
                      <a:r>
                        <a:rPr lang="en-US" sz="2000" dirty="0">
                          <a:latin typeface="Calibri"/>
                          <a:ea typeface="Times New Roman"/>
                          <a:cs typeface="Shruti"/>
                        </a:rPr>
                        <a:t> ataxia referred to as </a:t>
                      </a:r>
                      <a:r>
                        <a:rPr lang="en-US" sz="2000" dirty="0" err="1">
                          <a:latin typeface="Calibri"/>
                          <a:ea typeface="Times New Roman"/>
                          <a:cs typeface="Shruti"/>
                        </a:rPr>
                        <a:t>autosomal</a:t>
                      </a:r>
                      <a:r>
                        <a:rPr lang="en-US" sz="2000" dirty="0">
                          <a:latin typeface="Calibri"/>
                          <a:ea typeface="Times New Roman"/>
                          <a:cs typeface="Shruti"/>
                        </a:rPr>
                        <a:t> recessive </a:t>
                      </a:r>
                      <a:r>
                        <a:rPr lang="en-US" sz="2000" dirty="0" err="1">
                          <a:latin typeface="Calibri"/>
                          <a:ea typeface="Times New Roman"/>
                          <a:cs typeface="Shruti"/>
                        </a:rPr>
                        <a:t>cerebellar</a:t>
                      </a:r>
                      <a:r>
                        <a:rPr lang="en-US" sz="2000" dirty="0">
                          <a:latin typeface="Calibri"/>
                          <a:ea typeface="Times New Roman"/>
                          <a:cs typeface="Shruti"/>
                        </a:rPr>
                        <a:t> ataxia type 1 (ARCA-1).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Times New Roman"/>
                          <a:cs typeface="Shruti"/>
                        </a:rPr>
                        <a:t> a cluster of French-Canadian families with a new recessive ataxia of relatively pure </a:t>
                      </a:r>
                      <a:r>
                        <a:rPr lang="en-US" sz="2000" dirty="0" err="1">
                          <a:latin typeface="Calibri"/>
                          <a:ea typeface="Times New Roman"/>
                          <a:cs typeface="Shruti"/>
                        </a:rPr>
                        <a:t>cerebellar</a:t>
                      </a:r>
                      <a:r>
                        <a:rPr lang="en-US" sz="2000" dirty="0">
                          <a:latin typeface="Calibri"/>
                          <a:ea typeface="Times New Roman"/>
                          <a:cs typeface="Shruti"/>
                        </a:rPr>
                        <a:t> type caused by mutations in SYNE1.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NewRomanPS"/>
                          <a:ea typeface="Times New Roman"/>
                          <a:cs typeface="TimesNewRomanPS"/>
                        </a:rPr>
                        <a:t>Grade A</a:t>
                      </a:r>
                      <a:endParaRPr lang="en-US" sz="2000" dirty="0">
                        <a:latin typeface="Calibri"/>
                        <a:ea typeface="Times New Roman"/>
                        <a:cs typeface="Shrut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762000" y="457200"/>
            <a:ext cx="5531771" cy="369332"/>
          </a:xfrm>
          <a:prstGeom prst="rect">
            <a:avLst/>
          </a:prstGeom>
          <a:noFill/>
        </p:spPr>
        <p:txBody>
          <a:bodyPr wrap="none" rtlCol="0">
            <a:spAutoFit/>
          </a:bodyPr>
          <a:lstStyle/>
          <a:p>
            <a:r>
              <a:rPr lang="en-US" dirty="0" smtClean="0"/>
              <a:t>Genetic mutation leads to familial </a:t>
            </a:r>
            <a:r>
              <a:rPr lang="en-US" dirty="0" err="1" smtClean="0"/>
              <a:t>spinocerebellar</a:t>
            </a:r>
            <a:r>
              <a:rPr lang="en-US" dirty="0" smtClean="0"/>
              <a:t> ataxia-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066800" y="86975"/>
            <a:ext cx="7239000" cy="6523375"/>
          </a:xfrm>
          <a:prstGeom prst="rect">
            <a:avLst/>
          </a:prstGeom>
          <a:noFill/>
          <a:ln w="9525">
            <a:noFill/>
            <a:miter lim="800000"/>
            <a:headEnd/>
            <a:tailEnd/>
          </a:ln>
          <a:effectLst/>
        </p:spPr>
      </p:pic>
      <p:sp>
        <p:nvSpPr>
          <p:cNvPr id="3" name="TextBox 2"/>
          <p:cNvSpPr txBox="1"/>
          <p:nvPr/>
        </p:nvSpPr>
        <p:spPr>
          <a:xfrm>
            <a:off x="6553200" y="5638800"/>
            <a:ext cx="1066800" cy="369332"/>
          </a:xfrm>
          <a:prstGeom prst="rect">
            <a:avLst/>
          </a:prstGeom>
          <a:solidFill>
            <a:schemeClr val="accent1"/>
          </a:solidFill>
        </p:spPr>
        <p:txBody>
          <a:bodyPr wrap="square" rtlCol="0">
            <a:spAutoFit/>
          </a:bodyPr>
          <a:lstStyle/>
          <a:p>
            <a:endParaRPr lang="en-US" dirty="0"/>
          </a:p>
        </p:txBody>
      </p:sp>
      <p:sp>
        <p:nvSpPr>
          <p:cNvPr id="4" name="TextBox 3"/>
          <p:cNvSpPr txBox="1"/>
          <p:nvPr/>
        </p:nvSpPr>
        <p:spPr>
          <a:xfrm>
            <a:off x="7315200" y="2590800"/>
            <a:ext cx="381000" cy="369332"/>
          </a:xfrm>
          <a:prstGeom prst="rect">
            <a:avLst/>
          </a:prstGeom>
          <a:solidFill>
            <a:schemeClr val="accent1"/>
          </a:solidFill>
        </p:spPr>
        <p:txBody>
          <a:bodyPr wrap="square" rtlCol="0">
            <a:spAutoFit/>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1"/>
            <a:ext cx="8077200" cy="838199"/>
          </a:xfrm>
        </p:spPr>
        <p:txBody>
          <a:bodyPr anchor="t">
            <a:normAutofit/>
          </a:bodyPr>
          <a:lstStyle/>
          <a:p>
            <a:pPr algn="ctr"/>
            <a:r>
              <a:rPr lang="en-US" sz="3200" dirty="0" smtClean="0">
                <a:latin typeface="Algerian" pitchFamily="82" charset="0"/>
              </a:rPr>
              <a:t>         </a:t>
            </a:r>
            <a:r>
              <a:rPr lang="en-US" sz="3200" u="sng" dirty="0" err="1" smtClean="0">
                <a:latin typeface="Algerian" pitchFamily="82" charset="0"/>
              </a:rPr>
              <a:t>Phylogenetic</a:t>
            </a:r>
            <a:r>
              <a:rPr lang="en-US" sz="3200" u="sng" dirty="0" smtClean="0">
                <a:latin typeface="Algerian" pitchFamily="82" charset="0"/>
              </a:rPr>
              <a:t> Subdivision</a:t>
            </a:r>
            <a:r>
              <a:rPr lang="en-US" sz="3200" dirty="0" smtClean="0">
                <a:latin typeface="Algerian" pitchFamily="82" charset="0"/>
              </a:rPr>
              <a:t> :- </a:t>
            </a:r>
            <a:endParaRPr lang="en-US" sz="3200" dirty="0">
              <a:latin typeface="Algerian" pitchFamily="82" charset="0"/>
            </a:endParaRPr>
          </a:p>
        </p:txBody>
      </p:sp>
      <p:sp>
        <p:nvSpPr>
          <p:cNvPr id="3" name="Subtitle 2"/>
          <p:cNvSpPr>
            <a:spLocks noGrp="1"/>
          </p:cNvSpPr>
          <p:nvPr>
            <p:ph type="subTitle" idx="1"/>
          </p:nvPr>
        </p:nvSpPr>
        <p:spPr>
          <a:xfrm>
            <a:off x="685800" y="1371600"/>
            <a:ext cx="7772400" cy="3886200"/>
          </a:xfrm>
        </p:spPr>
        <p:txBody>
          <a:bodyPr>
            <a:normAutofit/>
          </a:bodyPr>
          <a:lstStyle/>
          <a:p>
            <a:pPr marL="514350" indent="-514350" algn="ctr"/>
            <a:endParaRPr lang="en-US" sz="2400" dirty="0" smtClean="0">
              <a:latin typeface="Constantia" pitchFamily="18" charset="0"/>
            </a:endParaRPr>
          </a:p>
          <a:p>
            <a:pPr marL="514350" indent="-514350" algn="ctr"/>
            <a:endParaRPr lang="en-US" sz="2400" dirty="0" smtClean="0">
              <a:latin typeface="Constantia" pitchFamily="18" charset="0"/>
            </a:endParaRPr>
          </a:p>
          <a:p>
            <a:pPr marL="514350" indent="-514350" algn="l"/>
            <a:r>
              <a:rPr lang="en-US" sz="2400" dirty="0" smtClean="0">
                <a:latin typeface="Constantia" pitchFamily="18" charset="0"/>
              </a:rPr>
              <a:t>   </a:t>
            </a:r>
          </a:p>
          <a:p>
            <a:pPr marL="514350" indent="-514350" algn="l"/>
            <a:r>
              <a:rPr lang="en-US" sz="2400" dirty="0" smtClean="0">
                <a:latin typeface="Constantia" pitchFamily="18" charset="0"/>
              </a:rPr>
              <a:t>          1</a:t>
            </a:r>
            <a:r>
              <a:rPr lang="en-US" sz="2400" dirty="0" smtClean="0">
                <a:solidFill>
                  <a:srgbClr val="FF0000"/>
                </a:solidFill>
                <a:latin typeface="Constantia" pitchFamily="18" charset="0"/>
              </a:rPr>
              <a:t>.  Archi,</a:t>
            </a:r>
            <a:r>
              <a:rPr lang="en-US" sz="2400" dirty="0" smtClean="0">
                <a:latin typeface="Constantia" pitchFamily="18" charset="0"/>
              </a:rPr>
              <a:t>			                3</a:t>
            </a:r>
            <a:r>
              <a:rPr lang="en-US" sz="2400" dirty="0" smtClean="0">
                <a:solidFill>
                  <a:srgbClr val="FF0000"/>
                </a:solidFill>
                <a:latin typeface="Constantia" pitchFamily="18" charset="0"/>
              </a:rPr>
              <a:t>. Neo</a:t>
            </a:r>
          </a:p>
          <a:p>
            <a:pPr marL="514350" indent="-514350" algn="l"/>
            <a:endParaRPr lang="en-US" sz="2400" dirty="0" smtClean="0">
              <a:latin typeface="Constantia" pitchFamily="18" charset="0"/>
            </a:endParaRPr>
          </a:p>
          <a:p>
            <a:pPr marL="514350" indent="-514350" algn="l"/>
            <a:endParaRPr lang="en-US" sz="2400" dirty="0" smtClean="0">
              <a:latin typeface="Constantia" pitchFamily="18" charset="0"/>
            </a:endParaRPr>
          </a:p>
          <a:p>
            <a:pPr marL="514350" indent="-514350" algn="l"/>
            <a:r>
              <a:rPr lang="en-US" sz="2400" dirty="0" smtClean="0">
                <a:latin typeface="Constantia" pitchFamily="18" charset="0"/>
              </a:rPr>
              <a:t>				       2</a:t>
            </a:r>
            <a:r>
              <a:rPr lang="en-US" sz="2400" dirty="0" smtClean="0">
                <a:solidFill>
                  <a:srgbClr val="FF0000"/>
                </a:solidFill>
                <a:latin typeface="Constantia" pitchFamily="18" charset="0"/>
              </a:rPr>
              <a:t>. Palaeo,</a:t>
            </a:r>
          </a:p>
          <a:p>
            <a:pPr marL="514350" indent="-514350" algn="l"/>
            <a:endParaRPr lang="en-US" sz="2400" dirty="0">
              <a:latin typeface="Constantia" pitchFamily="18" charset="0"/>
            </a:endParaRPr>
          </a:p>
        </p:txBody>
      </p:sp>
      <p:cxnSp>
        <p:nvCxnSpPr>
          <p:cNvPr id="5" name="Straight Arrow Connector 4"/>
          <p:cNvCxnSpPr/>
          <p:nvPr/>
        </p:nvCxnSpPr>
        <p:spPr>
          <a:xfrm rot="10800000" flipV="1">
            <a:off x="1905000" y="1447800"/>
            <a:ext cx="1447800" cy="990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rot="5400000">
            <a:off x="3658394" y="2590006"/>
            <a:ext cx="1980406" cy="79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5867400" y="1447800"/>
            <a:ext cx="1143000" cy="1066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851648" cy="1143000"/>
          </a:xfrm>
        </p:spPr>
        <p:txBody>
          <a:bodyPr anchor="t">
            <a:normAutofit/>
          </a:bodyPr>
          <a:lstStyle/>
          <a:p>
            <a:pPr algn="l"/>
            <a:r>
              <a:rPr lang="en-US" sz="4000" i="1" u="sng" dirty="0" smtClean="0">
                <a:solidFill>
                  <a:schemeClr val="accent5"/>
                </a:solidFill>
                <a:latin typeface="Algerian" pitchFamily="82" charset="0"/>
              </a:rPr>
              <a:t>3 Functional Divisions:- </a:t>
            </a:r>
            <a:endParaRPr lang="en-US" sz="4000" i="1" u="sng" dirty="0">
              <a:solidFill>
                <a:schemeClr val="accent5"/>
              </a:solidFill>
              <a:latin typeface="Algerian" pitchFamily="82" charset="0"/>
            </a:endParaRPr>
          </a:p>
        </p:txBody>
      </p:sp>
      <p:sp>
        <p:nvSpPr>
          <p:cNvPr id="3" name="Subtitle 2"/>
          <p:cNvSpPr>
            <a:spLocks noGrp="1"/>
          </p:cNvSpPr>
          <p:nvPr>
            <p:ph type="subTitle" idx="1"/>
          </p:nvPr>
        </p:nvSpPr>
        <p:spPr>
          <a:xfrm>
            <a:off x="533400" y="2209800"/>
            <a:ext cx="7854696" cy="3886200"/>
          </a:xfrm>
        </p:spPr>
        <p:txBody>
          <a:bodyPr>
            <a:normAutofit/>
          </a:bodyPr>
          <a:lstStyle/>
          <a:p>
            <a:pPr marL="514350" indent="-514350" algn="l"/>
            <a:r>
              <a:rPr lang="en-US" sz="2400" dirty="0" smtClean="0">
                <a:solidFill>
                  <a:schemeClr val="accent2">
                    <a:lumMod val="75000"/>
                  </a:schemeClr>
                </a:solidFill>
                <a:latin typeface="Constantia" pitchFamily="18" charset="0"/>
              </a:rPr>
              <a:t>1. Archi cerebellum (</a:t>
            </a:r>
            <a:r>
              <a:rPr lang="en-US" sz="2400" dirty="0" err="1" smtClean="0">
                <a:solidFill>
                  <a:schemeClr val="accent2">
                    <a:lumMod val="75000"/>
                  </a:schemeClr>
                </a:solidFill>
                <a:latin typeface="Constantia" pitchFamily="18" charset="0"/>
              </a:rPr>
              <a:t>Floculo</a:t>
            </a:r>
            <a:r>
              <a:rPr lang="en-US" sz="2400" dirty="0" smtClean="0">
                <a:solidFill>
                  <a:schemeClr val="accent2">
                    <a:lumMod val="75000"/>
                  </a:schemeClr>
                </a:solidFill>
                <a:latin typeface="Constantia" pitchFamily="18" charset="0"/>
              </a:rPr>
              <a:t> nodular)-</a:t>
            </a:r>
            <a:r>
              <a:rPr lang="en-US" sz="2400" dirty="0" smtClean="0">
                <a:solidFill>
                  <a:schemeClr val="tx1"/>
                </a:solidFill>
                <a:latin typeface="Constantia" pitchFamily="18" charset="0"/>
              </a:rPr>
              <a:t>Vestibular</a:t>
            </a:r>
            <a:endParaRPr lang="en-US" sz="2400" dirty="0" smtClean="0">
              <a:solidFill>
                <a:schemeClr val="accent2">
                  <a:lumMod val="75000"/>
                </a:schemeClr>
              </a:solidFill>
              <a:latin typeface="Constantia" pitchFamily="18" charset="0"/>
            </a:endParaRPr>
          </a:p>
          <a:p>
            <a:pPr marL="514350" indent="-514350" algn="l"/>
            <a:endParaRPr lang="en-US" sz="2400" dirty="0" smtClean="0">
              <a:solidFill>
                <a:schemeClr val="accent2">
                  <a:lumMod val="75000"/>
                </a:schemeClr>
              </a:solidFill>
              <a:latin typeface="Constantia" pitchFamily="18" charset="0"/>
            </a:endParaRPr>
          </a:p>
          <a:p>
            <a:pPr algn="l"/>
            <a:r>
              <a:rPr lang="en-US" sz="2400" dirty="0" smtClean="0">
                <a:solidFill>
                  <a:schemeClr val="accent2">
                    <a:lumMod val="75000"/>
                  </a:schemeClr>
                </a:solidFill>
                <a:latin typeface="Constantia" pitchFamily="18" charset="0"/>
              </a:rPr>
              <a:t>2. Palaeocerebellum (Anteriosup.)-</a:t>
            </a:r>
            <a:r>
              <a:rPr lang="en-US" sz="2400" dirty="0" smtClean="0">
                <a:solidFill>
                  <a:schemeClr val="tx1"/>
                </a:solidFill>
                <a:latin typeface="Constantia" pitchFamily="18" charset="0"/>
              </a:rPr>
              <a:t>Spinocerebellar</a:t>
            </a:r>
          </a:p>
          <a:p>
            <a:pPr algn="l"/>
            <a:endParaRPr lang="en-US" sz="2400" dirty="0" smtClean="0">
              <a:solidFill>
                <a:schemeClr val="accent2">
                  <a:lumMod val="75000"/>
                </a:schemeClr>
              </a:solidFill>
              <a:latin typeface="Constantia" pitchFamily="18" charset="0"/>
            </a:endParaRPr>
          </a:p>
          <a:p>
            <a:pPr algn="l"/>
            <a:r>
              <a:rPr lang="en-US" sz="2400" dirty="0" smtClean="0">
                <a:solidFill>
                  <a:schemeClr val="accent2">
                    <a:lumMod val="75000"/>
                  </a:schemeClr>
                </a:solidFill>
                <a:latin typeface="Constantia" pitchFamily="18" charset="0"/>
              </a:rPr>
              <a:t>3. Neocerebellum (Post.)-</a:t>
            </a:r>
            <a:r>
              <a:rPr lang="en-US" sz="2400" dirty="0" smtClean="0">
                <a:solidFill>
                  <a:schemeClr val="tx1"/>
                </a:solidFill>
                <a:latin typeface="Constantia" pitchFamily="18" charset="0"/>
              </a:rPr>
              <a:t> Cortical</a:t>
            </a:r>
            <a:endParaRPr lang="en-US" sz="2400" dirty="0">
              <a:solidFill>
                <a:schemeClr val="accent2">
                  <a:lumMod val="75000"/>
                </a:schemeClr>
              </a:solidFill>
              <a:latin typeface="Constant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MCQ1</a:t>
            </a:r>
            <a:endParaRPr lang="en-US" dirty="0"/>
          </a:p>
        </p:txBody>
      </p:sp>
      <p:sp>
        <p:nvSpPr>
          <p:cNvPr id="3" name="Content Placeholder 2"/>
          <p:cNvSpPr>
            <a:spLocks noGrp="1"/>
          </p:cNvSpPr>
          <p:nvPr>
            <p:ph idx="1"/>
          </p:nvPr>
        </p:nvSpPr>
        <p:spPr/>
        <p:txBody>
          <a:bodyPr>
            <a:normAutofit fontScale="92500"/>
          </a:bodyPr>
          <a:lstStyle/>
          <a:p>
            <a:r>
              <a:rPr lang="en-US" dirty="0" smtClean="0"/>
              <a:t>Following statement regarding functional divisions of cerebellum is not correct:</a:t>
            </a:r>
          </a:p>
          <a:p>
            <a:r>
              <a:rPr lang="en-US" dirty="0" smtClean="0"/>
              <a:t>A. </a:t>
            </a:r>
            <a:r>
              <a:rPr lang="en-US" dirty="0" err="1" smtClean="0"/>
              <a:t>Floculonodular</a:t>
            </a:r>
            <a:r>
              <a:rPr lang="en-US" dirty="0" smtClean="0"/>
              <a:t> lobe is related with Archi cerebellum</a:t>
            </a:r>
          </a:p>
          <a:p>
            <a:r>
              <a:rPr lang="en-US" dirty="0" smtClean="0"/>
              <a:t>B. </a:t>
            </a:r>
            <a:r>
              <a:rPr lang="en-US" dirty="0" err="1" smtClean="0"/>
              <a:t>Archicerebellum</a:t>
            </a:r>
            <a:r>
              <a:rPr lang="en-US" dirty="0" smtClean="0"/>
              <a:t> is vestibular in origin.</a:t>
            </a:r>
          </a:p>
          <a:p>
            <a:r>
              <a:rPr lang="en-US" dirty="0" smtClean="0"/>
              <a:t>C. Neocerebellum has cortical connection and is through </a:t>
            </a:r>
            <a:r>
              <a:rPr lang="en-US" dirty="0" err="1" smtClean="0"/>
              <a:t>denatothalmocortical</a:t>
            </a:r>
            <a:r>
              <a:rPr lang="en-US" dirty="0" smtClean="0"/>
              <a:t> tract. connection.</a:t>
            </a:r>
          </a:p>
          <a:p>
            <a:r>
              <a:rPr lang="en-US" dirty="0" err="1" smtClean="0"/>
              <a:t>D.Paleocerebellum</a:t>
            </a:r>
            <a:r>
              <a:rPr lang="en-US" dirty="0" smtClean="0"/>
              <a:t> is the largest part of the brain.</a:t>
            </a:r>
          </a:p>
          <a:p>
            <a:endParaRPr lang="en-US" dirty="0"/>
          </a:p>
        </p:txBody>
      </p:sp>
    </p:spTree>
  </p:cSld>
  <p:clrMapOvr>
    <a:masterClrMapping/>
  </p:clrMapOvr>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TotalTime>
  <Words>1906</Words>
  <Application>Microsoft Office PowerPoint</Application>
  <PresentationFormat>On-screen Show (4:3)</PresentationFormat>
  <Paragraphs>340</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Cerebellar Disorders</vt:lpstr>
      <vt:lpstr>Slide 2</vt:lpstr>
      <vt:lpstr>CEREBELLUM</vt:lpstr>
      <vt:lpstr>Functions:- </vt:lpstr>
      <vt:lpstr>Anatomical and Functional Division                        Larsell’s Classification:- </vt:lpstr>
      <vt:lpstr>Slide 6</vt:lpstr>
      <vt:lpstr>         Phylogenetic Subdivision :- </vt:lpstr>
      <vt:lpstr>3 Functional Divisions:- </vt:lpstr>
      <vt:lpstr>MCQ1</vt:lpstr>
      <vt:lpstr>Functions :- </vt:lpstr>
      <vt:lpstr>                            1. Archi</vt:lpstr>
      <vt:lpstr>2. Palaeo</vt:lpstr>
      <vt:lpstr>3. Neo</vt:lpstr>
      <vt:lpstr>Slide 14</vt:lpstr>
      <vt:lpstr>Slide 15</vt:lpstr>
      <vt:lpstr>Slide 16</vt:lpstr>
      <vt:lpstr>Slide 17</vt:lpstr>
      <vt:lpstr>Slide 18</vt:lpstr>
      <vt:lpstr>Slide 19</vt:lpstr>
      <vt:lpstr>Cerebellar nuclei</vt:lpstr>
      <vt:lpstr>Fibers</vt:lpstr>
      <vt:lpstr>Connections :-</vt:lpstr>
      <vt:lpstr>Connections :-</vt:lpstr>
      <vt:lpstr>Slide 24</vt:lpstr>
      <vt:lpstr>Connections :-</vt:lpstr>
      <vt:lpstr>MCQ-2</vt:lpstr>
      <vt:lpstr>Slide 27</vt:lpstr>
      <vt:lpstr>Slide 28</vt:lpstr>
      <vt:lpstr>6 layers</vt:lpstr>
      <vt:lpstr>Layers</vt:lpstr>
      <vt:lpstr>2 </vt:lpstr>
      <vt:lpstr>Fibers</vt:lpstr>
      <vt:lpstr>Functions :- </vt:lpstr>
      <vt:lpstr>Functions:- </vt:lpstr>
      <vt:lpstr>Abnormal Functions:- </vt:lpstr>
      <vt:lpstr>Abnormal Functions:- </vt:lpstr>
      <vt:lpstr>Disease of Cerebellum:-</vt:lpstr>
      <vt:lpstr>Disease of Cerebellum:-</vt:lpstr>
      <vt:lpstr>Slide 39</vt:lpstr>
      <vt:lpstr>MCQ3 Following is true</vt:lpstr>
      <vt:lpstr>Disease of Cerebellum:-</vt:lpstr>
      <vt:lpstr>4.MCQ</vt:lpstr>
      <vt:lpstr>Cancer and Cerebellum</vt:lpstr>
      <vt:lpstr>Slide 44</vt:lpstr>
      <vt:lpstr>Medulloblastoma</vt:lpstr>
      <vt:lpstr>Slide 46</vt:lpstr>
      <vt:lpstr>Slide 47</vt:lpstr>
      <vt:lpstr>5.Medulloblastoma is  </vt:lpstr>
      <vt:lpstr>Treatment of Medulloblastoma</vt:lpstr>
      <vt:lpstr>Management of cerebeller tumors/Medulloblostomas</vt:lpstr>
      <vt:lpstr>Slide 51</vt:lpstr>
      <vt:lpstr>Management of cerebeller tumors/Medulloblostomas-2</vt:lpstr>
      <vt:lpstr>Complete Resection improves survival/QOL.</vt:lpstr>
      <vt:lpstr>Genetic disorder in relation to cerebellum Very important etiology  is genetic disorder. The function of some of the genes like SYNE1 is important in the maintenance of cerebellar structure and functions in humans. </vt:lpstr>
      <vt:lpstr>Cerebellar Ataxias, evidence based classification , (National AtaxiaFoundation,NAF,   www.ataxia.org ) </vt:lpstr>
      <vt:lpstr>Dominant Spinocerebellar ataxias</vt:lpstr>
      <vt:lpstr>recessively inherited ataxias</vt:lpstr>
      <vt:lpstr>Slide 58</vt:lpstr>
      <vt:lpstr>Slide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CEREBELLUM</dc:title>
  <dc:creator/>
  <cp:lastModifiedBy>user</cp:lastModifiedBy>
  <cp:revision>312</cp:revision>
  <dcterms:created xsi:type="dcterms:W3CDTF">2006-08-16T00:00:00Z</dcterms:created>
  <dcterms:modified xsi:type="dcterms:W3CDTF">2016-05-04T08:42:30Z</dcterms:modified>
</cp:coreProperties>
</file>