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activeX/activeX4.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activeX/activeX5.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361" r:id="rId3"/>
    <p:sldId id="362" r:id="rId4"/>
    <p:sldId id="376" r:id="rId5"/>
    <p:sldId id="257" r:id="rId6"/>
    <p:sldId id="378" r:id="rId7"/>
    <p:sldId id="259" r:id="rId8"/>
    <p:sldId id="336" r:id="rId9"/>
    <p:sldId id="400" r:id="rId10"/>
    <p:sldId id="401" r:id="rId11"/>
    <p:sldId id="296" r:id="rId12"/>
    <p:sldId id="391" r:id="rId13"/>
    <p:sldId id="398" r:id="rId14"/>
    <p:sldId id="260" r:id="rId15"/>
    <p:sldId id="268" r:id="rId16"/>
    <p:sldId id="339" r:id="rId17"/>
    <p:sldId id="261" r:id="rId18"/>
    <p:sldId id="275" r:id="rId19"/>
    <p:sldId id="368" r:id="rId20"/>
    <p:sldId id="370" r:id="rId21"/>
    <p:sldId id="380" r:id="rId22"/>
    <p:sldId id="379" r:id="rId23"/>
    <p:sldId id="372" r:id="rId24"/>
    <p:sldId id="279" r:id="rId25"/>
    <p:sldId id="373" r:id="rId26"/>
    <p:sldId id="377" r:id="rId27"/>
    <p:sldId id="270" r:id="rId28"/>
    <p:sldId id="264" r:id="rId29"/>
    <p:sldId id="283" r:id="rId30"/>
    <p:sldId id="271" r:id="rId31"/>
    <p:sldId id="287" r:id="rId32"/>
    <p:sldId id="389" r:id="rId33"/>
    <p:sldId id="390" r:id="rId34"/>
    <p:sldId id="298" r:id="rId35"/>
    <p:sldId id="341" r:id="rId36"/>
    <p:sldId id="299" r:id="rId37"/>
    <p:sldId id="300" r:id="rId38"/>
    <p:sldId id="291" r:id="rId39"/>
    <p:sldId id="388" r:id="rId40"/>
    <p:sldId id="302" r:id="rId41"/>
    <p:sldId id="386" r:id="rId42"/>
    <p:sldId id="387" r:id="rId43"/>
    <p:sldId id="303" r:id="rId44"/>
    <p:sldId id="305" r:id="rId45"/>
    <p:sldId id="311" r:id="rId46"/>
    <p:sldId id="350" r:id="rId47"/>
    <p:sldId id="375" r:id="rId48"/>
    <p:sldId id="353" r:id="rId49"/>
    <p:sldId id="294" r:id="rId50"/>
    <p:sldId id="321" r:id="rId51"/>
    <p:sldId id="322" r:id="rId52"/>
    <p:sldId id="323" r:id="rId53"/>
    <p:sldId id="272" r:id="rId54"/>
    <p:sldId id="381" r:id="rId55"/>
    <p:sldId id="383" r:id="rId56"/>
    <p:sldId id="384" r:id="rId57"/>
    <p:sldId id="385" r:id="rId58"/>
    <p:sldId id="392" r:id="rId59"/>
    <p:sldId id="399" r:id="rId60"/>
    <p:sldId id="393" r:id="rId61"/>
    <p:sldId id="394" r:id="rId62"/>
    <p:sldId id="395" r:id="rId63"/>
    <p:sldId id="396" r:id="rId64"/>
    <p:sldId id="397" r:id="rId65"/>
    <p:sldId id="286" r:id="rId66"/>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8762" autoAdjust="0"/>
    <p:restoredTop sz="76510" autoAdjust="0"/>
  </p:normalViewPr>
  <p:slideViewPr>
    <p:cSldViewPr>
      <p:cViewPr>
        <p:scale>
          <a:sx n="50" d="100"/>
          <a:sy n="50" d="100"/>
        </p:scale>
        <p:origin x="-1944" y="-9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5512D118-5CC6-11CF-8D67-00AA00BDCE1D}" ax:persistence="persistStream" r:id="rId1"/>
</file>

<file path=ppt/activeX/activeX2.xml><?xml version="1.0" encoding="utf-8"?>
<ax:ocx xmlns:ax="http://schemas.microsoft.com/office/2006/activeX" xmlns:r="http://schemas.openxmlformats.org/officeDocument/2006/relationships" ax:classid="{5512D118-5CC6-11CF-8D67-00AA00BDCE1D}" ax:persistence="persistStream" r:id="rId1"/>
</file>

<file path=ppt/activeX/activeX3.xml><?xml version="1.0" encoding="utf-8"?>
<ax:ocx xmlns:ax="http://schemas.microsoft.com/office/2006/activeX" xmlns:r="http://schemas.openxmlformats.org/officeDocument/2006/relationships" ax:classid="{5512D118-5CC6-11CF-8D67-00AA00BDCE1D}" ax:persistence="persistStream" r:id="rId1"/>
</file>

<file path=ppt/activeX/activeX4.xml><?xml version="1.0" encoding="utf-8"?>
<ax:ocx xmlns:ax="http://schemas.microsoft.com/office/2006/activeX" xmlns:r="http://schemas.openxmlformats.org/officeDocument/2006/relationships" ax:classid="{5512D118-5CC6-11CF-8D67-00AA00BDCE1D}" ax:persistence="persistStream" r:id="rId1"/>
</file>

<file path=ppt/activeX/activeX5.xml><?xml version="1.0" encoding="utf-8"?>
<ax:ocx xmlns:ax="http://schemas.microsoft.com/office/2006/activeX" xmlns:r="http://schemas.openxmlformats.org/officeDocument/2006/relationships" ax:classid="{5512D118-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94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94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B6D0E11-BDCB-41AF-AD26-C3D8045A8286}" type="slidenum">
              <a:rPr lang="en-GB"/>
              <a:pPr/>
              <a:t>‹#›</a:t>
            </a:fld>
            <a:endParaRPr lang="en-GB"/>
          </a:p>
        </p:txBody>
      </p:sp>
    </p:spTree>
    <p:extLst>
      <p:ext uri="{BB962C8B-B14F-4D97-AF65-F5344CB8AC3E}">
        <p14:creationId xmlns:p14="http://schemas.microsoft.com/office/powerpoint/2010/main" xmlns="" val="3882274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050"/>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0723" name="Rectangle 2051"/>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0724" name="Rectangle 2052"/>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2053"/>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26" name="Rectangle 205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0727" name="Rectangle 205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1F097FE-BFD7-48CB-94FD-84BADD6A58D6}" type="slidenum">
              <a:rPr lang="en-GB"/>
              <a:pPr/>
              <a:t>‹#›</a:t>
            </a:fld>
            <a:endParaRPr lang="en-GB"/>
          </a:p>
        </p:txBody>
      </p:sp>
    </p:spTree>
    <p:extLst>
      <p:ext uri="{BB962C8B-B14F-4D97-AF65-F5344CB8AC3E}">
        <p14:creationId xmlns:p14="http://schemas.microsoft.com/office/powerpoint/2010/main" xmlns="" val="17717307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neuro/neuro4.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4FD61BB-9E00-4606-A924-5FB77EE97EAA}" type="slidenum">
              <a:rPr lang="en-GB"/>
              <a:pPr/>
              <a:t>1</a:t>
            </a:fld>
            <a:endParaRPr lang="en-GB"/>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pPr marL="228600" indent="-228600"/>
            <a:r>
              <a:rPr lang="en-US" b="1" dirty="0"/>
              <a:t>Etiology </a:t>
            </a:r>
          </a:p>
          <a:p>
            <a:pPr marL="228600" indent="-228600"/>
            <a:r>
              <a:rPr lang="en-US" dirty="0"/>
              <a:t>Coma results from a disturbance in the function of either the brain stem reticular activating system above the mid </a:t>
            </a:r>
            <a:r>
              <a:rPr lang="en-US" dirty="0" err="1"/>
              <a:t>pons</a:t>
            </a:r>
            <a:r>
              <a:rPr lang="en-US" dirty="0"/>
              <a:t> or both cerebral hemispheres.</a:t>
            </a:r>
            <a:br>
              <a:rPr lang="en-US" dirty="0"/>
            </a:br>
            <a:r>
              <a:rPr lang="en-US" dirty="0"/>
              <a:t>This disturbance can be caused by lesions in the reticular activating system or both hemispheres or by lesions outside this structures but capable of affect their normal function. The many causes of coma are shown in table 1.</a:t>
            </a:r>
          </a:p>
          <a:p>
            <a:pPr marL="228600" indent="-228600" algn="ctr"/>
            <a:endParaRPr lang="en-US" b="1" dirty="0"/>
          </a:p>
          <a:p>
            <a:pPr marL="228600" indent="-228600" algn="ctr"/>
            <a:r>
              <a:rPr lang="en-US" b="1" dirty="0"/>
              <a:t>Table 1. Causes of Coma </a:t>
            </a:r>
          </a:p>
          <a:p>
            <a:pPr marL="228600" indent="-228600" algn="ctr"/>
            <a:r>
              <a:rPr lang="en-US" b="1" dirty="0"/>
              <a:t>Category</a:t>
            </a:r>
          </a:p>
          <a:p>
            <a:pPr marL="228600" indent="-228600" algn="ctr"/>
            <a:r>
              <a:rPr lang="en-US" b="1" dirty="0"/>
              <a:t>Possible Etiologic Factors</a:t>
            </a:r>
          </a:p>
          <a:p>
            <a:pPr marL="228600" indent="-228600"/>
            <a:r>
              <a:rPr lang="en-US" b="1" dirty="0" err="1"/>
              <a:t>Supratentorial</a:t>
            </a:r>
            <a:r>
              <a:rPr lang="en-US" b="1" dirty="0"/>
              <a:t> </a:t>
            </a:r>
            <a:r>
              <a:rPr lang="en-US" b="1" dirty="0" err="1"/>
              <a:t>Lesions</a:t>
            </a:r>
            <a:r>
              <a:rPr lang="en-US" dirty="0" err="1"/>
              <a:t>Epidural</a:t>
            </a:r>
            <a:r>
              <a:rPr lang="en-US" dirty="0"/>
              <a:t> or Subdural Hematoma </a:t>
            </a:r>
            <a:br>
              <a:rPr lang="en-US" dirty="0"/>
            </a:br>
            <a:r>
              <a:rPr lang="en-US" dirty="0"/>
              <a:t>Large </a:t>
            </a:r>
            <a:r>
              <a:rPr lang="en-US" dirty="0" err="1"/>
              <a:t>Isquemic</a:t>
            </a:r>
            <a:r>
              <a:rPr lang="en-US" dirty="0"/>
              <a:t> Infarction</a:t>
            </a:r>
            <a:br>
              <a:rPr lang="en-US" dirty="0"/>
            </a:br>
            <a:r>
              <a:rPr lang="en-US" dirty="0"/>
              <a:t>Tumor</a:t>
            </a:r>
            <a:br>
              <a:rPr lang="en-US" dirty="0"/>
            </a:br>
            <a:r>
              <a:rPr lang="en-US" dirty="0" err="1"/>
              <a:t>Intraparenchymal</a:t>
            </a:r>
            <a:r>
              <a:rPr lang="en-US" dirty="0"/>
              <a:t> hemorrhage</a:t>
            </a:r>
            <a:br>
              <a:rPr lang="en-US" dirty="0"/>
            </a:br>
            <a:r>
              <a:rPr lang="en-US" dirty="0"/>
              <a:t>Trauma</a:t>
            </a:r>
            <a:br>
              <a:rPr lang="en-US" dirty="0"/>
            </a:br>
            <a:r>
              <a:rPr lang="en-US" dirty="0"/>
              <a:t>Abscess </a:t>
            </a:r>
          </a:p>
          <a:p>
            <a:pPr marL="228600" indent="-228600"/>
            <a:r>
              <a:rPr lang="en-US" b="1" dirty="0" err="1"/>
              <a:t>Infratentorial</a:t>
            </a:r>
            <a:r>
              <a:rPr lang="en-US" b="1" dirty="0"/>
              <a:t> </a:t>
            </a:r>
            <a:r>
              <a:rPr lang="en-US" b="1" dirty="0" err="1"/>
              <a:t>Lesions</a:t>
            </a:r>
            <a:r>
              <a:rPr lang="en-US" dirty="0" err="1"/>
              <a:t>Basilar</a:t>
            </a:r>
            <a:r>
              <a:rPr lang="en-US" dirty="0"/>
              <a:t> artery thrombosis</a:t>
            </a:r>
            <a:br>
              <a:rPr lang="en-US" dirty="0"/>
            </a:br>
            <a:r>
              <a:rPr lang="en-US" dirty="0"/>
              <a:t>Pontine or </a:t>
            </a:r>
            <a:r>
              <a:rPr lang="en-US" dirty="0" err="1"/>
              <a:t>Cerebellar</a:t>
            </a:r>
            <a:r>
              <a:rPr lang="en-US" dirty="0"/>
              <a:t> Hematoma</a:t>
            </a:r>
            <a:br>
              <a:rPr lang="en-US" dirty="0"/>
            </a:br>
            <a:r>
              <a:rPr lang="en-US" dirty="0"/>
              <a:t>Ischemic </a:t>
            </a:r>
            <a:r>
              <a:rPr lang="en-US" dirty="0" err="1"/>
              <a:t>Cerebellar</a:t>
            </a:r>
            <a:r>
              <a:rPr lang="en-US" dirty="0"/>
              <a:t> Infarction</a:t>
            </a:r>
            <a:br>
              <a:rPr lang="en-US" dirty="0"/>
            </a:br>
            <a:r>
              <a:rPr lang="en-US" dirty="0"/>
              <a:t>Tumor</a:t>
            </a:r>
            <a:br>
              <a:rPr lang="en-US" dirty="0"/>
            </a:br>
            <a:r>
              <a:rPr lang="en-US" dirty="0"/>
              <a:t>Abscess</a:t>
            </a:r>
            <a:br>
              <a:rPr lang="en-US" dirty="0"/>
            </a:br>
            <a:endParaRPr lang="en-US" dirty="0"/>
          </a:p>
          <a:p>
            <a:pPr marL="228600" indent="-228600"/>
            <a:r>
              <a:rPr lang="en-US" b="1" dirty="0"/>
              <a:t>Diffuse </a:t>
            </a:r>
            <a:r>
              <a:rPr lang="en-US" b="1" dirty="0" err="1"/>
              <a:t>Encephalopathies</a:t>
            </a:r>
            <a:r>
              <a:rPr lang="en-US" dirty="0" err="1"/>
              <a:t>Hypoglycemia</a:t>
            </a:r>
            <a:r>
              <a:rPr lang="en-US" dirty="0"/>
              <a:t/>
            </a:r>
            <a:br>
              <a:rPr lang="en-US" dirty="0"/>
            </a:br>
            <a:r>
              <a:rPr lang="en-US" dirty="0"/>
              <a:t>Drug Intoxication</a:t>
            </a:r>
            <a:br>
              <a:rPr lang="en-US" dirty="0"/>
            </a:br>
            <a:r>
              <a:rPr lang="en-US" dirty="0"/>
              <a:t>Hepatic Encephalopathy </a:t>
            </a:r>
            <a:br>
              <a:rPr lang="en-US" dirty="0"/>
            </a:br>
            <a:r>
              <a:rPr lang="en-US" dirty="0" err="1"/>
              <a:t>Hyperosmolar</a:t>
            </a:r>
            <a:r>
              <a:rPr lang="en-US" dirty="0"/>
              <a:t> States</a:t>
            </a:r>
            <a:br>
              <a:rPr lang="en-US" dirty="0"/>
            </a:br>
            <a:r>
              <a:rPr lang="en-US" dirty="0" err="1"/>
              <a:t>Hyponatremia</a:t>
            </a:r>
            <a:r>
              <a:rPr lang="en-US" dirty="0"/>
              <a:t/>
            </a:r>
            <a:br>
              <a:rPr lang="en-US" dirty="0"/>
            </a:br>
            <a:r>
              <a:rPr lang="en-US" dirty="0"/>
              <a:t>Global Cerebral Ischemia</a:t>
            </a:r>
            <a:br>
              <a:rPr lang="en-US" dirty="0"/>
            </a:br>
            <a:r>
              <a:rPr lang="en-US" dirty="0"/>
              <a:t>Hyperthermia</a:t>
            </a:r>
            <a:br>
              <a:rPr lang="en-US" dirty="0"/>
            </a:br>
            <a:r>
              <a:rPr lang="en-US" dirty="0"/>
              <a:t>Meningitis and Encephalitis</a:t>
            </a:r>
            <a:br>
              <a:rPr lang="en-US" dirty="0"/>
            </a:br>
            <a:r>
              <a:rPr lang="en-US" dirty="0"/>
              <a:t>Subarachnoid Hemorrhage</a:t>
            </a:r>
            <a:br>
              <a:rPr lang="en-US" dirty="0"/>
            </a:br>
            <a:r>
              <a:rPr lang="en-US" dirty="0" err="1"/>
              <a:t>Myxedema</a:t>
            </a:r>
            <a:r>
              <a:rPr lang="en-US" dirty="0"/>
              <a:t/>
            </a:r>
            <a:br>
              <a:rPr lang="en-US" dirty="0"/>
            </a:br>
            <a:r>
              <a:rPr lang="en-US" dirty="0"/>
              <a:t>Renal Failure</a:t>
            </a:r>
            <a:br>
              <a:rPr lang="en-US" dirty="0"/>
            </a:br>
            <a:r>
              <a:rPr lang="en-US" dirty="0" err="1"/>
              <a:t>Hypercarbia</a:t>
            </a:r>
            <a:r>
              <a:rPr lang="en-US" dirty="0"/>
              <a:t/>
            </a:r>
            <a:br>
              <a:rPr lang="en-US" dirty="0"/>
            </a:br>
            <a:r>
              <a:rPr lang="en-US" dirty="0"/>
              <a:t>Thiamine Deficiency</a:t>
            </a:r>
            <a:br>
              <a:rPr lang="en-US" dirty="0"/>
            </a:br>
            <a:r>
              <a:rPr lang="en-US" dirty="0"/>
              <a:t>Hydrocephalus</a:t>
            </a:r>
            <a:br>
              <a:rPr lang="en-US" dirty="0"/>
            </a:br>
            <a:endParaRPr lang="en-US" dirty="0"/>
          </a:p>
          <a:p>
            <a:pPr marL="228600" indent="-228600"/>
            <a:r>
              <a:rPr lang="en-US" b="1" dirty="0" err="1"/>
              <a:t>Psychogenic</a:t>
            </a:r>
            <a:r>
              <a:rPr lang="en-US" dirty="0" err="1"/>
              <a:t>Catatonic</a:t>
            </a:r>
            <a:r>
              <a:rPr lang="en-US" dirty="0"/>
              <a:t> States</a:t>
            </a:r>
            <a:br>
              <a:rPr lang="en-US" dirty="0"/>
            </a:br>
            <a:r>
              <a:rPr lang="en-US" dirty="0"/>
              <a:t>Acute Psychotic Deliria</a:t>
            </a:r>
            <a:br>
              <a:rPr lang="en-US" dirty="0"/>
            </a:br>
            <a:r>
              <a:rPr lang="en-US" dirty="0"/>
              <a:t>Hysteria-malingering </a:t>
            </a:r>
          </a:p>
          <a:p>
            <a:pPr marL="228600" indent="-228600"/>
            <a:r>
              <a:rPr lang="en-US" b="1" dirty="0"/>
              <a:t>Emergency Management </a:t>
            </a:r>
          </a:p>
          <a:p>
            <a:pPr marL="228600" indent="-228600"/>
            <a:r>
              <a:rPr lang="en-US" dirty="0"/>
              <a:t>The approach to diagnosis of the comatose patient consists of two steps. First you need to stabilize the patient and treat presumptively life-threatening disorders. After that, efforts are directed to establish an etiologic diagnosis</a:t>
            </a:r>
          </a:p>
          <a:p>
            <a:pPr marL="228600" indent="-228600">
              <a:buFontTx/>
              <a:buAutoNum type="arabicPeriod"/>
            </a:pPr>
            <a:r>
              <a:rPr lang="en-US" b="1" dirty="0"/>
              <a:t>Secure airway</a:t>
            </a:r>
            <a:br>
              <a:rPr lang="en-US" b="1" dirty="0"/>
            </a:br>
            <a:endParaRPr lang="en-US" dirty="0"/>
          </a:p>
          <a:p>
            <a:pPr marL="228600" indent="-228600">
              <a:buFontTx/>
              <a:buAutoNum type="arabicPeriod"/>
            </a:pPr>
            <a:r>
              <a:rPr lang="en-US" b="1" dirty="0"/>
              <a:t>Establish Adequacy of Ventilation</a:t>
            </a:r>
            <a:br>
              <a:rPr lang="en-US" b="1" dirty="0"/>
            </a:br>
            <a:endParaRPr lang="en-US" dirty="0"/>
          </a:p>
          <a:p>
            <a:pPr marL="228600" indent="-228600">
              <a:buFontTx/>
              <a:buAutoNum type="arabicPeriod"/>
            </a:pPr>
            <a:r>
              <a:rPr lang="en-US" b="1" dirty="0"/>
              <a:t>Establish Adequacy of Circulation</a:t>
            </a:r>
            <a:br>
              <a:rPr lang="en-US" b="1" dirty="0"/>
            </a:br>
            <a:endParaRPr lang="en-US" dirty="0"/>
          </a:p>
          <a:p>
            <a:pPr marL="228600" indent="-228600">
              <a:buFontTx/>
              <a:buAutoNum type="arabicPeriod"/>
            </a:pPr>
            <a:r>
              <a:rPr lang="en-US" b="1" dirty="0"/>
              <a:t>Insert Intravenous </a:t>
            </a:r>
            <a:r>
              <a:rPr lang="en-US" b="1" dirty="0" err="1"/>
              <a:t>cannula</a:t>
            </a:r>
            <a:r>
              <a:rPr lang="en-US" b="1" dirty="0"/>
              <a:t/>
            </a:r>
            <a:br>
              <a:rPr lang="en-US" b="1" dirty="0"/>
            </a:br>
            <a:endParaRPr lang="en-US" dirty="0"/>
          </a:p>
          <a:p>
            <a:pPr marL="228600" indent="-228600">
              <a:buFontTx/>
              <a:buAutoNum type="arabicPeriod"/>
            </a:pPr>
            <a:r>
              <a:rPr lang="en-US" b="1" dirty="0"/>
              <a:t>Draw blood for laboratory studies</a:t>
            </a:r>
            <a:br>
              <a:rPr lang="en-US" b="1" dirty="0"/>
            </a:br>
            <a:endParaRPr lang="en-US" dirty="0"/>
          </a:p>
          <a:p>
            <a:pPr marL="228600" indent="-228600">
              <a:buFontTx/>
              <a:buAutoNum type="arabicPeriod"/>
            </a:pPr>
            <a:r>
              <a:rPr lang="en-US" b="1" dirty="0"/>
              <a:t>Treat Immediately Reversible causes of coma</a:t>
            </a:r>
            <a:br>
              <a:rPr lang="en-US" b="1" dirty="0"/>
            </a:br>
            <a:r>
              <a:rPr lang="en-US" dirty="0"/>
              <a:t>a) Hypoglycemia - 25g of glucose I.V</a:t>
            </a:r>
            <a:br>
              <a:rPr lang="en-US" dirty="0"/>
            </a:br>
            <a:r>
              <a:rPr lang="en-US" dirty="0"/>
              <a:t>b) Opiate overdose - </a:t>
            </a:r>
            <a:r>
              <a:rPr lang="en-US" dirty="0" err="1"/>
              <a:t>Naloxe</a:t>
            </a:r>
            <a:r>
              <a:rPr lang="en-US" dirty="0"/>
              <a:t> 2 mg I.V</a:t>
            </a:r>
            <a:br>
              <a:rPr lang="en-US" dirty="0"/>
            </a:br>
            <a:r>
              <a:rPr lang="en-US" dirty="0"/>
              <a:t>c) </a:t>
            </a:r>
            <a:r>
              <a:rPr lang="en-US" dirty="0" err="1"/>
              <a:t>Wernicke's</a:t>
            </a:r>
            <a:r>
              <a:rPr lang="en-US" dirty="0"/>
              <a:t> Encephalopathy - Thiamine 100 mg I.V</a:t>
            </a:r>
            <a:br>
              <a:rPr lang="en-US" dirty="0"/>
            </a:br>
            <a:endParaRPr lang="en-US" dirty="0"/>
          </a:p>
          <a:p>
            <a:pPr marL="228600" indent="-228600">
              <a:buFontTx/>
              <a:buAutoNum type="arabicPeriod"/>
            </a:pPr>
            <a:r>
              <a:rPr lang="en-US" b="1" dirty="0"/>
              <a:t>Treat seizures</a:t>
            </a:r>
            <a:br>
              <a:rPr lang="en-US" b="1" dirty="0"/>
            </a:br>
            <a:endParaRPr lang="en-US" dirty="0"/>
          </a:p>
          <a:p>
            <a:pPr marL="228600" indent="-228600">
              <a:buFontTx/>
              <a:buAutoNum type="arabicPeriod"/>
            </a:pPr>
            <a:r>
              <a:rPr lang="en-US" b="1" dirty="0"/>
              <a:t>Draw blood for arterial blood gas determinations </a:t>
            </a:r>
          </a:p>
          <a:p>
            <a:pPr marL="228600" indent="-228600"/>
            <a:r>
              <a:rPr lang="en-US" b="1" dirty="0"/>
              <a:t>History </a:t>
            </a:r>
          </a:p>
          <a:p>
            <a:pPr marL="228600" indent="-228600"/>
            <a:r>
              <a:rPr lang="en-US" dirty="0"/>
              <a:t>After the emergency measures have been taken with successful, you will need to obtain a description of the onset of coma and a history of any chronic illness, </a:t>
            </a:r>
            <a:r>
              <a:rPr lang="en-US" dirty="0" err="1"/>
              <a:t>eg</a:t>
            </a:r>
            <a:r>
              <a:rPr lang="en-US" dirty="0"/>
              <a:t>, diabetes, hypertension or drug abuse. </a:t>
            </a:r>
            <a:br>
              <a:rPr lang="en-US" dirty="0"/>
            </a:br>
            <a:r>
              <a:rPr lang="en-US" dirty="0"/>
              <a:t>It is very important because some aspects like the time over which coma develops is crucial to guide your clinical investigation. For example: a sudden onset of coma suggest a vascular origin and in contrast a more protracted course is seen with tumor, Abscess or chronic subdural hematoma </a:t>
            </a:r>
          </a:p>
          <a:p>
            <a:pPr marL="228600" indent="-228600"/>
            <a:r>
              <a:rPr lang="en-US" b="1" dirty="0"/>
              <a:t>General Physical Examination </a:t>
            </a:r>
          </a:p>
          <a:p>
            <a:pPr marL="228600" indent="-228600">
              <a:buFontTx/>
              <a:buChar char="•"/>
            </a:pPr>
            <a:r>
              <a:rPr lang="en-US" b="1" dirty="0"/>
              <a:t>Posture - </a:t>
            </a:r>
            <a:r>
              <a:rPr lang="en-US" dirty="0"/>
              <a:t>Look for muscle jerks or tremors. Inspect the respiratory movements for </a:t>
            </a:r>
            <a:r>
              <a:rPr lang="en-US" dirty="0" err="1"/>
              <a:t>tachypnea</a:t>
            </a:r>
            <a:r>
              <a:rPr lang="en-US" dirty="0"/>
              <a:t>, </a:t>
            </a:r>
            <a:r>
              <a:rPr lang="en-US" dirty="0" err="1"/>
              <a:t>bradypneia</a:t>
            </a:r>
            <a:r>
              <a:rPr lang="en-US" dirty="0"/>
              <a:t>, </a:t>
            </a:r>
            <a:r>
              <a:rPr lang="en-US" dirty="0" err="1"/>
              <a:t>Cheyne</a:t>
            </a:r>
            <a:r>
              <a:rPr lang="en-US" dirty="0"/>
              <a:t>-Stokes breathing and </a:t>
            </a:r>
            <a:r>
              <a:rPr lang="en-US" dirty="0" err="1"/>
              <a:t>Kussmaul</a:t>
            </a:r>
            <a:r>
              <a:rPr lang="en-US" dirty="0"/>
              <a:t> breathing.</a:t>
            </a:r>
            <a:br>
              <a:rPr lang="en-US" dirty="0"/>
            </a:br>
            <a:endParaRPr lang="en-US" dirty="0"/>
          </a:p>
          <a:p>
            <a:pPr marL="228600" indent="-228600">
              <a:buFontTx/>
              <a:buChar char="•"/>
            </a:pPr>
            <a:r>
              <a:rPr lang="en-US" b="1" dirty="0"/>
              <a:t>Color - </a:t>
            </a:r>
            <a:r>
              <a:rPr lang="en-US" dirty="0"/>
              <a:t>Look for pallor, </a:t>
            </a:r>
            <a:r>
              <a:rPr lang="en-US" dirty="0" err="1"/>
              <a:t>icterus</a:t>
            </a:r>
            <a:r>
              <a:rPr lang="en-US" dirty="0"/>
              <a:t>, the cherry-red color of carbon monoxide hemoglobin and the cyanosis of </a:t>
            </a:r>
            <a:r>
              <a:rPr lang="en-US" dirty="0" err="1"/>
              <a:t>methemoglobinemia</a:t>
            </a:r>
            <a:r>
              <a:rPr lang="en-US" dirty="0"/>
              <a:t>. </a:t>
            </a:r>
            <a:br>
              <a:rPr lang="en-US" dirty="0"/>
            </a:br>
            <a:endParaRPr lang="en-US" dirty="0"/>
          </a:p>
          <a:p>
            <a:pPr marL="228600" indent="-228600">
              <a:buFontTx/>
              <a:buChar char="•"/>
            </a:pPr>
            <a:r>
              <a:rPr lang="en-US" b="1" dirty="0"/>
              <a:t>Facial muscles - </a:t>
            </a:r>
            <a:r>
              <a:rPr lang="en-US" dirty="0"/>
              <a:t>Look for asymmetry of the face which may indicate </a:t>
            </a:r>
            <a:r>
              <a:rPr lang="en-US" dirty="0" err="1"/>
              <a:t>hemiplegia</a:t>
            </a:r>
            <a:r>
              <a:rPr lang="en-US" dirty="0"/>
              <a:t/>
            </a:r>
            <a:br>
              <a:rPr lang="en-US" dirty="0"/>
            </a:br>
            <a:endParaRPr lang="en-US" dirty="0"/>
          </a:p>
          <a:p>
            <a:pPr marL="228600" indent="-228600">
              <a:buFontTx/>
              <a:buChar char="•"/>
            </a:pPr>
            <a:r>
              <a:rPr lang="en-US" b="1" dirty="0"/>
              <a:t>Oral Cavity - </a:t>
            </a:r>
            <a:r>
              <a:rPr lang="en-US" dirty="0"/>
              <a:t>Look for lacerations in the tongue which may indicate biting during a convulsive seizure. Smell the breath for alcohol or ammonia.</a:t>
            </a:r>
            <a:br>
              <a:rPr lang="en-US" dirty="0"/>
            </a:br>
            <a:endParaRPr lang="en-US" dirty="0"/>
          </a:p>
          <a:p>
            <a:pPr marL="228600" indent="-228600">
              <a:buFontTx/>
              <a:buChar char="•"/>
            </a:pPr>
            <a:r>
              <a:rPr lang="en-US" b="1" dirty="0"/>
              <a:t>Ears - </a:t>
            </a:r>
            <a:r>
              <a:rPr lang="en-US" dirty="0"/>
              <a:t>Look for pus</a:t>
            </a:r>
            <a:br>
              <a:rPr lang="en-US" dirty="0"/>
            </a:br>
            <a:endParaRPr lang="en-US" dirty="0"/>
          </a:p>
          <a:p>
            <a:pPr marL="228600" indent="-228600">
              <a:buFontTx/>
              <a:buChar char="•"/>
            </a:pPr>
            <a:r>
              <a:rPr lang="en-US" b="1" dirty="0"/>
              <a:t>Neck - </a:t>
            </a:r>
            <a:r>
              <a:rPr lang="en-US" dirty="0"/>
              <a:t>Test for </a:t>
            </a:r>
            <a:r>
              <a:rPr lang="en-US" dirty="0" err="1"/>
              <a:t>nuchal</a:t>
            </a:r>
            <a:r>
              <a:rPr lang="en-US" dirty="0"/>
              <a:t> rigidity, </a:t>
            </a:r>
            <a:r>
              <a:rPr lang="en-US" dirty="0" err="1"/>
              <a:t>Brudzinski</a:t>
            </a:r>
            <a:r>
              <a:rPr lang="en-US" dirty="0"/>
              <a:t> sign, </a:t>
            </a:r>
            <a:r>
              <a:rPr lang="en-US" dirty="0" err="1"/>
              <a:t>Kernig</a:t>
            </a:r>
            <a:r>
              <a:rPr lang="en-US" dirty="0"/>
              <a:t> sign, for evidence of </a:t>
            </a:r>
            <a:r>
              <a:rPr lang="en-US" dirty="0" err="1"/>
              <a:t>meningeal</a:t>
            </a:r>
            <a:r>
              <a:rPr lang="en-US" dirty="0"/>
              <a:t> irritation.</a:t>
            </a:r>
            <a:br>
              <a:rPr lang="en-US" dirty="0"/>
            </a:br>
            <a:endParaRPr lang="en-US" dirty="0"/>
          </a:p>
          <a:p>
            <a:pPr marL="228600" indent="-228600">
              <a:buFontTx/>
              <a:buChar char="•"/>
            </a:pPr>
            <a:r>
              <a:rPr lang="en-US" b="1" dirty="0"/>
              <a:t>Vital signs</a:t>
            </a:r>
            <a:br>
              <a:rPr lang="en-US" b="1" dirty="0"/>
            </a:br>
            <a:endParaRPr lang="en-US" dirty="0"/>
          </a:p>
          <a:p>
            <a:pPr marL="228600" indent="-228600">
              <a:buFontTx/>
              <a:buChar char="•"/>
            </a:pPr>
            <a:r>
              <a:rPr lang="en-US" b="1" dirty="0"/>
              <a:t>Blood Pressure - </a:t>
            </a:r>
            <a:r>
              <a:rPr lang="en-US" dirty="0"/>
              <a:t>Elevation of blood pressure can indicate </a:t>
            </a:r>
            <a:br>
              <a:rPr lang="en-US" dirty="0"/>
            </a:br>
            <a:r>
              <a:rPr lang="en-US" dirty="0"/>
              <a:t>1. Long-standing hypertension, which predisposes to </a:t>
            </a:r>
            <a:r>
              <a:rPr lang="en-US" dirty="0" err="1"/>
              <a:t>intracerebral</a:t>
            </a:r>
            <a:r>
              <a:rPr lang="en-US" dirty="0"/>
              <a:t> hemorrhage or stroke).</a:t>
            </a:r>
            <a:br>
              <a:rPr lang="en-US" dirty="0"/>
            </a:br>
            <a:r>
              <a:rPr lang="en-US" dirty="0"/>
              <a:t>2. Hypertensive Encephalopathy</a:t>
            </a:r>
            <a:br>
              <a:rPr lang="en-US" dirty="0"/>
            </a:br>
            <a:r>
              <a:rPr lang="en-US" dirty="0"/>
              <a:t>3. May be a consequence of the process causing the coma ( </a:t>
            </a:r>
            <a:r>
              <a:rPr lang="en-US" dirty="0" err="1"/>
              <a:t>intracerebral</a:t>
            </a:r>
            <a:r>
              <a:rPr lang="en-US" dirty="0"/>
              <a:t> or subarachnoid hemorrhage</a:t>
            </a:r>
            <a:br>
              <a:rPr lang="en-US" dirty="0"/>
            </a:br>
            <a:endParaRPr lang="en-US" dirty="0"/>
          </a:p>
          <a:p>
            <a:pPr marL="228600" indent="-228600">
              <a:buFontTx/>
              <a:buChar char="•"/>
            </a:pPr>
            <a:r>
              <a:rPr lang="en-US" b="1" dirty="0"/>
              <a:t>Temperature </a:t>
            </a:r>
            <a:br>
              <a:rPr lang="en-US" b="1" dirty="0"/>
            </a:br>
            <a:r>
              <a:rPr lang="en-US" dirty="0"/>
              <a:t>1. Hypothermia - can occur in ethanol or sedative drug intoxication, </a:t>
            </a:r>
            <a:r>
              <a:rPr lang="en-US" dirty="0" err="1"/>
              <a:t>Wernicke's</a:t>
            </a:r>
            <a:r>
              <a:rPr lang="en-US" dirty="0"/>
              <a:t> encephalopathy, hepatic encephalopathy, and </a:t>
            </a:r>
            <a:r>
              <a:rPr lang="en-US" dirty="0" err="1"/>
              <a:t>Myxedema</a:t>
            </a:r>
            <a:r>
              <a:rPr lang="en-US" dirty="0"/>
              <a:t>. </a:t>
            </a:r>
            <a:br>
              <a:rPr lang="en-US" dirty="0"/>
            </a:br>
            <a:r>
              <a:rPr lang="en-US" dirty="0"/>
              <a:t>2. Hyperthermia - can occur in status </a:t>
            </a:r>
            <a:r>
              <a:rPr lang="en-US" dirty="0" err="1"/>
              <a:t>epilepticus</a:t>
            </a:r>
            <a:r>
              <a:rPr lang="en-US" dirty="0"/>
              <a:t>, </a:t>
            </a:r>
            <a:r>
              <a:rPr lang="en-US" dirty="0" err="1"/>
              <a:t>pontine</a:t>
            </a:r>
            <a:r>
              <a:rPr lang="en-US" dirty="0"/>
              <a:t> hemorrhage, heat stroke, malignant hyperthermia and </a:t>
            </a:r>
            <a:r>
              <a:rPr lang="en-US" dirty="0" err="1"/>
              <a:t>anticholinergic</a:t>
            </a:r>
            <a:r>
              <a:rPr lang="en-US" dirty="0"/>
              <a:t> intoxication. </a:t>
            </a:r>
            <a:br>
              <a:rPr lang="en-US" dirty="0"/>
            </a:br>
            <a:endParaRPr lang="en-US" dirty="0"/>
          </a:p>
          <a:p>
            <a:pPr marL="228600" indent="-228600">
              <a:buFontTx/>
              <a:buChar char="•"/>
            </a:pPr>
            <a:r>
              <a:rPr lang="en-US" b="1" dirty="0"/>
              <a:t>Optic </a:t>
            </a:r>
            <a:r>
              <a:rPr lang="en-US" b="1" dirty="0" err="1"/>
              <a:t>Fundi</a:t>
            </a:r>
            <a:r>
              <a:rPr lang="en-US" b="1" dirty="0"/>
              <a:t> - </a:t>
            </a:r>
            <a:r>
              <a:rPr lang="en-US" dirty="0"/>
              <a:t>Look for </a:t>
            </a:r>
            <a:r>
              <a:rPr lang="en-US" dirty="0" err="1"/>
              <a:t>Papilledema</a:t>
            </a:r>
            <a:r>
              <a:rPr lang="en-US" dirty="0"/>
              <a:t> or retinal hemorrhage which may indicate chronic or acute hypertension or an elevation in intracranial pressure. </a:t>
            </a:r>
            <a:br>
              <a:rPr lang="en-US" dirty="0"/>
            </a:br>
            <a:r>
              <a:rPr lang="en-US" dirty="0" err="1"/>
              <a:t>subhyaloid</a:t>
            </a:r>
            <a:r>
              <a:rPr lang="en-US" dirty="0"/>
              <a:t> hemorrhages in an adult suggest subarachnoid hemorrhage. </a:t>
            </a:r>
            <a:br>
              <a:rPr lang="en-US" dirty="0"/>
            </a:br>
            <a:endParaRPr lang="en-US" dirty="0"/>
          </a:p>
          <a:p>
            <a:pPr marL="228600" indent="-228600">
              <a:buFontTx/>
              <a:buChar char="•"/>
            </a:pPr>
            <a:r>
              <a:rPr lang="en-US" b="1" dirty="0"/>
              <a:t>Signs of trauma:</a:t>
            </a:r>
            <a:br>
              <a:rPr lang="en-US" b="1" dirty="0"/>
            </a:br>
            <a:endParaRPr lang="en-US" dirty="0"/>
          </a:p>
          <a:p>
            <a:pPr marL="228600" indent="-228600">
              <a:buFontTx/>
              <a:buChar char="•"/>
            </a:pPr>
            <a:r>
              <a:rPr lang="en-US" b="1" dirty="0"/>
              <a:t>Battle's sign</a:t>
            </a:r>
            <a:r>
              <a:rPr lang="en-US" dirty="0"/>
              <a:t> ( swelling and discoloration overlying the mastoid bone behind the ear)</a:t>
            </a:r>
            <a:br>
              <a:rPr lang="en-US" dirty="0"/>
            </a:br>
            <a:endParaRPr lang="en-US" dirty="0"/>
          </a:p>
          <a:p>
            <a:pPr marL="228600" indent="-228600">
              <a:buFontTx/>
              <a:buChar char="•"/>
            </a:pPr>
            <a:r>
              <a:rPr lang="en-US" b="1" dirty="0"/>
              <a:t>Raccoon eyes</a:t>
            </a:r>
            <a:r>
              <a:rPr lang="en-US" dirty="0"/>
              <a:t> (</a:t>
            </a:r>
            <a:r>
              <a:rPr lang="en-US" dirty="0" err="1"/>
              <a:t>Periorbital</a:t>
            </a:r>
            <a:r>
              <a:rPr lang="en-US" dirty="0"/>
              <a:t> </a:t>
            </a:r>
            <a:r>
              <a:rPr lang="en-US" dirty="0" err="1"/>
              <a:t>ecchymosis</a:t>
            </a:r>
            <a:r>
              <a:rPr lang="en-US" dirty="0"/>
              <a:t>)</a:t>
            </a:r>
            <a:br>
              <a:rPr lang="en-US" dirty="0"/>
            </a:br>
            <a:endParaRPr lang="en-US" dirty="0"/>
          </a:p>
          <a:p>
            <a:pPr marL="228600" indent="-228600">
              <a:buFontTx/>
              <a:buChar char="•"/>
            </a:pPr>
            <a:r>
              <a:rPr lang="en-US" b="1" dirty="0"/>
              <a:t>Cerebrospinal fluid </a:t>
            </a:r>
            <a:r>
              <a:rPr lang="en-US" b="1" dirty="0" err="1"/>
              <a:t>rhinorrhea</a:t>
            </a:r>
            <a:r>
              <a:rPr lang="en-US" b="1" dirty="0"/>
              <a:t> or </a:t>
            </a:r>
            <a:r>
              <a:rPr lang="en-US" b="1" dirty="0" err="1"/>
              <a:t>otorrhea</a:t>
            </a:r>
            <a:r>
              <a:rPr lang="en-US" b="1" dirty="0"/>
              <a:t/>
            </a:r>
            <a:br>
              <a:rPr lang="en-US" b="1" dirty="0"/>
            </a:br>
            <a:endParaRPr lang="en-US" dirty="0"/>
          </a:p>
          <a:p>
            <a:pPr marL="228600" indent="-228600">
              <a:buFontTx/>
              <a:buChar char="•"/>
            </a:pPr>
            <a:r>
              <a:rPr lang="en-US" b="1" dirty="0"/>
              <a:t>Skull fractures </a:t>
            </a:r>
          </a:p>
          <a:p>
            <a:pPr marL="228600" indent="-228600">
              <a:buFontTx/>
              <a:buChar char="•"/>
            </a:pPr>
            <a:endParaRPr lang="en-US" b="1" dirty="0"/>
          </a:p>
          <a:p>
            <a:pPr marL="228600" indent="-228600">
              <a:buFontTx/>
              <a:buChar char="•"/>
            </a:pPr>
            <a:r>
              <a:rPr lang="en-US" b="1" dirty="0"/>
              <a:t/>
            </a:r>
            <a:br>
              <a:rPr lang="en-US" b="1" dirty="0"/>
            </a:br>
            <a:endParaRPr lang="en-US" dirty="0"/>
          </a:p>
          <a:p>
            <a:pPr marL="228600" indent="-228600">
              <a:buFontTx/>
              <a:buChar char="•"/>
            </a:pPr>
            <a:r>
              <a:rPr lang="en-US" b="1" dirty="0"/>
              <a:t>Neurologic Examination </a:t>
            </a:r>
          </a:p>
          <a:p>
            <a:pPr marL="228600" indent="-228600">
              <a:buFontTx/>
              <a:buChar char="•"/>
            </a:pPr>
            <a:r>
              <a:rPr lang="en-US" dirty="0"/>
              <a:t>The neurologic examination is very important to etiological diagnosis and have to be done with special </a:t>
            </a:r>
            <a:r>
              <a:rPr lang="en-US" dirty="0" err="1"/>
              <a:t>attention.The</a:t>
            </a:r>
            <a:r>
              <a:rPr lang="en-US" dirty="0"/>
              <a:t> results have to be recorded because they will help later in evaluating the treatment. Some aspects of the neurologic examination were explained above and will not be discussed here. </a:t>
            </a:r>
          </a:p>
          <a:p>
            <a:pPr marL="228600" indent="-228600">
              <a:buFontTx/>
              <a:buChar char="•"/>
            </a:pPr>
            <a:endParaRPr lang="en-US" dirty="0"/>
          </a:p>
          <a:p>
            <a:pPr marL="228600" indent="-228600">
              <a:buFontTx/>
              <a:buChar char="•"/>
            </a:pPr>
            <a:r>
              <a:rPr lang="en-US" dirty="0"/>
              <a:t/>
            </a:r>
            <a:br>
              <a:rPr lang="en-US" dirty="0"/>
            </a:br>
            <a:endParaRPr lang="en-US" dirty="0"/>
          </a:p>
          <a:p>
            <a:pPr marL="228600" indent="-228600">
              <a:buFontTx/>
              <a:buChar char="•"/>
            </a:pPr>
            <a:r>
              <a:rPr lang="en-US" b="1" dirty="0"/>
              <a:t>Pupils - </a:t>
            </a:r>
            <a:r>
              <a:rPr lang="en-US" dirty="0" err="1"/>
              <a:t>Pupillary</a:t>
            </a:r>
            <a:r>
              <a:rPr lang="en-US" dirty="0"/>
              <a:t> size(normal 3-4 mm in diameter) and reactivity is dependent on sympathetic parasympathetic </a:t>
            </a:r>
            <a:r>
              <a:rPr lang="en-US" dirty="0" err="1"/>
              <a:t>innervation</a:t>
            </a:r>
            <a:r>
              <a:rPr lang="en-US" dirty="0"/>
              <a:t>. Brain stem reflexes, such as the </a:t>
            </a:r>
            <a:r>
              <a:rPr lang="en-US" dirty="0" err="1"/>
              <a:t>pupillary</a:t>
            </a:r>
            <a:r>
              <a:rPr lang="en-US" dirty="0"/>
              <a:t> reaction to light, offer clues to the location of the lesion responsible for the coma. </a:t>
            </a:r>
          </a:p>
          <a:p>
            <a:pPr marL="228600" indent="-228600">
              <a:buFontTx/>
              <a:buChar char="•"/>
            </a:pPr>
            <a:endParaRPr lang="en-US" dirty="0"/>
          </a:p>
          <a:p>
            <a:pPr marL="228600" indent="-228600">
              <a:buFontTx/>
              <a:buChar char="•"/>
            </a:pPr>
            <a:r>
              <a:rPr lang="en-US" dirty="0"/>
              <a:t/>
            </a:r>
            <a:br>
              <a:rPr lang="en-US" dirty="0"/>
            </a:br>
            <a:r>
              <a:rPr lang="en-US" dirty="0"/>
              <a:t/>
            </a:r>
            <a:br>
              <a:rPr lang="en-US" dirty="0"/>
            </a:br>
            <a:endParaRPr lang="en-US" dirty="0"/>
          </a:p>
          <a:p>
            <a:pPr marL="228600" indent="-228600">
              <a:buFontTx/>
              <a:buAutoNum type="arabicPeriod"/>
            </a:pPr>
            <a:r>
              <a:rPr lang="en-US" b="1" dirty="0"/>
              <a:t>Bilateral dilated pupils</a:t>
            </a:r>
            <a:r>
              <a:rPr lang="en-US" dirty="0"/>
              <a:t> - Are greater than 7 mm in diameter and do not react to light stimulation. Are seen in: </a:t>
            </a:r>
            <a:br>
              <a:rPr lang="en-US" dirty="0"/>
            </a:br>
            <a:r>
              <a:rPr lang="en-US" dirty="0"/>
              <a:t>a. </a:t>
            </a:r>
            <a:r>
              <a:rPr lang="en-US" dirty="0" err="1"/>
              <a:t>Transtentorial</a:t>
            </a:r>
            <a:r>
              <a:rPr lang="en-US" dirty="0"/>
              <a:t> </a:t>
            </a:r>
            <a:r>
              <a:rPr lang="en-US" dirty="0" err="1"/>
              <a:t>herniation</a:t>
            </a:r>
            <a:r>
              <a:rPr lang="en-US" dirty="0"/>
              <a:t> of both medial temporal lobes</a:t>
            </a:r>
            <a:br>
              <a:rPr lang="en-US" dirty="0"/>
            </a:br>
            <a:r>
              <a:rPr lang="en-US" dirty="0"/>
              <a:t>b. </a:t>
            </a:r>
            <a:r>
              <a:rPr lang="en-US" dirty="0" err="1"/>
              <a:t>Anticholinergic</a:t>
            </a:r>
            <a:r>
              <a:rPr lang="en-US" dirty="0"/>
              <a:t> or </a:t>
            </a:r>
            <a:r>
              <a:rPr lang="en-US" dirty="0" err="1"/>
              <a:t>Sympathomimetic</a:t>
            </a:r>
            <a:r>
              <a:rPr lang="en-US" dirty="0"/>
              <a:t> drug intoxication</a:t>
            </a:r>
            <a:br>
              <a:rPr lang="en-US" dirty="0"/>
            </a:br>
            <a:endParaRPr lang="en-US" dirty="0"/>
          </a:p>
          <a:p>
            <a:pPr marL="228600" indent="-228600">
              <a:buFontTx/>
              <a:buAutoNum type="arabicPeriod"/>
            </a:pPr>
            <a:r>
              <a:rPr lang="en-US" b="1" dirty="0"/>
              <a:t>Bilateral pinpoint pupils</a:t>
            </a:r>
            <a:r>
              <a:rPr lang="en-US" dirty="0"/>
              <a:t> - Have 1-1,5 mm in diameter and are seen in:</a:t>
            </a:r>
            <a:br>
              <a:rPr lang="en-US" dirty="0"/>
            </a:br>
            <a:r>
              <a:rPr lang="en-US" dirty="0"/>
              <a:t>a. Morphine poisoning</a:t>
            </a:r>
            <a:br>
              <a:rPr lang="en-US" dirty="0"/>
            </a:br>
            <a:r>
              <a:rPr lang="en-US" dirty="0"/>
              <a:t>b. Pontine hemorrhage</a:t>
            </a:r>
            <a:br>
              <a:rPr lang="en-US" dirty="0"/>
            </a:br>
            <a:r>
              <a:rPr lang="en-US" dirty="0"/>
              <a:t>c. </a:t>
            </a:r>
            <a:r>
              <a:rPr lang="en-US" dirty="0" err="1"/>
              <a:t>neurosyphilis</a:t>
            </a:r>
            <a:r>
              <a:rPr lang="en-US" dirty="0"/>
              <a:t/>
            </a:r>
            <a:br>
              <a:rPr lang="en-US" dirty="0"/>
            </a:br>
            <a:r>
              <a:rPr lang="en-US" dirty="0"/>
              <a:t>d. Organophosphates poisoning</a:t>
            </a:r>
            <a:br>
              <a:rPr lang="en-US" dirty="0"/>
            </a:br>
            <a:r>
              <a:rPr lang="en-US" dirty="0"/>
              <a:t>e. </a:t>
            </a:r>
            <a:r>
              <a:rPr lang="en-US" dirty="0" err="1"/>
              <a:t>Miotic</a:t>
            </a:r>
            <a:r>
              <a:rPr lang="en-US" dirty="0"/>
              <a:t> eyes drops</a:t>
            </a:r>
            <a:br>
              <a:rPr lang="en-US" dirty="0"/>
            </a:br>
            <a:endParaRPr lang="en-US" dirty="0"/>
          </a:p>
          <a:p>
            <a:pPr marL="228600" indent="-228600">
              <a:buFontTx/>
              <a:buAutoNum type="arabicPeriod"/>
            </a:pPr>
            <a:r>
              <a:rPr lang="en-US" b="1" dirty="0"/>
              <a:t>Asymmetric pupils(</a:t>
            </a:r>
            <a:r>
              <a:rPr lang="en-US" b="1" dirty="0" err="1"/>
              <a:t>anisocoria</a:t>
            </a:r>
            <a:r>
              <a:rPr lang="en-US" b="1" dirty="0"/>
              <a:t>)</a:t>
            </a:r>
            <a:r>
              <a:rPr lang="en-US" dirty="0"/>
              <a:t> - With a difference of 1 mm or less in diameter and a normal constriction response to light is a normal finding in 20% of the population. If the dilated pupil do not react to light or do it slowly, it usually indicates a rapidly expanding lesion on the </a:t>
            </a:r>
            <a:r>
              <a:rPr lang="en-US" dirty="0" err="1"/>
              <a:t>ipsilateral</a:t>
            </a:r>
            <a:r>
              <a:rPr lang="en-US" dirty="0"/>
              <a:t> side as in subdural or middle </a:t>
            </a:r>
            <a:r>
              <a:rPr lang="en-US" dirty="0" err="1"/>
              <a:t>meningeal</a:t>
            </a:r>
            <a:r>
              <a:rPr lang="en-US" dirty="0"/>
              <a:t> hemorrhage or </a:t>
            </a:r>
            <a:r>
              <a:rPr lang="en-US" dirty="0" err="1"/>
              <a:t>brian</a:t>
            </a:r>
            <a:r>
              <a:rPr lang="en-US" dirty="0"/>
              <a:t> tumor, that is compressing the midbrain or </a:t>
            </a:r>
            <a:r>
              <a:rPr lang="en-US" dirty="0" err="1"/>
              <a:t>oculomotor</a:t>
            </a:r>
            <a:r>
              <a:rPr lang="en-US" dirty="0"/>
              <a:t> nerve directly or by mass effect. </a:t>
            </a:r>
            <a:br>
              <a:rPr lang="en-US" dirty="0"/>
            </a:br>
            <a:endParaRPr lang="en-US" dirty="0"/>
          </a:p>
          <a:p>
            <a:pPr marL="228600" indent="-228600">
              <a:buFontTx/>
              <a:buAutoNum type="arabicPeriod"/>
            </a:pPr>
            <a:r>
              <a:rPr lang="en-US" b="1" dirty="0"/>
              <a:t>Fixed midsized pupils</a:t>
            </a:r>
            <a:r>
              <a:rPr lang="en-US" dirty="0"/>
              <a:t> - Are about 5 mm in diameter, do not react to light and are the result of midbrain lesion. </a:t>
            </a:r>
          </a:p>
          <a:p>
            <a:pPr marL="228600" indent="-228600">
              <a:buFontTx/>
              <a:buAutoNum type="arabicPeriod"/>
            </a:pPr>
            <a:endParaRPr lang="en-US" dirty="0"/>
          </a:p>
          <a:p>
            <a:pPr marL="228600" indent="-228600">
              <a:buFontTx/>
              <a:buAutoNum type="arabicPeriod"/>
            </a:pPr>
            <a:r>
              <a:rPr lang="en-US" dirty="0"/>
              <a:t/>
            </a:r>
            <a:br>
              <a:rPr lang="en-US" dirty="0"/>
            </a:br>
            <a:endParaRPr lang="en-US" dirty="0"/>
          </a:p>
          <a:p>
            <a:pPr marL="228600" indent="-228600">
              <a:buFontTx/>
              <a:buChar char="•"/>
            </a:pPr>
            <a:r>
              <a:rPr lang="en-US" b="1" dirty="0" err="1"/>
              <a:t>Extraocular</a:t>
            </a:r>
            <a:r>
              <a:rPr lang="en-US" b="1" dirty="0"/>
              <a:t> Movements</a:t>
            </a:r>
            <a:r>
              <a:rPr lang="en-US" dirty="0"/>
              <a:t> - In the comatose patient eye movements are tested by stimulating the vestibular system by the </a:t>
            </a:r>
            <a:r>
              <a:rPr lang="en-US" b="1" i="1" dirty="0" err="1"/>
              <a:t>oculocephalic</a:t>
            </a:r>
            <a:r>
              <a:rPr lang="en-US" b="1" i="1" dirty="0"/>
              <a:t> reflex</a:t>
            </a:r>
            <a:r>
              <a:rPr lang="en-US" dirty="0"/>
              <a:t>(doll's head maneuver) which consists of passive head rotation or by the </a:t>
            </a:r>
            <a:r>
              <a:rPr lang="en-US" b="1" i="1" dirty="0" err="1"/>
              <a:t>oculovestibular</a:t>
            </a:r>
            <a:r>
              <a:rPr lang="en-US" b="1" i="1" dirty="0"/>
              <a:t> reflex</a:t>
            </a:r>
            <a:r>
              <a:rPr lang="en-US" dirty="0"/>
              <a:t>(cold-water </a:t>
            </a:r>
            <a:r>
              <a:rPr lang="en-US" dirty="0" err="1"/>
              <a:t>calorics</a:t>
            </a:r>
            <a:r>
              <a:rPr lang="en-US" dirty="0"/>
              <a:t> test) which uses ice-water irrigation against the tympanic membrane.</a:t>
            </a:r>
            <a:br>
              <a:rPr lang="en-US" dirty="0"/>
            </a:br>
            <a:endParaRPr lang="en-US" dirty="0"/>
          </a:p>
          <a:p>
            <a:pPr marL="228600" indent="-228600">
              <a:buFontTx/>
              <a:buAutoNum type="arabicPeriod"/>
            </a:pPr>
            <a:r>
              <a:rPr lang="en-US" b="1" dirty="0"/>
              <a:t>Normal -</a:t>
            </a:r>
            <a:r>
              <a:rPr lang="en-US" dirty="0"/>
              <a:t> The presence of full reflex eye movements( full conjugate horizontal eye movement during the doll's head maneuver and tonic conjugate movement of both eyes to the side of the ice-water irrigation during caloric test) attests to the integrity of the brain stem from the </a:t>
            </a:r>
            <a:r>
              <a:rPr lang="en-US" dirty="0" err="1"/>
              <a:t>pontine</a:t>
            </a:r>
            <a:r>
              <a:rPr lang="en-US" dirty="0"/>
              <a:t> to the midbrain level. </a:t>
            </a:r>
            <a:br>
              <a:rPr lang="en-US" dirty="0"/>
            </a:br>
            <a:endParaRPr lang="en-US" dirty="0"/>
          </a:p>
          <a:p>
            <a:pPr marL="228600" indent="-228600">
              <a:buFontTx/>
              <a:buAutoNum type="arabicPeriod"/>
            </a:pPr>
            <a:r>
              <a:rPr lang="en-US" b="1" dirty="0"/>
              <a:t>Abnormal</a:t>
            </a:r>
            <a:br>
              <a:rPr lang="en-US" b="1" dirty="0"/>
            </a:br>
            <a:r>
              <a:rPr lang="en-US" dirty="0"/>
              <a:t>a. Impaired unilateral adduction - Indicates lesions of the </a:t>
            </a:r>
            <a:r>
              <a:rPr lang="en-US" dirty="0" err="1"/>
              <a:t>oculomotor</a:t>
            </a:r>
            <a:r>
              <a:rPr lang="en-US" dirty="0"/>
              <a:t> nerve or midbrain lesions involving the </a:t>
            </a:r>
            <a:r>
              <a:rPr lang="en-US" dirty="0" err="1"/>
              <a:t>oculomotor</a:t>
            </a:r>
            <a:r>
              <a:rPr lang="en-US" dirty="0"/>
              <a:t> nucleus.</a:t>
            </a:r>
            <a:br>
              <a:rPr lang="en-US" dirty="0"/>
            </a:br>
            <a:r>
              <a:rPr lang="en-US" dirty="0"/>
              <a:t>b. Downward deviation of one or both eyes - is suggestive of sedative drug intoxication.</a:t>
            </a:r>
            <a:br>
              <a:rPr lang="en-US" dirty="0"/>
            </a:br>
            <a:r>
              <a:rPr lang="en-US" dirty="0"/>
              <a:t>c. No response - Complete absence of response on </a:t>
            </a:r>
            <a:r>
              <a:rPr lang="en-US" dirty="0" err="1"/>
              <a:t>oculovestibular</a:t>
            </a:r>
            <a:r>
              <a:rPr lang="en-US" dirty="0"/>
              <a:t> testing implies either a structural lesion of the brain stem at the level of the </a:t>
            </a:r>
            <a:r>
              <a:rPr lang="en-US" dirty="0" err="1"/>
              <a:t>pons</a:t>
            </a:r>
            <a:r>
              <a:rPr lang="en-US" dirty="0"/>
              <a:t> or a metabolic disorder with a particular predilection for brain stem involvement(sedative drug intoxication). </a:t>
            </a:r>
            <a:br>
              <a:rPr lang="en-US" dirty="0"/>
            </a:br>
            <a:endParaRPr lang="en-US" dirty="0"/>
          </a:p>
          <a:p>
            <a:pPr marL="228600" indent="-228600">
              <a:buFontTx/>
              <a:buChar char="•"/>
            </a:pPr>
            <a:r>
              <a:rPr lang="en-US" b="1" dirty="0"/>
              <a:t>Classify the seriousness of cerebral dysfunction using the </a:t>
            </a:r>
            <a:r>
              <a:rPr lang="en-US" b="1" dirty="0">
                <a:hlinkClick r:id="rId3"/>
              </a:rPr>
              <a:t>Glasgow Coma Scale</a:t>
            </a:r>
            <a:r>
              <a:rPr lang="en-US" b="1" dirty="0"/>
              <a:t> </a:t>
            </a:r>
          </a:p>
          <a:p>
            <a:pPr marL="228600" indent="-228600">
              <a:buFontTx/>
              <a:buChar char="•"/>
            </a:pPr>
            <a:endParaRPr lang="en-US" b="1" dirty="0"/>
          </a:p>
          <a:p>
            <a:pPr marL="228600" indent="-228600">
              <a:buFontTx/>
              <a:buChar char="•"/>
            </a:pPr>
            <a:r>
              <a:rPr lang="en-US" b="1" dirty="0"/>
              <a:t/>
            </a:r>
            <a:br>
              <a:rPr lang="en-US" b="1" dirty="0"/>
            </a:br>
            <a:endParaRPr lang="en-US" dirty="0"/>
          </a:p>
          <a:p>
            <a:pPr marL="228600" indent="-228600">
              <a:buFontTx/>
              <a:buChar char="•"/>
            </a:pPr>
            <a:r>
              <a:rPr lang="en-US" b="1" dirty="0"/>
              <a:t>Treatment </a:t>
            </a:r>
          </a:p>
          <a:p>
            <a:pPr marL="228600" indent="-228600">
              <a:buFontTx/>
              <a:buChar char="•"/>
            </a:pPr>
            <a:r>
              <a:rPr lang="en-US" dirty="0"/>
              <a:t>The emergency management of comatose patient is the first part of the treatment. It is necessary to stabilize the patient and to permit further evaluation. The continuation of treatment depends on the etiology of the coma and can vary from medical therapy to neurosurgical intervention.</a:t>
            </a:r>
            <a:br>
              <a:rPr lang="en-US" dirty="0"/>
            </a:br>
            <a:endParaRPr lang="en-US" dirty="0"/>
          </a:p>
          <a:p>
            <a:pPr marL="228600" indent="-228600">
              <a:buFontTx/>
              <a:buChar char="•"/>
            </a:pPr>
            <a:r>
              <a:rPr lang="en-US" b="1" dirty="0"/>
              <a:t>Prognosis </a:t>
            </a:r>
          </a:p>
          <a:p>
            <a:pPr marL="228600" indent="-228600">
              <a:buFontTx/>
              <a:buChar char="•"/>
            </a:pPr>
            <a:endParaRPr lang="en-US" b="1" dirty="0"/>
          </a:p>
          <a:p>
            <a:pPr marL="228600" indent="-228600">
              <a:buFontTx/>
              <a:buChar char="•"/>
            </a:pPr>
            <a:r>
              <a:rPr lang="en-US" b="1" dirty="0"/>
              <a:t/>
            </a:r>
            <a:br>
              <a:rPr lang="en-US" b="1" dirty="0"/>
            </a:br>
            <a:endParaRPr lang="en-US" dirty="0"/>
          </a:p>
          <a:p>
            <a:pPr marL="228600" indent="-228600">
              <a:buFontTx/>
              <a:buChar char="•"/>
            </a:pPr>
            <a:r>
              <a:rPr lang="en-US" dirty="0"/>
              <a:t>The most important aspect of evaluation of the comatose patient is to decide whether unconsciousness is the result of a structural brain lesion or a diffuse encephalopathy caused by metabolic disturbance, meningitis or seizures, because they need different therapies. Structural brain lesions may need neurosurgical intervention while diffuse encephalopathy may require only medical treatment. Another important part of medical evaluating includes forecasting the outcome of illness, since vigorous treatment may be followed by an unwanted outcome. </a:t>
            </a:r>
          </a:p>
          <a:p>
            <a:pPr marL="228600" indent="-228600"/>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0BDFB3C6-4A5A-4C25-86AF-DC1C425F6FFB}" type="slidenum">
              <a:rPr lang="en-GB"/>
              <a:pPr/>
              <a:t>14</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AU" b="1" i="1">
                <a:latin typeface="Arial" charset="0"/>
                <a:cs typeface="Times New Roman" pitchFamily="18" charset="0"/>
              </a:rPr>
              <a:t>Conditions that resemble coma</a:t>
            </a:r>
          </a:p>
          <a:p>
            <a:r>
              <a:rPr lang="en-AU" b="1">
                <a:cs typeface="Times New Roman" pitchFamily="18" charset="0"/>
              </a:rPr>
              <a:t>The Locked-in Syndrome</a:t>
            </a:r>
            <a:r>
              <a:rPr lang="en-AU">
                <a:cs typeface="Times New Roman" pitchFamily="18" charset="0"/>
              </a:rPr>
              <a:t> Patients who have bulbar and limb paralysis may look comatose, because they cannot speak or move in response to commands, but may actually be fully awake. Lesions that interrupt the corticobulbar and corticospinal pathways in the base of the pons, but spare the peri-acqueductal reticular formation in the tegmentum of the pons and midbrain, can produce this clinical picture, that has been aptly named the </a:t>
            </a:r>
            <a:r>
              <a:rPr lang="en-AU" i="1">
                <a:cs typeface="Times New Roman" pitchFamily="18" charset="0"/>
              </a:rPr>
              <a:t>locked-in syndrome.</a:t>
            </a:r>
            <a:r>
              <a:rPr lang="en-AU">
                <a:cs typeface="Times New Roman" pitchFamily="18" charset="0"/>
              </a:rPr>
              <a:t> Brain stem stroke from basilar artery thrombosis is the most common cause. In these patients, vertical eye movements, mediated by pathways in the midbrain tegmentum, are usually spared. Therefore, consciousness may be ascertained by asking the patient to look up or down. If the patient obeys, you may develop a code of eye movements (e.g., "look up for yes,' down for no'") to test mental status. The EEG in these patients shows a normal awake pattern when they are aroused, and the normal EEG phases of sleep. Less commonly, polyradiculoneuropathy (Guillain-Barr‚ syndrome) may produce a similar picture. If eye movements are not spared, the EEG may be the only means of distinguishing this state from coma. </a:t>
            </a:r>
          </a:p>
          <a:p>
            <a:r>
              <a:rPr lang="en-AU" b="1">
                <a:cs typeface="Times New Roman" pitchFamily="18" charset="0"/>
              </a:rPr>
              <a:t>Persistent Vegetative State</a:t>
            </a:r>
            <a:r>
              <a:rPr lang="en-AU">
                <a:cs typeface="Times New Roman" pitchFamily="18" charset="0"/>
              </a:rPr>
              <a:t> These patients may appear to be awake, because their eyes are open, but they are functionally comatose. They show no evidence of comprehending what is happening around them, and they make no meaningful response to commands. They may withdraw their limbs appropriately from painful stimuli, or they may demonstrate decorticate posturing. They may regain sleep-wake cycles, but their awake EEG is slow. Several different mechanisms may account for similar syndromes: </a:t>
            </a:r>
          </a:p>
          <a:p>
            <a:r>
              <a:rPr lang="en-GB" b="1" i="1">
                <a:cs typeface="Times New Roman" pitchFamily="18" charset="0"/>
              </a:rPr>
              <a:t>The Apallic State:</a:t>
            </a:r>
            <a:r>
              <a:rPr lang="en-GB">
                <a:cs typeface="Times New Roman" pitchFamily="18" charset="0"/>
              </a:rPr>
              <a:t> </a:t>
            </a:r>
          </a:p>
          <a:p>
            <a:r>
              <a:rPr lang="en-GB">
                <a:cs typeface="Times New Roman" pitchFamily="18" charset="0"/>
              </a:rPr>
              <a:t>following severe hypoxic-ischemic damage, as from prolonged cardiac arrest, cortical damage may be so profound that cortical processing is essentially nil. Retained brain stem and partial diencephalic function allows for the patient to appear awake, but high-level processing of stimuli or formulation of meaningful responses is not possible. </a:t>
            </a:r>
          </a:p>
          <a:p>
            <a:r>
              <a:rPr lang="en-GB" b="1" i="1">
                <a:cs typeface="Times New Roman" pitchFamily="18" charset="0"/>
              </a:rPr>
              <a:t>Akinetic mutism:</a:t>
            </a:r>
            <a:r>
              <a:rPr lang="en-GB">
                <a:cs typeface="Times New Roman" pitchFamily="18" charset="0"/>
              </a:rPr>
              <a:t> </a:t>
            </a:r>
          </a:p>
          <a:p>
            <a:r>
              <a:rPr lang="en-GB">
                <a:cs typeface="Times New Roman" pitchFamily="18" charset="0"/>
              </a:rPr>
              <a:t>Patients with damage to thalamic reticular structures may open their eyes to stimuli, but fail to make any meaningful response to stimuli. Selective failure of brain stem and thalamic arousal mechanisms allows for the appearance of wakefulness (eye opening) without actual consciousness. The EEG remains slow, as in deep sleep or coma. </a:t>
            </a:r>
          </a:p>
          <a:p>
            <a:r>
              <a:rPr lang="en-GB" b="1" i="1">
                <a:cs typeface="Times New Roman" pitchFamily="18" charset="0"/>
              </a:rPr>
              <a:t>Severe Abulia:</a:t>
            </a:r>
            <a:r>
              <a:rPr lang="en-GB">
                <a:cs typeface="Times New Roman" pitchFamily="18" charset="0"/>
              </a:rPr>
              <a:t> </a:t>
            </a:r>
          </a:p>
          <a:p>
            <a:r>
              <a:rPr lang="en-GB">
                <a:cs typeface="Times New Roman" pitchFamily="18" charset="0"/>
              </a:rPr>
              <a:t>Patients with medial frontal lesions may also be profoundly akinetic. They presumably process sensory stimuli, but they fail to respond. Often, such patients will occasionally demonstrate appropriate responses, only to lapse again into total akinesia. </a:t>
            </a:r>
          </a:p>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7A15D1B1-EB76-4DC3-8565-E8B426BE9E4E}" type="slidenum">
              <a:rPr lang="en-GB"/>
              <a:pPr/>
              <a:t>15</a:t>
            </a:fld>
            <a:endParaRPr lang="en-GB"/>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1101618-1A25-4E11-A2C4-AF1ADB942712}" type="slidenum">
              <a:rPr lang="en-GB"/>
              <a:pPr/>
              <a:t>16</a:t>
            </a:fld>
            <a:endParaRPr lang="en-GB"/>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685800" y="4343400"/>
            <a:ext cx="5486400" cy="4114800"/>
          </a:xfrm>
        </p:spPr>
        <p:txBody>
          <a:bodyPr/>
          <a:lstStyle/>
          <a:p>
            <a:r>
              <a:rPr lang="en-US" b="1"/>
              <a:t>Physiological Basis of Coma (introductory remarks) </a:t>
            </a:r>
          </a:p>
          <a:p>
            <a:r>
              <a:rPr lang="en-US" b="1"/>
              <a:t>The physiopathology of coma poses three main problems : </a:t>
            </a:r>
          </a:p>
          <a:p>
            <a:r>
              <a:rPr lang="en-US" b="1"/>
              <a:t>(1) </a:t>
            </a:r>
            <a:r>
              <a:rPr lang="en-US"/>
              <a:t>Which structures are required for the conscious appreciation of a stimulus? In terms of neuro physiology, we may say that conscious appreciation depends on the integrity of cortical structures, provided that the waking system of the brainstem is itself functionally intact. </a:t>
            </a:r>
            <a:endParaRPr lang="en-US" b="1"/>
          </a:p>
          <a:p>
            <a:r>
              <a:rPr lang="en-US" b="1"/>
              <a:t>(2) </a:t>
            </a:r>
            <a:r>
              <a:rPr lang="en-US"/>
              <a:t>Conscious appreciation is not a stable and permanent phenomenon. It is subject to a physiological dissolution by reason of the presence of sleep "systems" which periodically counteract the waking system. Now, do the sleep systems play a part in the production of a comatose state ? The answer would appear to be "no" as organic lesions of the sleep systems in animals cause no apparent disturbance of consciousness. </a:t>
            </a:r>
            <a:endParaRPr lang="en-US" b="1"/>
          </a:p>
          <a:p>
            <a:r>
              <a:rPr lang="en-US" b="1"/>
              <a:t>(3) </a:t>
            </a:r>
            <a:r>
              <a:rPr lang="en-US"/>
              <a:t>The last problem is histopathological: what are the exact mechanisms by which neurological lesions lead to a comatose state ? </a:t>
            </a:r>
            <a:endParaRPr lang="en-US" b="1"/>
          </a:p>
          <a:p>
            <a:r>
              <a:rPr lang="en-US" b="1"/>
              <a:t>Reactivity and perceptivity :</a:t>
            </a:r>
            <a:r>
              <a:rPr lang="en-US"/>
              <a:t> it is important to make a distinction between the two basic concepts lead of reactivity and perceptivity (Alajouanine 1957) as we shall later rely on these notions to assess the depth of coma in man and animals. </a:t>
            </a:r>
          </a:p>
          <a:p>
            <a:r>
              <a:rPr lang="en-US"/>
              <a:t>Reactivity brings into play mechanisms which are present since birth, the seat of which is subcortical; these are activated via the telereceptors (the eyes and ears) or via the nociceptive stimuli.The arousal reaction, the orienting response (rotation of the head towards the source of an auditory stimulus) and the facio-vocal reactions to pain are all part of the reactivity complex. </a:t>
            </a:r>
          </a:p>
          <a:p>
            <a:r>
              <a:rPr lang="en-US"/>
              <a:t>Perceptivity on the other hand implies the response of nervous mechanisms acquired by learning. It is a response to stimuli of a more complex nature (words, gestures, writing) or to simpler ones (elementary conditioning in the case of blinking response to a threat). We now know that these responses, which depend upon recent and long-term memory, require a certain degree of cortical integration . The integrity of the cerebral cortex, however, is a necessary but not a sufficient condition to ensure normal perceptivity. We must go further, therefore, in our neurophysiological analysis of the nervous mechanisms which are essential for the awareness of an external event. </a:t>
            </a:r>
            <a:endParaRPr lang="en-US" b="1"/>
          </a:p>
          <a:p>
            <a:r>
              <a:rPr lang="en-US" b="1"/>
              <a:t>Nervous structures necessary for consciousness </a:t>
            </a:r>
          </a:p>
          <a:p>
            <a:r>
              <a:rPr lang="en-US"/>
              <a:t>A priori, failure to "perceive" a signal may result theoretically from the following lesions (Fig. 1): </a:t>
            </a:r>
          </a:p>
          <a:p>
            <a:r>
              <a:rPr lang="en-US"/>
              <a:t>a lesion of the ascending pathways specifically responsible for the conduction of stimuli from the external environment to the "integrating central structures"; </a:t>
            </a:r>
          </a:p>
          <a:p>
            <a:r>
              <a:rPr lang="en-US"/>
              <a:t>a lesion of the efferent pathways responsible for providing external evidence that the signal has been integrated (i.e. via muscular or vegetative effectors); </a:t>
            </a:r>
          </a:p>
          <a:p>
            <a:r>
              <a:rPr lang="en-US"/>
              <a:t>finally, a lesion affecting the integrating central structures. </a:t>
            </a:r>
          </a:p>
          <a:p>
            <a:r>
              <a:rPr lang="en-US"/>
              <a:t>Neurophysiology has shown that the first two hypotheses do not apply in the great majority of cases. Indeed, lesions simultaneously affecting the afferent pathways on both sides are rare; besides, in animals, experimental de-afferentation of the various receptors, or even transection of the specific lateral afferent pathways in the brainstem (without damaging the central paft of the tegmentum) do not lead to a comatose state. The animal is still capable of reacting correctly to a number of conditioned reflexes (Sprague et al. 1963). Also, if a general de-efferentation may sometimes result in a clinical picture of coma, a closer examination would usually show that normal perception is preserved. This is the case in patients suffering from advanced tetanus, and are kept under artificial respiration after intense and prolonged curarization. These patients may at first sight appear comatose as they are unable to show objectively by means of movements their perception of external stimuli, and yet they are fully aware of their surroundings. We tested this by showing our curarized patients various cards (ace of hearts, king of spades) and asking them to identify the cards later in a shuffled pack of cards. When they recovered and curarization was stopped, they were perfectly capable of recognizing the cards which had previously been shown to them. These cases are exceptional as there is no clinical test that enables us to assess the state of consciousness of a curarized patient. It is possible that an electroencephalogram by showing an arousal reaction, might provide important, if not decisive information. </a:t>
            </a:r>
          </a:p>
          <a:p>
            <a:r>
              <a:rPr lang="en-US"/>
              <a:t>Even though it may appear to be of purely theoretical interest, this question is of prime importance. Some lesions of the brainstem, in particular lesions of the ventral part of the mesencephalic or pontine tegmentum, can in fact involve the extrapyramidal system, and prevent certain voluntary movements, as well as cause a motor de-efferentation. At this point, we would like to mention an observation by Lhermitte et al. (1963). A patient with a lesion of the mesencephalic reticular formation presented the clinical picture of deep coma. She had bilateral ptosis, which gave the impression that she was in a state of permanent sleep, and failed to respond even to strong stimuli. It was noticed, however, that she was still able to move her wrists slightly. Due to these movements of the wrist, it was possible to establish a code by means of which she was able to answer complicated questions in a simple manner. This fact leads to two practical points worth remembering when one is faced with patients presenting a state of "akinetic mutism". First, one should always have recourse to all possible paraclinical examinations (including polygraphy) before deciding that a patient has lost all perception. Secondly, one should always remember that a patient who is akinetic and speechless, may still understand all that is being said around him. </a:t>
            </a:r>
          </a:p>
          <a:p>
            <a:r>
              <a:rPr lang="en-US"/>
              <a:t>It would appear therefore that neither a subtotal nor a total de-efferentation can (alone) result in complete loss of perception. This is why disturbances of consciousness seem to be connected with an organic or functional lesion of the integrating central structures. These structures belong to two main groups. The first group includes the ascend ing activating reticular system, the normal functioning of which is essential for waking, but is not sufficient to insure normal perceptivity. The second group includes the thalamocortical integration system, the integrity of which is necessary for normal perceptivity. </a:t>
            </a:r>
            <a:endParaRPr lang="en-US" b="1"/>
          </a:p>
          <a:p>
            <a:r>
              <a:rPr lang="en-US" b="1"/>
              <a:t>The ascending reticular activating system (ARAS) and the arousal reaction. </a:t>
            </a:r>
          </a:p>
          <a:p>
            <a:r>
              <a:rPr lang="en-US"/>
              <a:t>The brainstem reticular formation includes the areas of grey matter in the bulbar tegmentum, the pons and the mesencephalon, but excluding the cranial nerve nuclei, and the relay centres of the cerebellar system. It is continuous at the bulbospinal junction with the spinal reticular formation. Anteriorly, its limits are not clearly defined, and in the sub thalamic area it is continuous with the diffuse thalamic system. Thus the reticular formation appears as a complex collection of neurones which serves as a converging point for signals from the external and the internal environments, and is capable of exercising a dynamogenic effect on the electrical activity of the cortex, and on the motor and vegetative efferent system. </a:t>
            </a:r>
          </a:p>
          <a:p>
            <a:r>
              <a:rPr lang="en-US"/>
              <a:t>Since 1949, thanks largely to the work of Moruzzi, Magoun and their school (Lindsley et al . 1950; French and Magoun 1952) it has been shown that after destruction of the mesencephalic reticular formation, an animal remains immobile and "comatose". Sensory stimuli, auditory or painful, fail to </a:t>
            </a:r>
            <a:r>
              <a:rPr lang="en-US" i="1"/>
              <a:t>clinically</a:t>
            </a:r>
            <a:r>
              <a:rPr lang="en-US"/>
              <a:t> elicit the arousal reaction. The electrical activity recorded from the cortex is similar to a sleep-recording, and with the exception of olfactory stimuli, all forms of sensory stimulation fail to elicit a reaction. Excitation of the reticular formation in sleeping animals confirms its activating influence: when high frequency excitation is applied, the animal wakes up, opens its eyes, and there is mydriasis and increase in muscle tone, etc.; in some cases, the animal will give an impression of attention. At the same time, there is a rapid, low voltage EEG cortical activity which is characteristic of the "arousal reaction". </a:t>
            </a:r>
          </a:p>
          <a:p>
            <a:r>
              <a:rPr lang="en-US"/>
              <a:t>This work led to the discovery in the brainstem of a system of neurones which is now regarded as the basis of the waking mechanism. Further work has shown that the structures responsible for the maintenance of the waking state are situated in the posterior diencephalon and at the mesodiencephalic junction, while the cell groups responsible for cortical activation are localized in the posterior mesencephalon and the anterior part of the nucleus reticularis pontis oralis (Rossi and Zanchetti 1956). </a:t>
            </a:r>
            <a:endParaRPr lang="en-US" b="1"/>
          </a:p>
          <a:p>
            <a:r>
              <a:rPr lang="en-US" b="1"/>
              <a:t>Cortex, perceptivity and learning. </a:t>
            </a:r>
          </a:p>
          <a:p>
            <a:r>
              <a:rPr lang="en-US"/>
              <a:t>It is now established that the cortical centres are responsible for the nerve connections acquired during the history of the organism. Thus, after decortication, either widespread or limited to a specific area, all the possibilities of conditioning, achieved in animals by means of complex stimuli, are lost. This state is comparable in man to visual, auditory, somesthetic agnosia resulting from lesions either of a specific cortical area or of the nonspecific adjacent areas of integration (Ajuriaguerra and Hécaen 1960). </a:t>
            </a:r>
          </a:p>
          <a:p>
            <a:r>
              <a:rPr lang="en-US"/>
              <a:t>It is necessary at this point to sum up briefly the present data concerning the structures responsible for the facio-vocal reactions to pain. Indeed, investigation of reactions to painful stimuli should be an integral part of the examination of a comatose patient, as it serves to test some of the essential mechanisms of reactivity. </a:t>
            </a:r>
            <a:endParaRPr lang="en-US" b="1"/>
          </a:p>
          <a:p>
            <a:r>
              <a:rPr lang="en-US" b="1"/>
              <a:t>Structures responsible for responses to painful stimuli. </a:t>
            </a:r>
          </a:p>
          <a:p>
            <a:r>
              <a:rPr lang="en-US"/>
              <a:t>We know that a painful stimulus activates a complex </a:t>
            </a:r>
            <a:r>
              <a:rPr lang="en-US" i="1"/>
              <a:t>afferent </a:t>
            </a:r>
            <a:r>
              <a:rPr lang="en-US"/>
              <a:t>system, the organisation and integration centres of which are only now being partly elucidated. We can accept the view of Bard and Mountcastle (1948) according to which the neocortex, the cingulate cortex, the amygdaloid nucleus and the pyriform lobe correspond to zones of the inhibition of pain and anger reactions. Their influence would be transmitted as far down as the brainstem by way of a circuit similar to the amygdaloid pathway. They suggest the presence, in addition, of a direct extra-amygdaloid pathway via which the neocortex might exert a facilitatory influence on the mesencephalic centres. </a:t>
            </a:r>
          </a:p>
          <a:p>
            <a:r>
              <a:rPr lang="en-US"/>
              <a:t>The mesencephalic structures where the facial and vocal components of the pain reaction are integrated are situated in the central part of the brainstem, within the peri-aqueductal grey matter. Destruction of this area in animals results in complete loss of vocal or expressive reactions following a painful stimulus (Adametz and O'Leary 1959; Kelly et al. 1946), while excitation of this same area provokes intense vocal and facial reactions. The vegetative responses to pain (pupillary, respiratory, cardiac vasomotor) are elaborated in the inferior part of the brain stem; they result from mechanisms originating in the mesencephalic, rhombencephalic and bulbar areas. The spinal component may suffice when a limb is withdrawn from a painful stimulus applied to the skin; this is the classical flexor reflex. </a:t>
            </a:r>
          </a:p>
          <a:p>
            <a:r>
              <a:rPr lang="en-US"/>
              <a:t>And finally, although no absolute correlation exists between the disturbances of perceptivity and reactivity on the one hand, and of muscle tone on the other, in most cases a clinical correlation is found between lesions of the integrative structures and those affecting the centres controlling muscle tone. </a:t>
            </a:r>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A6D5033-E5CF-4B25-A733-397F57A56354}" type="slidenum">
              <a:rPr lang="en-GB"/>
              <a:pPr/>
              <a:t>17</a:t>
            </a:fld>
            <a:endParaRPr lang="en-GB"/>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153B5AA-E238-4D01-BDFE-318D30486663}" type="slidenum">
              <a:rPr lang="en-GB"/>
              <a:pPr/>
              <a:t>18</a:t>
            </a:fld>
            <a:endParaRPr lang="en-GB"/>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7482A84-B75B-4725-B3CF-9D23623D4881}" type="slidenum">
              <a:rPr lang="en-GB"/>
              <a:pPr/>
              <a:t>19</a:t>
            </a:fld>
            <a:endParaRPr lang="en-GB"/>
          </a:p>
        </p:txBody>
      </p:sp>
      <p:sp>
        <p:nvSpPr>
          <p:cNvPr id="265218" name="Rectangle 2"/>
          <p:cNvSpPr>
            <a:spLocks noGrp="1" noRot="1" noChangeAspect="1" noChangeArrowheads="1" noTextEdit="1"/>
          </p:cNvSpPr>
          <p:nvPr>
            <p:ph type="sldImg"/>
          </p:nvPr>
        </p:nvSpPr>
        <p:spPr>
          <a:xfrm>
            <a:off x="1150938" y="692150"/>
            <a:ext cx="4556125" cy="3416300"/>
          </a:xfrm>
          <a:ln/>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7C214BE-3634-4656-BAC5-BE1C5D9B1BA1}" type="slidenum">
              <a:rPr lang="en-GB"/>
              <a:pPr/>
              <a:t>20</a:t>
            </a:fld>
            <a:endParaRPr lang="en-GB"/>
          </a:p>
        </p:txBody>
      </p:sp>
      <p:sp>
        <p:nvSpPr>
          <p:cNvPr id="269314" name="Rectangle 2"/>
          <p:cNvSpPr>
            <a:spLocks noGrp="1" noRot="1" noChangeAspect="1" noChangeArrowheads="1" noTextEdit="1"/>
          </p:cNvSpPr>
          <p:nvPr>
            <p:ph type="sldImg"/>
          </p:nvPr>
        </p:nvSpPr>
        <p:spPr>
          <a:xfrm>
            <a:off x="1150938" y="692150"/>
            <a:ext cx="4556125" cy="3416300"/>
          </a:xfrm>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7C214BE-3634-4656-BAC5-BE1C5D9B1BA1}" type="slidenum">
              <a:rPr lang="en-GB"/>
              <a:pPr/>
              <a:t>21</a:t>
            </a:fld>
            <a:endParaRPr lang="en-GB"/>
          </a:p>
        </p:txBody>
      </p:sp>
      <p:sp>
        <p:nvSpPr>
          <p:cNvPr id="269314" name="Rectangle 2"/>
          <p:cNvSpPr>
            <a:spLocks noGrp="1" noRot="1" noChangeAspect="1" noChangeArrowheads="1" noTextEdit="1"/>
          </p:cNvSpPr>
          <p:nvPr>
            <p:ph type="sldImg"/>
          </p:nvPr>
        </p:nvSpPr>
        <p:spPr>
          <a:xfrm>
            <a:off x="1150938" y="692150"/>
            <a:ext cx="4556125" cy="3416300"/>
          </a:xfrm>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7C214BE-3634-4656-BAC5-BE1C5D9B1BA1}" type="slidenum">
              <a:rPr lang="en-GB"/>
              <a:pPr/>
              <a:t>22</a:t>
            </a:fld>
            <a:endParaRPr lang="en-GB"/>
          </a:p>
        </p:txBody>
      </p:sp>
      <p:sp>
        <p:nvSpPr>
          <p:cNvPr id="269314" name="Rectangle 2"/>
          <p:cNvSpPr>
            <a:spLocks noGrp="1" noRot="1" noChangeAspect="1" noChangeArrowheads="1" noTextEdit="1"/>
          </p:cNvSpPr>
          <p:nvPr>
            <p:ph type="sldImg"/>
          </p:nvPr>
        </p:nvSpPr>
        <p:spPr>
          <a:xfrm>
            <a:off x="1150938" y="692150"/>
            <a:ext cx="4556125" cy="3416300"/>
          </a:xfrm>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83D3FAC-2102-475C-AD1D-71DD61213349}" type="slidenum">
              <a:rPr lang="en-GB"/>
              <a:pPr/>
              <a:t>23</a:t>
            </a:fld>
            <a:endParaRPr lang="en-GB"/>
          </a:p>
        </p:txBody>
      </p:sp>
      <p:sp>
        <p:nvSpPr>
          <p:cNvPr id="273410" name="Rectangle 2"/>
          <p:cNvSpPr>
            <a:spLocks noGrp="1" noRot="1" noChangeAspect="1" noChangeArrowheads="1" noTextEdit="1"/>
          </p:cNvSpPr>
          <p:nvPr>
            <p:ph type="sldImg"/>
          </p:nvPr>
        </p:nvSpPr>
        <p:spPr>
          <a:xfrm>
            <a:off x="1150938" y="692150"/>
            <a:ext cx="4556125" cy="3416300"/>
          </a:xfrm>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8B80ABB-8414-4C56-8D75-6604596A8933}" type="slidenum">
              <a:rPr lang="en-GB"/>
              <a:pPr/>
              <a:t>2</a:t>
            </a:fld>
            <a:endParaRPr lang="en-GB"/>
          </a:p>
        </p:txBody>
      </p:sp>
      <p:sp>
        <p:nvSpPr>
          <p:cNvPr id="250882" name="Rectangle 2"/>
          <p:cNvSpPr>
            <a:spLocks noGrp="1" noRot="1" noChangeAspect="1" noChangeArrowheads="1" noTextEdit="1"/>
          </p:cNvSpPr>
          <p:nvPr>
            <p:ph type="sldImg"/>
          </p:nvPr>
        </p:nvSpPr>
        <p:spPr>
          <a:xfrm>
            <a:off x="1150938" y="692150"/>
            <a:ext cx="4556125" cy="3416300"/>
          </a:xfrm>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E1DDA12-8EB8-478C-AD62-DC2F574B75A6}" type="slidenum">
              <a:rPr lang="en-GB"/>
              <a:pPr/>
              <a:t>24</a:t>
            </a:fld>
            <a:endParaRPr lang="en-GB"/>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A7B692A-BB7F-4E42-87B1-79871548D7CD}" type="slidenum">
              <a:rPr lang="en-GB"/>
              <a:pPr/>
              <a:t>25</a:t>
            </a:fld>
            <a:endParaRPr lang="en-GB"/>
          </a:p>
        </p:txBody>
      </p:sp>
      <p:sp>
        <p:nvSpPr>
          <p:cNvPr id="275458" name="Rectangle 2"/>
          <p:cNvSpPr>
            <a:spLocks noGrp="1" noRot="1" noChangeAspect="1" noChangeArrowheads="1" noTextEdit="1"/>
          </p:cNvSpPr>
          <p:nvPr>
            <p:ph type="sldImg"/>
          </p:nvPr>
        </p:nvSpPr>
        <p:spPr>
          <a:xfrm>
            <a:off x="1150938" y="692150"/>
            <a:ext cx="4556125" cy="3416300"/>
          </a:xfrm>
          <a:ln/>
        </p:spPr>
      </p:sp>
      <p:sp>
        <p:nvSpPr>
          <p:cNvPr id="27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0B9E9DD-0E0F-4F00-B243-12E521D2A9E9}" type="slidenum">
              <a:rPr lang="en-GB"/>
              <a:pPr/>
              <a:t>26</a:t>
            </a:fld>
            <a:endParaRPr lang="en-GB"/>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30D4254B-00CC-4F7E-8E91-031DA645DCC9}" type="slidenum">
              <a:rPr lang="en-GB"/>
              <a:pPr/>
              <a:t>27</a:t>
            </a:fld>
            <a:endParaRPr lang="en-GB"/>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2A72FD3-70F0-431F-A237-D8BC5158F772}" type="slidenum">
              <a:rPr lang="en-GB"/>
              <a:pPr/>
              <a:t>28</a:t>
            </a:fld>
            <a:endParaRPr lang="en-GB"/>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5C741D3-FE81-4E6A-AAE2-EC33C6581274}" type="slidenum">
              <a:rPr lang="en-GB"/>
              <a:pPr/>
              <a:t>29</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42B6EC4-0C61-4351-A3FD-8D7DA76CBA68}" type="slidenum">
              <a:rPr lang="en-GB"/>
              <a:pPr/>
              <a:t>30</a:t>
            </a:fld>
            <a:endParaRPr lang="en-GB"/>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B861DDF-D914-4FF7-8221-6C8EB358FFB6}" type="slidenum">
              <a:rPr lang="en-GB"/>
              <a:pPr/>
              <a:t>31</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C2A417D-D1B7-493A-A428-E2ABDA6C098E}" type="slidenum">
              <a:rPr lang="en-GB"/>
              <a:pPr/>
              <a:t>34</a:t>
            </a:fld>
            <a:endParaRPr lang="en-GB"/>
          </a:p>
        </p:txBody>
      </p:sp>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1433D1E-1251-4616-B3DF-5A87A61C21AA}" type="slidenum">
              <a:rPr lang="en-GB"/>
              <a:pPr/>
              <a:t>35</a:t>
            </a:fld>
            <a:endParaRPr lang="en-GB"/>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716F1FE-4271-43A1-B30A-E0771D916FAF}" type="slidenum">
              <a:rPr lang="en-GB"/>
              <a:pPr/>
              <a:t>3</a:t>
            </a:fld>
            <a:endParaRPr lang="en-GB"/>
          </a:p>
        </p:txBody>
      </p:sp>
      <p:sp>
        <p:nvSpPr>
          <p:cNvPr id="252930" name="Rectangle 2"/>
          <p:cNvSpPr>
            <a:spLocks noGrp="1" noRot="1" noChangeAspect="1" noChangeArrowheads="1" noTextEdit="1"/>
          </p:cNvSpPr>
          <p:nvPr>
            <p:ph type="sldImg"/>
          </p:nvPr>
        </p:nvSpPr>
        <p:spPr>
          <a:xfrm>
            <a:off x="1150938" y="692150"/>
            <a:ext cx="4556125" cy="3416300"/>
          </a:xfrm>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5B40E54-E1B5-41FA-B102-68B3799EB5AA}" type="slidenum">
              <a:rPr lang="en-GB"/>
              <a:pPr/>
              <a:t>36</a:t>
            </a:fld>
            <a:endParaRPr lang="en-GB"/>
          </a:p>
        </p:txBody>
      </p:sp>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3301A590-CAB5-4BC5-B06F-B2F3469D8F3B}" type="slidenum">
              <a:rPr lang="en-GB"/>
              <a:pPr/>
              <a:t>37</a:t>
            </a:fld>
            <a:endParaRPr lang="en-GB"/>
          </a:p>
        </p:txBody>
      </p:sp>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BB2A01E-1DA8-47BE-80E0-AAB4C7174FED}" type="slidenum">
              <a:rPr lang="en-GB"/>
              <a:pPr/>
              <a:t>38</a:t>
            </a:fld>
            <a:endParaRPr lang="en-GB"/>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BBCFF39-00A0-4E8D-8827-B923DE03AFB8}" type="slidenum">
              <a:rPr lang="en-GB"/>
              <a:pPr/>
              <a:t>40</a:t>
            </a:fld>
            <a:endParaRPr lang="en-GB"/>
          </a:p>
        </p:txBody>
      </p:sp>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1C5296D3-8936-4AC0-AF4D-854275A50AA4}" type="slidenum">
              <a:rPr lang="en-GB"/>
              <a:pPr/>
              <a:t>43</a:t>
            </a:fld>
            <a:endParaRPr lang="en-GB"/>
          </a:p>
        </p:txBody>
      </p:sp>
      <p:sp>
        <p:nvSpPr>
          <p:cNvPr id="124930" name="Rectangle 2"/>
          <p:cNvSpPr>
            <a:spLocks noGrp="1" noRot="1" noChangeAspect="1" noChangeArrowheads="1" noTextEdit="1"/>
          </p:cNvSpPr>
          <p:nvPr>
            <p:ph type="sldImg"/>
          </p:nvPr>
        </p:nvSpPr>
        <p:spPr>
          <a:xfrm>
            <a:off x="1150938" y="692150"/>
            <a:ext cx="4556125" cy="3416300"/>
          </a:xfrm>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A5E194A-3B13-44E5-880F-7C5E8899566C}" type="slidenum">
              <a:rPr lang="en-GB"/>
              <a:pPr/>
              <a:t>44</a:t>
            </a:fld>
            <a:endParaRPr lang="en-GB"/>
          </a:p>
        </p:txBody>
      </p:sp>
      <p:sp>
        <p:nvSpPr>
          <p:cNvPr id="129026" name="Rectangle 2"/>
          <p:cNvSpPr>
            <a:spLocks noGrp="1" noRot="1" noChangeAspect="1" noChangeArrowheads="1" noTextEdit="1"/>
          </p:cNvSpPr>
          <p:nvPr>
            <p:ph type="sldImg"/>
          </p:nvPr>
        </p:nvSpPr>
        <p:spPr>
          <a:xfrm>
            <a:off x="1150938" y="692150"/>
            <a:ext cx="4556125" cy="3416300"/>
          </a:xfrm>
          <a:ln/>
        </p:spPr>
      </p:sp>
      <p:sp>
        <p:nvSpPr>
          <p:cNvPr id="129027" name="Rectangle 3"/>
          <p:cNvSpPr>
            <a:spLocks noGrp="1" noChangeArrowheads="1"/>
          </p:cNvSpPr>
          <p:nvPr>
            <p:ph type="body" idx="1"/>
          </p:nvPr>
        </p:nvSpPr>
        <p:spPr/>
        <p:txBody>
          <a:bodyPr/>
          <a:lstStyle/>
          <a:p>
            <a:r>
              <a:rPr lang="en-US"/>
              <a:t>Oculocephalic and caloric response. Oculocephalic (doll's eyes) response: move head passively and observe motion of the eyes. The eyes should move conjugately in the direction opposite to the movement. An abnormal response (absent or asymmetric) implies brain stem disease. Do not perform when neck instability is suspected. Caloric response: if doll's eye movements are absent proceed to calorics. Ice cold water applied to the tympanic membrane normally elicits a slow conjugate deviation to the irrigated side. Absence indicates brain stem disease. Caloric testing is more sensitive than the oculocephalic response. Check the tympanic membrane is intact before testing. </a:t>
            </a:r>
            <a:br>
              <a:rPr lang="en-US"/>
            </a:br>
            <a:endParaRPr lang="en-US"/>
          </a:p>
          <a:p>
            <a:endParaRPr lang="en-US"/>
          </a:p>
          <a:p>
            <a:r>
              <a:rPr lang="en-US"/>
              <a:t>Brisk rotation of head with eyes held open</a:t>
            </a:r>
          </a:p>
          <a:p>
            <a:r>
              <a:rPr lang="en-US"/>
              <a:t>Watch for contraversive movements</a:t>
            </a:r>
          </a:p>
          <a:p>
            <a:r>
              <a:rPr lang="en-US"/>
              <a:t>Next: </a:t>
            </a:r>
          </a:p>
          <a:p>
            <a:pPr lvl="1"/>
            <a:r>
              <a:rPr lang="en-US"/>
              <a:t>Flexion: eyes deviate up and eyelids open (doll’s head phenomenon)</a:t>
            </a:r>
          </a:p>
          <a:p>
            <a:pPr lvl="1"/>
            <a:r>
              <a:rPr lang="en-US"/>
              <a:t>Extension:eyes deviate downward</a:t>
            </a:r>
            <a:endParaRPr lang="en-CA"/>
          </a:p>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0C896E2-3B01-45A5-9C12-7D69F86DD795}" type="slidenum">
              <a:rPr lang="en-GB"/>
              <a:pPr/>
              <a:t>45</a:t>
            </a:fld>
            <a:endParaRPr lang="en-GB"/>
          </a:p>
        </p:txBody>
      </p:sp>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3F61316-8771-4568-9F26-C0CC75D33B8B}" type="slidenum">
              <a:rPr lang="en-GB"/>
              <a:pPr/>
              <a:t>46</a:t>
            </a:fld>
            <a:endParaRPr lang="en-GB"/>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2A461EF0-36BA-4D53-99BC-76823875270D}" type="slidenum">
              <a:rPr lang="en-GB"/>
              <a:pPr/>
              <a:t>47</a:t>
            </a:fld>
            <a:endParaRPr lang="en-GB"/>
          </a:p>
        </p:txBody>
      </p:sp>
      <p:sp>
        <p:nvSpPr>
          <p:cNvPr id="284674" name="Rectangle 2"/>
          <p:cNvSpPr>
            <a:spLocks noGrp="1" noRot="1" noChangeAspect="1" noChangeArrowheads="1" noTextEdit="1"/>
          </p:cNvSpPr>
          <p:nvPr>
            <p:ph type="sldImg"/>
          </p:nvPr>
        </p:nvSpPr>
        <p:spPr>
          <a:xfrm>
            <a:off x="1150938" y="692150"/>
            <a:ext cx="4556125" cy="3416300"/>
          </a:xfrm>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3D3A9BBB-75E3-4DAE-9222-E63B92295167}" type="slidenum">
              <a:rPr lang="en-GB"/>
              <a:pPr/>
              <a:t>48</a:t>
            </a:fld>
            <a:endParaRPr lang="en-GB"/>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16AF587-B936-4A19-A448-DC4E187B4399}" type="slidenum">
              <a:rPr lang="en-GB"/>
              <a:pPr/>
              <a:t>4</a:t>
            </a:fld>
            <a:endParaRPr lang="en-GB"/>
          </a:p>
        </p:txBody>
      </p:sp>
      <p:sp>
        <p:nvSpPr>
          <p:cNvPr id="286722" name="Rectangle 2"/>
          <p:cNvSpPr>
            <a:spLocks noGrp="1" noRot="1" noChangeAspect="1" noChangeArrowheads="1" noTextEdit="1"/>
          </p:cNvSpPr>
          <p:nvPr>
            <p:ph type="sldImg"/>
          </p:nvPr>
        </p:nvSpPr>
        <p:spPr>
          <a:xfrm>
            <a:off x="1150938" y="692150"/>
            <a:ext cx="4556125" cy="3416300"/>
          </a:xfrm>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7B31DE6-159E-4E1B-A223-D7376C8D969E}" type="slidenum">
              <a:rPr lang="en-GB"/>
              <a:pPr/>
              <a:t>49</a:t>
            </a:fld>
            <a:endParaRPr lang="en-GB"/>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b="1"/>
              <a:t>Neurophysiological basis of abnormalities of posture. </a:t>
            </a:r>
          </a:p>
          <a:p>
            <a:r>
              <a:rPr lang="en-US"/>
              <a:t>In man, disturbances of posture, which are char acterised by the rigidity of decortication and de cerebration, depend largely on the multisynaptic systems of the brainstem. And, as we know, the systems responsible for the waking reaction are closely associated with the supraspinal centres controlling muscle tone. For that reason, we would like to summarize some of the neurophysiological experimental data concerning the regulation of muscle tone (Granit 1957; Jung and Hassler 1960; Rushworth 1960). Muscle tone depends on the simultaneous control of the facilitatory and inhibitory supraspinal systems, which act on the stretch reflex. </a:t>
            </a:r>
            <a:br>
              <a:rPr lang="en-US"/>
            </a:br>
            <a:r>
              <a:rPr lang="en-US"/>
              <a:t>The inhibitory influences, independent of the pyramidal system, follow a corticobulboreticular system which originates in the suppressive areas of the cortex, or a multi-relay system at the level of the striate nuclei, or again they may depend on the anterior lobe of the cerebellum. Of the supra spinal control systems, the bulbar inhibitory reticular system is one of the most dominant. Its influence reaches down to the spinal motoneurones by way of the reticulospinal tract. </a:t>
            </a:r>
          </a:p>
          <a:p>
            <a:r>
              <a:rPr lang="en-US"/>
              <a:t>The facilitatory influences, which act on the spinal level, come from the vestibulospinal tracts (probably unimportant in man), the middle lobe of the cerebellum, the pyramidal tract, and especially from the facilitatory reticular formation which is situated in the mesencephalic tegmentum, and lies very close to the inhibitory reticular formation at tne pons. </a:t>
            </a:r>
          </a:p>
          <a:p>
            <a:r>
              <a:rPr lang="en-US"/>
              <a:t>Spasticity appears whenever a lesion affects the inhibitory centres and leaves the facilitatory system to act unopposed on the spinal stretch reflexes. According to this classical conception, in the presence of a cortical lesion, the inhibitory reticular formation, though not organically damaged, undergoes a sort of "isolation dystrophy" which prevents its inhibitory action on muscle tone, and this results in spasticity. It has been shown in fact (Jouvet et al. 1961) that in the cat and in man, the reticular formation continues to have a periodic inhibitory influence in certain stages of sleep (paradoxical sleep). Thus rigidity resulting from suprapontine lesions may still be under a periodic inhibitory influence during sleep. </a:t>
            </a:r>
          </a:p>
          <a:p>
            <a:r>
              <a:rPr lang="en-US"/>
              <a:t>Thus, according to the various types of experimental lesions studied in animals, we may consider the following schematic pictures: </a:t>
            </a:r>
            <a:endParaRPr lang="en-US" b="1"/>
          </a:p>
          <a:p>
            <a:r>
              <a:rPr lang="en-US" b="1"/>
              <a:t>Total decortication</a:t>
            </a:r>
            <a:r>
              <a:rPr lang="en-US"/>
              <a:t> in the cat (in direct opposition to what happens in man) is accompanied by minimal changes in muscle tone. On the other hand, perceptivity is completely absent: the "blinking" reflex is lost, although the light reflex persists, and the animal is unable to move to wards his food. One orientation reaction remains: startling, turning the ears and rotating the head towards a noise. Finally, the ability to learn is lost, and no conditioned reflex can be demon strated. Reactivity however remains normal: the arousal reaction is present, and the animal can be aroused from its sleep by an acoustic stimulus. Finally, the facio-vocal reactions to pain are exaggerated and result in an expression akin to that of "sham rage". </a:t>
            </a:r>
            <a:endParaRPr lang="en-US" b="1"/>
          </a:p>
          <a:p>
            <a:r>
              <a:rPr lang="en-US" b="1"/>
              <a:t>Destruction of the ascending reticular actitvating system.</a:t>
            </a:r>
            <a:r>
              <a:rPr lang="en-US"/>
              <a:t> Here, even though the cortex is intact, perception is completely abolished, while reactivity is severely impaired. The animals also show signs of severe muscle tone disturbances (resulting in more typical cases, in a clinical picture of decerebrate rigidity in extension). The eyes are closed; the pupils are constricted; auditory and painful stimuli fail to provoke an arousal or an orientation reaction. Finally, cortical activity consists entirely of slow waves and remains unchanged by all sensory stimuli with the exception of olfactory stimuli. </a:t>
            </a:r>
          </a:p>
          <a:p>
            <a:r>
              <a:rPr lang="en-US"/>
              <a:t>In addition to these two generalized syndromes, there are those due to more localized lesions. One of these is </a:t>
            </a:r>
            <a:r>
              <a:rPr lang="en-US" i="1"/>
              <a:t>experimental akinetic mutism </a:t>
            </a:r>
            <a:r>
              <a:rPr lang="en-US"/>
              <a:t>resulting from lesions of the median structures situated in the peri-ependymal grey matter and the medial thalamic nuclei. The disturbances of perceptivity are more apparent than real, and appear to be due to damage to the motor effector mechanisms. The animal is still able to blink when threatened, but its immobility makes motor conditioning difficult to achieve. The waking reaction is normal, but facio-vocal reactions to pain are completely absent. There is also a generalized disturbance of muscle tone which in the more typical cases may result in catatonia. </a:t>
            </a:r>
          </a:p>
          <a:p>
            <a:r>
              <a:rPr lang="en-US"/>
              <a:t>Finally, a more generalized lesion (most com monly seen after prolonged anoxia) affecting the cortex, the mesencephalic reticular formation, the pontine reticular formation and other more caudal structures will lead to a state of </a:t>
            </a:r>
            <a:r>
              <a:rPr lang="en-US" i="1"/>
              <a:t>brain death </a:t>
            </a:r>
            <a:r>
              <a:rPr lang="en-US"/>
              <a:t>or even to the picture of "isolated heart-lung preparation", on condition that artificial respiration is applied. This clinical state is the ultimate stage of coma: it is characterized by complete absence of perceptivity and of reactivity, and by total cerebral electrical silence. </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A312D9C5-17B1-47BA-8E11-D65B2FE224F3}" type="slidenum">
              <a:rPr lang="en-GB"/>
              <a:pPr/>
              <a:t>50</a:t>
            </a:fld>
            <a:endParaRPr lang="en-GB"/>
          </a:p>
        </p:txBody>
      </p:sp>
      <p:sp>
        <p:nvSpPr>
          <p:cNvPr id="161794" name="Rectangle 2"/>
          <p:cNvSpPr>
            <a:spLocks noGrp="1" noRot="1" noChangeAspect="1" noChangeArrowheads="1" noTextEdit="1"/>
          </p:cNvSpPr>
          <p:nvPr>
            <p:ph type="sldImg"/>
          </p:nvPr>
        </p:nvSpPr>
        <p:spPr>
          <a:xfrm>
            <a:off x="1150938" y="692150"/>
            <a:ext cx="4556125" cy="3416300"/>
          </a:xfrm>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7C64928B-9FCC-495B-B473-F41B43977266}" type="slidenum">
              <a:rPr lang="en-GB"/>
              <a:pPr/>
              <a:t>51</a:t>
            </a:fld>
            <a:endParaRPr lang="en-GB"/>
          </a:p>
        </p:txBody>
      </p:sp>
      <p:sp>
        <p:nvSpPr>
          <p:cNvPr id="163842" name="Rectangle 2"/>
          <p:cNvSpPr>
            <a:spLocks noGrp="1" noRot="1" noChangeAspect="1" noChangeArrowheads="1" noTextEdit="1"/>
          </p:cNvSpPr>
          <p:nvPr>
            <p:ph type="sldImg"/>
          </p:nvPr>
        </p:nvSpPr>
        <p:spPr>
          <a:xfrm>
            <a:off x="1150938" y="692150"/>
            <a:ext cx="4556125" cy="3416300"/>
          </a:xfrm>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1D17259-D6D4-4F00-BBD1-A9A17C69BC2F}" type="slidenum">
              <a:rPr lang="en-GB"/>
              <a:pPr/>
              <a:t>52</a:t>
            </a:fld>
            <a:endParaRPr lang="en-GB"/>
          </a:p>
        </p:txBody>
      </p:sp>
      <p:sp>
        <p:nvSpPr>
          <p:cNvPr id="165890" name="Rectangle 2"/>
          <p:cNvSpPr>
            <a:spLocks noGrp="1" noRot="1" noChangeAspect="1"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6351DF61-30FC-4817-BA3C-45731DE37576}" type="slidenum">
              <a:rPr lang="en-GB"/>
              <a:pPr/>
              <a:t>53</a:t>
            </a:fld>
            <a:endParaRPr lang="en-GB"/>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34C2810-B181-4863-A95C-758824F83088}" type="slidenum">
              <a:rPr lang="en-GB"/>
              <a:pPr/>
              <a:t>65</a:t>
            </a:fld>
            <a:endParaRPr lang="en-GB"/>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EA38A889-2901-4AD4-A41B-5DDD7072CFBF}" type="slidenum">
              <a:rPr lang="en-GB"/>
              <a:pPr/>
              <a:t>5</a:t>
            </a:fld>
            <a:endParaRPr lang="en-GB"/>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18E75AA-6BE5-41EF-B19C-960948B6C4B1}" type="slidenum">
              <a:rPr lang="en-GB"/>
              <a:pPr/>
              <a:t>6</a:t>
            </a:fld>
            <a:endParaRPr lang="en-GB"/>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pPr>
              <a:lnSpc>
                <a:spcPct val="80000"/>
              </a:lnSpc>
            </a:pPr>
            <a:r>
              <a:rPr lang="en-US" sz="800"/>
              <a:t>Coma</a:t>
            </a:r>
          </a:p>
          <a:p>
            <a:pPr>
              <a:lnSpc>
                <a:spcPct val="80000"/>
              </a:lnSpc>
            </a:pPr>
            <a:r>
              <a:rPr lang="en-US" sz="800"/>
              <a:t>Coma is a state in which the patient is unresponsive to environmental stimuli, unable to communicate in any manner and from which he or she cannot be aroused. The examination requires a special approach because the patient cannot give a history and cooperation is absent.</a:t>
            </a:r>
          </a:p>
          <a:p>
            <a:pPr>
              <a:lnSpc>
                <a:spcPct val="80000"/>
              </a:lnSpc>
            </a:pPr>
            <a:r>
              <a:rPr lang="en-US" sz="800"/>
              <a:t>Coma is a prolonged period of unconsciousness. Unconsciousness is the lack of appreciation of (or reaction to) a stimulus. Coma differs from sleep in that one cannot be aroused from a coma.</a:t>
            </a:r>
          </a:p>
          <a:p>
            <a:pPr>
              <a:lnSpc>
                <a:spcPct val="80000"/>
              </a:lnSpc>
            </a:pPr>
            <a:r>
              <a:rPr lang="en-US" sz="800"/>
              <a:t>Coma involves two different concepts:</a:t>
            </a:r>
          </a:p>
          <a:p>
            <a:pPr>
              <a:lnSpc>
                <a:spcPct val="80000"/>
              </a:lnSpc>
            </a:pPr>
            <a:r>
              <a:rPr lang="en-US" sz="800"/>
              <a:t>1.) Reactivity: Reactivity refers to the innate (or inborn) functions of the brain, i.e., the telereceptors (eyes and ears), the nociceptors (responses to pain), the arousal reaction (wakefulness) and the orienting response (turning one's head toward the source of sound or movement). We could also refer to these as reflexive movements.</a:t>
            </a:r>
          </a:p>
          <a:p>
            <a:pPr>
              <a:lnSpc>
                <a:spcPct val="80000"/>
              </a:lnSpc>
            </a:pPr>
            <a:r>
              <a:rPr lang="en-US" sz="800"/>
              <a:t>2.) Perceptivity: Perceptivity refers to the responses of the nervous system to stimuli, which have been learned or acquired, i.e., language, communication skills, individual methods of movement such as gestures, etc. Perceptivity also refers to less complex learned or acquired reactions such as flinching when threatened. We can also think of these as conscious movements.</a:t>
            </a:r>
          </a:p>
          <a:p>
            <a:pPr>
              <a:lnSpc>
                <a:spcPct val="80000"/>
              </a:lnSpc>
            </a:pPr>
            <a:r>
              <a:rPr lang="en-US" sz="800"/>
              <a:t>A person in a coma does not exhibit reactivity or perceptivity. He/she can not be aroused by calling his/her name or in response to pain.</a:t>
            </a:r>
          </a:p>
          <a:p>
            <a:pPr>
              <a:lnSpc>
                <a:spcPct val="80000"/>
              </a:lnSpc>
            </a:pPr>
            <a:r>
              <a:rPr lang="en-US" sz="800"/>
              <a:t>As a person begins to emerge from a coma, they may begin to react to certain stimuli. To regain "consciousness" however, reactivity and perceptivity must both be present. These two elements are necessary for a state of awareness. Often, many of the elements of perceptivity must be relearned, such as speech, self-care, etc.</a:t>
            </a:r>
          </a:p>
          <a:p>
            <a:pPr>
              <a:lnSpc>
                <a:spcPct val="80000"/>
              </a:lnSpc>
            </a:pPr>
            <a:r>
              <a:rPr lang="en-US" sz="800"/>
              <a:t>Many people are surprised that all stages of coma do not resemble what we have been taught to expect; a deep sleep. The person in the coma may exhibit movement, make sounds, and experience agitation. It is important to keep in mind that the coma patient may exhibit reflex activities which mimic conscious activities. Coma patients may be restrained to keep them from removing tubes or dislodging IVs. The progress of coma is measured by the patient's increasing awareness of external stimuli. There are many levels of coma which the patient will pass through as functionality increases.</a:t>
            </a:r>
          </a:p>
          <a:p>
            <a:pPr>
              <a:lnSpc>
                <a:spcPct val="80000"/>
              </a:lnSpc>
            </a:pPr>
            <a:r>
              <a:rPr lang="en-US" sz="800"/>
              <a:t>Sometimes a coma is induced by chemical means to aid in medical treatment and recovery.</a:t>
            </a:r>
          </a:p>
          <a:p>
            <a:pPr>
              <a:lnSpc>
                <a:spcPct val="80000"/>
              </a:lnSpc>
            </a:pPr>
            <a:r>
              <a:rPr lang="en-US" sz="800"/>
              <a:t>It is very important to remember to speak positively to and in the presence of the person in a coma. Some patients claim to remember very distinctly events while they were in a coma. And although we cannot be positive about the level of awareness in any particular case, studies show that a positive attitude may be beneficial to the recovery of the patient. Conversations about the possible negative outcomes with doctors, nurses, and family should be conducted with discretion.</a:t>
            </a:r>
          </a:p>
          <a:p>
            <a:pPr>
              <a:lnSpc>
                <a:spcPct val="80000"/>
              </a:lnSpc>
            </a:pPr>
            <a:r>
              <a:rPr lang="en-US" sz="800"/>
              <a:t>It is also important to keep in mind that different injuries produce different outcomes. While we can expect that a patient may slowly emerge over time, some patients can suffer from "locked in" syndrome in which they are awake but unable to react or act upon their environment, or recover to a point where they have limited capacities, or have a limited recovery which will require long term care.</a:t>
            </a:r>
          </a:p>
          <a:p>
            <a:pPr>
              <a:lnSpc>
                <a:spcPct val="80000"/>
              </a:lnSpc>
            </a:pPr>
            <a:endParaRPr lang="en-GB" sz="800" b="1">
              <a:cs typeface="Times New Roman" pitchFamily="18" charset="0"/>
            </a:endParaRPr>
          </a:p>
          <a:p>
            <a:pPr>
              <a:lnSpc>
                <a:spcPct val="80000"/>
              </a:lnSpc>
            </a:pPr>
            <a:r>
              <a:rPr lang="en-GB" sz="800" b="1">
                <a:cs typeface="Times New Roman" pitchFamily="18" charset="0"/>
              </a:rPr>
              <a:t>Consciousness</a:t>
            </a:r>
            <a:endParaRPr lang="en-AU" sz="800">
              <a:cs typeface="Times New Roman" pitchFamily="18" charset="0"/>
            </a:endParaRPr>
          </a:p>
          <a:p>
            <a:pPr>
              <a:lnSpc>
                <a:spcPct val="80000"/>
              </a:lnSpc>
            </a:pPr>
            <a:r>
              <a:rPr lang="en-AU" sz="800">
                <a:cs typeface="Times New Roman" pitchFamily="18" charset="0"/>
              </a:rPr>
              <a:t>Awareness of self and environment</a:t>
            </a:r>
          </a:p>
          <a:p>
            <a:pPr>
              <a:lnSpc>
                <a:spcPct val="80000"/>
              </a:lnSpc>
            </a:pPr>
            <a:r>
              <a:rPr lang="en-AU" sz="800">
                <a:cs typeface="Times New Roman" pitchFamily="18" charset="0"/>
              </a:rPr>
              <a:t>Meaningful responsiveness</a:t>
            </a:r>
          </a:p>
          <a:p>
            <a:pPr>
              <a:lnSpc>
                <a:spcPct val="80000"/>
              </a:lnSpc>
            </a:pPr>
            <a:r>
              <a:rPr lang="en-AU" sz="800">
                <a:cs typeface="Times New Roman" pitchFamily="18" charset="0"/>
              </a:rPr>
              <a:t>Component of consciousness </a:t>
            </a:r>
          </a:p>
          <a:p>
            <a:pPr lvl="1">
              <a:lnSpc>
                <a:spcPct val="80000"/>
              </a:lnSpc>
            </a:pPr>
            <a:r>
              <a:rPr lang="en-AU" sz="800">
                <a:cs typeface="Times New Roman" pitchFamily="18" charset="0"/>
              </a:rPr>
              <a:t> Content</a:t>
            </a:r>
          </a:p>
          <a:p>
            <a:pPr lvl="1">
              <a:lnSpc>
                <a:spcPct val="80000"/>
              </a:lnSpc>
            </a:pPr>
            <a:r>
              <a:rPr lang="en-AU" sz="800">
                <a:cs typeface="Times New Roman" pitchFamily="18" charset="0"/>
              </a:rPr>
              <a:t>Arousal</a:t>
            </a:r>
          </a:p>
          <a:p>
            <a:pPr>
              <a:lnSpc>
                <a:spcPct val="80000"/>
              </a:lnSpc>
            </a:pPr>
            <a:r>
              <a:rPr lang="en-AU" sz="800">
                <a:cs typeface="Times New Roman" pitchFamily="18" charset="0"/>
              </a:rPr>
              <a:t>Spectrum of alteration of consciousness</a:t>
            </a:r>
          </a:p>
          <a:p>
            <a:pPr lvl="1">
              <a:lnSpc>
                <a:spcPct val="80000"/>
              </a:lnSpc>
            </a:pPr>
            <a:r>
              <a:rPr lang="en-AU" sz="800">
                <a:cs typeface="Times New Roman" pitchFamily="18" charset="0"/>
              </a:rPr>
              <a:t>Confusion -&gt; stupor -&gt; coma -&gt; brain death</a:t>
            </a:r>
          </a:p>
          <a:p>
            <a:pPr>
              <a:lnSpc>
                <a:spcPct val="80000"/>
              </a:lnSpc>
            </a:pPr>
            <a:r>
              <a:rPr lang="en-AU" sz="800">
                <a:cs typeface="Times New Roman" pitchFamily="18" charset="0"/>
              </a:rPr>
              <a:t>Brain failure:- prolonged suspension of cerebral function</a:t>
            </a:r>
          </a:p>
          <a:p>
            <a:pPr>
              <a:lnSpc>
                <a:spcPct val="80000"/>
              </a:lnSpc>
            </a:pPr>
            <a:r>
              <a:rPr lang="en-AU" sz="800">
                <a:cs typeface="Times New Roman" pitchFamily="18" charset="0"/>
              </a:rPr>
              <a:t>Sleep like state of unresponsiveness to external stimuli</a:t>
            </a:r>
          </a:p>
          <a:p>
            <a:pPr>
              <a:lnSpc>
                <a:spcPct val="80000"/>
              </a:lnSpc>
            </a:pPr>
            <a:r>
              <a:rPr lang="en-AU" sz="800">
                <a:cs typeface="Times New Roman" pitchFamily="18" charset="0"/>
              </a:rPr>
              <a:t>Unawareness of self and environment</a:t>
            </a:r>
            <a:endParaRPr lang="en-US" sz="800" b="1"/>
          </a:p>
          <a:p>
            <a:pPr>
              <a:lnSpc>
                <a:spcPct val="80000"/>
              </a:lnSpc>
            </a:pPr>
            <a:r>
              <a:rPr lang="en-US" sz="800" b="1"/>
              <a:t>Coma</a:t>
            </a:r>
          </a:p>
          <a:p>
            <a:pPr>
              <a:lnSpc>
                <a:spcPct val="80000"/>
              </a:lnSpc>
            </a:pPr>
            <a:r>
              <a:rPr lang="en-US" sz="800"/>
              <a:t>Coma is a state in which the patient is unresponsive to environmental stimuli, unable to communicate in any manner and from which he or she cannot be aroused. The examination requires a special approach because the patient cannot give a history and cooperation is absent.</a:t>
            </a:r>
          </a:p>
          <a:p>
            <a:pPr>
              <a:lnSpc>
                <a:spcPct val="80000"/>
              </a:lnSpc>
            </a:pPr>
            <a:r>
              <a:rPr lang="en-US" sz="800" b="1"/>
              <a:t>Normal Physiology of Consciousness </a:t>
            </a:r>
          </a:p>
          <a:p>
            <a:pPr>
              <a:lnSpc>
                <a:spcPct val="80000"/>
              </a:lnSpc>
            </a:pPr>
            <a:r>
              <a:rPr lang="en-US" sz="800"/>
              <a:t>Consciousness is maintained by the normal functioning of the brain stem reticular activating system and it's bilateral projections to the thalamus and cerebral hemispheres.</a:t>
            </a:r>
          </a:p>
          <a:p>
            <a:pPr>
              <a:lnSpc>
                <a:spcPct val="80000"/>
              </a:lnSpc>
            </a:pPr>
            <a:endParaRPr lang="en-US"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4356F469-A676-43DB-B41F-C01094929142}" type="slidenum">
              <a:rPr lang="en-GB"/>
              <a:pPr/>
              <a:t>7</a:t>
            </a:fld>
            <a:endParaRPr lang="en-GB"/>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6106C77-D066-487C-9808-5C763AC76BCD}" type="slidenum">
              <a:rPr lang="en-GB"/>
              <a:pPr/>
              <a:t>8</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Arousal: where is it localized?</a:t>
            </a:r>
          </a:p>
          <a:p>
            <a:pPr lvl="1"/>
            <a:r>
              <a:rPr lang="en-US"/>
              <a:t>Ascending Reticular Activating System (ARAS) ‘core of the brainstem’</a:t>
            </a:r>
          </a:p>
          <a:p>
            <a:r>
              <a:rPr lang="en-US"/>
              <a:t>ARAS acts as a gating system, increasing or decreasing thalamic inhibitory influence on the cortex</a:t>
            </a:r>
          </a:p>
          <a:p>
            <a:pPr lvl="1"/>
            <a:r>
              <a:rPr lang="en-US"/>
              <a:t>alters effect of sensory stimuli ascending</a:t>
            </a:r>
          </a:p>
          <a:p>
            <a:pPr lvl="1"/>
            <a:r>
              <a:rPr lang="en-US"/>
              <a:t>alters descending cortical stimulation </a:t>
            </a:r>
          </a:p>
          <a:p>
            <a:pPr lvl="1"/>
            <a:r>
              <a:rPr lang="en-US"/>
              <a:t>receives input from numerous somatic afferents</a:t>
            </a:r>
          </a:p>
          <a:p>
            <a:pPr lvl="1"/>
            <a:r>
              <a:rPr lang="en-US"/>
              <a:t>projects to midline thalamic nuclei (which are in a circuit with cortical structures) and the  limbic system</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A65FC8C-C0C2-45B9-ABF2-5432042D70A6}" type="slidenum">
              <a:rPr lang="en-GB"/>
              <a:pPr/>
              <a:t>11</a:t>
            </a:fld>
            <a:endParaRPr lang="en-GB"/>
          </a:p>
        </p:txBody>
      </p:sp>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518D383-BC91-4109-A9F4-47C75576C045}"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D37CE42-4660-4982-8DF0-3ECE3989BDB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F77CAA9-E609-4095-B5EE-4807CE7950C8}"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6836142-1A3F-49F3-A1C0-22AFC12CFBA9}"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GB"/>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0B083583-F2F7-4720-9C8B-4CE50D2E019D}"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89B875A-B695-42F4-A5E5-E9C926012BB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0BBFEAD-D2A5-47CA-9FCC-F82C72B66388}"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4B96D1F-70AC-4137-A227-B95F3EA9866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6D37C40-F022-4C5C-8F33-E881132C1AA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D917F84-7AEA-46FC-8A64-9B291C0E58AA}"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AF77D5F-7973-40FB-86DC-1E5B4A43FD78}"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72CB09A-B06F-4825-BEDC-504A64C06CE3}"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AF02840-D602-41CD-A3B6-071E1BEA0B3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3FF3B89-3FAB-4AAB-8236-B44523120167}"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4E311D4-5830-484C-982C-BC0AC4BEA61A}"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pubmed?term=Bordini%20AL%5bAuthor%5d&amp;cauthor=true&amp;cauthor_uid=21243255" TargetMode="External"/><Relationship Id="rId2" Type="http://schemas.openxmlformats.org/officeDocument/2006/relationships/hyperlink" Target="http://www.ncbi.nlm.nih.gov/pubmed/21243255"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images.google.com/imgres?imgurl=http://www.cumc.columbia.edu/news/review/images/med050107.gif&amp;imgrefurl=http://www.cumc.columbia.edu/news/review/archives/medrev_v5n1_0003.html&amp;h=330&amp;w=250&amp;sz=62&amp;tbnid=YH8EmCdYWhIarM:&amp;tbnh=114&amp;tbnw=86&amp;hl=en&amp;start=2&amp;prev=/images?q=Cerebellar+hemorrhage&amp;svnum=10&amp;hl=en&amp;lr=&amp;rls=GGLR,GGLR:2006-01,GGLR:en" TargetMode="External"/><Relationship Id="rId13"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7.png"/><Relationship Id="rId12" Type="http://schemas.openxmlformats.org/officeDocument/2006/relationships/hyperlink" Target="http://images.google.com/imgres?imgurl=http://www.raccoonhouse.com/an/horizontal_small.jpg&amp;imgrefurl=http://www.raccoonhouse.com/an/After-MRIs.htm&amp;h=363&amp;w=389&amp;sz=37&amp;tbnid=pQEr4z5g_ShOqM:&amp;tbnh=111&amp;tbnw=119&amp;hl=en&amp;start=24&amp;prev=/images?q=brainstem+tumor&amp;start=20&amp;svnum=10&amp;hl=en&amp;lr=&amp;rls=GGLR,GGLR:2006-01,GGLR:en&amp;sa=N" TargetMode="External"/><Relationship Id="rId17" Type="http://schemas.openxmlformats.org/officeDocument/2006/relationships/image" Target="../media/image22.jpeg"/><Relationship Id="rId2" Type="http://schemas.openxmlformats.org/officeDocument/2006/relationships/notesSlide" Target="../notesSlides/notesSlide20.xml"/><Relationship Id="rId16" Type="http://schemas.openxmlformats.org/officeDocument/2006/relationships/hyperlink" Target="http://images.google.com/imgres?imgurl=http://www.mypacs.net/repos/mpv3_repo/viz/full/1186/59335.jpg&amp;imgrefurl=http://www.mypacs.net/cases/PONTINE-GLIOMA-59307.html&amp;h=256&amp;w=256&amp;sz=7&amp;tbnid=LM9pDnmdHf8joM:&amp;tbnh=107&amp;tbnw=107&amp;hl=en&amp;start=12&amp;prev=/images?q=Pontine+glioma&amp;svnum=10&amp;hl=en&amp;lr=&amp;rls=GGLR,GGLR:2006-01,GGLR:en" TargetMode="External"/><Relationship Id="rId1" Type="http://schemas.openxmlformats.org/officeDocument/2006/relationships/slideLayout" Target="../slideLayouts/slideLayout14.xml"/><Relationship Id="rId6" Type="http://schemas.openxmlformats.org/officeDocument/2006/relationships/hyperlink" Target="http://radiology.rsnajnls.org/cgi/content/full/2213010444v1/F3" TargetMode="External"/><Relationship Id="rId11" Type="http://schemas.openxmlformats.org/officeDocument/2006/relationships/image" Target="../media/image19.jpeg"/><Relationship Id="rId5" Type="http://schemas.openxmlformats.org/officeDocument/2006/relationships/image" Target="../media/image16.png"/><Relationship Id="rId15" Type="http://schemas.openxmlformats.org/officeDocument/2006/relationships/image" Target="../media/image21.jpeg"/><Relationship Id="rId10" Type="http://schemas.openxmlformats.org/officeDocument/2006/relationships/hyperlink" Target="http://images.google.com/imgres?imgurl=http://www.neuropat.dote.hu/uj/21297/mri3.jpg&amp;imgrefurl=http://www.neuropat.dote.hu/uj/21297/21297b.htm&amp;h=241&amp;w=216&amp;sz=16&amp;tbnid=iVgGSWvMnVF6jM:&amp;tbnh=105&amp;tbnw=94&amp;hl=en&amp;start=9&amp;prev=/images?q=Cerebellar+infarct&amp;svnum=10&amp;hl=en&amp;lr=&amp;rls=GGLR,GGLR:2006-01,GGLR:en" TargetMode="External"/><Relationship Id="rId4" Type="http://schemas.openxmlformats.org/officeDocument/2006/relationships/hyperlink" Target="http://radiology.rsnajnls.org/cgi/content/full/2213010444v1/F1A" TargetMode="External"/><Relationship Id="rId9" Type="http://schemas.openxmlformats.org/officeDocument/2006/relationships/image" Target="../media/image18.jpeg"/><Relationship Id="rId14" Type="http://schemas.openxmlformats.org/officeDocument/2006/relationships/hyperlink" Target="http://images.google.com/imgres?imgurl=http://www.medicine.cmu.ac.th/dept/radiology/pedrad/ponsgliot2-n_2.jpg&amp;imgrefurl=http://www.medicine.cmu.ac.th/dept/radiology/pedrad/brainstem-fig2.htm&amp;h=800&amp;w=720&amp;sz=50&amp;tbnid=gpKteoHbA-uu2M:&amp;tbnh=142&amp;tbnw=127&amp;hl=en&amp;start=7&amp;prev=/images?q=Pontine+glioma&amp;svnum=10&amp;hl=en&amp;lr=&amp;rls=GGLR,GGLR:2006-01,GGLR: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cbi.nlm.nih.gov/pubmed?term=Plum%20F%5bAuthor%5d&amp;cauthor=true&amp;cauthor_uid=466401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ncbi.nlm.nih.gov/pubmed?term=Posner%20JB%5bAuthor%5d&amp;cauthor=true&amp;cauthor_uid=466401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5" Type="http://schemas.openxmlformats.org/officeDocument/2006/relationships/control" Target="../activeX/activeX4.xml"/><Relationship Id="rId4" Type="http://schemas.openxmlformats.org/officeDocument/2006/relationships/control" Target="../activeX/activeX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1219200" y="2286000"/>
            <a:ext cx="6096000" cy="1538288"/>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Approach to Coma </a:t>
            </a:r>
          </a:p>
        </p:txBody>
      </p:sp>
      <p:pic>
        <p:nvPicPr>
          <p:cNvPr id="2053" name="Picture 5" descr="rainbowbrain4"/>
          <p:cNvPicPr>
            <a:picLocks noChangeAspect="1" noChangeArrowheads="1" noCrop="1"/>
          </p:cNvPicPr>
          <p:nvPr/>
        </p:nvPicPr>
        <p:blipFill>
          <a:blip r:embed="rId3" cstate="print"/>
          <a:srcRect/>
          <a:stretch>
            <a:fillRect/>
          </a:stretch>
        </p:blipFill>
        <p:spPr bwMode="auto">
          <a:xfrm>
            <a:off x="3429000" y="3810000"/>
            <a:ext cx="1981200" cy="1968500"/>
          </a:xfrm>
          <a:prstGeom prst="rect">
            <a:avLst/>
          </a:prstGeom>
          <a:noFill/>
        </p:spPr>
      </p:pic>
      <p:sp>
        <p:nvSpPr>
          <p:cNvPr id="2" name="Rectangle 1"/>
          <p:cNvSpPr/>
          <p:nvPr/>
        </p:nvSpPr>
        <p:spPr>
          <a:xfrm>
            <a:off x="6381771" y="5943600"/>
            <a:ext cx="261610" cy="461665"/>
          </a:xfrm>
          <a:prstGeom prst="rect">
            <a:avLst/>
          </a:prstGeom>
        </p:spPr>
        <p:txBody>
          <a:bodyPr wrap="none">
            <a:spAutoFit/>
          </a:bodyPr>
          <a:lstStyle/>
          <a:p>
            <a:r>
              <a:rPr lang="en-IN" dirty="0" smtClean="0"/>
              <a:t> </a:t>
            </a:r>
            <a:endParaRPr lang="en-IN" dirty="0"/>
          </a:p>
        </p:txBody>
      </p:sp>
      <p:sp>
        <p:nvSpPr>
          <p:cNvPr id="5" name="TextBox 4"/>
          <p:cNvSpPr txBox="1"/>
          <p:nvPr/>
        </p:nvSpPr>
        <p:spPr>
          <a:xfrm>
            <a:off x="2895600" y="5791200"/>
            <a:ext cx="3276600" cy="461665"/>
          </a:xfrm>
          <a:prstGeom prst="rect">
            <a:avLst/>
          </a:prstGeom>
          <a:noFill/>
        </p:spPr>
        <p:txBody>
          <a:bodyPr wrap="square" rtlCol="0">
            <a:spAutoFit/>
          </a:bodyPr>
          <a:lstStyle/>
          <a:p>
            <a:r>
              <a:rPr lang="en-US" dirty="0" smtClean="0"/>
              <a:t>DR.J.D.LAKHANI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Image result for glasgow coma scale mnemo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8" name="Picture 4" descr="Image result for glasgow coma scale mnemonic"/>
          <p:cNvPicPr>
            <a:picLocks noChangeAspect="1" noChangeArrowheads="1"/>
          </p:cNvPicPr>
          <p:nvPr/>
        </p:nvPicPr>
        <p:blipFill>
          <a:blip r:embed="rId2"/>
          <a:srcRect/>
          <a:stretch>
            <a:fillRect/>
          </a:stretch>
        </p:blipFill>
        <p:spPr bwMode="auto">
          <a:xfrm>
            <a:off x="1905000" y="2971800"/>
            <a:ext cx="4867275" cy="2057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2400" y="1524000"/>
            <a:ext cx="3429000" cy="1143000"/>
          </a:xfrm>
        </p:spPr>
        <p:txBody>
          <a:bodyPr/>
          <a:lstStyle/>
          <a:p>
            <a:r>
              <a:rPr lang="en-US" sz="3600"/>
              <a:t>Level of consciousness</a:t>
            </a:r>
          </a:p>
        </p:txBody>
      </p:sp>
      <p:sp>
        <p:nvSpPr>
          <p:cNvPr id="109573" name="Rectangle 5"/>
          <p:cNvSpPr>
            <a:spLocks noChangeArrowheads="1"/>
          </p:cNvSpPr>
          <p:nvPr/>
        </p:nvSpPr>
        <p:spPr bwMode="auto">
          <a:xfrm>
            <a:off x="0" y="-18732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09824" name="Group 256"/>
          <p:cNvGraphicFramePr>
            <a:graphicFrameLocks noGrp="1"/>
          </p:cNvGraphicFramePr>
          <p:nvPr/>
        </p:nvGraphicFramePr>
        <p:xfrm>
          <a:off x="5105400" y="527050"/>
          <a:ext cx="3352800" cy="6035040"/>
        </p:xfrm>
        <a:graphic>
          <a:graphicData uri="http://schemas.openxmlformats.org/drawingml/2006/table">
            <a:tbl>
              <a:tblPr/>
              <a:tblGrid>
                <a:gridCol w="2743200"/>
                <a:gridCol w="609600"/>
              </a:tblGrid>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2"/>
                          </a:solidFill>
                          <a:effectLst/>
                          <a:latin typeface="Times New Roman" pitchFamily="18" charset="0"/>
                        </a:rPr>
                        <a:t>Spontaneous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2"/>
                          </a:solidFill>
                          <a:effectLst/>
                          <a:latin typeface="Times New Roman" pitchFamily="18" charset="0"/>
                        </a:rPr>
                        <a:t>To Speech</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2"/>
                          </a:solidFill>
                          <a:effectLst/>
                          <a:latin typeface="Times New Roman" pitchFamily="18" charset="0"/>
                        </a:rPr>
                        <a:t>To Pain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2"/>
                          </a:solidFill>
                          <a:effectLst/>
                          <a:latin typeface="Times New Roman" pitchFamily="18" charset="0"/>
                        </a:rPr>
                        <a:t>Absent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Converses/Oriented</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Converses/Desoriented</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Inapropriate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Incomprehensible</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2</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Absent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accent2"/>
                          </a:solidFill>
                          <a:effectLst/>
                          <a:latin typeface="Times New Roman" pitchFamily="18" charset="0"/>
                        </a:rPr>
                        <a:t>Obeys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6</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accent2"/>
                          </a:solidFill>
                          <a:effectLst/>
                          <a:latin typeface="Times New Roman" pitchFamily="18" charset="0"/>
                        </a:rPr>
                        <a:t>Localizes Pain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accent2"/>
                          </a:solidFill>
                          <a:effectLst/>
                          <a:latin typeface="Times New Roman" pitchFamily="18" charset="0"/>
                        </a:rPr>
                        <a:t>Withdraws(flexion)</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4</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accent2"/>
                          </a:solidFill>
                          <a:effectLst/>
                          <a:latin typeface="Times New Roman" pitchFamily="18" charset="0"/>
                        </a:rPr>
                        <a:t>Decorticate(flexion) Rigidity</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3</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accent2"/>
                          </a:solidFill>
                          <a:effectLst/>
                          <a:latin typeface="Times New Roman" pitchFamily="18" charset="0"/>
                        </a:rPr>
                        <a:t>Decerebrate(extension) Rigidity</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2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33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accent2"/>
                          </a:solidFill>
                          <a:effectLst/>
                          <a:latin typeface="Times New Roman" pitchFamily="18" charset="0"/>
                        </a:rPr>
                        <a:t>Absent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rPr>
                        <a:t>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9804" name="Rectangle 236"/>
          <p:cNvSpPr>
            <a:spLocks noChangeArrowheads="1"/>
          </p:cNvSpPr>
          <p:nvPr/>
        </p:nvSpPr>
        <p:spPr bwMode="auto">
          <a:xfrm>
            <a:off x="4479925" y="7908925"/>
            <a:ext cx="184150" cy="822325"/>
          </a:xfrm>
          <a:prstGeom prst="rect">
            <a:avLst/>
          </a:prstGeom>
          <a:noFill/>
          <a:ln w="9525">
            <a:noFill/>
            <a:miter lim="800000"/>
            <a:headEnd/>
            <a:tailEnd/>
          </a:ln>
          <a:effectLst/>
        </p:spPr>
        <p:txBody>
          <a:bodyPr wrap="none" anchor="ctr">
            <a:spAutoFit/>
          </a:bodyPr>
          <a:lstStyle/>
          <a:p>
            <a:pPr algn="ctr"/>
            <a:endParaRPr lang="en-GB"/>
          </a:p>
          <a:p>
            <a:pPr algn="ctr" eaLnBrk="0" hangingPunct="0"/>
            <a:endParaRPr lang="en-GB"/>
          </a:p>
        </p:txBody>
      </p:sp>
      <p:sp>
        <p:nvSpPr>
          <p:cNvPr id="109819" name="Rectangle 251"/>
          <p:cNvSpPr>
            <a:spLocks noChangeArrowheads="1"/>
          </p:cNvSpPr>
          <p:nvPr/>
        </p:nvSpPr>
        <p:spPr bwMode="auto">
          <a:xfrm>
            <a:off x="3505200" y="533400"/>
            <a:ext cx="1581150" cy="457200"/>
          </a:xfrm>
          <a:prstGeom prst="rect">
            <a:avLst/>
          </a:prstGeom>
          <a:noFill/>
          <a:ln w="9525">
            <a:noFill/>
            <a:miter lim="800000"/>
            <a:headEnd/>
            <a:tailEnd/>
          </a:ln>
          <a:effectLst/>
        </p:spPr>
        <p:txBody>
          <a:bodyPr wrap="none">
            <a:spAutoFit/>
          </a:bodyPr>
          <a:lstStyle/>
          <a:p>
            <a:r>
              <a:rPr lang="en-GB" b="1">
                <a:solidFill>
                  <a:schemeClr val="tx2"/>
                </a:solidFill>
              </a:rPr>
              <a:t>Eyes Open</a:t>
            </a:r>
          </a:p>
        </p:txBody>
      </p:sp>
      <p:sp>
        <p:nvSpPr>
          <p:cNvPr id="109820" name="Rectangle 252"/>
          <p:cNvSpPr>
            <a:spLocks noChangeArrowheads="1"/>
          </p:cNvSpPr>
          <p:nvPr/>
        </p:nvSpPr>
        <p:spPr bwMode="auto">
          <a:xfrm>
            <a:off x="3871913" y="2057400"/>
            <a:ext cx="1081087" cy="457200"/>
          </a:xfrm>
          <a:prstGeom prst="rect">
            <a:avLst/>
          </a:prstGeom>
          <a:noFill/>
          <a:ln w="9525">
            <a:noFill/>
            <a:miter lim="800000"/>
            <a:headEnd/>
            <a:tailEnd/>
          </a:ln>
          <a:effectLst/>
        </p:spPr>
        <p:txBody>
          <a:bodyPr wrap="none">
            <a:spAutoFit/>
          </a:bodyPr>
          <a:lstStyle/>
          <a:p>
            <a:r>
              <a:rPr lang="en-GB" b="1"/>
              <a:t>Verbal</a:t>
            </a:r>
          </a:p>
        </p:txBody>
      </p:sp>
      <p:sp>
        <p:nvSpPr>
          <p:cNvPr id="109821" name="Rectangle 253"/>
          <p:cNvSpPr>
            <a:spLocks noChangeArrowheads="1"/>
          </p:cNvSpPr>
          <p:nvPr/>
        </p:nvSpPr>
        <p:spPr bwMode="auto">
          <a:xfrm>
            <a:off x="3940175" y="3733800"/>
            <a:ext cx="1012825" cy="457200"/>
          </a:xfrm>
          <a:prstGeom prst="rect">
            <a:avLst/>
          </a:prstGeom>
          <a:noFill/>
          <a:ln w="9525">
            <a:noFill/>
            <a:miter lim="800000"/>
            <a:headEnd/>
            <a:tailEnd/>
          </a:ln>
          <a:effectLst/>
        </p:spPr>
        <p:txBody>
          <a:bodyPr wrap="none">
            <a:spAutoFit/>
          </a:bodyPr>
          <a:lstStyle/>
          <a:p>
            <a:r>
              <a:rPr lang="en-GB" b="1">
                <a:solidFill>
                  <a:schemeClr val="accent2"/>
                </a:solidFill>
              </a:rPr>
              <a:t>Motor</a:t>
            </a:r>
          </a:p>
        </p:txBody>
      </p:sp>
      <p:sp>
        <p:nvSpPr>
          <p:cNvPr id="109825" name="Rectangle 257"/>
          <p:cNvSpPr>
            <a:spLocks noChangeArrowheads="1"/>
          </p:cNvSpPr>
          <p:nvPr/>
        </p:nvSpPr>
        <p:spPr bwMode="auto">
          <a:xfrm>
            <a:off x="228600" y="4237038"/>
            <a:ext cx="4764088" cy="2047875"/>
          </a:xfrm>
          <a:prstGeom prst="rect">
            <a:avLst/>
          </a:prstGeom>
          <a:noFill/>
          <a:ln w="9525">
            <a:noFill/>
            <a:miter lim="800000"/>
            <a:headEnd/>
            <a:tailEnd/>
          </a:ln>
          <a:effectLst/>
        </p:spPr>
        <p:txBody>
          <a:bodyPr anchor="ctr">
            <a:spAutoFit/>
          </a:bodyPr>
          <a:lstStyle/>
          <a:p>
            <a:pPr marL="457200" indent="-457200"/>
            <a:r>
              <a:rPr lang="en-GB" sz="1600"/>
              <a:t>The sum obtained in this scale is used to the assess Coma and Impaired consciousness </a:t>
            </a:r>
          </a:p>
          <a:p>
            <a:pPr marL="457200" indent="-457200"/>
            <a:endParaRPr lang="en-GB" sz="1600"/>
          </a:p>
          <a:p>
            <a:pPr marL="457200" indent="-457200"/>
            <a:r>
              <a:rPr lang="en-GB" sz="1600"/>
              <a:t>Mild is 13 through 15 points</a:t>
            </a:r>
          </a:p>
          <a:p>
            <a:pPr marL="457200" indent="-457200"/>
            <a:r>
              <a:rPr lang="en-GB" sz="1600"/>
              <a:t>Moderate is 9 to 12 points</a:t>
            </a:r>
          </a:p>
          <a:p>
            <a:pPr marL="457200" indent="-457200"/>
            <a:r>
              <a:rPr lang="en-GB" sz="1600"/>
              <a:t>Severe 3 through 8 points</a:t>
            </a:r>
            <a:br>
              <a:rPr lang="en-GB" sz="1600"/>
            </a:br>
            <a:endParaRPr lang="en-GB" sz="1600"/>
          </a:p>
          <a:p>
            <a:pPr marL="457200" indent="-457200"/>
            <a:r>
              <a:rPr lang="en-GB" sz="1600"/>
              <a:t>Patients with score less than 8 are in Coma </a:t>
            </a:r>
          </a:p>
        </p:txBody>
      </p:sp>
      <p:sp>
        <p:nvSpPr>
          <p:cNvPr id="109826" name="Rectangle 258"/>
          <p:cNvSpPr>
            <a:spLocks noChangeArrowheads="1"/>
          </p:cNvSpPr>
          <p:nvPr/>
        </p:nvSpPr>
        <p:spPr bwMode="auto">
          <a:xfrm>
            <a:off x="6199188" y="76200"/>
            <a:ext cx="811212" cy="457200"/>
          </a:xfrm>
          <a:prstGeom prst="rect">
            <a:avLst/>
          </a:prstGeom>
          <a:noFill/>
          <a:ln w="9525">
            <a:noFill/>
            <a:miter lim="800000"/>
            <a:headEnd/>
            <a:tailEnd/>
          </a:ln>
          <a:effectLst/>
        </p:spPr>
        <p:txBody>
          <a:bodyPr wrap="none">
            <a:spAutoFit/>
          </a:bodyPr>
          <a:lstStyle/>
          <a:p>
            <a:r>
              <a:rPr lang="en-GB" b="1">
                <a:solidFill>
                  <a:schemeClr val="tx2"/>
                </a:solidFill>
              </a:rPr>
              <a:t>GCS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4953000"/>
          </a:xfrm>
        </p:spPr>
        <p:txBody>
          <a:bodyPr/>
          <a:lstStyle/>
          <a:p>
            <a:pPr algn="l"/>
            <a:r>
              <a:rPr lang="en-IN" sz="2400" dirty="0">
                <a:solidFill>
                  <a:schemeClr val="tx1"/>
                </a:solidFill>
              </a:rPr>
              <a:t/>
            </a:r>
            <a:br>
              <a:rPr lang="en-IN" sz="2400" dirty="0">
                <a:solidFill>
                  <a:schemeClr val="tx1"/>
                </a:solidFill>
              </a:rPr>
            </a:br>
            <a:r>
              <a:rPr lang="en-IN" sz="2400" b="1" dirty="0">
                <a:solidFill>
                  <a:schemeClr val="tx1"/>
                </a:solidFill>
              </a:rPr>
              <a:t>Coma scales: a historical review</a:t>
            </a:r>
            <a:r>
              <a:rPr lang="en-IN" sz="2400" b="1" dirty="0" smtClean="0">
                <a:solidFill>
                  <a:schemeClr val="tx1"/>
                </a:solidFill>
              </a:rPr>
              <a:t>.</a:t>
            </a:r>
            <a:br>
              <a:rPr lang="en-IN" sz="2400" b="1" dirty="0" smtClean="0">
                <a:solidFill>
                  <a:schemeClr val="tx1"/>
                </a:solidFill>
              </a:rPr>
            </a:br>
            <a:r>
              <a:rPr lang="en-IN" sz="1400" dirty="0" smtClean="0">
                <a:solidFill>
                  <a:schemeClr val="tx1"/>
                </a:solidFill>
              </a:rPr>
              <a:t/>
            </a:r>
            <a:br>
              <a:rPr lang="en-IN" sz="1400" dirty="0" smtClean="0">
                <a:solidFill>
                  <a:schemeClr val="tx1"/>
                </a:solidFill>
              </a:rPr>
            </a:br>
            <a:r>
              <a:rPr lang="en-IN" sz="1400" b="1" dirty="0">
                <a:solidFill>
                  <a:schemeClr val="tx1"/>
                </a:solidFill>
              </a:rPr>
              <a:t/>
            </a:r>
            <a:br>
              <a:rPr lang="en-IN" sz="1400" b="1" dirty="0">
                <a:solidFill>
                  <a:schemeClr val="tx1"/>
                </a:solidFill>
              </a:rPr>
            </a:br>
            <a:r>
              <a:rPr lang="en-IN" sz="1800" b="1" cap="all" dirty="0" smtClean="0">
                <a:solidFill>
                  <a:schemeClr val="tx1"/>
                </a:solidFill>
              </a:rPr>
              <a:t>OBJECTIVE: </a:t>
            </a:r>
            <a:r>
              <a:rPr lang="en-IN" sz="1800" dirty="0" smtClean="0">
                <a:solidFill>
                  <a:schemeClr val="tx1"/>
                </a:solidFill>
              </a:rPr>
              <a:t>To </a:t>
            </a:r>
            <a:r>
              <a:rPr lang="en-IN" sz="1800" dirty="0">
                <a:solidFill>
                  <a:schemeClr val="tx1"/>
                </a:solidFill>
              </a:rPr>
              <a:t>describe the most important coma scales developed in the last fifty years</a:t>
            </a:r>
            <a:r>
              <a:rPr lang="en-IN" sz="1800" dirty="0" smtClean="0">
                <a:solidFill>
                  <a:schemeClr val="tx1"/>
                </a:solidFill>
              </a:rPr>
              <a:t>.</a:t>
            </a:r>
            <a:br>
              <a:rPr lang="en-IN" sz="1800" dirty="0" smtClean="0">
                <a:solidFill>
                  <a:schemeClr val="tx1"/>
                </a:solidFill>
              </a:rPr>
            </a:br>
            <a:r>
              <a:rPr lang="en-IN" sz="1800" dirty="0">
                <a:solidFill>
                  <a:schemeClr val="tx1"/>
                </a:solidFill>
              </a:rPr>
              <a:t/>
            </a:r>
            <a:br>
              <a:rPr lang="en-IN" sz="1800" dirty="0">
                <a:solidFill>
                  <a:schemeClr val="tx1"/>
                </a:solidFill>
              </a:rPr>
            </a:br>
            <a:r>
              <a:rPr lang="en-IN" sz="1800" b="1" cap="all" dirty="0" smtClean="0">
                <a:solidFill>
                  <a:schemeClr val="tx1"/>
                </a:solidFill>
              </a:rPr>
              <a:t>METHOD: </a:t>
            </a:r>
            <a:r>
              <a:rPr lang="en-IN" sz="1800" dirty="0" smtClean="0">
                <a:solidFill>
                  <a:schemeClr val="tx1"/>
                </a:solidFill>
              </a:rPr>
              <a:t>A </a:t>
            </a:r>
            <a:r>
              <a:rPr lang="en-IN" sz="1800" dirty="0">
                <a:solidFill>
                  <a:schemeClr val="tx1"/>
                </a:solidFill>
              </a:rPr>
              <a:t>review of the literature between 1969 and 2009 in the Medline and </a:t>
            </a:r>
            <a:r>
              <a:rPr lang="en-IN" sz="1800" dirty="0" err="1">
                <a:solidFill>
                  <a:schemeClr val="tx1"/>
                </a:solidFill>
              </a:rPr>
              <a:t>Scielo</a:t>
            </a:r>
            <a:r>
              <a:rPr lang="en-IN" sz="1800" dirty="0">
                <a:solidFill>
                  <a:schemeClr val="tx1"/>
                </a:solidFill>
              </a:rPr>
              <a:t> databases </a:t>
            </a:r>
            <a:r>
              <a:rPr lang="en-IN" sz="1800" dirty="0" smtClean="0">
                <a:solidFill>
                  <a:schemeClr val="tx1"/>
                </a:solidFill>
              </a:rPr>
              <a:t/>
            </a:r>
            <a:br>
              <a:rPr lang="en-IN" sz="1800" dirty="0" smtClean="0">
                <a:solidFill>
                  <a:schemeClr val="tx1"/>
                </a:solidFill>
              </a:rPr>
            </a:br>
            <a:r>
              <a:rPr lang="en-IN" sz="1800" dirty="0">
                <a:solidFill>
                  <a:schemeClr val="tx1"/>
                </a:solidFill>
              </a:rPr>
              <a:t/>
            </a:r>
            <a:br>
              <a:rPr lang="en-IN" sz="1800" dirty="0">
                <a:solidFill>
                  <a:schemeClr val="tx1"/>
                </a:solidFill>
              </a:rPr>
            </a:br>
            <a:r>
              <a:rPr lang="en-IN" sz="1800" b="1" cap="all" dirty="0" smtClean="0">
                <a:solidFill>
                  <a:schemeClr val="tx1"/>
                </a:solidFill>
              </a:rPr>
              <a:t>RESULTS</a:t>
            </a:r>
            <a:r>
              <a:rPr lang="en-IN" sz="1800" b="1" cap="all" dirty="0">
                <a:solidFill>
                  <a:schemeClr val="tx1"/>
                </a:solidFill>
              </a:rPr>
              <a:t>:</a:t>
            </a:r>
            <a:br>
              <a:rPr lang="en-IN" sz="1800" b="1" cap="all" dirty="0">
                <a:solidFill>
                  <a:schemeClr val="tx1"/>
                </a:solidFill>
              </a:rPr>
            </a:br>
            <a:r>
              <a:rPr lang="en-IN" sz="1800" dirty="0">
                <a:solidFill>
                  <a:schemeClr val="tx1"/>
                </a:solidFill>
              </a:rPr>
              <a:t>Five main scales were found in chronological order: the </a:t>
            </a:r>
            <a:r>
              <a:rPr lang="en-IN" sz="1800" dirty="0" err="1">
                <a:solidFill>
                  <a:schemeClr val="tx1"/>
                </a:solidFill>
              </a:rPr>
              <a:t>Jouvet</a:t>
            </a:r>
            <a:r>
              <a:rPr lang="en-IN" sz="1800" dirty="0">
                <a:solidFill>
                  <a:schemeClr val="tx1"/>
                </a:solidFill>
              </a:rPr>
              <a:t> coma scale, the Moscow coma scale, the </a:t>
            </a:r>
            <a:r>
              <a:rPr lang="en-IN" sz="1800" dirty="0" err="1">
                <a:solidFill>
                  <a:schemeClr val="tx1"/>
                </a:solidFill>
              </a:rPr>
              <a:t>Glasgowcoma</a:t>
            </a:r>
            <a:r>
              <a:rPr lang="en-IN" sz="1800" dirty="0">
                <a:solidFill>
                  <a:schemeClr val="tx1"/>
                </a:solidFill>
              </a:rPr>
              <a:t> scale (GCS), the </a:t>
            </a:r>
            <a:r>
              <a:rPr lang="en-IN" sz="1800" dirty="0" err="1">
                <a:solidFill>
                  <a:schemeClr val="tx1"/>
                </a:solidFill>
              </a:rPr>
              <a:t>Bozza-Marrubini</a:t>
            </a:r>
            <a:r>
              <a:rPr lang="en-IN" sz="1800" dirty="0">
                <a:solidFill>
                  <a:schemeClr val="tx1"/>
                </a:solidFill>
              </a:rPr>
              <a:t> scale and the FOUR score (Full Outline of </a:t>
            </a:r>
            <a:r>
              <a:rPr lang="en-IN" sz="1800" dirty="0" err="1">
                <a:solidFill>
                  <a:schemeClr val="tx1"/>
                </a:solidFill>
              </a:rPr>
              <a:t>UnResponsiveness</a:t>
            </a:r>
            <a:r>
              <a:rPr lang="en-IN" sz="1800" dirty="0">
                <a:solidFill>
                  <a:schemeClr val="tx1"/>
                </a:solidFill>
              </a:rPr>
              <a:t>), </a:t>
            </a:r>
            <a:r>
              <a:rPr lang="en-IN" sz="1800" dirty="0" smtClean="0">
                <a:solidFill>
                  <a:schemeClr val="tx1"/>
                </a:solidFill>
              </a:rPr>
              <a:t/>
            </a:r>
            <a:br>
              <a:rPr lang="en-IN" sz="1800" dirty="0" smtClean="0">
                <a:solidFill>
                  <a:schemeClr val="tx1"/>
                </a:solidFill>
              </a:rPr>
            </a:br>
            <a:r>
              <a:rPr lang="en-IN" sz="1800" dirty="0">
                <a:solidFill>
                  <a:schemeClr val="tx1"/>
                </a:solidFill>
              </a:rPr>
              <a:t/>
            </a:r>
            <a:br>
              <a:rPr lang="en-IN" sz="1800" dirty="0">
                <a:solidFill>
                  <a:schemeClr val="tx1"/>
                </a:solidFill>
              </a:rPr>
            </a:br>
            <a:r>
              <a:rPr lang="en-IN" sz="1800" b="1" cap="all" dirty="0">
                <a:solidFill>
                  <a:schemeClr val="tx1"/>
                </a:solidFill>
              </a:rPr>
              <a:t>DISCUSSION:</a:t>
            </a:r>
            <a:br>
              <a:rPr lang="en-IN" sz="1800" b="1" cap="all" dirty="0">
                <a:solidFill>
                  <a:schemeClr val="tx1"/>
                </a:solidFill>
              </a:rPr>
            </a:br>
            <a:r>
              <a:rPr lang="en-IN" sz="1800" dirty="0">
                <a:solidFill>
                  <a:schemeClr val="tx1"/>
                </a:solidFill>
              </a:rPr>
              <a:t>Of the five main scales, the GCS is by far the most widely used. It is easy to apply and very suitable for cases of traumatic brain injury (TBI</a:t>
            </a:r>
            <a:r>
              <a:rPr lang="en-IN" sz="1800" dirty="0" smtClean="0">
                <a:solidFill>
                  <a:schemeClr val="tx1"/>
                </a:solidFill>
              </a:rPr>
              <a:t>).. </a:t>
            </a:r>
            <a:r>
              <a:rPr lang="en-IN" sz="1800" dirty="0">
                <a:solidFill>
                  <a:schemeClr val="tx1"/>
                </a:solidFill>
              </a:rPr>
              <a:t>The FOUR score is easy to apply and provides more neurological details than the Glasgow scale.</a:t>
            </a:r>
            <a:r>
              <a:rPr lang="en-IN" dirty="0">
                <a:solidFill>
                  <a:schemeClr val="tx1"/>
                </a:solidFill>
              </a:rPr>
              <a:t/>
            </a:r>
            <a:br>
              <a:rPr lang="en-IN" dirty="0">
                <a:solidFill>
                  <a:schemeClr val="tx1"/>
                </a:solidFill>
              </a:rPr>
            </a:br>
            <a:endParaRPr lang="en-IN" dirty="0">
              <a:solidFill>
                <a:schemeClr val="tx1"/>
              </a:solidFill>
            </a:endParaRPr>
          </a:p>
        </p:txBody>
      </p:sp>
    </p:spTree>
    <p:extLst>
      <p:ext uri="{BB962C8B-B14F-4D97-AF65-F5344CB8AC3E}">
        <p14:creationId xmlns:p14="http://schemas.microsoft.com/office/powerpoint/2010/main" xmlns="" val="3482470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  </a:t>
            </a:r>
            <a:endParaRPr lang="en-IN" dirty="0"/>
          </a:p>
        </p:txBody>
      </p:sp>
      <p:graphicFrame>
        <p:nvGraphicFramePr>
          <p:cNvPr id="4" name="Table 3"/>
          <p:cNvGraphicFramePr>
            <a:graphicFrameLocks noGrp="1"/>
          </p:cNvGraphicFramePr>
          <p:nvPr/>
        </p:nvGraphicFramePr>
        <p:xfrm>
          <a:off x="0" y="0"/>
          <a:ext cx="9144000" cy="688733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035170">
                <a:tc>
                  <a:txBody>
                    <a:bodyPr/>
                    <a:lstStyle/>
                    <a:p>
                      <a:r>
                        <a:rPr lang="en-IN" dirty="0" smtClean="0"/>
                        <a:t>EVIDENCE</a:t>
                      </a:r>
                      <a:endParaRPr lang="en-IN" dirty="0"/>
                    </a:p>
                  </a:txBody>
                  <a:tcPr/>
                </a:tc>
                <a:tc>
                  <a:txBody>
                    <a:bodyPr/>
                    <a:lstStyle/>
                    <a:p>
                      <a:r>
                        <a:rPr lang="en-IN" dirty="0" smtClean="0"/>
                        <a:t>AIM</a:t>
                      </a:r>
                      <a:endParaRPr lang="en-IN" dirty="0"/>
                    </a:p>
                  </a:txBody>
                  <a:tcPr/>
                </a:tc>
                <a:tc>
                  <a:txBody>
                    <a:bodyPr/>
                    <a:lstStyle/>
                    <a:p>
                      <a:r>
                        <a:rPr lang="en-IN" dirty="0" smtClean="0"/>
                        <a:t>METHOD</a:t>
                      </a:r>
                      <a:endParaRPr lang="en-IN" dirty="0"/>
                    </a:p>
                  </a:txBody>
                  <a:tcPr/>
                </a:tc>
                <a:tc>
                  <a:txBody>
                    <a:bodyPr/>
                    <a:lstStyle/>
                    <a:p>
                      <a:r>
                        <a:rPr lang="en-IN" dirty="0" smtClean="0"/>
                        <a:t>RESULT</a:t>
                      </a:r>
                      <a:endParaRPr lang="en-IN" dirty="0"/>
                    </a:p>
                  </a:txBody>
                  <a:tcPr/>
                </a:tc>
                <a:tc>
                  <a:txBody>
                    <a:bodyPr/>
                    <a:lstStyle/>
                    <a:p>
                      <a:r>
                        <a:rPr lang="en-IN" dirty="0" smtClean="0"/>
                        <a:t>CONCLUSION</a:t>
                      </a:r>
                      <a:endParaRPr lang="en-IN" dirty="0"/>
                    </a:p>
                  </a:txBody>
                  <a:tcPr/>
                </a:tc>
              </a:tr>
              <a:tr h="5822830">
                <a:tc>
                  <a:txBody>
                    <a:bodyPr/>
                    <a:lstStyle/>
                    <a:p>
                      <a:r>
                        <a:rPr lang="en-IN" sz="1800" u="sng" dirty="0" err="1" smtClean="0">
                          <a:solidFill>
                            <a:schemeClr val="bg2"/>
                          </a:solidFill>
                          <a:hlinkClick r:id="rId2" tooltip="Arquivos de neuro-psiquiatria."/>
                        </a:rPr>
                        <a:t>Arq</a:t>
                      </a:r>
                      <a:r>
                        <a:rPr lang="en-IN" sz="1800" u="sng" dirty="0" smtClean="0">
                          <a:solidFill>
                            <a:schemeClr val="bg2"/>
                          </a:solidFill>
                          <a:hlinkClick r:id="rId2" tooltip="Arquivos de neuro-psiquiatria."/>
                        </a:rPr>
                        <a:t> </a:t>
                      </a:r>
                      <a:r>
                        <a:rPr lang="en-IN" sz="1800" u="sng" dirty="0" err="1" smtClean="0">
                          <a:solidFill>
                            <a:schemeClr val="bg2"/>
                          </a:solidFill>
                          <a:hlinkClick r:id="rId2" tooltip="Arquivos de neuro-psiquiatria."/>
                        </a:rPr>
                        <a:t>Neuropsiquiatr</a:t>
                      </a:r>
                      <a:r>
                        <a:rPr lang="en-IN" sz="1800" u="sng" dirty="0" smtClean="0">
                          <a:solidFill>
                            <a:schemeClr val="bg2"/>
                          </a:solidFill>
                          <a:hlinkClick r:id="rId2" tooltip="Arquivos de neuro-psiquiatria."/>
                        </a:rPr>
                        <a:t>.</a:t>
                      </a:r>
                      <a:r>
                        <a:rPr lang="en-IN" sz="1800" dirty="0" smtClean="0">
                          <a:solidFill>
                            <a:schemeClr val="bg2"/>
                          </a:solidFill>
                        </a:rPr>
                        <a:t> </a:t>
                      </a:r>
                      <a:r>
                        <a:rPr lang="en-IN" sz="1800" smtClean="0">
                          <a:solidFill>
                            <a:schemeClr val="bg2"/>
                          </a:solidFill>
                        </a:rPr>
                        <a:t>2010 </a:t>
                      </a:r>
                      <a:r>
                        <a:rPr lang="en-IN" sz="1800" dirty="0" smtClean="0">
                          <a:solidFill>
                            <a:schemeClr val="bg2"/>
                          </a:solidFill>
                        </a:rPr>
                        <a:t>Dec;68(6):930-7</a:t>
                      </a:r>
                      <a:r>
                        <a:rPr lang="en-IN" sz="1800" b="1" dirty="0" smtClean="0">
                          <a:solidFill>
                            <a:schemeClr val="bg2"/>
                          </a:solidFill>
                        </a:rPr>
                        <a:t/>
                      </a:r>
                      <a:br>
                        <a:rPr lang="en-IN" sz="1800" b="1" dirty="0" smtClean="0">
                          <a:solidFill>
                            <a:schemeClr val="bg2"/>
                          </a:solidFill>
                        </a:rPr>
                      </a:br>
                      <a:r>
                        <a:rPr lang="en-IN" sz="1800" u="sng" dirty="0" err="1" smtClean="0">
                          <a:solidFill>
                            <a:schemeClr val="bg2"/>
                          </a:solidFill>
                          <a:hlinkClick r:id="rId3"/>
                        </a:rPr>
                        <a:t>Bordini</a:t>
                      </a:r>
                      <a:r>
                        <a:rPr lang="en-IN" sz="1800" u="sng" dirty="0" smtClean="0">
                          <a:solidFill>
                            <a:schemeClr val="bg2"/>
                          </a:solidFill>
                          <a:hlinkClick r:id="rId3"/>
                        </a:rPr>
                        <a:t> AL</a:t>
                      </a:r>
                      <a:endParaRPr lang="en-IN" sz="1800" u="sng" dirty="0" smtClean="0">
                        <a:solidFill>
                          <a:schemeClr val="bg2"/>
                        </a:solidFill>
                      </a:endParaRPr>
                    </a:p>
                    <a:p>
                      <a:endParaRPr lang="en-IN" sz="1800" u="sng" dirty="0" smtClean="0">
                        <a:solidFill>
                          <a:schemeClr val="bg2"/>
                        </a:solidFill>
                      </a:endParaRPr>
                    </a:p>
                    <a:p>
                      <a:r>
                        <a:rPr lang="en-IN" sz="1800" b="1" u="none" dirty="0" smtClean="0">
                          <a:solidFill>
                            <a:schemeClr val="bg2"/>
                          </a:solidFill>
                        </a:rPr>
                        <a:t>LEVEL 5</a:t>
                      </a:r>
                      <a:endParaRPr lang="en-IN" b="1" u="none" dirty="0">
                        <a:solidFill>
                          <a:schemeClr val="bg2"/>
                        </a:solidFill>
                      </a:endParaRPr>
                    </a:p>
                  </a:txBody>
                  <a:tcPr/>
                </a:tc>
                <a:tc>
                  <a:txBody>
                    <a:bodyPr/>
                    <a:lstStyle/>
                    <a:p>
                      <a:r>
                        <a:rPr lang="en-IN" dirty="0" smtClean="0"/>
                        <a:t>To describe the most important coma scales developed in the last fifty years</a:t>
                      </a:r>
                      <a:endParaRPr lang="en-IN" dirty="0"/>
                    </a:p>
                  </a:txBody>
                  <a:tcPr/>
                </a:tc>
                <a:tc>
                  <a:txBody>
                    <a:bodyPr/>
                    <a:lstStyle/>
                    <a:p>
                      <a:r>
                        <a:rPr lang="en-IN" dirty="0" smtClean="0"/>
                        <a:t>A review of the literature between 1969 and 2009 in the Medline and </a:t>
                      </a:r>
                      <a:r>
                        <a:rPr lang="en-IN" dirty="0" err="1" smtClean="0"/>
                        <a:t>Scielo</a:t>
                      </a:r>
                      <a:r>
                        <a:rPr lang="en-IN" dirty="0" smtClean="0"/>
                        <a:t> databases was carried out using the following keywords: coma scales, coma, disorders of consciousness, coma score and levels of coma</a:t>
                      </a:r>
                      <a:endParaRPr lang="en-IN" dirty="0"/>
                    </a:p>
                  </a:txBody>
                  <a:tcPr/>
                </a:tc>
                <a:tc>
                  <a:txBody>
                    <a:bodyPr/>
                    <a:lstStyle/>
                    <a:p>
                      <a:r>
                        <a:rPr lang="en-IN" dirty="0" smtClean="0"/>
                        <a:t>Five main scales were found in chronological order: the </a:t>
                      </a:r>
                      <a:r>
                        <a:rPr lang="en-IN" dirty="0" err="1" smtClean="0"/>
                        <a:t>Jouvet</a:t>
                      </a:r>
                      <a:r>
                        <a:rPr lang="en-IN" dirty="0" smtClean="0"/>
                        <a:t> coma scale, the Moscow coma scale, the Glasgow coma scale (GCS), the </a:t>
                      </a:r>
                      <a:r>
                        <a:rPr lang="en-IN" dirty="0" err="1" smtClean="0"/>
                        <a:t>Bozza-Marrubini</a:t>
                      </a:r>
                      <a:r>
                        <a:rPr lang="en-IN" dirty="0" smtClean="0"/>
                        <a:t> scale and the FOUR score (Full Outline of </a:t>
                      </a:r>
                      <a:r>
                        <a:rPr lang="en-IN" dirty="0" err="1" smtClean="0"/>
                        <a:t>UnResponsiveness</a:t>
                      </a:r>
                      <a:r>
                        <a:rPr lang="en-IN" dirty="0" smtClean="0"/>
                        <a:t>), as well as other scales that have had less impact and are rarely used outside their country of origin</a:t>
                      </a:r>
                      <a:endParaRPr lang="en-IN" dirty="0"/>
                    </a:p>
                  </a:txBody>
                  <a:tcPr/>
                </a:tc>
                <a:tc>
                  <a:txBody>
                    <a:bodyPr/>
                    <a:lstStyle/>
                    <a:p>
                      <a:r>
                        <a:rPr lang="en-IN" dirty="0" smtClean="0"/>
                        <a:t>Of the five main scales, the GCS is by far the most widely used. It is easy to apply and very suitable for cases of traumatic brain injury</a:t>
                      </a:r>
                      <a:endParaRPr lang="en-IN"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AU">
                <a:cs typeface="Times New Roman" pitchFamily="18" charset="0"/>
              </a:rPr>
              <a:t>Coma mimics</a:t>
            </a:r>
            <a:r>
              <a:rPr lang="en-GB"/>
              <a:t> </a:t>
            </a:r>
          </a:p>
        </p:txBody>
      </p:sp>
      <p:sp>
        <p:nvSpPr>
          <p:cNvPr id="6147" name="Rectangle 3"/>
          <p:cNvSpPr>
            <a:spLocks noGrp="1" noChangeArrowheads="1"/>
          </p:cNvSpPr>
          <p:nvPr>
            <p:ph type="body" idx="1"/>
          </p:nvPr>
        </p:nvSpPr>
        <p:spPr>
          <a:xfrm>
            <a:off x="1524000" y="1981200"/>
            <a:ext cx="6172200" cy="4114800"/>
          </a:xfrm>
        </p:spPr>
        <p:txBody>
          <a:bodyPr/>
          <a:lstStyle/>
          <a:p>
            <a:r>
              <a:rPr lang="en-AU" dirty="0">
                <a:cs typeface="Times New Roman" pitchFamily="18" charset="0"/>
              </a:rPr>
              <a:t>Psychogenic unresponsiveness</a:t>
            </a:r>
          </a:p>
          <a:p>
            <a:r>
              <a:rPr lang="en-AU" dirty="0" smtClean="0">
                <a:cs typeface="Times New Roman" pitchFamily="18" charset="0"/>
              </a:rPr>
              <a:t>Locked </a:t>
            </a:r>
            <a:r>
              <a:rPr lang="en-AU" dirty="0">
                <a:cs typeface="Times New Roman" pitchFamily="18" charset="0"/>
              </a:rPr>
              <a:t>in syndrome</a:t>
            </a:r>
          </a:p>
          <a:p>
            <a:r>
              <a:rPr lang="en-AU" dirty="0" err="1">
                <a:cs typeface="Times New Roman" pitchFamily="18" charset="0"/>
              </a:rPr>
              <a:t>Akinetic</a:t>
            </a:r>
            <a:r>
              <a:rPr lang="en-AU" dirty="0">
                <a:cs typeface="Times New Roman" pitchFamily="18" charset="0"/>
              </a:rPr>
              <a:t> </a:t>
            </a:r>
            <a:r>
              <a:rPr lang="en-AU" dirty="0" err="1">
                <a:cs typeface="Times New Roman" pitchFamily="18" charset="0"/>
              </a:rPr>
              <a:t>mutism</a:t>
            </a:r>
            <a:endParaRPr lang="en-AU" dirty="0">
              <a:cs typeface="Times New Roman" pitchFamily="18" charset="0"/>
            </a:endParaRPr>
          </a:p>
          <a:p>
            <a:r>
              <a:rPr lang="en-AU" dirty="0">
                <a:cs typeface="Times New Roman" pitchFamily="18" charset="0"/>
              </a:rPr>
              <a:t>Catatonia</a:t>
            </a:r>
          </a:p>
          <a:p>
            <a:r>
              <a:rPr lang="en-AU" dirty="0">
                <a:cs typeface="Times New Roman" pitchFamily="18" charset="0"/>
              </a:rPr>
              <a:t>Persistent vegetative state</a:t>
            </a:r>
          </a:p>
          <a:p>
            <a:pPr>
              <a:buNone/>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AU">
                <a:cs typeface="Times New Roman" pitchFamily="18" charset="0"/>
              </a:rPr>
              <a:t>Psychogenic coma</a:t>
            </a:r>
            <a:endParaRPr lang="en-GB">
              <a:cs typeface="Times New Roman" pitchFamily="18" charset="0"/>
            </a:endParaRPr>
          </a:p>
        </p:txBody>
      </p:sp>
      <p:sp>
        <p:nvSpPr>
          <p:cNvPr id="21507" name="Rectangle 3"/>
          <p:cNvSpPr>
            <a:spLocks noGrp="1" noChangeArrowheads="1"/>
          </p:cNvSpPr>
          <p:nvPr>
            <p:ph type="body" idx="1"/>
          </p:nvPr>
        </p:nvSpPr>
        <p:spPr>
          <a:xfrm>
            <a:off x="1600200" y="1981200"/>
            <a:ext cx="6858000" cy="4114800"/>
          </a:xfrm>
        </p:spPr>
        <p:txBody>
          <a:bodyPr/>
          <a:lstStyle/>
          <a:p>
            <a:r>
              <a:rPr lang="en-AU">
                <a:cs typeface="Times New Roman" pitchFamily="18" charset="0"/>
              </a:rPr>
              <a:t>Holds eye tight, resist opening</a:t>
            </a:r>
          </a:p>
          <a:p>
            <a:r>
              <a:rPr lang="en-AU">
                <a:cs typeface="Times New Roman" pitchFamily="18" charset="0"/>
              </a:rPr>
              <a:t>Fixed stare, quick blink</a:t>
            </a:r>
          </a:p>
          <a:p>
            <a:r>
              <a:rPr lang="en-AU">
                <a:cs typeface="Times New Roman" pitchFamily="18" charset="0"/>
              </a:rPr>
              <a:t>Normal pupil</a:t>
            </a:r>
          </a:p>
          <a:p>
            <a:r>
              <a:rPr lang="en-AU">
                <a:cs typeface="Times New Roman" pitchFamily="18" charset="0"/>
              </a:rPr>
              <a:t>Normal oculocephalic</a:t>
            </a:r>
          </a:p>
          <a:p>
            <a:r>
              <a:rPr lang="en-AU">
                <a:cs typeface="Times New Roman" pitchFamily="18" charset="0"/>
              </a:rPr>
              <a:t>Normal oculovestibular</a:t>
            </a:r>
          </a:p>
          <a:p>
            <a:r>
              <a:rPr lang="en-AU">
                <a:cs typeface="Times New Roman" pitchFamily="18" charset="0"/>
              </a:rPr>
              <a:t>Normal posture, breathing, bp,pulse</a:t>
            </a: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t>Coma Pathophysiology</a:t>
            </a:r>
          </a:p>
        </p:txBody>
      </p:sp>
      <p:sp>
        <p:nvSpPr>
          <p:cNvPr id="203779" name="Rectangle 3"/>
          <p:cNvSpPr>
            <a:spLocks noGrp="1" noChangeArrowheads="1"/>
          </p:cNvSpPr>
          <p:nvPr>
            <p:ph type="body" idx="1"/>
          </p:nvPr>
        </p:nvSpPr>
        <p:spPr/>
        <p:txBody>
          <a:bodyPr/>
          <a:lstStyle/>
          <a:p>
            <a:r>
              <a:rPr lang="en-US" dirty="0"/>
              <a:t>Coma implies dysfunction of:</a:t>
            </a:r>
          </a:p>
          <a:p>
            <a:pPr lvl="1"/>
            <a:r>
              <a:rPr lang="en-US" dirty="0" smtClean="0"/>
              <a:t>Ascending Reticular Activating System </a:t>
            </a:r>
            <a:r>
              <a:rPr lang="en-US" i="1" dirty="0"/>
              <a:t>or</a:t>
            </a:r>
            <a:endParaRPr lang="en-US" dirty="0"/>
          </a:p>
          <a:p>
            <a:pPr lvl="1"/>
            <a:r>
              <a:rPr lang="en-US" u="sng" dirty="0"/>
              <a:t>Both</a:t>
            </a:r>
            <a:r>
              <a:rPr lang="en-US" dirty="0"/>
              <a:t> hemi-cortices</a:t>
            </a:r>
          </a:p>
          <a:p>
            <a:r>
              <a:rPr lang="en-US" dirty="0"/>
              <a:t>Anatomically, this means</a:t>
            </a:r>
          </a:p>
          <a:p>
            <a:pPr lvl="1"/>
            <a:r>
              <a:rPr lang="en-US" dirty="0"/>
              <a:t>central brainstem structures (bilaterally) from caudal medulla to rostral midbrain</a:t>
            </a:r>
          </a:p>
          <a:p>
            <a:pPr lvl="1"/>
            <a:r>
              <a:rPr lang="en-US" dirty="0"/>
              <a:t>both hemispheres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AU">
                <a:cs typeface="Times New Roman" pitchFamily="18" charset="0"/>
              </a:rPr>
              <a:t>Coma - Aetiology</a:t>
            </a:r>
            <a:endParaRPr lang="en-GB">
              <a:cs typeface="Times New Roman" pitchFamily="18" charset="0"/>
            </a:endParaRPr>
          </a:p>
        </p:txBody>
      </p:sp>
      <p:sp>
        <p:nvSpPr>
          <p:cNvPr id="7171" name="Rectangle 3"/>
          <p:cNvSpPr>
            <a:spLocks noGrp="1" noChangeArrowheads="1"/>
          </p:cNvSpPr>
          <p:nvPr>
            <p:ph type="body" sz="half" idx="1"/>
          </p:nvPr>
        </p:nvSpPr>
        <p:spPr/>
        <p:txBody>
          <a:bodyPr/>
          <a:lstStyle/>
          <a:p>
            <a:pPr>
              <a:buFontTx/>
              <a:buNone/>
            </a:pPr>
            <a:r>
              <a:rPr lang="en-AU">
                <a:cs typeface="Times New Roman" pitchFamily="18" charset="0"/>
              </a:rPr>
              <a:t>Metabolic:-</a:t>
            </a:r>
          </a:p>
          <a:p>
            <a:pPr lvl="1"/>
            <a:r>
              <a:rPr lang="en-AU">
                <a:cs typeface="Times New Roman" pitchFamily="18" charset="0"/>
              </a:rPr>
              <a:t>Ischemic hypoxic</a:t>
            </a:r>
          </a:p>
          <a:p>
            <a:pPr lvl="1"/>
            <a:r>
              <a:rPr lang="en-AU">
                <a:cs typeface="Times New Roman" pitchFamily="18" charset="0"/>
              </a:rPr>
              <a:t>Hypoglycaemic</a:t>
            </a:r>
          </a:p>
          <a:p>
            <a:pPr lvl="1"/>
            <a:r>
              <a:rPr lang="en-AU">
                <a:cs typeface="Times New Roman" pitchFamily="18" charset="0"/>
              </a:rPr>
              <a:t>Organ failure</a:t>
            </a:r>
          </a:p>
          <a:p>
            <a:pPr lvl="1"/>
            <a:r>
              <a:rPr lang="en-AU">
                <a:cs typeface="Times New Roman" pitchFamily="18" charset="0"/>
              </a:rPr>
              <a:t>Electrolyte disturbance</a:t>
            </a:r>
          </a:p>
          <a:p>
            <a:pPr lvl="1"/>
            <a:r>
              <a:rPr lang="en-AU">
                <a:cs typeface="Times New Roman" pitchFamily="18" charset="0"/>
              </a:rPr>
              <a:t>Toxic</a:t>
            </a:r>
          </a:p>
          <a:p>
            <a:endParaRPr lang="en-GB"/>
          </a:p>
        </p:txBody>
      </p:sp>
      <p:sp>
        <p:nvSpPr>
          <p:cNvPr id="7172" name="Rectangle 4"/>
          <p:cNvSpPr>
            <a:spLocks noGrp="1" noChangeArrowheads="1"/>
          </p:cNvSpPr>
          <p:nvPr>
            <p:ph type="body" sz="half" idx="2"/>
          </p:nvPr>
        </p:nvSpPr>
        <p:spPr/>
        <p:txBody>
          <a:bodyPr/>
          <a:lstStyle/>
          <a:p>
            <a:pPr>
              <a:buFontTx/>
              <a:buNone/>
            </a:pPr>
            <a:r>
              <a:rPr lang="en-AU">
                <a:cs typeface="Times New Roman" pitchFamily="18" charset="0"/>
              </a:rPr>
              <a:t>Structural:-</a:t>
            </a:r>
          </a:p>
          <a:p>
            <a:pPr lvl="1"/>
            <a:r>
              <a:rPr lang="en-AU">
                <a:cs typeface="Times New Roman" pitchFamily="18" charset="0"/>
              </a:rPr>
              <a:t>Supratentorial bilateral</a:t>
            </a:r>
          </a:p>
          <a:p>
            <a:pPr lvl="1"/>
            <a:r>
              <a:rPr lang="en-AU">
                <a:cs typeface="Times New Roman" pitchFamily="18" charset="0"/>
              </a:rPr>
              <a:t>Unilateral large lesion with transtentorial herniation</a:t>
            </a:r>
          </a:p>
          <a:p>
            <a:pPr lvl="1"/>
            <a:r>
              <a:rPr lang="en-AU">
                <a:cs typeface="Times New Roman" pitchFamily="18" charset="0"/>
              </a:rPr>
              <a:t>Infratentorial</a:t>
            </a:r>
          </a:p>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AU" b="1">
                <a:cs typeface="Times New Roman" pitchFamily="18" charset="0"/>
              </a:rPr>
              <a:t>Supratentorial Lesions</a:t>
            </a:r>
            <a:endParaRPr lang="en-GB" b="1">
              <a:cs typeface="Times New Roman" pitchFamily="18" charset="0"/>
            </a:endParaRPr>
          </a:p>
        </p:txBody>
      </p:sp>
      <p:sp>
        <p:nvSpPr>
          <p:cNvPr id="28675" name="Rectangle 3"/>
          <p:cNvSpPr>
            <a:spLocks noGrp="1" noChangeArrowheads="1"/>
          </p:cNvSpPr>
          <p:nvPr>
            <p:ph type="body" sz="half" idx="1"/>
          </p:nvPr>
        </p:nvSpPr>
        <p:spPr/>
        <p:txBody>
          <a:bodyPr/>
          <a:lstStyle/>
          <a:p>
            <a:pPr>
              <a:lnSpc>
                <a:spcPct val="90000"/>
              </a:lnSpc>
            </a:pPr>
            <a:r>
              <a:rPr lang="en-AU" sz="2800">
                <a:cs typeface="Times New Roman" pitchFamily="18" charset="0"/>
              </a:rPr>
              <a:t>Epidural or Subdural Hematoma </a:t>
            </a:r>
          </a:p>
          <a:p>
            <a:pPr>
              <a:lnSpc>
                <a:spcPct val="90000"/>
              </a:lnSpc>
            </a:pPr>
            <a:r>
              <a:rPr lang="en-AU" sz="2800">
                <a:cs typeface="Times New Roman" pitchFamily="18" charset="0"/>
              </a:rPr>
              <a:t>Intraparenchymal haemorrhage</a:t>
            </a:r>
          </a:p>
          <a:p>
            <a:pPr>
              <a:lnSpc>
                <a:spcPct val="90000"/>
              </a:lnSpc>
            </a:pPr>
            <a:r>
              <a:rPr lang="en-AU" sz="2800">
                <a:cs typeface="Times New Roman" pitchFamily="18" charset="0"/>
              </a:rPr>
              <a:t>Large Ischemic Infarction</a:t>
            </a:r>
          </a:p>
          <a:p>
            <a:pPr>
              <a:lnSpc>
                <a:spcPct val="90000"/>
              </a:lnSpc>
            </a:pPr>
            <a:r>
              <a:rPr lang="en-AU" sz="2800">
                <a:cs typeface="Times New Roman" pitchFamily="18" charset="0"/>
              </a:rPr>
              <a:t>Tumour</a:t>
            </a:r>
          </a:p>
          <a:p>
            <a:pPr>
              <a:lnSpc>
                <a:spcPct val="90000"/>
              </a:lnSpc>
            </a:pPr>
            <a:r>
              <a:rPr lang="en-AU" sz="2800">
                <a:cs typeface="Times New Roman" pitchFamily="18" charset="0"/>
              </a:rPr>
              <a:t>Trauma</a:t>
            </a:r>
          </a:p>
          <a:p>
            <a:pPr>
              <a:lnSpc>
                <a:spcPct val="90000"/>
              </a:lnSpc>
            </a:pPr>
            <a:r>
              <a:rPr lang="en-AU" sz="2800">
                <a:cs typeface="Times New Roman" pitchFamily="18" charset="0"/>
              </a:rPr>
              <a:t>Abscess </a:t>
            </a:r>
            <a:endParaRPr lang="en-GB" sz="2800">
              <a:cs typeface="Times New Roman" pitchFamily="18" charset="0"/>
            </a:endParaRPr>
          </a:p>
        </p:txBody>
      </p:sp>
      <p:pic>
        <p:nvPicPr>
          <p:cNvPr id="28678" name="Picture 6"/>
          <p:cNvPicPr>
            <a:picLocks noGrp="1" noChangeArrowheads="1"/>
          </p:cNvPicPr>
          <p:nvPr>
            <p:ph sz="quarter" idx="2"/>
          </p:nvPr>
        </p:nvPicPr>
        <p:blipFill>
          <a:blip r:embed="rId3" cstate="print"/>
          <a:srcRect/>
          <a:stretch>
            <a:fillRect/>
          </a:stretch>
        </p:blipFill>
        <p:spPr>
          <a:xfrm>
            <a:off x="4419600" y="1981200"/>
            <a:ext cx="1371600" cy="1295400"/>
          </a:xfrm>
          <a:noFill/>
          <a:ln/>
        </p:spPr>
      </p:pic>
      <p:pic>
        <p:nvPicPr>
          <p:cNvPr id="28679" name="Picture 7"/>
          <p:cNvPicPr>
            <a:picLocks noChangeArrowheads="1"/>
          </p:cNvPicPr>
          <p:nvPr/>
        </p:nvPicPr>
        <p:blipFill>
          <a:blip r:embed="rId4" cstate="print"/>
          <a:srcRect/>
          <a:stretch>
            <a:fillRect/>
          </a:stretch>
        </p:blipFill>
        <p:spPr bwMode="auto">
          <a:xfrm>
            <a:off x="5791200" y="1981200"/>
            <a:ext cx="1371600" cy="1295400"/>
          </a:xfrm>
          <a:prstGeom prst="rect">
            <a:avLst/>
          </a:prstGeom>
          <a:noFill/>
          <a:ln w="12700">
            <a:noFill/>
            <a:miter lim="800000"/>
            <a:headEnd/>
            <a:tailEnd/>
          </a:ln>
          <a:effectLst/>
        </p:spPr>
      </p:pic>
      <p:pic>
        <p:nvPicPr>
          <p:cNvPr id="28680" name="Picture 8"/>
          <p:cNvPicPr>
            <a:picLocks noChangeArrowheads="1"/>
          </p:cNvPicPr>
          <p:nvPr/>
        </p:nvPicPr>
        <p:blipFill>
          <a:blip r:embed="rId5" cstate="print"/>
          <a:srcRect/>
          <a:stretch>
            <a:fillRect/>
          </a:stretch>
        </p:blipFill>
        <p:spPr bwMode="auto">
          <a:xfrm>
            <a:off x="4495800" y="3352800"/>
            <a:ext cx="1295400" cy="1371600"/>
          </a:xfrm>
          <a:prstGeom prst="rect">
            <a:avLst/>
          </a:prstGeom>
          <a:noFill/>
          <a:ln w="12700">
            <a:noFill/>
            <a:miter lim="800000"/>
            <a:headEnd/>
            <a:tailEnd/>
          </a:ln>
          <a:effectLst/>
        </p:spPr>
      </p:pic>
      <p:pic>
        <p:nvPicPr>
          <p:cNvPr id="28681" name="Picture 9"/>
          <p:cNvPicPr>
            <a:picLocks noChangeArrowheads="1"/>
          </p:cNvPicPr>
          <p:nvPr/>
        </p:nvPicPr>
        <p:blipFill>
          <a:blip r:embed="rId6" cstate="print"/>
          <a:srcRect/>
          <a:stretch>
            <a:fillRect/>
          </a:stretch>
        </p:blipFill>
        <p:spPr bwMode="auto">
          <a:xfrm>
            <a:off x="5181600" y="4876800"/>
            <a:ext cx="1219200" cy="1371600"/>
          </a:xfrm>
          <a:prstGeom prst="rect">
            <a:avLst/>
          </a:prstGeom>
          <a:noFill/>
          <a:ln w="12700">
            <a:noFill/>
            <a:miter lim="800000"/>
            <a:headEnd/>
            <a:tailEnd/>
          </a:ln>
          <a:effectLst/>
        </p:spPr>
      </p:pic>
      <p:pic>
        <p:nvPicPr>
          <p:cNvPr id="28682" name="Picture 10"/>
          <p:cNvPicPr>
            <a:picLocks noChangeAspect="1" noChangeArrowheads="1"/>
          </p:cNvPicPr>
          <p:nvPr/>
        </p:nvPicPr>
        <p:blipFill>
          <a:blip r:embed="rId7" cstate="print"/>
          <a:srcRect r="14999"/>
          <a:stretch>
            <a:fillRect/>
          </a:stretch>
        </p:blipFill>
        <p:spPr bwMode="auto">
          <a:xfrm>
            <a:off x="5943600" y="3352800"/>
            <a:ext cx="1295400" cy="1281113"/>
          </a:xfrm>
          <a:prstGeom prst="rect">
            <a:avLst/>
          </a:prstGeom>
          <a:noFill/>
          <a:ln w="9525">
            <a:noFill/>
            <a:miter lim="800000"/>
            <a:headEnd/>
            <a:tailEnd/>
          </a:ln>
          <a:effectLst/>
        </p:spPr>
      </p:pic>
      <p:pic>
        <p:nvPicPr>
          <p:cNvPr id="28687" name="Picture 15" descr="nr133%20copy"/>
          <p:cNvPicPr>
            <a:picLocks noChangeAspect="1" noChangeArrowheads="1"/>
          </p:cNvPicPr>
          <p:nvPr/>
        </p:nvPicPr>
        <p:blipFill>
          <a:blip r:embed="rId8" cstate="print"/>
          <a:srcRect/>
          <a:stretch>
            <a:fillRect/>
          </a:stretch>
        </p:blipFill>
        <p:spPr bwMode="auto">
          <a:xfrm>
            <a:off x="6477000" y="4876800"/>
            <a:ext cx="1266825" cy="1365250"/>
          </a:xfrm>
          <a:prstGeom prst="rect">
            <a:avLst/>
          </a:prstGeom>
          <a:noFill/>
        </p:spPr>
      </p:pic>
      <p:pic>
        <p:nvPicPr>
          <p:cNvPr id="28689" name="Picture 17" descr="Image38"/>
          <p:cNvPicPr>
            <a:picLocks noGrp="1" noChangeAspect="1" noChangeArrowheads="1"/>
          </p:cNvPicPr>
          <p:nvPr>
            <p:ph sz="quarter" idx="3"/>
          </p:nvPr>
        </p:nvPicPr>
        <p:blipFill>
          <a:blip r:embed="rId9" cstate="print"/>
          <a:srcRect/>
          <a:stretch>
            <a:fillRect/>
          </a:stretch>
        </p:blipFill>
        <p:spPr>
          <a:xfrm>
            <a:off x="3962400" y="4876800"/>
            <a:ext cx="1173163" cy="1371600"/>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1150938" y="381000"/>
            <a:ext cx="7772400" cy="1143000"/>
          </a:xfrm>
          <a:prstGeom prst="rect">
            <a:avLst/>
          </a:prstGeom>
          <a:noFill/>
          <a:ln w="12700">
            <a:noFill/>
            <a:miter lim="800000"/>
            <a:headEnd/>
            <a:tailEnd/>
          </a:ln>
          <a:effectLst/>
        </p:spPr>
        <p:txBody>
          <a:bodyPr lIns="90487" tIns="44450" rIns="90487" bIns="44450" anchor="ctr"/>
          <a:lstStyle/>
          <a:p>
            <a:pPr eaLnBrk="0" hangingPunct="0"/>
            <a:r>
              <a:rPr lang="en-US">
                <a:effectLst>
                  <a:outerShdw blurRad="38100" dist="38100" dir="2700000" algn="tl">
                    <a:srgbClr val="000000"/>
                  </a:outerShdw>
                </a:effectLst>
                <a:latin typeface="New York" charset="0"/>
              </a:rPr>
              <a:t>Supratentorial Mass Lesions</a:t>
            </a:r>
            <a:br>
              <a:rPr lang="en-US">
                <a:effectLst>
                  <a:outerShdw blurRad="38100" dist="38100" dir="2700000" algn="tl">
                    <a:srgbClr val="000000"/>
                  </a:outerShdw>
                </a:effectLst>
                <a:latin typeface="New York" charset="0"/>
              </a:rPr>
            </a:br>
            <a:r>
              <a:rPr lang="en-US" sz="3600">
                <a:effectLst>
                  <a:outerShdw blurRad="38100" dist="38100" dir="2700000" algn="tl">
                    <a:srgbClr val="000000"/>
                  </a:outerShdw>
                </a:effectLst>
                <a:latin typeface="New York" charset="0"/>
              </a:rPr>
              <a:t>Differential Characteristics</a:t>
            </a:r>
            <a:endParaRPr lang="en-US" sz="3200">
              <a:effectLst>
                <a:outerShdw blurRad="38100" dist="38100" dir="2700000" algn="tl">
                  <a:srgbClr val="000000"/>
                </a:outerShdw>
              </a:effectLst>
              <a:latin typeface="New York" charset="0"/>
            </a:endParaRPr>
          </a:p>
        </p:txBody>
      </p:sp>
      <p:sp>
        <p:nvSpPr>
          <p:cNvPr id="264195" name="Rectangle 3"/>
          <p:cNvSpPr>
            <a:spLocks noChangeArrowheads="1"/>
          </p:cNvSpPr>
          <p:nvPr/>
        </p:nvSpPr>
        <p:spPr bwMode="auto">
          <a:xfrm>
            <a:off x="406400" y="1828800"/>
            <a:ext cx="8128000" cy="4114800"/>
          </a:xfrm>
          <a:prstGeom prst="rect">
            <a:avLst/>
          </a:prstGeom>
          <a:noFill/>
          <a:ln w="12700">
            <a:noFill/>
            <a:miter lim="800000"/>
            <a:headEnd/>
            <a:tailEnd/>
          </a:ln>
          <a:effectLst/>
        </p:spPr>
        <p:txBody>
          <a:bodyPr lIns="90487" tIns="44450" rIns="90487" bIns="44450"/>
          <a:lstStyle/>
          <a:p>
            <a:pPr lvl="2" eaLnBrk="0" hangingPunct="0"/>
            <a:r>
              <a:rPr lang="en-US" sz="2800" dirty="0">
                <a:effectLst>
                  <a:outerShdw blurRad="38100" dist="38100" dir="2700000" algn="tl">
                    <a:srgbClr val="000000"/>
                  </a:outerShdw>
                </a:effectLst>
              </a:rPr>
              <a:t>Initiating signs usually of focal cerebral dysfunction</a:t>
            </a:r>
          </a:p>
          <a:p>
            <a:pPr lvl="2" eaLnBrk="0" hangingPunct="0"/>
            <a:r>
              <a:rPr lang="en-US" sz="2800" dirty="0">
                <a:effectLst>
                  <a:outerShdw blurRad="38100" dist="38100" dir="2700000" algn="tl">
                    <a:srgbClr val="000000"/>
                  </a:outerShdw>
                </a:effectLst>
              </a:rPr>
              <a:t>Signs of dysfunction progress rostral to caudal</a:t>
            </a:r>
          </a:p>
          <a:p>
            <a:pPr lvl="2" eaLnBrk="0" hangingPunct="0"/>
            <a:r>
              <a:rPr lang="en-US" sz="2800" dirty="0">
                <a:effectLst>
                  <a:outerShdw blurRad="38100" dist="38100" dir="2700000" algn="tl">
                    <a:srgbClr val="000000"/>
                  </a:outerShdw>
                </a:effectLst>
              </a:rPr>
              <a:t>Neurologic signs at any given time point to one anatomic area - diencephalon, midbrain, brainstem</a:t>
            </a:r>
          </a:p>
          <a:p>
            <a:pPr lvl="2" eaLnBrk="0" hangingPunct="0"/>
            <a:r>
              <a:rPr lang="en-US" sz="2800" dirty="0">
                <a:effectLst>
                  <a:outerShdw blurRad="38100" dist="38100" dir="2700000" algn="tl">
                    <a:srgbClr val="000000"/>
                  </a:outerShdw>
                </a:effectLst>
              </a:rPr>
              <a:t>Motor signs are often asymmetrical</a:t>
            </a:r>
          </a:p>
        </p:txBody>
      </p:sp>
      <p:sp>
        <p:nvSpPr>
          <p:cNvPr id="264196" name="Text Box 4"/>
          <p:cNvSpPr txBox="1">
            <a:spLocks noChangeArrowheads="1"/>
          </p:cNvSpPr>
          <p:nvPr/>
        </p:nvSpPr>
        <p:spPr bwMode="auto">
          <a:xfrm>
            <a:off x="5283200" y="5943600"/>
            <a:ext cx="3454400" cy="822325"/>
          </a:xfrm>
          <a:prstGeom prst="rect">
            <a:avLst/>
          </a:prstGeom>
          <a:noFill/>
          <a:ln w="12700">
            <a:noFill/>
            <a:miter lim="800000"/>
            <a:headEnd/>
            <a:tailEnd/>
          </a:ln>
          <a:effectLst/>
        </p:spPr>
        <p:txBody>
          <a:bodyPr>
            <a:spAutoFit/>
          </a:bodyPr>
          <a:lstStyle/>
          <a:p>
            <a:pPr eaLnBrk="0" hangingPunct="0"/>
            <a:r>
              <a:rPr lang="en-US" b="1">
                <a:effectLst>
                  <a:outerShdw blurRad="38100" dist="38100" dir="2700000" algn="tl">
                    <a:srgbClr val="000000"/>
                  </a:outerShdw>
                </a:effectLst>
                <a:latin typeface="Bookman Old Style" pitchFamily="18" charset="0"/>
              </a:rPr>
              <a:t>Plum and Posner, 1982</a:t>
            </a:r>
            <a:endParaRPr lang="en-US">
              <a:latin typeface="Times"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219200" y="0"/>
            <a:ext cx="8077200" cy="1981200"/>
          </a:xfrm>
          <a:noFill/>
          <a:ln/>
        </p:spPr>
        <p:txBody>
          <a:bodyPr lIns="90487" tIns="44450" rIns="90487" bIns="44450"/>
          <a:lstStyle/>
          <a:p>
            <a:pPr algn="l"/>
            <a:r>
              <a:rPr lang="en-US" sz="4000"/>
              <a:t>OBJECTIVES</a:t>
            </a:r>
            <a:endParaRPr lang="en-US" sz="3200"/>
          </a:p>
        </p:txBody>
      </p:sp>
      <p:sp>
        <p:nvSpPr>
          <p:cNvPr id="249859" name="Rectangle 3"/>
          <p:cNvSpPr>
            <a:spLocks noGrp="1" noChangeArrowheads="1"/>
          </p:cNvSpPr>
          <p:nvPr>
            <p:ph type="body" idx="1"/>
          </p:nvPr>
        </p:nvSpPr>
        <p:spPr>
          <a:xfrm>
            <a:off x="1287463" y="1752600"/>
            <a:ext cx="7585075" cy="3886200"/>
          </a:xfrm>
          <a:noFill/>
          <a:ln/>
        </p:spPr>
        <p:txBody>
          <a:bodyPr lIns="90487" tIns="44450" rIns="90487" bIns="44450"/>
          <a:lstStyle/>
          <a:p>
            <a:r>
              <a:rPr lang="en-US"/>
              <a:t>Primary Objective:  Able to stabilize, evaluate, and treat the comatose patient in the emergent setting. </a:t>
            </a:r>
          </a:p>
          <a:p>
            <a:r>
              <a:rPr lang="en-US"/>
              <a:t>To understand this involves an organized, sequential, prioritized approach.</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1150938" y="228600"/>
            <a:ext cx="6164262" cy="762000"/>
          </a:xfrm>
          <a:prstGeom prst="rect">
            <a:avLst/>
          </a:prstGeom>
          <a:noFill/>
          <a:ln w="12700">
            <a:noFill/>
            <a:miter lim="800000"/>
            <a:headEnd/>
            <a:tailEnd/>
          </a:ln>
          <a:effectLst/>
        </p:spPr>
        <p:txBody>
          <a:bodyPr lIns="90487" tIns="44450" rIns="90487" bIns="44450" anchor="ctr"/>
          <a:lstStyle/>
          <a:p>
            <a:pPr eaLnBrk="0" hangingPunct="0"/>
            <a:r>
              <a:rPr lang="en-US" sz="2800" b="1" dirty="0">
                <a:effectLst>
                  <a:outerShdw blurRad="38100" dist="38100" dir="2700000" algn="tl">
                    <a:srgbClr val="000000"/>
                  </a:outerShdw>
                </a:effectLst>
                <a:latin typeface="New York" charset="0"/>
              </a:rPr>
              <a:t>Rostral Caudal Progression</a:t>
            </a:r>
            <a:endParaRPr lang="en-US" sz="2800" dirty="0">
              <a:latin typeface="Times" charset="0"/>
            </a:endParaRPr>
          </a:p>
        </p:txBody>
      </p:sp>
      <p:pic>
        <p:nvPicPr>
          <p:cNvPr id="268291" name="Picture 3"/>
          <p:cNvPicPr>
            <a:picLocks noChangeArrowheads="1"/>
          </p:cNvPicPr>
          <p:nvPr/>
        </p:nvPicPr>
        <p:blipFill>
          <a:blip r:embed="rId3" cstate="print"/>
          <a:srcRect/>
          <a:stretch>
            <a:fillRect/>
          </a:stretch>
        </p:blipFill>
        <p:spPr bwMode="auto">
          <a:xfrm>
            <a:off x="1981200" y="914400"/>
            <a:ext cx="4724400" cy="57150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1150938" y="228600"/>
            <a:ext cx="6164262" cy="762000"/>
          </a:xfrm>
          <a:prstGeom prst="rect">
            <a:avLst/>
          </a:prstGeom>
          <a:noFill/>
          <a:ln w="12700">
            <a:noFill/>
            <a:miter lim="800000"/>
            <a:headEnd/>
            <a:tailEnd/>
          </a:ln>
          <a:effectLst/>
        </p:spPr>
        <p:txBody>
          <a:bodyPr lIns="90487" tIns="44450" rIns="90487" bIns="44450" anchor="ctr"/>
          <a:lstStyle/>
          <a:p>
            <a:pPr eaLnBrk="0" hangingPunct="0"/>
            <a:r>
              <a:rPr lang="en-US" sz="2800" b="1" dirty="0">
                <a:effectLst>
                  <a:outerShdw blurRad="38100" dist="38100" dir="2700000" algn="tl">
                    <a:srgbClr val="000000"/>
                  </a:outerShdw>
                </a:effectLst>
                <a:latin typeface="New York" charset="0"/>
              </a:rPr>
              <a:t>Rostral Caudal Progression</a:t>
            </a:r>
            <a:endParaRPr lang="en-US" sz="2800" dirty="0">
              <a:latin typeface="Times" charset="0"/>
            </a:endParaRPr>
          </a:p>
        </p:txBody>
      </p:sp>
      <p:pic>
        <p:nvPicPr>
          <p:cNvPr id="268292" name="Picture 4"/>
          <p:cNvPicPr>
            <a:picLocks noChangeArrowheads="1"/>
          </p:cNvPicPr>
          <p:nvPr/>
        </p:nvPicPr>
        <p:blipFill>
          <a:blip r:embed="rId3" cstate="print"/>
          <a:srcRect/>
          <a:stretch>
            <a:fillRect/>
          </a:stretch>
        </p:blipFill>
        <p:spPr bwMode="auto">
          <a:xfrm>
            <a:off x="1295400" y="1524000"/>
            <a:ext cx="6324600" cy="43434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1150938" y="228600"/>
            <a:ext cx="6164262" cy="762000"/>
          </a:xfrm>
          <a:prstGeom prst="rect">
            <a:avLst/>
          </a:prstGeom>
          <a:noFill/>
          <a:ln w="12700">
            <a:noFill/>
            <a:miter lim="800000"/>
            <a:headEnd/>
            <a:tailEnd/>
          </a:ln>
          <a:effectLst/>
        </p:spPr>
        <p:txBody>
          <a:bodyPr lIns="90487" tIns="44450" rIns="90487" bIns="44450" anchor="ctr"/>
          <a:lstStyle/>
          <a:p>
            <a:pPr eaLnBrk="0" hangingPunct="0"/>
            <a:r>
              <a:rPr lang="en-US" sz="2800" b="1" dirty="0">
                <a:effectLst>
                  <a:outerShdw blurRad="38100" dist="38100" dir="2700000" algn="tl">
                    <a:srgbClr val="000000"/>
                  </a:outerShdw>
                </a:effectLst>
                <a:latin typeface="New York" charset="0"/>
              </a:rPr>
              <a:t>Rostral Caudal Progression</a:t>
            </a:r>
            <a:endParaRPr lang="en-US" sz="2800" dirty="0">
              <a:latin typeface="Times" charset="0"/>
            </a:endParaRPr>
          </a:p>
        </p:txBody>
      </p:sp>
      <p:pic>
        <p:nvPicPr>
          <p:cNvPr id="268293" name="Picture 5"/>
          <p:cNvPicPr>
            <a:picLocks noChangeArrowheads="1"/>
          </p:cNvPicPr>
          <p:nvPr/>
        </p:nvPicPr>
        <p:blipFill>
          <a:blip r:embed="rId3" cstate="print"/>
          <a:srcRect/>
          <a:stretch>
            <a:fillRect/>
          </a:stretch>
        </p:blipFill>
        <p:spPr bwMode="auto">
          <a:xfrm>
            <a:off x="1371600" y="1371600"/>
            <a:ext cx="6019800" cy="457200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150938" y="304800"/>
            <a:ext cx="7772400" cy="1143000"/>
          </a:xfrm>
          <a:noFill/>
          <a:ln/>
        </p:spPr>
        <p:txBody>
          <a:bodyPr lIns="90487" tIns="44450" rIns="90487" bIns="44450"/>
          <a:lstStyle/>
          <a:p>
            <a:pPr algn="l"/>
            <a:r>
              <a:rPr lang="en-US" sz="4000"/>
              <a:t>Infratentorial Lesions</a:t>
            </a:r>
            <a:endParaRPr lang="en-US" b="1"/>
          </a:p>
        </p:txBody>
      </p:sp>
      <p:sp>
        <p:nvSpPr>
          <p:cNvPr id="272387" name="Rectangle 3"/>
          <p:cNvSpPr>
            <a:spLocks noGrp="1" noChangeArrowheads="1"/>
          </p:cNvSpPr>
          <p:nvPr>
            <p:ph type="body" idx="1"/>
          </p:nvPr>
        </p:nvSpPr>
        <p:spPr>
          <a:xfrm>
            <a:off x="1150938" y="1752600"/>
            <a:ext cx="7383462" cy="4114800"/>
          </a:xfrm>
          <a:noFill/>
          <a:ln/>
        </p:spPr>
        <p:txBody>
          <a:bodyPr lIns="90487" tIns="44450" rIns="90487" bIns="44450"/>
          <a:lstStyle/>
          <a:p>
            <a:r>
              <a:rPr lang="en-US"/>
              <a:t>Cause coma by affecting reticular activating system in pons</a:t>
            </a:r>
          </a:p>
          <a:p>
            <a:r>
              <a:rPr lang="en-US"/>
              <a:t>Brainstem nuclei and tracts usually involved with resultant focal brainstem findings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AU" b="1">
                <a:cs typeface="Times New Roman" pitchFamily="18" charset="0"/>
              </a:rPr>
              <a:t>Infratentorial Lesions</a:t>
            </a:r>
            <a:endParaRPr lang="en-GB" b="1">
              <a:cs typeface="Times New Roman" pitchFamily="18" charset="0"/>
            </a:endParaRPr>
          </a:p>
        </p:txBody>
      </p:sp>
      <p:sp>
        <p:nvSpPr>
          <p:cNvPr id="36867" name="Rectangle 3"/>
          <p:cNvSpPr>
            <a:spLocks noGrp="1" noChangeArrowheads="1"/>
          </p:cNvSpPr>
          <p:nvPr>
            <p:ph type="body" sz="half" idx="1"/>
          </p:nvPr>
        </p:nvSpPr>
        <p:spPr/>
        <p:txBody>
          <a:bodyPr/>
          <a:lstStyle/>
          <a:p>
            <a:r>
              <a:rPr lang="en-AU" sz="2800">
                <a:cs typeface="Times New Roman" pitchFamily="18" charset="0"/>
              </a:rPr>
              <a:t>Basilar artery thrombosis</a:t>
            </a:r>
          </a:p>
          <a:p>
            <a:r>
              <a:rPr lang="en-AU" sz="2800">
                <a:cs typeface="Times New Roman" pitchFamily="18" charset="0"/>
              </a:rPr>
              <a:t>Pontine or Cerebellar Hematoma</a:t>
            </a:r>
          </a:p>
          <a:p>
            <a:r>
              <a:rPr lang="en-AU" sz="2800">
                <a:cs typeface="Times New Roman" pitchFamily="18" charset="0"/>
              </a:rPr>
              <a:t>Ischemic Cerebellar Infarction</a:t>
            </a:r>
          </a:p>
          <a:p>
            <a:r>
              <a:rPr lang="en-AU" sz="2800">
                <a:cs typeface="Times New Roman" pitchFamily="18" charset="0"/>
              </a:rPr>
              <a:t>Tumour</a:t>
            </a:r>
          </a:p>
          <a:p>
            <a:r>
              <a:rPr lang="en-AU" sz="2800">
                <a:cs typeface="Times New Roman" pitchFamily="18" charset="0"/>
              </a:rPr>
              <a:t>Abscess</a:t>
            </a:r>
            <a:endParaRPr lang="en-GB" sz="2800">
              <a:cs typeface="Times New Roman" pitchFamily="18" charset="0"/>
            </a:endParaRPr>
          </a:p>
        </p:txBody>
      </p:sp>
      <p:pic>
        <p:nvPicPr>
          <p:cNvPr id="36868" name="Picture 4" descr="nr267%20copy"/>
          <p:cNvPicPr>
            <a:picLocks noGrp="1" noChangeAspect="1" noChangeArrowheads="1"/>
          </p:cNvPicPr>
          <p:nvPr>
            <p:ph sz="half" idx="2"/>
          </p:nvPr>
        </p:nvPicPr>
        <p:blipFill>
          <a:blip r:embed="rId3" cstate="print"/>
          <a:srcRect/>
          <a:stretch>
            <a:fillRect/>
          </a:stretch>
        </p:blipFill>
        <p:spPr>
          <a:xfrm>
            <a:off x="4537075" y="3048000"/>
            <a:ext cx="1101725" cy="1219200"/>
          </a:xfrm>
          <a:noFill/>
          <a:ln/>
        </p:spPr>
      </p:pic>
      <p:pic>
        <p:nvPicPr>
          <p:cNvPr id="36871" name="Picture 7" descr=" ">
            <a:hlinkClick r:id="rId4"/>
          </p:cNvPr>
          <p:cNvPicPr>
            <a:picLocks noChangeAspect="1" noChangeArrowheads="1"/>
          </p:cNvPicPr>
          <p:nvPr/>
        </p:nvPicPr>
        <p:blipFill>
          <a:blip r:embed="rId5" cstate="print"/>
          <a:srcRect/>
          <a:stretch>
            <a:fillRect/>
          </a:stretch>
        </p:blipFill>
        <p:spPr bwMode="auto">
          <a:xfrm>
            <a:off x="4495800" y="1981200"/>
            <a:ext cx="1143000" cy="1000125"/>
          </a:xfrm>
          <a:prstGeom prst="rect">
            <a:avLst/>
          </a:prstGeom>
          <a:noFill/>
        </p:spPr>
      </p:pic>
      <p:pic>
        <p:nvPicPr>
          <p:cNvPr id="36873" name="Picture 9" descr=" ">
            <a:hlinkClick r:id="rId6"/>
          </p:cNvPr>
          <p:cNvPicPr>
            <a:picLocks noChangeAspect="1" noChangeArrowheads="1"/>
          </p:cNvPicPr>
          <p:nvPr/>
        </p:nvPicPr>
        <p:blipFill>
          <a:blip r:embed="rId7" cstate="print"/>
          <a:srcRect/>
          <a:stretch>
            <a:fillRect/>
          </a:stretch>
        </p:blipFill>
        <p:spPr bwMode="auto">
          <a:xfrm>
            <a:off x="5715000" y="1981200"/>
            <a:ext cx="1905000" cy="1019175"/>
          </a:xfrm>
          <a:prstGeom prst="rect">
            <a:avLst/>
          </a:prstGeom>
          <a:noFill/>
        </p:spPr>
      </p:pic>
      <p:pic>
        <p:nvPicPr>
          <p:cNvPr id="36875" name="Picture 11" descr="med050107">
            <a:hlinkClick r:id="rId8"/>
          </p:cNvPr>
          <p:cNvPicPr>
            <a:picLocks noChangeAspect="1" noChangeArrowheads="1"/>
          </p:cNvPicPr>
          <p:nvPr/>
        </p:nvPicPr>
        <p:blipFill>
          <a:blip r:embed="rId9" cstate="print"/>
          <a:srcRect/>
          <a:stretch>
            <a:fillRect/>
          </a:stretch>
        </p:blipFill>
        <p:spPr bwMode="auto">
          <a:xfrm>
            <a:off x="5715000" y="3048000"/>
            <a:ext cx="919163" cy="1219200"/>
          </a:xfrm>
          <a:prstGeom prst="rect">
            <a:avLst/>
          </a:prstGeom>
          <a:noFill/>
        </p:spPr>
      </p:pic>
      <p:pic>
        <p:nvPicPr>
          <p:cNvPr id="36877" name="Picture 13" descr="mri3">
            <a:hlinkClick r:id="rId10"/>
          </p:cNvPr>
          <p:cNvPicPr>
            <a:picLocks noChangeAspect="1" noChangeArrowheads="1"/>
          </p:cNvPicPr>
          <p:nvPr/>
        </p:nvPicPr>
        <p:blipFill>
          <a:blip r:embed="rId11" cstate="print"/>
          <a:srcRect/>
          <a:stretch>
            <a:fillRect/>
          </a:stretch>
        </p:blipFill>
        <p:spPr bwMode="auto">
          <a:xfrm>
            <a:off x="6705600" y="3048000"/>
            <a:ext cx="955675" cy="1219200"/>
          </a:xfrm>
          <a:prstGeom prst="rect">
            <a:avLst/>
          </a:prstGeom>
          <a:noFill/>
        </p:spPr>
      </p:pic>
      <p:pic>
        <p:nvPicPr>
          <p:cNvPr id="36879" name="Picture 15" descr="horizontal_small">
            <a:hlinkClick r:id="rId12"/>
          </p:cNvPr>
          <p:cNvPicPr>
            <a:picLocks noChangeAspect="1" noChangeArrowheads="1"/>
          </p:cNvPicPr>
          <p:nvPr/>
        </p:nvPicPr>
        <p:blipFill>
          <a:blip r:embed="rId13" cstate="print"/>
          <a:srcRect/>
          <a:stretch>
            <a:fillRect/>
          </a:stretch>
        </p:blipFill>
        <p:spPr bwMode="auto">
          <a:xfrm>
            <a:off x="4495800" y="4343400"/>
            <a:ext cx="1133475" cy="1057275"/>
          </a:xfrm>
          <a:prstGeom prst="rect">
            <a:avLst/>
          </a:prstGeom>
          <a:noFill/>
        </p:spPr>
      </p:pic>
      <p:pic>
        <p:nvPicPr>
          <p:cNvPr id="36881" name="Picture 17" descr="ponsgliot2-n_2">
            <a:hlinkClick r:id="rId14"/>
          </p:cNvPr>
          <p:cNvPicPr>
            <a:picLocks noChangeAspect="1" noChangeArrowheads="1"/>
          </p:cNvPicPr>
          <p:nvPr/>
        </p:nvPicPr>
        <p:blipFill>
          <a:blip r:embed="rId15" cstate="print"/>
          <a:srcRect/>
          <a:stretch>
            <a:fillRect/>
          </a:stretch>
        </p:blipFill>
        <p:spPr bwMode="auto">
          <a:xfrm>
            <a:off x="5715000" y="4343400"/>
            <a:ext cx="954088" cy="1066800"/>
          </a:xfrm>
          <a:prstGeom prst="rect">
            <a:avLst/>
          </a:prstGeom>
          <a:noFill/>
        </p:spPr>
      </p:pic>
      <p:pic>
        <p:nvPicPr>
          <p:cNvPr id="36883" name="Picture 19" descr="59335">
            <a:hlinkClick r:id="rId16"/>
          </p:cNvPr>
          <p:cNvPicPr>
            <a:picLocks noChangeAspect="1" noChangeArrowheads="1"/>
          </p:cNvPicPr>
          <p:nvPr/>
        </p:nvPicPr>
        <p:blipFill>
          <a:blip r:embed="rId17" cstate="print"/>
          <a:srcRect/>
          <a:stretch>
            <a:fillRect/>
          </a:stretch>
        </p:blipFill>
        <p:spPr bwMode="auto">
          <a:xfrm>
            <a:off x="6705600" y="4343400"/>
            <a:ext cx="990600" cy="1066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1150938" y="304800"/>
            <a:ext cx="7772400" cy="1143000"/>
          </a:xfrm>
          <a:noFill/>
          <a:ln/>
        </p:spPr>
        <p:txBody>
          <a:bodyPr lIns="90487" tIns="44450" rIns="90487" bIns="44450"/>
          <a:lstStyle/>
          <a:p>
            <a:pPr algn="l"/>
            <a:r>
              <a:rPr lang="en-US" sz="2000"/>
              <a:t>Infratentorial Mass Lesions</a:t>
            </a:r>
            <a:br>
              <a:rPr lang="en-US" sz="2000"/>
            </a:br>
            <a:r>
              <a:rPr lang="en-US" sz="3200"/>
              <a:t>Differential Characteristics</a:t>
            </a:r>
          </a:p>
        </p:txBody>
      </p:sp>
      <p:sp>
        <p:nvSpPr>
          <p:cNvPr id="274435" name="Rectangle 3"/>
          <p:cNvSpPr>
            <a:spLocks noGrp="1" noChangeArrowheads="1"/>
          </p:cNvSpPr>
          <p:nvPr>
            <p:ph type="body" idx="1"/>
          </p:nvPr>
        </p:nvSpPr>
        <p:spPr>
          <a:xfrm>
            <a:off x="1150938" y="1752600"/>
            <a:ext cx="7772400" cy="4114800"/>
          </a:xfrm>
          <a:noFill/>
          <a:ln/>
        </p:spPr>
        <p:txBody>
          <a:bodyPr lIns="90487" tIns="44450" rIns="90487" bIns="44450"/>
          <a:lstStyle/>
          <a:p>
            <a:r>
              <a:rPr lang="en-US" dirty="0"/>
              <a:t>History of preceding brainstem dysfunction or </a:t>
            </a:r>
            <a:r>
              <a:rPr lang="en-US" i="1" dirty="0"/>
              <a:t>sudden onset </a:t>
            </a:r>
            <a:r>
              <a:rPr lang="en-US" dirty="0"/>
              <a:t>of coma</a:t>
            </a:r>
          </a:p>
          <a:p>
            <a:r>
              <a:rPr lang="en-US" i="1" dirty="0"/>
              <a:t>Localizing brainstem signs </a:t>
            </a:r>
            <a:r>
              <a:rPr lang="en-US" dirty="0"/>
              <a:t>precede or accompany onset of coma and always include </a:t>
            </a:r>
            <a:r>
              <a:rPr lang="en-US" dirty="0" err="1"/>
              <a:t>oculovestibular</a:t>
            </a:r>
            <a:r>
              <a:rPr lang="en-US" dirty="0"/>
              <a:t> abnormality</a:t>
            </a:r>
          </a:p>
          <a:p>
            <a:r>
              <a:rPr lang="en-US" i="1" dirty="0"/>
              <a:t>Cranial nerve palsies </a:t>
            </a:r>
            <a:r>
              <a:rPr lang="en-US" dirty="0"/>
              <a:t>usually present</a:t>
            </a:r>
          </a:p>
          <a:p>
            <a:r>
              <a:rPr lang="en-US" i="1" dirty="0"/>
              <a:t>“Bizarre” respiratory patterns </a:t>
            </a:r>
            <a:r>
              <a:rPr lang="en-US" dirty="0"/>
              <a:t>common, usually present at onset of coma</a:t>
            </a:r>
            <a:endParaRPr lang="en-US" sz="4000" dirty="0"/>
          </a:p>
        </p:txBody>
      </p:sp>
      <p:sp>
        <p:nvSpPr>
          <p:cNvPr id="274436" name="Text Box 4"/>
          <p:cNvSpPr txBox="1">
            <a:spLocks noChangeArrowheads="1"/>
          </p:cNvSpPr>
          <p:nvPr/>
        </p:nvSpPr>
        <p:spPr bwMode="auto">
          <a:xfrm>
            <a:off x="5105400" y="5905500"/>
            <a:ext cx="6245580" cy="1200329"/>
          </a:xfrm>
          <a:prstGeom prst="rect">
            <a:avLst/>
          </a:prstGeom>
          <a:noFill/>
          <a:ln w="12700">
            <a:noFill/>
            <a:miter lim="800000"/>
            <a:headEnd/>
            <a:tailEnd/>
          </a:ln>
          <a:effectLst/>
        </p:spPr>
        <p:txBody>
          <a:bodyPr wrap="square">
            <a:spAutoFit/>
          </a:bodyPr>
          <a:lstStyle/>
          <a:p>
            <a:r>
              <a:rPr lang="en-IN" sz="1600" u="sng" dirty="0" err="1">
                <a:solidFill>
                  <a:schemeClr val="bg1">
                    <a:lumMod val="60000"/>
                    <a:lumOff val="40000"/>
                  </a:schemeClr>
                </a:solidFill>
              </a:rPr>
              <a:t>Contemp</a:t>
            </a:r>
            <a:r>
              <a:rPr lang="en-IN" sz="1600" u="sng" dirty="0">
                <a:solidFill>
                  <a:schemeClr val="bg1">
                    <a:lumMod val="60000"/>
                    <a:lumOff val="40000"/>
                  </a:schemeClr>
                </a:solidFill>
              </a:rPr>
              <a:t> </a:t>
            </a:r>
            <a:r>
              <a:rPr lang="en-IN" sz="1600" u="sng" dirty="0" err="1">
                <a:solidFill>
                  <a:schemeClr val="bg1">
                    <a:lumMod val="60000"/>
                    <a:lumOff val="40000"/>
                  </a:schemeClr>
                </a:solidFill>
              </a:rPr>
              <a:t>Neurol</a:t>
            </a:r>
            <a:r>
              <a:rPr lang="en-IN" sz="1600" u="sng" dirty="0">
                <a:solidFill>
                  <a:schemeClr val="bg1">
                    <a:lumMod val="60000"/>
                    <a:lumOff val="40000"/>
                  </a:schemeClr>
                </a:solidFill>
              </a:rPr>
              <a:t> </a:t>
            </a:r>
            <a:r>
              <a:rPr lang="en-IN" sz="1600" u="sng" dirty="0" smtClean="0">
                <a:solidFill>
                  <a:schemeClr val="bg1">
                    <a:lumMod val="60000"/>
                    <a:lumOff val="40000"/>
                  </a:schemeClr>
                </a:solidFill>
              </a:rPr>
              <a:t>Ser.</a:t>
            </a:r>
          </a:p>
          <a:p>
            <a:r>
              <a:rPr lang="en-IN" sz="1600" b="1" dirty="0" smtClean="0">
                <a:solidFill>
                  <a:schemeClr val="bg1">
                    <a:lumMod val="60000"/>
                    <a:lumOff val="40000"/>
                  </a:schemeClr>
                </a:solidFill>
              </a:rPr>
              <a:t>The </a:t>
            </a:r>
            <a:r>
              <a:rPr lang="en-IN" sz="1600" b="1" dirty="0">
                <a:solidFill>
                  <a:schemeClr val="bg1">
                    <a:lumMod val="60000"/>
                    <a:lumOff val="40000"/>
                  </a:schemeClr>
                </a:solidFill>
              </a:rPr>
              <a:t>diagnosis of stupor and coma</a:t>
            </a:r>
            <a:r>
              <a:rPr lang="en-IN" sz="1600" b="1" dirty="0"/>
              <a:t>.</a:t>
            </a:r>
          </a:p>
          <a:p>
            <a:r>
              <a:rPr lang="en-IN" sz="1600" u="sng" dirty="0">
                <a:solidFill>
                  <a:srgbClr val="FFFF00"/>
                </a:solidFill>
                <a:hlinkClick r:id="rId3"/>
              </a:rPr>
              <a:t>Plum F</a:t>
            </a:r>
            <a:r>
              <a:rPr lang="en-IN" sz="1600" dirty="0">
                <a:solidFill>
                  <a:srgbClr val="FFFF00"/>
                </a:solidFill>
              </a:rPr>
              <a:t>, </a:t>
            </a:r>
            <a:r>
              <a:rPr lang="en-IN" sz="1600" u="sng" dirty="0">
                <a:solidFill>
                  <a:srgbClr val="FFFF00"/>
                </a:solidFill>
                <a:hlinkClick r:id="rId4"/>
              </a:rPr>
              <a:t>Posner JB</a:t>
            </a:r>
            <a:r>
              <a:rPr lang="en-IN" sz="1600" dirty="0">
                <a:solidFill>
                  <a:srgbClr val="FFFF00"/>
                </a:solidFill>
              </a:rPr>
              <a:t>.</a:t>
            </a:r>
          </a:p>
          <a:p>
            <a:pPr eaLnBrk="0" hangingPunct="0"/>
            <a:endParaRPr lang="en-US" dirty="0">
              <a:latin typeface="Times"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AU"/>
              <a:t>Metabolic encephalopathy</a:t>
            </a:r>
            <a:r>
              <a:rPr lang="en-GB"/>
              <a:t> </a:t>
            </a:r>
          </a:p>
        </p:txBody>
      </p:sp>
      <p:sp>
        <p:nvSpPr>
          <p:cNvPr id="287747" name="Rectangle 3"/>
          <p:cNvSpPr>
            <a:spLocks noGrp="1" noChangeArrowheads="1"/>
          </p:cNvSpPr>
          <p:nvPr>
            <p:ph type="body" sz="half" idx="1"/>
          </p:nvPr>
        </p:nvSpPr>
        <p:spPr>
          <a:xfrm>
            <a:off x="1828800" y="1981200"/>
            <a:ext cx="6477000" cy="4114800"/>
          </a:xfrm>
        </p:spPr>
        <p:txBody>
          <a:bodyPr/>
          <a:lstStyle/>
          <a:p>
            <a:r>
              <a:rPr lang="en-AU" sz="2400"/>
              <a:t>Confusional state -&gt; coma ,  fluctuation</a:t>
            </a:r>
          </a:p>
          <a:p>
            <a:r>
              <a:rPr lang="en-AU" sz="2400"/>
              <a:t>No focal neurological sign</a:t>
            </a:r>
          </a:p>
          <a:p>
            <a:r>
              <a:rPr lang="en-AU" sz="2400"/>
              <a:t>No neck stiffness</a:t>
            </a:r>
          </a:p>
          <a:p>
            <a:r>
              <a:rPr lang="en-AU" sz="2400"/>
              <a:t>Normal brainstem reflexes</a:t>
            </a:r>
          </a:p>
          <a:p>
            <a:r>
              <a:rPr lang="en-AU" sz="2400"/>
              <a:t>Coarse tremor 8-10hz</a:t>
            </a:r>
          </a:p>
          <a:p>
            <a:r>
              <a:rPr lang="en-AU" sz="2400"/>
              <a:t>Multifocal myoclonus</a:t>
            </a:r>
          </a:p>
          <a:p>
            <a:r>
              <a:rPr lang="en-AU"/>
              <a:t>Asterixis</a:t>
            </a:r>
          </a:p>
          <a:p>
            <a:r>
              <a:rPr lang="en-AU"/>
              <a:t>Generalized/periodic myoclonus</a:t>
            </a: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AU">
                <a:cs typeface="Times New Roman" pitchFamily="18" charset="0"/>
              </a:rPr>
              <a:t>History</a:t>
            </a:r>
            <a:endParaRPr lang="en-GB">
              <a:cs typeface="Times New Roman" pitchFamily="18" charset="0"/>
            </a:endParaRPr>
          </a:p>
        </p:txBody>
      </p:sp>
      <p:sp>
        <p:nvSpPr>
          <p:cNvPr id="23555" name="Rectangle 3"/>
          <p:cNvSpPr>
            <a:spLocks noGrp="1" noChangeArrowheads="1"/>
          </p:cNvSpPr>
          <p:nvPr>
            <p:ph type="body" idx="1"/>
          </p:nvPr>
        </p:nvSpPr>
        <p:spPr>
          <a:xfrm>
            <a:off x="1066800" y="1981200"/>
            <a:ext cx="7162800" cy="4114800"/>
          </a:xfrm>
        </p:spPr>
        <p:txBody>
          <a:bodyPr/>
          <a:lstStyle/>
          <a:p>
            <a:r>
              <a:rPr lang="en-AU" sz="2800">
                <a:cs typeface="Times New Roman" pitchFamily="18" charset="0"/>
              </a:rPr>
              <a:t>Circumstances and temporal profile</a:t>
            </a:r>
          </a:p>
          <a:p>
            <a:r>
              <a:rPr lang="en-AU" sz="2800">
                <a:cs typeface="Times New Roman" pitchFamily="18" charset="0"/>
              </a:rPr>
              <a:t>Of the onset of coma</a:t>
            </a:r>
          </a:p>
          <a:p>
            <a:r>
              <a:rPr lang="en-AU" sz="2800">
                <a:cs typeface="Times New Roman" pitchFamily="18" charset="0"/>
              </a:rPr>
              <a:t>Details of preceding neurological</a:t>
            </a:r>
          </a:p>
          <a:p>
            <a:r>
              <a:rPr lang="en-AU" sz="2800">
                <a:cs typeface="Times New Roman" pitchFamily="18" charset="0"/>
              </a:rPr>
              <a:t>Symptoms headache, weakness seizure</a:t>
            </a:r>
          </a:p>
          <a:p>
            <a:r>
              <a:rPr lang="en-AU" sz="2800">
                <a:cs typeface="Times New Roman" pitchFamily="18" charset="0"/>
              </a:rPr>
              <a:t>Any fall</a:t>
            </a:r>
          </a:p>
          <a:p>
            <a:r>
              <a:rPr lang="en-AU" sz="2800">
                <a:cs typeface="Times New Roman" pitchFamily="18" charset="0"/>
              </a:rPr>
              <a:t>Use of drug and alcohol</a:t>
            </a:r>
          </a:p>
          <a:p>
            <a:r>
              <a:rPr lang="en-AU" sz="2800">
                <a:cs typeface="Times New Roman" pitchFamily="18" charset="0"/>
              </a:rPr>
              <a:t>Previous medical illness liver,kidney</a:t>
            </a:r>
          </a:p>
          <a:p>
            <a:r>
              <a:rPr lang="en-AU" sz="2800">
                <a:cs typeface="Times New Roman" pitchFamily="18" charset="0"/>
              </a:rPr>
              <a:t>Previous psychiatric illness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Other symptoms of coma</a:t>
            </a:r>
            <a:endParaRPr lang="en-GB"/>
          </a:p>
        </p:txBody>
      </p:sp>
      <p:sp>
        <p:nvSpPr>
          <p:cNvPr id="14339" name="Rectangle 3"/>
          <p:cNvSpPr>
            <a:spLocks noGrp="1" noChangeArrowheads="1"/>
          </p:cNvSpPr>
          <p:nvPr>
            <p:ph type="body" sz="half" idx="1"/>
          </p:nvPr>
        </p:nvSpPr>
        <p:spPr/>
        <p:txBody>
          <a:bodyPr/>
          <a:lstStyle/>
          <a:p>
            <a:pPr>
              <a:lnSpc>
                <a:spcPct val="120000"/>
              </a:lnSpc>
            </a:pPr>
            <a:r>
              <a:rPr lang="en-AU" sz="2400">
                <a:cs typeface="Times New Roman" pitchFamily="18" charset="0"/>
              </a:rPr>
              <a:t>Yawning</a:t>
            </a:r>
          </a:p>
          <a:p>
            <a:pPr lvl="1">
              <a:lnSpc>
                <a:spcPct val="120000"/>
              </a:lnSpc>
            </a:pPr>
            <a:r>
              <a:rPr lang="en-AU" sz="1800">
                <a:cs typeface="Times New Roman" pitchFamily="18" charset="0"/>
              </a:rPr>
              <a:t>Poor localizing value</a:t>
            </a:r>
          </a:p>
          <a:p>
            <a:pPr lvl="1">
              <a:lnSpc>
                <a:spcPct val="120000"/>
              </a:lnSpc>
            </a:pPr>
            <a:r>
              <a:rPr lang="en-AU" sz="1800">
                <a:cs typeface="Times New Roman" pitchFamily="18" charset="0"/>
              </a:rPr>
              <a:t>Posterior fossa expanding lesion</a:t>
            </a:r>
          </a:p>
          <a:p>
            <a:pPr lvl="1">
              <a:lnSpc>
                <a:spcPct val="120000"/>
              </a:lnSpc>
            </a:pPr>
            <a:r>
              <a:rPr lang="en-AU" sz="1800">
                <a:cs typeface="Times New Roman" pitchFamily="18" charset="0"/>
              </a:rPr>
              <a:t>Medial temporal</a:t>
            </a:r>
            <a:r>
              <a:rPr lang="en-AU" sz="2000">
                <a:cs typeface="Times New Roman" pitchFamily="18" charset="0"/>
              </a:rPr>
              <a:t>, third ventricular </a:t>
            </a:r>
          </a:p>
          <a:p>
            <a:pPr>
              <a:lnSpc>
                <a:spcPct val="120000"/>
              </a:lnSpc>
            </a:pPr>
            <a:r>
              <a:rPr lang="en-AU" sz="2400">
                <a:cs typeface="Times New Roman" pitchFamily="18" charset="0"/>
              </a:rPr>
              <a:t>Hiccup</a:t>
            </a:r>
          </a:p>
          <a:p>
            <a:pPr lvl="1">
              <a:lnSpc>
                <a:spcPct val="120000"/>
              </a:lnSpc>
            </a:pPr>
            <a:r>
              <a:rPr lang="en-AU" sz="1800">
                <a:cs typeface="Times New Roman" pitchFamily="18" charset="0"/>
              </a:rPr>
              <a:t>Medullary lesion in the region of Third ventricle</a:t>
            </a:r>
          </a:p>
        </p:txBody>
      </p:sp>
      <p:sp>
        <p:nvSpPr>
          <p:cNvPr id="14340" name="Rectangle 4"/>
          <p:cNvSpPr>
            <a:spLocks noGrp="1" noChangeArrowheads="1"/>
          </p:cNvSpPr>
          <p:nvPr>
            <p:ph type="body" sz="half" idx="2"/>
          </p:nvPr>
        </p:nvSpPr>
        <p:spPr/>
        <p:txBody>
          <a:bodyPr/>
          <a:lstStyle/>
          <a:p>
            <a:pPr>
              <a:lnSpc>
                <a:spcPct val="90000"/>
              </a:lnSpc>
            </a:pPr>
            <a:r>
              <a:rPr lang="en-AU" sz="2400">
                <a:cs typeface="Times New Roman" pitchFamily="18" charset="0"/>
              </a:rPr>
              <a:t>Vomiting</a:t>
            </a:r>
          </a:p>
          <a:p>
            <a:pPr lvl="1">
              <a:lnSpc>
                <a:spcPct val="90000"/>
              </a:lnSpc>
            </a:pPr>
            <a:r>
              <a:rPr lang="en-AU" sz="1800">
                <a:cs typeface="Times New Roman" pitchFamily="18" charset="0"/>
              </a:rPr>
              <a:t>Lateral reticular formation of the medulla</a:t>
            </a:r>
          </a:p>
          <a:p>
            <a:pPr lvl="1">
              <a:lnSpc>
                <a:spcPct val="90000"/>
              </a:lnSpc>
            </a:pPr>
            <a:r>
              <a:rPr lang="en-AU" sz="1800">
                <a:cs typeface="Times New Roman" pitchFamily="18" charset="0"/>
              </a:rPr>
              <a:t>Projectile ( usually nausea)</a:t>
            </a:r>
          </a:p>
          <a:p>
            <a:pPr lvl="1">
              <a:lnSpc>
                <a:spcPct val="90000"/>
              </a:lnSpc>
            </a:pPr>
            <a:r>
              <a:rPr lang="en-AU" sz="1800">
                <a:cs typeface="Times New Roman" pitchFamily="18" charset="0"/>
              </a:rPr>
              <a:t>Medulloblastoma ependymoma</a:t>
            </a:r>
          </a:p>
          <a:p>
            <a:pPr lvl="1">
              <a:lnSpc>
                <a:spcPct val="90000"/>
              </a:lnSpc>
            </a:pPr>
            <a:r>
              <a:rPr lang="en-AU" sz="1800">
                <a:cs typeface="Times New Roman" pitchFamily="18" charset="0"/>
              </a:rPr>
              <a:t>Raised icp -&gt; compression of medulla</a:t>
            </a:r>
          </a:p>
          <a:p>
            <a:pPr lvl="1">
              <a:lnSpc>
                <a:spcPct val="90000"/>
              </a:lnSpc>
            </a:pPr>
            <a:r>
              <a:rPr lang="en-AU" sz="1800">
                <a:cs typeface="Times New Roman" pitchFamily="18" charset="0"/>
              </a:rPr>
              <a:t>Basal meningitis</a:t>
            </a:r>
          </a:p>
          <a:p>
            <a:pPr lvl="1">
              <a:lnSpc>
                <a:spcPct val="90000"/>
              </a:lnSpc>
            </a:pPr>
            <a:r>
              <a:rPr lang="en-AU" sz="1800">
                <a:cs typeface="Times New Roman" pitchFamily="18" charset="0"/>
              </a:rPr>
              <a:t>Ivh -&gt; irritating fourth ventricle</a:t>
            </a:r>
          </a:p>
          <a:p>
            <a:pPr lvl="1">
              <a:lnSpc>
                <a:spcPct val="90000"/>
              </a:lnSpc>
            </a:pPr>
            <a:r>
              <a:rPr lang="en-AU" sz="1800">
                <a:cs typeface="Times New Roman" pitchFamily="18" charset="0"/>
              </a:rPr>
              <a:t>Lateral medullary infarct (vestibular</a:t>
            </a:r>
            <a:endParaRPr lang="en-GB"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Examination</a:t>
            </a:r>
            <a:endParaRPr lang="en-GB"/>
          </a:p>
        </p:txBody>
      </p:sp>
      <p:sp>
        <p:nvSpPr>
          <p:cNvPr id="47107" name="Rectangle 3"/>
          <p:cNvSpPr>
            <a:spLocks noGrp="1" noChangeArrowheads="1"/>
          </p:cNvSpPr>
          <p:nvPr>
            <p:ph type="body" idx="1"/>
          </p:nvPr>
        </p:nvSpPr>
        <p:spPr>
          <a:xfrm>
            <a:off x="1219200" y="1981200"/>
            <a:ext cx="6781800" cy="4114800"/>
          </a:xfrm>
        </p:spPr>
        <p:txBody>
          <a:bodyPr/>
          <a:lstStyle/>
          <a:p>
            <a:r>
              <a:rPr lang="en-AU">
                <a:cs typeface="Times New Roman" pitchFamily="18" charset="0"/>
              </a:rPr>
              <a:t>General physical examination</a:t>
            </a:r>
          </a:p>
          <a:p>
            <a:r>
              <a:rPr lang="en-AU">
                <a:cs typeface="Times New Roman" pitchFamily="18" charset="0"/>
              </a:rPr>
              <a:t>Evidence of external injury</a:t>
            </a:r>
          </a:p>
          <a:p>
            <a:r>
              <a:rPr lang="en-AU">
                <a:cs typeface="Times New Roman" pitchFamily="18" charset="0"/>
              </a:rPr>
              <a:t>Colour of skin and mucosa</a:t>
            </a:r>
          </a:p>
          <a:p>
            <a:r>
              <a:rPr lang="en-AU">
                <a:cs typeface="Times New Roman" pitchFamily="18" charset="0"/>
              </a:rPr>
              <a:t>Odour of breath</a:t>
            </a:r>
          </a:p>
          <a:p>
            <a:r>
              <a:rPr lang="en-AU">
                <a:cs typeface="Times New Roman" pitchFamily="18" charset="0"/>
              </a:rPr>
              <a:t>Evidence of systemic illness</a:t>
            </a:r>
          </a:p>
          <a:p>
            <a:r>
              <a:rPr lang="en-AU">
                <a:cs typeface="Times New Roman" pitchFamily="18" charset="0"/>
              </a:rPr>
              <a:t>Heart lung</a:t>
            </a:r>
            <a:endParaRPr lang="en-GB">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1150938" y="381000"/>
            <a:ext cx="7772400" cy="1143000"/>
          </a:xfrm>
          <a:noFill/>
          <a:ln/>
        </p:spPr>
        <p:txBody>
          <a:bodyPr lIns="90487" tIns="44450" rIns="90487" bIns="44450"/>
          <a:lstStyle/>
          <a:p>
            <a:pPr algn="l"/>
            <a:r>
              <a:rPr lang="en-US" sz="2000"/>
              <a:t>The Comatose Patient</a:t>
            </a:r>
            <a:r>
              <a:rPr lang="en-US"/>
              <a:t/>
            </a:r>
            <a:br>
              <a:rPr lang="en-US"/>
            </a:br>
            <a:r>
              <a:rPr lang="en-US" sz="4000"/>
              <a:t>Primary Objectives</a:t>
            </a:r>
            <a:endParaRPr lang="en-US" sz="3200"/>
          </a:p>
        </p:txBody>
      </p:sp>
      <p:sp>
        <p:nvSpPr>
          <p:cNvPr id="251907" name="Rectangle 3"/>
          <p:cNvSpPr>
            <a:spLocks noGrp="1" noChangeArrowheads="1"/>
          </p:cNvSpPr>
          <p:nvPr>
            <p:ph type="body" idx="1"/>
          </p:nvPr>
        </p:nvSpPr>
        <p:spPr>
          <a:xfrm>
            <a:off x="1150938" y="1676400"/>
            <a:ext cx="7789862" cy="4114800"/>
          </a:xfrm>
          <a:noFill/>
          <a:ln/>
        </p:spPr>
        <p:txBody>
          <a:bodyPr lIns="90487" tIns="44450" rIns="90487" bIns="44450"/>
          <a:lstStyle/>
          <a:p>
            <a:r>
              <a:rPr lang="en-US"/>
              <a:t>A</a:t>
            </a:r>
            <a:r>
              <a:rPr lang="en-US" sz="2800"/>
              <a:t>irway</a:t>
            </a:r>
          </a:p>
          <a:p>
            <a:r>
              <a:rPr lang="en-US"/>
              <a:t>B</a:t>
            </a:r>
            <a:r>
              <a:rPr lang="en-US" sz="2800"/>
              <a:t>reathing</a:t>
            </a:r>
          </a:p>
          <a:p>
            <a:r>
              <a:rPr lang="en-US"/>
              <a:t>C</a:t>
            </a:r>
            <a:r>
              <a:rPr lang="en-US" sz="2800"/>
              <a:t>irculation</a:t>
            </a:r>
          </a:p>
          <a:p>
            <a:r>
              <a:rPr lang="en-US" sz="2800"/>
              <a:t>Treatment of rapidly progressive, dangerous metabolic causes of coma (hypoglycemia)</a:t>
            </a:r>
          </a:p>
          <a:p>
            <a:r>
              <a:rPr lang="en-US" sz="2800"/>
              <a:t>Evaluation as to whether there is significant increased ICP or mass lesions.</a:t>
            </a:r>
          </a:p>
          <a:p>
            <a:r>
              <a:rPr lang="en-US" sz="2800"/>
              <a:t>Treatment of ICP to temporize until surgical intervention is possible.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AU">
                <a:cs typeface="Times New Roman" pitchFamily="18" charset="0"/>
              </a:rPr>
              <a:t>Neurological examination</a:t>
            </a:r>
            <a:endParaRPr lang="en-GB">
              <a:cs typeface="Times New Roman" pitchFamily="18" charset="0"/>
            </a:endParaRPr>
          </a:p>
        </p:txBody>
      </p:sp>
      <p:sp>
        <p:nvSpPr>
          <p:cNvPr id="24579" name="Rectangle 3"/>
          <p:cNvSpPr>
            <a:spLocks noGrp="1" noChangeArrowheads="1"/>
          </p:cNvSpPr>
          <p:nvPr>
            <p:ph type="body" idx="1"/>
          </p:nvPr>
        </p:nvSpPr>
        <p:spPr>
          <a:xfrm>
            <a:off x="1752600" y="1981200"/>
            <a:ext cx="5943600" cy="4114800"/>
          </a:xfrm>
        </p:spPr>
        <p:txBody>
          <a:bodyPr/>
          <a:lstStyle/>
          <a:p>
            <a:r>
              <a:rPr lang="en-AU">
                <a:cs typeface="Times New Roman" pitchFamily="18" charset="0"/>
              </a:rPr>
              <a:t>Funduscopy</a:t>
            </a:r>
          </a:p>
          <a:p>
            <a:r>
              <a:rPr lang="en-AU">
                <a:cs typeface="Times New Roman" pitchFamily="18" charset="0"/>
              </a:rPr>
              <a:t>Pupil size and response to light</a:t>
            </a:r>
          </a:p>
          <a:p>
            <a:r>
              <a:rPr lang="en-AU">
                <a:cs typeface="Times New Roman" pitchFamily="18" charset="0"/>
              </a:rPr>
              <a:t>Ocular movements</a:t>
            </a:r>
          </a:p>
          <a:p>
            <a:r>
              <a:rPr lang="en-AU">
                <a:cs typeface="Times New Roman" pitchFamily="18" charset="0"/>
              </a:rPr>
              <a:t>Posture and limb movement</a:t>
            </a:r>
          </a:p>
          <a:p>
            <a:r>
              <a:rPr lang="en-AU">
                <a:cs typeface="Times New Roman" pitchFamily="18" charset="0"/>
              </a:rPr>
              <a:t>Reflexes</a:t>
            </a:r>
          </a:p>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AU">
                <a:cs typeface="Times New Roman" pitchFamily="18" charset="0"/>
              </a:rPr>
              <a:t>Circulation</a:t>
            </a:r>
            <a:endParaRPr lang="en-GB">
              <a:cs typeface="Times New Roman" pitchFamily="18" charset="0"/>
            </a:endParaRPr>
          </a:p>
        </p:txBody>
      </p:sp>
      <p:sp>
        <p:nvSpPr>
          <p:cNvPr id="71683" name="Rectangle 3"/>
          <p:cNvSpPr>
            <a:spLocks noGrp="1" noChangeArrowheads="1"/>
          </p:cNvSpPr>
          <p:nvPr>
            <p:ph type="body" idx="1"/>
          </p:nvPr>
        </p:nvSpPr>
        <p:spPr>
          <a:xfrm>
            <a:off x="838200" y="1981200"/>
            <a:ext cx="7620000" cy="4114800"/>
          </a:xfrm>
        </p:spPr>
        <p:txBody>
          <a:bodyPr/>
          <a:lstStyle/>
          <a:p>
            <a:pPr>
              <a:lnSpc>
                <a:spcPct val="130000"/>
              </a:lnSpc>
              <a:buFontTx/>
              <a:buNone/>
            </a:pPr>
            <a:r>
              <a:rPr lang="en-AU">
                <a:cs typeface="Times New Roman" pitchFamily="18" charset="0"/>
              </a:rPr>
              <a:t>Kocher-Cushing response -  rise in BP-&gt;bradycardia due to rise in ICP -&gt; compression of floor of the iv ventricle fall in BP and tachycardia usually terminal event due to medullary failure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AU"/>
              <a:t>Breathing</a:t>
            </a:r>
            <a:endParaRPr lang="en-GB"/>
          </a:p>
        </p:txBody>
      </p:sp>
      <p:sp>
        <p:nvSpPr>
          <p:cNvPr id="73731" name="Rectangle 3"/>
          <p:cNvSpPr>
            <a:spLocks noGrp="1" noChangeArrowheads="1"/>
          </p:cNvSpPr>
          <p:nvPr>
            <p:ph type="body" idx="1"/>
          </p:nvPr>
        </p:nvSpPr>
        <p:spPr>
          <a:xfrm>
            <a:off x="1447800" y="1981200"/>
            <a:ext cx="7010400" cy="4114800"/>
          </a:xfrm>
        </p:spPr>
        <p:txBody>
          <a:bodyPr/>
          <a:lstStyle/>
          <a:p>
            <a:r>
              <a:rPr lang="en-AU"/>
              <a:t>Forebrain	</a:t>
            </a:r>
          </a:p>
          <a:p>
            <a:pPr lvl="1"/>
            <a:r>
              <a:rPr lang="en-AU"/>
              <a:t>Post hyperventilation apnea</a:t>
            </a:r>
          </a:p>
          <a:p>
            <a:pPr lvl="1"/>
            <a:r>
              <a:rPr lang="en-AU"/>
              <a:t>Cheyne stoke respiration</a:t>
            </a:r>
          </a:p>
          <a:p>
            <a:r>
              <a:rPr lang="en-AU"/>
              <a:t>Hypothalamus midbrain</a:t>
            </a:r>
          </a:p>
          <a:p>
            <a:pPr lvl="1"/>
            <a:r>
              <a:rPr lang="en-AU"/>
              <a:t>Central neurogenic hyperventilation</a:t>
            </a:r>
          </a:p>
          <a:p>
            <a:r>
              <a:rPr lang="en-AU"/>
              <a:t>Basis pontis</a:t>
            </a:r>
          </a:p>
          <a:p>
            <a:pPr lvl="1"/>
            <a:r>
              <a:rPr lang="en-AU"/>
              <a:t>Pseudobulbar paralysis of voluntary center</a:t>
            </a:r>
          </a:p>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Breathing in coma</a:t>
            </a:r>
            <a:endParaRPr lang="en-GB"/>
          </a:p>
        </p:txBody>
      </p:sp>
      <p:sp>
        <p:nvSpPr>
          <p:cNvPr id="74755" name="Rectangle 3"/>
          <p:cNvSpPr>
            <a:spLocks noGrp="1" noChangeArrowheads="1"/>
          </p:cNvSpPr>
          <p:nvPr>
            <p:ph type="body" idx="1"/>
          </p:nvPr>
        </p:nvSpPr>
        <p:spPr>
          <a:xfrm>
            <a:off x="1447800" y="1981200"/>
            <a:ext cx="5867400" cy="4114800"/>
          </a:xfrm>
        </p:spPr>
        <p:txBody>
          <a:bodyPr/>
          <a:lstStyle/>
          <a:p>
            <a:r>
              <a:rPr lang="en-AU" sz="2800"/>
              <a:t>Lower pontine tegmentum</a:t>
            </a:r>
          </a:p>
          <a:p>
            <a:pPr lvl="1"/>
            <a:r>
              <a:rPr lang="en-AU" sz="2400"/>
              <a:t>Apneustic breathing</a:t>
            </a:r>
          </a:p>
          <a:p>
            <a:pPr lvl="1"/>
            <a:r>
              <a:rPr lang="en-AU" sz="2400"/>
              <a:t>Cluster breathing</a:t>
            </a:r>
          </a:p>
          <a:p>
            <a:pPr lvl="1"/>
            <a:r>
              <a:rPr lang="en-AU" sz="2400"/>
              <a:t>Short cycle periodic breathing</a:t>
            </a:r>
          </a:p>
          <a:p>
            <a:pPr lvl="1"/>
            <a:r>
              <a:rPr lang="en-AU" sz="2400"/>
              <a:t>Ataxic breathing</a:t>
            </a:r>
          </a:p>
          <a:p>
            <a:r>
              <a:rPr lang="en-AU" sz="2800"/>
              <a:t>Medulla</a:t>
            </a:r>
          </a:p>
          <a:p>
            <a:pPr lvl="1"/>
            <a:r>
              <a:rPr lang="en-AU" sz="2400"/>
              <a:t>Ataxic breathing</a:t>
            </a:r>
          </a:p>
          <a:p>
            <a:pPr lvl="1"/>
            <a:r>
              <a:rPr lang="en-AU" sz="2400"/>
              <a:t>Slow regular respiration</a:t>
            </a:r>
          </a:p>
          <a:p>
            <a:pPr lvl="1"/>
            <a:r>
              <a:rPr lang="en-AU" sz="2400"/>
              <a:t>Gasping</a:t>
            </a:r>
            <a:endParaRPr lang="en-GB"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Breathing:  Key points</a:t>
            </a:r>
          </a:p>
        </p:txBody>
      </p:sp>
      <p:sp>
        <p:nvSpPr>
          <p:cNvPr id="113667" name="Rectangle 3"/>
          <p:cNvSpPr>
            <a:spLocks noGrp="1" noChangeArrowheads="1"/>
          </p:cNvSpPr>
          <p:nvPr>
            <p:ph type="body" sz="half" idx="1"/>
          </p:nvPr>
        </p:nvSpPr>
        <p:spPr/>
        <p:txBody>
          <a:bodyPr/>
          <a:lstStyle/>
          <a:p>
            <a:r>
              <a:rPr lang="en-US" sz="2400" dirty="0"/>
              <a:t>Breathing patterns</a:t>
            </a:r>
          </a:p>
          <a:p>
            <a:pPr lvl="1"/>
            <a:r>
              <a:rPr lang="en-US" sz="2000" dirty="0" err="1"/>
              <a:t>Supratentorial</a:t>
            </a:r>
            <a:r>
              <a:rPr lang="en-US" sz="2000" dirty="0"/>
              <a:t>  -  </a:t>
            </a:r>
            <a:r>
              <a:rPr lang="en-US" sz="2000" dirty="0" err="1"/>
              <a:t>Cheyne</a:t>
            </a:r>
            <a:r>
              <a:rPr lang="en-US" sz="2000" dirty="0"/>
              <a:t>-Stokes</a:t>
            </a:r>
          </a:p>
          <a:p>
            <a:pPr lvl="1"/>
            <a:r>
              <a:rPr lang="en-US" sz="2000" dirty="0"/>
              <a:t>High brain stem  -  Central hyperventilation</a:t>
            </a:r>
          </a:p>
          <a:p>
            <a:pPr lvl="1"/>
            <a:r>
              <a:rPr lang="en-US" sz="2000" dirty="0"/>
              <a:t>Low brain stem  -  Ataxic (irregular)</a:t>
            </a:r>
          </a:p>
          <a:p>
            <a:r>
              <a:rPr lang="en-US" sz="2400" dirty="0"/>
              <a:t>Least useful sign because:</a:t>
            </a:r>
          </a:p>
          <a:p>
            <a:pPr lvl="1"/>
            <a:r>
              <a:rPr lang="en-US" sz="2000" dirty="0"/>
              <a:t>Acid-base derangements</a:t>
            </a:r>
          </a:p>
          <a:p>
            <a:pPr lvl="1"/>
            <a:r>
              <a:rPr lang="en-US" sz="2000" dirty="0"/>
              <a:t>Hypoxia</a:t>
            </a:r>
          </a:p>
          <a:p>
            <a:pPr lvl="1"/>
            <a:r>
              <a:rPr lang="en-US" sz="2000" dirty="0"/>
              <a:t>Cardiac influences</a:t>
            </a:r>
          </a:p>
        </p:txBody>
      </p:sp>
      <p:pic>
        <p:nvPicPr>
          <p:cNvPr id="113673" name="Picture 9" descr="coma-sm"/>
          <p:cNvPicPr>
            <a:picLocks noChangeAspect="1" noChangeArrowheads="1"/>
          </p:cNvPicPr>
          <p:nvPr/>
        </p:nvPicPr>
        <p:blipFill>
          <a:blip r:embed="rId3" cstate="print"/>
          <a:srcRect/>
          <a:stretch>
            <a:fillRect/>
          </a:stretch>
        </p:blipFill>
        <p:spPr bwMode="auto">
          <a:xfrm>
            <a:off x="4572000" y="2438400"/>
            <a:ext cx="3933825" cy="28225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Cranial Nerve Exam</a:t>
            </a:r>
          </a:p>
        </p:txBody>
      </p:sp>
      <p:sp>
        <p:nvSpPr>
          <p:cNvPr id="207875" name="Rectangle 3"/>
          <p:cNvSpPr>
            <a:spLocks noGrp="1" noChangeArrowheads="1"/>
          </p:cNvSpPr>
          <p:nvPr>
            <p:ph type="body" idx="1"/>
          </p:nvPr>
        </p:nvSpPr>
        <p:spPr/>
        <p:txBody>
          <a:bodyPr/>
          <a:lstStyle/>
          <a:p>
            <a:r>
              <a:rPr lang="en-US"/>
              <a:t>Systematic assessment of brainstem function via reflexes</a:t>
            </a:r>
          </a:p>
          <a:p>
            <a:r>
              <a:rPr lang="en-US"/>
              <a:t>Cranial Nerve Exam</a:t>
            </a:r>
          </a:p>
          <a:p>
            <a:pPr lvl="1"/>
            <a:r>
              <a:rPr lang="en-US"/>
              <a:t>Pupillary light response (CN 2-3)</a:t>
            </a:r>
          </a:p>
          <a:p>
            <a:pPr lvl="1"/>
            <a:r>
              <a:rPr lang="en-US"/>
              <a:t>Occulocephalic/calorics (CN 3,4,6,8)</a:t>
            </a:r>
          </a:p>
          <a:p>
            <a:pPr lvl="1"/>
            <a:r>
              <a:rPr lang="en-US"/>
              <a:t>Corneal reflex (CN 5,7)</a:t>
            </a:r>
          </a:p>
          <a:p>
            <a:pPr lvl="1"/>
            <a:r>
              <a:rPr lang="en-US"/>
              <a:t>Gag refelx (CN 9,10)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additive="base">
                                        <p:cTn id="7" dur="500" fill="hold"/>
                                        <p:tgtEl>
                                          <p:spTgt spid="207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78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7875">
                                            <p:txEl>
                                              <p:pRg st="1" end="1"/>
                                            </p:txEl>
                                          </p:spTgt>
                                        </p:tgtEl>
                                        <p:attrNameLst>
                                          <p:attrName>style.visibility</p:attrName>
                                        </p:attrNameLst>
                                      </p:cBhvr>
                                      <p:to>
                                        <p:strVal val="visible"/>
                                      </p:to>
                                    </p:set>
                                    <p:anim calcmode="lin" valueType="num">
                                      <p:cBhvr additive="base">
                                        <p:cTn id="13" dur="500" fill="hold"/>
                                        <p:tgtEl>
                                          <p:spTgt spid="207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78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 calcmode="lin" valueType="num">
                                      <p:cBhvr additive="base">
                                        <p:cTn id="17" dur="500" fill="hold"/>
                                        <p:tgtEl>
                                          <p:spTgt spid="20787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787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207875">
                                            <p:txEl>
                                              <p:pRg st="3" end="3"/>
                                            </p:txEl>
                                          </p:spTgt>
                                        </p:tgtEl>
                                        <p:attrNameLst>
                                          <p:attrName>style.visibility</p:attrName>
                                        </p:attrNameLst>
                                      </p:cBhvr>
                                      <p:to>
                                        <p:strVal val="visible"/>
                                      </p:to>
                                    </p:set>
                                    <p:anim calcmode="lin" valueType="num">
                                      <p:cBhvr additive="base">
                                        <p:cTn id="21" dur="500" fill="hold"/>
                                        <p:tgtEl>
                                          <p:spTgt spid="20787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787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207875">
                                            <p:txEl>
                                              <p:pRg st="4" end="4"/>
                                            </p:txEl>
                                          </p:spTgt>
                                        </p:tgtEl>
                                        <p:attrNameLst>
                                          <p:attrName>style.visibility</p:attrName>
                                        </p:attrNameLst>
                                      </p:cBhvr>
                                      <p:to>
                                        <p:strVal val="visible"/>
                                      </p:to>
                                    </p:set>
                                    <p:anim calcmode="lin" valueType="num">
                                      <p:cBhvr additive="base">
                                        <p:cTn id="25" dur="500" fill="hold"/>
                                        <p:tgtEl>
                                          <p:spTgt spid="20787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787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par>
                                <p:cTn id="27" presetID="2" presetClass="entr" presetSubtype="8" fill="hold" grpId="0" nodeType="withEffect">
                                  <p:stCondLst>
                                    <p:cond delay="0"/>
                                  </p:stCondLst>
                                  <p:childTnLst>
                                    <p:set>
                                      <p:cBhvr>
                                        <p:cTn id="28" dur="1" fill="hold">
                                          <p:stCondLst>
                                            <p:cond delay="0"/>
                                          </p:stCondLst>
                                        </p:cTn>
                                        <p:tgtEl>
                                          <p:spTgt spid="207875">
                                            <p:txEl>
                                              <p:pRg st="5" end="5"/>
                                            </p:txEl>
                                          </p:spTgt>
                                        </p:tgtEl>
                                        <p:attrNameLst>
                                          <p:attrName>style.visibility</p:attrName>
                                        </p:attrNameLst>
                                      </p:cBhvr>
                                      <p:to>
                                        <p:strVal val="visible"/>
                                      </p:to>
                                    </p:set>
                                    <p:anim calcmode="lin" valueType="num">
                                      <p:cBhvr additive="base">
                                        <p:cTn id="29" dur="500" fill="hold"/>
                                        <p:tgtEl>
                                          <p:spTgt spid="20787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0787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Pupils:  Anatomy</a:t>
            </a:r>
          </a:p>
        </p:txBody>
      </p:sp>
      <p:sp>
        <p:nvSpPr>
          <p:cNvPr id="115721" name="Rectangle 9"/>
          <p:cNvSpPr>
            <a:spLocks noGrp="1" noChangeArrowheads="1"/>
          </p:cNvSpPr>
          <p:nvPr>
            <p:ph type="body" sz="half" idx="1"/>
          </p:nvPr>
        </p:nvSpPr>
        <p:spPr/>
        <p:txBody>
          <a:bodyPr/>
          <a:lstStyle/>
          <a:p>
            <a:r>
              <a:rPr lang="en-US" sz="2400"/>
              <a:t>Afferent Limb: Optic Nerve</a:t>
            </a:r>
          </a:p>
          <a:p>
            <a:r>
              <a:rPr lang="en-US" sz="2400"/>
              <a:t>Efferent Limb: Parasympathetics via occulomotor</a:t>
            </a:r>
          </a:p>
          <a:p>
            <a:r>
              <a:rPr lang="en-US" sz="2400"/>
              <a:t>Midbrain integrity/ tectum</a:t>
            </a:r>
          </a:p>
          <a:p>
            <a:r>
              <a:rPr lang="en-US" sz="2400"/>
              <a:t>Uncal Herniation (3</a:t>
            </a:r>
            <a:r>
              <a:rPr lang="en-US" sz="2400" baseline="30000"/>
              <a:t>rd</a:t>
            </a:r>
            <a:r>
              <a:rPr lang="en-US" sz="2400"/>
              <a:t> nerve dysfunction)</a:t>
            </a:r>
          </a:p>
          <a:p>
            <a:r>
              <a:rPr lang="en-US" sz="2400"/>
              <a:t>Pupillary resistance to insult</a:t>
            </a:r>
          </a:p>
        </p:txBody>
      </p:sp>
      <p:pic>
        <p:nvPicPr>
          <p:cNvPr id="115715" name="Picture 3"/>
          <p:cNvPicPr>
            <a:picLocks noChangeAspect="1" noChangeArrowheads="1"/>
          </p:cNvPicPr>
          <p:nvPr/>
        </p:nvPicPr>
        <p:blipFill>
          <a:blip r:embed="rId3" cstate="print"/>
          <a:srcRect/>
          <a:stretch>
            <a:fillRect/>
          </a:stretch>
        </p:blipFill>
        <p:spPr bwMode="auto">
          <a:xfrm>
            <a:off x="4724400" y="2514600"/>
            <a:ext cx="3276600" cy="3087688"/>
          </a:xfrm>
          <a:prstGeom prst="rect">
            <a:avLst/>
          </a:prstGeom>
          <a:noFill/>
          <a:ln w="12700">
            <a:noFill/>
            <a:miter lim="800000"/>
            <a:headEnd/>
            <a:tailEnd/>
          </a:ln>
          <a:effectLst/>
        </p:spPr>
      </p:pic>
      <p:sp>
        <p:nvSpPr>
          <p:cNvPr id="115716" name="Line 4"/>
          <p:cNvSpPr>
            <a:spLocks noChangeShapeType="1"/>
          </p:cNvSpPr>
          <p:nvPr/>
        </p:nvSpPr>
        <p:spPr bwMode="auto">
          <a:xfrm>
            <a:off x="6172200" y="2362200"/>
            <a:ext cx="0" cy="534988"/>
          </a:xfrm>
          <a:prstGeom prst="line">
            <a:avLst/>
          </a:prstGeom>
          <a:noFill/>
          <a:ln w="6350">
            <a:solidFill>
              <a:schemeClr val="accent1"/>
            </a:solidFill>
            <a:round/>
            <a:headEnd/>
            <a:tailEnd/>
          </a:ln>
          <a:effectLst/>
        </p:spPr>
        <p:txBody>
          <a:bodyPr wrap="none" anchor="ctr"/>
          <a:lstStyle/>
          <a:p>
            <a:endParaRPr lang="en-US"/>
          </a:p>
        </p:txBody>
      </p:sp>
      <p:sp>
        <p:nvSpPr>
          <p:cNvPr id="115717" name="Line 5"/>
          <p:cNvSpPr>
            <a:spLocks noChangeShapeType="1"/>
          </p:cNvSpPr>
          <p:nvPr/>
        </p:nvSpPr>
        <p:spPr bwMode="auto">
          <a:xfrm>
            <a:off x="5257800" y="2362200"/>
            <a:ext cx="0" cy="534988"/>
          </a:xfrm>
          <a:prstGeom prst="line">
            <a:avLst/>
          </a:prstGeom>
          <a:noFill/>
          <a:ln w="12700">
            <a:solidFill>
              <a:schemeClr val="accent1"/>
            </a:solidFill>
            <a:round/>
            <a:headEnd/>
            <a:tailEnd/>
          </a:ln>
          <a:effectLst/>
        </p:spPr>
        <p:txBody>
          <a:bodyPr wrap="none" anchor="ctr"/>
          <a:lstStyle/>
          <a:p>
            <a:endParaRPr lang="en-US"/>
          </a:p>
        </p:txBody>
      </p:sp>
      <p:sp>
        <p:nvSpPr>
          <p:cNvPr id="115718" name="Text Box 6"/>
          <p:cNvSpPr txBox="1">
            <a:spLocks noChangeArrowheads="1"/>
          </p:cNvSpPr>
          <p:nvPr/>
        </p:nvSpPr>
        <p:spPr bwMode="auto">
          <a:xfrm>
            <a:off x="4648200" y="2209800"/>
            <a:ext cx="1154113" cy="274638"/>
          </a:xfrm>
          <a:prstGeom prst="rect">
            <a:avLst/>
          </a:prstGeom>
          <a:noFill/>
          <a:ln w="12700">
            <a:noFill/>
            <a:miter lim="800000"/>
            <a:headEnd/>
            <a:tailEnd/>
          </a:ln>
          <a:effectLst/>
        </p:spPr>
        <p:txBody>
          <a:bodyPr wrap="none">
            <a:spAutoFit/>
          </a:bodyPr>
          <a:lstStyle/>
          <a:p>
            <a:pPr eaLnBrk="0" hangingPunct="0"/>
            <a:r>
              <a:rPr lang="en-US" sz="1200">
                <a:solidFill>
                  <a:schemeClr val="accent1"/>
                </a:solidFill>
                <a:latin typeface="Helvetica" charset="0"/>
              </a:rPr>
              <a:t>Hypothalamus</a:t>
            </a:r>
            <a:endParaRPr lang="en-US" sz="1200">
              <a:latin typeface="Helvetica" charset="0"/>
            </a:endParaRPr>
          </a:p>
        </p:txBody>
      </p:sp>
      <p:sp>
        <p:nvSpPr>
          <p:cNvPr id="115719" name="Rectangle 7"/>
          <p:cNvSpPr>
            <a:spLocks noChangeArrowheads="1"/>
          </p:cNvSpPr>
          <p:nvPr/>
        </p:nvSpPr>
        <p:spPr bwMode="auto">
          <a:xfrm>
            <a:off x="5715000" y="2209800"/>
            <a:ext cx="758825" cy="273050"/>
          </a:xfrm>
          <a:prstGeom prst="rect">
            <a:avLst/>
          </a:prstGeom>
          <a:solidFill>
            <a:schemeClr val="tx1"/>
          </a:solidFill>
          <a:ln w="12700">
            <a:solidFill>
              <a:schemeClr val="tx1"/>
            </a:solidFill>
            <a:miter lim="800000"/>
            <a:headEnd/>
            <a:tailEnd/>
          </a:ln>
          <a:effectLst/>
        </p:spPr>
        <p:txBody>
          <a:bodyPr wrap="none" anchor="ctr"/>
          <a:lstStyle/>
          <a:p>
            <a:pPr algn="ctr" eaLnBrk="0" hangingPunct="0"/>
            <a:endParaRPr lang="en-US">
              <a:latin typeface="Helvetica" charset="0"/>
            </a:endParaRPr>
          </a:p>
        </p:txBody>
      </p:sp>
      <p:sp>
        <p:nvSpPr>
          <p:cNvPr id="115720" name="Text Box 8"/>
          <p:cNvSpPr txBox="1">
            <a:spLocks noChangeArrowheads="1"/>
          </p:cNvSpPr>
          <p:nvPr/>
        </p:nvSpPr>
        <p:spPr bwMode="auto">
          <a:xfrm>
            <a:off x="5562600" y="2193925"/>
            <a:ext cx="1295400" cy="244475"/>
          </a:xfrm>
          <a:prstGeom prst="rect">
            <a:avLst/>
          </a:prstGeom>
          <a:noFill/>
          <a:ln w="12700">
            <a:noFill/>
            <a:miter lim="800000"/>
            <a:headEnd/>
            <a:tailEnd/>
          </a:ln>
          <a:effectLst/>
        </p:spPr>
        <p:txBody>
          <a:bodyPr>
            <a:spAutoFit/>
          </a:bodyPr>
          <a:lstStyle/>
          <a:p>
            <a:pPr eaLnBrk="0" hangingPunct="0"/>
            <a:r>
              <a:rPr lang="en-US" sz="1000">
                <a:solidFill>
                  <a:schemeClr val="bg1"/>
                </a:solidFill>
                <a:latin typeface="Helvetica" charset="0"/>
              </a:rPr>
              <a:t>Parasympathetic</a:t>
            </a:r>
            <a:endParaRPr lang="en-US">
              <a:latin typeface="Helvetica"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Pupils:  Key points</a:t>
            </a:r>
          </a:p>
        </p:txBody>
      </p:sp>
      <p:sp>
        <p:nvSpPr>
          <p:cNvPr id="117763" name="Rectangle 3"/>
          <p:cNvSpPr>
            <a:spLocks noGrp="1" noChangeArrowheads="1"/>
          </p:cNvSpPr>
          <p:nvPr>
            <p:ph type="body" idx="1"/>
          </p:nvPr>
        </p:nvSpPr>
        <p:spPr/>
        <p:txBody>
          <a:bodyPr/>
          <a:lstStyle/>
          <a:p>
            <a:r>
              <a:rPr lang="en-US" sz="2800"/>
              <a:t>Size dependent on sympathetic and parasympathetic input</a:t>
            </a:r>
          </a:p>
          <a:p>
            <a:r>
              <a:rPr lang="en-US" sz="2800"/>
              <a:t>Anatomically near the RAS</a:t>
            </a:r>
          </a:p>
          <a:p>
            <a:r>
              <a:rPr lang="en-US" sz="2800"/>
              <a:t>Resistant to metabolic influences</a:t>
            </a:r>
          </a:p>
          <a:p>
            <a:r>
              <a:rPr lang="en-US" sz="2800"/>
              <a:t>Small and reactive with metabolic causes</a:t>
            </a:r>
          </a:p>
          <a:p>
            <a:r>
              <a:rPr lang="en-US" sz="2800"/>
              <a:t>Unilateral dilation indicates uncal herniation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42" name="Picture 66"/>
          <p:cNvPicPr>
            <a:picLocks noChangeAspect="1" noChangeArrowheads="1"/>
          </p:cNvPicPr>
          <p:nvPr/>
        </p:nvPicPr>
        <p:blipFill>
          <a:blip r:embed="rId3" cstate="print"/>
          <a:srcRect/>
          <a:stretch>
            <a:fillRect/>
          </a:stretch>
        </p:blipFill>
        <p:spPr bwMode="auto">
          <a:xfrm>
            <a:off x="0" y="809625"/>
            <a:ext cx="9144000" cy="6124575"/>
          </a:xfrm>
          <a:prstGeom prst="rect">
            <a:avLst/>
          </a:prstGeom>
          <a:noFill/>
          <a:ln w="9525">
            <a:noFill/>
            <a:miter lim="800000"/>
            <a:headEnd/>
            <a:tailEnd/>
          </a:ln>
        </p:spPr>
      </p:pic>
      <p:sp>
        <p:nvSpPr>
          <p:cNvPr id="75778" name="Rectangle 2"/>
          <p:cNvSpPr>
            <a:spLocks noGrp="1" noChangeArrowheads="1"/>
          </p:cNvSpPr>
          <p:nvPr>
            <p:ph type="title"/>
          </p:nvPr>
        </p:nvSpPr>
        <p:spPr>
          <a:xfrm>
            <a:off x="2590800" y="304800"/>
            <a:ext cx="3581400" cy="457200"/>
          </a:xfrm>
        </p:spPr>
        <p:txBody>
          <a:bodyPr/>
          <a:lstStyle/>
          <a:p>
            <a:r>
              <a:rPr lang="en-AU" sz="4000">
                <a:cs typeface="Times New Roman" pitchFamily="18" charset="0"/>
              </a:rPr>
              <a:t>Pupil</a:t>
            </a:r>
            <a:endParaRPr lang="en-GB" sz="4000">
              <a:cs typeface="Times New Roman" pitchFamily="18" charset="0"/>
            </a:endParaRPr>
          </a:p>
        </p:txBody>
      </p:sp>
      <p:sp>
        <p:nvSpPr>
          <p:cNvPr id="75855" name="Rectangle 79"/>
          <p:cNvSpPr>
            <a:spLocks noChangeArrowheads="1"/>
          </p:cNvSpPr>
          <p:nvPr/>
        </p:nvSpPr>
        <p:spPr bwMode="auto">
          <a:xfrm>
            <a:off x="2819400" y="4724400"/>
            <a:ext cx="1266825" cy="457200"/>
          </a:xfrm>
          <a:prstGeom prst="rect">
            <a:avLst/>
          </a:prstGeom>
          <a:noFill/>
          <a:ln w="9525">
            <a:noFill/>
            <a:miter lim="800000"/>
            <a:headEnd/>
            <a:tailEnd/>
          </a:ln>
          <a:effectLst/>
        </p:spPr>
        <p:txBody>
          <a:bodyPr wrap="none">
            <a:spAutoFit/>
          </a:bodyPr>
          <a:lstStyle/>
          <a:p>
            <a:pPr>
              <a:spcBef>
                <a:spcPct val="20000"/>
              </a:spcBef>
            </a:pPr>
            <a:r>
              <a:rPr lang="en-AU">
                <a:solidFill>
                  <a:schemeClr val="tx2"/>
                </a:solidFill>
              </a:rPr>
              <a:t>Atropine</a:t>
            </a:r>
            <a:endParaRPr lang="en-US">
              <a:solidFill>
                <a:schemeClr val="tx2"/>
              </a:solidFill>
            </a:endParaRPr>
          </a:p>
        </p:txBody>
      </p:sp>
      <p:sp>
        <p:nvSpPr>
          <p:cNvPr id="75857" name="Rectangle 81"/>
          <p:cNvSpPr>
            <a:spLocks noChangeArrowheads="1"/>
          </p:cNvSpPr>
          <p:nvPr/>
        </p:nvSpPr>
        <p:spPr bwMode="auto">
          <a:xfrm>
            <a:off x="6548438" y="4953000"/>
            <a:ext cx="995362" cy="457200"/>
          </a:xfrm>
          <a:prstGeom prst="rect">
            <a:avLst/>
          </a:prstGeom>
          <a:noFill/>
          <a:ln w="9525">
            <a:noFill/>
            <a:miter lim="800000"/>
            <a:headEnd/>
            <a:tailEnd/>
          </a:ln>
          <a:effectLst/>
        </p:spPr>
        <p:txBody>
          <a:bodyPr wrap="none">
            <a:spAutoFit/>
          </a:bodyPr>
          <a:lstStyle/>
          <a:p>
            <a:pPr>
              <a:spcBef>
                <a:spcPct val="20000"/>
              </a:spcBef>
            </a:pPr>
            <a:r>
              <a:rPr lang="en-AU">
                <a:solidFill>
                  <a:schemeClr val="tx2"/>
                </a:solidFill>
              </a:rPr>
              <a:t>Opiate</a:t>
            </a:r>
            <a:endParaRPr lang="en-US">
              <a:solidFill>
                <a:schemeClr val="tx2"/>
              </a:solidFill>
            </a:endParaRPr>
          </a:p>
        </p:txBody>
      </p:sp>
      <p:sp>
        <p:nvSpPr>
          <p:cNvPr id="75858" name="Rectangle 82"/>
          <p:cNvSpPr>
            <a:spLocks noChangeArrowheads="1"/>
          </p:cNvSpPr>
          <p:nvPr/>
        </p:nvSpPr>
        <p:spPr bwMode="auto">
          <a:xfrm>
            <a:off x="5943600" y="5257800"/>
            <a:ext cx="2505075" cy="457200"/>
          </a:xfrm>
          <a:prstGeom prst="rect">
            <a:avLst/>
          </a:prstGeom>
          <a:noFill/>
          <a:ln w="9525">
            <a:noFill/>
            <a:miter lim="800000"/>
            <a:headEnd/>
            <a:tailEnd/>
          </a:ln>
          <a:effectLst/>
        </p:spPr>
        <p:txBody>
          <a:bodyPr wrap="none">
            <a:spAutoFit/>
          </a:bodyPr>
          <a:lstStyle/>
          <a:p>
            <a:r>
              <a:rPr lang="en-AU">
                <a:solidFill>
                  <a:schemeClr val="tx2"/>
                </a:solidFill>
              </a:rPr>
              <a:t>Organophosphorus</a:t>
            </a:r>
            <a:endParaRPr lang="en-US">
              <a:solidFill>
                <a:schemeClr val="tx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AU">
                <a:cs typeface="Times New Roman" pitchFamily="18" charset="0"/>
              </a:rPr>
              <a:t>Pupil</a:t>
            </a:r>
            <a:endParaRPr lang="en-GB">
              <a:cs typeface="Times New Roman" pitchFamily="18" charset="0"/>
            </a:endParaRPr>
          </a:p>
        </p:txBody>
      </p:sp>
      <p:sp>
        <p:nvSpPr>
          <p:cNvPr id="75779" name="Rectangle 3"/>
          <p:cNvSpPr>
            <a:spLocks noGrp="1" noChangeArrowheads="1"/>
          </p:cNvSpPr>
          <p:nvPr>
            <p:ph type="body" idx="1"/>
          </p:nvPr>
        </p:nvSpPr>
        <p:spPr>
          <a:xfrm>
            <a:off x="533400" y="1981200"/>
            <a:ext cx="8229600" cy="4114800"/>
          </a:xfrm>
        </p:spPr>
        <p:txBody>
          <a:bodyPr/>
          <a:lstStyle/>
          <a:p>
            <a:r>
              <a:rPr lang="en-AU" sz="2800">
                <a:cs typeface="Times New Roman" pitchFamily="18" charset="0"/>
              </a:rPr>
              <a:t>Diencephalic (metabolic) 	Small reactive</a:t>
            </a:r>
          </a:p>
          <a:p>
            <a:r>
              <a:rPr lang="en-AU" sz="2800">
                <a:cs typeface="Times New Roman" pitchFamily="18" charset="0"/>
              </a:rPr>
              <a:t>Midbrain tectal 			Midsize,fixed</a:t>
            </a:r>
          </a:p>
          <a:p>
            <a:r>
              <a:rPr lang="en-AU" sz="2800">
                <a:cs typeface="Times New Roman" pitchFamily="18" charset="0"/>
              </a:rPr>
              <a:t>Midbrain nuclear 		Irregular pear shaped</a:t>
            </a:r>
          </a:p>
          <a:p>
            <a:r>
              <a:rPr lang="en-AU" sz="2800">
                <a:cs typeface="Times New Roman" pitchFamily="18" charset="0"/>
              </a:rPr>
              <a:t>3rd nerve 				Fixed widely dilated</a:t>
            </a:r>
          </a:p>
          <a:p>
            <a:r>
              <a:rPr lang="en-AU" sz="2800">
                <a:cs typeface="Times New Roman" pitchFamily="18" charset="0"/>
              </a:rPr>
              <a:t>Pontine				Pinpoint reactive</a:t>
            </a:r>
          </a:p>
          <a:p>
            <a:r>
              <a:rPr lang="en-AU" sz="2800">
                <a:cs typeface="Times New Roman" pitchFamily="18" charset="0"/>
              </a:rPr>
              <a:t>Opiate				Pinpoint</a:t>
            </a:r>
          </a:p>
          <a:p>
            <a:r>
              <a:rPr lang="en-AU" sz="2800">
                <a:cs typeface="Times New Roman" pitchFamily="18" charset="0"/>
              </a:rPr>
              <a:t>Organophosphorus 		Small</a:t>
            </a:r>
          </a:p>
          <a:p>
            <a:r>
              <a:rPr lang="en-AU" sz="2800">
                <a:cs typeface="Times New Roman" pitchFamily="18" charset="0"/>
              </a:rPr>
              <a:t>Atropine 				Wide dilated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1150938" y="304800"/>
            <a:ext cx="7772400" cy="1143000"/>
          </a:xfrm>
          <a:noFill/>
          <a:ln/>
        </p:spPr>
        <p:txBody>
          <a:bodyPr lIns="90487" tIns="44450" rIns="90487" bIns="44450"/>
          <a:lstStyle/>
          <a:p>
            <a:pPr algn="l"/>
            <a:r>
              <a:rPr lang="en-US" sz="2000"/>
              <a:t>The Comatose Patient</a:t>
            </a:r>
            <a:br>
              <a:rPr lang="en-US" sz="2000"/>
            </a:br>
            <a:r>
              <a:rPr lang="en-US" sz="4000"/>
              <a:t>Secondary Objectives</a:t>
            </a:r>
            <a:endParaRPr lang="en-US" sz="3200"/>
          </a:p>
        </p:txBody>
      </p:sp>
      <p:sp>
        <p:nvSpPr>
          <p:cNvPr id="285699" name="Rectangle 3"/>
          <p:cNvSpPr>
            <a:spLocks noGrp="1" noChangeArrowheads="1"/>
          </p:cNvSpPr>
          <p:nvPr>
            <p:ph type="body" idx="1"/>
          </p:nvPr>
        </p:nvSpPr>
        <p:spPr>
          <a:xfrm>
            <a:off x="1150938" y="1752600"/>
            <a:ext cx="7586662" cy="4114800"/>
          </a:xfrm>
          <a:noFill/>
          <a:ln/>
        </p:spPr>
        <p:txBody>
          <a:bodyPr lIns="90487" tIns="44450" rIns="90487" bIns="44450"/>
          <a:lstStyle/>
          <a:p>
            <a:r>
              <a:rPr lang="en-US"/>
              <a:t>Understand and recognize:</a:t>
            </a:r>
          </a:p>
          <a:p>
            <a:pPr lvl="2"/>
            <a:r>
              <a:rPr lang="en-US"/>
              <a:t>Coma</a:t>
            </a:r>
          </a:p>
          <a:p>
            <a:pPr lvl="2"/>
            <a:r>
              <a:rPr lang="en-US"/>
              <a:t>Signs of supratentorial mass lesions</a:t>
            </a:r>
          </a:p>
          <a:p>
            <a:pPr lvl="2"/>
            <a:r>
              <a:rPr lang="en-US"/>
              <a:t>Signs of subtentorial mass lesions</a:t>
            </a:r>
          </a:p>
          <a:p>
            <a:pPr lvl="2"/>
            <a:r>
              <a:rPr lang="en-US"/>
              <a:t>Herniation syndromes</a:t>
            </a:r>
          </a:p>
          <a:p>
            <a:r>
              <a:rPr lang="en-US"/>
              <a:t>Able to develop the differential diagnosis of metabolic coma.</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Eye movements:  Exam</a:t>
            </a:r>
          </a:p>
        </p:txBody>
      </p:sp>
      <p:sp>
        <p:nvSpPr>
          <p:cNvPr id="121859" name="Rectangle 3"/>
          <p:cNvSpPr>
            <a:spLocks noGrp="1" noChangeArrowheads="1"/>
          </p:cNvSpPr>
          <p:nvPr>
            <p:ph type="body" sz="half" idx="1"/>
          </p:nvPr>
        </p:nvSpPr>
        <p:spPr/>
        <p:txBody>
          <a:bodyPr/>
          <a:lstStyle/>
          <a:p>
            <a:pPr>
              <a:lnSpc>
                <a:spcPct val="90000"/>
              </a:lnSpc>
            </a:pPr>
            <a:r>
              <a:rPr lang="en-US" sz="2400"/>
              <a:t>Position at rest</a:t>
            </a:r>
          </a:p>
          <a:p>
            <a:pPr lvl="1">
              <a:lnSpc>
                <a:spcPct val="90000"/>
              </a:lnSpc>
            </a:pPr>
            <a:r>
              <a:rPr lang="en-US" sz="2000"/>
              <a:t>Straight ahead</a:t>
            </a:r>
          </a:p>
          <a:p>
            <a:pPr lvl="1">
              <a:lnSpc>
                <a:spcPct val="90000"/>
              </a:lnSpc>
            </a:pPr>
            <a:r>
              <a:rPr lang="en-US" sz="2000"/>
              <a:t>Dysconjugate</a:t>
            </a:r>
          </a:p>
          <a:p>
            <a:pPr lvl="1">
              <a:lnSpc>
                <a:spcPct val="90000"/>
              </a:lnSpc>
            </a:pPr>
            <a:r>
              <a:rPr lang="en-US" sz="2000"/>
              <a:t>Conjugate deviation</a:t>
            </a:r>
          </a:p>
          <a:p>
            <a:pPr>
              <a:lnSpc>
                <a:spcPct val="90000"/>
              </a:lnSpc>
            </a:pPr>
            <a:endParaRPr lang="en-US" sz="2400"/>
          </a:p>
          <a:p>
            <a:pPr>
              <a:lnSpc>
                <a:spcPct val="90000"/>
              </a:lnSpc>
            </a:pPr>
            <a:r>
              <a:rPr lang="en-US" sz="2400"/>
              <a:t>Oculocephalic reflex</a:t>
            </a:r>
          </a:p>
          <a:p>
            <a:pPr lvl="1">
              <a:lnSpc>
                <a:spcPct val="90000"/>
              </a:lnSpc>
            </a:pPr>
            <a:r>
              <a:rPr lang="en-US" sz="2000"/>
              <a:t>Positive </a:t>
            </a:r>
            <a:r>
              <a:rPr lang="en-US" sz="2000" i="1"/>
              <a:t>“Doll’s eyes”</a:t>
            </a:r>
            <a:endParaRPr lang="en-US" sz="2000"/>
          </a:p>
          <a:p>
            <a:pPr lvl="1">
              <a:lnSpc>
                <a:spcPct val="90000"/>
              </a:lnSpc>
            </a:pPr>
            <a:r>
              <a:rPr lang="en-US" sz="2000"/>
              <a:t>Negative </a:t>
            </a:r>
            <a:r>
              <a:rPr lang="en-US" sz="2000" i="1"/>
              <a:t>“Doll’s eyes”</a:t>
            </a:r>
          </a:p>
          <a:p>
            <a:pPr>
              <a:lnSpc>
                <a:spcPct val="90000"/>
              </a:lnSpc>
            </a:pPr>
            <a:endParaRPr lang="en-US" sz="2400"/>
          </a:p>
          <a:p>
            <a:pPr>
              <a:lnSpc>
                <a:spcPct val="90000"/>
              </a:lnSpc>
            </a:pPr>
            <a:r>
              <a:rPr lang="en-US" sz="2400"/>
              <a:t>Oculovestibular reflex</a:t>
            </a:r>
          </a:p>
          <a:p>
            <a:pPr lvl="1">
              <a:lnSpc>
                <a:spcPct val="90000"/>
              </a:lnSpc>
            </a:pPr>
            <a:r>
              <a:rPr lang="en-US" sz="2000"/>
              <a:t>Cold calorics</a:t>
            </a:r>
          </a:p>
        </p:txBody>
      </p:sp>
      <p:sp>
        <p:nvSpPr>
          <p:cNvPr id="121860" name="Rectangle 4"/>
          <p:cNvSpPr>
            <a:spLocks noGrp="1" noChangeArrowheads="1"/>
          </p:cNvSpPr>
          <p:nvPr>
            <p:ph type="body" sz="half" idx="2"/>
          </p:nvPr>
        </p:nvSpPr>
        <p:spPr/>
        <p:txBody>
          <a:bodyPr/>
          <a:lstStyle/>
          <a:p>
            <a:pPr>
              <a:lnSpc>
                <a:spcPct val="90000"/>
              </a:lnSpc>
            </a:pPr>
            <a:r>
              <a:rPr lang="en-US"/>
              <a:t>Resting position</a:t>
            </a:r>
          </a:p>
          <a:p>
            <a:pPr lvl="1">
              <a:lnSpc>
                <a:spcPct val="90000"/>
              </a:lnSpc>
            </a:pPr>
            <a:r>
              <a:rPr lang="en-US"/>
              <a:t>Midline</a:t>
            </a:r>
          </a:p>
          <a:p>
            <a:pPr lvl="2">
              <a:lnSpc>
                <a:spcPct val="90000"/>
              </a:lnSpc>
            </a:pPr>
            <a:r>
              <a:rPr lang="en-US"/>
              <a:t>Deviation suggests frontal/pontine damage</a:t>
            </a:r>
          </a:p>
          <a:p>
            <a:pPr lvl="1">
              <a:lnSpc>
                <a:spcPct val="90000"/>
              </a:lnSpc>
            </a:pPr>
            <a:r>
              <a:rPr lang="en-US"/>
              <a:t>Conjugate</a:t>
            </a:r>
          </a:p>
          <a:p>
            <a:pPr lvl="2">
              <a:lnSpc>
                <a:spcPct val="90000"/>
              </a:lnSpc>
            </a:pPr>
            <a:r>
              <a:rPr lang="en-US"/>
              <a:t>Dysconjugance suggests CN abn.</a:t>
            </a:r>
          </a:p>
          <a:p>
            <a:pPr lvl="1">
              <a:lnSpc>
                <a:spcPct val="90000"/>
              </a:lnSpc>
            </a:pPr>
            <a:r>
              <a:rPr lang="en-US"/>
              <a:t>Moving</a:t>
            </a:r>
          </a:p>
          <a:p>
            <a:pPr lvl="2">
              <a:lnSpc>
                <a:spcPct val="90000"/>
              </a:lnSpc>
            </a:pPr>
            <a:r>
              <a:rPr lang="en-US"/>
              <a:t>Roving, dipping, bobbing</a:t>
            </a:r>
            <a:endParaRPr lang="en-CA"/>
          </a:p>
          <a:p>
            <a:pPr>
              <a:lnSpc>
                <a:spcPct val="90000"/>
              </a:lnSpc>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AU">
                <a:cs typeface="Times New Roman" pitchFamily="18" charset="0"/>
              </a:rPr>
              <a:t>Eye movement</a:t>
            </a:r>
            <a:r>
              <a:rPr lang="en-GB"/>
              <a:t> </a:t>
            </a:r>
          </a:p>
        </p:txBody>
      </p:sp>
      <p:sp>
        <p:nvSpPr>
          <p:cNvPr id="76803" name="Rectangle 3"/>
          <p:cNvSpPr>
            <a:spLocks noGrp="1" noChangeArrowheads="1"/>
          </p:cNvSpPr>
          <p:nvPr>
            <p:ph type="body" idx="1"/>
          </p:nvPr>
        </p:nvSpPr>
        <p:spPr>
          <a:xfrm>
            <a:off x="1371600" y="1981200"/>
            <a:ext cx="6553200" cy="4114800"/>
          </a:xfrm>
        </p:spPr>
        <p:txBody>
          <a:bodyPr/>
          <a:lstStyle/>
          <a:p>
            <a:pPr>
              <a:lnSpc>
                <a:spcPct val="90000"/>
              </a:lnSpc>
            </a:pPr>
            <a:r>
              <a:rPr lang="en-AU">
                <a:cs typeface="Times New Roman" pitchFamily="18" charset="0"/>
              </a:rPr>
              <a:t>Metabolic </a:t>
            </a:r>
          </a:p>
          <a:p>
            <a:pPr lvl="1">
              <a:lnSpc>
                <a:spcPct val="90000"/>
              </a:lnSpc>
            </a:pPr>
            <a:r>
              <a:rPr lang="en-AU">
                <a:cs typeface="Times New Roman" pitchFamily="18" charset="0"/>
              </a:rPr>
              <a:t>Roving eye movement,</a:t>
            </a:r>
          </a:p>
          <a:p>
            <a:pPr lvl="1">
              <a:lnSpc>
                <a:spcPct val="90000"/>
              </a:lnSpc>
            </a:pPr>
            <a:r>
              <a:rPr lang="en-AU">
                <a:cs typeface="Times New Roman" pitchFamily="18" charset="0"/>
              </a:rPr>
              <a:t>Oculocephalic,</a:t>
            </a:r>
          </a:p>
          <a:p>
            <a:pPr lvl="1">
              <a:lnSpc>
                <a:spcPct val="90000"/>
              </a:lnSpc>
            </a:pPr>
            <a:r>
              <a:rPr lang="en-AU">
                <a:cs typeface="Times New Roman" pitchFamily="18" charset="0"/>
              </a:rPr>
              <a:t>Vestibuloocular</a:t>
            </a:r>
          </a:p>
          <a:p>
            <a:pPr>
              <a:lnSpc>
                <a:spcPct val="90000"/>
              </a:lnSpc>
            </a:pPr>
            <a:r>
              <a:rPr lang="en-AU">
                <a:cs typeface="Times New Roman" pitchFamily="18" charset="0"/>
              </a:rPr>
              <a:t>Supratentorial </a:t>
            </a:r>
          </a:p>
          <a:p>
            <a:pPr lvl="1">
              <a:lnSpc>
                <a:spcPct val="90000"/>
              </a:lnSpc>
            </a:pPr>
            <a:r>
              <a:rPr lang="en-AU">
                <a:cs typeface="Times New Roman" pitchFamily="18" charset="0"/>
              </a:rPr>
              <a:t>Contralateral conjugate palsy</a:t>
            </a:r>
          </a:p>
          <a:p>
            <a:pPr>
              <a:lnSpc>
                <a:spcPct val="90000"/>
              </a:lnSpc>
            </a:pPr>
            <a:r>
              <a:rPr lang="en-AU">
                <a:cs typeface="Times New Roman" pitchFamily="18" charset="0"/>
              </a:rPr>
              <a:t>Thalamus</a:t>
            </a:r>
          </a:p>
          <a:p>
            <a:pPr lvl="1">
              <a:lnSpc>
                <a:spcPct val="90000"/>
              </a:lnSpc>
            </a:pPr>
            <a:r>
              <a:rPr lang="en-AU">
                <a:cs typeface="Times New Roman" pitchFamily="18" charset="0"/>
              </a:rPr>
              <a:t>Upper turn down</a:t>
            </a:r>
          </a:p>
          <a:p>
            <a:pPr>
              <a:lnSpc>
                <a:spcPct val="90000"/>
              </a:lnSpc>
            </a:pPr>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Eye movements in Coma</a:t>
            </a:r>
            <a:endParaRPr lang="en-GB"/>
          </a:p>
        </p:txBody>
      </p:sp>
      <p:sp>
        <p:nvSpPr>
          <p:cNvPr id="77827" name="Rectangle 3"/>
          <p:cNvSpPr>
            <a:spLocks noGrp="1" noChangeArrowheads="1"/>
          </p:cNvSpPr>
          <p:nvPr>
            <p:ph type="body" idx="1"/>
          </p:nvPr>
        </p:nvSpPr>
        <p:spPr>
          <a:xfrm>
            <a:off x="1447800" y="1981200"/>
            <a:ext cx="5943600" cy="4114800"/>
          </a:xfrm>
        </p:spPr>
        <p:txBody>
          <a:bodyPr/>
          <a:lstStyle/>
          <a:p>
            <a:r>
              <a:rPr lang="en-AU" sz="2800">
                <a:cs typeface="Times New Roman" pitchFamily="18" charset="0"/>
              </a:rPr>
              <a:t>Midbrain</a:t>
            </a:r>
          </a:p>
          <a:p>
            <a:pPr lvl="1"/>
            <a:r>
              <a:rPr lang="en-AU" sz="2400">
                <a:cs typeface="Times New Roman" pitchFamily="18" charset="0"/>
              </a:rPr>
              <a:t>Ipsilateral 3rd</a:t>
            </a:r>
          </a:p>
          <a:p>
            <a:r>
              <a:rPr lang="en-AU" sz="2800">
                <a:cs typeface="Times New Roman" pitchFamily="18" charset="0"/>
              </a:rPr>
              <a:t>Pontine</a:t>
            </a:r>
          </a:p>
          <a:p>
            <a:pPr lvl="1"/>
            <a:r>
              <a:rPr lang="en-AU" sz="2400">
                <a:cs typeface="Times New Roman" pitchFamily="18" charset="0"/>
              </a:rPr>
              <a:t>Ipsilateral 6th</a:t>
            </a:r>
          </a:p>
          <a:p>
            <a:pPr lvl="1"/>
            <a:r>
              <a:rPr lang="en-AU" sz="2400">
                <a:cs typeface="Times New Roman" pitchFamily="18" charset="0"/>
              </a:rPr>
              <a:t>Ipsilateral gaze palsy</a:t>
            </a:r>
          </a:p>
          <a:p>
            <a:pPr lvl="1"/>
            <a:r>
              <a:rPr lang="en-AU" sz="2400">
                <a:cs typeface="Times New Roman" pitchFamily="18" charset="0"/>
              </a:rPr>
              <a:t>One and half syndrome</a:t>
            </a:r>
          </a:p>
          <a:p>
            <a:pPr lvl="1"/>
            <a:r>
              <a:rPr lang="en-AU" sz="2400">
                <a:cs typeface="Times New Roman" pitchFamily="18" charset="0"/>
              </a:rPr>
              <a:t>Bilateral gaze palsy</a:t>
            </a:r>
          </a:p>
          <a:p>
            <a:pPr lvl="1"/>
            <a:r>
              <a:rPr lang="en-AU" sz="2400">
                <a:cs typeface="Times New Roman" pitchFamily="18" charset="0"/>
              </a:rPr>
              <a:t>Ocular bobbing</a:t>
            </a:r>
          </a:p>
          <a:p>
            <a:pPr lvl="1"/>
            <a:r>
              <a:rPr lang="en-AU" sz="2400">
                <a:cs typeface="Times New Roman" pitchFamily="18" charset="0"/>
              </a:rPr>
              <a:t>Mlf syndrome</a:t>
            </a:r>
            <a:endParaRPr lang="en-GB"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cstate="print"/>
          <a:srcRect/>
          <a:stretch>
            <a:fillRect/>
          </a:stretch>
        </p:blipFill>
        <p:spPr bwMode="auto">
          <a:xfrm>
            <a:off x="0" y="1752600"/>
            <a:ext cx="4876800" cy="3581400"/>
          </a:xfrm>
          <a:prstGeom prst="rect">
            <a:avLst/>
          </a:prstGeom>
          <a:noFill/>
        </p:spPr>
      </p:pic>
      <p:sp>
        <p:nvSpPr>
          <p:cNvPr id="123907" name="Rectangle 3"/>
          <p:cNvSpPr>
            <a:spLocks noGrp="1" noChangeArrowheads="1"/>
          </p:cNvSpPr>
          <p:nvPr>
            <p:ph type="title"/>
          </p:nvPr>
        </p:nvSpPr>
        <p:spPr/>
        <p:txBody>
          <a:bodyPr/>
          <a:lstStyle/>
          <a:p>
            <a:r>
              <a:rPr lang="en-US"/>
              <a:t>Eye movements:  Anatomy</a:t>
            </a:r>
          </a:p>
        </p:txBody>
      </p:sp>
      <p:sp>
        <p:nvSpPr>
          <p:cNvPr id="123908" name="Text Box 4"/>
          <p:cNvSpPr txBox="1">
            <a:spLocks noChangeArrowheads="1"/>
          </p:cNvSpPr>
          <p:nvPr/>
        </p:nvSpPr>
        <p:spPr bwMode="auto">
          <a:xfrm>
            <a:off x="304800" y="2041525"/>
            <a:ext cx="349250" cy="457200"/>
          </a:xfrm>
          <a:prstGeom prst="rect">
            <a:avLst/>
          </a:prstGeom>
          <a:noFill/>
          <a:ln w="12700">
            <a:noFill/>
            <a:miter lim="800000"/>
            <a:headEnd/>
            <a:tailEnd/>
          </a:ln>
          <a:effectLst/>
        </p:spPr>
        <p:txBody>
          <a:bodyPr>
            <a:spAutoFit/>
          </a:bodyPr>
          <a:lstStyle/>
          <a:p>
            <a:pPr eaLnBrk="0" hangingPunct="0">
              <a:spcBef>
                <a:spcPct val="50000"/>
              </a:spcBef>
            </a:pPr>
            <a:r>
              <a:rPr lang="en-US">
                <a:latin typeface="Helvetica" charset="0"/>
              </a:rPr>
              <a:t>R</a:t>
            </a:r>
          </a:p>
        </p:txBody>
      </p:sp>
      <p:sp>
        <p:nvSpPr>
          <p:cNvPr id="123909" name="Text Box 5"/>
          <p:cNvSpPr txBox="1">
            <a:spLocks noChangeArrowheads="1"/>
          </p:cNvSpPr>
          <p:nvPr/>
        </p:nvSpPr>
        <p:spPr bwMode="auto">
          <a:xfrm>
            <a:off x="3962400" y="2041525"/>
            <a:ext cx="522288" cy="457200"/>
          </a:xfrm>
          <a:prstGeom prst="rect">
            <a:avLst/>
          </a:prstGeom>
          <a:noFill/>
          <a:ln w="12700">
            <a:noFill/>
            <a:miter lim="800000"/>
            <a:headEnd/>
            <a:tailEnd/>
          </a:ln>
          <a:effectLst/>
        </p:spPr>
        <p:txBody>
          <a:bodyPr>
            <a:spAutoFit/>
          </a:bodyPr>
          <a:lstStyle/>
          <a:p>
            <a:pPr eaLnBrk="0" hangingPunct="0">
              <a:spcBef>
                <a:spcPct val="50000"/>
              </a:spcBef>
            </a:pPr>
            <a:r>
              <a:rPr lang="en-US">
                <a:latin typeface="Helvetica" charset="0"/>
              </a:rPr>
              <a:t>L</a:t>
            </a:r>
          </a:p>
        </p:txBody>
      </p:sp>
      <p:pic>
        <p:nvPicPr>
          <p:cNvPr id="123910" name="Picture 6"/>
          <p:cNvPicPr>
            <a:picLocks noGrp="1" noChangeAspect="1" noChangeArrowheads="1"/>
          </p:cNvPicPr>
          <p:nvPr>
            <p:ph idx="1"/>
          </p:nvPr>
        </p:nvPicPr>
        <p:blipFill>
          <a:blip r:embed="rId4" cstate="print"/>
          <a:srcRect/>
          <a:stretch>
            <a:fillRect/>
          </a:stretch>
        </p:blipFill>
        <p:spPr>
          <a:xfrm>
            <a:off x="4114800" y="2667000"/>
            <a:ext cx="5029200" cy="3581400"/>
          </a:xfrm>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t>Eye movements:  Exam</a:t>
            </a:r>
          </a:p>
        </p:txBody>
      </p:sp>
      <p:sp>
        <p:nvSpPr>
          <p:cNvPr id="128003" name="Rectangle 3"/>
          <p:cNvSpPr>
            <a:spLocks noGrp="1" noChangeArrowheads="1"/>
          </p:cNvSpPr>
          <p:nvPr>
            <p:ph type="body" idx="1"/>
          </p:nvPr>
        </p:nvSpPr>
        <p:spPr>
          <a:xfrm>
            <a:off x="609600" y="1706563"/>
            <a:ext cx="7848600" cy="4389437"/>
          </a:xfrm>
        </p:spPr>
        <p:txBody>
          <a:bodyPr/>
          <a:lstStyle/>
          <a:p>
            <a:r>
              <a:rPr lang="en-US" sz="2800"/>
              <a:t>Oculocephalic reflex</a:t>
            </a:r>
          </a:p>
          <a:p>
            <a:pPr lvl="1"/>
            <a:r>
              <a:rPr lang="en-US" sz="2400"/>
              <a:t>Eye response to head turning</a:t>
            </a:r>
          </a:p>
          <a:p>
            <a:pPr lvl="1"/>
            <a:r>
              <a:rPr lang="en-US" sz="2400"/>
              <a:t>Proprioception from the neck triggers the pontine conjugate eye center</a:t>
            </a:r>
          </a:p>
          <a:p>
            <a:pPr lvl="1"/>
            <a:r>
              <a:rPr lang="en-US" sz="2400"/>
              <a:t>Doll’s + or -?</a:t>
            </a:r>
          </a:p>
          <a:p>
            <a:pPr lvl="1"/>
            <a:r>
              <a:rPr lang="en-US" sz="2400"/>
              <a:t>Smart brain</a:t>
            </a:r>
          </a:p>
          <a:p>
            <a:pPr lvl="1"/>
            <a:r>
              <a:rPr lang="en-US" sz="2400"/>
              <a:t>Dumb brain</a:t>
            </a:r>
          </a:p>
        </p:txBody>
      </p:sp>
      <p:pic>
        <p:nvPicPr>
          <p:cNvPr id="128004" name="Picture 4"/>
          <p:cNvPicPr>
            <a:picLocks noChangeAspect="1" noChangeArrowheads="1"/>
          </p:cNvPicPr>
          <p:nvPr/>
        </p:nvPicPr>
        <p:blipFill>
          <a:blip r:embed="rId3" cstate="print"/>
          <a:srcRect/>
          <a:stretch>
            <a:fillRect/>
          </a:stretch>
        </p:blipFill>
        <p:spPr bwMode="auto">
          <a:xfrm>
            <a:off x="4191000" y="3276600"/>
            <a:ext cx="4779963" cy="3194050"/>
          </a:xfrm>
          <a:prstGeom prst="rect">
            <a:avLst/>
          </a:prstGeom>
          <a:noFill/>
        </p:spPr>
      </p:pic>
      <p:sp>
        <p:nvSpPr>
          <p:cNvPr id="128005" name="Line 5"/>
          <p:cNvSpPr>
            <a:spLocks noChangeShapeType="1"/>
          </p:cNvSpPr>
          <p:nvPr/>
        </p:nvSpPr>
        <p:spPr bwMode="auto">
          <a:xfrm flipV="1">
            <a:off x="5926138" y="5940425"/>
            <a:ext cx="0" cy="711200"/>
          </a:xfrm>
          <a:prstGeom prst="line">
            <a:avLst/>
          </a:prstGeom>
          <a:noFill/>
          <a:ln w="38100">
            <a:solidFill>
              <a:schemeClr val="accent1"/>
            </a:solidFill>
            <a:round/>
            <a:headEnd/>
            <a:tailEnd type="triangle" w="med" len="med"/>
          </a:ln>
          <a:effectLst/>
        </p:spPr>
        <p:txBody>
          <a:bodyPr wrap="none" anchor="ctr"/>
          <a:lstStyle/>
          <a:p>
            <a:endParaRPr lang="en-US"/>
          </a:p>
        </p:txBody>
      </p:sp>
      <p:pic>
        <p:nvPicPr>
          <p:cNvPr id="128006" name="Picture 6"/>
          <p:cNvPicPr>
            <a:picLocks noChangeAspect="1" noChangeArrowheads="1"/>
          </p:cNvPicPr>
          <p:nvPr/>
        </p:nvPicPr>
        <p:blipFill>
          <a:blip r:embed="rId4" cstate="print"/>
          <a:srcRect l="5661" t="3925" r="11320" b="48978"/>
          <a:stretch>
            <a:fillRect/>
          </a:stretch>
        </p:blipFill>
        <p:spPr bwMode="auto">
          <a:xfrm>
            <a:off x="685800" y="4876800"/>
            <a:ext cx="3352800" cy="1671638"/>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Eye movements:  Exam</a:t>
            </a:r>
          </a:p>
        </p:txBody>
      </p:sp>
      <p:sp>
        <p:nvSpPr>
          <p:cNvPr id="140291" name="Rectangle 3"/>
          <p:cNvSpPr>
            <a:spLocks noGrp="1" noChangeArrowheads="1"/>
          </p:cNvSpPr>
          <p:nvPr>
            <p:ph type="body" idx="1"/>
          </p:nvPr>
        </p:nvSpPr>
        <p:spPr>
          <a:xfrm>
            <a:off x="336550" y="1681163"/>
            <a:ext cx="8516938" cy="3500437"/>
          </a:xfrm>
        </p:spPr>
        <p:txBody>
          <a:bodyPr/>
          <a:lstStyle/>
          <a:p>
            <a:r>
              <a:rPr lang="en-US" sz="2800"/>
              <a:t>Oculovestibular reflex</a:t>
            </a:r>
          </a:p>
          <a:p>
            <a:pPr lvl="1"/>
            <a:r>
              <a:rPr lang="en-US" sz="2400"/>
              <a:t>Eye response to cold water on the tympanic membrane</a:t>
            </a:r>
          </a:p>
          <a:p>
            <a:pPr lvl="1"/>
            <a:r>
              <a:rPr lang="en-US" sz="2400"/>
              <a:t>Horizontal semicircular canal stimulation triggers the pontine conjugate eye center</a:t>
            </a:r>
          </a:p>
          <a:p>
            <a:pPr lvl="1"/>
            <a:r>
              <a:rPr lang="en-US" sz="2400"/>
              <a:t>Nystagmus</a:t>
            </a:r>
          </a:p>
          <a:p>
            <a:pPr lvl="1"/>
            <a:r>
              <a:rPr lang="en-US" sz="2400"/>
              <a:t>COWS</a:t>
            </a:r>
          </a:p>
          <a:p>
            <a:pPr lvl="1"/>
            <a:r>
              <a:rPr lang="en-US" sz="2400"/>
              <a:t>Smart brain</a:t>
            </a:r>
          </a:p>
          <a:p>
            <a:pPr lvl="1"/>
            <a:r>
              <a:rPr lang="en-US" sz="2400"/>
              <a:t>Dumb brain</a:t>
            </a:r>
            <a:endParaRPr lang="en-US" sz="3200"/>
          </a:p>
        </p:txBody>
      </p:sp>
      <p:pic>
        <p:nvPicPr>
          <p:cNvPr id="140292" name="Picture 4"/>
          <p:cNvPicPr>
            <a:picLocks noChangeAspect="1" noChangeArrowheads="1"/>
          </p:cNvPicPr>
          <p:nvPr/>
        </p:nvPicPr>
        <p:blipFill>
          <a:blip r:embed="rId3" cstate="print"/>
          <a:srcRect/>
          <a:stretch>
            <a:fillRect/>
          </a:stretch>
        </p:blipFill>
        <p:spPr bwMode="auto">
          <a:xfrm>
            <a:off x="4114800" y="3625850"/>
            <a:ext cx="4495800" cy="3003550"/>
          </a:xfrm>
          <a:prstGeom prst="rect">
            <a:avLst/>
          </a:prstGeom>
          <a:noFill/>
        </p:spPr>
      </p:pic>
      <p:sp>
        <p:nvSpPr>
          <p:cNvPr id="140293" name="Rectangle 5"/>
          <p:cNvSpPr>
            <a:spLocks noChangeArrowheads="1"/>
          </p:cNvSpPr>
          <p:nvPr/>
        </p:nvSpPr>
        <p:spPr bwMode="auto">
          <a:xfrm>
            <a:off x="6450013" y="5778500"/>
            <a:ext cx="149225" cy="3175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40294" name="Line 6"/>
          <p:cNvSpPr>
            <a:spLocks noChangeShapeType="1"/>
          </p:cNvSpPr>
          <p:nvPr/>
        </p:nvSpPr>
        <p:spPr bwMode="auto">
          <a:xfrm flipH="1">
            <a:off x="6088063" y="5940425"/>
            <a:ext cx="361950" cy="0"/>
          </a:xfrm>
          <a:prstGeom prst="line">
            <a:avLst/>
          </a:prstGeom>
          <a:noFill/>
          <a:ln w="38100">
            <a:solidFill>
              <a:schemeClr val="accent1"/>
            </a:solidFill>
            <a:round/>
            <a:headEnd/>
            <a:tailEnd type="triangle" w="med" len="med"/>
          </a:ln>
          <a:effectLst/>
        </p:spPr>
        <p:txBody>
          <a:bodyPr wrap="none" anchor="ctr"/>
          <a:lstStyle/>
          <a:p>
            <a:endParaRPr lang="en-US"/>
          </a:p>
        </p:txBody>
      </p:sp>
      <p:pic>
        <p:nvPicPr>
          <p:cNvPr id="140295" name="Picture 7"/>
          <p:cNvPicPr>
            <a:picLocks noChangeAspect="1" noChangeArrowheads="1"/>
          </p:cNvPicPr>
          <p:nvPr/>
        </p:nvPicPr>
        <p:blipFill>
          <a:blip r:embed="rId4" cstate="print"/>
          <a:srcRect t="52985"/>
          <a:stretch>
            <a:fillRect/>
          </a:stretch>
        </p:blipFill>
        <p:spPr bwMode="auto">
          <a:xfrm>
            <a:off x="685800" y="5257800"/>
            <a:ext cx="3352800" cy="1385888"/>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t>Caloric reflex</a:t>
            </a:r>
            <a:endParaRPr lang="en-CA"/>
          </a:p>
        </p:txBody>
      </p:sp>
      <p:sp>
        <p:nvSpPr>
          <p:cNvPr id="226307" name="Rectangle 3"/>
          <p:cNvSpPr>
            <a:spLocks noGrp="1" noChangeArrowheads="1"/>
          </p:cNvSpPr>
          <p:nvPr>
            <p:ph type="body" sz="half" idx="1"/>
          </p:nvPr>
        </p:nvSpPr>
        <p:spPr/>
        <p:txBody>
          <a:bodyPr/>
          <a:lstStyle/>
          <a:p>
            <a:r>
              <a:rPr lang="en-US" sz="2400"/>
              <a:t>Ensure TM integrity</a:t>
            </a:r>
          </a:p>
          <a:p>
            <a:r>
              <a:rPr lang="en-US" sz="2400"/>
              <a:t>Elevation of head to 30 degrees (so that lateral semicircular canal is vertical)</a:t>
            </a:r>
          </a:p>
          <a:p>
            <a:r>
              <a:rPr lang="en-US" sz="2400"/>
              <a:t>Instillation of up to 120 ml of ice water</a:t>
            </a:r>
          </a:p>
          <a:p>
            <a:pPr lvl="1"/>
            <a:r>
              <a:rPr lang="en-US" sz="2000"/>
              <a:t>Awake: deviation toward,nystagmus away</a:t>
            </a:r>
          </a:p>
          <a:p>
            <a:pPr lvl="1"/>
            <a:r>
              <a:rPr lang="en-US" sz="2000"/>
              <a:t>Comatose: deviation toward</a:t>
            </a:r>
          </a:p>
          <a:p>
            <a:r>
              <a:rPr lang="en-US" sz="2400"/>
              <a:t>Wait 5 minutes, do other ear</a:t>
            </a:r>
            <a:endParaRPr lang="en-CA" sz="2400"/>
          </a:p>
        </p:txBody>
      </p:sp>
      <p:sp>
        <p:nvSpPr>
          <p:cNvPr id="226308" name="Rectangle 4"/>
          <p:cNvSpPr>
            <a:spLocks noGrp="1" noChangeArrowheads="1"/>
          </p:cNvSpPr>
          <p:nvPr>
            <p:ph type="body" sz="half" idx="2"/>
          </p:nvPr>
        </p:nvSpPr>
        <p:spPr/>
        <p:txBody>
          <a:bodyPr/>
          <a:lstStyle/>
          <a:p>
            <a:r>
              <a:rPr lang="en-US"/>
              <a:t>Watch for conjugance of deviation</a:t>
            </a:r>
          </a:p>
          <a:p>
            <a:r>
              <a:rPr lang="en-US"/>
              <a:t>To test vertical eye movements</a:t>
            </a:r>
          </a:p>
          <a:p>
            <a:pPr lvl="1"/>
            <a:r>
              <a:rPr lang="en-US"/>
              <a:t>Both ears, cold water-downward gaze</a:t>
            </a:r>
          </a:p>
          <a:p>
            <a:pPr lvl="1"/>
            <a:r>
              <a:rPr lang="en-US"/>
              <a:t>Both ears, warm water-upward gaze</a:t>
            </a:r>
            <a:endParaRPr lang="en-CA"/>
          </a:p>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t>Eye movements:  Key points</a:t>
            </a:r>
          </a:p>
        </p:txBody>
      </p:sp>
      <p:sp>
        <p:nvSpPr>
          <p:cNvPr id="283651" name="Rectangle 3"/>
          <p:cNvSpPr>
            <a:spLocks noGrp="1" noChangeArrowheads="1"/>
          </p:cNvSpPr>
          <p:nvPr>
            <p:ph type="body" idx="1"/>
          </p:nvPr>
        </p:nvSpPr>
        <p:spPr/>
        <p:txBody>
          <a:bodyPr/>
          <a:lstStyle/>
          <a:p>
            <a:r>
              <a:rPr lang="en-US" sz="2400"/>
              <a:t>Symmetric responses seen with metabolic or structural causes</a:t>
            </a:r>
          </a:p>
          <a:p>
            <a:r>
              <a:rPr lang="en-US" sz="2400"/>
              <a:t>Asymmetric responses seen with structural causes</a:t>
            </a:r>
          </a:p>
          <a:p>
            <a:r>
              <a:rPr lang="en-US" sz="2400"/>
              <a:t>The hemispheres (smart) are responsible for:</a:t>
            </a:r>
          </a:p>
          <a:p>
            <a:pPr lvl="1"/>
            <a:r>
              <a:rPr lang="en-US" sz="2000"/>
              <a:t>Inhibiting Doll’s eyes</a:t>
            </a:r>
          </a:p>
          <a:p>
            <a:pPr lvl="1"/>
            <a:r>
              <a:rPr lang="en-US" sz="2000"/>
              <a:t>Fast component of nystagmus</a:t>
            </a:r>
          </a:p>
          <a:p>
            <a:r>
              <a:rPr lang="en-US" sz="2400"/>
              <a:t>The brain stem (dumb) is responsible for:</a:t>
            </a:r>
          </a:p>
          <a:p>
            <a:pPr lvl="1"/>
            <a:r>
              <a:rPr lang="en-US" sz="2000"/>
              <a:t>Allowing Doll’s eyes</a:t>
            </a:r>
          </a:p>
          <a:p>
            <a:pPr lvl="1"/>
            <a:r>
              <a:rPr lang="en-US" sz="2000"/>
              <a:t>Slow component of nystagmus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Motor Exam Key Points:</a:t>
            </a:r>
          </a:p>
        </p:txBody>
      </p:sp>
      <p:sp>
        <p:nvSpPr>
          <p:cNvPr id="232451" name="Rectangle 3"/>
          <p:cNvSpPr>
            <a:spLocks noGrp="1" noChangeArrowheads="1"/>
          </p:cNvSpPr>
          <p:nvPr>
            <p:ph type="body" idx="1"/>
          </p:nvPr>
        </p:nvSpPr>
        <p:spPr/>
        <p:txBody>
          <a:bodyPr/>
          <a:lstStyle/>
          <a:p>
            <a:pPr>
              <a:lnSpc>
                <a:spcPct val="90000"/>
              </a:lnSpc>
            </a:pPr>
            <a:r>
              <a:rPr lang="en-US" sz="2800"/>
              <a:t>Assess tone, presence of asterixis</a:t>
            </a:r>
          </a:p>
          <a:p>
            <a:pPr>
              <a:lnSpc>
                <a:spcPct val="90000"/>
              </a:lnSpc>
            </a:pPr>
            <a:r>
              <a:rPr lang="en-US" sz="2800"/>
              <a:t>Response to painful stimuli</a:t>
            </a:r>
          </a:p>
          <a:p>
            <a:pPr lvl="1">
              <a:lnSpc>
                <a:spcPct val="90000"/>
              </a:lnSpc>
            </a:pPr>
            <a:r>
              <a:rPr lang="en-US" sz="2400"/>
              <a:t>none</a:t>
            </a:r>
          </a:p>
          <a:p>
            <a:pPr lvl="1">
              <a:lnSpc>
                <a:spcPct val="90000"/>
              </a:lnSpc>
            </a:pPr>
            <a:r>
              <a:rPr lang="en-US" sz="2400"/>
              <a:t>abnormal flexor</a:t>
            </a:r>
          </a:p>
          <a:p>
            <a:pPr lvl="1">
              <a:lnSpc>
                <a:spcPct val="90000"/>
              </a:lnSpc>
            </a:pPr>
            <a:r>
              <a:rPr lang="en-US" sz="2400"/>
              <a:t>abnormal extensor</a:t>
            </a:r>
          </a:p>
          <a:p>
            <a:pPr lvl="1">
              <a:lnSpc>
                <a:spcPct val="90000"/>
              </a:lnSpc>
            </a:pPr>
            <a:r>
              <a:rPr lang="en-US" sz="2400"/>
              <a:t>normal localization/withdrawal</a:t>
            </a:r>
          </a:p>
          <a:p>
            <a:pPr>
              <a:lnSpc>
                <a:spcPct val="90000"/>
              </a:lnSpc>
            </a:pPr>
            <a:r>
              <a:rPr lang="en-US" sz="2800"/>
              <a:t>Symmetric responses seen with metabolic or structural causes</a:t>
            </a:r>
          </a:p>
          <a:p>
            <a:pPr>
              <a:lnSpc>
                <a:spcPct val="90000"/>
              </a:lnSpc>
            </a:pPr>
            <a:r>
              <a:rPr lang="en-US" sz="2800"/>
              <a:t>Asymmetric responses seen with structural causes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AU">
                <a:cs typeface="Times New Roman" pitchFamily="18" charset="0"/>
              </a:rPr>
              <a:t>Posture</a:t>
            </a:r>
            <a:br>
              <a:rPr lang="en-AU">
                <a:cs typeface="Times New Roman" pitchFamily="18" charset="0"/>
              </a:rPr>
            </a:br>
            <a:endParaRPr lang="en-GB">
              <a:cs typeface="Times New Roman" pitchFamily="18" charset="0"/>
            </a:endParaRPr>
          </a:p>
        </p:txBody>
      </p:sp>
      <p:sp>
        <p:nvSpPr>
          <p:cNvPr id="78851" name="Rectangle 3"/>
          <p:cNvSpPr>
            <a:spLocks noGrp="1" noChangeArrowheads="1"/>
          </p:cNvSpPr>
          <p:nvPr>
            <p:ph type="body" sz="half" idx="1"/>
          </p:nvPr>
        </p:nvSpPr>
        <p:spPr/>
        <p:txBody>
          <a:bodyPr/>
          <a:lstStyle/>
          <a:p>
            <a:pPr>
              <a:lnSpc>
                <a:spcPct val="80000"/>
              </a:lnSpc>
            </a:pPr>
            <a:r>
              <a:rPr lang="en-AU" sz="2400">
                <a:cs typeface="Times New Roman" pitchFamily="18" charset="0"/>
              </a:rPr>
              <a:t>Cerebral hemisphere </a:t>
            </a:r>
          </a:p>
          <a:p>
            <a:pPr lvl="1">
              <a:lnSpc>
                <a:spcPct val="80000"/>
              </a:lnSpc>
            </a:pPr>
            <a:r>
              <a:rPr lang="en-AU" sz="2000">
                <a:cs typeface="Times New Roman" pitchFamily="18" charset="0"/>
              </a:rPr>
              <a:t>Decorticate posture</a:t>
            </a:r>
          </a:p>
          <a:p>
            <a:pPr>
              <a:lnSpc>
                <a:spcPct val="80000"/>
              </a:lnSpc>
            </a:pPr>
            <a:r>
              <a:rPr lang="en-AU" sz="2400">
                <a:cs typeface="Times New Roman" pitchFamily="18" charset="0"/>
              </a:rPr>
              <a:t>Diencephalon supratentorial </a:t>
            </a:r>
          </a:p>
          <a:p>
            <a:pPr lvl="1">
              <a:lnSpc>
                <a:spcPct val="80000"/>
              </a:lnSpc>
            </a:pPr>
            <a:r>
              <a:rPr lang="en-AU" sz="2000">
                <a:cs typeface="Times New Roman" pitchFamily="18" charset="0"/>
              </a:rPr>
              <a:t>Diagonal posture</a:t>
            </a:r>
          </a:p>
          <a:p>
            <a:pPr>
              <a:lnSpc>
                <a:spcPct val="80000"/>
              </a:lnSpc>
            </a:pPr>
            <a:r>
              <a:rPr lang="en-AU" sz="2400">
                <a:cs typeface="Times New Roman" pitchFamily="18" charset="0"/>
              </a:rPr>
              <a:t>Upper brain stem </a:t>
            </a:r>
          </a:p>
          <a:p>
            <a:pPr lvl="1">
              <a:lnSpc>
                <a:spcPct val="80000"/>
              </a:lnSpc>
            </a:pPr>
            <a:r>
              <a:rPr lang="en-AU" sz="2000">
                <a:cs typeface="Times New Roman" pitchFamily="18" charset="0"/>
              </a:rPr>
              <a:t>Decerebrate posture</a:t>
            </a:r>
          </a:p>
          <a:p>
            <a:pPr>
              <a:lnSpc>
                <a:spcPct val="80000"/>
              </a:lnSpc>
            </a:pPr>
            <a:r>
              <a:rPr lang="en-AU" sz="2400">
                <a:cs typeface="Times New Roman" pitchFamily="18" charset="0"/>
              </a:rPr>
              <a:t>Pontine</a:t>
            </a:r>
          </a:p>
          <a:p>
            <a:pPr lvl="1">
              <a:lnSpc>
                <a:spcPct val="80000"/>
              </a:lnSpc>
            </a:pPr>
            <a:r>
              <a:rPr lang="en-AU" sz="2000">
                <a:cs typeface="Times New Roman" pitchFamily="18" charset="0"/>
              </a:rPr>
              <a:t>Abnormal ext arm</a:t>
            </a:r>
          </a:p>
          <a:p>
            <a:pPr lvl="1">
              <a:lnSpc>
                <a:spcPct val="80000"/>
              </a:lnSpc>
            </a:pPr>
            <a:r>
              <a:rPr lang="en-AU" sz="2000">
                <a:cs typeface="Times New Roman" pitchFamily="18" charset="0"/>
              </a:rPr>
              <a:t>Weak flexion leg</a:t>
            </a:r>
          </a:p>
          <a:p>
            <a:pPr>
              <a:lnSpc>
                <a:spcPct val="80000"/>
              </a:lnSpc>
            </a:pPr>
            <a:r>
              <a:rPr lang="en-AU" sz="2400">
                <a:cs typeface="Times New Roman" pitchFamily="18" charset="0"/>
              </a:rPr>
              <a:t>Medullary</a:t>
            </a:r>
          </a:p>
          <a:p>
            <a:pPr lvl="1">
              <a:lnSpc>
                <a:spcPct val="80000"/>
              </a:lnSpc>
            </a:pPr>
            <a:r>
              <a:rPr lang="en-AU" sz="2000">
                <a:cs typeface="Times New Roman" pitchFamily="18" charset="0"/>
              </a:rPr>
              <a:t>Flaccidity</a:t>
            </a:r>
            <a:endParaRPr lang="en-GB" sz="2000"/>
          </a:p>
        </p:txBody>
      </p:sp>
      <p:pic>
        <p:nvPicPr>
          <p:cNvPr id="78854" name="Picture 6"/>
          <p:cNvPicPr>
            <a:picLocks noGrp="1" noChangeAspect="1" noChangeArrowheads="1"/>
          </p:cNvPicPr>
          <p:nvPr>
            <p:ph sz="half" idx="2"/>
          </p:nvPr>
        </p:nvPicPr>
        <p:blipFill>
          <a:blip r:embed="rId3" cstate="print"/>
          <a:srcRect/>
          <a:stretch>
            <a:fillRect/>
          </a:stretch>
        </p:blipFill>
        <p:spPr>
          <a:xfrm>
            <a:off x="4191000" y="2209800"/>
            <a:ext cx="4495800" cy="3122613"/>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76400" y="838200"/>
            <a:ext cx="6477000" cy="609600"/>
          </a:xfrm>
        </p:spPr>
        <p:txBody>
          <a:bodyPr/>
          <a:lstStyle/>
          <a:p>
            <a:r>
              <a:rPr lang="en-US"/>
              <a:t>Why Coma management</a:t>
            </a:r>
            <a:endParaRPr lang="en-GB"/>
          </a:p>
        </p:txBody>
      </p:sp>
      <p:sp>
        <p:nvSpPr>
          <p:cNvPr id="3075" name="Rectangle 3"/>
          <p:cNvSpPr>
            <a:spLocks noGrp="1" noChangeArrowheads="1"/>
          </p:cNvSpPr>
          <p:nvPr>
            <p:ph type="body" idx="1"/>
          </p:nvPr>
        </p:nvSpPr>
        <p:spPr>
          <a:xfrm>
            <a:off x="914400" y="1981200"/>
            <a:ext cx="7543800" cy="4114800"/>
          </a:xfrm>
        </p:spPr>
        <p:txBody>
          <a:bodyPr/>
          <a:lstStyle/>
          <a:p>
            <a:pPr marL="609600" indent="-609600"/>
            <a:r>
              <a:rPr lang="en-AU">
                <a:cs typeface="Times New Roman" pitchFamily="18" charset="0"/>
              </a:rPr>
              <a:t>Common medical emergency 3-5%</a:t>
            </a:r>
          </a:p>
          <a:p>
            <a:pPr marL="609600" indent="-609600"/>
            <a:r>
              <a:rPr lang="en-AU">
                <a:cs typeface="Times New Roman" pitchFamily="18" charset="0"/>
              </a:rPr>
              <a:t>Large proportion of comatose patient recover</a:t>
            </a:r>
          </a:p>
          <a:p>
            <a:pPr marL="609600" indent="-609600"/>
            <a:r>
              <a:rPr lang="en-AU">
                <a:cs typeface="Times New Roman" pitchFamily="18" charset="0"/>
              </a:rPr>
              <a:t>Untreated coma may lead to further brain damage</a:t>
            </a:r>
            <a:r>
              <a:rPr lang="en-GB"/>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3" cstate="print"/>
          <a:srcRect/>
          <a:stretch>
            <a:fillRect/>
          </a:stretch>
        </p:blipFill>
        <p:spPr bwMode="auto">
          <a:xfrm>
            <a:off x="1828800" y="0"/>
            <a:ext cx="5981700"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p:cNvPicPr>
            <a:picLocks noChangeAspect="1" noChangeArrowheads="1"/>
          </p:cNvPicPr>
          <p:nvPr/>
        </p:nvPicPr>
        <p:blipFill>
          <a:blip r:embed="rId3" cstate="print"/>
          <a:srcRect/>
          <a:stretch>
            <a:fillRect/>
          </a:stretch>
        </p:blipFill>
        <p:spPr bwMode="auto">
          <a:xfrm>
            <a:off x="1905000" y="0"/>
            <a:ext cx="546100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3" cstate="print"/>
          <a:srcRect/>
          <a:stretch>
            <a:fillRect/>
          </a:stretch>
        </p:blipFill>
        <p:spPr bwMode="auto">
          <a:xfrm>
            <a:off x="1828800" y="0"/>
            <a:ext cx="5538788" cy="6858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AU">
                <a:cs typeface="Times New Roman" pitchFamily="18" charset="0"/>
              </a:rPr>
              <a:t>Investigation</a:t>
            </a:r>
            <a:endParaRPr lang="en-GB">
              <a:cs typeface="Times New Roman" pitchFamily="18" charset="0"/>
            </a:endParaRPr>
          </a:p>
        </p:txBody>
      </p:sp>
      <p:sp>
        <p:nvSpPr>
          <p:cNvPr id="25603" name="Rectangle 3"/>
          <p:cNvSpPr>
            <a:spLocks noGrp="1" noChangeArrowheads="1"/>
          </p:cNvSpPr>
          <p:nvPr>
            <p:ph type="body" idx="1"/>
          </p:nvPr>
        </p:nvSpPr>
        <p:spPr>
          <a:xfrm>
            <a:off x="1676400" y="1981200"/>
            <a:ext cx="6553200" cy="4114800"/>
          </a:xfrm>
        </p:spPr>
        <p:txBody>
          <a:bodyPr/>
          <a:lstStyle/>
          <a:p>
            <a:r>
              <a:rPr lang="en-AU">
                <a:cs typeface="Times New Roman" pitchFamily="18" charset="0"/>
              </a:rPr>
              <a:t>Complete blood count, MP, B.sugar</a:t>
            </a:r>
          </a:p>
          <a:p>
            <a:r>
              <a:rPr lang="en-AU">
                <a:cs typeface="Times New Roman" pitchFamily="18" charset="0"/>
              </a:rPr>
              <a:t>Blood urea, s. creatinine, s.electrolyte</a:t>
            </a:r>
          </a:p>
          <a:p>
            <a:r>
              <a:rPr lang="en-AU">
                <a:cs typeface="Times New Roman" pitchFamily="18" charset="0"/>
              </a:rPr>
              <a:t>Blood gases, ALT, AST</a:t>
            </a:r>
          </a:p>
          <a:p>
            <a:r>
              <a:rPr lang="en-AU">
                <a:cs typeface="Times New Roman" pitchFamily="18" charset="0"/>
              </a:rPr>
              <a:t>CSF examination</a:t>
            </a:r>
          </a:p>
          <a:p>
            <a:r>
              <a:rPr lang="en-AU">
                <a:cs typeface="Times New Roman" pitchFamily="18" charset="0"/>
              </a:rPr>
              <a:t>CT scan/ MRI</a:t>
            </a:r>
          </a:p>
          <a:p>
            <a:r>
              <a:rPr lang="en-AU">
                <a:cs typeface="Times New Roman" pitchFamily="18" charset="0"/>
              </a:rPr>
              <a:t>X-ray chest, ECG</a:t>
            </a:r>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AU">
                <a:cs typeface="Times New Roman" pitchFamily="18" charset="0"/>
              </a:rPr>
              <a:t>ECG changes in coma</a:t>
            </a:r>
            <a:endParaRPr lang="en-GB">
              <a:cs typeface="Times New Roman" pitchFamily="18" charset="0"/>
            </a:endParaRPr>
          </a:p>
        </p:txBody>
      </p:sp>
      <p:sp>
        <p:nvSpPr>
          <p:cNvPr id="79875" name="Rectangle 3"/>
          <p:cNvSpPr>
            <a:spLocks noGrp="1" noChangeArrowheads="1"/>
          </p:cNvSpPr>
          <p:nvPr>
            <p:ph type="body" idx="1"/>
          </p:nvPr>
        </p:nvSpPr>
        <p:spPr>
          <a:xfrm>
            <a:off x="1371600" y="1981200"/>
            <a:ext cx="6705600" cy="4114800"/>
          </a:xfrm>
        </p:spPr>
        <p:txBody>
          <a:bodyPr/>
          <a:lstStyle/>
          <a:p>
            <a:pPr>
              <a:buFontTx/>
              <a:buNone/>
            </a:pPr>
            <a:r>
              <a:rPr lang="en-AU">
                <a:cs typeface="Times New Roman" pitchFamily="18" charset="0"/>
              </a:rPr>
              <a:t>(SAH, ICH, INFARCT)</a:t>
            </a:r>
          </a:p>
          <a:p>
            <a:pPr lvl="1"/>
            <a:r>
              <a:rPr lang="en-AU">
                <a:cs typeface="Times New Roman" pitchFamily="18" charset="0"/>
              </a:rPr>
              <a:t>Tall T, prolonged QT</a:t>
            </a:r>
          </a:p>
          <a:p>
            <a:pPr lvl="1"/>
            <a:r>
              <a:rPr lang="en-AU">
                <a:cs typeface="Times New Roman" pitchFamily="18" charset="0"/>
              </a:rPr>
              <a:t>Q wave with st depression</a:t>
            </a:r>
          </a:p>
          <a:p>
            <a:pPr lvl="1"/>
            <a:r>
              <a:rPr lang="en-AU">
                <a:cs typeface="Times New Roman" pitchFamily="18" charset="0"/>
              </a:rPr>
              <a:t>SVT, AF, AFL</a:t>
            </a:r>
          </a:p>
          <a:p>
            <a:pPr lvl="1"/>
            <a:r>
              <a:rPr lang="en-AU">
                <a:cs typeface="Times New Roman" pitchFamily="18" charset="0"/>
              </a:rPr>
              <a:t>Sinus bradycardia,arrest, nodal rhythm</a:t>
            </a:r>
          </a:p>
          <a:p>
            <a:pPr lvl="1"/>
            <a:r>
              <a:rPr lang="en-AU">
                <a:cs typeface="Times New Roman" pitchFamily="18" charset="0"/>
              </a:rPr>
              <a:t>A-V block or dissociation</a:t>
            </a:r>
          </a:p>
          <a:p>
            <a:pPr lvl="1"/>
            <a:r>
              <a:rPr lang="en-AU">
                <a:cs typeface="Times New Roman" pitchFamily="18" charset="0"/>
              </a:rPr>
              <a:t>PVc's, VFL, VF</a:t>
            </a:r>
            <a:endParaRPr lang="en-GB"/>
          </a:p>
          <a:p>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r>
              <a:rPr lang="en-US" sz="3600">
                <a:latin typeface="Arial" charset="0"/>
                <a:cs typeface="Arial" charset="0"/>
              </a:rPr>
              <a:t>Agitated </a:t>
            </a:r>
            <a:endParaRPr lang="en-GB" sz="3600">
              <a:latin typeface="Arial" charset="0"/>
              <a:cs typeface="Arial" charset="0"/>
            </a:endParaRPr>
          </a:p>
        </p:txBody>
      </p:sp>
      <p:sp>
        <p:nvSpPr>
          <p:cNvPr id="33795" name="Rectangle 1027"/>
          <p:cNvSpPr>
            <a:spLocks noGrp="1" noChangeArrowheads="1"/>
          </p:cNvSpPr>
          <p:nvPr>
            <p:ph type="body" idx="1"/>
          </p:nvPr>
        </p:nvSpPr>
        <p:spPr>
          <a:xfrm>
            <a:off x="1524000" y="1981200"/>
            <a:ext cx="6248400" cy="4114800"/>
          </a:xfrm>
        </p:spPr>
        <p:txBody>
          <a:bodyPr/>
          <a:lstStyle/>
          <a:p>
            <a:pPr marL="533400" indent="-533400" algn="just">
              <a:buFontTx/>
              <a:buAutoNum type="arabicPeriod"/>
            </a:pPr>
            <a:r>
              <a:rPr lang="en-US" sz="2400" b="1">
                <a:cs typeface="Times New Roman" pitchFamily="18" charset="0"/>
              </a:rPr>
              <a:t>Reassurance</a:t>
            </a:r>
          </a:p>
          <a:p>
            <a:pPr marL="533400" indent="-533400" algn="just">
              <a:buFontTx/>
              <a:buAutoNum type="arabicPeriod"/>
            </a:pPr>
            <a:r>
              <a:rPr lang="en-US" sz="2400" b="1">
                <a:cs typeface="Times New Roman" pitchFamily="18" charset="0"/>
              </a:rPr>
              <a:t>Narcotics</a:t>
            </a:r>
          </a:p>
          <a:p>
            <a:pPr marL="914400" lvl="1" indent="-457200"/>
            <a:r>
              <a:rPr lang="en-US" sz="2000">
                <a:cs typeface="Times New Roman" pitchFamily="18" charset="0"/>
              </a:rPr>
              <a:t>Small doses administered</a:t>
            </a:r>
          </a:p>
          <a:p>
            <a:pPr marL="914400" lvl="1" indent="-457200"/>
            <a:r>
              <a:rPr lang="en-US" sz="2000">
                <a:cs typeface="Times New Roman" pitchFamily="18" charset="0"/>
              </a:rPr>
              <a:t>Intravenously</a:t>
            </a:r>
          </a:p>
          <a:p>
            <a:pPr marL="533400" indent="-533400">
              <a:buFontTx/>
              <a:buAutoNum type="arabicPeriod"/>
            </a:pPr>
            <a:r>
              <a:rPr lang="en-US" sz="2400" b="1">
                <a:cs typeface="Times New Roman" pitchFamily="18" charset="0"/>
              </a:rPr>
              <a:t>Sedation</a:t>
            </a:r>
          </a:p>
          <a:p>
            <a:pPr marL="914400" lvl="1" indent="-457200">
              <a:buFontTx/>
              <a:buChar char="•"/>
            </a:pPr>
            <a:r>
              <a:rPr lang="en-US" sz="2000">
                <a:cs typeface="Times New Roman" pitchFamily="18" charset="0"/>
              </a:rPr>
              <a:t>Should follow analgesia</a:t>
            </a:r>
          </a:p>
          <a:p>
            <a:pPr marL="914400" lvl="1" indent="-457200">
              <a:buFontTx/>
              <a:buChar char="•"/>
            </a:pPr>
            <a:r>
              <a:rPr lang="en-US" sz="2000">
                <a:cs typeface="Times New Roman" pitchFamily="18" charset="0"/>
              </a:rPr>
              <a:t>Sedation in   presence of pain causes agitation,</a:t>
            </a:r>
          </a:p>
          <a:p>
            <a:pPr marL="914400" lvl="1" indent="-457200">
              <a:buFontTx/>
              <a:buChar char="•"/>
            </a:pPr>
            <a:r>
              <a:rPr lang="en-US" sz="2000">
                <a:cs typeface="Times New Roman" pitchFamily="18" charset="0"/>
              </a:rPr>
              <a:t>Titrate intravenously so that agitation is blunted,</a:t>
            </a:r>
          </a:p>
          <a:p>
            <a:pPr marL="914400" lvl="1" indent="-457200">
              <a:buFontTx/>
              <a:buChar char="•"/>
            </a:pPr>
            <a:r>
              <a:rPr lang="en-US" sz="2000">
                <a:cs typeface="Times New Roman" pitchFamily="18" charset="0"/>
              </a:rPr>
              <a:t>Do not induce excessive drowsiness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Agitated patient </a:t>
            </a:r>
            <a:endParaRPr lang="en-GB"/>
          </a:p>
        </p:txBody>
      </p:sp>
      <p:sp>
        <p:nvSpPr>
          <p:cNvPr id="48131" name="Rectangle 3"/>
          <p:cNvSpPr>
            <a:spLocks noGrp="1" noChangeArrowheads="1"/>
          </p:cNvSpPr>
          <p:nvPr>
            <p:ph type="body" idx="1"/>
          </p:nvPr>
        </p:nvSpPr>
        <p:spPr/>
        <p:txBody>
          <a:bodyPr/>
          <a:lstStyle/>
          <a:p>
            <a:pPr marL="609600" indent="-609600">
              <a:buFontTx/>
              <a:buAutoNum type="arabicPeriod" startAt="5"/>
            </a:pPr>
            <a:r>
              <a:rPr lang="en-US" sz="2800" b="1">
                <a:cs typeface="Times New Roman" pitchFamily="18" charset="0"/>
              </a:rPr>
              <a:t>General management</a:t>
            </a:r>
          </a:p>
          <a:p>
            <a:pPr marL="990600" lvl="1" indent="-533400">
              <a:buFontTx/>
              <a:buChar char="•"/>
            </a:pPr>
            <a:r>
              <a:rPr lang="en-US" sz="2400">
                <a:cs typeface="Times New Roman" pitchFamily="18" charset="0"/>
              </a:rPr>
              <a:t>Face a window for day/night orientation</a:t>
            </a:r>
          </a:p>
          <a:p>
            <a:pPr marL="990600" lvl="1" indent="-533400">
              <a:buFontTx/>
              <a:buChar char="•"/>
            </a:pPr>
            <a:r>
              <a:rPr lang="en-US" sz="2400">
                <a:cs typeface="Times New Roman" pitchFamily="18" charset="0"/>
              </a:rPr>
              <a:t>Clock, calendar</a:t>
            </a:r>
          </a:p>
          <a:p>
            <a:pPr marL="990600" lvl="1" indent="-533400">
              <a:buFontTx/>
              <a:buChar char="•"/>
            </a:pPr>
            <a:r>
              <a:rPr lang="en-US" sz="2400">
                <a:cs typeface="Times New Roman" pitchFamily="18" charset="0"/>
              </a:rPr>
              <a:t>Have friend or family member stay with patient</a:t>
            </a:r>
          </a:p>
          <a:p>
            <a:pPr marL="990600" lvl="1" indent="-533400">
              <a:buFontTx/>
              <a:buChar char="•"/>
            </a:pPr>
            <a:r>
              <a:rPr lang="en-US" sz="2400">
                <a:cs typeface="Times New Roman" pitchFamily="18" charset="0"/>
              </a:rPr>
              <a:t>Light the room if illusions, paranoia occur at night</a:t>
            </a:r>
          </a:p>
          <a:p>
            <a:pPr marL="990600" lvl="1" indent="-533400">
              <a:buFontTx/>
              <a:buChar char="•"/>
            </a:pPr>
            <a:r>
              <a:rPr lang="en-US" sz="2400">
                <a:cs typeface="Times New Roman" pitchFamily="18" charset="0"/>
              </a:rPr>
              <a:t>Provide eyeglasses, hearing aids</a:t>
            </a:r>
          </a:p>
          <a:p>
            <a:pPr marL="990600" lvl="1" indent="-533400">
              <a:buFontTx/>
              <a:buChar char="•"/>
            </a:pPr>
            <a:r>
              <a:rPr lang="en-US" sz="2400">
                <a:cs typeface="Times New Roman" pitchFamily="18" charset="0"/>
              </a:rPr>
              <a:t>Have staff identify themselves to patient</a:t>
            </a:r>
          </a:p>
          <a:p>
            <a:pPr marL="990600" lvl="1" indent="-533400">
              <a:buFontTx/>
              <a:buChar char="•"/>
            </a:pPr>
            <a:r>
              <a:rPr lang="en-US" sz="2400">
                <a:cs typeface="Times New Roman" pitchFamily="18" charset="0"/>
              </a:rPr>
              <a:t>Explain all procedures</a:t>
            </a:r>
          </a:p>
          <a:p>
            <a:pPr marL="990600" lvl="1" indent="-533400">
              <a:buFontTx/>
              <a:buChar char="•"/>
            </a:pPr>
            <a:r>
              <a:rPr lang="en-US" sz="2400">
                <a:cs typeface="Times New Roman" pitchFamily="18" charset="0"/>
              </a:rPr>
              <a:t>Provide radio, reading, TV</a:t>
            </a:r>
            <a:r>
              <a:rPr lang="en-GB" sz="2400"/>
              <a:t> </a:t>
            </a:r>
            <a:endParaRPr lang="en-GB"/>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cs typeface="Times New Roman" pitchFamily="18" charset="0"/>
              </a:rPr>
              <a:t>Coma Subsequent management</a:t>
            </a:r>
            <a:endParaRPr lang="en-GB">
              <a:cs typeface="Times New Roman" pitchFamily="18" charset="0"/>
            </a:endParaRPr>
          </a:p>
        </p:txBody>
      </p:sp>
      <p:sp>
        <p:nvSpPr>
          <p:cNvPr id="27651" name="Rectangle 3"/>
          <p:cNvSpPr>
            <a:spLocks noGrp="1" noChangeArrowheads="1"/>
          </p:cNvSpPr>
          <p:nvPr>
            <p:ph type="body" idx="1"/>
          </p:nvPr>
        </p:nvSpPr>
        <p:spPr>
          <a:xfrm>
            <a:off x="1752600" y="1981200"/>
            <a:ext cx="5791200" cy="3733800"/>
          </a:xfrm>
        </p:spPr>
        <p:txBody>
          <a:bodyPr/>
          <a:lstStyle/>
          <a:p>
            <a:r>
              <a:rPr lang="en-AU">
                <a:cs typeface="Times New Roman" pitchFamily="18" charset="0"/>
              </a:rPr>
              <a:t>Eye, mouth, skin</a:t>
            </a:r>
          </a:p>
          <a:p>
            <a:r>
              <a:rPr lang="en-AU">
                <a:cs typeface="Times New Roman" pitchFamily="18" charset="0"/>
              </a:rPr>
              <a:t>Fluid electrolyte, feeding</a:t>
            </a:r>
          </a:p>
          <a:p>
            <a:r>
              <a:rPr lang="en-AU">
                <a:cs typeface="Times New Roman" pitchFamily="18" charset="0"/>
              </a:rPr>
              <a:t>Respiration, circulation</a:t>
            </a:r>
          </a:p>
          <a:p>
            <a:r>
              <a:rPr lang="en-AU">
                <a:cs typeface="Times New Roman" pitchFamily="18" charset="0"/>
              </a:rPr>
              <a:t>Urine, bowel</a:t>
            </a:r>
          </a:p>
          <a:p>
            <a:r>
              <a:rPr lang="en-AU">
                <a:cs typeface="Times New Roman" pitchFamily="18" charset="0"/>
              </a:rPr>
              <a:t>Stimulation</a:t>
            </a:r>
          </a:p>
          <a:p>
            <a:r>
              <a:rPr lang="en-AU">
                <a:cs typeface="Times New Roman" pitchFamily="18" charset="0"/>
              </a:rPr>
              <a:t>Infection</a:t>
            </a:r>
            <a:endParaRPr lang="en-GB"/>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609600" y="838200"/>
            <a:ext cx="80772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 Roth is a 28-year-old Caucasian All American Super Bowl quarter back star who on arrival at the emergency room after a motorbike accident with no helmet on, was jovial, ebullient and fully aware. He urged to be discharged home as he had no obvious physical injuries. About 30 minutes after his arrival, Roth lapsed into coma with no evident motor deficit. The most likely cause of coma in this patient is:</a:t>
            </a:r>
            <a:br>
              <a:rPr kumimoji="0" lang="en-US" sz="1800" b="0" i="0" u="none" strike="noStrike" cap="none" normalizeH="0" baseline="0" dirty="0" smtClean="0">
                <a:ln>
                  <a:noFill/>
                </a:ln>
                <a:solidFill>
                  <a:schemeClr val="tx1"/>
                </a:solidFill>
                <a:effectLst/>
                <a:latin typeface="Arial" charset="0"/>
              </a:rPr>
            </a:br>
            <a:r>
              <a:rPr kumimoji="0" lang="en-US" sz="1800" b="0" i="0" u="none" strike="noStrike" cap="none" normalizeH="0" baseline="0" dirty="0" smtClean="0">
                <a:ln>
                  <a:noFill/>
                </a:ln>
                <a:solidFill>
                  <a:schemeClr val="tx1"/>
                </a:solidFill>
                <a:effectLst/>
                <a:latin typeface="Arial" charset="0"/>
              </a:rPr>
              <a:t/>
            </a:r>
            <a:br>
              <a:rPr kumimoji="0" lang="en-US" sz="1800" b="0" i="0" u="none" strike="noStrike" cap="none" normalizeH="0" baseline="0" dirty="0" smtClean="0">
                <a:ln>
                  <a:noFill/>
                </a:ln>
                <a:solidFill>
                  <a:schemeClr val="tx1"/>
                </a:solidFill>
                <a:effectLst/>
                <a:latin typeface="Arial" charset="0"/>
              </a:rPr>
            </a:br>
            <a:endParaRPr kumimoji="0" lang="en-US" sz="1800" b="0" i="0" u="none" strike="noStrike" cap="none" normalizeH="0" baseline="0" dirty="0" smtClean="0">
              <a:ln>
                <a:noFill/>
              </a:ln>
              <a:solidFill>
                <a:schemeClr val="tx1"/>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1800" b="0" i="0" u="none" strike="noStrike" cap="none" normalizeH="0" baseline="0" dirty="0" smtClean="0">
                <a:ln>
                  <a:noFill/>
                </a:ln>
                <a:solidFill>
                  <a:schemeClr val="tx1"/>
                </a:solidFill>
                <a:effectLst/>
                <a:latin typeface="Arial" charset="0"/>
              </a:rPr>
              <a:t>Acute Subarachnoid hemorrhage </a:t>
            </a: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1800" b="0" i="0" u="none" strike="noStrike" cap="none" normalizeH="0" baseline="0" dirty="0" smtClean="0">
                <a:ln>
                  <a:noFill/>
                </a:ln>
                <a:solidFill>
                  <a:schemeClr val="tx1"/>
                </a:solidFill>
                <a:effectLst/>
                <a:latin typeface="Arial" charset="0"/>
              </a:rPr>
              <a:t>Acute Subdural hemorrhage </a:t>
            </a: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1800" b="0" i="0" u="none" strike="noStrike" cap="none" normalizeH="0" baseline="0" dirty="0" smtClean="0">
                <a:ln>
                  <a:noFill/>
                </a:ln>
                <a:solidFill>
                  <a:schemeClr val="tx1"/>
                </a:solidFill>
                <a:effectLst/>
                <a:latin typeface="Arial" charset="0"/>
              </a:rPr>
              <a:t>Acute </a:t>
            </a:r>
            <a:r>
              <a:rPr kumimoji="0" lang="en-US" sz="1800" b="0" i="0" u="none" strike="noStrike" cap="none" normalizeH="0" baseline="0" dirty="0" err="1" smtClean="0">
                <a:ln>
                  <a:noFill/>
                </a:ln>
                <a:solidFill>
                  <a:schemeClr val="tx1"/>
                </a:solidFill>
                <a:effectLst/>
                <a:latin typeface="Arial" charset="0"/>
              </a:rPr>
              <a:t>Parenchymatous</a:t>
            </a:r>
            <a:r>
              <a:rPr kumimoji="0" lang="en-US" sz="1800" b="0" i="0" u="none" strike="noStrike" cap="none" normalizeH="0" baseline="0" dirty="0" smtClean="0">
                <a:ln>
                  <a:noFill/>
                </a:ln>
                <a:solidFill>
                  <a:schemeClr val="tx1"/>
                </a:solidFill>
                <a:effectLst/>
                <a:latin typeface="Arial" charset="0"/>
              </a:rPr>
              <a:t> hemorrhage </a:t>
            </a: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1800" b="0" i="0" u="none" strike="noStrike" cap="none" normalizeH="0" baseline="0" dirty="0" smtClean="0">
                <a:ln>
                  <a:noFill/>
                </a:ln>
                <a:solidFill>
                  <a:schemeClr val="tx1"/>
                </a:solidFill>
                <a:effectLst/>
                <a:latin typeface="Arial" charset="0"/>
              </a:rPr>
              <a:t>Acute Epidural hemorrhage </a:t>
            </a:r>
          </a:p>
          <a:p>
            <a:pPr marL="342900" marR="0" lvl="0" indent="-342900" algn="l" defTabSz="914400" rtl="0" eaLnBrk="0" fontAlgn="base" latinLnBrk="0" hangingPunct="0">
              <a:lnSpc>
                <a:spcPct val="100000"/>
              </a:lnSpc>
              <a:spcBef>
                <a:spcPct val="0"/>
              </a:spcBef>
              <a:spcAft>
                <a:spcPct val="0"/>
              </a:spcAft>
              <a:buClrTx/>
              <a:buSzTx/>
              <a:buFont typeface="+mj-lt"/>
              <a:buAutoNum type="alphaUcPeriod"/>
              <a:tabLst/>
            </a:pPr>
            <a:r>
              <a:rPr kumimoji="0" lang="en-US" sz="1800" b="0" i="0" u="none" strike="noStrike" cap="none" normalizeH="0" baseline="0" dirty="0" smtClean="0">
                <a:ln>
                  <a:noFill/>
                </a:ln>
                <a:solidFill>
                  <a:schemeClr val="tx1"/>
                </a:solidFill>
                <a:effectLst/>
                <a:latin typeface="Arial" charset="0"/>
              </a:rPr>
              <a:t>Acute Lateral ventricle hemorrhage</a:t>
            </a:r>
          </a:p>
        </p:txBody>
      </p:sp>
    </p:spTree>
    <p:controls>
      <p:control spid="6146" name="DefaultOcx" r:id="rId2" imgW="257040" imgH="304920"/>
      <p:control spid="6147" name="HTMLOption1" r:id="rId3" imgW="257040" imgH="304920"/>
      <p:control spid="6148" name="HTMLOption2" r:id="rId4" imgW="257040" imgH="304920"/>
      <p:control spid="6149" name="HTMLOption3" r:id="rId5" imgW="257040" imgH="304920"/>
      <p:control spid="6150" name="HTMLOption4" r:id="rId6" imgW="257040" imgH="304920"/>
    </p:controls>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Lucid Interval</a:t>
            </a:r>
            <a:endParaRPr lang="en-US" dirty="0"/>
          </a:p>
        </p:txBody>
      </p:sp>
      <p:sp>
        <p:nvSpPr>
          <p:cNvPr id="3" name="Content Placeholder 2"/>
          <p:cNvSpPr>
            <a:spLocks noGrp="1"/>
          </p:cNvSpPr>
          <p:nvPr>
            <p:ph idx="1"/>
          </p:nvPr>
        </p:nvSpPr>
        <p:spPr/>
        <p:txBody>
          <a:bodyPr/>
          <a:lstStyle/>
          <a:p>
            <a:r>
              <a:rPr lang="en-US" dirty="0" smtClean="0"/>
              <a:t>20 to 50% patients of epidural hematoma may experience Lucid interval.</a:t>
            </a:r>
          </a:p>
          <a:p>
            <a:r>
              <a:rPr lang="en-US" dirty="0" smtClean="0"/>
              <a:t>Concussion Injury: MTBI mild </a:t>
            </a:r>
            <a:r>
              <a:rPr lang="en-US" dirty="0" err="1" smtClean="0"/>
              <a:t>truamatic</a:t>
            </a:r>
            <a:r>
              <a:rPr lang="en-US" dirty="0" smtClean="0"/>
              <a:t> Brain Injury. A brain injury caused by blow to head or a violent shaking of head and body</a:t>
            </a:r>
          </a:p>
          <a:p>
            <a:r>
              <a:rPr lang="en-US" dirty="0" smtClean="0"/>
              <a:t>Post concussion Syndrome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r>
              <a:rPr lang="en-GB" b="1">
                <a:cs typeface="Times New Roman" pitchFamily="18" charset="0"/>
              </a:rPr>
              <a:t>Is it Coma ?</a:t>
            </a:r>
          </a:p>
        </p:txBody>
      </p:sp>
      <p:sp>
        <p:nvSpPr>
          <p:cNvPr id="292867" name="Rectangle 3"/>
          <p:cNvSpPr>
            <a:spLocks noGrp="1" noChangeArrowheads="1"/>
          </p:cNvSpPr>
          <p:nvPr>
            <p:ph type="body" idx="1"/>
          </p:nvPr>
        </p:nvSpPr>
        <p:spPr>
          <a:xfrm>
            <a:off x="1295400" y="2667000"/>
            <a:ext cx="7543800" cy="1295400"/>
          </a:xfrm>
        </p:spPr>
        <p:txBody>
          <a:bodyPr/>
          <a:lstStyle/>
          <a:p>
            <a:pPr>
              <a:lnSpc>
                <a:spcPct val="150000"/>
              </a:lnSpc>
              <a:buFontTx/>
              <a:buNone/>
            </a:pPr>
            <a:r>
              <a:rPr lang="en-GB" sz="3600"/>
              <a:t>Coma is prolonged </a:t>
            </a:r>
            <a:r>
              <a:rPr lang="en-GB" sz="3600">
                <a:solidFill>
                  <a:schemeClr val="accent2"/>
                </a:solidFill>
                <a:effectLst>
                  <a:outerShdw blurRad="38100" dist="38100" dir="2700000" algn="tl">
                    <a:srgbClr val="000000"/>
                  </a:outerShdw>
                </a:effectLst>
              </a:rPr>
              <a:t>Un</a:t>
            </a:r>
            <a:r>
              <a:rPr lang="en-GB" sz="3600">
                <a:solidFill>
                  <a:schemeClr val="tx2"/>
                </a:solidFill>
                <a:effectLst>
                  <a:outerShdw blurRad="38100" dist="38100" dir="2700000" algn="tl">
                    <a:srgbClr val="000000"/>
                  </a:outerShdw>
                </a:effectLst>
              </a:rPr>
              <a:t>consciousness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533400"/>
            <a:ext cx="8839200" cy="4524315"/>
          </a:xfrm>
          <a:prstGeom prst="rect">
            <a:avLst/>
          </a:prstGeom>
        </p:spPr>
        <p:txBody>
          <a:bodyPr wrap="square">
            <a:spAutoFit/>
          </a:bodyPr>
          <a:lstStyle/>
          <a:p>
            <a:r>
              <a:rPr lang="en-US" dirty="0" smtClean="0"/>
              <a:t>2) A young female patient is brought to ER. She is unconscious and </a:t>
            </a:r>
            <a:r>
              <a:rPr lang="en-US" dirty="0" err="1" smtClean="0"/>
              <a:t>unarousable</a:t>
            </a:r>
            <a:r>
              <a:rPr lang="en-US" dirty="0" smtClean="0"/>
              <a:t>. A CT scan is done and the </a:t>
            </a:r>
            <a:r>
              <a:rPr lang="en-US" dirty="0" err="1" smtClean="0"/>
              <a:t>neuroradiologist</a:t>
            </a:r>
            <a:r>
              <a:rPr lang="en-US" dirty="0" smtClean="0"/>
              <a:t> reports that she has </a:t>
            </a:r>
            <a:r>
              <a:rPr lang="en-US" dirty="0" err="1" smtClean="0"/>
              <a:t>herniation</a:t>
            </a:r>
            <a:r>
              <a:rPr lang="en-US" dirty="0" smtClean="0"/>
              <a:t> syndrome. What is the most likely cause of her loss of consciousness?</a:t>
            </a:r>
          </a:p>
          <a:p>
            <a:endParaRPr lang="en-US" dirty="0" smtClean="0"/>
          </a:p>
          <a:p>
            <a:endParaRPr lang="en-US" dirty="0" smtClean="0"/>
          </a:p>
          <a:p>
            <a:pPr marL="457200" indent="-457200">
              <a:buFont typeface="+mj-lt"/>
              <a:buAutoNum type="alphaUcPeriod"/>
            </a:pPr>
            <a:r>
              <a:rPr lang="en-US" dirty="0" smtClean="0"/>
              <a:t>   she is in coma due to primary lesions of her cerebral cortex </a:t>
            </a:r>
          </a:p>
          <a:p>
            <a:pPr marL="457200" indent="-457200">
              <a:buFont typeface="+mj-lt"/>
              <a:buAutoNum type="alphaUcPeriod"/>
            </a:pPr>
            <a:r>
              <a:rPr lang="en-US" dirty="0" smtClean="0"/>
              <a:t>   she is in coma due to primary lesions of her thalamus </a:t>
            </a:r>
          </a:p>
          <a:p>
            <a:pPr marL="457200" indent="-457200">
              <a:buFont typeface="+mj-lt"/>
              <a:buAutoNum type="alphaUcPeriod"/>
            </a:pPr>
            <a:r>
              <a:rPr lang="en-US" dirty="0" smtClean="0"/>
              <a:t>   she is in coma due to primary lesions of her reticular formation  </a:t>
            </a:r>
          </a:p>
          <a:p>
            <a:pPr marL="457200" indent="-457200">
              <a:buFont typeface="+mj-lt"/>
              <a:buAutoNum type="alphaUcPeriod"/>
            </a:pPr>
            <a:r>
              <a:rPr lang="en-US" dirty="0" smtClean="0"/>
              <a:t>   she is in coma due to secondary lesions of her reticular formation  </a:t>
            </a:r>
          </a:p>
          <a:p>
            <a:pPr marL="457200" indent="-457200">
              <a:buFont typeface="+mj-lt"/>
              <a:buAutoNum type="alphaUcPeriod"/>
            </a:pPr>
            <a:r>
              <a:rPr lang="en-US" dirty="0" smtClean="0"/>
              <a:t>   she is not in coma, it’s only that her reticular activating system 	has been inactivated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33400"/>
            <a:ext cx="7848600" cy="3785652"/>
          </a:xfrm>
          <a:prstGeom prst="rect">
            <a:avLst/>
          </a:prstGeom>
        </p:spPr>
        <p:txBody>
          <a:bodyPr wrap="square">
            <a:spAutoFit/>
          </a:bodyPr>
          <a:lstStyle/>
          <a:p>
            <a:r>
              <a:rPr lang="en-US" dirty="0" smtClean="0"/>
              <a:t>3)The MRI of a 49-year-old woman with brain tumor and ataxic breathing shows </a:t>
            </a:r>
            <a:r>
              <a:rPr lang="en-US" dirty="0" err="1" smtClean="0"/>
              <a:t>tonsillar</a:t>
            </a:r>
            <a:r>
              <a:rPr lang="en-US" dirty="0" smtClean="0"/>
              <a:t> </a:t>
            </a:r>
            <a:r>
              <a:rPr lang="en-US" dirty="0" err="1" smtClean="0"/>
              <a:t>herniation</a:t>
            </a:r>
            <a:r>
              <a:rPr lang="en-US" dirty="0" smtClean="0"/>
              <a:t>. Which of the following portions of the brain stem would be most adversely affected by </a:t>
            </a:r>
            <a:r>
              <a:rPr lang="en-US" dirty="0" err="1" smtClean="0"/>
              <a:t>tonsillar</a:t>
            </a:r>
            <a:r>
              <a:rPr lang="en-US" dirty="0" smtClean="0"/>
              <a:t> </a:t>
            </a:r>
            <a:r>
              <a:rPr lang="en-US" dirty="0" err="1" smtClean="0"/>
              <a:t>herniation</a:t>
            </a:r>
            <a:r>
              <a:rPr lang="en-US" dirty="0" smtClean="0"/>
              <a:t>?</a:t>
            </a:r>
          </a:p>
          <a:p>
            <a:r>
              <a:rPr lang="en-US" dirty="0" smtClean="0"/>
              <a:t>  </a:t>
            </a:r>
          </a:p>
          <a:p>
            <a:endParaRPr lang="en-US" dirty="0" smtClean="0"/>
          </a:p>
          <a:p>
            <a:pPr marL="457200" indent="-457200">
              <a:buFont typeface="+mj-lt"/>
              <a:buAutoNum type="alphaUcPeriod"/>
            </a:pPr>
            <a:r>
              <a:rPr lang="en-US" dirty="0" smtClean="0"/>
              <a:t>Caudal midbrain </a:t>
            </a:r>
          </a:p>
          <a:p>
            <a:pPr marL="457200" indent="-457200">
              <a:buFont typeface="+mj-lt"/>
              <a:buAutoNum type="alphaUcPeriod"/>
            </a:pPr>
            <a:r>
              <a:rPr lang="en-US" dirty="0" err="1" smtClean="0"/>
              <a:t>Rostral</a:t>
            </a:r>
            <a:r>
              <a:rPr lang="en-US" dirty="0" smtClean="0"/>
              <a:t> midbrain </a:t>
            </a:r>
          </a:p>
          <a:p>
            <a:pPr marL="457200" indent="-457200">
              <a:buFont typeface="+mj-lt"/>
              <a:buAutoNum type="alphaUcPeriod"/>
            </a:pPr>
            <a:r>
              <a:rPr lang="en-US" dirty="0" err="1" smtClean="0"/>
              <a:t>Rostral</a:t>
            </a:r>
            <a:r>
              <a:rPr lang="en-US" dirty="0" smtClean="0"/>
              <a:t> Pons</a:t>
            </a:r>
          </a:p>
          <a:p>
            <a:pPr marL="457200" indent="-457200">
              <a:buFont typeface="+mj-lt"/>
              <a:buAutoNum type="alphaUcPeriod"/>
            </a:pPr>
            <a:r>
              <a:rPr lang="en-US" dirty="0" smtClean="0"/>
              <a:t>Medulla</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33400"/>
            <a:ext cx="7543800" cy="4893647"/>
          </a:xfrm>
          <a:prstGeom prst="rect">
            <a:avLst/>
          </a:prstGeom>
        </p:spPr>
        <p:txBody>
          <a:bodyPr wrap="square">
            <a:spAutoFit/>
          </a:bodyPr>
          <a:lstStyle/>
          <a:p>
            <a:r>
              <a:rPr lang="en-US" dirty="0" smtClean="0"/>
              <a:t>4)Placing a small amount of cold water in a patient’s right external auditory </a:t>
            </a:r>
            <a:r>
              <a:rPr lang="en-US" dirty="0" err="1" smtClean="0"/>
              <a:t>meatus</a:t>
            </a:r>
            <a:r>
              <a:rPr lang="en-US" dirty="0" smtClean="0"/>
              <a:t> will under normal circumstances result in:</a:t>
            </a:r>
          </a:p>
          <a:p>
            <a:endParaRPr lang="en-US" dirty="0" smtClean="0"/>
          </a:p>
          <a:p>
            <a:endParaRPr lang="en-US" dirty="0" smtClean="0"/>
          </a:p>
          <a:p>
            <a:endParaRPr lang="en-US" dirty="0" smtClean="0"/>
          </a:p>
          <a:p>
            <a:pPr marL="457200" indent="-457200">
              <a:buAutoNum type="alphaUcPeriod"/>
            </a:pPr>
            <a:r>
              <a:rPr lang="en-US" dirty="0" err="1" smtClean="0"/>
              <a:t>Nystagmus</a:t>
            </a:r>
            <a:r>
              <a:rPr lang="en-US" dirty="0" smtClean="0"/>
              <a:t> with a quick component to the left </a:t>
            </a:r>
          </a:p>
          <a:p>
            <a:pPr marL="457200" indent="-457200">
              <a:buAutoNum type="alphaUcPeriod"/>
            </a:pPr>
            <a:r>
              <a:rPr lang="en-US" dirty="0" smtClean="0"/>
              <a:t>Both eyes drifting slowly to the left</a:t>
            </a:r>
          </a:p>
          <a:p>
            <a:pPr marL="457200" indent="-457200">
              <a:buAutoNum type="alphaUcPeriod"/>
            </a:pPr>
            <a:r>
              <a:rPr lang="en-US" dirty="0" smtClean="0"/>
              <a:t>The right eye looking to the left</a:t>
            </a:r>
          </a:p>
          <a:p>
            <a:pPr marL="457200" indent="-457200">
              <a:buAutoNum type="alphaUcPeriod"/>
            </a:pPr>
            <a:r>
              <a:rPr lang="en-US" dirty="0" err="1" smtClean="0"/>
              <a:t>Nystagmus</a:t>
            </a:r>
            <a:r>
              <a:rPr lang="en-US" dirty="0" smtClean="0"/>
              <a:t> with a quick component to the right</a:t>
            </a:r>
          </a:p>
          <a:p>
            <a:pPr marL="457200" indent="-457200">
              <a:buAutoNum type="alphaUcPeriod"/>
            </a:pPr>
            <a:r>
              <a:rPr lang="en-US" dirty="0" smtClean="0"/>
              <a:t>Both eyes looking upwards</a:t>
            </a:r>
          </a:p>
          <a:p>
            <a:endParaRPr lang="en-US" dirty="0" smtClean="0"/>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81000"/>
            <a:ext cx="8839200" cy="5632311"/>
          </a:xfrm>
          <a:prstGeom prst="rect">
            <a:avLst/>
          </a:prstGeom>
          <a:noFill/>
        </p:spPr>
        <p:txBody>
          <a:bodyPr wrap="square" rtlCol="0">
            <a:spAutoFit/>
          </a:bodyPr>
          <a:lstStyle/>
          <a:p>
            <a:r>
              <a:rPr lang="en-US" dirty="0" smtClean="0"/>
              <a:t>   </a:t>
            </a:r>
          </a:p>
          <a:p>
            <a:r>
              <a:rPr lang="en-US" dirty="0" smtClean="0"/>
              <a:t>5) At about 7.30 a.m. the day after Christmas, the son of a 71 year old extremely obese African American male called 108 for an ambulance saying that he is unable to wake up his father.  At ER, the attending physician suspecting a metabolic disorder obtained blood samples from the patient for lab work up. Which of the following metabolic disorders is the most likely cause of coma in this patient?</a:t>
            </a:r>
          </a:p>
          <a:p>
            <a:endParaRPr lang="en-US" dirty="0" smtClean="0"/>
          </a:p>
          <a:p>
            <a:endParaRPr lang="en-US" dirty="0" smtClean="0"/>
          </a:p>
          <a:p>
            <a:pPr marL="457200" indent="-457200">
              <a:buAutoNum type="alphaUcPeriod"/>
            </a:pPr>
            <a:r>
              <a:rPr lang="en-US" dirty="0" err="1" smtClean="0"/>
              <a:t>Hyperchloremic</a:t>
            </a:r>
            <a:r>
              <a:rPr lang="en-US" dirty="0" smtClean="0"/>
              <a:t> alkalosis</a:t>
            </a:r>
          </a:p>
          <a:p>
            <a:pPr marL="457200" indent="-457200">
              <a:buAutoNum type="alphaUcPeriod"/>
            </a:pPr>
            <a:r>
              <a:rPr lang="en-US" dirty="0" smtClean="0"/>
              <a:t>Respiratory acidosis</a:t>
            </a:r>
          </a:p>
          <a:p>
            <a:pPr marL="457200" indent="-457200">
              <a:buAutoNum type="alphaUcPeriod"/>
            </a:pPr>
            <a:r>
              <a:rPr lang="en-US" dirty="0" smtClean="0"/>
              <a:t>Diabetes Mellitus</a:t>
            </a:r>
          </a:p>
          <a:p>
            <a:pPr marL="457200" indent="-457200">
              <a:buAutoNum type="alphaUcPeriod"/>
            </a:pPr>
            <a:r>
              <a:rPr lang="en-US" dirty="0" smtClean="0"/>
              <a:t>Metabolic alkalosis</a:t>
            </a:r>
          </a:p>
          <a:p>
            <a:pPr marL="457200" indent="-457200">
              <a:buAutoNum type="alphaUcPeriod"/>
            </a:pPr>
            <a:r>
              <a:rPr lang="en-US" dirty="0" smtClean="0"/>
              <a:t>Acute aspirin overdose</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graphicFrame>
        <p:nvGraphicFramePr>
          <p:cNvPr id="4" name="Content Placeholder 3"/>
          <p:cNvGraphicFramePr>
            <a:graphicFrameLocks noGrp="1"/>
          </p:cNvGraphicFramePr>
          <p:nvPr>
            <p:ph idx="1"/>
          </p:nvPr>
        </p:nvGraphicFramePr>
        <p:xfrm>
          <a:off x="685800" y="1981200"/>
          <a:ext cx="7772400" cy="185420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US" b="0" dirty="0" smtClean="0">
                          <a:solidFill>
                            <a:schemeClr val="bg2"/>
                          </a:solidFill>
                        </a:rPr>
                        <a:t>1</a:t>
                      </a:r>
                      <a:endParaRPr lang="en-US" b="0" dirty="0">
                        <a:solidFill>
                          <a:schemeClr val="bg2"/>
                        </a:solidFill>
                      </a:endParaRPr>
                    </a:p>
                  </a:txBody>
                  <a:tcPr/>
                </a:tc>
                <a:tc>
                  <a:txBody>
                    <a:bodyPr/>
                    <a:lstStyle/>
                    <a:p>
                      <a:r>
                        <a:rPr lang="en-US" dirty="0" smtClean="0"/>
                        <a:t>D</a:t>
                      </a:r>
                      <a:endParaRPr lang="en-US" dirty="0"/>
                    </a:p>
                  </a:txBody>
                  <a:tcPr/>
                </a:tc>
              </a:tr>
              <a:tr h="370840">
                <a:tc>
                  <a:txBody>
                    <a:bodyPr/>
                    <a:lstStyle/>
                    <a:p>
                      <a:r>
                        <a:rPr lang="en-US" dirty="0" smtClean="0"/>
                        <a:t>2</a:t>
                      </a:r>
                      <a:endParaRPr lang="en-US" dirty="0"/>
                    </a:p>
                  </a:txBody>
                  <a:tcPr/>
                </a:tc>
                <a:tc>
                  <a:txBody>
                    <a:bodyPr/>
                    <a:lstStyle/>
                    <a:p>
                      <a:r>
                        <a:rPr lang="en-US" dirty="0" smtClean="0"/>
                        <a:t>D</a:t>
                      </a:r>
                      <a:endParaRPr lang="en-US" dirty="0"/>
                    </a:p>
                  </a:txBody>
                  <a:tcPr/>
                </a:tc>
              </a:tr>
              <a:tr h="370840">
                <a:tc>
                  <a:txBody>
                    <a:bodyPr/>
                    <a:lstStyle/>
                    <a:p>
                      <a:r>
                        <a:rPr lang="en-US" dirty="0" smtClean="0"/>
                        <a:t>3</a:t>
                      </a:r>
                      <a:endParaRPr lang="en-US" dirty="0"/>
                    </a:p>
                  </a:txBody>
                  <a:tcPr/>
                </a:tc>
                <a:tc>
                  <a:txBody>
                    <a:bodyPr/>
                    <a:lstStyle/>
                    <a:p>
                      <a:r>
                        <a:rPr lang="en-US" dirty="0" smtClean="0"/>
                        <a:t>D</a:t>
                      </a:r>
                      <a:endParaRPr lang="en-US" dirty="0"/>
                    </a:p>
                  </a:txBody>
                  <a:tcPr/>
                </a:tc>
              </a:tr>
              <a:tr h="370840">
                <a:tc>
                  <a:txBody>
                    <a:bodyPr/>
                    <a:lstStyle/>
                    <a:p>
                      <a:r>
                        <a:rPr lang="en-US" dirty="0" smtClean="0"/>
                        <a:t>4</a:t>
                      </a:r>
                      <a:endParaRPr lang="en-US" dirty="0"/>
                    </a:p>
                  </a:txBody>
                  <a:tcPr/>
                </a:tc>
                <a:tc>
                  <a:txBody>
                    <a:bodyPr/>
                    <a:lstStyle/>
                    <a:p>
                      <a:r>
                        <a:rPr lang="en-US" dirty="0" smtClean="0"/>
                        <a:t>A</a:t>
                      </a:r>
                      <a:endParaRPr lang="en-US" dirty="0"/>
                    </a:p>
                  </a:txBody>
                  <a:tcPr/>
                </a:tc>
              </a:tr>
              <a:tr h="370840">
                <a:tc>
                  <a:txBody>
                    <a:bodyPr/>
                    <a:lstStyle/>
                    <a:p>
                      <a:r>
                        <a:rPr lang="en-US" dirty="0" smtClean="0"/>
                        <a:t>5</a:t>
                      </a:r>
                      <a:endParaRPr lang="en-US" dirty="0"/>
                    </a:p>
                  </a:txBody>
                  <a:tcPr/>
                </a:tc>
                <a:tc>
                  <a:txBody>
                    <a:bodyPr/>
                    <a:lstStyle/>
                    <a:p>
                      <a:r>
                        <a:rPr lang="en-US" dirty="0" smtClean="0"/>
                        <a:t>C</a:t>
                      </a:r>
                      <a:endParaRPr lang="en-US" dirty="0"/>
                    </a:p>
                  </a:txBody>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3048000" y="2438400"/>
            <a:ext cx="2819400" cy="9906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b="1">
                <a:cs typeface="Times New Roman" pitchFamily="18" charset="0"/>
              </a:rPr>
              <a:t>Consciousness</a:t>
            </a:r>
          </a:p>
        </p:txBody>
      </p:sp>
      <p:sp>
        <p:nvSpPr>
          <p:cNvPr id="5123" name="Rectangle 3"/>
          <p:cNvSpPr>
            <a:spLocks noGrp="1" noChangeArrowheads="1"/>
          </p:cNvSpPr>
          <p:nvPr>
            <p:ph type="body" idx="1"/>
          </p:nvPr>
        </p:nvSpPr>
        <p:spPr>
          <a:xfrm>
            <a:off x="1295400" y="1981200"/>
            <a:ext cx="7162800" cy="4114800"/>
          </a:xfrm>
        </p:spPr>
        <p:txBody>
          <a:bodyPr/>
          <a:lstStyle/>
          <a:p>
            <a:r>
              <a:rPr lang="en-AU">
                <a:cs typeface="Times New Roman" pitchFamily="18" charset="0"/>
              </a:rPr>
              <a:t>Perception -Awareness of self and environment ( Sensory System)</a:t>
            </a:r>
          </a:p>
          <a:p>
            <a:r>
              <a:rPr lang="en-AU">
                <a:cs typeface="Times New Roman" pitchFamily="18" charset="0"/>
              </a:rPr>
              <a:t>Reaction – Meaningful responsiveness (Motor system)</a:t>
            </a:r>
          </a:p>
          <a:p>
            <a:r>
              <a:rPr lang="en-AU">
                <a:cs typeface="Times New Roman" pitchFamily="18" charset="0"/>
              </a:rPr>
              <a:t>Wakefulness – (Sleep wave cycle)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AU">
                <a:cs typeface="Times New Roman" pitchFamily="18" charset="0"/>
              </a:rPr>
              <a:t>Component of consciousness</a:t>
            </a:r>
            <a:endParaRPr lang="en-US">
              <a:cs typeface="Times New Roman" pitchFamily="18" charset="0"/>
            </a:endParaRPr>
          </a:p>
        </p:txBody>
      </p:sp>
      <p:pic>
        <p:nvPicPr>
          <p:cNvPr id="196612" name="Picture 4" descr="vaxabrain"/>
          <p:cNvPicPr>
            <a:picLocks noChangeAspect="1" noChangeArrowheads="1"/>
          </p:cNvPicPr>
          <p:nvPr/>
        </p:nvPicPr>
        <p:blipFill>
          <a:blip r:embed="rId3" cstate="print">
            <a:lum bright="-24000" contrast="-24000"/>
          </a:blip>
          <a:srcRect/>
          <a:stretch>
            <a:fillRect/>
          </a:stretch>
        </p:blipFill>
        <p:spPr bwMode="auto">
          <a:xfrm>
            <a:off x="5181600" y="1905000"/>
            <a:ext cx="3962400" cy="3689350"/>
          </a:xfrm>
          <a:prstGeom prst="rect">
            <a:avLst/>
          </a:prstGeom>
          <a:noFill/>
          <a:ln w="9525">
            <a:noFill/>
            <a:miter lim="800000"/>
            <a:headEnd/>
            <a:tailEnd/>
          </a:ln>
        </p:spPr>
      </p:pic>
      <p:pic>
        <p:nvPicPr>
          <p:cNvPr id="196616" name="Picture 8"/>
          <p:cNvPicPr>
            <a:picLocks noGrp="1" noChangeAspect="1" noChangeArrowheads="1"/>
          </p:cNvPicPr>
          <p:nvPr>
            <p:ph sz="half" idx="1"/>
          </p:nvPr>
        </p:nvPicPr>
        <p:blipFill>
          <a:blip r:embed="rId4" cstate="print">
            <a:clrChange>
              <a:clrFrom>
                <a:srgbClr val="000000"/>
              </a:clrFrom>
              <a:clrTo>
                <a:srgbClr val="000000">
                  <a:alpha val="0"/>
                </a:srgbClr>
              </a:clrTo>
            </a:clrChange>
          </a:blip>
          <a:srcRect/>
          <a:stretch>
            <a:fillRect/>
          </a:stretch>
        </p:blipFill>
        <p:spPr>
          <a:xfrm>
            <a:off x="685800" y="1600200"/>
            <a:ext cx="4038600" cy="2725738"/>
          </a:xfrm>
          <a:noFill/>
          <a:ln/>
        </p:spPr>
      </p:pic>
      <p:sp>
        <p:nvSpPr>
          <p:cNvPr id="196617" name="Rectangle 9"/>
          <p:cNvSpPr>
            <a:spLocks noChangeArrowheads="1"/>
          </p:cNvSpPr>
          <p:nvPr/>
        </p:nvSpPr>
        <p:spPr bwMode="auto">
          <a:xfrm>
            <a:off x="685800" y="4391025"/>
            <a:ext cx="4572000" cy="1552575"/>
          </a:xfrm>
          <a:prstGeom prst="rect">
            <a:avLst/>
          </a:prstGeom>
          <a:noFill/>
          <a:ln w="9525">
            <a:noFill/>
            <a:miter lim="800000"/>
            <a:headEnd/>
            <a:tailEnd/>
          </a:ln>
          <a:effectLst/>
        </p:spPr>
        <p:txBody>
          <a:bodyPr>
            <a:spAutoFit/>
          </a:bodyPr>
          <a:lstStyle/>
          <a:p>
            <a:pPr lvl="1"/>
            <a:r>
              <a:rPr lang="en-AU"/>
              <a:t>Arousal - </a:t>
            </a:r>
            <a:r>
              <a:rPr lang="en-US"/>
              <a:t>appearance of wakefulness</a:t>
            </a:r>
            <a:r>
              <a:rPr lang="en-AU"/>
              <a:t> </a:t>
            </a:r>
          </a:p>
          <a:p>
            <a:pPr lvl="1"/>
            <a:r>
              <a:rPr lang="en-AU"/>
              <a:t>Content - </a:t>
            </a:r>
            <a:r>
              <a:rPr lang="en-US"/>
              <a:t>the sum of cognitive and affective function</a:t>
            </a:r>
            <a:endParaRPr lang="en-A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p:cNvPicPr>
            <a:picLocks noChangeAspect="1" noChangeArrowheads="1"/>
          </p:cNvPicPr>
          <p:nvPr/>
        </p:nvPicPr>
        <p:blipFill>
          <a:blip r:embed="rId2"/>
          <a:srcRect/>
          <a:stretch>
            <a:fillRect/>
          </a:stretch>
        </p:blipFill>
        <p:spPr bwMode="auto">
          <a:xfrm>
            <a:off x="0" y="457200"/>
            <a:ext cx="9525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5329</Words>
  <Application>Microsoft Office PowerPoint</Application>
  <PresentationFormat>On-screen Show (4:3)</PresentationFormat>
  <Paragraphs>652</Paragraphs>
  <Slides>65</Slides>
  <Notes>45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Default Design</vt:lpstr>
      <vt:lpstr>Slide 1</vt:lpstr>
      <vt:lpstr>OBJECTIVES</vt:lpstr>
      <vt:lpstr>The Comatose Patient Primary Objectives</vt:lpstr>
      <vt:lpstr>The Comatose Patient Secondary Objectives</vt:lpstr>
      <vt:lpstr>Why Coma management</vt:lpstr>
      <vt:lpstr>Is it Coma ?</vt:lpstr>
      <vt:lpstr>Consciousness</vt:lpstr>
      <vt:lpstr>Component of consciousness</vt:lpstr>
      <vt:lpstr>Slide 9</vt:lpstr>
      <vt:lpstr>Slide 10</vt:lpstr>
      <vt:lpstr>Level of consciousness</vt:lpstr>
      <vt:lpstr> Coma scales: a historical review.   OBJECTIVE: To describe the most important coma scales developed in the last fifty years.  METHOD: A review of the literature between 1969 and 2009 in the Medline and Scielo databases   RESULTS: Five main scales were found in chronological order: the Jouvet coma scale, the Moscow coma scale, the Glasgowcoma scale (GCS), the Bozza-Marrubini scale and the FOUR score (Full Outline of UnResponsiveness),   DISCUSSION: Of the five main scales, the GCS is by far the most widely used. It is easy to apply and very suitable for cases of traumatic brain injury (TBI).. The FOUR score is easy to apply and provides more neurological details than the Glasgow scale. </vt:lpstr>
      <vt:lpstr>  </vt:lpstr>
      <vt:lpstr>Coma mimics </vt:lpstr>
      <vt:lpstr>Psychogenic coma</vt:lpstr>
      <vt:lpstr>Coma Pathophysiology</vt:lpstr>
      <vt:lpstr>Coma - Aetiology</vt:lpstr>
      <vt:lpstr>Supratentorial Lesions</vt:lpstr>
      <vt:lpstr>Slide 19</vt:lpstr>
      <vt:lpstr>Slide 20</vt:lpstr>
      <vt:lpstr>Slide 21</vt:lpstr>
      <vt:lpstr>Slide 22</vt:lpstr>
      <vt:lpstr>Infratentorial Lesions</vt:lpstr>
      <vt:lpstr>Infratentorial Lesions</vt:lpstr>
      <vt:lpstr>Infratentorial Mass Lesions Differential Characteristics</vt:lpstr>
      <vt:lpstr>Metabolic encephalopathy </vt:lpstr>
      <vt:lpstr>History</vt:lpstr>
      <vt:lpstr>Other symptoms of coma</vt:lpstr>
      <vt:lpstr>Examination</vt:lpstr>
      <vt:lpstr>Neurological examination</vt:lpstr>
      <vt:lpstr>Circulation</vt:lpstr>
      <vt:lpstr>Breathing</vt:lpstr>
      <vt:lpstr>Breathing in coma</vt:lpstr>
      <vt:lpstr>Breathing:  Key points</vt:lpstr>
      <vt:lpstr>Cranial Nerve Exam</vt:lpstr>
      <vt:lpstr>Pupils:  Anatomy</vt:lpstr>
      <vt:lpstr>Pupils:  Key points</vt:lpstr>
      <vt:lpstr>Pupil</vt:lpstr>
      <vt:lpstr>Pupil</vt:lpstr>
      <vt:lpstr>Eye movements:  Exam</vt:lpstr>
      <vt:lpstr>Eye movement </vt:lpstr>
      <vt:lpstr>Eye movements in Coma</vt:lpstr>
      <vt:lpstr>Eye movements:  Anatomy</vt:lpstr>
      <vt:lpstr>Eye movements:  Exam</vt:lpstr>
      <vt:lpstr>Eye movements:  Exam</vt:lpstr>
      <vt:lpstr>Caloric reflex</vt:lpstr>
      <vt:lpstr>Eye movements:  Key points</vt:lpstr>
      <vt:lpstr>Motor Exam Key Points:</vt:lpstr>
      <vt:lpstr>Posture </vt:lpstr>
      <vt:lpstr>Slide 50</vt:lpstr>
      <vt:lpstr>Slide 51</vt:lpstr>
      <vt:lpstr>Slide 52</vt:lpstr>
      <vt:lpstr>Investigation</vt:lpstr>
      <vt:lpstr>ECG changes in coma</vt:lpstr>
      <vt:lpstr>Agitated </vt:lpstr>
      <vt:lpstr>Agitated patient </vt:lpstr>
      <vt:lpstr>Coma Subsequent management</vt:lpstr>
      <vt:lpstr>Slide 58</vt:lpstr>
      <vt:lpstr>Lucid Interval</vt:lpstr>
      <vt:lpstr>Slide 60</vt:lpstr>
      <vt:lpstr>Slide 61</vt:lpstr>
      <vt:lpstr>Slide 62</vt:lpstr>
      <vt:lpstr>Slide 63</vt:lpstr>
      <vt:lpstr>Answers</vt:lpstr>
      <vt:lpstr>Slide 65</vt:lpstr>
    </vt:vector>
  </TitlesOfParts>
  <Company>Apollo Hospitals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Coma</dc:title>
  <dc:creator>Dr PS Deb</dc:creator>
  <cp:lastModifiedBy>DELL</cp:lastModifiedBy>
  <cp:revision>108</cp:revision>
  <dcterms:created xsi:type="dcterms:W3CDTF">2000-10-17T02:41:17Z</dcterms:created>
  <dcterms:modified xsi:type="dcterms:W3CDTF">2021-09-13T09:58:47Z</dcterms:modified>
</cp:coreProperties>
</file>