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22" r:id="rId8"/>
    <p:sldId id="323" r:id="rId9"/>
    <p:sldId id="324" r:id="rId10"/>
    <p:sldId id="33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27" r:id="rId23"/>
    <p:sldId id="326" r:id="rId24"/>
    <p:sldId id="325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328" r:id="rId42"/>
    <p:sldId id="329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45" r:id="rId72"/>
    <p:sldId id="319" r:id="rId73"/>
    <p:sldId id="320" r:id="rId74"/>
    <p:sldId id="321" r:id="rId75"/>
    <p:sldId id="344" r:id="rId76"/>
    <p:sldId id="332" r:id="rId77"/>
    <p:sldId id="333" r:id="rId78"/>
    <p:sldId id="334" r:id="rId79"/>
    <p:sldId id="335" r:id="rId80"/>
    <p:sldId id="336" r:id="rId81"/>
    <p:sldId id="337" r:id="rId82"/>
    <p:sldId id="339" r:id="rId83"/>
    <p:sldId id="340" r:id="rId84"/>
    <p:sldId id="341" r:id="rId85"/>
    <p:sldId id="342" r:id="rId86"/>
    <p:sldId id="343" r:id="rId8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14651858.CD002227/full" TargetMode="External"/><Relationship Id="rId2" Type="http://schemas.openxmlformats.org/officeDocument/2006/relationships/hyperlink" Target="http://onlinelibrary.wiley.com/o/cochrane/clabout/articles/VASC/frame.html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8315"/>
            </a:xfrm>
            <a:custGeom>
              <a:avLst/>
              <a:gdLst/>
              <a:ahLst/>
              <a:cxnLst/>
              <a:rect l="l" t="t" r="r" b="b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347" y="5237734"/>
              <a:ext cx="9032875" cy="788670"/>
            </a:xfrm>
            <a:custGeom>
              <a:avLst/>
              <a:gdLst/>
              <a:ahLst/>
              <a:cxnLst/>
              <a:rect l="l" t="t" r="r" b="b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632"/>
              <a:ext cx="9144000" cy="8026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628775" y="1600200"/>
            <a:ext cx="6219825" cy="485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895600" y="32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DR.J.D.LAKHANI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6629399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1996278"/>
            <a:ext cx="7862570" cy="44749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700" b="1" spc="75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sz="2700" b="1" spc="16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portal </a:t>
            </a:r>
            <a:r>
              <a:rPr sz="2700" b="1" spc="195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of </a:t>
            </a:r>
            <a:r>
              <a:rPr sz="2700" b="1" spc="135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entry </a:t>
            </a:r>
            <a:r>
              <a:rPr sz="2700" b="1" spc="1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is </a:t>
            </a:r>
            <a:r>
              <a:rPr sz="2700" b="1" spc="11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usually </a:t>
            </a:r>
            <a:r>
              <a:rPr sz="2700" b="1" spc="14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sz="2700" b="1" spc="-17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b="1" spc="-17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Upper Respiratory  tract </a:t>
            </a:r>
            <a:r>
              <a:rPr sz="2700" spc="80" smtClean="0">
                <a:solidFill>
                  <a:srgbClr val="6F2F9F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Arial"/>
                <a:cs typeface="Arial"/>
              </a:rPr>
              <a:t>Sore</a:t>
            </a:r>
            <a:r>
              <a:rPr sz="2700" spc="75" dirty="0">
                <a:latin typeface="Arial"/>
                <a:cs typeface="Arial"/>
              </a:rPr>
              <a:t> </a:t>
            </a:r>
            <a:r>
              <a:rPr sz="2700" spc="165" dirty="0">
                <a:latin typeface="Arial"/>
                <a:cs typeface="Arial"/>
              </a:rPr>
              <a:t>throat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/>
                <a:cs typeface="Arial"/>
              </a:rPr>
              <a:t>Frank </a:t>
            </a:r>
            <a:r>
              <a:rPr sz="2700" spc="95" dirty="0">
                <a:latin typeface="Arial"/>
                <a:cs typeface="Arial"/>
              </a:rPr>
              <a:t>scarlet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fever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50" dirty="0">
                <a:latin typeface="Arial"/>
                <a:cs typeface="Arial"/>
              </a:rPr>
              <a:t>Otitis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media</a:t>
            </a:r>
            <a:endParaRPr sz="2700">
              <a:latin typeface="Arial"/>
              <a:cs typeface="Arial"/>
            </a:endParaRPr>
          </a:p>
          <a:p>
            <a:pPr marL="268605" marR="48514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25" dirty="0">
                <a:latin typeface="Arial"/>
                <a:cs typeface="Arial"/>
              </a:rPr>
              <a:t>Other </a:t>
            </a:r>
            <a:r>
              <a:rPr sz="2700" spc="114" dirty="0">
                <a:latin typeface="Arial"/>
                <a:cs typeface="Arial"/>
              </a:rPr>
              <a:t>streptococcal </a:t>
            </a:r>
            <a:r>
              <a:rPr sz="2700" spc="150" dirty="0">
                <a:latin typeface="Arial"/>
                <a:cs typeface="Arial"/>
              </a:rPr>
              <a:t>infection </a:t>
            </a:r>
            <a:r>
              <a:rPr sz="2700" spc="85" dirty="0">
                <a:latin typeface="Arial"/>
                <a:cs typeface="Arial"/>
              </a:rPr>
              <a:t>precede </a:t>
            </a:r>
            <a:r>
              <a:rPr sz="2700" spc="140" dirty="0">
                <a:latin typeface="Arial"/>
                <a:cs typeface="Arial"/>
              </a:rPr>
              <a:t>the  </a:t>
            </a:r>
            <a:r>
              <a:rPr sz="2700" spc="114" dirty="0">
                <a:latin typeface="Arial"/>
                <a:cs typeface="Arial"/>
              </a:rPr>
              <a:t>onset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55" dirty="0">
                <a:latin typeface="Arial"/>
                <a:cs typeface="Arial"/>
              </a:rPr>
              <a:t>disease </a:t>
            </a:r>
            <a:r>
              <a:rPr sz="2700" spc="125" dirty="0">
                <a:latin typeface="Arial"/>
                <a:cs typeface="Arial"/>
              </a:rPr>
              <a:t>by </a:t>
            </a:r>
            <a:r>
              <a:rPr sz="2700" spc="175" dirty="0">
                <a:latin typeface="Arial"/>
                <a:cs typeface="Arial"/>
              </a:rPr>
              <a:t>two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20" dirty="0">
                <a:latin typeface="Arial"/>
                <a:cs typeface="Arial"/>
              </a:rPr>
              <a:t>three</a:t>
            </a:r>
            <a:r>
              <a:rPr sz="2700" spc="-270" dirty="0">
                <a:latin typeface="Arial"/>
                <a:cs typeface="Arial"/>
              </a:rPr>
              <a:t> </a:t>
            </a:r>
            <a:r>
              <a:rPr sz="2700" spc="70" dirty="0">
                <a:latin typeface="Arial"/>
                <a:cs typeface="Arial"/>
              </a:rPr>
              <a:t>weeks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b="1" spc="7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700" b="1" spc="120" dirty="0">
                <a:solidFill>
                  <a:srgbClr val="FF0000"/>
                </a:solidFill>
                <a:latin typeface="Arial"/>
                <a:cs typeface="Arial"/>
              </a:rPr>
              <a:t>interval </a:t>
            </a:r>
            <a:r>
              <a:rPr sz="2700" b="1" spc="100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2700" b="1" spc="150" dirty="0">
                <a:solidFill>
                  <a:srgbClr val="FF0000"/>
                </a:solidFill>
                <a:latin typeface="Arial"/>
                <a:cs typeface="Arial"/>
              </a:rPr>
              <a:t>infection </a:t>
            </a:r>
            <a:r>
              <a:rPr sz="2700" b="1" spc="114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700" b="1" spc="155" dirty="0">
                <a:solidFill>
                  <a:srgbClr val="FF0000"/>
                </a:solidFill>
                <a:latin typeface="Arial"/>
                <a:cs typeface="Arial"/>
              </a:rPr>
              <a:t>symptoms  </a:t>
            </a:r>
            <a:r>
              <a:rPr sz="2700" b="1" spc="120" dirty="0">
                <a:solidFill>
                  <a:srgbClr val="FF0000"/>
                </a:solidFill>
                <a:latin typeface="Arial"/>
                <a:cs typeface="Arial"/>
              </a:rPr>
              <a:t>suggest </a:t>
            </a:r>
            <a:r>
              <a:rPr sz="2700" b="1" spc="-1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700" b="1" spc="155" dirty="0">
                <a:solidFill>
                  <a:srgbClr val="FF0000"/>
                </a:solidFill>
                <a:latin typeface="Arial"/>
                <a:cs typeface="Arial"/>
              </a:rPr>
              <a:t>hyper-sensitivity</a:t>
            </a:r>
            <a:r>
              <a:rPr sz="2700" b="1" spc="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spc="105" dirty="0">
                <a:solidFill>
                  <a:srgbClr val="FF0000"/>
                </a:solidFill>
                <a:latin typeface="Arial"/>
                <a:cs typeface="Arial"/>
              </a:rPr>
              <a:t>stat</a:t>
            </a:r>
            <a:r>
              <a:rPr sz="2700" spc="10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1700" y="685800"/>
            <a:ext cx="4676775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2316860"/>
            <a:ext cx="7529195" cy="300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922019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14" dirty="0">
                <a:latin typeface="Arial"/>
                <a:cs typeface="Arial"/>
              </a:rPr>
              <a:t>Group </a:t>
            </a:r>
            <a:r>
              <a:rPr sz="2700" spc="60" dirty="0">
                <a:latin typeface="Arial"/>
                <a:cs typeface="Arial"/>
              </a:rPr>
              <a:t>A </a:t>
            </a:r>
            <a:r>
              <a:rPr sz="2700" spc="114" dirty="0">
                <a:latin typeface="Arial"/>
                <a:cs typeface="Arial"/>
              </a:rPr>
              <a:t>streptococcus </a:t>
            </a:r>
            <a:r>
              <a:rPr sz="2700" spc="70" dirty="0">
                <a:latin typeface="Arial"/>
                <a:cs typeface="Arial"/>
              </a:rPr>
              <a:t>(e.g., </a:t>
            </a:r>
            <a:r>
              <a:rPr sz="2700" spc="75" dirty="0">
                <a:latin typeface="Arial"/>
                <a:cs typeface="Arial"/>
              </a:rPr>
              <a:t>M </a:t>
            </a:r>
            <a:r>
              <a:rPr sz="2700" spc="105" dirty="0">
                <a:latin typeface="Arial"/>
                <a:cs typeface="Arial"/>
              </a:rPr>
              <a:t>types  </a:t>
            </a:r>
            <a:r>
              <a:rPr sz="2700" spc="150" dirty="0">
                <a:latin typeface="Arial"/>
                <a:cs typeface="Arial"/>
              </a:rPr>
              <a:t>1, 3, 5, 6, </a:t>
            </a:r>
            <a:r>
              <a:rPr sz="2700" spc="165" dirty="0">
                <a:latin typeface="Arial"/>
                <a:cs typeface="Arial"/>
              </a:rPr>
              <a:t>18, </a:t>
            </a:r>
            <a:r>
              <a:rPr sz="2700" spc="125" dirty="0">
                <a:latin typeface="Arial"/>
                <a:cs typeface="Arial"/>
              </a:rPr>
              <a:t>24) </a:t>
            </a:r>
            <a:r>
              <a:rPr sz="2700" spc="60" dirty="0">
                <a:latin typeface="Arial"/>
                <a:cs typeface="Arial"/>
              </a:rPr>
              <a:t>are </a:t>
            </a:r>
            <a:r>
              <a:rPr sz="2700" spc="155" dirty="0">
                <a:latin typeface="Arial"/>
                <a:cs typeface="Arial"/>
              </a:rPr>
              <a:t>more</a:t>
            </a:r>
            <a:r>
              <a:rPr sz="2700" spc="-180" dirty="0">
                <a:latin typeface="Arial"/>
                <a:cs typeface="Arial"/>
              </a:rPr>
              <a:t> </a:t>
            </a:r>
            <a:r>
              <a:rPr sz="2700" spc="145" dirty="0">
                <a:latin typeface="Arial"/>
                <a:cs typeface="Arial"/>
              </a:rPr>
              <a:t>frequently</a:t>
            </a:r>
            <a:endParaRPr sz="2700">
              <a:latin typeface="Arial"/>
              <a:cs typeface="Arial"/>
            </a:endParaRPr>
          </a:p>
          <a:p>
            <a:pPr marL="268605" marR="5080">
              <a:lnSpc>
                <a:spcPct val="100000"/>
              </a:lnSpc>
            </a:pPr>
            <a:r>
              <a:rPr sz="2700" spc="114" dirty="0">
                <a:latin typeface="Arial"/>
                <a:cs typeface="Arial"/>
              </a:rPr>
              <a:t>isolated </a:t>
            </a:r>
            <a:r>
              <a:rPr sz="2700" spc="215" dirty="0">
                <a:latin typeface="Arial"/>
                <a:cs typeface="Arial"/>
              </a:rPr>
              <a:t>from </a:t>
            </a:r>
            <a:r>
              <a:rPr sz="2700" spc="130" dirty="0">
                <a:latin typeface="Arial"/>
                <a:cs typeface="Arial"/>
              </a:rPr>
              <a:t>patients </a:t>
            </a:r>
            <a:r>
              <a:rPr sz="2700" spc="185" dirty="0">
                <a:latin typeface="Arial"/>
                <a:cs typeface="Arial"/>
              </a:rPr>
              <a:t>with </a:t>
            </a:r>
            <a:r>
              <a:rPr sz="2700" spc="85" dirty="0">
                <a:latin typeface="Arial"/>
                <a:cs typeface="Arial"/>
              </a:rPr>
              <a:t>acute</a:t>
            </a:r>
            <a:r>
              <a:rPr sz="2700" spc="-185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rheumatic  </a:t>
            </a:r>
            <a:r>
              <a:rPr sz="2700" spc="95" dirty="0">
                <a:latin typeface="Arial"/>
                <a:cs typeface="Arial"/>
              </a:rPr>
              <a:t>fever.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268605" marR="294005" indent="-256540">
              <a:lnSpc>
                <a:spcPct val="100000"/>
              </a:lnSpc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solidFill>
                  <a:srgbClr val="6F2F9F"/>
                </a:solidFill>
                <a:latin typeface="Arial"/>
                <a:cs typeface="Arial"/>
              </a:rPr>
              <a:t>The </a:t>
            </a:r>
            <a:r>
              <a:rPr sz="2700" spc="120" dirty="0">
                <a:solidFill>
                  <a:srgbClr val="6F2F9F"/>
                </a:solidFill>
                <a:latin typeface="Arial"/>
                <a:cs typeface="Arial"/>
              </a:rPr>
              <a:t>attack </a:t>
            </a:r>
            <a:r>
              <a:rPr sz="2700" spc="110" dirty="0">
                <a:solidFill>
                  <a:srgbClr val="6F2F9F"/>
                </a:solidFill>
                <a:latin typeface="Arial"/>
                <a:cs typeface="Arial"/>
              </a:rPr>
              <a:t>rate </a:t>
            </a:r>
            <a:r>
              <a:rPr sz="2700" spc="195" dirty="0">
                <a:solidFill>
                  <a:srgbClr val="6F2F9F"/>
                </a:solidFill>
                <a:latin typeface="Arial"/>
                <a:cs typeface="Arial"/>
              </a:rPr>
              <a:t>of </a:t>
            </a:r>
            <a:r>
              <a:rPr sz="2700" spc="85" dirty="0">
                <a:solidFill>
                  <a:srgbClr val="6F2F9F"/>
                </a:solidFill>
                <a:latin typeface="Arial"/>
                <a:cs typeface="Arial"/>
              </a:rPr>
              <a:t>acute </a:t>
            </a:r>
            <a:r>
              <a:rPr sz="2700" spc="135" dirty="0">
                <a:solidFill>
                  <a:srgbClr val="6F2F9F"/>
                </a:solidFill>
                <a:latin typeface="Arial"/>
                <a:cs typeface="Arial"/>
              </a:rPr>
              <a:t>rheumatic </a:t>
            </a:r>
            <a:r>
              <a:rPr sz="2700" spc="95" dirty="0">
                <a:solidFill>
                  <a:srgbClr val="6F2F9F"/>
                </a:solidFill>
                <a:latin typeface="Arial"/>
                <a:cs typeface="Arial"/>
              </a:rPr>
              <a:t>fever</a:t>
            </a:r>
            <a:r>
              <a:rPr sz="270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700" spc="660" dirty="0">
                <a:latin typeface="Arial"/>
                <a:cs typeface="Arial"/>
              </a:rPr>
              <a:t>-  </a:t>
            </a:r>
            <a:r>
              <a:rPr sz="2700" spc="15" dirty="0">
                <a:latin typeface="Arial"/>
                <a:cs typeface="Arial"/>
              </a:rPr>
              <a:t>Ranges </a:t>
            </a:r>
            <a:r>
              <a:rPr sz="2700" spc="215" dirty="0">
                <a:latin typeface="Arial"/>
                <a:cs typeface="Arial"/>
              </a:rPr>
              <a:t>from </a:t>
            </a:r>
            <a:r>
              <a:rPr sz="2700" spc="165" dirty="0">
                <a:latin typeface="Arial"/>
                <a:cs typeface="Arial"/>
              </a:rPr>
              <a:t>0.3 </a:t>
            </a:r>
            <a:r>
              <a:rPr sz="2700" spc="204" dirty="0">
                <a:latin typeface="Arial"/>
                <a:cs typeface="Arial"/>
              </a:rPr>
              <a:t>to 3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percent.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1700" y="914400"/>
            <a:ext cx="4676775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89505"/>
            <a:ext cx="7875905" cy="341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/>
                <a:cs typeface="Arial"/>
              </a:rPr>
              <a:t>The </a:t>
            </a:r>
            <a:r>
              <a:rPr sz="2700" spc="100" dirty="0">
                <a:latin typeface="Arial"/>
                <a:cs typeface="Arial"/>
              </a:rPr>
              <a:t>incidence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90" dirty="0">
                <a:latin typeface="Arial"/>
                <a:cs typeface="Arial"/>
              </a:rPr>
              <a:t>both </a:t>
            </a:r>
            <a:r>
              <a:rPr sz="2700" spc="155" dirty="0">
                <a:latin typeface="Arial"/>
                <a:cs typeface="Arial"/>
              </a:rPr>
              <a:t>initial </a:t>
            </a:r>
            <a:r>
              <a:rPr sz="2700" spc="105" dirty="0">
                <a:latin typeface="Arial"/>
                <a:cs typeface="Arial"/>
              </a:rPr>
              <a:t>attacks </a:t>
            </a:r>
            <a:r>
              <a:rPr sz="2700" spc="114" dirty="0">
                <a:latin typeface="Arial"/>
                <a:cs typeface="Arial"/>
              </a:rPr>
              <a:t>and  </a:t>
            </a:r>
            <a:r>
              <a:rPr sz="2700" spc="90" dirty="0">
                <a:latin typeface="Arial"/>
                <a:cs typeface="Arial"/>
              </a:rPr>
              <a:t>recurrences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85" dirty="0">
                <a:latin typeface="Arial"/>
                <a:cs typeface="Arial"/>
              </a:rPr>
              <a:t>acute </a:t>
            </a:r>
            <a:r>
              <a:rPr sz="2700" spc="135" dirty="0">
                <a:latin typeface="Arial"/>
                <a:cs typeface="Arial"/>
              </a:rPr>
              <a:t>rheumatic </a:t>
            </a:r>
            <a:r>
              <a:rPr sz="2700" spc="95" dirty="0">
                <a:latin typeface="Arial"/>
                <a:cs typeface="Arial"/>
              </a:rPr>
              <a:t>fever </a:t>
            </a:r>
            <a:r>
              <a:rPr sz="2700" spc="80" dirty="0">
                <a:latin typeface="Arial"/>
                <a:cs typeface="Arial"/>
              </a:rPr>
              <a:t>peaks </a:t>
            </a:r>
            <a:r>
              <a:rPr sz="2700" spc="170" dirty="0">
                <a:latin typeface="Arial"/>
                <a:cs typeface="Arial"/>
              </a:rPr>
              <a:t>in  </a:t>
            </a:r>
            <a:r>
              <a:rPr sz="2700" spc="135" dirty="0">
                <a:latin typeface="Arial"/>
                <a:cs typeface="Arial"/>
              </a:rPr>
              <a:t>children </a:t>
            </a:r>
            <a:r>
              <a:rPr sz="2700" spc="85">
                <a:latin typeface="Arial"/>
                <a:cs typeface="Arial"/>
              </a:rPr>
              <a:t>aged </a:t>
            </a:r>
            <a:r>
              <a:rPr sz="2700" spc="360" smtClean="0">
                <a:latin typeface="Arial"/>
                <a:cs typeface="Arial"/>
              </a:rPr>
              <a:t>5-1</a:t>
            </a:r>
            <a:r>
              <a:rPr lang="en-US" sz="2700" spc="360" dirty="0" smtClean="0">
                <a:latin typeface="Arial"/>
                <a:cs typeface="Arial"/>
              </a:rPr>
              <a:t>5</a:t>
            </a:r>
            <a:r>
              <a:rPr sz="2700" spc="-200" smtClean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yr.</a:t>
            </a:r>
            <a:endParaRPr sz="2700">
              <a:latin typeface="Arial"/>
              <a:cs typeface="Arial"/>
            </a:endParaRPr>
          </a:p>
          <a:p>
            <a:pPr marL="268605" marR="60007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65" dirty="0">
                <a:latin typeface="Arial"/>
                <a:cs typeface="Arial"/>
              </a:rPr>
              <a:t>Patients </a:t>
            </a:r>
            <a:r>
              <a:rPr sz="2700" spc="150" dirty="0">
                <a:latin typeface="Arial"/>
                <a:cs typeface="Arial"/>
              </a:rPr>
              <a:t>who </a:t>
            </a:r>
            <a:r>
              <a:rPr sz="2700" spc="50" dirty="0">
                <a:latin typeface="Arial"/>
                <a:cs typeface="Arial"/>
              </a:rPr>
              <a:t>have </a:t>
            </a:r>
            <a:r>
              <a:rPr sz="2700" spc="120" dirty="0">
                <a:latin typeface="Arial"/>
                <a:cs typeface="Arial"/>
              </a:rPr>
              <a:t>had </a:t>
            </a:r>
            <a:r>
              <a:rPr sz="2700" spc="105" dirty="0">
                <a:latin typeface="Arial"/>
                <a:cs typeface="Arial"/>
              </a:rPr>
              <a:t>one </a:t>
            </a:r>
            <a:r>
              <a:rPr sz="2700" spc="120" dirty="0">
                <a:latin typeface="Arial"/>
                <a:cs typeface="Arial"/>
              </a:rPr>
              <a:t>attack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30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acute  </a:t>
            </a:r>
            <a:r>
              <a:rPr sz="2700" spc="135" dirty="0">
                <a:latin typeface="Arial"/>
                <a:cs typeface="Arial"/>
              </a:rPr>
              <a:t>rheumatic </a:t>
            </a:r>
            <a:r>
              <a:rPr sz="2700" spc="95" dirty="0">
                <a:latin typeface="Arial"/>
                <a:cs typeface="Arial"/>
              </a:rPr>
              <a:t>fever </a:t>
            </a:r>
            <a:r>
              <a:rPr sz="2700" spc="155" dirty="0">
                <a:latin typeface="Arial"/>
                <a:cs typeface="Arial"/>
              </a:rPr>
              <a:t>tend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50" dirty="0">
                <a:latin typeface="Arial"/>
                <a:cs typeface="Arial"/>
              </a:rPr>
              <a:t>have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90" dirty="0">
                <a:latin typeface="Arial"/>
                <a:cs typeface="Arial"/>
              </a:rPr>
              <a:t>recurrences</a:t>
            </a:r>
            <a:endParaRPr sz="2700">
              <a:latin typeface="Arial"/>
              <a:cs typeface="Arial"/>
            </a:endParaRPr>
          </a:p>
          <a:p>
            <a:pPr marL="268605" marR="1193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  <a:tab pos="3979545" algn="l"/>
              </a:tabLst>
            </a:pPr>
            <a:r>
              <a:rPr sz="2700" spc="80" dirty="0">
                <a:latin typeface="Arial"/>
                <a:cs typeface="Arial"/>
              </a:rPr>
              <a:t>There </a:t>
            </a:r>
            <a:r>
              <a:rPr sz="2700" spc="100" dirty="0">
                <a:latin typeface="Arial"/>
                <a:cs typeface="Arial"/>
              </a:rPr>
              <a:t>is association between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75" dirty="0">
                <a:latin typeface="Arial"/>
                <a:cs typeface="Arial"/>
              </a:rPr>
              <a:t>presence </a:t>
            </a:r>
            <a:r>
              <a:rPr sz="2700" spc="190" dirty="0">
                <a:latin typeface="Arial"/>
                <a:cs typeface="Arial"/>
              </a:rPr>
              <a:t>of  </a:t>
            </a:r>
            <a:r>
              <a:rPr sz="2700" spc="105" dirty="0">
                <a:latin typeface="Arial"/>
                <a:cs typeface="Arial"/>
              </a:rPr>
              <a:t>specific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10" dirty="0">
                <a:latin typeface="Arial"/>
                <a:cs typeface="Arial"/>
              </a:rPr>
              <a:t>HLA</a:t>
            </a:r>
            <a:r>
              <a:rPr sz="2700" spc="125" dirty="0">
                <a:latin typeface="Arial"/>
                <a:cs typeface="Arial"/>
              </a:rPr>
              <a:t> markers	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40" dirty="0">
                <a:latin typeface="Arial"/>
                <a:cs typeface="Arial"/>
              </a:rPr>
              <a:t>susceptibility </a:t>
            </a:r>
            <a:r>
              <a:rPr sz="2700" spc="200" dirty="0">
                <a:latin typeface="Arial"/>
                <a:cs typeface="Arial"/>
              </a:rPr>
              <a:t>to  </a:t>
            </a:r>
            <a:r>
              <a:rPr sz="2700" spc="85" dirty="0">
                <a:latin typeface="Arial"/>
                <a:cs typeface="Arial"/>
              </a:rPr>
              <a:t>acute </a:t>
            </a:r>
            <a:r>
              <a:rPr sz="2700" spc="135" dirty="0">
                <a:latin typeface="Arial"/>
                <a:cs typeface="Arial"/>
              </a:rPr>
              <a:t>rheumatic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fever.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9850" y="638175"/>
            <a:ext cx="4105275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2722" y="1949904"/>
            <a:ext cx="5336540" cy="325882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3200" spc="120" dirty="0">
                <a:solidFill>
                  <a:srgbClr val="6F2F9F"/>
                </a:solidFill>
                <a:latin typeface="Arial"/>
                <a:cs typeface="Arial"/>
              </a:rPr>
              <a:t>Predisposing </a:t>
            </a:r>
            <a:r>
              <a:rPr sz="3200" spc="150" dirty="0">
                <a:solidFill>
                  <a:srgbClr val="6F2F9F"/>
                </a:solidFill>
                <a:latin typeface="Arial"/>
                <a:cs typeface="Arial"/>
              </a:rPr>
              <a:t>factors</a:t>
            </a:r>
            <a:r>
              <a:rPr sz="3200" spc="8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785" dirty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187"/>
              <a:buChar char=""/>
              <a:tabLst>
                <a:tab pos="269240" algn="l"/>
              </a:tabLst>
            </a:pPr>
            <a:r>
              <a:rPr sz="3200" spc="180" dirty="0">
                <a:latin typeface="Arial"/>
                <a:cs typeface="Arial"/>
              </a:rPr>
              <a:t>low </a:t>
            </a:r>
            <a:r>
              <a:rPr sz="3200" spc="140" dirty="0">
                <a:latin typeface="Arial"/>
                <a:cs typeface="Arial"/>
              </a:rPr>
              <a:t>socioeconomic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95" dirty="0">
                <a:latin typeface="Arial"/>
                <a:cs typeface="Arial"/>
              </a:rPr>
              <a:t>status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187"/>
              <a:buChar char=""/>
              <a:tabLst>
                <a:tab pos="269240" algn="l"/>
              </a:tabLst>
            </a:pPr>
            <a:r>
              <a:rPr sz="3200" spc="160" dirty="0">
                <a:latin typeface="Arial"/>
                <a:cs typeface="Arial"/>
              </a:rPr>
              <a:t>overcrowding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187"/>
              <a:buChar char=""/>
              <a:tabLst>
                <a:tab pos="269240" algn="l"/>
              </a:tabLst>
            </a:pPr>
            <a:r>
              <a:rPr sz="3200" spc="210" dirty="0">
                <a:latin typeface="Arial"/>
                <a:cs typeface="Arial"/>
              </a:rPr>
              <a:t>poor</a:t>
            </a:r>
            <a:r>
              <a:rPr sz="3200" spc="100" dirty="0">
                <a:latin typeface="Arial"/>
                <a:cs typeface="Arial"/>
              </a:rPr>
              <a:t> </a:t>
            </a:r>
            <a:r>
              <a:rPr sz="3200" spc="235" dirty="0">
                <a:latin typeface="Arial"/>
                <a:cs typeface="Arial"/>
              </a:rPr>
              <a:t>nutrition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187"/>
              <a:buChar char=""/>
              <a:tabLst>
                <a:tab pos="269240" algn="l"/>
              </a:tabLst>
            </a:pPr>
            <a:r>
              <a:rPr sz="3200" spc="210" dirty="0">
                <a:latin typeface="Arial"/>
                <a:cs typeface="Arial"/>
              </a:rPr>
              <a:t>poor</a:t>
            </a:r>
            <a:r>
              <a:rPr sz="3200" spc="100" dirty="0">
                <a:latin typeface="Arial"/>
                <a:cs typeface="Arial"/>
              </a:rPr>
              <a:t> </a:t>
            </a:r>
            <a:r>
              <a:rPr sz="3200" spc="125" dirty="0">
                <a:latin typeface="Arial"/>
                <a:cs typeface="Arial"/>
              </a:rPr>
              <a:t>hygiene</a:t>
            </a:r>
            <a:endParaRPr sz="32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395"/>
              </a:spcBef>
            </a:pPr>
            <a:r>
              <a:rPr sz="3200" spc="785" dirty="0">
                <a:latin typeface="Arial"/>
                <a:cs typeface="Arial"/>
              </a:rPr>
              <a:t>- </a:t>
            </a:r>
            <a:r>
              <a:rPr sz="3200" spc="140" dirty="0">
                <a:solidFill>
                  <a:srgbClr val="6F2F9F"/>
                </a:solidFill>
                <a:latin typeface="Arial"/>
                <a:cs typeface="Arial"/>
              </a:rPr>
              <a:t>genetic</a:t>
            </a:r>
            <a:r>
              <a:rPr sz="3200" spc="-5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175" dirty="0">
                <a:solidFill>
                  <a:srgbClr val="6F2F9F"/>
                </a:solidFill>
                <a:latin typeface="Arial"/>
                <a:cs typeface="Arial"/>
              </a:rPr>
              <a:t>predisposition.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6500" y="790575"/>
            <a:ext cx="4219575" cy="40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1660905"/>
            <a:ext cx="7807325" cy="3932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78130" indent="-256540">
              <a:lnSpc>
                <a:spcPct val="100000"/>
              </a:lnSpc>
              <a:spcBef>
                <a:spcPts val="100"/>
              </a:spcBef>
            </a:pPr>
            <a:r>
              <a:rPr sz="2700" spc="85" dirty="0">
                <a:solidFill>
                  <a:srgbClr val="6F2F9F"/>
                </a:solidFill>
                <a:latin typeface="Arial"/>
                <a:cs typeface="Arial"/>
              </a:rPr>
              <a:t>Incidence </a:t>
            </a:r>
            <a:r>
              <a:rPr sz="2700" spc="195" dirty="0">
                <a:solidFill>
                  <a:srgbClr val="6F2F9F"/>
                </a:solidFill>
                <a:latin typeface="Arial"/>
                <a:cs typeface="Arial"/>
              </a:rPr>
              <a:t>of </a:t>
            </a:r>
            <a:r>
              <a:rPr sz="2700" spc="135" dirty="0">
                <a:solidFill>
                  <a:srgbClr val="6F2F9F"/>
                </a:solidFill>
                <a:latin typeface="Arial"/>
                <a:cs typeface="Arial"/>
              </a:rPr>
              <a:t>rheumatic </a:t>
            </a:r>
            <a:r>
              <a:rPr sz="2700" spc="95" dirty="0">
                <a:solidFill>
                  <a:srgbClr val="6F2F9F"/>
                </a:solidFill>
                <a:latin typeface="Arial"/>
                <a:cs typeface="Arial"/>
              </a:rPr>
              <a:t>fever </a:t>
            </a:r>
            <a:r>
              <a:rPr sz="2700" spc="100" dirty="0">
                <a:solidFill>
                  <a:srgbClr val="6F2F9F"/>
                </a:solidFill>
                <a:latin typeface="Arial"/>
                <a:cs typeface="Arial"/>
              </a:rPr>
              <a:t>is </a:t>
            </a:r>
            <a:r>
              <a:rPr sz="2700" spc="160" dirty="0">
                <a:solidFill>
                  <a:srgbClr val="6F2F9F"/>
                </a:solidFill>
                <a:latin typeface="Arial"/>
                <a:cs typeface="Arial"/>
              </a:rPr>
              <a:t>on </a:t>
            </a:r>
            <a:r>
              <a:rPr sz="2700" spc="105" dirty="0">
                <a:solidFill>
                  <a:srgbClr val="6F2F9F"/>
                </a:solidFill>
                <a:latin typeface="Arial"/>
                <a:cs typeface="Arial"/>
              </a:rPr>
              <a:t>decline</a:t>
            </a:r>
            <a:r>
              <a:rPr sz="2700" spc="-1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700" spc="200" dirty="0">
                <a:solidFill>
                  <a:srgbClr val="6F2F9F"/>
                </a:solidFill>
                <a:latin typeface="Arial"/>
                <a:cs typeface="Arial"/>
              </a:rPr>
              <a:t>for  </a:t>
            </a:r>
            <a:r>
              <a:rPr sz="2700" spc="170" dirty="0">
                <a:solidFill>
                  <a:srgbClr val="6F2F9F"/>
                </a:solidFill>
                <a:latin typeface="Arial"/>
                <a:cs typeface="Arial"/>
              </a:rPr>
              <a:t>following</a:t>
            </a:r>
            <a:r>
              <a:rPr sz="2700" spc="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700" spc="150" dirty="0">
                <a:solidFill>
                  <a:srgbClr val="6F2F9F"/>
                </a:solidFill>
                <a:latin typeface="Arial"/>
                <a:cs typeface="Arial"/>
              </a:rPr>
              <a:t>reasons-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30" dirty="0">
                <a:latin typeface="Arial"/>
                <a:cs typeface="Arial"/>
              </a:rPr>
              <a:t>Improvements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50" dirty="0">
                <a:latin typeface="Arial"/>
                <a:cs typeface="Arial"/>
              </a:rPr>
              <a:t>living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145" dirty="0">
                <a:latin typeface="Arial"/>
                <a:cs typeface="Arial"/>
              </a:rPr>
              <a:t>conditions</a:t>
            </a:r>
            <a:endParaRPr sz="2700">
              <a:latin typeface="Arial"/>
              <a:cs typeface="Arial"/>
            </a:endParaRPr>
          </a:p>
          <a:p>
            <a:pPr marL="268605" marR="39052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55" dirty="0">
                <a:latin typeface="Arial"/>
                <a:cs typeface="Arial"/>
              </a:rPr>
              <a:t>Large </a:t>
            </a:r>
            <a:r>
              <a:rPr sz="2700" spc="90" dirty="0">
                <a:latin typeface="Arial"/>
                <a:cs typeface="Arial"/>
              </a:rPr>
              <a:t>measure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45" dirty="0">
                <a:latin typeface="Arial"/>
                <a:cs typeface="Arial"/>
              </a:rPr>
              <a:t>the </a:t>
            </a:r>
            <a:r>
              <a:rPr sz="2700" spc="114" dirty="0">
                <a:latin typeface="Arial"/>
                <a:cs typeface="Arial"/>
              </a:rPr>
              <a:t>greater </a:t>
            </a:r>
            <a:r>
              <a:rPr sz="2700" spc="110" dirty="0">
                <a:latin typeface="Arial"/>
                <a:cs typeface="Arial"/>
              </a:rPr>
              <a:t>availability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190" dirty="0">
                <a:latin typeface="Arial"/>
                <a:cs typeface="Arial"/>
              </a:rPr>
              <a:t>of  </a:t>
            </a:r>
            <a:r>
              <a:rPr sz="2700" spc="120" dirty="0">
                <a:latin typeface="Arial"/>
                <a:cs typeface="Arial"/>
              </a:rPr>
              <a:t>medical</a:t>
            </a:r>
            <a:r>
              <a:rPr sz="2700" spc="80" dirty="0">
                <a:latin typeface="Arial"/>
                <a:cs typeface="Arial"/>
              </a:rPr>
              <a:t> </a:t>
            </a:r>
            <a:r>
              <a:rPr sz="2700" spc="60" dirty="0">
                <a:latin typeface="Arial"/>
                <a:cs typeface="Arial"/>
              </a:rPr>
              <a:t>care.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/>
                <a:cs typeface="Arial"/>
              </a:rPr>
              <a:t>The </a:t>
            </a:r>
            <a:r>
              <a:rPr sz="2700" spc="110" dirty="0">
                <a:latin typeface="Arial"/>
                <a:cs typeface="Arial"/>
              </a:rPr>
              <a:t>widespread </a:t>
            </a:r>
            <a:r>
              <a:rPr sz="2700" spc="65" dirty="0">
                <a:latin typeface="Arial"/>
                <a:cs typeface="Arial"/>
              </a:rPr>
              <a:t>use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85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antibiotics.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65" dirty="0">
                <a:latin typeface="Arial"/>
                <a:cs typeface="Arial"/>
              </a:rPr>
              <a:t>Antibiotic </a:t>
            </a:r>
            <a:r>
              <a:rPr sz="2700" spc="120" dirty="0">
                <a:latin typeface="Arial"/>
                <a:cs typeface="Arial"/>
              </a:rPr>
              <a:t>therapy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80" dirty="0">
                <a:latin typeface="Arial"/>
                <a:cs typeface="Arial"/>
              </a:rPr>
              <a:t>group </a:t>
            </a:r>
            <a:r>
              <a:rPr sz="2700" spc="60" dirty="0">
                <a:latin typeface="Arial"/>
                <a:cs typeface="Arial"/>
              </a:rPr>
              <a:t>A </a:t>
            </a:r>
            <a:r>
              <a:rPr sz="2700" spc="114" dirty="0">
                <a:latin typeface="Arial"/>
                <a:cs typeface="Arial"/>
              </a:rPr>
              <a:t>streptococcal  </a:t>
            </a:r>
            <a:r>
              <a:rPr sz="2700" spc="140" dirty="0">
                <a:latin typeface="Arial"/>
                <a:cs typeface="Arial"/>
              </a:rPr>
              <a:t>pharyngitis </a:t>
            </a:r>
            <a:r>
              <a:rPr sz="2700" spc="60" dirty="0">
                <a:latin typeface="Arial"/>
                <a:cs typeface="Arial"/>
              </a:rPr>
              <a:t>has </a:t>
            </a:r>
            <a:r>
              <a:rPr sz="2700" spc="90" dirty="0">
                <a:latin typeface="Arial"/>
                <a:cs typeface="Arial"/>
              </a:rPr>
              <a:t>been </a:t>
            </a:r>
            <a:r>
              <a:rPr sz="2700" spc="180" dirty="0">
                <a:latin typeface="Arial"/>
                <a:cs typeface="Arial"/>
              </a:rPr>
              <a:t>important </a:t>
            </a:r>
            <a:r>
              <a:rPr sz="2700" spc="170" dirty="0">
                <a:latin typeface="Arial"/>
                <a:cs typeface="Arial"/>
              </a:rPr>
              <a:t>in</a:t>
            </a:r>
            <a:r>
              <a:rPr sz="2700" spc="25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preventing  </a:t>
            </a:r>
            <a:r>
              <a:rPr sz="2700" spc="160" dirty="0">
                <a:latin typeface="Arial"/>
                <a:cs typeface="Arial"/>
              </a:rPr>
              <a:t>initial</a:t>
            </a:r>
            <a:r>
              <a:rPr sz="2700" spc="50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attacks.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2725" y="819150"/>
            <a:ext cx="36576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" y="600075"/>
            <a:ext cx="6810375" cy="923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0467" y="2144106"/>
            <a:ext cx="6772909" cy="274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8020">
              <a:lnSpc>
                <a:spcPct val="112200"/>
              </a:lnSpc>
              <a:spcBef>
                <a:spcPts val="100"/>
              </a:spcBef>
            </a:pPr>
            <a:r>
              <a:rPr sz="2700" spc="360" dirty="0">
                <a:solidFill>
                  <a:srgbClr val="464646"/>
                </a:solidFill>
                <a:latin typeface="Arial"/>
                <a:cs typeface="Arial"/>
              </a:rPr>
              <a:t>A- </a:t>
            </a:r>
            <a:r>
              <a:rPr sz="2700" spc="155" dirty="0">
                <a:solidFill>
                  <a:srgbClr val="464646"/>
                </a:solidFill>
                <a:latin typeface="Arial"/>
                <a:cs typeface="Arial"/>
              </a:rPr>
              <a:t>antibiotic </a:t>
            </a:r>
            <a:r>
              <a:rPr sz="2700" spc="70" dirty="0">
                <a:solidFill>
                  <a:srgbClr val="464646"/>
                </a:solidFill>
                <a:latin typeface="Arial"/>
                <a:cs typeface="Arial"/>
              </a:rPr>
              <a:t>coverage </a:t>
            </a:r>
            <a:r>
              <a:rPr sz="2700" spc="60" dirty="0">
                <a:solidFill>
                  <a:srgbClr val="464646"/>
                </a:solidFill>
                <a:latin typeface="Arial"/>
                <a:cs typeface="Arial"/>
              </a:rPr>
              <a:t>has</a:t>
            </a:r>
            <a:r>
              <a:rPr sz="2700" spc="-204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700" spc="85" dirty="0">
                <a:solidFill>
                  <a:srgbClr val="464646"/>
                </a:solidFill>
                <a:latin typeface="Arial"/>
                <a:cs typeface="Arial"/>
              </a:rPr>
              <a:t>increased  </a:t>
            </a:r>
            <a:r>
              <a:rPr sz="2700" spc="204" dirty="0">
                <a:solidFill>
                  <a:srgbClr val="464646"/>
                </a:solidFill>
                <a:latin typeface="Arial"/>
                <a:cs typeface="Arial"/>
              </a:rPr>
              <a:t>B- </a:t>
            </a:r>
            <a:r>
              <a:rPr sz="2700" spc="75" dirty="0">
                <a:solidFill>
                  <a:srgbClr val="464646"/>
                </a:solidFill>
                <a:latin typeface="Arial"/>
                <a:cs typeface="Arial"/>
              </a:rPr>
              <a:t>Better</a:t>
            </a:r>
            <a:r>
              <a:rPr sz="2700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700" spc="150" dirty="0">
                <a:solidFill>
                  <a:srgbClr val="464646"/>
                </a:solidFill>
                <a:latin typeface="Arial"/>
                <a:cs typeface="Arial"/>
              </a:rPr>
              <a:t>housing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</a:pPr>
            <a:r>
              <a:rPr sz="2700" spc="290" dirty="0">
                <a:solidFill>
                  <a:srgbClr val="464646"/>
                </a:solidFill>
                <a:latin typeface="Arial"/>
                <a:cs typeface="Arial"/>
              </a:rPr>
              <a:t>C- </a:t>
            </a:r>
            <a:r>
              <a:rPr sz="2700" spc="140" dirty="0">
                <a:solidFill>
                  <a:srgbClr val="464646"/>
                </a:solidFill>
                <a:latin typeface="Arial"/>
                <a:cs typeface="Arial"/>
              </a:rPr>
              <a:t>Conditions </a:t>
            </a:r>
            <a:r>
              <a:rPr sz="2700" spc="-25" dirty="0">
                <a:solidFill>
                  <a:srgbClr val="464646"/>
                </a:solidFill>
                <a:latin typeface="Arial"/>
                <a:cs typeface="Arial"/>
              </a:rPr>
              <a:t>( </a:t>
            </a:r>
            <a:r>
              <a:rPr sz="2700" spc="120" dirty="0">
                <a:solidFill>
                  <a:srgbClr val="464646"/>
                </a:solidFill>
                <a:latin typeface="Arial"/>
                <a:cs typeface="Arial"/>
              </a:rPr>
              <a:t>economic </a:t>
            </a:r>
            <a:r>
              <a:rPr sz="2700" spc="80" dirty="0">
                <a:solidFill>
                  <a:srgbClr val="464646"/>
                </a:solidFill>
                <a:latin typeface="Arial"/>
                <a:cs typeface="Arial"/>
              </a:rPr>
              <a:t>&amp; </a:t>
            </a:r>
            <a:r>
              <a:rPr sz="2700" spc="105" dirty="0">
                <a:solidFill>
                  <a:srgbClr val="464646"/>
                </a:solidFill>
                <a:latin typeface="Arial"/>
                <a:cs typeface="Arial"/>
              </a:rPr>
              <a:t>health)</a:t>
            </a:r>
            <a:r>
              <a:rPr sz="2700" spc="-8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700" spc="50" dirty="0">
                <a:solidFill>
                  <a:srgbClr val="464646"/>
                </a:solidFill>
                <a:latin typeface="Arial"/>
                <a:cs typeface="Arial"/>
              </a:rPr>
              <a:t>have  </a:t>
            </a:r>
            <a:r>
              <a:rPr sz="2700" spc="150" dirty="0">
                <a:solidFill>
                  <a:srgbClr val="464646"/>
                </a:solidFill>
                <a:latin typeface="Arial"/>
                <a:cs typeface="Arial"/>
              </a:rPr>
              <a:t>improved</a:t>
            </a:r>
            <a:endParaRPr sz="2700">
              <a:latin typeface="Arial"/>
              <a:cs typeface="Arial"/>
            </a:endParaRPr>
          </a:p>
          <a:p>
            <a:pPr marL="12700" marR="1321435">
              <a:lnSpc>
                <a:spcPct val="112200"/>
              </a:lnSpc>
              <a:spcBef>
                <a:spcPts val="15"/>
              </a:spcBef>
            </a:pPr>
            <a:r>
              <a:rPr sz="2700" spc="370" dirty="0">
                <a:solidFill>
                  <a:srgbClr val="464646"/>
                </a:solidFill>
                <a:latin typeface="Arial"/>
                <a:cs typeface="Arial"/>
              </a:rPr>
              <a:t>D- </a:t>
            </a:r>
            <a:r>
              <a:rPr sz="2700" spc="55" dirty="0">
                <a:solidFill>
                  <a:srgbClr val="464646"/>
                </a:solidFill>
                <a:latin typeface="Arial"/>
                <a:cs typeface="Arial"/>
              </a:rPr>
              <a:t>Decreased </a:t>
            </a:r>
            <a:r>
              <a:rPr sz="2700" spc="110" dirty="0">
                <a:solidFill>
                  <a:srgbClr val="464646"/>
                </a:solidFill>
                <a:latin typeface="Arial"/>
                <a:cs typeface="Arial"/>
              </a:rPr>
              <a:t>bacterial</a:t>
            </a:r>
            <a:r>
              <a:rPr sz="2700" spc="-22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700" spc="110" dirty="0">
                <a:solidFill>
                  <a:srgbClr val="464646"/>
                </a:solidFill>
                <a:latin typeface="Arial"/>
                <a:cs typeface="Arial"/>
              </a:rPr>
              <a:t>virulence  </a:t>
            </a:r>
            <a:r>
              <a:rPr sz="2700" spc="160" dirty="0">
                <a:solidFill>
                  <a:srgbClr val="464646"/>
                </a:solidFill>
                <a:latin typeface="Arial"/>
                <a:cs typeface="Arial"/>
              </a:rPr>
              <a:t>E- </a:t>
            </a:r>
            <a:r>
              <a:rPr sz="2700" spc="-65" dirty="0">
                <a:solidFill>
                  <a:srgbClr val="464646"/>
                </a:solidFill>
                <a:latin typeface="Arial"/>
                <a:cs typeface="Arial"/>
              </a:rPr>
              <a:t>Easy </a:t>
            </a:r>
            <a:r>
              <a:rPr sz="2700" spc="10" dirty="0">
                <a:solidFill>
                  <a:srgbClr val="464646"/>
                </a:solidFill>
                <a:latin typeface="Arial"/>
                <a:cs typeface="Arial"/>
              </a:rPr>
              <a:t>access </a:t>
            </a:r>
            <a:r>
              <a:rPr sz="2700" spc="204" dirty="0">
                <a:solidFill>
                  <a:srgbClr val="464646"/>
                </a:solidFill>
                <a:latin typeface="Arial"/>
                <a:cs typeface="Arial"/>
              </a:rPr>
              <a:t>to </a:t>
            </a:r>
            <a:r>
              <a:rPr sz="2700" spc="120" dirty="0">
                <a:solidFill>
                  <a:srgbClr val="464646"/>
                </a:solidFill>
                <a:latin typeface="Arial"/>
                <a:cs typeface="Arial"/>
              </a:rPr>
              <a:t>medical</a:t>
            </a:r>
            <a:r>
              <a:rPr sz="2700" spc="1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700" spc="50" dirty="0">
                <a:solidFill>
                  <a:srgbClr val="464646"/>
                </a:solidFill>
                <a:latin typeface="Arial"/>
                <a:cs typeface="Arial"/>
              </a:rPr>
              <a:t>care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7922" y="1781682"/>
            <a:ext cx="5565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>
                <a:latin typeface="Arial"/>
                <a:cs typeface="Arial"/>
              </a:rPr>
              <a:t>A </a:t>
            </a:r>
            <a:r>
              <a:rPr sz="2800" spc="165" dirty="0">
                <a:latin typeface="Arial"/>
                <a:cs typeface="Arial"/>
              </a:rPr>
              <a:t>triad </a:t>
            </a:r>
            <a:r>
              <a:rPr sz="2800" spc="200" dirty="0">
                <a:latin typeface="Arial"/>
                <a:cs typeface="Arial"/>
              </a:rPr>
              <a:t>of </a:t>
            </a:r>
            <a:r>
              <a:rPr sz="2800" spc="120" dirty="0">
                <a:latin typeface="Arial"/>
                <a:cs typeface="Arial"/>
              </a:rPr>
              <a:t>syndromes </a:t>
            </a:r>
            <a:r>
              <a:rPr sz="2800" spc="105" dirty="0">
                <a:latin typeface="Arial"/>
                <a:cs typeface="Arial"/>
              </a:rPr>
              <a:t>may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140" dirty="0">
                <a:latin typeface="Arial"/>
                <a:cs typeface="Arial"/>
              </a:rPr>
              <a:t>result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7922" y="2668675"/>
            <a:ext cx="5935980" cy="9975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68605" algn="l"/>
                <a:tab pos="2421890" algn="l"/>
              </a:tabLst>
            </a:pPr>
            <a:r>
              <a:rPr sz="1900" spc="-555" dirty="0">
                <a:solidFill>
                  <a:srgbClr val="2CA1BE"/>
                </a:solidFill>
              </a:rPr>
              <a:t>	</a:t>
            </a:r>
            <a:r>
              <a:rPr sz="2950" i="1" spc="-15" dirty="0">
                <a:solidFill>
                  <a:srgbClr val="6F2F9F"/>
                </a:solidFill>
                <a:latin typeface="Arial"/>
                <a:cs typeface="Arial"/>
              </a:rPr>
              <a:t>The</a:t>
            </a:r>
            <a:r>
              <a:rPr sz="2950" i="1" spc="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950" i="1" spc="190" dirty="0">
                <a:solidFill>
                  <a:srgbClr val="6F2F9F"/>
                </a:solidFill>
                <a:latin typeface="Arial"/>
                <a:cs typeface="Arial"/>
              </a:rPr>
              <a:t>joints-	</a:t>
            </a:r>
            <a:r>
              <a:rPr spc="90" dirty="0">
                <a:solidFill>
                  <a:srgbClr val="000000"/>
                </a:solidFill>
              </a:rPr>
              <a:t>Rheumatic</a:t>
            </a:r>
            <a:r>
              <a:rPr spc="114" dirty="0">
                <a:solidFill>
                  <a:srgbClr val="000000"/>
                </a:solidFill>
              </a:rPr>
              <a:t> </a:t>
            </a:r>
            <a:r>
              <a:rPr spc="100" dirty="0">
                <a:solidFill>
                  <a:srgbClr val="000000"/>
                </a:solidFill>
              </a:rPr>
              <a:t>fever</a:t>
            </a:r>
            <a:endParaRPr sz="2950">
              <a:latin typeface="Arial"/>
              <a:cs typeface="Arial"/>
            </a:endParaRPr>
          </a:p>
          <a:p>
            <a:pPr marL="1588135">
              <a:lnSpc>
                <a:spcPct val="100000"/>
              </a:lnSpc>
              <a:spcBef>
                <a:spcPts val="365"/>
              </a:spcBef>
            </a:pPr>
            <a:r>
              <a:rPr spc="-25" dirty="0">
                <a:solidFill>
                  <a:srgbClr val="000000"/>
                </a:solidFill>
              </a:rPr>
              <a:t>( </a:t>
            </a:r>
            <a:r>
              <a:rPr spc="90" dirty="0">
                <a:solidFill>
                  <a:srgbClr val="000000"/>
                </a:solidFill>
              </a:rPr>
              <a:t>Rheumatic</a:t>
            </a:r>
            <a:r>
              <a:rPr spc="245" dirty="0">
                <a:solidFill>
                  <a:srgbClr val="000000"/>
                </a:solidFill>
              </a:rPr>
              <a:t> </a:t>
            </a:r>
            <a:r>
              <a:rPr spc="110" dirty="0">
                <a:solidFill>
                  <a:srgbClr val="000000"/>
                </a:solidFill>
              </a:rPr>
              <a:t>Polyarthritis)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7922" y="4170426"/>
            <a:ext cx="5257800" cy="1405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30" dirty="0">
                <a:solidFill>
                  <a:srgbClr val="6F2F9F"/>
                </a:solidFill>
                <a:latin typeface="Arial"/>
                <a:cs typeface="Arial"/>
              </a:rPr>
              <a:t>Heart</a:t>
            </a:r>
            <a:r>
              <a:rPr sz="2800" spc="130" dirty="0">
                <a:latin typeface="Arial"/>
                <a:cs typeface="Arial"/>
              </a:rPr>
              <a:t>-Rheumatic</a:t>
            </a:r>
            <a:r>
              <a:rPr sz="2800" spc="165" dirty="0">
                <a:latin typeface="Arial"/>
                <a:cs typeface="Arial"/>
              </a:rPr>
              <a:t> </a:t>
            </a:r>
            <a:r>
              <a:rPr sz="2800" spc="130" dirty="0">
                <a:latin typeface="Arial"/>
                <a:cs typeface="Arial"/>
              </a:rPr>
              <a:t>pancarditis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Font typeface="Arial"/>
              <a:buChar char=""/>
            </a:pPr>
            <a:endParaRPr sz="36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55" dirty="0">
                <a:solidFill>
                  <a:srgbClr val="6F2F9F"/>
                </a:solidFill>
                <a:latin typeface="Arial"/>
                <a:cs typeface="Arial"/>
              </a:rPr>
              <a:t>Brain </a:t>
            </a:r>
            <a:r>
              <a:rPr sz="2800" spc="685" dirty="0">
                <a:latin typeface="Arial"/>
                <a:cs typeface="Arial"/>
              </a:rPr>
              <a:t>-</a:t>
            </a:r>
            <a:r>
              <a:rPr sz="2800" spc="160" dirty="0">
                <a:latin typeface="Arial"/>
                <a:cs typeface="Arial"/>
              </a:rPr>
              <a:t> </a:t>
            </a:r>
            <a:r>
              <a:rPr sz="2800" spc="70" dirty="0">
                <a:latin typeface="Arial"/>
                <a:cs typeface="Arial"/>
              </a:rPr>
              <a:t>Chorea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05050" y="581025"/>
            <a:ext cx="4562475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9166" y="1783207"/>
            <a:ext cx="22155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70" dirty="0">
                <a:solidFill>
                  <a:srgbClr val="6F2F9F"/>
                </a:solidFill>
                <a:latin typeface="Arial"/>
                <a:cs typeface="Arial"/>
              </a:rPr>
              <a:t>Pathogenesis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4267" y="2226688"/>
            <a:ext cx="4155440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i="1" spc="-15" dirty="0">
                <a:solidFill>
                  <a:srgbClr val="39629D"/>
                </a:solidFill>
                <a:latin typeface="Arial"/>
                <a:cs typeface="Arial"/>
              </a:rPr>
              <a:t>The </a:t>
            </a:r>
            <a:r>
              <a:rPr sz="2700" spc="155" dirty="0">
                <a:solidFill>
                  <a:srgbClr val="39629D"/>
                </a:solidFill>
              </a:rPr>
              <a:t>cytotoxicity </a:t>
            </a:r>
            <a:r>
              <a:rPr sz="2700" spc="135" dirty="0">
                <a:solidFill>
                  <a:srgbClr val="39629D"/>
                </a:solidFill>
              </a:rPr>
              <a:t>theory</a:t>
            </a:r>
            <a:r>
              <a:rPr sz="2700" spc="95" dirty="0">
                <a:solidFill>
                  <a:srgbClr val="39629D"/>
                </a:solidFill>
              </a:rPr>
              <a:t> </a:t>
            </a:r>
            <a:r>
              <a:rPr sz="2700" spc="660" dirty="0">
                <a:solidFill>
                  <a:srgbClr val="000000"/>
                </a:solidFill>
              </a:rPr>
              <a:t>-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4267" y="2707004"/>
            <a:ext cx="7799070" cy="254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40" dirty="0">
                <a:latin typeface="Arial"/>
                <a:cs typeface="Arial"/>
              </a:rPr>
              <a:t>streptolysin </a:t>
            </a:r>
            <a:r>
              <a:rPr sz="2700" spc="204" dirty="0">
                <a:latin typeface="Arial"/>
                <a:cs typeface="Arial"/>
              </a:rPr>
              <a:t>0 </a:t>
            </a:r>
            <a:r>
              <a:rPr sz="2700" spc="60" dirty="0">
                <a:latin typeface="Arial"/>
                <a:cs typeface="Arial"/>
              </a:rPr>
              <a:t>has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140" dirty="0">
                <a:latin typeface="Arial"/>
                <a:cs typeface="Arial"/>
              </a:rPr>
              <a:t>direct </a:t>
            </a:r>
            <a:r>
              <a:rPr sz="2700" spc="155" dirty="0">
                <a:latin typeface="Arial"/>
                <a:cs typeface="Arial"/>
              </a:rPr>
              <a:t>cytotoxic </a:t>
            </a:r>
            <a:r>
              <a:rPr sz="2700" spc="125" dirty="0">
                <a:latin typeface="Arial"/>
                <a:cs typeface="Arial"/>
              </a:rPr>
              <a:t>effect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160" dirty="0">
                <a:latin typeface="Arial"/>
                <a:cs typeface="Arial"/>
              </a:rPr>
              <a:t>on  </a:t>
            </a:r>
            <a:r>
              <a:rPr sz="2700" spc="145" dirty="0">
                <a:latin typeface="Arial"/>
                <a:cs typeface="Arial"/>
              </a:rPr>
              <a:t>mammalian </a:t>
            </a:r>
            <a:r>
              <a:rPr sz="2700" spc="80" dirty="0">
                <a:latin typeface="Arial"/>
                <a:cs typeface="Arial"/>
              </a:rPr>
              <a:t>cells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05" dirty="0">
                <a:latin typeface="Arial"/>
                <a:cs typeface="Arial"/>
              </a:rPr>
              <a:t>tissue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culture.</a:t>
            </a:r>
            <a:endParaRPr sz="2700">
              <a:latin typeface="Arial"/>
              <a:cs typeface="Arial"/>
            </a:endParaRPr>
          </a:p>
          <a:p>
            <a:pPr marL="268605" marR="49974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0" dirty="0">
                <a:latin typeface="Arial"/>
                <a:cs typeface="Arial"/>
              </a:rPr>
              <a:t>Its </a:t>
            </a:r>
            <a:r>
              <a:rPr sz="2700" spc="150" dirty="0">
                <a:latin typeface="Arial"/>
                <a:cs typeface="Arial"/>
              </a:rPr>
              <a:t>inability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140" dirty="0">
                <a:latin typeface="Arial"/>
                <a:cs typeface="Arial"/>
              </a:rPr>
              <a:t>explain the </a:t>
            </a:r>
            <a:r>
              <a:rPr sz="2700" spc="135" dirty="0">
                <a:latin typeface="Arial"/>
                <a:cs typeface="Arial"/>
              </a:rPr>
              <a:t>latent </a:t>
            </a:r>
            <a:r>
              <a:rPr sz="2700" spc="150" dirty="0">
                <a:latin typeface="Arial"/>
                <a:cs typeface="Arial"/>
              </a:rPr>
              <a:t>period  </a:t>
            </a:r>
            <a:r>
              <a:rPr sz="2700" spc="100" dirty="0">
                <a:latin typeface="Arial"/>
                <a:cs typeface="Arial"/>
              </a:rPr>
              <a:t>between </a:t>
            </a:r>
            <a:r>
              <a:rPr sz="2700" spc="75" dirty="0">
                <a:latin typeface="Arial"/>
                <a:cs typeface="Arial"/>
              </a:rPr>
              <a:t>an </a:t>
            </a:r>
            <a:r>
              <a:rPr sz="2700" spc="105" dirty="0">
                <a:latin typeface="Arial"/>
                <a:cs typeface="Arial"/>
              </a:rPr>
              <a:t>episode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80" dirty="0">
                <a:latin typeface="Arial"/>
                <a:cs typeface="Arial"/>
              </a:rPr>
              <a:t>group </a:t>
            </a:r>
            <a:r>
              <a:rPr sz="2700" spc="60" dirty="0">
                <a:latin typeface="Arial"/>
                <a:cs typeface="Arial"/>
              </a:rPr>
              <a:t>A  </a:t>
            </a:r>
            <a:r>
              <a:rPr sz="2700" spc="114" dirty="0">
                <a:latin typeface="Arial"/>
                <a:cs typeface="Arial"/>
              </a:rPr>
              <a:t>streptococcal </a:t>
            </a:r>
            <a:r>
              <a:rPr sz="2700" spc="140" dirty="0">
                <a:latin typeface="Arial"/>
                <a:cs typeface="Arial"/>
              </a:rPr>
              <a:t>pharyngitis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14" dirty="0">
                <a:latin typeface="Arial"/>
                <a:cs typeface="Arial"/>
              </a:rPr>
              <a:t>onset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190" dirty="0">
                <a:latin typeface="Arial"/>
                <a:cs typeface="Arial"/>
              </a:rPr>
              <a:t>of  </a:t>
            </a:r>
            <a:r>
              <a:rPr sz="2700" spc="85" dirty="0">
                <a:latin typeface="Arial"/>
                <a:cs typeface="Arial"/>
              </a:rPr>
              <a:t>acute </a:t>
            </a:r>
            <a:r>
              <a:rPr sz="2700" spc="135" dirty="0">
                <a:latin typeface="Arial"/>
                <a:cs typeface="Arial"/>
              </a:rPr>
              <a:t>rheumatic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fever.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2725" y="742950"/>
            <a:ext cx="36576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608447"/>
            <a:ext cx="7701915" cy="44462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800" spc="75" dirty="0">
                <a:solidFill>
                  <a:srgbClr val="6F2F9F"/>
                </a:solidFill>
                <a:latin typeface="Arial"/>
                <a:cs typeface="Arial"/>
              </a:rPr>
              <a:t>The </a:t>
            </a:r>
            <a:r>
              <a:rPr sz="2800" spc="180" dirty="0">
                <a:solidFill>
                  <a:srgbClr val="6F2F9F"/>
                </a:solidFill>
                <a:latin typeface="Arial"/>
                <a:cs typeface="Arial"/>
              </a:rPr>
              <a:t>immunologic</a:t>
            </a:r>
            <a:r>
              <a:rPr sz="2800" spc="1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220" dirty="0">
                <a:solidFill>
                  <a:srgbClr val="6F2F9F"/>
                </a:solidFill>
                <a:latin typeface="Arial"/>
                <a:cs typeface="Arial"/>
              </a:rPr>
              <a:t>theory-</a:t>
            </a:r>
            <a:endParaRPr sz="2800">
              <a:latin typeface="Arial"/>
              <a:cs typeface="Arial"/>
            </a:endParaRPr>
          </a:p>
          <a:p>
            <a:pPr marL="268605" marR="73215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latin typeface="Arial"/>
                <a:cs typeface="Arial"/>
              </a:rPr>
              <a:t>The </a:t>
            </a:r>
            <a:r>
              <a:rPr sz="2800" spc="140" dirty="0">
                <a:latin typeface="Arial"/>
                <a:cs typeface="Arial"/>
              </a:rPr>
              <a:t>latent </a:t>
            </a:r>
            <a:r>
              <a:rPr sz="2800" spc="155" dirty="0">
                <a:latin typeface="Arial"/>
                <a:cs typeface="Arial"/>
              </a:rPr>
              <a:t>period </a:t>
            </a:r>
            <a:r>
              <a:rPr sz="2800" spc="105" dirty="0">
                <a:latin typeface="Arial"/>
                <a:cs typeface="Arial"/>
              </a:rPr>
              <a:t>between </a:t>
            </a:r>
            <a:r>
              <a:rPr sz="2800" spc="145" dirty="0">
                <a:latin typeface="Arial"/>
                <a:cs typeface="Arial"/>
              </a:rPr>
              <a:t>the </a:t>
            </a:r>
            <a:r>
              <a:rPr sz="2800" spc="185" dirty="0">
                <a:latin typeface="Arial"/>
                <a:cs typeface="Arial"/>
              </a:rPr>
              <a:t>group </a:t>
            </a:r>
            <a:r>
              <a:rPr sz="2800" spc="60" dirty="0">
                <a:latin typeface="Arial"/>
                <a:cs typeface="Arial"/>
              </a:rPr>
              <a:t>A  </a:t>
            </a:r>
            <a:r>
              <a:rPr sz="2800" spc="120" dirty="0">
                <a:latin typeface="Arial"/>
                <a:cs typeface="Arial"/>
              </a:rPr>
              <a:t>streptococcal </a:t>
            </a:r>
            <a:r>
              <a:rPr sz="2800" spc="155" dirty="0">
                <a:latin typeface="Arial"/>
                <a:cs typeface="Arial"/>
              </a:rPr>
              <a:t>infection </a:t>
            </a:r>
            <a:r>
              <a:rPr sz="2800" spc="114" dirty="0">
                <a:latin typeface="Arial"/>
                <a:cs typeface="Arial"/>
              </a:rPr>
              <a:t>and </a:t>
            </a:r>
            <a:r>
              <a:rPr sz="2800" spc="145" dirty="0">
                <a:latin typeface="Arial"/>
                <a:cs typeface="Arial"/>
              </a:rPr>
              <a:t>the </a:t>
            </a:r>
            <a:r>
              <a:rPr sz="2800" spc="85" dirty="0">
                <a:latin typeface="Arial"/>
                <a:cs typeface="Arial"/>
              </a:rPr>
              <a:t>acute  </a:t>
            </a:r>
            <a:r>
              <a:rPr sz="2800" spc="140" dirty="0">
                <a:latin typeface="Arial"/>
                <a:cs typeface="Arial"/>
              </a:rPr>
              <a:t>rheumatic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100" dirty="0">
                <a:latin typeface="Arial"/>
                <a:cs typeface="Arial"/>
              </a:rPr>
              <a:t>fever.</a:t>
            </a:r>
            <a:endParaRPr sz="2800">
              <a:latin typeface="Arial"/>
              <a:cs typeface="Arial"/>
            </a:endParaRPr>
          </a:p>
          <a:p>
            <a:pPr marL="268605" marR="5080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latin typeface="Arial"/>
                <a:cs typeface="Arial"/>
              </a:rPr>
              <a:t>The </a:t>
            </a:r>
            <a:r>
              <a:rPr sz="2800" spc="135" dirty="0">
                <a:latin typeface="Arial"/>
                <a:cs typeface="Arial"/>
              </a:rPr>
              <a:t>antigenicity </a:t>
            </a:r>
            <a:r>
              <a:rPr sz="2800" spc="200" dirty="0">
                <a:latin typeface="Arial"/>
                <a:cs typeface="Arial"/>
              </a:rPr>
              <a:t>of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110" dirty="0">
                <a:latin typeface="Arial"/>
                <a:cs typeface="Arial"/>
              </a:rPr>
              <a:t>large </a:t>
            </a:r>
            <a:r>
              <a:rPr sz="2800" spc="105" dirty="0">
                <a:latin typeface="Arial"/>
                <a:cs typeface="Arial"/>
              </a:rPr>
              <a:t>variety </a:t>
            </a:r>
            <a:r>
              <a:rPr sz="2800" spc="200" dirty="0">
                <a:latin typeface="Arial"/>
                <a:cs typeface="Arial"/>
              </a:rPr>
              <a:t>of </a:t>
            </a:r>
            <a:r>
              <a:rPr sz="2800" spc="185" dirty="0">
                <a:latin typeface="Arial"/>
                <a:cs typeface="Arial"/>
              </a:rPr>
              <a:t>group  </a:t>
            </a:r>
            <a:r>
              <a:rPr sz="2800" spc="60" dirty="0">
                <a:latin typeface="Arial"/>
                <a:cs typeface="Arial"/>
              </a:rPr>
              <a:t>A </a:t>
            </a:r>
            <a:r>
              <a:rPr sz="2800" spc="120" dirty="0">
                <a:latin typeface="Arial"/>
                <a:cs typeface="Arial"/>
              </a:rPr>
              <a:t>streptococcal </a:t>
            </a:r>
            <a:r>
              <a:rPr sz="2800" spc="155" dirty="0">
                <a:latin typeface="Arial"/>
                <a:cs typeface="Arial"/>
              </a:rPr>
              <a:t>products </a:t>
            </a:r>
            <a:r>
              <a:rPr sz="2800" spc="114" dirty="0">
                <a:latin typeface="Arial"/>
                <a:cs typeface="Arial"/>
              </a:rPr>
              <a:t>and  </a:t>
            </a:r>
            <a:r>
              <a:rPr sz="2800" spc="135" dirty="0">
                <a:latin typeface="Arial"/>
                <a:cs typeface="Arial"/>
              </a:rPr>
              <a:t>constituents, </a:t>
            </a:r>
            <a:r>
              <a:rPr sz="2800" dirty="0">
                <a:latin typeface="Arial"/>
                <a:cs typeface="Arial"/>
              </a:rPr>
              <a:t>as </a:t>
            </a:r>
            <a:r>
              <a:rPr sz="2800" spc="125" dirty="0">
                <a:latin typeface="Arial"/>
                <a:cs typeface="Arial"/>
              </a:rPr>
              <a:t>well </a:t>
            </a:r>
            <a:r>
              <a:rPr sz="2800" dirty="0">
                <a:latin typeface="Arial"/>
                <a:cs typeface="Arial"/>
              </a:rPr>
              <a:t>as </a:t>
            </a:r>
            <a:r>
              <a:rPr sz="2800" spc="145" dirty="0">
                <a:latin typeface="Arial"/>
                <a:cs typeface="Arial"/>
              </a:rPr>
              <a:t>the </a:t>
            </a:r>
            <a:r>
              <a:rPr sz="2800" spc="180" dirty="0">
                <a:latin typeface="Arial"/>
                <a:cs typeface="Arial"/>
              </a:rPr>
              <a:t>immunologic  </a:t>
            </a:r>
            <a:r>
              <a:rPr sz="2800" spc="145" dirty="0">
                <a:latin typeface="Arial"/>
                <a:cs typeface="Arial"/>
              </a:rPr>
              <a:t>cross-reactivity </a:t>
            </a:r>
            <a:r>
              <a:rPr sz="2800" spc="105" dirty="0">
                <a:latin typeface="Arial"/>
                <a:cs typeface="Arial"/>
              </a:rPr>
              <a:t>between </a:t>
            </a:r>
            <a:r>
              <a:rPr sz="2800" spc="185" dirty="0">
                <a:latin typeface="Arial"/>
                <a:cs typeface="Arial"/>
              </a:rPr>
              <a:t>group</a:t>
            </a:r>
            <a:r>
              <a:rPr sz="2800" spc="145" dirty="0">
                <a:latin typeface="Arial"/>
                <a:cs typeface="Arial"/>
              </a:rPr>
              <a:t> </a:t>
            </a:r>
            <a:r>
              <a:rPr sz="2800" spc="60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268605" marR="5080">
              <a:lnSpc>
                <a:spcPct val="100000"/>
              </a:lnSpc>
              <a:spcBef>
                <a:spcPts val="5"/>
              </a:spcBef>
            </a:pPr>
            <a:r>
              <a:rPr sz="2800" spc="114" dirty="0">
                <a:latin typeface="Arial"/>
                <a:cs typeface="Arial"/>
              </a:rPr>
              <a:t>streptococcal </a:t>
            </a:r>
            <a:r>
              <a:rPr sz="2800" spc="145" dirty="0">
                <a:latin typeface="Arial"/>
                <a:cs typeface="Arial"/>
              </a:rPr>
              <a:t>components </a:t>
            </a:r>
            <a:r>
              <a:rPr sz="2800" spc="120" dirty="0">
                <a:latin typeface="Arial"/>
                <a:cs typeface="Arial"/>
              </a:rPr>
              <a:t>and </a:t>
            </a:r>
            <a:r>
              <a:rPr sz="2800" spc="150" dirty="0">
                <a:latin typeface="Arial"/>
                <a:cs typeface="Arial"/>
              </a:rPr>
              <a:t>mammalian  </a:t>
            </a:r>
            <a:r>
              <a:rPr sz="2800" spc="95" dirty="0">
                <a:latin typeface="Arial"/>
                <a:cs typeface="Arial"/>
              </a:rPr>
              <a:t>tissues.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1800" y="847725"/>
            <a:ext cx="3209925" cy="314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198"/>
            <a:ext cx="9144000" cy="6781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04863"/>
            <a:ext cx="5867400" cy="572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" y="0"/>
          <a:ext cx="6324600" cy="6831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4600"/>
              </a:tblGrid>
              <a:tr h="79615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08374">
                <a:tc>
                  <a:txBody>
                    <a:bodyPr/>
                    <a:lstStyle/>
                    <a:p>
                      <a:pPr marL="94615" marR="577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Diagrammatic structure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group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 beta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hemolytic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4615" marR="5778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streptococcus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solidFill>
                      <a:srgbClr val="2CA1BE"/>
                    </a:solidFill>
                  </a:tcPr>
                </a:tc>
              </a:tr>
              <a:tr h="4827396">
                <a:tc>
                  <a:txBody>
                    <a:bodyPr/>
                    <a:lstStyle/>
                    <a:p>
                      <a:pPr marL="4133850" marR="5778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/>
                          <a:cs typeface="Arial"/>
                        </a:rPr>
                        <a:t>Capsule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119879" marR="5778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/>
                          <a:cs typeface="Arial"/>
                        </a:rPr>
                        <a:t>Cell</a:t>
                      </a:r>
                      <a:r>
                        <a:rPr sz="1800" b="1" spc="-90" dirty="0">
                          <a:solidFill>
                            <a:srgbClr val="2CA1B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10" dirty="0">
                          <a:solidFill>
                            <a:srgbClr val="2CA1BE"/>
                          </a:solidFill>
                          <a:latin typeface="Arial"/>
                          <a:cs typeface="Arial"/>
                        </a:rPr>
                        <a:t>wall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119879" indent="13335">
                        <a:lnSpc>
                          <a:spcPts val="48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/>
                          <a:cs typeface="Arial"/>
                        </a:rPr>
                        <a:t>Protein </a:t>
                      </a:r>
                      <a:r>
                        <a:rPr sz="1800" b="1" dirty="0">
                          <a:solidFill>
                            <a:srgbClr val="2CA1BE"/>
                          </a:solidFill>
                          <a:latin typeface="Arial"/>
                          <a:cs typeface="Arial"/>
                        </a:rPr>
                        <a:t>antigens  Group</a:t>
                      </a:r>
                      <a:r>
                        <a:rPr sz="1800" b="1" spc="-80" dirty="0">
                          <a:solidFill>
                            <a:srgbClr val="2CA1B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/>
                          <a:cs typeface="Arial"/>
                        </a:rPr>
                        <a:t>carbohydrate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133850" marR="5778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/>
                          <a:cs typeface="Arial"/>
                        </a:rPr>
                        <a:t>Peptidoglycan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133850" marR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/>
                          <a:cs typeface="Arial"/>
                        </a:rPr>
                        <a:t>Cyto.membrane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4133850" marR="57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2CA1BE"/>
                          </a:solidFill>
                          <a:latin typeface="Arial"/>
                          <a:cs typeface="Arial"/>
                        </a:rPr>
                        <a:t>Cytoplasm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9230" marB="0"/>
                </a:tc>
              </a:tr>
              <a:tr h="1015944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CA1B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553200" y="228600"/>
            <a:ext cx="2362200" cy="51432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133350" algn="just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Antigen of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outer  protein cell </a:t>
            </a:r>
            <a:r>
              <a:rPr sz="2400" spc="10" dirty="0">
                <a:latin typeface="Arial"/>
                <a:cs typeface="Arial"/>
              </a:rPr>
              <a:t>wall 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GABHS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9300"/>
              </a:lnSpc>
              <a:spcBef>
                <a:spcPts val="15"/>
              </a:spcBef>
              <a:tabLst>
                <a:tab pos="1695450" algn="l"/>
                <a:tab pos="2013585" algn="l"/>
              </a:tabLst>
            </a:pPr>
            <a:r>
              <a:rPr sz="2400" dirty="0">
                <a:latin typeface="Arial"/>
                <a:cs typeface="Arial"/>
              </a:rPr>
              <a:t>induces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antibody  response in  </a:t>
            </a:r>
            <a:r>
              <a:rPr sz="2400" spc="-5" dirty="0">
                <a:latin typeface="Arial"/>
                <a:cs typeface="Arial"/>
              </a:rPr>
              <a:t>victim </a:t>
            </a:r>
            <a:r>
              <a:rPr sz="2400" spc="5" dirty="0">
                <a:latin typeface="Arial"/>
                <a:cs typeface="Arial"/>
              </a:rPr>
              <a:t>which  </a:t>
            </a:r>
            <a:r>
              <a:rPr sz="2400" dirty="0">
                <a:latin typeface="Arial"/>
                <a:cs typeface="Arial"/>
              </a:rPr>
              <a:t>result in  autoimmune  damage to </a:t>
            </a:r>
            <a:r>
              <a:rPr sz="2400">
                <a:latin typeface="Arial"/>
                <a:cs typeface="Arial"/>
              </a:rPr>
              <a:t>heart  </a:t>
            </a:r>
            <a:r>
              <a:rPr sz="2400" spc="-10" smtClean="0">
                <a:latin typeface="Arial"/>
                <a:cs typeface="Arial"/>
              </a:rPr>
              <a:t>valves,</a:t>
            </a:r>
            <a:r>
              <a:rPr sz="2400" smtClean="0">
                <a:latin typeface="Arial"/>
                <a:cs typeface="Arial"/>
              </a:rPr>
              <a:t>sub </a:t>
            </a:r>
            <a:r>
              <a:rPr sz="2400">
                <a:latin typeface="Arial"/>
                <a:cs typeface="Arial"/>
              </a:rPr>
              <a:t>cutaneous  </a:t>
            </a:r>
            <a:r>
              <a:rPr sz="2400" smtClean="0">
                <a:latin typeface="Arial"/>
                <a:cs typeface="Arial"/>
              </a:rPr>
              <a:t>tissue,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sz="2400" smtClean="0">
                <a:latin typeface="Arial"/>
                <a:cs typeface="Arial"/>
              </a:rPr>
              <a:t>tendons,</a:t>
            </a:r>
            <a:endParaRPr lang="en-US" sz="2400" dirty="0" smtClean="0">
              <a:latin typeface="Arial"/>
              <a:cs typeface="Arial"/>
            </a:endParaRPr>
          </a:p>
          <a:p>
            <a:pPr marL="12700" marR="5080">
              <a:lnSpc>
                <a:spcPct val="99300"/>
              </a:lnSpc>
              <a:spcBef>
                <a:spcPts val="15"/>
              </a:spcBef>
              <a:tabLst>
                <a:tab pos="1695450" algn="l"/>
                <a:tab pos="2013585" algn="l"/>
              </a:tabLst>
            </a:pPr>
            <a:r>
              <a:rPr sz="2400" smtClean="0">
                <a:latin typeface="Arial"/>
                <a:cs typeface="Arial"/>
              </a:rPr>
              <a:t>joints </a:t>
            </a:r>
            <a:r>
              <a:rPr sz="2400" dirty="0">
                <a:latin typeface="Arial"/>
                <a:cs typeface="Arial"/>
              </a:rPr>
              <a:t>&amp; basal  ganglia of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brain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467" y="1813305"/>
            <a:ext cx="42697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z="2700" spc="150" dirty="0">
                <a:solidFill>
                  <a:srgbClr val="000000"/>
                </a:solidFill>
              </a:rPr>
              <a:t>Inflammatory </a:t>
            </a:r>
            <a:r>
              <a:rPr sz="2700" spc="70" dirty="0">
                <a:solidFill>
                  <a:srgbClr val="000000"/>
                </a:solidFill>
              </a:rPr>
              <a:t>Lesions</a:t>
            </a:r>
            <a:r>
              <a:rPr sz="2700" spc="-35" dirty="0">
                <a:solidFill>
                  <a:srgbClr val="000000"/>
                </a:solidFill>
              </a:rPr>
              <a:t> </a:t>
            </a:r>
            <a:r>
              <a:rPr sz="2700" spc="170" dirty="0">
                <a:solidFill>
                  <a:srgbClr val="000000"/>
                </a:solidFill>
              </a:rPr>
              <a:t>in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950467" y="2231262"/>
            <a:ext cx="6326505" cy="21075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AutoNum type="arabicPeriod"/>
              <a:tabLst>
                <a:tab pos="469900" algn="l"/>
                <a:tab pos="470534" algn="l"/>
              </a:tabLst>
            </a:pPr>
            <a:r>
              <a:rPr sz="2400" spc="85" dirty="0">
                <a:solidFill>
                  <a:srgbClr val="6F2F9F"/>
                </a:solidFill>
                <a:latin typeface="Arial"/>
                <a:cs typeface="Arial"/>
              </a:rPr>
              <a:t>Heart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eriod"/>
              <a:tabLst>
                <a:tab pos="469900" algn="l"/>
                <a:tab pos="470534" algn="l"/>
              </a:tabLst>
            </a:pPr>
            <a:r>
              <a:rPr sz="2400" spc="45" dirty="0">
                <a:solidFill>
                  <a:srgbClr val="6F2F9F"/>
                </a:solidFill>
                <a:latin typeface="Arial"/>
                <a:cs typeface="Arial"/>
              </a:rPr>
              <a:t>Brain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eriod"/>
              <a:tabLst>
                <a:tab pos="469900" algn="l"/>
                <a:tab pos="470534" algn="l"/>
              </a:tabLst>
            </a:pPr>
            <a:r>
              <a:rPr sz="2400" spc="35" dirty="0">
                <a:solidFill>
                  <a:srgbClr val="6F2F9F"/>
                </a:solidFill>
                <a:latin typeface="Arial"/>
                <a:cs typeface="Arial"/>
              </a:rPr>
              <a:t>Joints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AutoNum type="arabicPeriod"/>
              <a:tabLst>
                <a:tab pos="469900" algn="l"/>
                <a:tab pos="470534" algn="l"/>
              </a:tabLst>
            </a:pPr>
            <a:r>
              <a:rPr sz="2400" spc="50" dirty="0">
                <a:solidFill>
                  <a:srgbClr val="6F2F9F"/>
                </a:solidFill>
                <a:latin typeface="Arial"/>
                <a:cs typeface="Arial"/>
              </a:rPr>
              <a:t>Skin</a:t>
            </a:r>
            <a:endParaRPr sz="240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400"/>
              </a:spcBef>
            </a:pPr>
            <a:r>
              <a:rPr sz="2400" spc="114" dirty="0">
                <a:solidFill>
                  <a:srgbClr val="001F5F"/>
                </a:solidFill>
                <a:latin typeface="Arial"/>
                <a:cs typeface="Arial"/>
              </a:rPr>
              <a:t>Aschoff </a:t>
            </a:r>
            <a:r>
              <a:rPr sz="2400" spc="110" dirty="0">
                <a:solidFill>
                  <a:srgbClr val="001F5F"/>
                </a:solidFill>
                <a:latin typeface="Arial"/>
                <a:cs typeface="Arial"/>
              </a:rPr>
              <a:t>bodies </a:t>
            </a:r>
            <a:r>
              <a:rPr sz="2400" spc="15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400" spc="12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spc="114" dirty="0">
                <a:solidFill>
                  <a:srgbClr val="001F5F"/>
                </a:solidFill>
                <a:latin typeface="Arial"/>
                <a:cs typeface="Arial"/>
              </a:rPr>
              <a:t>atrial</a:t>
            </a:r>
            <a:r>
              <a:rPr sz="2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175" dirty="0">
                <a:solidFill>
                  <a:srgbClr val="001F5F"/>
                </a:solidFill>
                <a:latin typeface="Arial"/>
                <a:cs typeface="Arial"/>
              </a:rPr>
              <a:t>myocardium-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467" y="4363592"/>
            <a:ext cx="6857365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670" algn="l"/>
              </a:tabLst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400" spc="75" dirty="0">
                <a:solidFill>
                  <a:srgbClr val="6F2F9F"/>
                </a:solidFill>
                <a:latin typeface="Arial"/>
                <a:cs typeface="Arial"/>
              </a:rPr>
              <a:t>Swelling, </a:t>
            </a:r>
            <a:r>
              <a:rPr sz="2400" spc="135" dirty="0">
                <a:solidFill>
                  <a:srgbClr val="6F2F9F"/>
                </a:solidFill>
                <a:latin typeface="Arial"/>
                <a:cs typeface="Arial"/>
              </a:rPr>
              <a:t>fragmentation </a:t>
            </a:r>
            <a:r>
              <a:rPr sz="2400" spc="175" dirty="0">
                <a:solidFill>
                  <a:srgbClr val="6F2F9F"/>
                </a:solidFill>
                <a:latin typeface="Arial"/>
                <a:cs typeface="Arial"/>
              </a:rPr>
              <a:t>of </a:t>
            </a:r>
            <a:r>
              <a:rPr sz="2400" spc="95" dirty="0">
                <a:solidFill>
                  <a:srgbClr val="6F2F9F"/>
                </a:solidFill>
                <a:latin typeface="Arial"/>
                <a:cs typeface="Arial"/>
              </a:rPr>
              <a:t>collagen</a:t>
            </a:r>
            <a:r>
              <a:rPr sz="2400" spc="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6F2F9F"/>
                </a:solidFill>
                <a:latin typeface="Arial"/>
                <a:cs typeface="Arial"/>
              </a:rPr>
              <a:t>fibers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600" spc="-450" dirty="0">
                <a:solidFill>
                  <a:srgbClr val="2CA1BE"/>
                </a:solidFill>
                <a:latin typeface="Arial"/>
                <a:cs typeface="Arial"/>
              </a:rPr>
              <a:t>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9946" y="4781169"/>
            <a:ext cx="6490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6F2F9F"/>
                </a:solidFill>
                <a:latin typeface="Arial"/>
                <a:cs typeface="Arial"/>
              </a:rPr>
              <a:t>Alterations </a:t>
            </a:r>
            <a:r>
              <a:rPr sz="2400" spc="155" dirty="0">
                <a:solidFill>
                  <a:srgbClr val="6F2F9F"/>
                </a:solidFill>
                <a:latin typeface="Arial"/>
                <a:cs typeface="Arial"/>
              </a:rPr>
              <a:t>in </a:t>
            </a:r>
            <a:r>
              <a:rPr sz="2400" spc="125" dirty="0">
                <a:solidFill>
                  <a:srgbClr val="6F2F9F"/>
                </a:solidFill>
                <a:latin typeface="Arial"/>
                <a:cs typeface="Arial"/>
              </a:rPr>
              <a:t>the </a:t>
            </a:r>
            <a:r>
              <a:rPr sz="2400" spc="130" dirty="0">
                <a:solidFill>
                  <a:srgbClr val="6F2F9F"/>
                </a:solidFill>
                <a:latin typeface="Arial"/>
                <a:cs typeface="Arial"/>
              </a:rPr>
              <a:t>staining </a:t>
            </a:r>
            <a:r>
              <a:rPr sz="2400" spc="90" dirty="0">
                <a:solidFill>
                  <a:srgbClr val="6F2F9F"/>
                </a:solidFill>
                <a:latin typeface="Arial"/>
                <a:cs typeface="Arial"/>
              </a:rPr>
              <a:t>characteristics</a:t>
            </a:r>
            <a:r>
              <a:rPr sz="2400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170" dirty="0">
                <a:solidFill>
                  <a:srgbClr val="6F2F9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7922" y="5147005"/>
            <a:ext cx="2821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0" dirty="0">
                <a:solidFill>
                  <a:srgbClr val="6F2F9F"/>
                </a:solidFill>
                <a:latin typeface="Arial"/>
                <a:cs typeface="Arial"/>
              </a:rPr>
              <a:t>connective</a:t>
            </a:r>
            <a:r>
              <a:rPr sz="2400" spc="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6F2F9F"/>
                </a:solidFill>
                <a:latin typeface="Arial"/>
                <a:cs typeface="Arial"/>
              </a:rPr>
              <a:t>tissues</a:t>
            </a:r>
            <a:r>
              <a:rPr sz="2400" spc="80" dirty="0">
                <a:solidFill>
                  <a:srgbClr val="00AFE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2775" y="800100"/>
            <a:ext cx="1952625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 descr="aschoff bodies labelled - Google Search | Body, Labels, Neon signs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827" name="Picture 3" descr="C:\Users\user\Desktop\AschB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2389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C:\Users\user\Desktop\anitschkowcel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629400" cy="434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C:\Users\user\Desktop\anitschkowcel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800"/>
            <a:ext cx="6172199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78" y="5789167"/>
            <a:ext cx="76034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5275" marR="5080" indent="-155321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Myocardial </a:t>
            </a:r>
            <a:r>
              <a:rPr sz="2000" b="1" spc="-10" dirty="0">
                <a:latin typeface="Arial"/>
                <a:cs typeface="Arial"/>
              </a:rPr>
              <a:t>Aschoff </a:t>
            </a:r>
            <a:r>
              <a:rPr sz="2000" b="1" spc="10" dirty="0">
                <a:latin typeface="Arial"/>
                <a:cs typeface="Arial"/>
              </a:rPr>
              <a:t>body </a:t>
            </a:r>
            <a:r>
              <a:rPr sz="2000" b="1" spc="-114" dirty="0">
                <a:latin typeface="Arial"/>
                <a:cs typeface="Arial"/>
              </a:rPr>
              <a:t>– </a:t>
            </a:r>
            <a:r>
              <a:rPr sz="2000" b="1" spc="35" dirty="0">
                <a:latin typeface="Arial"/>
                <a:cs typeface="Arial"/>
              </a:rPr>
              <a:t>the </a:t>
            </a:r>
            <a:r>
              <a:rPr sz="2000" b="1" spc="-25" dirty="0">
                <a:latin typeface="Arial"/>
                <a:cs typeface="Arial"/>
              </a:rPr>
              <a:t>cells </a:t>
            </a:r>
            <a:r>
              <a:rPr sz="2000" b="1" spc="15" dirty="0">
                <a:latin typeface="Arial"/>
                <a:cs typeface="Arial"/>
              </a:rPr>
              <a:t>are </a:t>
            </a:r>
            <a:r>
              <a:rPr sz="2000" b="1" spc="30" dirty="0">
                <a:latin typeface="Arial"/>
                <a:cs typeface="Arial"/>
              </a:rPr>
              <a:t>large, </a:t>
            </a:r>
            <a:r>
              <a:rPr sz="2000" b="1" spc="25" dirty="0">
                <a:latin typeface="Arial"/>
                <a:cs typeface="Arial"/>
              </a:rPr>
              <a:t>elongated, </a:t>
            </a:r>
            <a:r>
              <a:rPr sz="2000" b="1" spc="30" dirty="0">
                <a:latin typeface="Arial"/>
                <a:cs typeface="Arial"/>
              </a:rPr>
              <a:t>with  </a:t>
            </a:r>
            <a:r>
              <a:rPr sz="2000" b="1" spc="20" dirty="0">
                <a:latin typeface="Arial"/>
                <a:cs typeface="Arial"/>
              </a:rPr>
              <a:t>large </a:t>
            </a:r>
            <a:r>
              <a:rPr sz="2000" b="1" spc="-5" dirty="0">
                <a:latin typeface="Arial"/>
                <a:cs typeface="Arial"/>
              </a:rPr>
              <a:t>nuclei; </a:t>
            </a:r>
            <a:r>
              <a:rPr sz="2000" b="1" spc="5" dirty="0">
                <a:latin typeface="Arial"/>
                <a:cs typeface="Arial"/>
              </a:rPr>
              <a:t>some </a:t>
            </a:r>
            <a:r>
              <a:rPr sz="2000" b="1" spc="15" dirty="0">
                <a:latin typeface="Arial"/>
                <a:cs typeface="Arial"/>
              </a:rPr>
              <a:t>are</a:t>
            </a:r>
            <a:r>
              <a:rPr sz="2000" b="1" spc="12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multinucleate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62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2122754"/>
            <a:ext cx="7810500" cy="386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483234" algn="l"/>
                <a:tab pos="484505" algn="l"/>
              </a:tabLst>
            </a:pPr>
            <a:r>
              <a:rPr dirty="0"/>
              <a:t>	</a:t>
            </a:r>
            <a:r>
              <a:rPr sz="2700" spc="125" dirty="0">
                <a:latin typeface="Arial"/>
                <a:cs typeface="Arial"/>
              </a:rPr>
              <a:t>Intended </a:t>
            </a:r>
            <a:r>
              <a:rPr sz="2700" spc="140" dirty="0">
                <a:latin typeface="Arial"/>
                <a:cs typeface="Arial"/>
              </a:rPr>
              <a:t>only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20" dirty="0">
                <a:latin typeface="Arial"/>
                <a:cs typeface="Arial"/>
              </a:rPr>
              <a:t>diagnosis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320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initial  </a:t>
            </a:r>
            <a:r>
              <a:rPr sz="2700" spc="120" dirty="0">
                <a:latin typeface="Arial"/>
                <a:cs typeface="Arial"/>
              </a:rPr>
              <a:t>attack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85" dirty="0">
                <a:latin typeface="Arial"/>
                <a:cs typeface="Arial"/>
              </a:rPr>
              <a:t>acute </a:t>
            </a:r>
            <a:r>
              <a:rPr sz="2700" spc="135" dirty="0">
                <a:latin typeface="Arial"/>
                <a:cs typeface="Arial"/>
              </a:rPr>
              <a:t>rheumatic </a:t>
            </a:r>
            <a:r>
              <a:rPr sz="2700" spc="95" dirty="0">
                <a:latin typeface="Arial"/>
                <a:cs typeface="Arial"/>
              </a:rPr>
              <a:t>fever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95" dirty="0">
                <a:latin typeface="Arial"/>
                <a:cs typeface="Arial"/>
              </a:rPr>
              <a:t>not </a:t>
            </a:r>
            <a:r>
              <a:rPr sz="2700" spc="200" dirty="0">
                <a:latin typeface="Arial"/>
                <a:cs typeface="Arial"/>
              </a:rPr>
              <a:t>for  </a:t>
            </a:r>
            <a:r>
              <a:rPr sz="2700" spc="90">
                <a:latin typeface="Arial"/>
                <a:cs typeface="Arial"/>
              </a:rPr>
              <a:t>recurrences</a:t>
            </a:r>
            <a:r>
              <a:rPr sz="2700" spc="90" smtClean="0">
                <a:latin typeface="Arial"/>
                <a:cs typeface="Arial"/>
              </a:rPr>
              <a:t>.</a:t>
            </a:r>
            <a:endParaRPr lang="en-US" sz="2700" spc="90" dirty="0" smtClean="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tabLst>
                <a:tab pos="483234" algn="l"/>
                <a:tab pos="484505" algn="l"/>
              </a:tabLst>
            </a:pPr>
            <a:endParaRPr sz="2700">
              <a:latin typeface="Arial"/>
              <a:cs typeface="Arial"/>
            </a:endParaRPr>
          </a:p>
          <a:p>
            <a:pPr marL="483870" indent="-471805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tabLst>
                <a:tab pos="483234" algn="l"/>
                <a:tab pos="484505" algn="l"/>
              </a:tabLst>
            </a:pPr>
            <a:r>
              <a:rPr sz="2700" dirty="0">
                <a:latin typeface="Arial"/>
                <a:cs typeface="Arial"/>
              </a:rPr>
              <a:t>Five </a:t>
            </a:r>
            <a:r>
              <a:rPr sz="2700" spc="160" dirty="0">
                <a:latin typeface="Arial"/>
                <a:cs typeface="Arial"/>
              </a:rPr>
              <a:t>major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90" dirty="0">
                <a:latin typeface="Arial"/>
                <a:cs typeface="Arial"/>
              </a:rPr>
              <a:t>four </a:t>
            </a:r>
            <a:r>
              <a:rPr sz="2700" spc="195" dirty="0">
                <a:latin typeface="Arial"/>
                <a:cs typeface="Arial"/>
              </a:rPr>
              <a:t>minor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criteria</a:t>
            </a:r>
            <a:endParaRPr sz="2700">
              <a:latin typeface="Arial"/>
              <a:cs typeface="Arial"/>
            </a:endParaRPr>
          </a:p>
          <a:p>
            <a:pPr marL="268605" marR="18097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tabLst>
                <a:tab pos="485140" algn="l"/>
                <a:tab pos="485775" algn="l"/>
              </a:tabLst>
            </a:pPr>
            <a:r>
              <a:rPr dirty="0"/>
              <a:t>	</a:t>
            </a:r>
            <a:r>
              <a:rPr sz="2700" b="1" spc="-45" dirty="0">
                <a:solidFill>
                  <a:srgbClr val="006FC0"/>
                </a:solidFill>
                <a:latin typeface="Arial"/>
                <a:cs typeface="Arial"/>
              </a:rPr>
              <a:t>When </a:t>
            </a:r>
            <a:r>
              <a:rPr sz="2700" b="1" spc="-15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700" b="1" spc="45" dirty="0">
                <a:solidFill>
                  <a:srgbClr val="006FC0"/>
                </a:solidFill>
                <a:latin typeface="Arial"/>
                <a:cs typeface="Arial"/>
              </a:rPr>
              <a:t>patient </a:t>
            </a:r>
            <a:r>
              <a:rPr sz="2700" b="1" spc="30" dirty="0">
                <a:solidFill>
                  <a:srgbClr val="006FC0"/>
                </a:solidFill>
                <a:latin typeface="Arial"/>
                <a:cs typeface="Arial"/>
              </a:rPr>
              <a:t>fulfills </a:t>
            </a:r>
            <a:r>
              <a:rPr sz="2700" b="1" spc="35" dirty="0">
                <a:solidFill>
                  <a:srgbClr val="006FC0"/>
                </a:solidFill>
                <a:latin typeface="Arial"/>
                <a:cs typeface="Arial"/>
              </a:rPr>
              <a:t>two </a:t>
            </a:r>
            <a:r>
              <a:rPr sz="2700" b="1" spc="50" dirty="0">
                <a:solidFill>
                  <a:srgbClr val="006FC0"/>
                </a:solidFill>
                <a:latin typeface="Arial"/>
                <a:cs typeface="Arial"/>
              </a:rPr>
              <a:t>major </a:t>
            </a:r>
            <a:r>
              <a:rPr sz="2700" b="1" spc="20" dirty="0">
                <a:solidFill>
                  <a:srgbClr val="006FC0"/>
                </a:solidFill>
                <a:latin typeface="Arial"/>
                <a:cs typeface="Arial"/>
              </a:rPr>
              <a:t>criteria </a:t>
            </a:r>
            <a:r>
              <a:rPr sz="2700" b="1" spc="30" dirty="0">
                <a:solidFill>
                  <a:srgbClr val="006FC0"/>
                </a:solidFill>
                <a:latin typeface="Arial"/>
                <a:cs typeface="Arial"/>
              </a:rPr>
              <a:t>or  </a:t>
            </a:r>
            <a:r>
              <a:rPr sz="2700" b="1" spc="15" dirty="0">
                <a:solidFill>
                  <a:srgbClr val="006FC0"/>
                </a:solidFill>
                <a:latin typeface="Arial"/>
                <a:cs typeface="Arial"/>
              </a:rPr>
              <a:t>one </a:t>
            </a:r>
            <a:r>
              <a:rPr sz="2700" b="1" spc="50" dirty="0">
                <a:solidFill>
                  <a:srgbClr val="006FC0"/>
                </a:solidFill>
                <a:latin typeface="Arial"/>
                <a:cs typeface="Arial"/>
              </a:rPr>
              <a:t>major </a:t>
            </a:r>
            <a:r>
              <a:rPr sz="2700" b="1" spc="25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2700" b="1" spc="35" dirty="0">
                <a:solidFill>
                  <a:srgbClr val="006FC0"/>
                </a:solidFill>
                <a:latin typeface="Arial"/>
                <a:cs typeface="Arial"/>
              </a:rPr>
              <a:t>two </a:t>
            </a:r>
            <a:r>
              <a:rPr sz="2700" b="1" spc="50" dirty="0">
                <a:solidFill>
                  <a:srgbClr val="006FC0"/>
                </a:solidFill>
                <a:latin typeface="Arial"/>
                <a:cs typeface="Arial"/>
              </a:rPr>
              <a:t>minor </a:t>
            </a:r>
            <a:r>
              <a:rPr sz="2700" b="1" spc="20" dirty="0">
                <a:solidFill>
                  <a:srgbClr val="006FC0"/>
                </a:solidFill>
                <a:latin typeface="Arial"/>
                <a:cs typeface="Arial"/>
              </a:rPr>
              <a:t>criteria </a:t>
            </a:r>
            <a:r>
              <a:rPr sz="2700" b="1" spc="25" dirty="0">
                <a:solidFill>
                  <a:srgbClr val="006FC0"/>
                </a:solidFill>
                <a:latin typeface="Arial"/>
                <a:cs typeface="Arial"/>
              </a:rPr>
              <a:t>and meets  </a:t>
            </a:r>
            <a:r>
              <a:rPr sz="2700" b="1" spc="5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700" b="1" spc="10" dirty="0">
                <a:solidFill>
                  <a:srgbClr val="006FC0"/>
                </a:solidFill>
                <a:latin typeface="Arial"/>
                <a:cs typeface="Arial"/>
              </a:rPr>
              <a:t>absolute </a:t>
            </a:r>
            <a:r>
              <a:rPr sz="2700" b="1" spc="40" dirty="0">
                <a:solidFill>
                  <a:srgbClr val="006FC0"/>
                </a:solidFill>
                <a:latin typeface="Arial"/>
                <a:cs typeface="Arial"/>
              </a:rPr>
              <a:t>requirement </a:t>
            </a:r>
            <a:r>
              <a:rPr sz="2700" b="1" spc="55" dirty="0">
                <a:solidFill>
                  <a:srgbClr val="006FC0"/>
                </a:solidFill>
                <a:latin typeface="Arial"/>
                <a:cs typeface="Arial"/>
              </a:rPr>
              <a:t>for </a:t>
            </a:r>
            <a:r>
              <a:rPr sz="2700" b="1" spc="-15" dirty="0">
                <a:solidFill>
                  <a:srgbClr val="006FC0"/>
                </a:solidFill>
                <a:latin typeface="Arial"/>
                <a:cs typeface="Arial"/>
              </a:rPr>
              <a:t>evidence </a:t>
            </a:r>
            <a:r>
              <a:rPr sz="2700" b="1" spc="50" dirty="0">
                <a:solidFill>
                  <a:srgbClr val="006FC0"/>
                </a:solidFill>
                <a:latin typeface="Arial"/>
                <a:cs typeface="Arial"/>
              </a:rPr>
              <a:t>of  </a:t>
            </a:r>
            <a:r>
              <a:rPr sz="2700" b="1" spc="10" dirty="0">
                <a:solidFill>
                  <a:srgbClr val="006FC0"/>
                </a:solidFill>
                <a:latin typeface="Arial"/>
                <a:cs typeface="Arial"/>
              </a:rPr>
              <a:t>recent </a:t>
            </a:r>
            <a:r>
              <a:rPr sz="2700" b="1" spc="-190" dirty="0">
                <a:solidFill>
                  <a:srgbClr val="006FC0"/>
                </a:solidFill>
                <a:latin typeface="Arial"/>
                <a:cs typeface="Arial"/>
              </a:rPr>
              <a:t>GAS</a:t>
            </a:r>
            <a:r>
              <a:rPr sz="2700" b="1" spc="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00" b="1" spc="35">
                <a:solidFill>
                  <a:srgbClr val="006FC0"/>
                </a:solidFill>
                <a:latin typeface="Arial"/>
                <a:cs typeface="Arial"/>
              </a:rPr>
              <a:t>infection</a:t>
            </a:r>
            <a:r>
              <a:rPr sz="2700" b="1" spc="35" smtClean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r>
              <a:rPr lang="en-US" sz="2700" b="1" spc="35" dirty="0" smtClean="0">
                <a:solidFill>
                  <a:srgbClr val="006FC0"/>
                </a:solidFill>
                <a:latin typeface="Arial"/>
                <a:cs typeface="Arial"/>
              </a:rPr>
              <a:t>   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1225" y="885825"/>
            <a:ext cx="4762500" cy="409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1474850"/>
          <a:ext cx="8229600" cy="4389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ts val="3325"/>
                        </a:lnSpc>
                      </a:pPr>
                      <a:r>
                        <a:rPr sz="2800" spc="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Major</a:t>
                      </a:r>
                      <a:r>
                        <a:rPr sz="2800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Manifestations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3325"/>
                        </a:lnSpc>
                      </a:pPr>
                      <a:r>
                        <a:rPr sz="2800" spc="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Minor</a:t>
                      </a:r>
                      <a:r>
                        <a:rPr sz="2800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Manifestations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ts val="3740"/>
                        </a:lnSpc>
                      </a:pPr>
                      <a:r>
                        <a:rPr sz="3200" spc="140" dirty="0">
                          <a:latin typeface="Arial"/>
                          <a:cs typeface="Arial"/>
                        </a:rPr>
                        <a:t>Carditis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92075" marR="610235">
                        <a:lnSpc>
                          <a:spcPts val="3840"/>
                        </a:lnSpc>
                        <a:spcBef>
                          <a:spcPts val="25"/>
                        </a:spcBef>
                      </a:pPr>
                      <a:r>
                        <a:rPr sz="3200" spc="1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3200" spc="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26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findings-  </a:t>
                      </a:r>
                      <a:r>
                        <a:rPr sz="3200" spc="170" dirty="0">
                          <a:latin typeface="Arial"/>
                          <a:cs typeface="Arial"/>
                        </a:rPr>
                        <a:t>Arthralgia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3715"/>
                        </a:lnSpc>
                      </a:pPr>
                      <a:r>
                        <a:rPr sz="3200" spc="10" dirty="0">
                          <a:latin typeface="Arial"/>
                          <a:cs typeface="Arial"/>
                        </a:rPr>
                        <a:t>Fever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3200" spc="4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Lab</a:t>
                      </a:r>
                      <a:r>
                        <a:rPr sz="3200" spc="9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204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Findings-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92075" marR="664845">
                        <a:lnSpc>
                          <a:spcPct val="99000"/>
                        </a:lnSpc>
                        <a:spcBef>
                          <a:spcPts val="145"/>
                        </a:spcBef>
                      </a:pPr>
                      <a:r>
                        <a:rPr sz="2400" spc="35" dirty="0">
                          <a:solidFill>
                            <a:srgbClr val="DA1F28"/>
                          </a:solidFill>
                          <a:latin typeface="Arial"/>
                          <a:cs typeface="Arial"/>
                        </a:rPr>
                        <a:t>Elevated </a:t>
                      </a:r>
                      <a:r>
                        <a:rPr sz="2400" spc="75" dirty="0">
                          <a:solidFill>
                            <a:srgbClr val="DA1F28"/>
                          </a:solidFill>
                          <a:latin typeface="Arial"/>
                          <a:cs typeface="Arial"/>
                        </a:rPr>
                        <a:t>acute </a:t>
                      </a:r>
                      <a:r>
                        <a:rPr sz="2400" spc="60" dirty="0">
                          <a:solidFill>
                            <a:srgbClr val="DA1F28"/>
                          </a:solidFill>
                          <a:latin typeface="Arial"/>
                          <a:cs typeface="Arial"/>
                        </a:rPr>
                        <a:t>phase  </a:t>
                      </a:r>
                      <a:r>
                        <a:rPr sz="2400" spc="135" dirty="0">
                          <a:solidFill>
                            <a:srgbClr val="DA1F28"/>
                          </a:solidFill>
                          <a:latin typeface="Arial"/>
                          <a:cs typeface="Arial"/>
                        </a:rPr>
                        <a:t>reactants</a:t>
                      </a:r>
                      <a:r>
                        <a:rPr sz="2400" spc="13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3200" spc="-365" dirty="0">
                          <a:latin typeface="Arial"/>
                          <a:cs typeface="Arial"/>
                        </a:rPr>
                        <a:t>ESR </a:t>
                      </a:r>
                      <a:r>
                        <a:rPr sz="3200" spc="-160" dirty="0">
                          <a:latin typeface="Arial"/>
                          <a:cs typeface="Arial"/>
                        </a:rPr>
                        <a:t>,CRP  </a:t>
                      </a:r>
                      <a:r>
                        <a:rPr sz="3200" spc="125" dirty="0">
                          <a:latin typeface="Arial"/>
                          <a:cs typeface="Arial"/>
                        </a:rPr>
                        <a:t>Prolonged </a:t>
                      </a:r>
                      <a:r>
                        <a:rPr sz="3200" spc="-325" dirty="0">
                          <a:latin typeface="Arial"/>
                          <a:cs typeface="Arial"/>
                        </a:rPr>
                        <a:t>PR  </a:t>
                      </a:r>
                      <a:r>
                        <a:rPr sz="3200" spc="150" dirty="0">
                          <a:latin typeface="Arial"/>
                          <a:cs typeface="Arial"/>
                        </a:rPr>
                        <a:t>interval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578993">
                <a:tc>
                  <a:txBody>
                    <a:bodyPr/>
                    <a:lstStyle/>
                    <a:p>
                      <a:pPr marL="91440">
                        <a:lnSpc>
                          <a:spcPts val="3740"/>
                        </a:lnSpc>
                      </a:pPr>
                      <a:r>
                        <a:rPr sz="3200" spc="145" dirty="0">
                          <a:latin typeface="Arial"/>
                          <a:cs typeface="Arial"/>
                        </a:rPr>
                        <a:t>Polyarthritis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579246">
                <a:tc>
                  <a:txBody>
                    <a:bodyPr/>
                    <a:lstStyle/>
                    <a:p>
                      <a:pPr marL="91440">
                        <a:lnSpc>
                          <a:spcPts val="3745"/>
                        </a:lnSpc>
                      </a:pPr>
                      <a:r>
                        <a:rPr sz="3200" spc="90" dirty="0">
                          <a:latin typeface="Arial"/>
                          <a:cs typeface="Arial"/>
                        </a:rPr>
                        <a:t>Chorea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1440" marR="1612900">
                        <a:lnSpc>
                          <a:spcPts val="3840"/>
                        </a:lnSpc>
                        <a:spcBef>
                          <a:spcPts val="30"/>
                        </a:spcBef>
                      </a:pPr>
                      <a:r>
                        <a:rPr sz="3200" spc="95" dirty="0">
                          <a:latin typeface="Arial"/>
                          <a:cs typeface="Arial"/>
                        </a:rPr>
                        <a:t>Erythema  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32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3200" dirty="0">
                          <a:latin typeface="Arial"/>
                          <a:cs typeface="Arial"/>
                        </a:rPr>
                        <a:t>gin</a:t>
                      </a:r>
                      <a:r>
                        <a:rPr sz="3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tum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1066736">
                <a:tc>
                  <a:txBody>
                    <a:bodyPr/>
                    <a:lstStyle/>
                    <a:p>
                      <a:pPr marL="91440" marR="1259205">
                        <a:lnSpc>
                          <a:spcPts val="3840"/>
                        </a:lnSpc>
                        <a:spcBef>
                          <a:spcPts val="30"/>
                        </a:spcBef>
                      </a:pPr>
                      <a:r>
                        <a:rPr sz="3200" dirty="0">
                          <a:latin typeface="Arial"/>
                          <a:cs typeface="Arial"/>
                        </a:rPr>
                        <a:t>Subc</a:t>
                      </a:r>
                      <a:r>
                        <a:rPr sz="32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3200" spc="-5" dirty="0">
                          <a:latin typeface="Arial"/>
                          <a:cs typeface="Arial"/>
                        </a:rPr>
                        <a:t>taneous  </a:t>
                      </a:r>
                      <a:r>
                        <a:rPr sz="3200" spc="155" dirty="0">
                          <a:latin typeface="Arial"/>
                          <a:cs typeface="Arial"/>
                        </a:rPr>
                        <a:t>nodules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66725" y="371475"/>
            <a:ext cx="6905625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9275" y="5944933"/>
              <a:ext cx="4897755" cy="913130"/>
            </a:xfrm>
            <a:custGeom>
              <a:avLst/>
              <a:gdLst/>
              <a:ahLst/>
              <a:cxnLst/>
              <a:rect l="l" t="t" r="r" b="b"/>
              <a:pathLst>
                <a:path w="4897755" h="913129">
                  <a:moveTo>
                    <a:pt x="85525" y="21310"/>
                  </a:moveTo>
                  <a:lnTo>
                    <a:pt x="3636702" y="913064"/>
                  </a:lnTo>
                  <a:lnTo>
                    <a:pt x="4897406" y="913064"/>
                  </a:lnTo>
                  <a:lnTo>
                    <a:pt x="85525" y="21310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60"/>
                  </a:lnTo>
                  <a:lnTo>
                    <a:pt x="85525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11" y="5939015"/>
              <a:ext cx="3651885" cy="919480"/>
            </a:xfrm>
            <a:custGeom>
              <a:avLst/>
              <a:gdLst/>
              <a:ahLst/>
              <a:cxnLst/>
              <a:rect l="l" t="t" r="r" b="b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4" y="918983"/>
                  </a:lnTo>
                  <a:lnTo>
                    <a:pt x="3651888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89674"/>
              <a:ext cx="3398520" cy="1068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84015"/>
              <a:ext cx="3372797" cy="10739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975" y="342899"/>
              <a:ext cx="2419350" cy="876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5668" y="1413408"/>
            <a:ext cx="2687320" cy="32664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20" dirty="0">
                <a:solidFill>
                  <a:srgbClr val="FFC000"/>
                </a:solidFill>
                <a:latin typeface="Arial"/>
                <a:cs typeface="Arial"/>
              </a:rPr>
              <a:t>Carditis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20" dirty="0">
                <a:solidFill>
                  <a:srgbClr val="FFC000"/>
                </a:solidFill>
                <a:latin typeface="Arial"/>
                <a:cs typeface="Arial"/>
              </a:rPr>
              <a:t>Polyarthritis</a:t>
            </a:r>
            <a:endParaRPr sz="2800">
              <a:latin typeface="Arial"/>
              <a:cs typeface="Arial"/>
            </a:endParaRPr>
          </a:p>
          <a:p>
            <a:pPr marL="268605" marR="31115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solidFill>
                  <a:srgbClr val="FFC000"/>
                </a:solidFill>
                <a:latin typeface="Arial"/>
                <a:cs typeface="Arial"/>
              </a:rPr>
              <a:t>Erythema  </a:t>
            </a:r>
            <a:r>
              <a:rPr sz="2800" spc="155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2800" spc="11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spc="225" dirty="0">
                <a:solidFill>
                  <a:srgbClr val="FFC000"/>
                </a:solidFill>
                <a:latin typeface="Arial"/>
                <a:cs typeface="Arial"/>
              </a:rPr>
              <a:t>rg</a:t>
            </a:r>
            <a:r>
              <a:rPr sz="2800" spc="10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spc="145" dirty="0">
                <a:solidFill>
                  <a:srgbClr val="FFC000"/>
                </a:solidFill>
                <a:latin typeface="Arial"/>
                <a:cs typeface="Arial"/>
              </a:rPr>
              <a:t>nat</a:t>
            </a:r>
            <a:r>
              <a:rPr sz="2800" spc="17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sz="2800" spc="275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80" dirty="0">
                <a:solidFill>
                  <a:srgbClr val="FFC000"/>
                </a:solidFill>
                <a:latin typeface="Arial"/>
                <a:cs typeface="Arial"/>
              </a:rPr>
              <a:t>Subcuta</a:t>
            </a:r>
            <a:r>
              <a:rPr sz="2800" spc="9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spc="70" dirty="0">
                <a:solidFill>
                  <a:srgbClr val="FFC000"/>
                </a:solidFill>
                <a:latin typeface="Arial"/>
                <a:cs typeface="Arial"/>
              </a:rPr>
              <a:t>eous  </a:t>
            </a:r>
            <a:r>
              <a:rPr sz="2800" spc="130" dirty="0">
                <a:solidFill>
                  <a:srgbClr val="FFC000"/>
                </a:solidFill>
                <a:latin typeface="Arial"/>
                <a:cs typeface="Arial"/>
              </a:rPr>
              <a:t>nodules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solidFill>
                  <a:srgbClr val="FFC000"/>
                </a:solidFill>
                <a:latin typeface="Arial"/>
                <a:cs typeface="Arial"/>
              </a:rPr>
              <a:t>Chorea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3877" y="1464310"/>
            <a:ext cx="1696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" dirty="0">
                <a:solidFill>
                  <a:srgbClr val="00AFEF"/>
                </a:solidFill>
                <a:latin typeface="Arial"/>
                <a:cs typeface="Arial"/>
              </a:rPr>
              <a:t>Pne</a:t>
            </a:r>
            <a:r>
              <a:rPr sz="2800" spc="50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2800" spc="130" dirty="0">
                <a:solidFill>
                  <a:srgbClr val="00AFEF"/>
                </a:solidFill>
                <a:latin typeface="Arial"/>
                <a:cs typeface="Arial"/>
              </a:rPr>
              <a:t>onic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1903" y="1941322"/>
            <a:ext cx="1101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120" dirty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sz="2775" spc="-179" baseline="25525" dirty="0">
                <a:solidFill>
                  <a:srgbClr val="00AFEF"/>
                </a:solidFill>
                <a:latin typeface="Arial"/>
                <a:cs typeface="Arial"/>
              </a:rPr>
              <a:t>2</a:t>
            </a:r>
            <a:r>
              <a:rPr sz="2800" spc="-120" dirty="0">
                <a:solidFill>
                  <a:srgbClr val="00AFEF"/>
                </a:solidFill>
                <a:latin typeface="Arial"/>
                <a:cs typeface="Arial"/>
              </a:rPr>
              <a:t>ASE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7303" y="2369337"/>
            <a:ext cx="3281679" cy="32664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90" dirty="0">
                <a:solidFill>
                  <a:srgbClr val="00AFEF"/>
                </a:solidFill>
                <a:latin typeface="Arial"/>
                <a:cs typeface="Arial"/>
              </a:rPr>
              <a:t>C </a:t>
            </a:r>
            <a:r>
              <a:rPr sz="2800" spc="-160" dirty="0">
                <a:solidFill>
                  <a:srgbClr val="00AFEF"/>
                </a:solidFill>
                <a:latin typeface="Arial"/>
                <a:cs typeface="Arial"/>
              </a:rPr>
              <a:t>–</a:t>
            </a:r>
            <a:r>
              <a:rPr sz="2800" spc="28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800" spc="120" dirty="0">
                <a:solidFill>
                  <a:srgbClr val="00AFEF"/>
                </a:solidFill>
                <a:latin typeface="Arial"/>
                <a:cs typeface="Arial"/>
              </a:rPr>
              <a:t>Carditis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90" dirty="0">
                <a:solidFill>
                  <a:srgbClr val="00AFEF"/>
                </a:solidFill>
                <a:latin typeface="Arial"/>
                <a:cs typeface="Arial"/>
              </a:rPr>
              <a:t>C </a:t>
            </a:r>
            <a:r>
              <a:rPr sz="2800" spc="-160" dirty="0">
                <a:solidFill>
                  <a:srgbClr val="00AFEF"/>
                </a:solidFill>
                <a:latin typeface="Arial"/>
                <a:cs typeface="Arial"/>
              </a:rPr>
              <a:t>–</a:t>
            </a:r>
            <a:r>
              <a:rPr sz="2800" spc="2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00AFEF"/>
                </a:solidFill>
                <a:latin typeface="Arial"/>
                <a:cs typeface="Arial"/>
              </a:rPr>
              <a:t>Chorea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60" dirty="0">
                <a:solidFill>
                  <a:srgbClr val="00AFEF"/>
                </a:solidFill>
                <a:latin typeface="Arial"/>
                <a:cs typeface="Arial"/>
              </a:rPr>
              <a:t>A </a:t>
            </a:r>
            <a:r>
              <a:rPr sz="2800" spc="-160" dirty="0">
                <a:solidFill>
                  <a:srgbClr val="00AFEF"/>
                </a:solidFill>
                <a:latin typeface="Arial"/>
                <a:cs typeface="Arial"/>
              </a:rPr>
              <a:t>–</a:t>
            </a:r>
            <a:r>
              <a:rPr sz="2800" spc="1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800" spc="175" dirty="0">
                <a:solidFill>
                  <a:srgbClr val="00AFEF"/>
                </a:solidFill>
                <a:latin typeface="Arial"/>
                <a:cs typeface="Arial"/>
              </a:rPr>
              <a:t>Arthritis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365" dirty="0">
                <a:solidFill>
                  <a:srgbClr val="00AFEF"/>
                </a:solidFill>
                <a:latin typeface="Arial"/>
                <a:cs typeface="Arial"/>
              </a:rPr>
              <a:t>S </a:t>
            </a:r>
            <a:r>
              <a:rPr sz="2800" spc="-160" dirty="0">
                <a:solidFill>
                  <a:srgbClr val="00AFEF"/>
                </a:solidFill>
                <a:latin typeface="Arial"/>
                <a:cs typeface="Arial"/>
              </a:rPr>
              <a:t>– </a:t>
            </a:r>
            <a:r>
              <a:rPr sz="2800" spc="80" dirty="0">
                <a:solidFill>
                  <a:srgbClr val="00AFEF"/>
                </a:solidFill>
                <a:latin typeface="Arial"/>
                <a:cs typeface="Arial"/>
              </a:rPr>
              <a:t>Subcutaneous  </a:t>
            </a:r>
            <a:r>
              <a:rPr sz="2800" spc="130" dirty="0">
                <a:solidFill>
                  <a:srgbClr val="00AFEF"/>
                </a:solidFill>
                <a:latin typeface="Arial"/>
                <a:cs typeface="Arial"/>
              </a:rPr>
              <a:t>nodules</a:t>
            </a:r>
            <a:endParaRPr sz="2800">
              <a:latin typeface="Arial"/>
              <a:cs typeface="Arial"/>
            </a:endParaRPr>
          </a:p>
          <a:p>
            <a:pPr marL="268605" marR="80835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-355" dirty="0">
                <a:solidFill>
                  <a:srgbClr val="00AFEF"/>
                </a:solidFill>
                <a:latin typeface="Arial"/>
                <a:cs typeface="Arial"/>
              </a:rPr>
              <a:t>E </a:t>
            </a:r>
            <a:r>
              <a:rPr sz="2800" spc="-160" dirty="0">
                <a:solidFill>
                  <a:srgbClr val="00AFEF"/>
                </a:solidFill>
                <a:latin typeface="Arial"/>
                <a:cs typeface="Arial"/>
              </a:rPr>
              <a:t>– </a:t>
            </a:r>
            <a:r>
              <a:rPr sz="2800" spc="75" dirty="0">
                <a:solidFill>
                  <a:srgbClr val="00AFEF"/>
                </a:solidFill>
                <a:latin typeface="Arial"/>
                <a:cs typeface="Arial"/>
              </a:rPr>
              <a:t>Erythema  </a:t>
            </a:r>
            <a:r>
              <a:rPr sz="2800" spc="170" dirty="0">
                <a:solidFill>
                  <a:srgbClr val="00AFEF"/>
                </a:solidFill>
                <a:latin typeface="Arial"/>
                <a:cs typeface="Arial"/>
              </a:rPr>
              <a:t>marginatum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75" y="771525"/>
            <a:ext cx="7686675" cy="140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2412619"/>
            <a:ext cx="7164070" cy="3054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809625" indent="-51562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187"/>
              <a:buAutoNum type="arabicPeriod"/>
              <a:tabLst>
                <a:tab pos="527685" algn="l"/>
                <a:tab pos="528320" algn="l"/>
                <a:tab pos="3985895" algn="l"/>
              </a:tabLst>
            </a:pPr>
            <a:r>
              <a:rPr sz="3200" spc="170" dirty="0">
                <a:solidFill>
                  <a:srgbClr val="464A78"/>
                </a:solidFill>
                <a:latin typeface="Arial"/>
                <a:cs typeface="Arial"/>
              </a:rPr>
              <a:t>Indolent</a:t>
            </a:r>
            <a:r>
              <a:rPr sz="3200" spc="120" dirty="0">
                <a:solidFill>
                  <a:srgbClr val="464A78"/>
                </a:solidFill>
                <a:latin typeface="Arial"/>
                <a:cs typeface="Arial"/>
              </a:rPr>
              <a:t> </a:t>
            </a:r>
            <a:r>
              <a:rPr sz="3200" spc="155" dirty="0">
                <a:solidFill>
                  <a:srgbClr val="464A78"/>
                </a:solidFill>
                <a:latin typeface="Arial"/>
                <a:cs typeface="Arial"/>
              </a:rPr>
              <a:t>carditis	</a:t>
            </a:r>
            <a:r>
              <a:rPr sz="3200" spc="125" dirty="0">
                <a:solidFill>
                  <a:srgbClr val="464A78"/>
                </a:solidFill>
                <a:latin typeface="Arial"/>
                <a:cs typeface="Arial"/>
              </a:rPr>
              <a:t>may </a:t>
            </a:r>
            <a:r>
              <a:rPr sz="3200" spc="114" dirty="0">
                <a:solidFill>
                  <a:srgbClr val="464A78"/>
                </a:solidFill>
                <a:latin typeface="Arial"/>
                <a:cs typeface="Arial"/>
              </a:rPr>
              <a:t>be</a:t>
            </a:r>
            <a:r>
              <a:rPr sz="3200" spc="40" dirty="0">
                <a:solidFill>
                  <a:srgbClr val="464A78"/>
                </a:solidFill>
                <a:latin typeface="Arial"/>
                <a:cs typeface="Arial"/>
              </a:rPr>
              <a:t> </a:t>
            </a:r>
            <a:r>
              <a:rPr sz="3200" spc="110" dirty="0">
                <a:solidFill>
                  <a:srgbClr val="464A78"/>
                </a:solidFill>
                <a:latin typeface="Arial"/>
                <a:cs typeface="Arial"/>
              </a:rPr>
              <a:t>sole  </a:t>
            </a:r>
            <a:r>
              <a:rPr sz="3200" spc="170" dirty="0">
                <a:solidFill>
                  <a:srgbClr val="464A78"/>
                </a:solidFill>
                <a:latin typeface="Arial"/>
                <a:cs typeface="Arial"/>
              </a:rPr>
              <a:t>manifestation</a:t>
            </a:r>
            <a:endParaRPr sz="3200">
              <a:latin typeface="Arial"/>
              <a:cs typeface="Arial"/>
            </a:endParaRPr>
          </a:p>
          <a:p>
            <a:pPr marL="527685" marR="1981835" indent="-51562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187"/>
              <a:buAutoNum type="arabicPeriod"/>
              <a:tabLst>
                <a:tab pos="527685" algn="l"/>
                <a:tab pos="528320" algn="l"/>
              </a:tabLst>
            </a:pPr>
            <a:r>
              <a:rPr sz="3200" spc="90" dirty="0">
                <a:solidFill>
                  <a:srgbClr val="464A78"/>
                </a:solidFill>
                <a:latin typeface="Arial"/>
                <a:cs typeface="Arial"/>
              </a:rPr>
              <a:t>Chorea </a:t>
            </a:r>
            <a:r>
              <a:rPr sz="3200" spc="125" dirty="0">
                <a:solidFill>
                  <a:srgbClr val="464A78"/>
                </a:solidFill>
                <a:latin typeface="Arial"/>
                <a:cs typeface="Arial"/>
              </a:rPr>
              <a:t>may </a:t>
            </a:r>
            <a:r>
              <a:rPr sz="3200" spc="120" dirty="0">
                <a:solidFill>
                  <a:srgbClr val="464A78"/>
                </a:solidFill>
                <a:latin typeface="Arial"/>
                <a:cs typeface="Arial"/>
              </a:rPr>
              <a:t>be </a:t>
            </a:r>
            <a:r>
              <a:rPr sz="3200" spc="170" dirty="0">
                <a:solidFill>
                  <a:srgbClr val="464A78"/>
                </a:solidFill>
                <a:latin typeface="Arial"/>
                <a:cs typeface="Arial"/>
              </a:rPr>
              <a:t>the</a:t>
            </a:r>
            <a:r>
              <a:rPr sz="3200" spc="50" dirty="0">
                <a:solidFill>
                  <a:srgbClr val="464A78"/>
                </a:solidFill>
                <a:latin typeface="Arial"/>
                <a:cs typeface="Arial"/>
              </a:rPr>
              <a:t> </a:t>
            </a:r>
            <a:r>
              <a:rPr sz="3200" spc="105" dirty="0">
                <a:solidFill>
                  <a:srgbClr val="464A78"/>
                </a:solidFill>
                <a:latin typeface="Arial"/>
                <a:cs typeface="Arial"/>
              </a:rPr>
              <a:t>sole  </a:t>
            </a:r>
            <a:r>
              <a:rPr sz="3200" spc="170" dirty="0">
                <a:solidFill>
                  <a:srgbClr val="464A78"/>
                </a:solidFill>
                <a:latin typeface="Arial"/>
                <a:cs typeface="Arial"/>
              </a:rPr>
              <a:t>manifestation</a:t>
            </a:r>
            <a:endParaRPr sz="32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187"/>
              <a:buAutoNum type="arabicPeriod"/>
              <a:tabLst>
                <a:tab pos="527685" algn="l"/>
                <a:tab pos="528320" algn="l"/>
              </a:tabLst>
            </a:pPr>
            <a:r>
              <a:rPr sz="3200" spc="-150" dirty="0">
                <a:solidFill>
                  <a:srgbClr val="464A78"/>
                </a:solidFill>
                <a:latin typeface="Arial"/>
                <a:cs typeface="Arial"/>
              </a:rPr>
              <a:t>ARF </a:t>
            </a:r>
            <a:r>
              <a:rPr sz="3200" spc="120" dirty="0">
                <a:solidFill>
                  <a:srgbClr val="464A78"/>
                </a:solidFill>
                <a:latin typeface="Arial"/>
                <a:cs typeface="Arial"/>
              </a:rPr>
              <a:t>recurrence </a:t>
            </a:r>
            <a:r>
              <a:rPr sz="3200" spc="125" dirty="0">
                <a:solidFill>
                  <a:srgbClr val="464A78"/>
                </a:solidFill>
                <a:latin typeface="Arial"/>
                <a:cs typeface="Arial"/>
              </a:rPr>
              <a:t>may </a:t>
            </a:r>
            <a:r>
              <a:rPr sz="3200" spc="235" dirty="0">
                <a:solidFill>
                  <a:srgbClr val="464A78"/>
                </a:solidFill>
                <a:latin typeface="Arial"/>
                <a:cs typeface="Arial"/>
              </a:rPr>
              <a:t>not </a:t>
            </a:r>
            <a:r>
              <a:rPr sz="3200" spc="229" dirty="0">
                <a:solidFill>
                  <a:srgbClr val="464A78"/>
                </a:solidFill>
                <a:latin typeface="Arial"/>
                <a:cs typeface="Arial"/>
              </a:rPr>
              <a:t>fulfill </a:t>
            </a:r>
            <a:r>
              <a:rPr sz="3200" spc="165" dirty="0">
                <a:solidFill>
                  <a:srgbClr val="464A78"/>
                </a:solidFill>
                <a:latin typeface="Arial"/>
                <a:cs typeface="Arial"/>
              </a:rPr>
              <a:t>the  </a:t>
            </a:r>
            <a:r>
              <a:rPr sz="3200" spc="-40" dirty="0">
                <a:solidFill>
                  <a:srgbClr val="464A78"/>
                </a:solidFill>
                <a:latin typeface="Arial"/>
                <a:cs typeface="Arial"/>
              </a:rPr>
              <a:t>Jones</a:t>
            </a:r>
            <a:r>
              <a:rPr sz="3200" spc="95" dirty="0">
                <a:solidFill>
                  <a:srgbClr val="464A78"/>
                </a:solidFill>
                <a:latin typeface="Arial"/>
                <a:cs typeface="Arial"/>
              </a:rPr>
              <a:t> </a:t>
            </a:r>
            <a:r>
              <a:rPr sz="3200" spc="150" dirty="0">
                <a:solidFill>
                  <a:srgbClr val="464A78"/>
                </a:solidFill>
                <a:latin typeface="Arial"/>
                <a:cs typeface="Arial"/>
              </a:rPr>
              <a:t>criteria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292476"/>
            <a:ext cx="616775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95"/>
              </a:spcBef>
            </a:pPr>
            <a:r>
              <a:rPr sz="4000" spc="220" dirty="0">
                <a:solidFill>
                  <a:srgbClr val="000000"/>
                </a:solidFill>
              </a:rPr>
              <a:t>Immunological </a:t>
            </a:r>
            <a:r>
              <a:rPr sz="4000" spc="210" dirty="0">
                <a:solidFill>
                  <a:srgbClr val="000000"/>
                </a:solidFill>
              </a:rPr>
              <a:t>disorder  </a:t>
            </a:r>
            <a:r>
              <a:rPr sz="4000" spc="225" dirty="0">
                <a:solidFill>
                  <a:srgbClr val="000000"/>
                </a:solidFill>
              </a:rPr>
              <a:t>initiated </a:t>
            </a:r>
            <a:r>
              <a:rPr sz="4000" spc="185" dirty="0">
                <a:solidFill>
                  <a:srgbClr val="000000"/>
                </a:solidFill>
              </a:rPr>
              <a:t>by </a:t>
            </a:r>
            <a:r>
              <a:rPr sz="4000" spc="270" dirty="0">
                <a:solidFill>
                  <a:srgbClr val="000000"/>
                </a:solidFill>
              </a:rPr>
              <a:t>group </a:t>
            </a:r>
            <a:r>
              <a:rPr sz="4000" spc="85" dirty="0">
                <a:solidFill>
                  <a:srgbClr val="000000"/>
                </a:solidFill>
              </a:rPr>
              <a:t>A</a:t>
            </a:r>
            <a:r>
              <a:rPr sz="4000" spc="-100" dirty="0">
                <a:solidFill>
                  <a:srgbClr val="000000"/>
                </a:solidFill>
              </a:rPr>
              <a:t> </a:t>
            </a:r>
            <a:r>
              <a:rPr sz="4000" spc="160" dirty="0">
                <a:solidFill>
                  <a:srgbClr val="000000"/>
                </a:solidFill>
              </a:rPr>
              <a:t>beta  </a:t>
            </a:r>
            <a:r>
              <a:rPr sz="4000" spc="215" dirty="0">
                <a:solidFill>
                  <a:srgbClr val="000000"/>
                </a:solidFill>
              </a:rPr>
              <a:t>hemolytic</a:t>
            </a:r>
            <a:r>
              <a:rPr sz="4000" spc="130" dirty="0">
                <a:solidFill>
                  <a:srgbClr val="000000"/>
                </a:solidFill>
              </a:rPr>
              <a:t> </a:t>
            </a:r>
            <a:r>
              <a:rPr sz="4000" spc="140" dirty="0">
                <a:solidFill>
                  <a:srgbClr val="000000"/>
                </a:solidFill>
              </a:rPr>
              <a:t>Streptococus.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71500" y="962025"/>
            <a:ext cx="4210050" cy="40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6945" y="6545986"/>
            <a:ext cx="798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Arial"/>
                <a:cs typeface="Arial"/>
              </a:rPr>
              <a:t>05</a:t>
            </a:r>
            <a:r>
              <a:rPr sz="1000" spc="240" dirty="0">
                <a:latin typeface="Arial"/>
                <a:cs typeface="Arial"/>
              </a:rPr>
              <a:t>/</a:t>
            </a:r>
            <a:r>
              <a:rPr sz="1000" spc="60" dirty="0">
                <a:latin typeface="Arial"/>
                <a:cs typeface="Arial"/>
              </a:rPr>
              <a:t>05</a:t>
            </a:r>
            <a:r>
              <a:rPr sz="1000" spc="240" dirty="0">
                <a:latin typeface="Arial"/>
                <a:cs typeface="Arial"/>
              </a:rPr>
              <a:t>/</a:t>
            </a:r>
            <a:r>
              <a:rPr sz="1000" spc="75" dirty="0">
                <a:latin typeface="Arial"/>
                <a:cs typeface="Arial"/>
              </a:rPr>
              <a:t>199</a:t>
            </a:r>
            <a:r>
              <a:rPr sz="1000" spc="70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1016" y="6545376"/>
            <a:ext cx="800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latin typeface="Arial"/>
                <a:cs typeface="Arial"/>
              </a:rPr>
              <a:t>Dr.Said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Alavi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1823" y="6545376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60" dirty="0"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5325" y="285750"/>
            <a:ext cx="4143375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1868" y="1524000"/>
            <a:ext cx="7355332" cy="48910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marR="1777364" lvl="1" indent="-256540">
              <a:spcBef>
                <a:spcPts val="100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r>
              <a:rPr sz="2800" spc="145" dirty="0">
                <a:solidFill>
                  <a:srgbClr val="FF0000"/>
                </a:solidFill>
                <a:latin typeface="Arial"/>
                <a:cs typeface="Arial"/>
              </a:rPr>
              <a:t>Flitting </a:t>
            </a:r>
            <a:r>
              <a:rPr sz="2800" spc="80">
                <a:solidFill>
                  <a:srgbClr val="FF0000"/>
                </a:solidFill>
                <a:latin typeface="Arial"/>
                <a:cs typeface="Arial"/>
              </a:rPr>
              <a:t>&amp; </a:t>
            </a:r>
            <a:r>
              <a:rPr sz="2800" spc="150" smtClean="0">
                <a:solidFill>
                  <a:srgbClr val="FF0000"/>
                </a:solidFill>
                <a:latin typeface="Arial"/>
                <a:cs typeface="Arial"/>
              </a:rPr>
              <a:t>fleeting</a:t>
            </a:r>
            <a:r>
              <a:rPr lang="en-US" sz="2800" spc="150" dirty="0" smtClean="0">
                <a:solidFill>
                  <a:srgbClr val="FF0000"/>
                </a:solidFill>
                <a:latin typeface="Arial"/>
                <a:cs typeface="Arial"/>
              </a:rPr>
              <a:t> , Migratory: </a:t>
            </a:r>
            <a:r>
              <a:rPr lang="en-US" sz="2800" spc="150" dirty="0" err="1" smtClean="0">
                <a:solidFill>
                  <a:srgbClr val="FF0000"/>
                </a:solidFill>
                <a:latin typeface="Arial"/>
                <a:cs typeface="Arial"/>
              </a:rPr>
              <a:t>Polyarthritis</a:t>
            </a:r>
            <a:r>
              <a:rPr lang="en-US" sz="2800" spc="150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800" spc="15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140" smtClean="0">
                <a:solidFill>
                  <a:srgbClr val="FF0000"/>
                </a:solidFill>
                <a:latin typeface="Arial"/>
                <a:cs typeface="Arial"/>
              </a:rPr>
              <a:t>involving</a:t>
            </a:r>
            <a:r>
              <a:rPr lang="en-US" sz="2800" spc="140" dirty="0" smtClean="0">
                <a:solidFill>
                  <a:srgbClr val="FF0000"/>
                </a:solidFill>
                <a:latin typeface="Arial"/>
                <a:cs typeface="Arial"/>
              </a:rPr>
              <a:t> major</a:t>
            </a:r>
            <a:r>
              <a:rPr sz="2800" spc="14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FF0000"/>
                </a:solidFill>
                <a:latin typeface="Arial"/>
                <a:cs typeface="Arial"/>
              </a:rPr>
              <a:t>major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160" dirty="0">
                <a:solidFill>
                  <a:srgbClr val="FF0000"/>
                </a:solidFill>
                <a:latin typeface="Arial"/>
                <a:cs typeface="Arial"/>
              </a:rPr>
              <a:t>joints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Arial" pitchFamily="34" charset="0"/>
              <a:buChar char="•"/>
              <a:tabLst>
                <a:tab pos="268605" algn="l"/>
                <a:tab pos="269240" algn="l"/>
              </a:tabLst>
            </a:pPr>
            <a:r>
              <a:rPr sz="2800" spc="145" dirty="0">
                <a:latin typeface="Arial"/>
                <a:cs typeface="Arial"/>
              </a:rPr>
              <a:t>Commonly </a:t>
            </a:r>
            <a:r>
              <a:rPr sz="2800" spc="114" dirty="0">
                <a:latin typeface="Arial"/>
                <a:cs typeface="Arial"/>
              </a:rPr>
              <a:t>involved </a:t>
            </a:r>
            <a:r>
              <a:rPr sz="2800" spc="175" dirty="0">
                <a:latin typeface="Arial"/>
                <a:cs typeface="Arial"/>
              </a:rPr>
              <a:t>joints-knee, </a:t>
            </a:r>
            <a:r>
              <a:rPr sz="2800" spc="105" dirty="0">
                <a:latin typeface="Arial"/>
                <a:cs typeface="Arial"/>
              </a:rPr>
              <a:t>ankle,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125" dirty="0">
                <a:latin typeface="Arial"/>
                <a:cs typeface="Arial"/>
              </a:rPr>
              <a:t>elbow  </a:t>
            </a:r>
            <a:r>
              <a:rPr sz="2800" spc="80" dirty="0">
                <a:latin typeface="Arial"/>
                <a:cs typeface="Arial"/>
              </a:rPr>
              <a:t>&amp;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160" dirty="0">
                <a:latin typeface="Arial"/>
                <a:cs typeface="Arial"/>
              </a:rPr>
              <a:t>wrist</a:t>
            </a:r>
            <a:endParaRPr sz="2800">
              <a:latin typeface="Arial"/>
              <a:cs typeface="Arial"/>
            </a:endParaRPr>
          </a:p>
          <a:p>
            <a:pPr marL="268605" marR="395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Arial" pitchFamily="34" charset="0"/>
              <a:buChar char="•"/>
              <a:tabLst>
                <a:tab pos="268605" algn="l"/>
                <a:tab pos="269240" algn="l"/>
              </a:tabLst>
            </a:pPr>
            <a:r>
              <a:rPr sz="2800" spc="85" dirty="0">
                <a:latin typeface="Arial"/>
                <a:cs typeface="Arial"/>
              </a:rPr>
              <a:t>Occur </a:t>
            </a:r>
            <a:r>
              <a:rPr sz="2800" spc="170" dirty="0">
                <a:latin typeface="Arial"/>
                <a:cs typeface="Arial"/>
              </a:rPr>
              <a:t>in </a:t>
            </a:r>
            <a:r>
              <a:rPr sz="2800" spc="65" dirty="0">
                <a:latin typeface="Arial"/>
                <a:cs typeface="Arial"/>
              </a:rPr>
              <a:t>80%,involved </a:t>
            </a:r>
            <a:r>
              <a:rPr sz="2800" spc="165">
                <a:latin typeface="Arial"/>
                <a:cs typeface="Arial"/>
              </a:rPr>
              <a:t>joints </a:t>
            </a:r>
            <a:r>
              <a:rPr sz="2800" spc="60" smtClean="0">
                <a:latin typeface="Arial"/>
                <a:cs typeface="Arial"/>
              </a:rPr>
              <a:t>are</a:t>
            </a:r>
            <a:r>
              <a:rPr lang="en-US" sz="2800" spc="60" dirty="0" smtClean="0">
                <a:latin typeface="Arial"/>
                <a:cs typeface="Arial"/>
              </a:rPr>
              <a:t> </a:t>
            </a:r>
            <a:r>
              <a:rPr sz="2800" spc="135" smtClean="0">
                <a:latin typeface="Arial"/>
                <a:cs typeface="Arial"/>
              </a:rPr>
              <a:t>exquisitely  </a:t>
            </a:r>
            <a:r>
              <a:rPr sz="2800" spc="135" dirty="0">
                <a:latin typeface="Arial"/>
                <a:cs typeface="Arial"/>
              </a:rPr>
              <a:t>tender</a:t>
            </a:r>
            <a:endParaRPr sz="2800">
              <a:latin typeface="Arial"/>
              <a:cs typeface="Arial"/>
            </a:endParaRPr>
          </a:p>
          <a:p>
            <a:pPr marL="268605" marR="311785" indent="-256540">
              <a:lnSpc>
                <a:spcPts val="3240"/>
              </a:lnSpc>
              <a:spcBef>
                <a:spcPts val="515"/>
              </a:spcBef>
              <a:buClr>
                <a:srgbClr val="2CA1BE"/>
              </a:buClr>
              <a:buSzPct val="63157"/>
              <a:buFont typeface="Arial" pitchFamily="34" charset="0"/>
              <a:buChar char="•"/>
              <a:tabLst>
                <a:tab pos="268605" algn="l"/>
                <a:tab pos="269240" algn="l"/>
              </a:tabLst>
            </a:pPr>
            <a:r>
              <a:rPr sz="2800" i="1" spc="35" dirty="0">
                <a:latin typeface="Arial"/>
                <a:cs typeface="Arial"/>
              </a:rPr>
              <a:t>In </a:t>
            </a:r>
            <a:r>
              <a:rPr sz="2800" i="1" spc="70" dirty="0">
                <a:latin typeface="Arial"/>
                <a:cs typeface="Arial"/>
              </a:rPr>
              <a:t>children </a:t>
            </a:r>
            <a:r>
              <a:rPr sz="2800" i="1" spc="50" dirty="0">
                <a:latin typeface="Arial"/>
                <a:cs typeface="Arial"/>
              </a:rPr>
              <a:t>below </a:t>
            </a:r>
            <a:r>
              <a:rPr sz="2800" i="1" spc="120" dirty="0">
                <a:latin typeface="Arial"/>
                <a:cs typeface="Arial"/>
              </a:rPr>
              <a:t>5 </a:t>
            </a:r>
            <a:r>
              <a:rPr sz="2800" i="1" spc="25" dirty="0">
                <a:latin typeface="Arial"/>
                <a:cs typeface="Arial"/>
              </a:rPr>
              <a:t>yrs </a:t>
            </a:r>
            <a:r>
              <a:rPr sz="2800" i="1" spc="105" dirty="0">
                <a:latin typeface="Arial"/>
                <a:cs typeface="Arial"/>
              </a:rPr>
              <a:t>arthritis </a:t>
            </a:r>
            <a:r>
              <a:rPr sz="2800" i="1" spc="40" dirty="0">
                <a:latin typeface="Arial"/>
                <a:cs typeface="Arial"/>
              </a:rPr>
              <a:t>usually</a:t>
            </a:r>
            <a:r>
              <a:rPr sz="2800" i="1" spc="-114" dirty="0">
                <a:latin typeface="Arial"/>
                <a:cs typeface="Arial"/>
              </a:rPr>
              <a:t> </a:t>
            </a:r>
            <a:r>
              <a:rPr sz="2800" i="1" spc="135" dirty="0">
                <a:latin typeface="Arial"/>
                <a:cs typeface="Arial"/>
              </a:rPr>
              <a:t>mild  but </a:t>
            </a:r>
            <a:r>
              <a:rPr sz="2800" i="1" spc="70" dirty="0">
                <a:latin typeface="Arial"/>
                <a:cs typeface="Arial"/>
              </a:rPr>
              <a:t>carditis more</a:t>
            </a:r>
            <a:r>
              <a:rPr sz="2800" i="1" spc="-65" dirty="0">
                <a:latin typeface="Arial"/>
                <a:cs typeface="Arial"/>
              </a:rPr>
              <a:t> </a:t>
            </a:r>
            <a:r>
              <a:rPr sz="2800" i="1" spc="100" dirty="0">
                <a:latin typeface="Arial"/>
                <a:cs typeface="Arial"/>
              </a:rPr>
              <a:t>prominent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140"/>
              </a:spcBef>
              <a:buClr>
                <a:srgbClr val="2CA1BE"/>
              </a:buClr>
              <a:buSzPct val="63157"/>
              <a:buFont typeface="Arial" pitchFamily="34" charset="0"/>
              <a:buChar char="•"/>
              <a:tabLst>
                <a:tab pos="268605" algn="l"/>
                <a:tab pos="269240" algn="l"/>
              </a:tabLst>
            </a:pPr>
            <a:r>
              <a:rPr sz="2800" i="1" spc="114" dirty="0">
                <a:latin typeface="Arial"/>
                <a:cs typeface="Arial"/>
              </a:rPr>
              <a:t>Arthritis </a:t>
            </a:r>
            <a:r>
              <a:rPr sz="2800" i="1" spc="90" dirty="0">
                <a:latin typeface="Arial"/>
                <a:cs typeface="Arial"/>
              </a:rPr>
              <a:t>do </a:t>
            </a:r>
            <a:r>
              <a:rPr sz="2800" i="1" spc="125" dirty="0">
                <a:latin typeface="Arial"/>
                <a:cs typeface="Arial"/>
              </a:rPr>
              <a:t>not </a:t>
            </a:r>
            <a:r>
              <a:rPr sz="2800" i="1" spc="45" dirty="0">
                <a:latin typeface="Arial"/>
                <a:cs typeface="Arial"/>
              </a:rPr>
              <a:t>progress </a:t>
            </a:r>
            <a:r>
              <a:rPr sz="2800" i="1" spc="140" dirty="0">
                <a:latin typeface="Arial"/>
                <a:cs typeface="Arial"/>
              </a:rPr>
              <a:t>to </a:t>
            </a:r>
            <a:r>
              <a:rPr sz="2800" i="1" spc="60" dirty="0">
                <a:latin typeface="Arial"/>
                <a:cs typeface="Arial"/>
              </a:rPr>
              <a:t>chronic</a:t>
            </a:r>
            <a:r>
              <a:rPr sz="2800" i="1" spc="-204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disease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4540" y="819658"/>
            <a:ext cx="1804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118"/>
                </a:solidFill>
                <a:latin typeface="Arial"/>
                <a:cs typeface="Arial"/>
              </a:rPr>
              <a:t>Ar</a:t>
            </a:r>
            <a:r>
              <a:rPr sz="3600" b="1" dirty="0">
                <a:solidFill>
                  <a:srgbClr val="FF8118"/>
                </a:solidFill>
                <a:latin typeface="Arial"/>
                <a:cs typeface="Arial"/>
              </a:rPr>
              <a:t>t</a:t>
            </a:r>
            <a:r>
              <a:rPr sz="3600" b="1" spc="-5" dirty="0">
                <a:solidFill>
                  <a:srgbClr val="FF8118"/>
                </a:solidFill>
                <a:latin typeface="Arial"/>
                <a:cs typeface="Arial"/>
              </a:rPr>
              <a:t>hritis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1382013"/>
            <a:ext cx="7618730" cy="5050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7187"/>
              <a:tabLst>
                <a:tab pos="269240" algn="l"/>
              </a:tabLst>
            </a:pPr>
            <a:r>
              <a:rPr sz="3200" spc="95" dirty="0">
                <a:latin typeface="Arial"/>
                <a:cs typeface="Arial"/>
              </a:rPr>
              <a:t>Involves </a:t>
            </a:r>
            <a:r>
              <a:rPr sz="3200" spc="145" dirty="0">
                <a:latin typeface="Arial"/>
                <a:cs typeface="Arial"/>
              </a:rPr>
              <a:t>larger </a:t>
            </a:r>
            <a:r>
              <a:rPr sz="3200" spc="185" dirty="0">
                <a:latin typeface="Arial"/>
                <a:cs typeface="Arial"/>
              </a:rPr>
              <a:t>joints, </a:t>
            </a:r>
            <a:r>
              <a:rPr sz="3200" spc="160" dirty="0">
                <a:latin typeface="Arial"/>
                <a:cs typeface="Arial"/>
              </a:rPr>
              <a:t>particularly </a:t>
            </a:r>
            <a:r>
              <a:rPr sz="3200" spc="70" dirty="0">
                <a:latin typeface="Arial"/>
                <a:cs typeface="Arial"/>
              </a:rPr>
              <a:t>the  </a:t>
            </a:r>
            <a:r>
              <a:rPr sz="3200" spc="105" dirty="0">
                <a:latin typeface="Arial"/>
                <a:cs typeface="Arial"/>
              </a:rPr>
              <a:t>knees, </a:t>
            </a:r>
            <a:r>
              <a:rPr sz="3200" spc="114" dirty="0">
                <a:latin typeface="Arial"/>
                <a:cs typeface="Arial"/>
              </a:rPr>
              <a:t>ankles, </a:t>
            </a:r>
            <a:r>
              <a:rPr sz="3200" spc="155" dirty="0">
                <a:latin typeface="Arial"/>
                <a:cs typeface="Arial"/>
              </a:rPr>
              <a:t>wrists, </a:t>
            </a:r>
            <a:r>
              <a:rPr sz="3200" spc="140" dirty="0">
                <a:latin typeface="Arial"/>
                <a:cs typeface="Arial"/>
              </a:rPr>
              <a:t>and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spc="130" dirty="0">
                <a:latin typeface="Arial"/>
                <a:cs typeface="Arial"/>
              </a:rPr>
              <a:t>elbows.</a:t>
            </a:r>
            <a:endParaRPr sz="3200">
              <a:latin typeface="Arial"/>
              <a:cs typeface="Arial"/>
            </a:endParaRPr>
          </a:p>
          <a:p>
            <a:pPr marL="268605" marR="786130" indent="-256540">
              <a:lnSpc>
                <a:spcPts val="3840"/>
              </a:lnSpc>
              <a:spcBef>
                <a:spcPts val="525"/>
              </a:spcBef>
              <a:buClr>
                <a:srgbClr val="2CA1BE"/>
              </a:buClr>
              <a:buSzPct val="67187"/>
              <a:tabLst>
                <a:tab pos="269240" algn="l"/>
                <a:tab pos="3824604" algn="l"/>
              </a:tabLst>
            </a:pPr>
            <a:r>
              <a:rPr sz="3200" spc="110" dirty="0">
                <a:latin typeface="Arial"/>
                <a:cs typeface="Arial"/>
              </a:rPr>
              <a:t>Rheumatic</a:t>
            </a:r>
            <a:r>
              <a:rPr sz="3200" spc="160" dirty="0">
                <a:latin typeface="Arial"/>
                <a:cs typeface="Arial"/>
              </a:rPr>
              <a:t> </a:t>
            </a:r>
            <a:r>
              <a:rPr sz="3200" spc="195" dirty="0">
                <a:latin typeface="Arial"/>
                <a:cs typeface="Arial"/>
              </a:rPr>
              <a:t>joints	</a:t>
            </a:r>
            <a:r>
              <a:rPr sz="3200" spc="75" dirty="0">
                <a:latin typeface="Arial"/>
                <a:cs typeface="Arial"/>
              </a:rPr>
              <a:t>are </a:t>
            </a:r>
            <a:r>
              <a:rPr sz="3200" spc="130" dirty="0">
                <a:latin typeface="Arial"/>
                <a:cs typeface="Arial"/>
              </a:rPr>
              <a:t>generally  </a:t>
            </a:r>
            <a:r>
              <a:rPr sz="3200" spc="204" dirty="0">
                <a:latin typeface="Arial"/>
                <a:cs typeface="Arial"/>
              </a:rPr>
              <a:t>hot, </a:t>
            </a:r>
            <a:r>
              <a:rPr sz="3200" spc="145" dirty="0">
                <a:latin typeface="Arial"/>
                <a:cs typeface="Arial"/>
              </a:rPr>
              <a:t>red, </a:t>
            </a:r>
            <a:r>
              <a:rPr sz="3200" spc="140" dirty="0">
                <a:latin typeface="Arial"/>
                <a:cs typeface="Arial"/>
              </a:rPr>
              <a:t>swollen, and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350" i="1" spc="100" dirty="0">
                <a:latin typeface="Arial"/>
                <a:cs typeface="Arial"/>
              </a:rPr>
              <a:t>exquisitely  </a:t>
            </a:r>
            <a:r>
              <a:rPr sz="3350" i="1" spc="90" dirty="0">
                <a:latin typeface="Arial"/>
                <a:cs typeface="Arial"/>
              </a:rPr>
              <a:t>tender.</a:t>
            </a:r>
            <a:endParaRPr sz="3350">
              <a:latin typeface="Arial"/>
              <a:cs typeface="Arial"/>
            </a:endParaRPr>
          </a:p>
          <a:p>
            <a:pPr marL="268605" marR="69215" indent="-256540">
              <a:lnSpc>
                <a:spcPts val="3840"/>
              </a:lnSpc>
              <a:spcBef>
                <a:spcPts val="400"/>
              </a:spcBef>
              <a:buClr>
                <a:srgbClr val="2CA1BE"/>
              </a:buClr>
              <a:buSzPct val="64179"/>
              <a:tabLst>
                <a:tab pos="269240" algn="l"/>
              </a:tabLst>
            </a:pPr>
            <a:r>
              <a:rPr sz="3350" i="1" spc="100" dirty="0">
                <a:latin typeface="Arial"/>
                <a:cs typeface="Arial"/>
              </a:rPr>
              <a:t>the </a:t>
            </a:r>
            <a:r>
              <a:rPr sz="3350" i="1" spc="85" dirty="0">
                <a:latin typeface="Arial"/>
                <a:cs typeface="Arial"/>
              </a:rPr>
              <a:t>pain </a:t>
            </a:r>
            <a:r>
              <a:rPr sz="3200" spc="75" dirty="0">
                <a:latin typeface="Arial"/>
                <a:cs typeface="Arial"/>
              </a:rPr>
              <a:t>can </a:t>
            </a:r>
            <a:r>
              <a:rPr sz="3200" spc="105" dirty="0">
                <a:latin typeface="Arial"/>
                <a:cs typeface="Arial"/>
              </a:rPr>
              <a:t>precede </a:t>
            </a:r>
            <a:r>
              <a:rPr sz="3350" i="1" spc="55" dirty="0">
                <a:latin typeface="Arial"/>
                <a:cs typeface="Arial"/>
              </a:rPr>
              <a:t>and </a:t>
            </a:r>
            <a:r>
              <a:rPr sz="3350" i="1" spc="-5" dirty="0">
                <a:latin typeface="Arial"/>
                <a:cs typeface="Arial"/>
              </a:rPr>
              <a:t>can </a:t>
            </a:r>
            <a:r>
              <a:rPr sz="3200" spc="55" dirty="0">
                <a:latin typeface="Arial"/>
                <a:cs typeface="Arial"/>
              </a:rPr>
              <a:t>appear  </a:t>
            </a:r>
            <a:r>
              <a:rPr sz="3200" spc="245" dirty="0">
                <a:latin typeface="Arial"/>
                <a:cs typeface="Arial"/>
              </a:rPr>
              <a:t>to </a:t>
            </a:r>
            <a:r>
              <a:rPr sz="3200" spc="114" dirty="0">
                <a:latin typeface="Arial"/>
                <a:cs typeface="Arial"/>
              </a:rPr>
              <a:t>be </a:t>
            </a:r>
            <a:r>
              <a:rPr sz="3200" spc="185" dirty="0">
                <a:latin typeface="Arial"/>
                <a:cs typeface="Arial"/>
              </a:rPr>
              <a:t>disproportionate </a:t>
            </a:r>
            <a:r>
              <a:rPr sz="3200" spc="245" dirty="0">
                <a:latin typeface="Arial"/>
                <a:cs typeface="Arial"/>
              </a:rPr>
              <a:t>to </a:t>
            </a:r>
            <a:r>
              <a:rPr sz="3350" i="1" spc="100" dirty="0">
                <a:latin typeface="Arial"/>
                <a:cs typeface="Arial"/>
              </a:rPr>
              <a:t>the </a:t>
            </a:r>
            <a:r>
              <a:rPr sz="3350" i="1" spc="120" dirty="0">
                <a:latin typeface="Arial"/>
                <a:cs typeface="Arial"/>
              </a:rPr>
              <a:t>other  </a:t>
            </a:r>
            <a:r>
              <a:rPr sz="3350" i="1" spc="130" dirty="0">
                <a:latin typeface="Arial"/>
                <a:cs typeface="Arial"/>
              </a:rPr>
              <a:t>findings.</a:t>
            </a:r>
            <a:endParaRPr sz="3350">
              <a:latin typeface="Arial"/>
              <a:cs typeface="Arial"/>
            </a:endParaRPr>
          </a:p>
          <a:p>
            <a:pPr marL="268605" indent="-256540">
              <a:lnSpc>
                <a:spcPts val="4004"/>
              </a:lnSpc>
              <a:spcBef>
                <a:spcPts val="130"/>
              </a:spcBef>
              <a:buClr>
                <a:srgbClr val="2CA1BE"/>
              </a:buClr>
              <a:buSzPct val="64179"/>
              <a:tabLst>
                <a:tab pos="269240" algn="l"/>
              </a:tabLst>
            </a:pPr>
            <a:r>
              <a:rPr sz="3350" i="1" spc="5" dirty="0">
                <a:latin typeface="Arial"/>
                <a:cs typeface="Arial"/>
              </a:rPr>
              <a:t>The </a:t>
            </a:r>
            <a:r>
              <a:rPr sz="3350" i="1" spc="175" dirty="0">
                <a:latin typeface="Arial"/>
                <a:cs typeface="Arial"/>
              </a:rPr>
              <a:t>joint </a:t>
            </a:r>
            <a:r>
              <a:rPr sz="3350" i="1" spc="85" dirty="0">
                <a:latin typeface="Arial"/>
                <a:cs typeface="Arial"/>
              </a:rPr>
              <a:t>involvement</a:t>
            </a:r>
            <a:r>
              <a:rPr sz="3350" i="1" spc="40" dirty="0">
                <a:latin typeface="Arial"/>
                <a:cs typeface="Arial"/>
              </a:rPr>
              <a:t> </a:t>
            </a:r>
            <a:r>
              <a:rPr sz="3350" i="1" spc="65" dirty="0">
                <a:latin typeface="Arial"/>
                <a:cs typeface="Arial"/>
              </a:rPr>
              <a:t>is</a:t>
            </a:r>
            <a:endParaRPr sz="3350">
              <a:latin typeface="Arial"/>
              <a:cs typeface="Arial"/>
            </a:endParaRPr>
          </a:p>
          <a:p>
            <a:pPr marL="268605">
              <a:lnSpc>
                <a:spcPts val="3825"/>
              </a:lnSpc>
            </a:pPr>
            <a:r>
              <a:rPr sz="3200" spc="125" dirty="0">
                <a:latin typeface="Arial"/>
                <a:cs typeface="Arial"/>
              </a:rPr>
              <a:t>characteristically </a:t>
            </a:r>
            <a:r>
              <a:rPr sz="3200" spc="195" dirty="0">
                <a:latin typeface="Arial"/>
                <a:cs typeface="Arial"/>
              </a:rPr>
              <a:t>migratory </a:t>
            </a:r>
            <a:r>
              <a:rPr sz="3200" spc="204" dirty="0">
                <a:latin typeface="Arial"/>
                <a:cs typeface="Arial"/>
              </a:rPr>
              <a:t>in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160" dirty="0">
                <a:latin typeface="Arial"/>
                <a:cs typeface="Arial"/>
              </a:rPr>
              <a:t>nature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850" y="647700"/>
            <a:ext cx="4381500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735581"/>
            <a:ext cx="7815580" cy="3592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60" dirty="0">
                <a:latin typeface="Arial"/>
                <a:cs typeface="Arial"/>
              </a:rPr>
              <a:t>A </a:t>
            </a:r>
            <a:r>
              <a:rPr sz="2800" spc="140" dirty="0">
                <a:latin typeface="Arial"/>
                <a:cs typeface="Arial"/>
              </a:rPr>
              <a:t>dramatic </a:t>
            </a:r>
            <a:r>
              <a:rPr sz="2800" spc="95" dirty="0">
                <a:latin typeface="Arial"/>
                <a:cs typeface="Arial"/>
              </a:rPr>
              <a:t>response </a:t>
            </a:r>
            <a:r>
              <a:rPr sz="2800" spc="210" dirty="0">
                <a:latin typeface="Arial"/>
                <a:cs typeface="Arial"/>
              </a:rPr>
              <a:t>to </a:t>
            </a:r>
            <a:r>
              <a:rPr sz="2800" spc="55" dirty="0">
                <a:latin typeface="Arial"/>
                <a:cs typeface="Arial"/>
              </a:rPr>
              <a:t>even </a:t>
            </a:r>
            <a:r>
              <a:rPr sz="2800" spc="130" dirty="0">
                <a:latin typeface="Arial"/>
                <a:cs typeface="Arial"/>
              </a:rPr>
              <a:t>small </a:t>
            </a:r>
            <a:r>
              <a:rPr sz="2800" spc="80" dirty="0">
                <a:latin typeface="Arial"/>
                <a:cs typeface="Arial"/>
              </a:rPr>
              <a:t>doses </a:t>
            </a:r>
            <a:r>
              <a:rPr sz="2800" spc="200" dirty="0">
                <a:latin typeface="Arial"/>
                <a:cs typeface="Arial"/>
              </a:rPr>
              <a:t>of  </a:t>
            </a:r>
            <a:r>
              <a:rPr sz="2800" spc="80" dirty="0">
                <a:latin typeface="Arial"/>
                <a:cs typeface="Arial"/>
              </a:rPr>
              <a:t>salicylates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10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68605" marR="17145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  <a:tab pos="1136015" algn="l"/>
                <a:tab pos="2493645" algn="l"/>
                <a:tab pos="2763520" algn="l"/>
                <a:tab pos="4367530" algn="l"/>
                <a:tab pos="6468745" algn="l"/>
              </a:tabLst>
            </a:pPr>
            <a:r>
              <a:rPr sz="2800" spc="7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85" dirty="0">
                <a:latin typeface="Arial"/>
                <a:cs typeface="Arial"/>
              </a:rPr>
              <a:t>a</a:t>
            </a:r>
            <a:r>
              <a:rPr sz="2800" spc="95" dirty="0">
                <a:latin typeface="Arial"/>
                <a:cs typeface="Arial"/>
              </a:rPr>
              <a:t>b</a:t>
            </a:r>
            <a:r>
              <a:rPr sz="2800" spc="45" dirty="0">
                <a:latin typeface="Arial"/>
                <a:cs typeface="Arial"/>
              </a:rPr>
              <a:t>sence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265" dirty="0">
                <a:latin typeface="Arial"/>
                <a:cs typeface="Arial"/>
              </a:rPr>
              <a:t>o</a:t>
            </a:r>
            <a:r>
              <a:rPr sz="2800" spc="135" dirty="0">
                <a:latin typeface="Arial"/>
                <a:cs typeface="Arial"/>
              </a:rPr>
              <a:t>f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100" dirty="0">
                <a:latin typeface="Arial"/>
                <a:cs typeface="Arial"/>
              </a:rPr>
              <a:t>such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120" dirty="0">
                <a:latin typeface="Arial"/>
                <a:cs typeface="Arial"/>
              </a:rPr>
              <a:t>respo</a:t>
            </a:r>
            <a:r>
              <a:rPr sz="2800" spc="145" dirty="0">
                <a:latin typeface="Arial"/>
                <a:cs typeface="Arial"/>
              </a:rPr>
              <a:t>n</a:t>
            </a:r>
            <a:r>
              <a:rPr sz="2800" spc="10" dirty="0">
                <a:latin typeface="Arial"/>
                <a:cs typeface="Arial"/>
              </a:rPr>
              <a:t>se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95" dirty="0">
                <a:latin typeface="Arial"/>
                <a:cs typeface="Arial"/>
              </a:rPr>
              <a:t>s</a:t>
            </a:r>
            <a:r>
              <a:rPr sz="2800" spc="110" dirty="0">
                <a:latin typeface="Arial"/>
                <a:cs typeface="Arial"/>
              </a:rPr>
              <a:t>h</a:t>
            </a:r>
            <a:r>
              <a:rPr sz="2800" spc="150" dirty="0">
                <a:latin typeface="Arial"/>
                <a:cs typeface="Arial"/>
              </a:rPr>
              <a:t>ould  </a:t>
            </a:r>
            <a:r>
              <a:rPr sz="2800" spc="120" dirty="0">
                <a:latin typeface="Arial"/>
                <a:cs typeface="Arial"/>
              </a:rPr>
              <a:t>suggest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spc="75" dirty="0">
                <a:latin typeface="Arial"/>
                <a:cs typeface="Arial"/>
              </a:rPr>
              <a:t>an	</a:t>
            </a:r>
            <a:r>
              <a:rPr sz="2800" spc="114" dirty="0">
                <a:latin typeface="Arial"/>
                <a:cs typeface="Arial"/>
              </a:rPr>
              <a:t>alternative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114" dirty="0">
                <a:latin typeface="Arial"/>
                <a:cs typeface="Arial"/>
              </a:rPr>
              <a:t>diagnosis.</a:t>
            </a:r>
            <a:endParaRPr sz="2800">
              <a:latin typeface="Arial"/>
              <a:cs typeface="Arial"/>
            </a:endParaRPr>
          </a:p>
          <a:p>
            <a:pPr marL="268605" marR="16433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90" dirty="0">
                <a:latin typeface="Arial"/>
                <a:cs typeface="Arial"/>
              </a:rPr>
              <a:t>Rheumatic </a:t>
            </a:r>
            <a:r>
              <a:rPr sz="2800" spc="160" dirty="0">
                <a:latin typeface="Arial"/>
                <a:cs typeface="Arial"/>
              </a:rPr>
              <a:t>arthritis </a:t>
            </a:r>
            <a:r>
              <a:rPr sz="2800" spc="100" dirty="0">
                <a:latin typeface="Arial"/>
                <a:cs typeface="Arial"/>
              </a:rPr>
              <a:t>is </a:t>
            </a:r>
            <a:r>
              <a:rPr sz="2800" spc="125" dirty="0">
                <a:latin typeface="Arial"/>
                <a:cs typeface="Arial"/>
              </a:rPr>
              <a:t>typically </a:t>
            </a:r>
            <a:r>
              <a:rPr sz="2800" spc="200" dirty="0">
                <a:latin typeface="Arial"/>
                <a:cs typeface="Arial"/>
              </a:rPr>
              <a:t>not  </a:t>
            </a:r>
            <a:r>
              <a:rPr sz="2800" spc="170" dirty="0">
                <a:latin typeface="Arial"/>
                <a:cs typeface="Arial"/>
              </a:rPr>
              <a:t>deforming.</a:t>
            </a:r>
            <a:endParaRPr sz="2800">
              <a:latin typeface="Arial"/>
              <a:cs typeface="Arial"/>
            </a:endParaRPr>
          </a:p>
          <a:p>
            <a:pPr marL="268605" marR="75184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75" dirty="0">
                <a:latin typeface="Arial"/>
                <a:cs typeface="Arial"/>
              </a:rPr>
              <a:t>Arthritis </a:t>
            </a:r>
            <a:r>
              <a:rPr sz="2800" spc="100" dirty="0">
                <a:latin typeface="Arial"/>
                <a:cs typeface="Arial"/>
              </a:rPr>
              <a:t>is </a:t>
            </a:r>
            <a:r>
              <a:rPr sz="2800" spc="145" dirty="0">
                <a:latin typeface="Arial"/>
                <a:cs typeface="Arial"/>
              </a:rPr>
              <a:t>the </a:t>
            </a:r>
            <a:r>
              <a:rPr sz="2800" spc="100" dirty="0">
                <a:latin typeface="Arial"/>
                <a:cs typeface="Arial"/>
              </a:rPr>
              <a:t>earliest </a:t>
            </a:r>
            <a:r>
              <a:rPr sz="2800" spc="145" dirty="0">
                <a:latin typeface="Arial"/>
                <a:cs typeface="Arial"/>
              </a:rPr>
              <a:t>manifestation </a:t>
            </a:r>
            <a:r>
              <a:rPr sz="2800" spc="200" dirty="0">
                <a:latin typeface="Arial"/>
                <a:cs typeface="Arial"/>
              </a:rPr>
              <a:t>of  </a:t>
            </a:r>
            <a:r>
              <a:rPr sz="2800" spc="85" dirty="0">
                <a:latin typeface="Arial"/>
                <a:cs typeface="Arial"/>
              </a:rPr>
              <a:t>acute </a:t>
            </a:r>
            <a:r>
              <a:rPr sz="2800" spc="140" dirty="0">
                <a:latin typeface="Arial"/>
                <a:cs typeface="Arial"/>
              </a:rPr>
              <a:t>rheumatic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spc="100" dirty="0">
                <a:latin typeface="Arial"/>
                <a:cs typeface="Arial"/>
              </a:rPr>
              <a:t>fever.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600075"/>
            <a:ext cx="4905375" cy="48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794" y="2007860"/>
            <a:ext cx="5561965" cy="24161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509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80" dirty="0">
                <a:solidFill>
                  <a:srgbClr val="006FC0"/>
                </a:solidFill>
                <a:latin typeface="Arial"/>
                <a:cs typeface="Arial"/>
              </a:rPr>
              <a:t>Tachycardia</a:t>
            </a:r>
            <a:endParaRPr sz="2800">
              <a:latin typeface="Arial"/>
              <a:cs typeface="Arial"/>
            </a:endParaRPr>
          </a:p>
          <a:p>
            <a:pPr marL="638810" indent="-626745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AutoNum type="arabicPeriod"/>
              <a:tabLst>
                <a:tab pos="638810" algn="l"/>
                <a:tab pos="639445" algn="l"/>
              </a:tabLst>
            </a:pPr>
            <a:r>
              <a:rPr sz="2800" spc="6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800" spc="125" dirty="0">
                <a:solidFill>
                  <a:srgbClr val="006FC0"/>
                </a:solidFill>
                <a:latin typeface="Arial"/>
                <a:cs typeface="Arial"/>
              </a:rPr>
              <a:t>heart </a:t>
            </a:r>
            <a:r>
              <a:rPr sz="2800" spc="220" dirty="0">
                <a:solidFill>
                  <a:srgbClr val="006FC0"/>
                </a:solidFill>
                <a:latin typeface="Arial"/>
                <a:cs typeface="Arial"/>
              </a:rPr>
              <a:t>murmur </a:t>
            </a:r>
            <a:r>
              <a:rPr sz="2800" spc="200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2800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125" dirty="0">
                <a:solidFill>
                  <a:srgbClr val="006FC0"/>
                </a:solidFill>
                <a:latin typeface="Arial"/>
                <a:cs typeface="Arial"/>
              </a:rPr>
              <a:t>valvulitis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95" dirty="0">
                <a:solidFill>
                  <a:srgbClr val="006FC0"/>
                </a:solidFill>
                <a:latin typeface="Arial"/>
                <a:cs typeface="Arial"/>
              </a:rPr>
              <a:t>Pericarditis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110" dirty="0">
                <a:solidFill>
                  <a:srgbClr val="006FC0"/>
                </a:solidFill>
                <a:latin typeface="Arial"/>
                <a:cs typeface="Arial"/>
              </a:rPr>
              <a:t>Cardiomegaly </a:t>
            </a:r>
            <a:r>
              <a:rPr sz="2800" spc="165" dirty="0">
                <a:solidFill>
                  <a:srgbClr val="006FC0"/>
                </a:solidFill>
                <a:latin typeface="Arial"/>
                <a:cs typeface="Arial"/>
              </a:rPr>
              <a:t>on </a:t>
            </a:r>
            <a:r>
              <a:rPr sz="2800" spc="160" dirty="0">
                <a:solidFill>
                  <a:srgbClr val="006FC0"/>
                </a:solidFill>
                <a:latin typeface="Arial"/>
                <a:cs typeface="Arial"/>
              </a:rPr>
              <a:t>X-ray</a:t>
            </a:r>
            <a:r>
              <a:rPr sz="2800" spc="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95" dirty="0">
                <a:solidFill>
                  <a:srgbClr val="006FC0"/>
                </a:solidFill>
                <a:latin typeface="Arial"/>
                <a:cs typeface="Arial"/>
              </a:rPr>
              <a:t>chest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40" dirty="0">
                <a:solidFill>
                  <a:srgbClr val="006FC0"/>
                </a:solidFill>
                <a:latin typeface="Arial"/>
                <a:cs typeface="Arial"/>
              </a:rPr>
              <a:t>Signs </a:t>
            </a:r>
            <a:r>
              <a:rPr sz="2800" spc="200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2800" spc="1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006FC0"/>
                </a:solidFill>
                <a:latin typeface="Arial"/>
                <a:cs typeface="Arial"/>
              </a:rPr>
              <a:t>CHF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0125" y="933450"/>
            <a:ext cx="1714500" cy="40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1080" y="5862015"/>
            <a:ext cx="56286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0980" marR="5080" indent="-1478915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Chest </a:t>
            </a:r>
            <a:r>
              <a:rPr sz="2200" b="1" spc="20" dirty="0">
                <a:solidFill>
                  <a:srgbClr val="FF0000"/>
                </a:solidFill>
                <a:latin typeface="Arial"/>
                <a:cs typeface="Arial"/>
              </a:rPr>
              <a:t>radiograph </a:t>
            </a:r>
            <a:r>
              <a:rPr sz="2200" b="1" spc="3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200" b="1" spc="5" dirty="0">
                <a:solidFill>
                  <a:srgbClr val="FF0000"/>
                </a:solidFill>
                <a:latin typeface="Arial"/>
                <a:cs typeface="Arial"/>
              </a:rPr>
              <a:t>an </a:t>
            </a:r>
            <a:r>
              <a:rPr sz="2200" b="1" spc="165" dirty="0">
                <a:solidFill>
                  <a:srgbClr val="FF0000"/>
                </a:solidFill>
                <a:latin typeface="Arial"/>
                <a:cs typeface="Arial"/>
              </a:rPr>
              <a:t>8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year </a:t>
            </a:r>
            <a:r>
              <a:rPr sz="2200" b="1" spc="25" dirty="0">
                <a:solidFill>
                  <a:srgbClr val="FF0000"/>
                </a:solidFill>
                <a:latin typeface="Arial"/>
                <a:cs typeface="Arial"/>
              </a:rPr>
              <a:t>old </a:t>
            </a:r>
            <a:r>
              <a:rPr sz="2200" b="1" spc="35" dirty="0">
                <a:solidFill>
                  <a:srgbClr val="FF0000"/>
                </a:solidFill>
                <a:latin typeface="Arial"/>
                <a:cs typeface="Arial"/>
              </a:rPr>
              <a:t>patient  </a:t>
            </a:r>
            <a:r>
              <a:rPr sz="2200" b="1" spc="30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acute carditis</a:t>
            </a:r>
            <a:r>
              <a:rPr sz="2200" b="1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8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0"/>
            <a:ext cx="7772400" cy="581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925" y="561975"/>
            <a:ext cx="5286375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415542"/>
            <a:ext cx="6635750" cy="1411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68605">
              <a:lnSpc>
                <a:spcPct val="1122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solidFill>
                  <a:srgbClr val="001F5F"/>
                </a:solidFill>
                <a:latin typeface="Arial"/>
                <a:cs typeface="Arial"/>
              </a:rPr>
              <a:t>Tachycardia </a:t>
            </a:r>
            <a:r>
              <a:rPr sz="2700" spc="190" dirty="0">
                <a:solidFill>
                  <a:srgbClr val="001F5F"/>
                </a:solidFill>
                <a:latin typeface="Arial"/>
                <a:cs typeface="Arial"/>
              </a:rPr>
              <a:t>out </a:t>
            </a:r>
            <a:r>
              <a:rPr sz="2700" spc="19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700" spc="180" dirty="0">
                <a:solidFill>
                  <a:srgbClr val="001F5F"/>
                </a:solidFill>
                <a:latin typeface="Arial"/>
                <a:cs typeface="Arial"/>
              </a:rPr>
              <a:t>proportion </a:t>
            </a:r>
            <a:r>
              <a:rPr sz="2700" spc="204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7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95" dirty="0">
                <a:solidFill>
                  <a:srgbClr val="001F5F"/>
                </a:solidFill>
                <a:latin typeface="Arial"/>
                <a:cs typeface="Arial"/>
              </a:rPr>
              <a:t>fever  </a:t>
            </a:r>
            <a:r>
              <a:rPr sz="2700" spc="114" dirty="0">
                <a:solidFill>
                  <a:srgbClr val="001F5F"/>
                </a:solidFill>
                <a:latin typeface="Arial"/>
                <a:cs typeface="Arial"/>
              </a:rPr>
              <a:t>sleeping </a:t>
            </a:r>
            <a:r>
              <a:rPr sz="2700" spc="110" dirty="0">
                <a:solidFill>
                  <a:srgbClr val="001F5F"/>
                </a:solidFill>
                <a:latin typeface="Arial"/>
                <a:cs typeface="Arial"/>
              </a:rPr>
              <a:t>pulse rate</a:t>
            </a:r>
            <a:r>
              <a:rPr sz="27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95" dirty="0">
                <a:solidFill>
                  <a:srgbClr val="001F5F"/>
                </a:solidFill>
                <a:latin typeface="Arial"/>
                <a:cs typeface="Arial"/>
              </a:rPr>
              <a:t>raised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solidFill>
                  <a:srgbClr val="001F5F"/>
                </a:solidFill>
                <a:latin typeface="Arial"/>
                <a:cs typeface="Arial"/>
              </a:rPr>
              <a:t>Pericardial</a:t>
            </a:r>
            <a:r>
              <a:rPr sz="27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185" dirty="0">
                <a:solidFill>
                  <a:srgbClr val="001F5F"/>
                </a:solidFill>
                <a:latin typeface="Arial"/>
                <a:cs typeface="Arial"/>
              </a:rPr>
              <a:t>rub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2853054"/>
            <a:ext cx="52330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-65" dirty="0">
                <a:solidFill>
                  <a:srgbClr val="001F5F"/>
                </a:solidFill>
                <a:latin typeface="Arial"/>
                <a:cs typeface="Arial"/>
              </a:rPr>
              <a:t>CCF, </a:t>
            </a:r>
            <a:r>
              <a:rPr sz="2700" spc="145" dirty="0">
                <a:solidFill>
                  <a:srgbClr val="001F5F"/>
                </a:solidFill>
                <a:latin typeface="Arial"/>
                <a:cs typeface="Arial"/>
              </a:rPr>
              <a:t>gallop </a:t>
            </a:r>
            <a:r>
              <a:rPr sz="2700" spc="185" dirty="0">
                <a:solidFill>
                  <a:srgbClr val="001F5F"/>
                </a:solidFill>
                <a:latin typeface="Arial"/>
                <a:cs typeface="Arial"/>
              </a:rPr>
              <a:t>rhythm </a:t>
            </a:r>
            <a:r>
              <a:rPr sz="2700" spc="114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700" spc="90" dirty="0">
                <a:solidFill>
                  <a:srgbClr val="001F5F"/>
                </a:solidFill>
                <a:latin typeface="Arial"/>
                <a:cs typeface="Arial"/>
              </a:rPr>
              <a:t>so</a:t>
            </a:r>
            <a:r>
              <a:rPr sz="27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16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3776548"/>
            <a:ext cx="372046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70" dirty="0">
                <a:solidFill>
                  <a:srgbClr val="001F5F"/>
                </a:solidFill>
                <a:latin typeface="Arial"/>
                <a:cs typeface="Arial"/>
              </a:rPr>
              <a:t>Cardiac</a:t>
            </a:r>
            <a:r>
              <a:rPr sz="27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125" dirty="0">
                <a:solidFill>
                  <a:srgbClr val="001F5F"/>
                </a:solidFill>
                <a:latin typeface="Arial"/>
                <a:cs typeface="Arial"/>
              </a:rPr>
              <a:t>enlargement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4240148"/>
            <a:ext cx="43110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100" dirty="0">
                <a:solidFill>
                  <a:srgbClr val="001F5F"/>
                </a:solidFill>
                <a:latin typeface="Arial"/>
                <a:cs typeface="Arial"/>
              </a:rPr>
              <a:t>Pulmonary</a:t>
            </a:r>
            <a:r>
              <a:rPr sz="27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130" dirty="0">
                <a:solidFill>
                  <a:srgbClr val="001F5F"/>
                </a:solidFill>
                <a:latin typeface="Arial"/>
                <a:cs typeface="Arial"/>
              </a:rPr>
              <a:t>hypertension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2151" y="3776548"/>
            <a:ext cx="1899920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55" dirty="0">
                <a:solidFill>
                  <a:srgbClr val="001F5F"/>
                </a:solidFill>
                <a:latin typeface="Arial"/>
                <a:cs typeface="Arial"/>
              </a:rPr>
              <a:t>Reversible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</a:pPr>
            <a:r>
              <a:rPr sz="2700" spc="100" dirty="0">
                <a:solidFill>
                  <a:srgbClr val="001F5F"/>
                </a:solidFill>
                <a:latin typeface="Arial"/>
                <a:cs typeface="Arial"/>
              </a:rPr>
              <a:t>Irreversible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668" y="4701920"/>
            <a:ext cx="29813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spc="70" dirty="0">
                <a:solidFill>
                  <a:srgbClr val="001F5F"/>
                </a:solidFill>
                <a:latin typeface="Arial"/>
                <a:cs typeface="Arial"/>
              </a:rPr>
              <a:t>Cardiac</a:t>
            </a:r>
            <a:r>
              <a:rPr sz="27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215" dirty="0">
                <a:solidFill>
                  <a:srgbClr val="001F5F"/>
                </a:solidFill>
                <a:latin typeface="Arial"/>
                <a:cs typeface="Arial"/>
              </a:rPr>
              <a:t>murmur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1375" y="2773807"/>
            <a:ext cx="1135380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200" dirty="0">
                <a:solidFill>
                  <a:srgbClr val="FF0000"/>
                </a:solidFill>
                <a:latin typeface="Times New Roman"/>
                <a:cs typeface="Times New Roman"/>
              </a:rPr>
              <a:t>}</a:t>
            </a:r>
            <a:endParaRPr sz="18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0200" y="41148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457200"/>
                </a:moveTo>
                <a:lnTo>
                  <a:pt x="762000" y="0"/>
                </a:lnTo>
              </a:path>
              <a:path w="990600" h="838200">
                <a:moveTo>
                  <a:pt x="152400" y="457200"/>
                </a:moveTo>
                <a:lnTo>
                  <a:pt x="990600" y="838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590550"/>
            <a:ext cx="2009775" cy="42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2010232"/>
            <a:ext cx="7280909" cy="268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40" dirty="0">
                <a:solidFill>
                  <a:srgbClr val="001F5F"/>
                </a:solidFill>
                <a:latin typeface="Arial"/>
                <a:cs typeface="Arial"/>
              </a:rPr>
              <a:t>High </a:t>
            </a:r>
            <a:r>
              <a:rPr sz="2800" spc="145" dirty="0">
                <a:solidFill>
                  <a:srgbClr val="001F5F"/>
                </a:solidFill>
                <a:latin typeface="Arial"/>
                <a:cs typeface="Arial"/>
              </a:rPr>
              <a:t>pitched </a:t>
            </a:r>
            <a:r>
              <a:rPr sz="2800" spc="90" dirty="0">
                <a:solidFill>
                  <a:srgbClr val="001F5F"/>
                </a:solidFill>
                <a:latin typeface="Arial"/>
                <a:cs typeface="Arial"/>
              </a:rPr>
              <a:t>apical </a:t>
            </a:r>
            <a:r>
              <a:rPr sz="2800" spc="135" dirty="0">
                <a:solidFill>
                  <a:srgbClr val="001F5F"/>
                </a:solidFill>
                <a:latin typeface="Arial"/>
                <a:cs typeface="Arial"/>
              </a:rPr>
              <a:t>holosystolic </a:t>
            </a:r>
            <a:r>
              <a:rPr sz="2800" spc="220" dirty="0">
                <a:solidFill>
                  <a:srgbClr val="001F5F"/>
                </a:solidFill>
                <a:latin typeface="Arial"/>
                <a:cs typeface="Arial"/>
              </a:rPr>
              <a:t>murmur  </a:t>
            </a:r>
            <a:r>
              <a:rPr sz="2800" spc="150" dirty="0">
                <a:solidFill>
                  <a:srgbClr val="001F5F"/>
                </a:solidFill>
                <a:latin typeface="Arial"/>
                <a:cs typeface="Arial"/>
              </a:rPr>
              <a:t>radiating </a:t>
            </a:r>
            <a:r>
              <a:rPr sz="2800" spc="21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800" spc="135" dirty="0">
                <a:solidFill>
                  <a:srgbClr val="001F5F"/>
                </a:solidFill>
                <a:latin typeface="Arial"/>
                <a:cs typeface="Arial"/>
              </a:rPr>
              <a:t>axilla </a:t>
            </a:r>
            <a:r>
              <a:rPr sz="2800" spc="-16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2800" spc="145" dirty="0">
                <a:solidFill>
                  <a:srgbClr val="001F5F"/>
                </a:solidFill>
                <a:latin typeface="Arial"/>
                <a:cs typeface="Arial"/>
              </a:rPr>
              <a:t>Mitral</a:t>
            </a:r>
            <a:r>
              <a:rPr sz="2800" spc="-3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65" dirty="0">
                <a:solidFill>
                  <a:srgbClr val="001F5F"/>
                </a:solidFill>
                <a:latin typeface="Arial"/>
                <a:cs typeface="Arial"/>
              </a:rPr>
              <a:t>regurgitation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14" dirty="0">
                <a:solidFill>
                  <a:srgbClr val="001F5F"/>
                </a:solidFill>
                <a:latin typeface="Arial"/>
                <a:cs typeface="Arial"/>
              </a:rPr>
              <a:t>An </a:t>
            </a:r>
            <a:r>
              <a:rPr sz="2800" spc="90" dirty="0">
                <a:solidFill>
                  <a:srgbClr val="001F5F"/>
                </a:solidFill>
                <a:latin typeface="Arial"/>
                <a:cs typeface="Arial"/>
              </a:rPr>
              <a:t>apical </a:t>
            </a:r>
            <a:r>
              <a:rPr sz="2800" spc="220" dirty="0">
                <a:solidFill>
                  <a:srgbClr val="001F5F"/>
                </a:solidFill>
                <a:latin typeface="Arial"/>
                <a:cs typeface="Arial"/>
              </a:rPr>
              <a:t>mid </a:t>
            </a: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diastolic</a:t>
            </a:r>
            <a:r>
              <a:rPr sz="28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220" dirty="0">
                <a:solidFill>
                  <a:srgbClr val="001F5F"/>
                </a:solidFill>
                <a:latin typeface="Arial"/>
                <a:cs typeface="Arial"/>
              </a:rPr>
              <a:t>murmur</a:t>
            </a:r>
            <a:endParaRPr sz="2800">
              <a:latin typeface="Arial"/>
              <a:cs typeface="Arial"/>
            </a:endParaRPr>
          </a:p>
          <a:p>
            <a:pPr marL="268605" marR="368300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6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800" spc="175" dirty="0">
                <a:solidFill>
                  <a:srgbClr val="001F5F"/>
                </a:solidFill>
                <a:latin typeface="Arial"/>
                <a:cs typeface="Arial"/>
              </a:rPr>
              <a:t>high </a:t>
            </a:r>
            <a:r>
              <a:rPr sz="2800" spc="145" dirty="0">
                <a:solidFill>
                  <a:srgbClr val="001F5F"/>
                </a:solidFill>
                <a:latin typeface="Arial"/>
                <a:cs typeface="Arial"/>
              </a:rPr>
              <a:t>pitched </a:t>
            </a:r>
            <a:r>
              <a:rPr sz="2800" spc="90" dirty="0">
                <a:solidFill>
                  <a:srgbClr val="001F5F"/>
                </a:solidFill>
                <a:latin typeface="Arial"/>
                <a:cs typeface="Arial"/>
              </a:rPr>
              <a:t>decrescendo </a:t>
            </a: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diastolic  </a:t>
            </a:r>
            <a:r>
              <a:rPr sz="2800" spc="285" dirty="0">
                <a:solidFill>
                  <a:srgbClr val="001F5F"/>
                </a:solidFill>
                <a:latin typeface="Arial"/>
                <a:cs typeface="Arial"/>
              </a:rPr>
              <a:t>murmur- </a:t>
            </a:r>
            <a:r>
              <a:rPr sz="2800" spc="155" dirty="0">
                <a:solidFill>
                  <a:srgbClr val="001F5F"/>
                </a:solidFill>
                <a:latin typeface="Arial"/>
                <a:cs typeface="Arial"/>
              </a:rPr>
              <a:t>upper </a:t>
            </a:r>
            <a:r>
              <a:rPr sz="2800" spc="120" dirty="0">
                <a:solidFill>
                  <a:srgbClr val="001F5F"/>
                </a:solidFill>
                <a:latin typeface="Arial"/>
                <a:cs typeface="Arial"/>
              </a:rPr>
              <a:t>sternal </a:t>
            </a:r>
            <a:r>
              <a:rPr sz="2800" spc="235" dirty="0">
                <a:solidFill>
                  <a:srgbClr val="001F5F"/>
                </a:solidFill>
                <a:latin typeface="Arial"/>
                <a:cs typeface="Arial"/>
              </a:rPr>
              <a:t>border-</a:t>
            </a:r>
            <a:r>
              <a:rPr sz="28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001F5F"/>
                </a:solidFill>
                <a:latin typeface="Arial"/>
                <a:cs typeface="Arial"/>
              </a:rPr>
              <a:t>Aortic  </a:t>
            </a:r>
            <a:r>
              <a:rPr sz="2800" spc="160" dirty="0">
                <a:solidFill>
                  <a:srgbClr val="001F5F"/>
                </a:solidFill>
                <a:latin typeface="Arial"/>
                <a:cs typeface="Arial"/>
              </a:rPr>
              <a:t>regurgitation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3050" y="600075"/>
            <a:ext cx="6048375" cy="48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298194"/>
            <a:ext cx="7894955" cy="4632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05"/>
              </a:lnSpc>
              <a:spcBef>
                <a:spcPts val="105"/>
              </a:spcBef>
            </a:pPr>
            <a:r>
              <a:rPr sz="2600" spc="140" dirty="0">
                <a:solidFill>
                  <a:srgbClr val="001F5F"/>
                </a:solidFill>
                <a:latin typeface="Arial"/>
                <a:cs typeface="Arial"/>
              </a:rPr>
              <a:t>Mitral</a:t>
            </a:r>
            <a:r>
              <a:rPr sz="26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125" dirty="0">
                <a:solidFill>
                  <a:srgbClr val="001F5F"/>
                </a:solidFill>
                <a:latin typeface="Arial"/>
                <a:cs typeface="Arial"/>
              </a:rPr>
              <a:t>insufficiency</a:t>
            </a:r>
            <a:endParaRPr sz="2600">
              <a:latin typeface="Arial"/>
              <a:cs typeface="Arial"/>
            </a:endParaRPr>
          </a:p>
          <a:p>
            <a:pPr marL="268605" indent="-256540">
              <a:lnSpc>
                <a:spcPts val="2895"/>
              </a:lnSpc>
              <a:buClr>
                <a:srgbClr val="2CA1BE"/>
              </a:buClr>
              <a:buSzPct val="67307"/>
              <a:buChar char=""/>
              <a:tabLst>
                <a:tab pos="268605" algn="l"/>
                <a:tab pos="269240" algn="l"/>
              </a:tabLst>
            </a:pPr>
            <a:r>
              <a:rPr sz="2600" spc="20" dirty="0">
                <a:solidFill>
                  <a:srgbClr val="001F5F"/>
                </a:solidFill>
                <a:latin typeface="Arial"/>
                <a:cs typeface="Arial"/>
              </a:rPr>
              <a:t>Some </a:t>
            </a:r>
            <a:r>
              <a:rPr sz="2600" spc="90" dirty="0">
                <a:solidFill>
                  <a:srgbClr val="001F5F"/>
                </a:solidFill>
                <a:latin typeface="Arial"/>
                <a:cs typeface="Arial"/>
              </a:rPr>
              <a:t>loss </a:t>
            </a:r>
            <a:r>
              <a:rPr sz="2600" spc="19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600" spc="95" dirty="0">
                <a:solidFill>
                  <a:srgbClr val="001F5F"/>
                </a:solidFill>
                <a:latin typeface="Arial"/>
                <a:cs typeface="Arial"/>
              </a:rPr>
              <a:t>valvular</a:t>
            </a:r>
            <a:r>
              <a:rPr sz="26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95" dirty="0">
                <a:solidFill>
                  <a:srgbClr val="001F5F"/>
                </a:solidFill>
                <a:latin typeface="Arial"/>
                <a:cs typeface="Arial"/>
              </a:rPr>
              <a:t>substance</a:t>
            </a:r>
            <a:endParaRPr sz="2600">
              <a:latin typeface="Arial"/>
              <a:cs typeface="Arial"/>
            </a:endParaRPr>
          </a:p>
          <a:p>
            <a:pPr marL="268605" indent="-256540">
              <a:lnSpc>
                <a:spcPts val="3010"/>
              </a:lnSpc>
              <a:buClr>
                <a:srgbClr val="2CA1BE"/>
              </a:buClr>
              <a:buSzPct val="67307"/>
              <a:buChar char=""/>
              <a:tabLst>
                <a:tab pos="268605" algn="l"/>
                <a:tab pos="269240" algn="l"/>
              </a:tabLst>
            </a:pPr>
            <a:r>
              <a:rPr sz="2600" spc="114" dirty="0">
                <a:solidFill>
                  <a:srgbClr val="001F5F"/>
                </a:solidFill>
                <a:latin typeface="Arial"/>
                <a:cs typeface="Arial"/>
              </a:rPr>
              <a:t>Shortening </a:t>
            </a:r>
            <a:r>
              <a:rPr sz="2600" spc="80" dirty="0">
                <a:solidFill>
                  <a:srgbClr val="001F5F"/>
                </a:solidFill>
                <a:latin typeface="Arial"/>
                <a:cs typeface="Arial"/>
              </a:rPr>
              <a:t>&amp; </a:t>
            </a:r>
            <a:r>
              <a:rPr sz="2600" spc="150" dirty="0">
                <a:solidFill>
                  <a:srgbClr val="001F5F"/>
                </a:solidFill>
                <a:latin typeface="Arial"/>
                <a:cs typeface="Arial"/>
              </a:rPr>
              <a:t>thickening </a:t>
            </a:r>
            <a:r>
              <a:rPr sz="2600" spc="19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600" spc="90" dirty="0">
                <a:solidFill>
                  <a:srgbClr val="001F5F"/>
                </a:solidFill>
                <a:latin typeface="Arial"/>
                <a:cs typeface="Arial"/>
              </a:rPr>
              <a:t>Chordae</a:t>
            </a:r>
            <a:r>
              <a:rPr sz="260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114" dirty="0">
                <a:solidFill>
                  <a:srgbClr val="001F5F"/>
                </a:solidFill>
                <a:latin typeface="Arial"/>
                <a:cs typeface="Arial"/>
              </a:rPr>
              <a:t>tendinae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3005"/>
              </a:lnSpc>
              <a:spcBef>
                <a:spcPts val="2675"/>
              </a:spcBef>
            </a:pPr>
            <a:r>
              <a:rPr sz="2600" spc="140" dirty="0">
                <a:solidFill>
                  <a:srgbClr val="001F5F"/>
                </a:solidFill>
                <a:latin typeface="Arial"/>
                <a:cs typeface="Arial"/>
              </a:rPr>
              <a:t>Mitral</a:t>
            </a:r>
            <a:r>
              <a:rPr sz="2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105" dirty="0">
                <a:solidFill>
                  <a:srgbClr val="001F5F"/>
                </a:solidFill>
                <a:latin typeface="Arial"/>
                <a:cs typeface="Arial"/>
              </a:rPr>
              <a:t>stenosis</a:t>
            </a:r>
            <a:endParaRPr sz="2600">
              <a:latin typeface="Arial"/>
              <a:cs typeface="Arial"/>
            </a:endParaRPr>
          </a:p>
          <a:p>
            <a:pPr marL="268605" marR="953769" indent="-256540">
              <a:lnSpc>
                <a:spcPct val="80000"/>
              </a:lnSpc>
              <a:spcBef>
                <a:spcPts val="509"/>
              </a:spcBef>
              <a:buClr>
                <a:srgbClr val="2CA1BE"/>
              </a:buClr>
              <a:buSzPct val="67307"/>
              <a:buChar char=""/>
              <a:tabLst>
                <a:tab pos="268605" algn="l"/>
                <a:tab pos="269240" algn="l"/>
              </a:tabLst>
            </a:pPr>
            <a:r>
              <a:rPr sz="2600" spc="55" dirty="0">
                <a:solidFill>
                  <a:srgbClr val="001F5F"/>
                </a:solidFill>
                <a:latin typeface="Arial"/>
                <a:cs typeface="Arial"/>
              </a:rPr>
              <a:t>Takes </a:t>
            </a:r>
            <a:r>
              <a:rPr sz="2600" spc="140" dirty="0">
                <a:solidFill>
                  <a:srgbClr val="001F5F"/>
                </a:solidFill>
                <a:latin typeface="Arial"/>
                <a:cs typeface="Arial"/>
              </a:rPr>
              <a:t>longer </a:t>
            </a:r>
            <a:r>
              <a:rPr sz="2600" spc="155" dirty="0">
                <a:solidFill>
                  <a:srgbClr val="001F5F"/>
                </a:solidFill>
                <a:latin typeface="Arial"/>
                <a:cs typeface="Arial"/>
              </a:rPr>
              <a:t>duration </a:t>
            </a:r>
            <a:r>
              <a:rPr sz="2600" spc="2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600" spc="105" dirty="0">
                <a:solidFill>
                  <a:srgbClr val="001F5F"/>
                </a:solidFill>
                <a:latin typeface="Arial"/>
                <a:cs typeface="Arial"/>
              </a:rPr>
              <a:t>develop </a:t>
            </a:r>
            <a:r>
              <a:rPr sz="2600" spc="130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r>
              <a:rPr sz="26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75" dirty="0">
                <a:solidFill>
                  <a:srgbClr val="001F5F"/>
                </a:solidFill>
                <a:latin typeface="Arial"/>
                <a:cs typeface="Arial"/>
              </a:rPr>
              <a:t>an  </a:t>
            </a:r>
            <a:r>
              <a:rPr sz="2600" spc="120" dirty="0">
                <a:solidFill>
                  <a:srgbClr val="001F5F"/>
                </a:solidFill>
                <a:latin typeface="Arial"/>
                <a:cs typeface="Arial"/>
              </a:rPr>
              <a:t>attack </a:t>
            </a:r>
            <a:r>
              <a:rPr sz="2600" spc="19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6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-120" dirty="0">
                <a:solidFill>
                  <a:srgbClr val="001F5F"/>
                </a:solidFill>
                <a:latin typeface="Arial"/>
                <a:cs typeface="Arial"/>
              </a:rPr>
              <a:t>ARF</a:t>
            </a:r>
            <a:endParaRPr sz="2600">
              <a:latin typeface="Arial"/>
              <a:cs typeface="Arial"/>
            </a:endParaRPr>
          </a:p>
          <a:p>
            <a:pPr marL="268605" indent="-256540">
              <a:lnSpc>
                <a:spcPts val="2790"/>
              </a:lnSpc>
              <a:buClr>
                <a:srgbClr val="2CA1BE"/>
              </a:buClr>
              <a:buSzPct val="67307"/>
              <a:buChar char=""/>
              <a:tabLst>
                <a:tab pos="268605" algn="l"/>
                <a:tab pos="269240" algn="l"/>
              </a:tabLst>
            </a:pPr>
            <a:r>
              <a:rPr sz="2600" spc="90" dirty="0">
                <a:solidFill>
                  <a:srgbClr val="001F5F"/>
                </a:solidFill>
                <a:latin typeface="Arial"/>
                <a:cs typeface="Arial"/>
              </a:rPr>
              <a:t>Fibrosis </a:t>
            </a:r>
            <a:r>
              <a:rPr sz="2600" spc="19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600" spc="175" dirty="0">
                <a:solidFill>
                  <a:srgbClr val="001F5F"/>
                </a:solidFill>
                <a:latin typeface="Arial"/>
                <a:cs typeface="Arial"/>
              </a:rPr>
              <a:t>mitral </a:t>
            </a:r>
            <a:r>
              <a:rPr sz="2600" spc="160" dirty="0">
                <a:solidFill>
                  <a:srgbClr val="001F5F"/>
                </a:solidFill>
                <a:latin typeface="Arial"/>
                <a:cs typeface="Arial"/>
              </a:rPr>
              <a:t>ring, </a:t>
            </a:r>
            <a:r>
              <a:rPr sz="2600" spc="130" dirty="0">
                <a:solidFill>
                  <a:srgbClr val="001F5F"/>
                </a:solidFill>
                <a:latin typeface="Arial"/>
                <a:cs typeface="Arial"/>
              </a:rPr>
              <a:t>commissural</a:t>
            </a:r>
            <a:r>
              <a:rPr sz="26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95" dirty="0">
                <a:solidFill>
                  <a:srgbClr val="001F5F"/>
                </a:solidFill>
                <a:latin typeface="Arial"/>
                <a:cs typeface="Arial"/>
              </a:rPr>
              <a:t>adhesions</a:t>
            </a:r>
            <a:endParaRPr sz="2600">
              <a:latin typeface="Arial"/>
              <a:cs typeface="Arial"/>
            </a:endParaRPr>
          </a:p>
          <a:p>
            <a:pPr marL="268605" marR="676275" indent="-256540">
              <a:lnSpc>
                <a:spcPts val="2500"/>
              </a:lnSpc>
              <a:spcBef>
                <a:spcPts val="484"/>
              </a:spcBef>
              <a:buClr>
                <a:srgbClr val="2CA1BE"/>
              </a:buClr>
              <a:buSzPct val="67307"/>
              <a:buChar char=""/>
              <a:tabLst>
                <a:tab pos="268605" algn="l"/>
                <a:tab pos="269240" algn="l"/>
              </a:tabLst>
            </a:pPr>
            <a:r>
              <a:rPr sz="2600" spc="120" dirty="0">
                <a:solidFill>
                  <a:srgbClr val="001F5F"/>
                </a:solidFill>
                <a:latin typeface="Arial"/>
                <a:cs typeface="Arial"/>
              </a:rPr>
              <a:t>Contracture </a:t>
            </a:r>
            <a:r>
              <a:rPr sz="2600" spc="19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600" spc="13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600" spc="45" dirty="0">
                <a:solidFill>
                  <a:srgbClr val="001F5F"/>
                </a:solidFill>
                <a:latin typeface="Arial"/>
                <a:cs typeface="Arial"/>
              </a:rPr>
              <a:t>valve </a:t>
            </a:r>
            <a:r>
              <a:rPr sz="2600" spc="100" dirty="0">
                <a:solidFill>
                  <a:srgbClr val="001F5F"/>
                </a:solidFill>
                <a:latin typeface="Arial"/>
                <a:cs typeface="Arial"/>
              </a:rPr>
              <a:t>leaflets, chordae </a:t>
            </a:r>
            <a:r>
              <a:rPr sz="2600" spc="80" dirty="0">
                <a:solidFill>
                  <a:srgbClr val="001F5F"/>
                </a:solidFill>
                <a:latin typeface="Arial"/>
                <a:cs typeface="Arial"/>
              </a:rPr>
              <a:t>&amp;  </a:t>
            </a:r>
            <a:r>
              <a:rPr sz="2600" spc="125" dirty="0">
                <a:solidFill>
                  <a:srgbClr val="001F5F"/>
                </a:solidFill>
                <a:latin typeface="Arial"/>
                <a:cs typeface="Arial"/>
              </a:rPr>
              <a:t>papillary</a:t>
            </a:r>
            <a:r>
              <a:rPr sz="26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95" dirty="0">
                <a:solidFill>
                  <a:srgbClr val="001F5F"/>
                </a:solidFill>
                <a:latin typeface="Arial"/>
                <a:cs typeface="Arial"/>
              </a:rPr>
              <a:t>muscles</a:t>
            </a:r>
            <a:endParaRPr sz="2600">
              <a:latin typeface="Arial"/>
              <a:cs typeface="Arial"/>
            </a:endParaRPr>
          </a:p>
          <a:p>
            <a:pPr marL="268605" marR="5080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7307"/>
              <a:buChar char=""/>
              <a:tabLst>
                <a:tab pos="268605" algn="l"/>
                <a:tab pos="269240" algn="l"/>
              </a:tabLst>
            </a:pPr>
            <a:r>
              <a:rPr sz="2600" spc="125" dirty="0">
                <a:solidFill>
                  <a:srgbClr val="001F5F"/>
                </a:solidFill>
                <a:latin typeface="Arial"/>
                <a:cs typeface="Arial"/>
              </a:rPr>
              <a:t>Opening </a:t>
            </a:r>
            <a:r>
              <a:rPr sz="2600" spc="95" dirty="0">
                <a:solidFill>
                  <a:srgbClr val="001F5F"/>
                </a:solidFill>
                <a:latin typeface="Arial"/>
                <a:cs typeface="Arial"/>
              </a:rPr>
              <a:t>snap, </a:t>
            </a:r>
            <a:r>
              <a:rPr sz="2600" spc="145" dirty="0">
                <a:solidFill>
                  <a:srgbClr val="001F5F"/>
                </a:solidFill>
                <a:latin typeface="Arial"/>
                <a:cs typeface="Arial"/>
              </a:rPr>
              <a:t>low </a:t>
            </a:r>
            <a:r>
              <a:rPr sz="2600" spc="135" dirty="0">
                <a:solidFill>
                  <a:srgbClr val="001F5F"/>
                </a:solidFill>
                <a:latin typeface="Arial"/>
                <a:cs typeface="Arial"/>
              </a:rPr>
              <a:t>pitched, </a:t>
            </a:r>
            <a:r>
              <a:rPr sz="2600" spc="185" dirty="0">
                <a:solidFill>
                  <a:srgbClr val="001F5F"/>
                </a:solidFill>
                <a:latin typeface="Arial"/>
                <a:cs typeface="Arial"/>
              </a:rPr>
              <a:t>rumbling </a:t>
            </a:r>
            <a:r>
              <a:rPr sz="2600" spc="175" dirty="0">
                <a:solidFill>
                  <a:srgbClr val="001F5F"/>
                </a:solidFill>
                <a:latin typeface="Arial"/>
                <a:cs typeface="Arial"/>
              </a:rPr>
              <a:t>mitral  </a:t>
            </a:r>
            <a:r>
              <a:rPr sz="2600" spc="130" dirty="0">
                <a:solidFill>
                  <a:srgbClr val="001F5F"/>
                </a:solidFill>
                <a:latin typeface="Arial"/>
                <a:cs typeface="Arial"/>
              </a:rPr>
              <a:t>diastolic </a:t>
            </a:r>
            <a:r>
              <a:rPr sz="2600" spc="210" dirty="0">
                <a:solidFill>
                  <a:srgbClr val="001F5F"/>
                </a:solidFill>
                <a:latin typeface="Arial"/>
                <a:cs typeface="Arial"/>
              </a:rPr>
              <a:t>murmur </a:t>
            </a:r>
            <a:r>
              <a:rPr sz="2600" spc="180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2600" spc="130" dirty="0">
                <a:solidFill>
                  <a:srgbClr val="001F5F"/>
                </a:solidFill>
                <a:latin typeface="Arial"/>
                <a:cs typeface="Arial"/>
              </a:rPr>
              <a:t>pre </a:t>
            </a:r>
            <a:r>
              <a:rPr sz="2600" spc="110" dirty="0">
                <a:solidFill>
                  <a:srgbClr val="001F5F"/>
                </a:solidFill>
                <a:latin typeface="Arial"/>
                <a:cs typeface="Arial"/>
              </a:rPr>
              <a:t>systolic</a:t>
            </a:r>
            <a:r>
              <a:rPr sz="2600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110" dirty="0">
                <a:solidFill>
                  <a:srgbClr val="001F5F"/>
                </a:solidFill>
                <a:latin typeface="Arial"/>
                <a:cs typeface="Arial"/>
              </a:rPr>
              <a:t>accentuation  </a:t>
            </a:r>
            <a:r>
              <a:rPr sz="2600" spc="145" dirty="0">
                <a:solidFill>
                  <a:srgbClr val="001F5F"/>
                </a:solidFill>
                <a:latin typeface="Arial"/>
                <a:cs typeface="Arial"/>
              </a:rPr>
              <a:t>ending </a:t>
            </a:r>
            <a:r>
              <a:rPr sz="2600" spc="17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600" spc="165" dirty="0">
                <a:solidFill>
                  <a:srgbClr val="001F5F"/>
                </a:solidFill>
                <a:latin typeface="Arial"/>
                <a:cs typeface="Arial"/>
              </a:rPr>
              <a:t>loud </a:t>
            </a:r>
            <a:r>
              <a:rPr sz="2600" spc="175" dirty="0">
                <a:solidFill>
                  <a:srgbClr val="001F5F"/>
                </a:solidFill>
                <a:latin typeface="Arial"/>
                <a:cs typeface="Arial"/>
              </a:rPr>
              <a:t>first</a:t>
            </a:r>
            <a:r>
              <a:rPr sz="26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140" dirty="0">
                <a:solidFill>
                  <a:srgbClr val="001F5F"/>
                </a:solidFill>
                <a:latin typeface="Arial"/>
                <a:cs typeface="Arial"/>
              </a:rPr>
              <a:t>sound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925" y="561975"/>
            <a:ext cx="7134225" cy="55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608447"/>
            <a:ext cx="7821295" cy="27895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800" spc="150" dirty="0">
                <a:solidFill>
                  <a:srgbClr val="001F5F"/>
                </a:solidFill>
                <a:latin typeface="Arial"/>
                <a:cs typeface="Arial"/>
              </a:rPr>
              <a:t>Aortic</a:t>
            </a:r>
            <a:r>
              <a:rPr sz="28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insufficiency</a:t>
            </a:r>
            <a:endParaRPr sz="2800">
              <a:latin typeface="Arial"/>
              <a:cs typeface="Arial"/>
            </a:endParaRPr>
          </a:p>
          <a:p>
            <a:pPr marL="268605" marR="114109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45" dirty="0">
                <a:solidFill>
                  <a:srgbClr val="001F5F"/>
                </a:solidFill>
                <a:latin typeface="Arial"/>
                <a:cs typeface="Arial"/>
              </a:rPr>
              <a:t>Sclerosis </a:t>
            </a:r>
            <a:r>
              <a:rPr sz="2800" spc="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800" spc="135" dirty="0">
                <a:solidFill>
                  <a:srgbClr val="001F5F"/>
                </a:solidFill>
                <a:latin typeface="Arial"/>
                <a:cs typeface="Arial"/>
              </a:rPr>
              <a:t>aortic </a:t>
            </a:r>
            <a:r>
              <a:rPr sz="2800" spc="160" dirty="0">
                <a:solidFill>
                  <a:srgbClr val="001F5F"/>
                </a:solidFill>
                <a:latin typeface="Arial"/>
                <a:cs typeface="Arial"/>
              </a:rPr>
              <a:t>valve- </a:t>
            </a:r>
            <a:r>
              <a:rPr sz="2800" spc="180" dirty="0">
                <a:solidFill>
                  <a:srgbClr val="001F5F"/>
                </a:solidFill>
                <a:latin typeface="Arial"/>
                <a:cs typeface="Arial"/>
              </a:rPr>
              <a:t>distortion </a:t>
            </a:r>
            <a:r>
              <a:rPr sz="2800" spc="80" dirty="0">
                <a:solidFill>
                  <a:srgbClr val="001F5F"/>
                </a:solidFill>
                <a:latin typeface="Arial"/>
                <a:cs typeface="Arial"/>
              </a:rPr>
              <a:t>&amp;  </a:t>
            </a:r>
            <a:r>
              <a:rPr sz="2800" spc="140" dirty="0">
                <a:solidFill>
                  <a:srgbClr val="001F5F"/>
                </a:solidFill>
                <a:latin typeface="Arial"/>
                <a:cs typeface="Arial"/>
              </a:rPr>
              <a:t>retraction </a:t>
            </a:r>
            <a:r>
              <a:rPr sz="2800" spc="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800" spc="14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8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cup</a:t>
            </a:r>
            <a:endParaRPr sz="2800">
              <a:latin typeface="Arial"/>
              <a:cs typeface="Arial"/>
            </a:endParaRPr>
          </a:p>
          <a:p>
            <a:pPr marL="268605" marR="126873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05" dirty="0">
                <a:solidFill>
                  <a:srgbClr val="001F5F"/>
                </a:solidFill>
                <a:latin typeface="Arial"/>
                <a:cs typeface="Arial"/>
              </a:rPr>
              <a:t>Characteristic </a:t>
            </a:r>
            <a:r>
              <a:rPr sz="2800" spc="85" dirty="0">
                <a:solidFill>
                  <a:srgbClr val="001F5F"/>
                </a:solidFill>
                <a:latin typeface="Arial"/>
                <a:cs typeface="Arial"/>
              </a:rPr>
              <a:t>cardiac </a:t>
            </a:r>
            <a:r>
              <a:rPr sz="2800" spc="204" dirty="0">
                <a:solidFill>
                  <a:srgbClr val="001F5F"/>
                </a:solidFill>
                <a:latin typeface="Arial"/>
                <a:cs typeface="Arial"/>
              </a:rPr>
              <a:t>murmur, </a:t>
            </a:r>
            <a:r>
              <a:rPr sz="2800" spc="80" dirty="0">
                <a:solidFill>
                  <a:srgbClr val="001F5F"/>
                </a:solidFill>
                <a:latin typeface="Arial"/>
                <a:cs typeface="Arial"/>
              </a:rPr>
              <a:t>early  </a:t>
            </a: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diastolic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14" dirty="0">
                <a:solidFill>
                  <a:srgbClr val="001F5F"/>
                </a:solidFill>
                <a:latin typeface="Arial"/>
                <a:cs typeface="Arial"/>
              </a:rPr>
              <a:t>An </a:t>
            </a:r>
            <a:r>
              <a:rPr sz="2800" spc="90" dirty="0">
                <a:solidFill>
                  <a:srgbClr val="001F5F"/>
                </a:solidFill>
                <a:latin typeface="Arial"/>
                <a:cs typeface="Arial"/>
              </a:rPr>
              <a:t>apical </a:t>
            </a: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pre </a:t>
            </a:r>
            <a:r>
              <a:rPr sz="2800" spc="110" dirty="0">
                <a:solidFill>
                  <a:srgbClr val="001F5F"/>
                </a:solidFill>
                <a:latin typeface="Arial"/>
                <a:cs typeface="Arial"/>
              </a:rPr>
              <a:t>systolic </a:t>
            </a:r>
            <a:r>
              <a:rPr sz="2800" spc="220" dirty="0">
                <a:solidFill>
                  <a:srgbClr val="001F5F"/>
                </a:solidFill>
                <a:latin typeface="Arial"/>
                <a:cs typeface="Arial"/>
              </a:rPr>
              <a:t>murmur </a:t>
            </a:r>
            <a:r>
              <a:rPr sz="2800" spc="-25" dirty="0">
                <a:solidFill>
                  <a:srgbClr val="001F5F"/>
                </a:solidFill>
                <a:latin typeface="Arial"/>
                <a:cs typeface="Arial"/>
              </a:rPr>
              <a:t>( </a:t>
            </a:r>
            <a:r>
              <a:rPr sz="2800" spc="150" dirty="0">
                <a:solidFill>
                  <a:srgbClr val="001F5F"/>
                </a:solidFill>
                <a:latin typeface="Arial"/>
                <a:cs typeface="Arial"/>
              </a:rPr>
              <a:t>Austin</a:t>
            </a:r>
            <a:r>
              <a:rPr sz="2800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001F5F"/>
                </a:solidFill>
                <a:latin typeface="Arial"/>
                <a:cs typeface="Arial"/>
              </a:rPr>
              <a:t>flint)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761936"/>
            <a:ext cx="6248400" cy="5062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66609" y="1246378"/>
            <a:ext cx="14566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Rheumatic  heart</a:t>
            </a:r>
            <a:r>
              <a:rPr sz="18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disease.  </a:t>
            </a:r>
            <a:r>
              <a:rPr sz="1800" spc="-5" dirty="0">
                <a:latin typeface="Arial"/>
                <a:cs typeface="Arial"/>
              </a:rPr>
              <a:t>Abnormal  mitral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valve.</a:t>
            </a:r>
            <a:endParaRPr sz="1800">
              <a:latin typeface="Arial"/>
              <a:cs typeface="Arial"/>
            </a:endParaRPr>
          </a:p>
          <a:p>
            <a:pPr marL="12700" marR="20574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Thick,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fused  chordae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1935556"/>
            <a:ext cx="6819900" cy="310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9240" algn="l"/>
              </a:tabLst>
            </a:pPr>
            <a:r>
              <a:rPr sz="2700" spc="140" dirty="0">
                <a:latin typeface="Arial"/>
                <a:cs typeface="Arial"/>
              </a:rPr>
              <a:t>It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105" dirty="0">
                <a:latin typeface="Arial"/>
                <a:cs typeface="Arial"/>
              </a:rPr>
              <a:t>characterized </a:t>
            </a:r>
            <a:r>
              <a:rPr sz="2700" spc="125" dirty="0">
                <a:latin typeface="Arial"/>
                <a:cs typeface="Arial"/>
              </a:rPr>
              <a:t>by </a:t>
            </a:r>
            <a:r>
              <a:rPr sz="2700" spc="80" dirty="0">
                <a:latin typeface="Arial"/>
                <a:cs typeface="Arial"/>
              </a:rPr>
              <a:t>an </a:t>
            </a:r>
            <a:r>
              <a:rPr sz="2700" spc="120" dirty="0">
                <a:latin typeface="Arial"/>
                <a:cs typeface="Arial"/>
              </a:rPr>
              <a:t>exudative </a:t>
            </a:r>
            <a:r>
              <a:rPr sz="2700" spc="114" dirty="0">
                <a:latin typeface="Arial"/>
                <a:cs typeface="Arial"/>
              </a:rPr>
              <a:t>and  </a:t>
            </a:r>
            <a:r>
              <a:rPr sz="2700" spc="135" dirty="0">
                <a:latin typeface="Arial"/>
                <a:cs typeface="Arial"/>
              </a:rPr>
              <a:t>proliferative </a:t>
            </a:r>
            <a:r>
              <a:rPr sz="2700" spc="160" dirty="0">
                <a:latin typeface="Arial"/>
                <a:cs typeface="Arial"/>
              </a:rPr>
              <a:t>inflammatory </a:t>
            </a:r>
            <a:r>
              <a:rPr sz="2700" spc="114" dirty="0">
                <a:latin typeface="Arial"/>
                <a:cs typeface="Arial"/>
              </a:rPr>
              <a:t>lesion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40" dirty="0">
                <a:latin typeface="Arial"/>
                <a:cs typeface="Arial"/>
              </a:rPr>
              <a:t>the  </a:t>
            </a:r>
            <a:r>
              <a:rPr sz="2700" spc="100" dirty="0">
                <a:latin typeface="Arial"/>
                <a:cs typeface="Arial"/>
              </a:rPr>
              <a:t>connective </a:t>
            </a:r>
            <a:r>
              <a:rPr sz="2700" spc="105" dirty="0">
                <a:latin typeface="Arial"/>
                <a:cs typeface="Arial"/>
              </a:rPr>
              <a:t>tissue, </a:t>
            </a:r>
            <a:r>
              <a:rPr sz="2700" spc="80" dirty="0">
                <a:latin typeface="Arial"/>
                <a:cs typeface="Arial"/>
              </a:rPr>
              <a:t>especially </a:t>
            </a:r>
            <a:r>
              <a:rPr sz="2700" spc="165" dirty="0">
                <a:latin typeface="Arial"/>
                <a:cs typeface="Arial"/>
              </a:rPr>
              <a:t>that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the</a:t>
            </a:r>
            <a:endParaRPr sz="2700">
              <a:latin typeface="Arial"/>
              <a:cs typeface="Arial"/>
            </a:endParaRPr>
          </a:p>
          <a:p>
            <a:pPr marL="375285" indent="-36322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375920" algn="l"/>
              </a:tabLst>
            </a:pPr>
            <a:r>
              <a:rPr sz="2700" spc="120" dirty="0">
                <a:latin typeface="Arial"/>
                <a:cs typeface="Arial"/>
              </a:rPr>
              <a:t>heart,</a:t>
            </a:r>
            <a:endParaRPr sz="2700">
              <a:latin typeface="Arial"/>
              <a:cs typeface="Arial"/>
            </a:endParaRPr>
          </a:p>
          <a:p>
            <a:pPr marL="375285" indent="-363220" algn="just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375920" algn="l"/>
              </a:tabLst>
            </a:pPr>
            <a:r>
              <a:rPr sz="2700" spc="155" dirty="0">
                <a:latin typeface="Arial"/>
                <a:cs typeface="Arial"/>
              </a:rPr>
              <a:t>joints,</a:t>
            </a:r>
            <a:endParaRPr sz="2700">
              <a:latin typeface="Arial"/>
              <a:cs typeface="Arial"/>
            </a:endParaRPr>
          </a:p>
          <a:p>
            <a:pPr marL="375285" indent="-36322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375920" algn="l"/>
              </a:tabLst>
            </a:pPr>
            <a:r>
              <a:rPr sz="2700" spc="170" dirty="0">
                <a:latin typeface="Arial"/>
                <a:cs typeface="Arial"/>
              </a:rPr>
              <a:t>blood</a:t>
            </a:r>
            <a:r>
              <a:rPr sz="2700" spc="95" dirty="0">
                <a:latin typeface="Arial"/>
                <a:cs typeface="Arial"/>
              </a:rPr>
              <a:t> </a:t>
            </a:r>
            <a:r>
              <a:rPr sz="2700" spc="50" dirty="0">
                <a:latin typeface="Arial"/>
                <a:cs typeface="Arial"/>
              </a:rPr>
              <a:t>vessels,</a:t>
            </a:r>
            <a:endParaRPr sz="2700">
              <a:latin typeface="Arial"/>
              <a:cs typeface="Arial"/>
            </a:endParaRPr>
          </a:p>
          <a:p>
            <a:pPr marL="375285" indent="-36322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375920" algn="l"/>
              </a:tabLst>
            </a:pPr>
            <a:r>
              <a:rPr sz="2700" spc="114" dirty="0">
                <a:latin typeface="Arial"/>
                <a:cs typeface="Arial"/>
              </a:rPr>
              <a:t>and subcutaneous</a:t>
            </a:r>
            <a:r>
              <a:rPr sz="2700" spc="60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tissue.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47900" y="581025"/>
            <a:ext cx="4676775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457200"/>
            <a:ext cx="5027549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7028" y="1852929"/>
            <a:ext cx="2691765" cy="21291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8300"/>
              </a:lnSpc>
              <a:spcBef>
                <a:spcPts val="150"/>
              </a:spcBef>
            </a:pP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Another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  <a:r>
              <a:rPr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of  thick and fused  mitral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valves in  </a:t>
            </a:r>
            <a:r>
              <a:rPr b="1" spc="-5" dirty="0">
                <a:solidFill>
                  <a:srgbClr val="464646"/>
                </a:solidFill>
                <a:latin typeface="Arial"/>
                <a:cs typeface="Arial"/>
              </a:rPr>
              <a:t>Rheumatic  heart</a:t>
            </a:r>
            <a:r>
              <a:rPr b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464646"/>
                </a:solidFill>
                <a:latin typeface="Arial"/>
                <a:cs typeface="Arial"/>
              </a:rPr>
              <a:t>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lang="en-US" spc="165" dirty="0" err="1" smtClean="0">
                <a:solidFill>
                  <a:srgbClr val="000000"/>
                </a:solidFill>
              </a:rPr>
              <a:t>Nonpruritic</a:t>
            </a:r>
            <a:r>
              <a:rPr lang="en-US" spc="165" dirty="0" smtClean="0">
                <a:solidFill>
                  <a:srgbClr val="000000"/>
                </a:solidFill>
              </a:rPr>
              <a:t> </a:t>
            </a:r>
            <a:r>
              <a:rPr lang="en-US" spc="140" dirty="0" err="1" smtClean="0">
                <a:solidFill>
                  <a:srgbClr val="000000"/>
                </a:solidFill>
              </a:rPr>
              <a:t>serpiginous</a:t>
            </a:r>
            <a:r>
              <a:rPr lang="en-US" spc="140" dirty="0" smtClean="0">
                <a:solidFill>
                  <a:srgbClr val="000000"/>
                </a:solidFill>
              </a:rPr>
              <a:t> </a:t>
            </a:r>
            <a:r>
              <a:rPr lang="en-US" spc="180" dirty="0" smtClean="0">
                <a:solidFill>
                  <a:srgbClr val="000000"/>
                </a:solidFill>
              </a:rPr>
              <a:t>or </a:t>
            </a:r>
            <a:r>
              <a:rPr lang="en-US" spc="125" dirty="0" smtClean="0">
                <a:solidFill>
                  <a:srgbClr val="000000"/>
                </a:solidFill>
              </a:rPr>
              <a:t>annular  </a:t>
            </a:r>
            <a:r>
              <a:rPr lang="en-US" spc="130" dirty="0" err="1" smtClean="0">
                <a:solidFill>
                  <a:srgbClr val="000000"/>
                </a:solidFill>
              </a:rPr>
              <a:t>erythematous</a:t>
            </a:r>
            <a:r>
              <a:rPr lang="en-US" spc="130" dirty="0" smtClean="0">
                <a:solidFill>
                  <a:srgbClr val="000000"/>
                </a:solidFill>
              </a:rPr>
              <a:t> </a:t>
            </a:r>
            <a:r>
              <a:rPr lang="en-US" spc="95" dirty="0" smtClean="0">
                <a:solidFill>
                  <a:srgbClr val="000000"/>
                </a:solidFill>
              </a:rPr>
              <a:t>rash </a:t>
            </a:r>
            <a:r>
              <a:rPr lang="en-US" spc="160" dirty="0" smtClean="0">
                <a:solidFill>
                  <a:srgbClr val="000000"/>
                </a:solidFill>
              </a:rPr>
              <a:t>more </a:t>
            </a:r>
            <a:r>
              <a:rPr lang="en-US" spc="180" dirty="0" smtClean="0">
                <a:solidFill>
                  <a:srgbClr val="000000"/>
                </a:solidFill>
              </a:rPr>
              <a:t>prominent </a:t>
            </a:r>
            <a:r>
              <a:rPr lang="en-US" spc="165" dirty="0" smtClean="0">
                <a:solidFill>
                  <a:srgbClr val="000000"/>
                </a:solidFill>
              </a:rPr>
              <a:t>on</a:t>
            </a:r>
            <a:r>
              <a:rPr lang="en-US" spc="25" dirty="0" smtClean="0">
                <a:solidFill>
                  <a:srgbClr val="000000"/>
                </a:solidFill>
              </a:rPr>
              <a:t> </a:t>
            </a:r>
            <a:r>
              <a:rPr lang="en-US" spc="140" dirty="0" smtClean="0">
                <a:solidFill>
                  <a:srgbClr val="000000"/>
                </a:solidFill>
              </a:rPr>
              <a:t>the  </a:t>
            </a:r>
            <a:r>
              <a:rPr lang="en-US" spc="204" dirty="0" smtClean="0">
                <a:solidFill>
                  <a:srgbClr val="000000"/>
                </a:solidFill>
              </a:rPr>
              <a:t>trunk </a:t>
            </a:r>
            <a:r>
              <a:rPr lang="en-US" spc="80" dirty="0" smtClean="0">
                <a:solidFill>
                  <a:srgbClr val="000000"/>
                </a:solidFill>
              </a:rPr>
              <a:t>&amp; </a:t>
            </a:r>
            <a:r>
              <a:rPr lang="en-US" spc="145" dirty="0" smtClean="0">
                <a:solidFill>
                  <a:srgbClr val="000000"/>
                </a:solidFill>
              </a:rPr>
              <a:t>inner </a:t>
            </a:r>
            <a:r>
              <a:rPr lang="en-US" spc="185" dirty="0" smtClean="0">
                <a:solidFill>
                  <a:srgbClr val="000000"/>
                </a:solidFill>
              </a:rPr>
              <a:t>proximal </a:t>
            </a:r>
            <a:r>
              <a:rPr lang="en-US" spc="165" dirty="0" smtClean="0">
                <a:solidFill>
                  <a:srgbClr val="000000"/>
                </a:solidFill>
              </a:rPr>
              <a:t>portions </a:t>
            </a:r>
            <a:r>
              <a:rPr lang="en-US" spc="200" dirty="0" smtClean="0">
                <a:solidFill>
                  <a:srgbClr val="000000"/>
                </a:solidFill>
              </a:rPr>
              <a:t>of </a:t>
            </a:r>
            <a:r>
              <a:rPr lang="en-US" spc="140" dirty="0" smtClean="0">
                <a:solidFill>
                  <a:srgbClr val="000000"/>
                </a:solidFill>
              </a:rPr>
              <a:t>the  </a:t>
            </a:r>
            <a:r>
              <a:rPr lang="en-US" spc="145" dirty="0" smtClean="0">
                <a:solidFill>
                  <a:srgbClr val="000000"/>
                </a:solidFill>
              </a:rPr>
              <a:t>extremities.</a:t>
            </a:r>
          </a:p>
          <a:p>
            <a:pPr marL="268605" marR="61595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lang="en-US" spc="-20" dirty="0" smtClean="0">
                <a:solidFill>
                  <a:srgbClr val="000000"/>
                </a:solidFill>
              </a:rPr>
              <a:t>Rash </a:t>
            </a:r>
            <a:r>
              <a:rPr lang="en-US" spc="100" dirty="0" smtClean="0">
                <a:solidFill>
                  <a:srgbClr val="000000"/>
                </a:solidFill>
              </a:rPr>
              <a:t>disappears </a:t>
            </a:r>
            <a:r>
              <a:rPr lang="en-US" spc="165" dirty="0" smtClean="0">
                <a:solidFill>
                  <a:srgbClr val="000000"/>
                </a:solidFill>
              </a:rPr>
              <a:t>on </a:t>
            </a:r>
            <a:r>
              <a:rPr lang="en-US" spc="130" dirty="0" smtClean="0">
                <a:solidFill>
                  <a:srgbClr val="000000"/>
                </a:solidFill>
              </a:rPr>
              <a:t>exposure </a:t>
            </a:r>
            <a:r>
              <a:rPr lang="en-US" spc="210" dirty="0" smtClean="0">
                <a:solidFill>
                  <a:srgbClr val="000000"/>
                </a:solidFill>
              </a:rPr>
              <a:t>to </a:t>
            </a:r>
            <a:r>
              <a:rPr lang="en-US" spc="140" dirty="0" smtClean="0">
                <a:solidFill>
                  <a:srgbClr val="000000"/>
                </a:solidFill>
              </a:rPr>
              <a:t>cold </a:t>
            </a:r>
            <a:r>
              <a:rPr lang="en-US" spc="80" dirty="0" smtClean="0">
                <a:solidFill>
                  <a:srgbClr val="000000"/>
                </a:solidFill>
              </a:rPr>
              <a:t>&amp;  </a:t>
            </a:r>
            <a:r>
              <a:rPr lang="en-US" spc="85" dirty="0" smtClean="0">
                <a:solidFill>
                  <a:srgbClr val="000000"/>
                </a:solidFill>
              </a:rPr>
              <a:t>reappears </a:t>
            </a:r>
            <a:r>
              <a:rPr lang="en-US" spc="140" dirty="0" smtClean="0">
                <a:solidFill>
                  <a:srgbClr val="000000"/>
                </a:solidFill>
              </a:rPr>
              <a:t>after </a:t>
            </a:r>
            <a:r>
              <a:rPr lang="en-US" spc="200" dirty="0" smtClean="0">
                <a:solidFill>
                  <a:srgbClr val="000000"/>
                </a:solidFill>
              </a:rPr>
              <a:t>hot</a:t>
            </a:r>
            <a:r>
              <a:rPr lang="en-US" spc="114" dirty="0" smtClean="0">
                <a:solidFill>
                  <a:srgbClr val="000000"/>
                </a:solidFill>
              </a:rPr>
              <a:t> shower.</a:t>
            </a:r>
            <a:endParaRPr lang="en-US" dirty="0"/>
          </a:p>
        </p:txBody>
      </p:sp>
      <p:sp>
        <p:nvSpPr>
          <p:cNvPr id="5" name="object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rm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user\Desktop\e. marginat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6324600" cy="326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446" y="5333796"/>
            <a:ext cx="804735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200" spc="60" dirty="0">
                <a:solidFill>
                  <a:srgbClr val="FF0000"/>
                </a:solidFill>
                <a:latin typeface="Arial"/>
                <a:cs typeface="Arial"/>
              </a:rPr>
              <a:t>Erythema </a:t>
            </a:r>
            <a:r>
              <a:rPr sz="2200" spc="135" dirty="0">
                <a:solidFill>
                  <a:srgbClr val="FF0000"/>
                </a:solidFill>
                <a:latin typeface="Arial"/>
                <a:cs typeface="Arial"/>
              </a:rPr>
              <a:t>marginatum </a:t>
            </a:r>
            <a:r>
              <a:rPr sz="2200" spc="125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2200" spc="11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spc="150" dirty="0">
                <a:solidFill>
                  <a:srgbClr val="FF0000"/>
                </a:solidFill>
                <a:latin typeface="Arial"/>
                <a:cs typeface="Arial"/>
              </a:rPr>
              <a:t>trunk, </a:t>
            </a:r>
            <a:r>
              <a:rPr sz="2200" spc="114" dirty="0">
                <a:solidFill>
                  <a:srgbClr val="FF0000"/>
                </a:solidFill>
                <a:latin typeface="Arial"/>
                <a:cs typeface="Arial"/>
              </a:rPr>
              <a:t>showing</a:t>
            </a:r>
            <a:r>
              <a:rPr sz="22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100" dirty="0">
                <a:solidFill>
                  <a:srgbClr val="FF0000"/>
                </a:solidFill>
                <a:latin typeface="Arial"/>
                <a:cs typeface="Arial"/>
              </a:rPr>
              <a:t>erythematous  </a:t>
            </a:r>
            <a:r>
              <a:rPr sz="2200" spc="80" dirty="0">
                <a:solidFill>
                  <a:srgbClr val="FF0000"/>
                </a:solidFill>
                <a:latin typeface="Arial"/>
                <a:cs typeface="Arial"/>
              </a:rPr>
              <a:t>lesions </a:t>
            </a:r>
            <a:r>
              <a:rPr sz="2200" spc="145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2200" spc="65" dirty="0">
                <a:solidFill>
                  <a:srgbClr val="FF0000"/>
                </a:solidFill>
                <a:latin typeface="Arial"/>
                <a:cs typeface="Arial"/>
              </a:rPr>
              <a:t>pale </a:t>
            </a:r>
            <a:r>
              <a:rPr sz="2200" spc="75" dirty="0">
                <a:solidFill>
                  <a:srgbClr val="FF0000"/>
                </a:solidFill>
                <a:latin typeface="Arial"/>
                <a:cs typeface="Arial"/>
              </a:rPr>
              <a:t>centers </a:t>
            </a:r>
            <a:r>
              <a:rPr sz="2200" spc="9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200" spc="120" dirty="0">
                <a:solidFill>
                  <a:srgbClr val="FF0000"/>
                </a:solidFill>
                <a:latin typeface="Arial"/>
                <a:cs typeface="Arial"/>
              </a:rPr>
              <a:t>rounded </a:t>
            </a:r>
            <a:r>
              <a:rPr sz="2200" spc="140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2200" spc="105" dirty="0">
                <a:solidFill>
                  <a:srgbClr val="FF0000"/>
                </a:solidFill>
                <a:latin typeface="Arial"/>
                <a:cs typeface="Arial"/>
              </a:rPr>
              <a:t>serpiginous  </a:t>
            </a:r>
            <a:r>
              <a:rPr sz="2200" spc="114" dirty="0">
                <a:solidFill>
                  <a:srgbClr val="FF0000"/>
                </a:solidFill>
                <a:latin typeface="Arial"/>
                <a:cs typeface="Arial"/>
              </a:rPr>
              <a:t>margins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5600" y="381000"/>
            <a:ext cx="3886200" cy="4776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27605"/>
            <a:ext cx="7831455" cy="4093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1211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Arial" pitchFamily="34" charset="0"/>
              <a:buChar char="•"/>
              <a:tabLst>
                <a:tab pos="268605" algn="l"/>
                <a:tab pos="269240" algn="l"/>
              </a:tabLst>
            </a:pPr>
            <a:r>
              <a:rPr sz="3200" spc="105" dirty="0">
                <a:latin typeface="Arial"/>
                <a:cs typeface="Arial"/>
              </a:rPr>
              <a:t>Hard, </a:t>
            </a:r>
            <a:r>
              <a:rPr sz="3200" spc="90">
                <a:latin typeface="Arial"/>
                <a:cs typeface="Arial"/>
              </a:rPr>
              <a:t>painless</a:t>
            </a:r>
            <a:r>
              <a:rPr sz="3200" spc="90" smtClean="0">
                <a:latin typeface="Arial"/>
                <a:cs typeface="Arial"/>
              </a:rPr>
              <a:t>, </a:t>
            </a:r>
            <a:r>
              <a:rPr sz="3200" spc="165" dirty="0">
                <a:latin typeface="Arial"/>
                <a:cs typeface="Arial"/>
              </a:rPr>
              <a:t>nonpruritic, </a:t>
            </a:r>
            <a:r>
              <a:rPr sz="3200" spc="114" dirty="0">
                <a:latin typeface="Arial"/>
                <a:cs typeface="Arial"/>
              </a:rPr>
              <a:t>freely  </a:t>
            </a:r>
            <a:r>
              <a:rPr sz="3200" spc="155" dirty="0">
                <a:latin typeface="Arial"/>
                <a:cs typeface="Arial"/>
              </a:rPr>
              <a:t>mobile</a:t>
            </a:r>
            <a:r>
              <a:rPr sz="3200" spc="155">
                <a:latin typeface="Arial"/>
                <a:cs typeface="Arial"/>
              </a:rPr>
              <a:t>, </a:t>
            </a:r>
            <a:r>
              <a:rPr sz="3200" spc="150" smtClean="0">
                <a:latin typeface="Arial"/>
                <a:cs typeface="Arial"/>
              </a:rPr>
              <a:t>2 </a:t>
            </a:r>
            <a:r>
              <a:rPr sz="3200" spc="204">
                <a:latin typeface="Arial"/>
                <a:cs typeface="Arial"/>
              </a:rPr>
              <a:t>to </a:t>
            </a:r>
            <a:r>
              <a:rPr sz="3200" spc="165" smtClean="0">
                <a:latin typeface="Arial"/>
                <a:cs typeface="Arial"/>
              </a:rPr>
              <a:t>2</a:t>
            </a:r>
            <a:r>
              <a:rPr lang="en-US" sz="3200" spc="165" dirty="0" smtClean="0">
                <a:latin typeface="Arial"/>
                <a:cs typeface="Arial"/>
              </a:rPr>
              <a:t>.5 </a:t>
            </a:r>
            <a:r>
              <a:rPr sz="3200" spc="165" smtClean="0">
                <a:latin typeface="Arial"/>
                <a:cs typeface="Arial"/>
              </a:rPr>
              <a:t>cm </a:t>
            </a:r>
            <a:r>
              <a:rPr sz="3200" spc="170" dirty="0">
                <a:latin typeface="Arial"/>
                <a:cs typeface="Arial"/>
              </a:rPr>
              <a:t>in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125" dirty="0">
                <a:latin typeface="Arial"/>
                <a:cs typeface="Arial"/>
              </a:rPr>
              <a:t>diameter.</a:t>
            </a:r>
            <a:endParaRPr sz="32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Arial" pitchFamily="34" charset="0"/>
              <a:buChar char="•"/>
              <a:tabLst>
                <a:tab pos="268605" algn="l"/>
                <a:tab pos="269240" algn="l"/>
              </a:tabLst>
            </a:pPr>
            <a:r>
              <a:rPr sz="3200" spc="95" dirty="0">
                <a:latin typeface="Arial"/>
                <a:cs typeface="Arial"/>
              </a:rPr>
              <a:t>Found </a:t>
            </a:r>
            <a:r>
              <a:rPr sz="3200" spc="125" dirty="0">
                <a:latin typeface="Arial"/>
                <a:cs typeface="Arial"/>
              </a:rPr>
              <a:t>symmetrically, </a:t>
            </a:r>
            <a:r>
              <a:rPr sz="3200" spc="130" dirty="0">
                <a:latin typeface="Arial"/>
                <a:cs typeface="Arial"/>
              </a:rPr>
              <a:t>singly </a:t>
            </a:r>
            <a:r>
              <a:rPr sz="3200" spc="175" dirty="0">
                <a:latin typeface="Arial"/>
                <a:cs typeface="Arial"/>
              </a:rPr>
              <a:t>or </a:t>
            </a:r>
            <a:r>
              <a:rPr sz="3200" spc="170" dirty="0">
                <a:latin typeface="Arial"/>
                <a:cs typeface="Arial"/>
              </a:rPr>
              <a:t>in </a:t>
            </a:r>
            <a:r>
              <a:rPr sz="3200" spc="105" dirty="0">
                <a:latin typeface="Arial"/>
                <a:cs typeface="Arial"/>
              </a:rPr>
              <a:t>clusters,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160" dirty="0">
                <a:latin typeface="Arial"/>
                <a:cs typeface="Arial"/>
              </a:rPr>
              <a:t>on  </a:t>
            </a:r>
            <a:r>
              <a:rPr sz="3200" spc="135" dirty="0">
                <a:latin typeface="Arial"/>
                <a:cs typeface="Arial"/>
              </a:rPr>
              <a:t>extensor </a:t>
            </a:r>
            <a:r>
              <a:rPr sz="3200" spc="85" dirty="0">
                <a:latin typeface="Arial"/>
                <a:cs typeface="Arial"/>
              </a:rPr>
              <a:t>surfaces </a:t>
            </a:r>
            <a:r>
              <a:rPr sz="3200" spc="195" dirty="0">
                <a:latin typeface="Arial"/>
                <a:cs typeface="Arial"/>
              </a:rPr>
              <a:t>of </a:t>
            </a:r>
            <a:r>
              <a:rPr sz="3200" spc="190" dirty="0">
                <a:latin typeface="Arial"/>
                <a:cs typeface="Arial"/>
              </a:rPr>
              <a:t>both </a:t>
            </a:r>
            <a:r>
              <a:rPr sz="3200" spc="105" dirty="0">
                <a:latin typeface="Arial"/>
                <a:cs typeface="Arial"/>
              </a:rPr>
              <a:t>large </a:t>
            </a:r>
            <a:r>
              <a:rPr sz="3200" spc="80" dirty="0">
                <a:latin typeface="Arial"/>
                <a:cs typeface="Arial"/>
              </a:rPr>
              <a:t>&amp; </a:t>
            </a:r>
            <a:r>
              <a:rPr sz="3200" spc="125" dirty="0">
                <a:latin typeface="Arial"/>
                <a:cs typeface="Arial"/>
              </a:rPr>
              <a:t>small  </a:t>
            </a:r>
            <a:r>
              <a:rPr sz="3200" spc="155" dirty="0">
                <a:latin typeface="Arial"/>
                <a:cs typeface="Arial"/>
              </a:rPr>
              <a:t>joints, </a:t>
            </a:r>
            <a:r>
              <a:rPr sz="3200" spc="95" dirty="0">
                <a:latin typeface="Arial"/>
                <a:cs typeface="Arial"/>
              </a:rPr>
              <a:t>over </a:t>
            </a:r>
            <a:r>
              <a:rPr sz="3200" spc="140" dirty="0">
                <a:latin typeface="Arial"/>
                <a:cs typeface="Arial"/>
              </a:rPr>
              <a:t>the </a:t>
            </a:r>
            <a:r>
              <a:rPr sz="3200" spc="80" dirty="0">
                <a:latin typeface="Arial"/>
                <a:cs typeface="Arial"/>
              </a:rPr>
              <a:t>scalp </a:t>
            </a:r>
            <a:r>
              <a:rPr sz="3200" spc="180" dirty="0">
                <a:latin typeface="Arial"/>
                <a:cs typeface="Arial"/>
              </a:rPr>
              <a:t>or </a:t>
            </a:r>
            <a:r>
              <a:rPr sz="3200" spc="130" dirty="0">
                <a:latin typeface="Arial"/>
                <a:cs typeface="Arial"/>
              </a:rPr>
              <a:t>along </a:t>
            </a:r>
            <a:r>
              <a:rPr sz="3200" spc="140" dirty="0">
                <a:latin typeface="Arial"/>
                <a:cs typeface="Arial"/>
              </a:rPr>
              <a:t>the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114" dirty="0">
                <a:latin typeface="Arial"/>
                <a:cs typeface="Arial"/>
              </a:rPr>
              <a:t>spine.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Arial" pitchFamily="34" charset="0"/>
              <a:buChar char="•"/>
              <a:tabLst>
                <a:tab pos="268605" algn="l"/>
                <a:tab pos="269240" algn="l"/>
              </a:tabLst>
            </a:pPr>
            <a:r>
              <a:rPr sz="3200" spc="40" dirty="0">
                <a:latin typeface="Arial"/>
                <a:cs typeface="Arial"/>
              </a:rPr>
              <a:t>Lasts </a:t>
            </a:r>
            <a:r>
              <a:rPr sz="3200" spc="200" dirty="0">
                <a:latin typeface="Arial"/>
                <a:cs typeface="Arial"/>
              </a:rPr>
              <a:t>for</a:t>
            </a:r>
            <a:r>
              <a:rPr sz="3200" spc="125" dirty="0">
                <a:latin typeface="Arial"/>
                <a:cs typeface="Arial"/>
              </a:rPr>
              <a:t> </a:t>
            </a:r>
            <a:r>
              <a:rPr sz="3200" spc="75" dirty="0">
                <a:latin typeface="Arial"/>
                <a:cs typeface="Arial"/>
              </a:rPr>
              <a:t>weeks.</a:t>
            </a:r>
            <a:endParaRPr sz="32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250"/>
              </a:spcBef>
              <a:buClr>
                <a:srgbClr val="2CA1BE"/>
              </a:buClr>
              <a:buSzPct val="63157"/>
              <a:buFont typeface="Arial" pitchFamily="34" charset="0"/>
              <a:buChar char="•"/>
              <a:tabLst>
                <a:tab pos="268605" algn="l"/>
                <a:tab pos="269240" algn="l"/>
              </a:tabLst>
            </a:pPr>
            <a:r>
              <a:rPr sz="3200" i="1" spc="-10" dirty="0">
                <a:solidFill>
                  <a:srgbClr val="FF0000"/>
                </a:solidFill>
                <a:latin typeface="Arial"/>
                <a:cs typeface="Arial"/>
              </a:rPr>
              <a:t>Always </a:t>
            </a:r>
            <a:r>
              <a:rPr sz="3200" i="1" spc="5" dirty="0">
                <a:solidFill>
                  <a:srgbClr val="FF0000"/>
                </a:solidFill>
                <a:latin typeface="Arial"/>
                <a:cs typeface="Arial"/>
              </a:rPr>
              <a:t>associated </a:t>
            </a:r>
            <a:r>
              <a:rPr sz="3200" i="1" spc="114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3200" i="1" spc="-35" dirty="0">
                <a:solidFill>
                  <a:srgbClr val="FF0000"/>
                </a:solidFill>
                <a:latin typeface="Arial"/>
                <a:cs typeface="Arial"/>
              </a:rPr>
              <a:t>severe</a:t>
            </a:r>
            <a:r>
              <a:rPr sz="3200" i="1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65" dirty="0">
                <a:solidFill>
                  <a:srgbClr val="FF0000"/>
                </a:solidFill>
                <a:latin typeface="Arial"/>
                <a:cs typeface="Arial"/>
              </a:rPr>
              <a:t>carditis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14575" y="619125"/>
            <a:ext cx="44862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542"/>
            <a:ext cx="7425690" cy="35210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14" dirty="0">
                <a:solidFill>
                  <a:srgbClr val="001F5F"/>
                </a:solidFill>
                <a:latin typeface="Arial"/>
                <a:cs typeface="Arial"/>
              </a:rPr>
              <a:t>Neuropsychiatric</a:t>
            </a:r>
            <a:r>
              <a:rPr sz="27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140" dirty="0">
                <a:solidFill>
                  <a:srgbClr val="001F5F"/>
                </a:solidFill>
                <a:latin typeface="Arial"/>
                <a:cs typeface="Arial"/>
              </a:rPr>
              <a:t>disorder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5" dirty="0">
                <a:latin typeface="Arial"/>
                <a:cs typeface="Arial"/>
              </a:rPr>
              <a:t>More </a:t>
            </a:r>
            <a:r>
              <a:rPr sz="2700" spc="160" dirty="0">
                <a:latin typeface="Arial"/>
                <a:cs typeface="Arial"/>
              </a:rPr>
              <a:t>often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140" dirty="0">
                <a:latin typeface="Arial"/>
                <a:cs typeface="Arial"/>
              </a:rPr>
              <a:t>prepubertal </a:t>
            </a:r>
            <a:r>
              <a:rPr sz="2700" spc="155" dirty="0">
                <a:latin typeface="Arial"/>
                <a:cs typeface="Arial"/>
              </a:rPr>
              <a:t>girls </a:t>
            </a:r>
            <a:r>
              <a:rPr sz="2700" spc="145" dirty="0">
                <a:latin typeface="Arial"/>
                <a:cs typeface="Arial"/>
              </a:rPr>
              <a:t>(8to </a:t>
            </a:r>
            <a:r>
              <a:rPr sz="2700" spc="200" dirty="0">
                <a:latin typeface="Arial"/>
                <a:cs typeface="Arial"/>
              </a:rPr>
              <a:t>12</a:t>
            </a:r>
            <a:r>
              <a:rPr sz="2700" spc="-225" dirty="0">
                <a:latin typeface="Arial"/>
                <a:cs typeface="Arial"/>
              </a:rPr>
              <a:t> </a:t>
            </a:r>
            <a:r>
              <a:rPr sz="2700" spc="65" dirty="0">
                <a:latin typeface="Arial"/>
                <a:cs typeface="Arial"/>
              </a:rPr>
              <a:t>yrs)  </a:t>
            </a:r>
            <a:r>
              <a:rPr sz="2700" spc="145" dirty="0">
                <a:latin typeface="Arial"/>
                <a:cs typeface="Arial"/>
              </a:rPr>
              <a:t>than </a:t>
            </a:r>
            <a:r>
              <a:rPr sz="2700" spc="170" dirty="0">
                <a:latin typeface="Arial"/>
                <a:cs typeface="Arial"/>
              </a:rPr>
              <a:t>in</a:t>
            </a:r>
            <a:r>
              <a:rPr sz="2700" spc="20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boys.</a:t>
            </a:r>
            <a:endParaRPr sz="2700">
              <a:latin typeface="Arial"/>
              <a:cs typeface="Arial"/>
            </a:endParaRPr>
          </a:p>
          <a:p>
            <a:pPr marL="268605" marR="7512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30" dirty="0">
                <a:latin typeface="Arial"/>
                <a:cs typeface="Arial"/>
              </a:rPr>
              <a:t>Neurologic </a:t>
            </a:r>
            <a:r>
              <a:rPr sz="2700" spc="114" dirty="0">
                <a:latin typeface="Arial"/>
                <a:cs typeface="Arial"/>
              </a:rPr>
              <a:t>signs </a:t>
            </a:r>
            <a:r>
              <a:rPr sz="2700" spc="-155" dirty="0">
                <a:latin typeface="Arial"/>
                <a:cs typeface="Arial"/>
              </a:rPr>
              <a:t>– </a:t>
            </a:r>
            <a:r>
              <a:rPr sz="2700" spc="125" dirty="0">
                <a:latin typeface="Arial"/>
                <a:cs typeface="Arial"/>
              </a:rPr>
              <a:t>choric </a:t>
            </a:r>
            <a:r>
              <a:rPr sz="2700" spc="145" dirty="0">
                <a:latin typeface="Arial"/>
                <a:cs typeface="Arial"/>
              </a:rPr>
              <a:t>movement </a:t>
            </a:r>
            <a:r>
              <a:rPr sz="2700" spc="80" dirty="0">
                <a:latin typeface="Arial"/>
                <a:cs typeface="Arial"/>
              </a:rPr>
              <a:t>&amp;  </a:t>
            </a:r>
            <a:r>
              <a:rPr sz="2700" spc="145" dirty="0">
                <a:latin typeface="Arial"/>
                <a:cs typeface="Arial"/>
              </a:rPr>
              <a:t>hypotonia</a:t>
            </a:r>
            <a:endParaRPr sz="2700">
              <a:latin typeface="Arial"/>
              <a:cs typeface="Arial"/>
            </a:endParaRPr>
          </a:p>
          <a:p>
            <a:pPr marL="268605" marR="132842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/>
                <a:cs typeface="Arial"/>
              </a:rPr>
              <a:t>Psychiatric </a:t>
            </a:r>
            <a:r>
              <a:rPr sz="2700" spc="204" dirty="0">
                <a:latin typeface="Arial"/>
                <a:cs typeface="Arial"/>
              </a:rPr>
              <a:t>signs- </a:t>
            </a:r>
            <a:r>
              <a:rPr sz="2700" spc="145" dirty="0">
                <a:latin typeface="Arial"/>
                <a:cs typeface="Arial"/>
              </a:rPr>
              <a:t>emotional  liability, </a:t>
            </a:r>
            <a:r>
              <a:rPr sz="2700" spc="120" dirty="0">
                <a:latin typeface="Arial"/>
                <a:cs typeface="Arial"/>
              </a:rPr>
              <a:t>hyperactivity, </a:t>
            </a:r>
            <a:r>
              <a:rPr sz="2700" spc="114" dirty="0">
                <a:latin typeface="Arial"/>
                <a:cs typeface="Arial"/>
              </a:rPr>
              <a:t>separation  </a:t>
            </a:r>
            <a:r>
              <a:rPr sz="2700" spc="130" dirty="0">
                <a:latin typeface="Arial"/>
                <a:cs typeface="Arial"/>
              </a:rPr>
              <a:t>anxiety, </a:t>
            </a:r>
            <a:r>
              <a:rPr sz="2700" spc="90" dirty="0">
                <a:latin typeface="Arial"/>
                <a:cs typeface="Arial"/>
              </a:rPr>
              <a:t>obsessions </a:t>
            </a:r>
            <a:r>
              <a:rPr sz="2700" spc="80" dirty="0">
                <a:latin typeface="Arial"/>
                <a:cs typeface="Arial"/>
              </a:rPr>
              <a:t>&amp;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compulsions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7025" y="647700"/>
            <a:ext cx="3409950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9825" y="600075"/>
            <a:ext cx="4324350" cy="48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413408"/>
            <a:ext cx="7625080" cy="49231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204" dirty="0">
                <a:solidFill>
                  <a:srgbClr val="001F5F"/>
                </a:solidFill>
                <a:latin typeface="Arial"/>
                <a:cs typeface="Arial"/>
              </a:rPr>
              <a:t>10 </a:t>
            </a:r>
            <a:r>
              <a:rPr sz="2800" spc="-16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2800" spc="204" dirty="0">
                <a:solidFill>
                  <a:srgbClr val="001F5F"/>
                </a:solidFill>
                <a:latin typeface="Arial"/>
                <a:cs typeface="Arial"/>
              </a:rPr>
              <a:t>15 </a:t>
            </a:r>
            <a:r>
              <a:rPr sz="2800" spc="-625" dirty="0">
                <a:solidFill>
                  <a:srgbClr val="001F5F"/>
                </a:solidFill>
                <a:latin typeface="Arial"/>
                <a:cs typeface="Arial"/>
              </a:rPr>
              <a:t>% </a:t>
            </a:r>
            <a:r>
              <a:rPr sz="2800" spc="2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800" spc="-4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001F5F"/>
                </a:solidFill>
                <a:latin typeface="Arial"/>
                <a:cs typeface="Arial"/>
              </a:rPr>
              <a:t>patients</a:t>
            </a:r>
            <a:endParaRPr sz="2800">
              <a:latin typeface="Arial"/>
              <a:cs typeface="Arial"/>
            </a:endParaRPr>
          </a:p>
          <a:p>
            <a:pPr marL="268605" marR="66294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solidFill>
                  <a:srgbClr val="001F5F"/>
                </a:solidFill>
                <a:latin typeface="Arial"/>
                <a:cs typeface="Arial"/>
              </a:rPr>
              <a:t>Usually </a:t>
            </a:r>
            <a:r>
              <a:rPr sz="2800" spc="-1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800" spc="85" dirty="0">
                <a:solidFill>
                  <a:srgbClr val="001F5F"/>
                </a:solidFill>
                <a:latin typeface="Arial"/>
                <a:cs typeface="Arial"/>
              </a:rPr>
              <a:t>delayed </a:t>
            </a:r>
            <a:r>
              <a:rPr sz="2800" spc="12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800" spc="165" dirty="0">
                <a:solidFill>
                  <a:srgbClr val="001F5F"/>
                </a:solidFill>
                <a:latin typeface="Arial"/>
                <a:cs typeface="Arial"/>
              </a:rPr>
              <a:t>often </a:t>
            </a:r>
            <a:r>
              <a:rPr sz="2800" spc="14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800" spc="90" dirty="0">
                <a:solidFill>
                  <a:srgbClr val="001F5F"/>
                </a:solidFill>
                <a:latin typeface="Arial"/>
                <a:cs typeface="Arial"/>
              </a:rPr>
              <a:t>sole  </a:t>
            </a:r>
            <a:r>
              <a:rPr sz="2800" spc="145" dirty="0">
                <a:solidFill>
                  <a:srgbClr val="001F5F"/>
                </a:solidFill>
                <a:latin typeface="Arial"/>
                <a:cs typeface="Arial"/>
              </a:rPr>
              <a:t>manifestation </a:t>
            </a:r>
            <a:r>
              <a:rPr sz="2800" spc="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800" spc="90" dirty="0">
                <a:solidFill>
                  <a:srgbClr val="001F5F"/>
                </a:solidFill>
                <a:latin typeface="Arial"/>
                <a:cs typeface="Arial"/>
              </a:rPr>
              <a:t>acute </a:t>
            </a:r>
            <a:r>
              <a:rPr sz="2800" spc="140" dirty="0">
                <a:solidFill>
                  <a:srgbClr val="001F5F"/>
                </a:solidFill>
                <a:latin typeface="Arial"/>
                <a:cs typeface="Arial"/>
              </a:rPr>
              <a:t>rheumatic</a:t>
            </a:r>
            <a:r>
              <a:rPr sz="28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00" dirty="0">
                <a:solidFill>
                  <a:srgbClr val="001F5F"/>
                </a:solidFill>
                <a:latin typeface="Arial"/>
                <a:cs typeface="Arial"/>
              </a:rPr>
              <a:t>fever</a:t>
            </a:r>
            <a:endParaRPr sz="2800">
              <a:latin typeface="Arial"/>
              <a:cs typeface="Arial"/>
            </a:endParaRPr>
          </a:p>
          <a:p>
            <a:pPr marL="268605" marR="29527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05" dirty="0">
                <a:solidFill>
                  <a:srgbClr val="001F5F"/>
                </a:solidFill>
                <a:latin typeface="Arial"/>
                <a:cs typeface="Arial"/>
              </a:rPr>
              <a:t>Characterized </a:t>
            </a:r>
            <a:r>
              <a:rPr sz="2800" spc="125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2800" spc="145" dirty="0">
                <a:solidFill>
                  <a:srgbClr val="001F5F"/>
                </a:solidFill>
                <a:latin typeface="Arial"/>
                <a:cs typeface="Arial"/>
              </a:rPr>
              <a:t>involuntary  </a:t>
            </a: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movements, </a:t>
            </a:r>
            <a:r>
              <a:rPr sz="2800" spc="95" dirty="0">
                <a:solidFill>
                  <a:srgbClr val="001F5F"/>
                </a:solidFill>
                <a:latin typeface="Arial"/>
                <a:cs typeface="Arial"/>
              </a:rPr>
              <a:t>specially </a:t>
            </a:r>
            <a:r>
              <a:rPr sz="2800" spc="2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800" spc="14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800" spc="65" dirty="0">
                <a:solidFill>
                  <a:srgbClr val="001F5F"/>
                </a:solidFill>
                <a:latin typeface="Arial"/>
                <a:cs typeface="Arial"/>
              </a:rPr>
              <a:t>face </a:t>
            </a:r>
            <a:r>
              <a:rPr sz="2800" spc="114" dirty="0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sz="2800" spc="160" dirty="0">
                <a:solidFill>
                  <a:srgbClr val="001F5F"/>
                </a:solidFill>
                <a:latin typeface="Arial"/>
                <a:cs typeface="Arial"/>
              </a:rPr>
              <a:t>limbs, </a:t>
            </a:r>
            <a:r>
              <a:rPr sz="2800" spc="114" dirty="0">
                <a:solidFill>
                  <a:srgbClr val="001F5F"/>
                </a:solidFill>
                <a:latin typeface="Arial"/>
                <a:cs typeface="Arial"/>
              </a:rPr>
              <a:t>muscle </a:t>
            </a:r>
            <a:r>
              <a:rPr sz="2800" spc="75" dirty="0">
                <a:solidFill>
                  <a:srgbClr val="001F5F"/>
                </a:solidFill>
                <a:latin typeface="Arial"/>
                <a:cs typeface="Arial"/>
              </a:rPr>
              <a:t>weakness, </a:t>
            </a:r>
            <a:r>
              <a:rPr sz="2800" spc="120" dirty="0">
                <a:solidFill>
                  <a:srgbClr val="001F5F"/>
                </a:solidFill>
                <a:latin typeface="Arial"/>
                <a:cs typeface="Arial"/>
              </a:rPr>
              <a:t>disturbances </a:t>
            </a:r>
            <a:r>
              <a:rPr sz="2800" spc="200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2800" spc="70" dirty="0">
                <a:solidFill>
                  <a:srgbClr val="001F5F"/>
                </a:solidFill>
                <a:latin typeface="Arial"/>
                <a:cs typeface="Arial"/>
              </a:rPr>
              <a:t>speech </a:t>
            </a:r>
            <a:r>
              <a:rPr sz="2800" spc="12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800" spc="140" dirty="0">
                <a:solidFill>
                  <a:srgbClr val="001F5F"/>
                </a:solidFill>
                <a:latin typeface="Arial"/>
                <a:cs typeface="Arial"/>
              </a:rPr>
              <a:t>gait, </a:t>
            </a:r>
            <a:r>
              <a:rPr sz="2800" spc="175" dirty="0">
                <a:solidFill>
                  <a:srgbClr val="001F5F"/>
                </a:solidFill>
                <a:latin typeface="Arial"/>
                <a:cs typeface="Arial"/>
              </a:rPr>
              <a:t>poor </a:t>
            </a:r>
            <a:r>
              <a:rPr sz="2800" spc="105" dirty="0">
                <a:solidFill>
                  <a:srgbClr val="001F5F"/>
                </a:solidFill>
                <a:latin typeface="Arial"/>
                <a:cs typeface="Arial"/>
              </a:rPr>
              <a:t>scholastic  </a:t>
            </a: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performance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65" dirty="0">
                <a:solidFill>
                  <a:srgbClr val="001F5F"/>
                </a:solidFill>
                <a:latin typeface="Arial"/>
                <a:cs typeface="Arial"/>
              </a:rPr>
              <a:t>Milk </a:t>
            </a:r>
            <a:r>
              <a:rPr sz="2800" spc="160" dirty="0">
                <a:solidFill>
                  <a:srgbClr val="001F5F"/>
                </a:solidFill>
                <a:latin typeface="Arial"/>
                <a:cs typeface="Arial"/>
              </a:rPr>
              <a:t>maid </a:t>
            </a:r>
            <a:r>
              <a:rPr sz="2800" spc="175" dirty="0">
                <a:solidFill>
                  <a:srgbClr val="001F5F"/>
                </a:solidFill>
                <a:latin typeface="Arial"/>
                <a:cs typeface="Arial"/>
              </a:rPr>
              <a:t>grip, </a:t>
            </a:r>
            <a:r>
              <a:rPr sz="2800" spc="155" dirty="0">
                <a:solidFill>
                  <a:srgbClr val="001F5F"/>
                </a:solidFill>
                <a:latin typeface="Arial"/>
                <a:cs typeface="Arial"/>
              </a:rPr>
              <a:t>spooning </a:t>
            </a:r>
            <a:r>
              <a:rPr sz="2800" spc="114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800" spc="165" dirty="0">
                <a:solidFill>
                  <a:srgbClr val="001F5F"/>
                </a:solidFill>
                <a:latin typeface="Arial"/>
                <a:cs typeface="Arial"/>
              </a:rPr>
              <a:t>pronation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200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2800" spc="140" dirty="0">
                <a:solidFill>
                  <a:srgbClr val="001F5F"/>
                </a:solidFill>
                <a:latin typeface="Arial"/>
                <a:cs typeface="Arial"/>
              </a:rPr>
              <a:t>extended </a:t>
            </a:r>
            <a:r>
              <a:rPr sz="2800" spc="110" dirty="0">
                <a:solidFill>
                  <a:srgbClr val="001F5F"/>
                </a:solidFill>
                <a:latin typeface="Arial"/>
                <a:cs typeface="Arial"/>
              </a:rPr>
              <a:t>hands, </a:t>
            </a:r>
            <a:r>
              <a:rPr sz="2800" spc="160" dirty="0">
                <a:solidFill>
                  <a:srgbClr val="001F5F"/>
                </a:solidFill>
                <a:latin typeface="Arial"/>
                <a:cs typeface="Arial"/>
              </a:rPr>
              <a:t>wormian </a:t>
            </a:r>
            <a:r>
              <a:rPr sz="2800" spc="135" dirty="0">
                <a:solidFill>
                  <a:srgbClr val="001F5F"/>
                </a:solidFill>
                <a:latin typeface="Arial"/>
                <a:cs typeface="Arial"/>
              </a:rPr>
              <a:t>movements </a:t>
            </a:r>
            <a:r>
              <a:rPr sz="2800" spc="200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2800" spc="155" dirty="0">
                <a:solidFill>
                  <a:srgbClr val="001F5F"/>
                </a:solidFill>
                <a:latin typeface="Arial"/>
                <a:cs typeface="Arial"/>
              </a:rPr>
              <a:t>tongue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1225" y="571500"/>
            <a:ext cx="4791075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9372" y="1521079"/>
            <a:ext cx="7040880" cy="4316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10" dirty="0">
                <a:solidFill>
                  <a:srgbClr val="001F5F"/>
                </a:solidFill>
                <a:latin typeface="Arial"/>
                <a:cs typeface="Arial"/>
              </a:rPr>
              <a:t>Long </a:t>
            </a:r>
            <a:r>
              <a:rPr sz="2800" spc="140" dirty="0">
                <a:solidFill>
                  <a:srgbClr val="001F5F"/>
                </a:solidFill>
                <a:latin typeface="Arial"/>
                <a:cs typeface="Arial"/>
              </a:rPr>
              <a:t>latent</a:t>
            </a:r>
            <a:r>
              <a:rPr sz="28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001F5F"/>
                </a:solidFill>
                <a:latin typeface="Arial"/>
                <a:cs typeface="Arial"/>
              </a:rPr>
              <a:t>period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25" dirty="0">
                <a:solidFill>
                  <a:srgbClr val="001F5F"/>
                </a:solidFill>
                <a:latin typeface="Arial"/>
                <a:cs typeface="Arial"/>
              </a:rPr>
              <a:t>Uncontrollable</a:t>
            </a:r>
            <a:r>
              <a:rPr sz="28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001F5F"/>
                </a:solidFill>
                <a:latin typeface="Arial"/>
                <a:cs typeface="Arial"/>
              </a:rPr>
              <a:t>movements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20" dirty="0">
                <a:solidFill>
                  <a:srgbClr val="001F5F"/>
                </a:solidFill>
                <a:latin typeface="Arial"/>
                <a:cs typeface="Arial"/>
              </a:rPr>
              <a:t>Facial</a:t>
            </a:r>
            <a:r>
              <a:rPr sz="28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001F5F"/>
                </a:solidFill>
                <a:latin typeface="Arial"/>
                <a:cs typeface="Arial"/>
              </a:rPr>
              <a:t>grimacing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800" spc="155" dirty="0">
                <a:solidFill>
                  <a:srgbClr val="001F5F"/>
                </a:solidFill>
                <a:latin typeface="Arial"/>
                <a:cs typeface="Arial"/>
              </a:rPr>
              <a:t>coordination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50" dirty="0">
                <a:solidFill>
                  <a:srgbClr val="001F5F"/>
                </a:solidFill>
                <a:latin typeface="Arial"/>
                <a:cs typeface="Arial"/>
              </a:rPr>
              <a:t>Poor </a:t>
            </a:r>
            <a:r>
              <a:rPr sz="2800" spc="120" dirty="0">
                <a:solidFill>
                  <a:srgbClr val="001F5F"/>
                </a:solidFill>
                <a:latin typeface="Arial"/>
                <a:cs typeface="Arial"/>
              </a:rPr>
              <a:t>school</a:t>
            </a:r>
            <a:r>
              <a:rPr sz="28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performance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10" dirty="0">
                <a:solidFill>
                  <a:srgbClr val="001F5F"/>
                </a:solidFill>
                <a:latin typeface="Arial"/>
                <a:cs typeface="Arial"/>
              </a:rPr>
              <a:t>Emotional</a:t>
            </a:r>
            <a:r>
              <a:rPr sz="28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155" dirty="0">
                <a:solidFill>
                  <a:srgbClr val="001F5F"/>
                </a:solidFill>
                <a:latin typeface="Arial"/>
                <a:cs typeface="Arial"/>
              </a:rPr>
              <a:t>liability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75" dirty="0">
                <a:solidFill>
                  <a:srgbClr val="001F5F"/>
                </a:solidFill>
                <a:latin typeface="Arial"/>
                <a:cs typeface="Arial"/>
              </a:rPr>
              <a:t>Exacerbated </a:t>
            </a:r>
            <a:r>
              <a:rPr sz="2800" spc="125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8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001F5F"/>
                </a:solidFill>
                <a:latin typeface="Arial"/>
                <a:cs typeface="Arial"/>
              </a:rPr>
              <a:t>stress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114" dirty="0">
                <a:solidFill>
                  <a:srgbClr val="001F5F"/>
                </a:solidFill>
                <a:latin typeface="Arial"/>
                <a:cs typeface="Arial"/>
              </a:rPr>
              <a:t>Disappearing</a:t>
            </a:r>
            <a:r>
              <a:rPr sz="28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001F5F"/>
                </a:solidFill>
                <a:latin typeface="Arial"/>
                <a:cs typeface="Arial"/>
              </a:rPr>
              <a:t>sleep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ts val="3020"/>
              </a:lnSpc>
              <a:spcBef>
                <a:spcPts val="45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25" dirty="0">
                <a:solidFill>
                  <a:srgbClr val="001F5F"/>
                </a:solidFill>
                <a:latin typeface="Arial"/>
                <a:cs typeface="Arial"/>
              </a:rPr>
              <a:t>Rarely </a:t>
            </a:r>
            <a:r>
              <a:rPr sz="2800" spc="75" dirty="0">
                <a:solidFill>
                  <a:srgbClr val="001F5F"/>
                </a:solidFill>
                <a:latin typeface="Arial"/>
                <a:cs typeface="Arial"/>
              </a:rPr>
              <a:t>leads </a:t>
            </a:r>
            <a:r>
              <a:rPr sz="2800" spc="21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800" spc="140" dirty="0">
                <a:solidFill>
                  <a:srgbClr val="001F5F"/>
                </a:solidFill>
                <a:latin typeface="Arial"/>
                <a:cs typeface="Arial"/>
              </a:rPr>
              <a:t>permanent </a:t>
            </a:r>
            <a:r>
              <a:rPr sz="2800" spc="135" dirty="0">
                <a:solidFill>
                  <a:srgbClr val="001F5F"/>
                </a:solidFill>
                <a:latin typeface="Arial"/>
                <a:cs typeface="Arial"/>
              </a:rPr>
              <a:t>neurological  </a:t>
            </a:r>
            <a:r>
              <a:rPr sz="2800" spc="70" dirty="0">
                <a:solidFill>
                  <a:srgbClr val="001F5F"/>
                </a:solidFill>
                <a:latin typeface="Arial"/>
                <a:cs typeface="Arial"/>
              </a:rPr>
              <a:t>sequeale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2118182"/>
            <a:ext cx="7072630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AutoNum type="arabicPeriod"/>
              <a:tabLst>
                <a:tab pos="527685" algn="l"/>
                <a:tab pos="528320" algn="l"/>
              </a:tabLst>
            </a:pPr>
            <a:r>
              <a:rPr sz="2700" spc="140" dirty="0">
                <a:latin typeface="Arial"/>
                <a:cs typeface="Arial"/>
              </a:rPr>
              <a:t>Arthralgia </a:t>
            </a:r>
            <a:r>
              <a:rPr sz="2700" spc="185" dirty="0">
                <a:latin typeface="Arial"/>
                <a:cs typeface="Arial"/>
              </a:rPr>
              <a:t>without </a:t>
            </a:r>
            <a:r>
              <a:rPr sz="2700" spc="114" dirty="0">
                <a:latin typeface="Arial"/>
                <a:cs typeface="Arial"/>
              </a:rPr>
              <a:t>objective </a:t>
            </a:r>
            <a:r>
              <a:rPr sz="2700" spc="75" dirty="0">
                <a:latin typeface="Arial"/>
                <a:cs typeface="Arial"/>
              </a:rPr>
              <a:t>changes</a:t>
            </a:r>
            <a:r>
              <a:rPr sz="2700" spc="-85" dirty="0">
                <a:latin typeface="Arial"/>
                <a:cs typeface="Arial"/>
              </a:rPr>
              <a:t> </a:t>
            </a:r>
            <a:r>
              <a:rPr sz="2700" spc="195" dirty="0">
                <a:latin typeface="Arial"/>
                <a:cs typeface="Arial"/>
              </a:rPr>
              <a:t>of  </a:t>
            </a:r>
            <a:r>
              <a:rPr sz="2700" spc="155" dirty="0">
                <a:latin typeface="Arial"/>
                <a:cs typeface="Arial"/>
              </a:rPr>
              <a:t>arthritis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eriod"/>
              <a:tabLst>
                <a:tab pos="527685" algn="l"/>
                <a:tab pos="528320" algn="l"/>
                <a:tab pos="2936875" algn="l"/>
              </a:tabLst>
            </a:pPr>
            <a:r>
              <a:rPr sz="2700" spc="5" dirty="0">
                <a:latin typeface="Arial"/>
                <a:cs typeface="Arial"/>
              </a:rPr>
              <a:t>Fever</a:t>
            </a:r>
            <a:r>
              <a:rPr sz="2700" spc="105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at</a:t>
            </a:r>
            <a:r>
              <a:rPr sz="2700" spc="125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least</a:t>
            </a:r>
            <a:r>
              <a:rPr sz="2700" spc="85">
                <a:latin typeface="Arial"/>
                <a:cs typeface="Arial"/>
              </a:rPr>
              <a:t>	</a:t>
            </a:r>
            <a:r>
              <a:rPr sz="2700" spc="95" smtClean="0">
                <a:latin typeface="Arial"/>
                <a:cs typeface="Arial"/>
              </a:rPr>
              <a:t>102</a:t>
            </a:r>
            <a:r>
              <a:rPr lang="en-US" sz="2700" spc="95" dirty="0" smtClean="0">
                <a:latin typeface="Arial"/>
                <a:cs typeface="Arial"/>
              </a:rPr>
              <a:t> degree </a:t>
            </a:r>
            <a:r>
              <a:rPr sz="2700" spc="95" smtClean="0">
                <a:latin typeface="Arial"/>
                <a:cs typeface="Arial"/>
              </a:rPr>
              <a:t>F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AutoNum type="arabicPeriod"/>
              <a:tabLst>
                <a:tab pos="527685" algn="l"/>
                <a:tab pos="528320" algn="l"/>
              </a:tabLst>
            </a:pPr>
            <a:r>
              <a:rPr sz="2700" spc="35" dirty="0">
                <a:latin typeface="Arial"/>
                <a:cs typeface="Arial"/>
              </a:rPr>
              <a:t>Elevated </a:t>
            </a:r>
            <a:r>
              <a:rPr sz="2700" spc="-315" dirty="0">
                <a:latin typeface="Arial"/>
                <a:cs typeface="Arial"/>
              </a:rPr>
              <a:t>ESR </a:t>
            </a:r>
            <a:r>
              <a:rPr sz="2700" spc="80" dirty="0">
                <a:latin typeface="Arial"/>
                <a:cs typeface="Arial"/>
              </a:rPr>
              <a:t>&amp;</a:t>
            </a:r>
            <a:r>
              <a:rPr sz="2700" spc="140" dirty="0">
                <a:latin typeface="Arial"/>
                <a:cs typeface="Arial"/>
              </a:rPr>
              <a:t> </a:t>
            </a:r>
            <a:r>
              <a:rPr sz="2700" spc="-215" dirty="0">
                <a:latin typeface="Arial"/>
                <a:cs typeface="Arial"/>
              </a:rPr>
              <a:t>CRP</a:t>
            </a: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AutoNum type="arabicPeriod"/>
              <a:tabLst>
                <a:tab pos="527685" algn="l"/>
                <a:tab pos="528320" algn="l"/>
              </a:tabLst>
            </a:pPr>
            <a:r>
              <a:rPr sz="2700" spc="100" dirty="0">
                <a:latin typeface="Arial"/>
                <a:cs typeface="Arial"/>
              </a:rPr>
              <a:t>Prolonged </a:t>
            </a:r>
            <a:r>
              <a:rPr sz="2700" spc="-280" dirty="0">
                <a:latin typeface="Arial"/>
                <a:cs typeface="Arial"/>
              </a:rPr>
              <a:t>PR</a:t>
            </a:r>
            <a:r>
              <a:rPr sz="2700" spc="85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interval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00" y="981075"/>
            <a:ext cx="3657600" cy="33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38832"/>
            <a:ext cx="7682230" cy="35712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229" dirty="0">
                <a:latin typeface="Arial"/>
                <a:cs typeface="Arial"/>
              </a:rPr>
              <a:t>H/O </a:t>
            </a:r>
            <a:r>
              <a:rPr sz="2700" dirty="0">
                <a:latin typeface="Arial"/>
                <a:cs typeface="Arial"/>
              </a:rPr>
              <a:t>Sore </a:t>
            </a:r>
            <a:r>
              <a:rPr sz="2700" spc="170" dirty="0">
                <a:latin typeface="Arial"/>
                <a:cs typeface="Arial"/>
              </a:rPr>
              <a:t>throat </a:t>
            </a:r>
            <a:r>
              <a:rPr sz="2700" spc="175" dirty="0">
                <a:latin typeface="Arial"/>
                <a:cs typeface="Arial"/>
              </a:rPr>
              <a:t>or </a:t>
            </a:r>
            <a:r>
              <a:rPr sz="2700" spc="95" dirty="0">
                <a:latin typeface="Arial"/>
                <a:cs typeface="Arial"/>
              </a:rPr>
              <a:t>scarlet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fever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65" dirty="0">
                <a:latin typeface="Arial"/>
                <a:cs typeface="Arial"/>
              </a:rPr>
              <a:t>Positive </a:t>
            </a:r>
            <a:r>
              <a:rPr sz="2700" spc="170" dirty="0">
                <a:latin typeface="Arial"/>
                <a:cs typeface="Arial"/>
              </a:rPr>
              <a:t>throat </a:t>
            </a:r>
            <a:r>
              <a:rPr sz="2700" spc="145" dirty="0">
                <a:latin typeface="Arial"/>
                <a:cs typeface="Arial"/>
              </a:rPr>
              <a:t>culture </a:t>
            </a:r>
            <a:r>
              <a:rPr sz="2700" spc="175" dirty="0">
                <a:latin typeface="Arial"/>
                <a:cs typeface="Arial"/>
              </a:rPr>
              <a:t>or </a:t>
            </a:r>
            <a:r>
              <a:rPr sz="2700" spc="150" dirty="0">
                <a:latin typeface="Arial"/>
                <a:cs typeface="Arial"/>
              </a:rPr>
              <a:t>rapid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streptococcal  </a:t>
            </a:r>
            <a:r>
              <a:rPr sz="2700" spc="130" dirty="0">
                <a:latin typeface="Arial"/>
                <a:cs typeface="Arial"/>
              </a:rPr>
              <a:t>antigen</a:t>
            </a:r>
            <a:r>
              <a:rPr sz="2700" spc="85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test</a:t>
            </a:r>
            <a:endParaRPr sz="2700">
              <a:latin typeface="Arial"/>
              <a:cs typeface="Arial"/>
            </a:endParaRPr>
          </a:p>
          <a:p>
            <a:pPr marL="268605" marR="417195" indent="-256540">
              <a:lnSpc>
                <a:spcPct val="106300"/>
              </a:lnSpc>
              <a:spcBef>
                <a:spcPts val="1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85" dirty="0">
                <a:latin typeface="Arial"/>
                <a:cs typeface="Arial"/>
              </a:rPr>
              <a:t>Streptococcal </a:t>
            </a:r>
            <a:r>
              <a:rPr sz="2700" spc="145" dirty="0">
                <a:latin typeface="Arial"/>
                <a:cs typeface="Arial"/>
              </a:rPr>
              <a:t>antibody </a:t>
            </a:r>
            <a:r>
              <a:rPr sz="2700" spc="110" dirty="0">
                <a:latin typeface="Arial"/>
                <a:cs typeface="Arial"/>
              </a:rPr>
              <a:t>tests </a:t>
            </a:r>
            <a:r>
              <a:rPr sz="2700" spc="155" dirty="0">
                <a:latin typeface="Arial"/>
                <a:cs typeface="Arial"/>
              </a:rPr>
              <a:t>more</a:t>
            </a:r>
            <a:r>
              <a:rPr sz="2700" spc="25" dirty="0">
                <a:latin typeface="Arial"/>
                <a:cs typeface="Arial"/>
              </a:rPr>
              <a:t> </a:t>
            </a:r>
            <a:r>
              <a:rPr sz="2700" spc="110" dirty="0">
                <a:latin typeface="Arial"/>
                <a:cs typeface="Arial"/>
              </a:rPr>
              <a:t>reliable </a:t>
            </a:r>
            <a:r>
              <a:rPr sz="27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-100" dirty="0">
                <a:solidFill>
                  <a:srgbClr val="001F5F"/>
                </a:solidFill>
                <a:latin typeface="Arial"/>
                <a:cs typeface="Arial"/>
              </a:rPr>
              <a:t>ASO </a:t>
            </a:r>
            <a:r>
              <a:rPr sz="2700" spc="175" dirty="0">
                <a:solidFill>
                  <a:srgbClr val="001F5F"/>
                </a:solidFill>
                <a:latin typeface="Arial"/>
                <a:cs typeface="Arial"/>
              </a:rPr>
              <a:t>titer </a:t>
            </a:r>
            <a:r>
              <a:rPr sz="2700" spc="19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700" spc="120" dirty="0">
                <a:solidFill>
                  <a:srgbClr val="001F5F"/>
                </a:solidFill>
                <a:latin typeface="Arial"/>
                <a:cs typeface="Arial"/>
              </a:rPr>
              <a:t>at </a:t>
            </a:r>
            <a:r>
              <a:rPr sz="2700" spc="85" dirty="0">
                <a:solidFill>
                  <a:srgbClr val="001F5F"/>
                </a:solidFill>
                <a:latin typeface="Arial"/>
                <a:cs typeface="Arial"/>
              </a:rPr>
              <a:t>least </a:t>
            </a:r>
            <a:r>
              <a:rPr sz="2700" spc="200" dirty="0">
                <a:solidFill>
                  <a:srgbClr val="001F5F"/>
                </a:solidFill>
                <a:latin typeface="Arial"/>
                <a:cs typeface="Arial"/>
              </a:rPr>
              <a:t>333 </a:t>
            </a:r>
            <a:r>
              <a:rPr sz="2700" spc="150" dirty="0">
                <a:solidFill>
                  <a:srgbClr val="001F5F"/>
                </a:solidFill>
                <a:latin typeface="Arial"/>
                <a:cs typeface="Arial"/>
              </a:rPr>
              <a:t>Todd </a:t>
            </a:r>
            <a:r>
              <a:rPr sz="2700" spc="160" dirty="0">
                <a:solidFill>
                  <a:srgbClr val="001F5F"/>
                </a:solidFill>
                <a:latin typeface="Arial"/>
                <a:cs typeface="Arial"/>
              </a:rPr>
              <a:t>units </a:t>
            </a:r>
            <a:r>
              <a:rPr sz="2700" spc="170" dirty="0">
                <a:solidFill>
                  <a:srgbClr val="001F5F"/>
                </a:solidFill>
                <a:latin typeface="Arial"/>
                <a:cs typeface="Arial"/>
              </a:rPr>
              <a:t>in  </a:t>
            </a:r>
            <a:r>
              <a:rPr sz="2700" spc="135" dirty="0">
                <a:solidFill>
                  <a:srgbClr val="001F5F"/>
                </a:solidFill>
                <a:latin typeface="Arial"/>
                <a:cs typeface="Arial"/>
              </a:rPr>
              <a:t>children </a:t>
            </a:r>
            <a:r>
              <a:rPr sz="2700" spc="80" dirty="0">
                <a:solidFill>
                  <a:srgbClr val="001F5F"/>
                </a:solidFill>
                <a:latin typeface="Arial"/>
                <a:cs typeface="Arial"/>
              </a:rPr>
              <a:t>&amp; </a:t>
            </a:r>
            <a:r>
              <a:rPr sz="2700" spc="200" dirty="0">
                <a:solidFill>
                  <a:srgbClr val="001F5F"/>
                </a:solidFill>
                <a:latin typeface="Arial"/>
                <a:cs typeface="Arial"/>
              </a:rPr>
              <a:t>250 </a:t>
            </a:r>
            <a:r>
              <a:rPr sz="2700" spc="120" dirty="0">
                <a:solidFill>
                  <a:srgbClr val="001F5F"/>
                </a:solidFill>
                <a:latin typeface="Arial"/>
                <a:cs typeface="Arial"/>
              </a:rPr>
              <a:t>Todds </a:t>
            </a:r>
            <a:r>
              <a:rPr sz="2700" spc="195" dirty="0">
                <a:solidFill>
                  <a:srgbClr val="001F5F"/>
                </a:solidFill>
                <a:latin typeface="Arial"/>
                <a:cs typeface="Arial"/>
              </a:rPr>
              <a:t>unit </a:t>
            </a:r>
            <a:r>
              <a:rPr sz="2700" spc="17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7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spc="155" dirty="0">
                <a:solidFill>
                  <a:srgbClr val="001F5F"/>
                </a:solidFill>
                <a:latin typeface="Arial"/>
                <a:cs typeface="Arial"/>
              </a:rPr>
              <a:t>adult</a:t>
            </a:r>
            <a:endParaRPr sz="2700">
              <a:latin typeface="Arial"/>
              <a:cs typeface="Arial"/>
            </a:endParaRPr>
          </a:p>
          <a:p>
            <a:pPr marL="268605" marR="1116330" indent="65405">
              <a:lnSpc>
                <a:spcPct val="100000"/>
              </a:lnSpc>
              <a:spcBef>
                <a:spcPts val="395"/>
              </a:spcBef>
            </a:pPr>
            <a:r>
              <a:rPr sz="2700" spc="120" dirty="0">
                <a:latin typeface="Arial"/>
                <a:cs typeface="Arial"/>
              </a:rPr>
              <a:t>single </a:t>
            </a:r>
            <a:r>
              <a:rPr sz="2700" spc="150" dirty="0">
                <a:latin typeface="Arial"/>
                <a:cs typeface="Arial"/>
              </a:rPr>
              <a:t>low </a:t>
            </a:r>
            <a:r>
              <a:rPr sz="2700" spc="-100" dirty="0">
                <a:latin typeface="Arial"/>
                <a:cs typeface="Arial"/>
              </a:rPr>
              <a:t>ASO </a:t>
            </a:r>
            <a:r>
              <a:rPr sz="2700" spc="175" dirty="0">
                <a:latin typeface="Arial"/>
                <a:cs typeface="Arial"/>
              </a:rPr>
              <a:t>titer </a:t>
            </a:r>
            <a:r>
              <a:rPr sz="2700" spc="90" dirty="0">
                <a:latin typeface="Arial"/>
                <a:cs typeface="Arial"/>
              </a:rPr>
              <a:t>dose </a:t>
            </a:r>
            <a:r>
              <a:rPr sz="2700" spc="195" dirty="0">
                <a:latin typeface="Arial"/>
                <a:cs typeface="Arial"/>
              </a:rPr>
              <a:t>not </a:t>
            </a:r>
            <a:r>
              <a:rPr sz="2700" spc="120" dirty="0">
                <a:latin typeface="Arial"/>
                <a:cs typeface="Arial"/>
              </a:rPr>
              <a:t>exclude  </a:t>
            </a:r>
            <a:r>
              <a:rPr sz="2700" spc="135" dirty="0">
                <a:latin typeface="Arial"/>
                <a:cs typeface="Arial"/>
              </a:rPr>
              <a:t>rheumatic</a:t>
            </a:r>
            <a:r>
              <a:rPr sz="2700" spc="75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fever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2450" y="619125"/>
            <a:ext cx="7981950" cy="7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525" y="695325"/>
            <a:ext cx="7191375" cy="504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855978"/>
            <a:ext cx="7884795" cy="3282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42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5" dirty="0">
                <a:latin typeface="Arial"/>
                <a:cs typeface="Arial"/>
              </a:rPr>
              <a:t>Acute </a:t>
            </a:r>
            <a:r>
              <a:rPr sz="2700" spc="-130" dirty="0">
                <a:latin typeface="Arial"/>
                <a:cs typeface="Arial"/>
              </a:rPr>
              <a:t>ARF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75" dirty="0">
                <a:latin typeface="Arial"/>
                <a:cs typeface="Arial"/>
              </a:rPr>
              <a:t>an </a:t>
            </a:r>
            <a:r>
              <a:rPr sz="2700" spc="195" dirty="0">
                <a:latin typeface="Arial"/>
                <a:cs typeface="Arial"/>
              </a:rPr>
              <a:t>immuno-inflammatory  </a:t>
            </a:r>
            <a:r>
              <a:rPr sz="2700" spc="160" dirty="0">
                <a:latin typeface="Arial"/>
                <a:cs typeface="Arial"/>
              </a:rPr>
              <a:t>condition </a:t>
            </a:r>
            <a:r>
              <a:rPr sz="2700" spc="165" dirty="0">
                <a:latin typeface="Arial"/>
                <a:cs typeface="Arial"/>
              </a:rPr>
              <a:t>that </a:t>
            </a:r>
            <a:r>
              <a:rPr sz="2700" spc="105" dirty="0">
                <a:latin typeface="Arial"/>
                <a:cs typeface="Arial"/>
              </a:rPr>
              <a:t>presents </a:t>
            </a:r>
            <a:r>
              <a:rPr sz="2700" spc="5" dirty="0">
                <a:latin typeface="Arial"/>
                <a:cs typeface="Arial"/>
              </a:rPr>
              <a:t>as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100" dirty="0">
                <a:latin typeface="Arial"/>
                <a:cs typeface="Arial"/>
              </a:rPr>
              <a:t>connective </a:t>
            </a:r>
            <a:r>
              <a:rPr sz="2700" spc="105" dirty="0">
                <a:latin typeface="Arial"/>
                <a:cs typeface="Arial"/>
              </a:rPr>
              <a:t>tissue  </a:t>
            </a:r>
            <a:r>
              <a:rPr sz="2700" spc="60" dirty="0">
                <a:latin typeface="Arial"/>
                <a:cs typeface="Arial"/>
              </a:rPr>
              <a:t>disease, </a:t>
            </a:r>
            <a:r>
              <a:rPr sz="2700" spc="110" dirty="0">
                <a:latin typeface="Arial"/>
                <a:cs typeface="Arial"/>
              </a:rPr>
              <a:t>clinically </a:t>
            </a:r>
            <a:r>
              <a:rPr sz="2700" spc="150" dirty="0">
                <a:latin typeface="Arial"/>
                <a:cs typeface="Arial"/>
              </a:rPr>
              <a:t>manifesting</a:t>
            </a:r>
            <a:r>
              <a:rPr sz="2700" spc="5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as</a:t>
            </a:r>
            <a:endParaRPr sz="27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6666"/>
              <a:buChar char=""/>
              <a:tabLst>
                <a:tab pos="375285" algn="l"/>
                <a:tab pos="375920" algn="l"/>
              </a:tabLst>
            </a:pPr>
            <a:r>
              <a:rPr sz="2700" spc="125" dirty="0">
                <a:latin typeface="Arial"/>
                <a:cs typeface="Arial"/>
              </a:rPr>
              <a:t>carditis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65" dirty="0">
                <a:latin typeface="Arial"/>
                <a:cs typeface="Arial"/>
              </a:rPr>
              <a:t>Arthritis,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9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30" dirty="0">
                <a:latin typeface="Arial"/>
                <a:cs typeface="Arial"/>
              </a:rPr>
              <a:t>sometimes </a:t>
            </a:r>
            <a:r>
              <a:rPr sz="2700" spc="185" dirty="0">
                <a:latin typeface="Arial"/>
                <a:cs typeface="Arial"/>
              </a:rPr>
              <a:t>with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90" dirty="0">
                <a:latin typeface="Arial"/>
                <a:cs typeface="Arial"/>
              </a:rPr>
              <a:t>chorea,</a:t>
            </a:r>
            <a:endParaRPr sz="27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6666"/>
              <a:buChar char=""/>
              <a:tabLst>
                <a:tab pos="375285" algn="l"/>
                <a:tab pos="375920" algn="l"/>
              </a:tabLst>
            </a:pPr>
            <a:r>
              <a:rPr sz="2700" spc="110" dirty="0">
                <a:latin typeface="Arial"/>
                <a:cs typeface="Arial"/>
              </a:rPr>
              <a:t>subcutaneous</a:t>
            </a:r>
            <a:r>
              <a:rPr sz="2700" spc="55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nodules</a:t>
            </a:r>
            <a:endParaRPr sz="27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6666"/>
              <a:buChar char=""/>
              <a:tabLst>
                <a:tab pos="375285" algn="l"/>
                <a:tab pos="375920" algn="l"/>
              </a:tabLst>
            </a:pPr>
            <a:r>
              <a:rPr sz="2700" spc="80" dirty="0">
                <a:latin typeface="Arial"/>
                <a:cs typeface="Arial"/>
              </a:rPr>
              <a:t>&amp; </a:t>
            </a:r>
            <a:r>
              <a:rPr sz="2700" spc="114" dirty="0">
                <a:latin typeface="Arial"/>
                <a:cs typeface="Arial"/>
              </a:rPr>
              <a:t>erythema </a:t>
            </a:r>
            <a:r>
              <a:rPr sz="2700" spc="160" dirty="0">
                <a:latin typeface="Arial"/>
                <a:cs typeface="Arial"/>
              </a:rPr>
              <a:t>marginatum.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2266568"/>
            <a:ext cx="7075805" cy="27984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50" dirty="0">
                <a:latin typeface="Arial"/>
                <a:cs typeface="Arial"/>
              </a:rPr>
              <a:t>Abdominal</a:t>
            </a:r>
            <a:r>
              <a:rPr sz="2700" spc="65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pain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60" dirty="0">
                <a:latin typeface="Arial"/>
                <a:cs typeface="Arial"/>
              </a:rPr>
              <a:t>Rapid </a:t>
            </a:r>
            <a:r>
              <a:rPr sz="2700" spc="114" dirty="0">
                <a:latin typeface="Arial"/>
                <a:cs typeface="Arial"/>
              </a:rPr>
              <a:t>sleeping </a:t>
            </a:r>
            <a:r>
              <a:rPr sz="2700" spc="125" dirty="0">
                <a:latin typeface="Arial"/>
                <a:cs typeface="Arial"/>
              </a:rPr>
              <a:t>heart</a:t>
            </a:r>
            <a:r>
              <a:rPr sz="2700" spc="75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rate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/>
                <a:cs typeface="Arial"/>
              </a:rPr>
              <a:t>Tachycardia </a:t>
            </a:r>
            <a:r>
              <a:rPr sz="2700" spc="190" dirty="0">
                <a:latin typeface="Arial"/>
                <a:cs typeface="Arial"/>
              </a:rPr>
              <a:t>out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80" dirty="0">
                <a:latin typeface="Arial"/>
                <a:cs typeface="Arial"/>
              </a:rPr>
              <a:t>proportion </a:t>
            </a:r>
            <a:r>
              <a:rPr sz="2700" spc="204" dirty="0">
                <a:latin typeface="Arial"/>
                <a:cs typeface="Arial"/>
              </a:rPr>
              <a:t>to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fever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14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90" dirty="0">
                <a:latin typeface="Arial"/>
                <a:cs typeface="Arial"/>
              </a:rPr>
              <a:t>Epistaxis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80" dirty="0">
                <a:latin typeface="Arial"/>
                <a:cs typeface="Arial"/>
              </a:rPr>
              <a:t>Precordial</a:t>
            </a:r>
            <a:r>
              <a:rPr sz="2700" spc="70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pain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65" dirty="0">
                <a:latin typeface="Arial"/>
                <a:cs typeface="Arial"/>
              </a:rPr>
              <a:t>Positive </a:t>
            </a:r>
            <a:r>
              <a:rPr sz="2700" spc="150" dirty="0">
                <a:latin typeface="Arial"/>
                <a:cs typeface="Arial"/>
              </a:rPr>
              <a:t>family history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35" dirty="0">
                <a:latin typeface="Arial"/>
                <a:cs typeface="Arial"/>
              </a:rPr>
              <a:t>rheumatic</a:t>
            </a:r>
            <a:r>
              <a:rPr sz="2700" spc="-10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fever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7475" y="1209675"/>
            <a:ext cx="3810000" cy="33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975" y="590550"/>
            <a:ext cx="24574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8911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</a:rPr>
              <a:t>	</a:t>
            </a:r>
            <a:r>
              <a:rPr sz="2700" spc="35" dirty="0">
                <a:solidFill>
                  <a:srgbClr val="000000"/>
                </a:solidFill>
              </a:rPr>
              <a:t>Evidence </a:t>
            </a:r>
            <a:r>
              <a:rPr sz="2700" spc="195" dirty="0">
                <a:solidFill>
                  <a:srgbClr val="000000"/>
                </a:solidFill>
              </a:rPr>
              <a:t>of </a:t>
            </a:r>
            <a:r>
              <a:rPr sz="2700" spc="105" dirty="0">
                <a:solidFill>
                  <a:srgbClr val="000000"/>
                </a:solidFill>
              </a:rPr>
              <a:t>recent </a:t>
            </a:r>
            <a:r>
              <a:rPr sz="2700" spc="114" dirty="0">
                <a:solidFill>
                  <a:srgbClr val="000000"/>
                </a:solidFill>
              </a:rPr>
              <a:t>streptococcal </a:t>
            </a:r>
            <a:r>
              <a:rPr sz="2700" spc="150" dirty="0">
                <a:solidFill>
                  <a:srgbClr val="000000"/>
                </a:solidFill>
              </a:rPr>
              <a:t>infection</a:t>
            </a:r>
            <a:r>
              <a:rPr sz="2700" spc="10" dirty="0">
                <a:solidFill>
                  <a:srgbClr val="000000"/>
                </a:solidFill>
              </a:rPr>
              <a:t> </a:t>
            </a:r>
            <a:r>
              <a:rPr sz="2700" spc="60" dirty="0">
                <a:solidFill>
                  <a:srgbClr val="000000"/>
                </a:solidFill>
              </a:rPr>
              <a:t>can  </a:t>
            </a:r>
            <a:r>
              <a:rPr sz="2700" spc="125" dirty="0">
                <a:solidFill>
                  <a:srgbClr val="000000"/>
                </a:solidFill>
              </a:rPr>
              <a:t>include: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929132" y="2333370"/>
            <a:ext cx="7435215" cy="224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60" dirty="0">
                <a:latin typeface="Arial"/>
                <a:cs typeface="Arial"/>
              </a:rPr>
              <a:t>Increased </a:t>
            </a:r>
            <a:r>
              <a:rPr sz="2300" spc="120" dirty="0">
                <a:latin typeface="Arial"/>
                <a:cs typeface="Arial"/>
              </a:rPr>
              <a:t>antistreptolysin </a:t>
            </a:r>
            <a:r>
              <a:rPr sz="2300" dirty="0">
                <a:latin typeface="Arial"/>
                <a:cs typeface="Arial"/>
              </a:rPr>
              <a:t>O </a:t>
            </a:r>
            <a:r>
              <a:rPr sz="2300" spc="150" dirty="0">
                <a:latin typeface="Arial"/>
                <a:cs typeface="Arial"/>
              </a:rPr>
              <a:t>or </a:t>
            </a:r>
            <a:r>
              <a:rPr sz="2300" spc="130" dirty="0">
                <a:latin typeface="Arial"/>
                <a:cs typeface="Arial"/>
              </a:rPr>
              <a:t>other </a:t>
            </a:r>
            <a:r>
              <a:rPr sz="2300" spc="95" dirty="0">
                <a:latin typeface="Arial"/>
                <a:cs typeface="Arial"/>
              </a:rPr>
              <a:t>streptococcal  </a:t>
            </a:r>
            <a:r>
              <a:rPr sz="2300" spc="114" dirty="0">
                <a:latin typeface="Arial"/>
                <a:cs typeface="Arial"/>
              </a:rPr>
              <a:t>antibodies </a:t>
            </a:r>
            <a:r>
              <a:rPr sz="2300" spc="110" dirty="0">
                <a:latin typeface="Arial"/>
                <a:cs typeface="Arial"/>
              </a:rPr>
              <a:t>(anti-DNAse</a:t>
            </a:r>
            <a:r>
              <a:rPr sz="2300" dirty="0">
                <a:latin typeface="Arial"/>
                <a:cs typeface="Arial"/>
              </a:rPr>
              <a:t> </a:t>
            </a:r>
            <a:r>
              <a:rPr sz="2300" spc="-120" dirty="0">
                <a:latin typeface="Arial"/>
                <a:cs typeface="Arial"/>
              </a:rPr>
              <a:t>B)</a:t>
            </a:r>
            <a:endParaRPr sz="2300">
              <a:latin typeface="Arial"/>
              <a:cs typeface="Arial"/>
            </a:endParaRPr>
          </a:p>
          <a:p>
            <a:pPr marL="241300" marR="52705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55" dirty="0">
                <a:latin typeface="Arial"/>
                <a:cs typeface="Arial"/>
              </a:rPr>
              <a:t>Positive </a:t>
            </a:r>
            <a:r>
              <a:rPr sz="2300" spc="145" dirty="0">
                <a:latin typeface="Arial"/>
                <a:cs typeface="Arial"/>
              </a:rPr>
              <a:t>throat </a:t>
            </a:r>
            <a:r>
              <a:rPr sz="2300" spc="120" dirty="0">
                <a:latin typeface="Arial"/>
                <a:cs typeface="Arial"/>
              </a:rPr>
              <a:t>culture </a:t>
            </a:r>
            <a:r>
              <a:rPr sz="2300" spc="170" dirty="0">
                <a:latin typeface="Arial"/>
                <a:cs typeface="Arial"/>
              </a:rPr>
              <a:t>for </a:t>
            </a:r>
            <a:r>
              <a:rPr sz="2300" spc="100" dirty="0">
                <a:latin typeface="Arial"/>
                <a:cs typeface="Arial"/>
              </a:rPr>
              <a:t>Group </a:t>
            </a:r>
            <a:r>
              <a:rPr sz="2300" spc="55" dirty="0">
                <a:latin typeface="Arial"/>
                <a:cs typeface="Arial"/>
              </a:rPr>
              <a:t>A</a:t>
            </a:r>
            <a:r>
              <a:rPr sz="2300" spc="-195" dirty="0">
                <a:latin typeface="Arial"/>
                <a:cs typeface="Arial"/>
              </a:rPr>
              <a:t> </a:t>
            </a:r>
            <a:r>
              <a:rPr sz="2300" spc="150" dirty="0">
                <a:latin typeface="Arial"/>
                <a:cs typeface="Arial"/>
              </a:rPr>
              <a:t>beta-hemolytic  </a:t>
            </a:r>
            <a:r>
              <a:rPr sz="2300" spc="105" dirty="0">
                <a:latin typeface="Arial"/>
                <a:cs typeface="Arial"/>
              </a:rPr>
              <a:t>streptococci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60" dirty="0">
                <a:latin typeface="Arial"/>
                <a:cs typeface="Arial"/>
              </a:rPr>
              <a:t>Positive </a:t>
            </a:r>
            <a:r>
              <a:rPr sz="2300" spc="130" dirty="0">
                <a:latin typeface="Arial"/>
                <a:cs typeface="Arial"/>
              </a:rPr>
              <a:t>rapid </a:t>
            </a:r>
            <a:r>
              <a:rPr sz="2300" spc="125" dirty="0">
                <a:latin typeface="Arial"/>
                <a:cs typeface="Arial"/>
              </a:rPr>
              <a:t>direct </a:t>
            </a:r>
            <a:r>
              <a:rPr sz="2300" spc="100" dirty="0">
                <a:latin typeface="Arial"/>
                <a:cs typeface="Arial"/>
              </a:rPr>
              <a:t>Group </a:t>
            </a:r>
            <a:r>
              <a:rPr sz="2300" spc="55" dirty="0">
                <a:latin typeface="Arial"/>
                <a:cs typeface="Arial"/>
              </a:rPr>
              <a:t>A </a:t>
            </a:r>
            <a:r>
              <a:rPr sz="2300" spc="120" dirty="0">
                <a:latin typeface="Arial"/>
                <a:cs typeface="Arial"/>
              </a:rPr>
              <a:t>strep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110" dirty="0">
                <a:latin typeface="Arial"/>
                <a:cs typeface="Arial"/>
              </a:rPr>
              <a:t>test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0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25" dirty="0">
                <a:latin typeface="Arial"/>
                <a:cs typeface="Arial"/>
              </a:rPr>
              <a:t>Recent </a:t>
            </a:r>
            <a:r>
              <a:rPr sz="2300" spc="85" dirty="0">
                <a:latin typeface="Arial"/>
                <a:cs typeface="Arial"/>
              </a:rPr>
              <a:t>scarlet</a:t>
            </a:r>
            <a:r>
              <a:rPr sz="2300" spc="105" dirty="0">
                <a:latin typeface="Arial"/>
                <a:cs typeface="Arial"/>
              </a:rPr>
              <a:t> </a:t>
            </a:r>
            <a:r>
              <a:rPr sz="2300" spc="85" dirty="0">
                <a:latin typeface="Arial"/>
                <a:cs typeface="Arial"/>
              </a:rPr>
              <a:t>fever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2722" y="2525394"/>
            <a:ext cx="6815455" cy="14109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/>
                <a:cs typeface="Arial"/>
              </a:rPr>
              <a:t>Chorea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40" dirty="0">
                <a:latin typeface="Arial"/>
                <a:cs typeface="Arial"/>
              </a:rPr>
              <a:t>Indolent</a:t>
            </a:r>
            <a:r>
              <a:rPr sz="2700" spc="75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carditis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/>
                <a:cs typeface="Arial"/>
              </a:rPr>
              <a:t>Patient </a:t>
            </a:r>
            <a:r>
              <a:rPr sz="2700" spc="185" dirty="0">
                <a:latin typeface="Arial"/>
                <a:cs typeface="Arial"/>
              </a:rPr>
              <a:t>with </a:t>
            </a:r>
            <a:r>
              <a:rPr sz="2700" spc="135" dirty="0">
                <a:latin typeface="Arial"/>
                <a:cs typeface="Arial"/>
              </a:rPr>
              <a:t>rheumatic </a:t>
            </a:r>
            <a:r>
              <a:rPr sz="2700" spc="95" dirty="0">
                <a:latin typeface="Arial"/>
                <a:cs typeface="Arial"/>
              </a:rPr>
              <a:t>fever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recurrence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4475" y="952500"/>
            <a:ext cx="6134100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7450" y="495300"/>
            <a:ext cx="4229100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1170178"/>
            <a:ext cx="2133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</a:rPr>
              <a:t>	</a:t>
            </a:r>
            <a:r>
              <a:rPr sz="3200" spc="204" dirty="0">
                <a:solidFill>
                  <a:srgbClr val="001F5F"/>
                </a:solidFill>
              </a:rPr>
              <a:t>Arthrit</a:t>
            </a:r>
            <a:r>
              <a:rPr sz="3200" spc="105" dirty="0">
                <a:solidFill>
                  <a:srgbClr val="001F5F"/>
                </a:solidFill>
              </a:rPr>
              <a:t>i</a:t>
            </a:r>
            <a:r>
              <a:rPr sz="3200" spc="25" dirty="0">
                <a:solidFill>
                  <a:srgbClr val="001F5F"/>
                </a:solidFill>
              </a:rPr>
              <a:t>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880105" y="1170178"/>
            <a:ext cx="5388610" cy="480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1470" indent="-319405">
              <a:lnSpc>
                <a:spcPct val="100000"/>
              </a:lnSpc>
              <a:spcBef>
                <a:spcPts val="95"/>
              </a:spcBef>
              <a:buChar char="-"/>
              <a:tabLst>
                <a:tab pos="332105" algn="l"/>
              </a:tabLst>
            </a:pP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Rheumtoid </a:t>
            </a:r>
            <a:r>
              <a:rPr sz="2800" spc="160" dirty="0">
                <a:solidFill>
                  <a:srgbClr val="001F5F"/>
                </a:solidFill>
                <a:latin typeface="Arial"/>
                <a:cs typeface="Arial"/>
              </a:rPr>
              <a:t>arthritis</a:t>
            </a:r>
            <a:r>
              <a:rPr sz="28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60" dirty="0">
                <a:solidFill>
                  <a:srgbClr val="001F5F"/>
                </a:solidFill>
                <a:latin typeface="Arial"/>
                <a:cs typeface="Arial"/>
              </a:rPr>
              <a:t>(JRA)</a:t>
            </a:r>
            <a:endParaRPr sz="2800">
              <a:latin typeface="Arial"/>
              <a:cs typeface="Arial"/>
            </a:endParaRPr>
          </a:p>
          <a:p>
            <a:pPr marL="354330" indent="-321310">
              <a:lnSpc>
                <a:spcPct val="100000"/>
              </a:lnSpc>
              <a:spcBef>
                <a:spcPts val="60"/>
              </a:spcBef>
              <a:buChar char="-"/>
              <a:tabLst>
                <a:tab pos="354965" algn="l"/>
              </a:tabLst>
            </a:pPr>
            <a:r>
              <a:rPr sz="2800" spc="-265" dirty="0">
                <a:solidFill>
                  <a:srgbClr val="001F5F"/>
                </a:solidFill>
                <a:latin typeface="Arial"/>
                <a:cs typeface="Arial"/>
              </a:rPr>
              <a:t>SLE</a:t>
            </a:r>
            <a:endParaRPr sz="2800">
              <a:latin typeface="Arial"/>
              <a:cs typeface="Arial"/>
            </a:endParaRPr>
          </a:p>
          <a:p>
            <a:pPr marL="259715" marR="287655" indent="-226060">
              <a:lnSpc>
                <a:spcPct val="101800"/>
              </a:lnSpc>
              <a:spcBef>
                <a:spcPts val="15"/>
              </a:spcBef>
              <a:buChar char="-"/>
              <a:tabLst>
                <a:tab pos="354965" algn="l"/>
              </a:tabLst>
            </a:pPr>
            <a:r>
              <a:rPr sz="2800" spc="25" dirty="0">
                <a:solidFill>
                  <a:srgbClr val="001F5F"/>
                </a:solidFill>
                <a:latin typeface="Arial"/>
                <a:cs typeface="Arial"/>
              </a:rPr>
              <a:t>Reactive </a:t>
            </a:r>
            <a:r>
              <a:rPr sz="2800" spc="160" dirty="0">
                <a:solidFill>
                  <a:srgbClr val="001F5F"/>
                </a:solidFill>
                <a:latin typeface="Arial"/>
                <a:cs typeface="Arial"/>
              </a:rPr>
              <a:t>arthritis </a:t>
            </a:r>
            <a:r>
              <a:rPr sz="2800" spc="-16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2800" spc="110" dirty="0">
                <a:solidFill>
                  <a:srgbClr val="001F5F"/>
                </a:solidFill>
                <a:latin typeface="Arial"/>
                <a:cs typeface="Arial"/>
              </a:rPr>
              <a:t>shigella,  </a:t>
            </a:r>
            <a:r>
              <a:rPr sz="2800" spc="80" dirty="0">
                <a:solidFill>
                  <a:srgbClr val="001F5F"/>
                </a:solidFill>
                <a:latin typeface="Arial"/>
                <a:cs typeface="Arial"/>
              </a:rPr>
              <a:t>Salmenolosis,</a:t>
            </a:r>
            <a:r>
              <a:rPr sz="28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50" dirty="0">
                <a:solidFill>
                  <a:srgbClr val="001F5F"/>
                </a:solidFill>
                <a:latin typeface="Arial"/>
                <a:cs typeface="Arial"/>
              </a:rPr>
              <a:t>Yersenia</a:t>
            </a:r>
            <a:endParaRPr sz="2800">
              <a:latin typeface="Arial"/>
              <a:cs typeface="Arial"/>
            </a:endParaRPr>
          </a:p>
          <a:p>
            <a:pPr marL="354330" indent="-321310">
              <a:lnSpc>
                <a:spcPct val="100000"/>
              </a:lnSpc>
              <a:spcBef>
                <a:spcPts val="60"/>
              </a:spcBef>
              <a:buChar char="-"/>
              <a:tabLst>
                <a:tab pos="354965" algn="l"/>
              </a:tabLst>
            </a:pPr>
            <a:r>
              <a:rPr sz="2800" spc="90" dirty="0">
                <a:solidFill>
                  <a:srgbClr val="001F5F"/>
                </a:solidFill>
                <a:latin typeface="Arial"/>
                <a:cs typeface="Arial"/>
              </a:rPr>
              <a:t>Lyme’s</a:t>
            </a:r>
            <a:r>
              <a:rPr sz="28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001F5F"/>
                </a:solidFill>
                <a:latin typeface="Arial"/>
                <a:cs typeface="Arial"/>
              </a:rPr>
              <a:t>disease</a:t>
            </a:r>
            <a:endParaRPr sz="2800">
              <a:latin typeface="Arial"/>
              <a:cs typeface="Arial"/>
            </a:endParaRPr>
          </a:p>
          <a:p>
            <a:pPr marL="144780" marR="5080" indent="-6350">
              <a:lnSpc>
                <a:spcPct val="101899"/>
              </a:lnSpc>
              <a:spcBef>
                <a:spcPts val="5"/>
              </a:spcBef>
            </a:pPr>
            <a:r>
              <a:rPr sz="2800" spc="120" dirty="0">
                <a:solidFill>
                  <a:srgbClr val="001F5F"/>
                </a:solidFill>
                <a:latin typeface="Arial"/>
                <a:cs typeface="Arial"/>
              </a:rPr>
              <a:t>viral </a:t>
            </a: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myocarditis,&amp; </a:t>
            </a:r>
            <a:r>
              <a:rPr sz="2800" spc="95" dirty="0">
                <a:solidFill>
                  <a:srgbClr val="001F5F"/>
                </a:solidFill>
                <a:latin typeface="Arial"/>
                <a:cs typeface="Arial"/>
              </a:rPr>
              <a:t>Pericarditis  </a:t>
            </a:r>
            <a:r>
              <a:rPr sz="2800" spc="105" dirty="0">
                <a:solidFill>
                  <a:srgbClr val="001F5F"/>
                </a:solidFill>
                <a:latin typeface="Arial"/>
                <a:cs typeface="Arial"/>
              </a:rPr>
              <a:t>Infective </a:t>
            </a:r>
            <a:r>
              <a:rPr sz="2800" spc="130" dirty="0">
                <a:solidFill>
                  <a:srgbClr val="001F5F"/>
                </a:solidFill>
                <a:latin typeface="Arial"/>
                <a:cs typeface="Arial"/>
              </a:rPr>
              <a:t>endocarditis  </a:t>
            </a:r>
            <a:r>
              <a:rPr sz="2800" spc="120" dirty="0">
                <a:solidFill>
                  <a:srgbClr val="001F5F"/>
                </a:solidFill>
                <a:latin typeface="Arial"/>
                <a:cs typeface="Arial"/>
              </a:rPr>
              <a:t>Congenital </a:t>
            </a:r>
            <a:r>
              <a:rPr sz="2800" spc="125" dirty="0">
                <a:solidFill>
                  <a:srgbClr val="001F5F"/>
                </a:solidFill>
                <a:latin typeface="Arial"/>
                <a:cs typeface="Arial"/>
              </a:rPr>
              <a:t>heart </a:t>
            </a:r>
            <a:r>
              <a:rPr sz="2800" spc="100" dirty="0">
                <a:solidFill>
                  <a:srgbClr val="001F5F"/>
                </a:solidFill>
                <a:latin typeface="Arial"/>
                <a:cs typeface="Arial"/>
              </a:rPr>
              <a:t>lesions  </a:t>
            </a:r>
            <a:r>
              <a:rPr sz="2800" spc="180" dirty="0">
                <a:solidFill>
                  <a:srgbClr val="001F5F"/>
                </a:solidFill>
                <a:latin typeface="Arial"/>
                <a:cs typeface="Arial"/>
              </a:rPr>
              <a:t>Huntington</a:t>
            </a:r>
            <a:r>
              <a:rPr sz="28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001F5F"/>
                </a:solidFill>
                <a:latin typeface="Arial"/>
                <a:cs typeface="Arial"/>
              </a:rPr>
              <a:t>chorea</a:t>
            </a:r>
            <a:endParaRPr sz="2800">
              <a:latin typeface="Arial"/>
              <a:cs typeface="Arial"/>
            </a:endParaRPr>
          </a:p>
          <a:p>
            <a:pPr marL="146685" marR="2708910">
              <a:lnSpc>
                <a:spcPct val="101800"/>
              </a:lnSpc>
              <a:spcBef>
                <a:spcPts val="5"/>
              </a:spcBef>
            </a:pPr>
            <a:r>
              <a:rPr sz="2800" spc="75" dirty="0">
                <a:solidFill>
                  <a:srgbClr val="001F5F"/>
                </a:solidFill>
                <a:latin typeface="Arial"/>
                <a:cs typeface="Arial"/>
              </a:rPr>
              <a:t>Wilson </a:t>
            </a:r>
            <a:r>
              <a:rPr sz="2800" spc="55" dirty="0">
                <a:solidFill>
                  <a:srgbClr val="001F5F"/>
                </a:solidFill>
                <a:latin typeface="Arial"/>
                <a:cs typeface="Arial"/>
              </a:rPr>
              <a:t>disease  </a:t>
            </a:r>
            <a:r>
              <a:rPr sz="2800" spc="70" dirty="0">
                <a:solidFill>
                  <a:srgbClr val="001F5F"/>
                </a:solidFill>
                <a:latin typeface="Arial"/>
                <a:cs typeface="Arial"/>
              </a:rPr>
              <a:t>Tics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267" y="3345307"/>
            <a:ext cx="181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800" spc="180" dirty="0">
                <a:solidFill>
                  <a:srgbClr val="001F5F"/>
                </a:solidFill>
                <a:latin typeface="Arial"/>
                <a:cs typeface="Arial"/>
              </a:rPr>
              <a:t>Carditis-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267" y="4650104"/>
            <a:ext cx="1825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-55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800" spc="75" dirty="0">
                <a:solidFill>
                  <a:srgbClr val="001F5F"/>
                </a:solidFill>
                <a:latin typeface="Arial"/>
                <a:cs typeface="Arial"/>
              </a:rPr>
              <a:t>Chorea</a:t>
            </a:r>
            <a:r>
              <a:rPr sz="28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685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1476502"/>
            <a:ext cx="7123430" cy="412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50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700" b="1" spc="20" dirty="0">
                <a:solidFill>
                  <a:srgbClr val="001F5F"/>
                </a:solidFill>
                <a:latin typeface="Arial"/>
                <a:cs typeface="Arial"/>
              </a:rPr>
              <a:t>Arthritis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00" spc="85" dirty="0">
                <a:latin typeface="Arial"/>
                <a:cs typeface="Arial"/>
              </a:rPr>
              <a:t>1) </a:t>
            </a:r>
            <a:r>
              <a:rPr sz="2700" spc="110" dirty="0">
                <a:latin typeface="Arial"/>
                <a:cs typeface="Arial"/>
              </a:rPr>
              <a:t>Rheumatoid</a:t>
            </a:r>
            <a:r>
              <a:rPr sz="2700" spc="100" dirty="0">
                <a:latin typeface="Arial"/>
                <a:cs typeface="Arial"/>
              </a:rPr>
              <a:t> </a:t>
            </a:r>
            <a:r>
              <a:rPr sz="2700" spc="210" dirty="0">
                <a:latin typeface="Arial"/>
                <a:cs typeface="Arial"/>
              </a:rPr>
              <a:t>arthritis-</a:t>
            </a:r>
            <a:endParaRPr sz="27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SzPct val="66666"/>
              <a:buChar char=""/>
              <a:tabLst>
                <a:tab pos="375285" algn="l"/>
                <a:tab pos="375920" algn="l"/>
                <a:tab pos="4852035" algn="l"/>
              </a:tabLst>
            </a:pPr>
            <a:r>
              <a:rPr sz="2700" spc="114" dirty="0">
                <a:latin typeface="Arial"/>
                <a:cs typeface="Arial"/>
              </a:rPr>
              <a:t>Involvement</a:t>
            </a:r>
            <a:r>
              <a:rPr sz="2700" spc="125" dirty="0">
                <a:latin typeface="Arial"/>
                <a:cs typeface="Arial"/>
              </a:rPr>
              <a:t>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100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peripheral	</a:t>
            </a:r>
            <a:r>
              <a:rPr sz="2700" spc="125" dirty="0">
                <a:latin typeface="Arial"/>
                <a:cs typeface="Arial"/>
              </a:rPr>
              <a:t>small</a:t>
            </a:r>
            <a:r>
              <a:rPr sz="2700" spc="65" dirty="0">
                <a:latin typeface="Arial"/>
                <a:cs typeface="Arial"/>
              </a:rPr>
              <a:t> </a:t>
            </a:r>
            <a:r>
              <a:rPr sz="2700" spc="160" dirty="0">
                <a:latin typeface="Arial"/>
                <a:cs typeface="Arial"/>
              </a:rPr>
              <a:t>joints</a:t>
            </a:r>
            <a:endParaRPr sz="2700">
              <a:latin typeface="Arial"/>
              <a:cs typeface="Arial"/>
            </a:endParaRPr>
          </a:p>
          <a:p>
            <a:pPr marL="268605" marR="274320" indent="-256540">
              <a:lnSpc>
                <a:spcPts val="2920"/>
              </a:lnSpc>
              <a:spcBef>
                <a:spcPts val="43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95" dirty="0">
                <a:latin typeface="Arial"/>
                <a:cs typeface="Arial"/>
              </a:rPr>
              <a:t>Symmetrical </a:t>
            </a:r>
            <a:r>
              <a:rPr sz="2700" spc="130" dirty="0">
                <a:latin typeface="Arial"/>
                <a:cs typeface="Arial"/>
              </a:rPr>
              <a:t>involvement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05" dirty="0">
                <a:latin typeface="Arial"/>
                <a:cs typeface="Arial"/>
              </a:rPr>
              <a:t>large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160" dirty="0">
                <a:latin typeface="Arial"/>
                <a:cs typeface="Arial"/>
              </a:rPr>
              <a:t>joints  </a:t>
            </a:r>
            <a:r>
              <a:rPr sz="2700" spc="190" dirty="0">
                <a:latin typeface="Arial"/>
                <a:cs typeface="Arial"/>
              </a:rPr>
              <a:t>without </a:t>
            </a:r>
            <a:r>
              <a:rPr sz="2700" spc="165" dirty="0">
                <a:latin typeface="Arial"/>
                <a:cs typeface="Arial"/>
              </a:rPr>
              <a:t>migratory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arthritis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14" dirty="0">
                <a:latin typeface="Arial"/>
                <a:cs typeface="Arial"/>
              </a:rPr>
              <a:t>Spiking</a:t>
            </a:r>
            <a:r>
              <a:rPr sz="2700" spc="60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fevers,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20" dirty="0">
                <a:latin typeface="Arial"/>
                <a:cs typeface="Arial"/>
              </a:rPr>
              <a:t>Lymphadenopathy,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85" dirty="0">
                <a:latin typeface="Arial"/>
                <a:cs typeface="Arial"/>
              </a:rPr>
              <a:t>Splenomegaly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ts val="2920"/>
              </a:lnSpc>
              <a:spcBef>
                <a:spcPts val="45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/>
                <a:cs typeface="Arial"/>
              </a:rPr>
              <a:t>The </a:t>
            </a:r>
            <a:r>
              <a:rPr sz="2700" spc="95" dirty="0">
                <a:latin typeface="Arial"/>
                <a:cs typeface="Arial"/>
              </a:rPr>
              <a:t>response </a:t>
            </a:r>
            <a:r>
              <a:rPr sz="2700" spc="204" dirty="0">
                <a:latin typeface="Arial"/>
                <a:cs typeface="Arial"/>
              </a:rPr>
              <a:t>to </a:t>
            </a:r>
            <a:r>
              <a:rPr sz="2700" spc="90" dirty="0">
                <a:latin typeface="Arial"/>
                <a:cs typeface="Arial"/>
              </a:rPr>
              <a:t>salicylate </a:t>
            </a:r>
            <a:r>
              <a:rPr sz="2700" spc="120" dirty="0">
                <a:latin typeface="Arial"/>
                <a:cs typeface="Arial"/>
              </a:rPr>
              <a:t>therapy </a:t>
            </a:r>
            <a:r>
              <a:rPr sz="2700" spc="100" dirty="0">
                <a:latin typeface="Arial"/>
                <a:cs typeface="Arial"/>
              </a:rPr>
              <a:t>is</a:t>
            </a:r>
            <a:r>
              <a:rPr sz="2700" spc="-85" dirty="0">
                <a:latin typeface="Arial"/>
                <a:cs typeface="Arial"/>
              </a:rPr>
              <a:t> </a:t>
            </a:r>
            <a:r>
              <a:rPr sz="2700" spc="80" dirty="0">
                <a:latin typeface="Arial"/>
                <a:cs typeface="Arial"/>
              </a:rPr>
              <a:t>also  </a:t>
            </a:r>
            <a:r>
              <a:rPr sz="2700" spc="160" dirty="0">
                <a:latin typeface="Arial"/>
                <a:cs typeface="Arial"/>
              </a:rPr>
              <a:t>much </a:t>
            </a:r>
            <a:r>
              <a:rPr sz="2700" spc="55" dirty="0">
                <a:latin typeface="Arial"/>
                <a:cs typeface="Arial"/>
              </a:rPr>
              <a:t>less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dramatic.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1050" y="676275"/>
            <a:ext cx="3733800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13305"/>
            <a:ext cx="7663815" cy="357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60" dirty="0">
                <a:latin typeface="Arial"/>
                <a:cs typeface="Arial"/>
              </a:rPr>
              <a:t>Systemic </a:t>
            </a:r>
            <a:r>
              <a:rPr sz="2700" spc="145" dirty="0">
                <a:latin typeface="Arial"/>
                <a:cs typeface="Arial"/>
              </a:rPr>
              <a:t>lupus </a:t>
            </a:r>
            <a:r>
              <a:rPr sz="2700" spc="114" dirty="0">
                <a:latin typeface="Arial"/>
                <a:cs typeface="Arial"/>
              </a:rPr>
              <a:t>erythematosus </a:t>
            </a:r>
            <a:r>
              <a:rPr sz="2700" spc="660" dirty="0">
                <a:latin typeface="Arial"/>
                <a:cs typeface="Arial"/>
              </a:rPr>
              <a:t>-</a:t>
            </a:r>
            <a:r>
              <a:rPr sz="2700" spc="35" dirty="0">
                <a:latin typeface="Arial"/>
                <a:cs typeface="Arial"/>
              </a:rPr>
              <a:t> </a:t>
            </a:r>
            <a:r>
              <a:rPr sz="2700" spc="75" dirty="0">
                <a:latin typeface="Arial"/>
                <a:cs typeface="Arial"/>
              </a:rPr>
              <a:t>presence </a:t>
            </a:r>
            <a:r>
              <a:rPr sz="2700" spc="190" dirty="0">
                <a:latin typeface="Arial"/>
                <a:cs typeface="Arial"/>
              </a:rPr>
              <a:t>of  </a:t>
            </a:r>
            <a:r>
              <a:rPr sz="2700" spc="130" dirty="0">
                <a:latin typeface="Arial"/>
                <a:cs typeface="Arial"/>
              </a:rPr>
              <a:t>antinuolear</a:t>
            </a:r>
            <a:r>
              <a:rPr sz="2700" spc="65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antibodies.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5" dirty="0">
                <a:latin typeface="Arial"/>
                <a:cs typeface="Arial"/>
              </a:rPr>
              <a:t>Gonococcal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155" dirty="0">
                <a:latin typeface="Arial"/>
                <a:cs typeface="Arial"/>
              </a:rPr>
              <a:t>arthritis</a:t>
            </a:r>
            <a:endParaRPr sz="2700">
              <a:latin typeface="Arial"/>
              <a:cs typeface="Arial"/>
            </a:endParaRPr>
          </a:p>
          <a:p>
            <a:pPr marL="375285" indent="-3632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375285" algn="l"/>
                <a:tab pos="375920" algn="l"/>
              </a:tabLst>
            </a:pPr>
            <a:r>
              <a:rPr sz="2700" spc="120" dirty="0">
                <a:latin typeface="Arial"/>
                <a:cs typeface="Arial"/>
              </a:rPr>
              <a:t>leukemia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55" dirty="0">
                <a:latin typeface="Arial"/>
                <a:cs typeface="Arial"/>
              </a:rPr>
              <a:t>Serum</a:t>
            </a:r>
            <a:r>
              <a:rPr sz="2700" spc="65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sickness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45" dirty="0">
                <a:latin typeface="Arial"/>
                <a:cs typeface="Arial"/>
              </a:rPr>
              <a:t>Sickle </a:t>
            </a:r>
            <a:r>
              <a:rPr sz="2700" spc="95" dirty="0">
                <a:latin typeface="Arial"/>
                <a:cs typeface="Arial"/>
              </a:rPr>
              <a:t>cell</a:t>
            </a:r>
            <a:r>
              <a:rPr sz="2700" spc="105" dirty="0">
                <a:latin typeface="Arial"/>
                <a:cs typeface="Arial"/>
              </a:rPr>
              <a:t> </a:t>
            </a:r>
            <a:r>
              <a:rPr sz="2700" spc="55" dirty="0">
                <a:latin typeface="Arial"/>
                <a:cs typeface="Arial"/>
              </a:rPr>
              <a:t>disease</a:t>
            </a:r>
            <a:endParaRPr sz="2700">
              <a:latin typeface="Arial"/>
              <a:cs typeface="Arial"/>
            </a:endParaRPr>
          </a:p>
          <a:p>
            <a:pPr marL="268605" marR="266065" indent="-256540">
              <a:lnSpc>
                <a:spcPts val="3240"/>
              </a:lnSpc>
              <a:spcBef>
                <a:spcPts val="50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80" dirty="0">
                <a:latin typeface="Arial"/>
                <a:cs typeface="Arial"/>
              </a:rPr>
              <a:t>reactive </a:t>
            </a:r>
            <a:r>
              <a:rPr sz="2700" spc="160" dirty="0">
                <a:latin typeface="Arial"/>
                <a:cs typeface="Arial"/>
              </a:rPr>
              <a:t>arthritis </a:t>
            </a:r>
            <a:r>
              <a:rPr sz="2700" spc="110" dirty="0">
                <a:latin typeface="Arial"/>
                <a:cs typeface="Arial"/>
              </a:rPr>
              <a:t>related </a:t>
            </a:r>
            <a:r>
              <a:rPr sz="2700" spc="204" dirty="0">
                <a:latin typeface="Arial"/>
                <a:cs typeface="Arial"/>
              </a:rPr>
              <a:t>to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gastrointestinal  </a:t>
            </a:r>
            <a:r>
              <a:rPr sz="2700" spc="135" dirty="0">
                <a:latin typeface="Arial"/>
                <a:cs typeface="Arial"/>
              </a:rPr>
              <a:t>infections </a:t>
            </a:r>
            <a:r>
              <a:rPr sz="2700" spc="70" dirty="0">
                <a:latin typeface="Arial"/>
                <a:cs typeface="Arial"/>
              </a:rPr>
              <a:t>(e.g., </a:t>
            </a:r>
            <a:r>
              <a:rPr sz="2850" i="1" dirty="0">
                <a:latin typeface="Arial"/>
                <a:cs typeface="Arial"/>
              </a:rPr>
              <a:t>Shigella, Salmonella</a:t>
            </a:r>
            <a:r>
              <a:rPr sz="2850" i="1" spc="60" dirty="0">
                <a:latin typeface="Arial"/>
                <a:cs typeface="Arial"/>
              </a:rPr>
              <a:t> </a:t>
            </a:r>
            <a:r>
              <a:rPr sz="2850" i="1" spc="-75" dirty="0">
                <a:latin typeface="Arial"/>
                <a:cs typeface="Arial"/>
              </a:rPr>
              <a:t>)</a:t>
            </a:r>
            <a:endParaRPr sz="2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2450" y="676275"/>
            <a:ext cx="3733800" cy="39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962900" cy="352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  <a:tab pos="1471295" algn="l"/>
                <a:tab pos="3134360" algn="l"/>
                <a:tab pos="4521200" algn="l"/>
                <a:tab pos="6764655" algn="l"/>
              </a:tabLst>
            </a:pPr>
            <a:r>
              <a:rPr sz="2700" spc="100" dirty="0">
                <a:latin typeface="Arial"/>
                <a:cs typeface="Arial"/>
              </a:rPr>
              <a:t>Only	</a:t>
            </a:r>
            <a:r>
              <a:rPr sz="2700" spc="150" dirty="0">
                <a:latin typeface="Arial"/>
                <a:cs typeface="Arial"/>
              </a:rPr>
              <a:t>cardit</a:t>
            </a:r>
            <a:r>
              <a:rPr sz="2700" spc="70" dirty="0">
                <a:latin typeface="Arial"/>
                <a:cs typeface="Arial"/>
              </a:rPr>
              <a:t>i</a:t>
            </a:r>
            <a:r>
              <a:rPr sz="2700" spc="2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35" dirty="0">
                <a:latin typeface="Arial"/>
                <a:cs typeface="Arial"/>
              </a:rPr>
              <a:t>caus</a:t>
            </a:r>
            <a:r>
              <a:rPr sz="2700" spc="4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114" dirty="0">
                <a:latin typeface="Arial"/>
                <a:cs typeface="Arial"/>
              </a:rPr>
              <a:t>perman</a:t>
            </a:r>
            <a:r>
              <a:rPr sz="2700" spc="95" dirty="0">
                <a:latin typeface="Arial"/>
                <a:cs typeface="Arial"/>
              </a:rPr>
              <a:t>e</a:t>
            </a:r>
            <a:r>
              <a:rPr sz="2700" spc="215" dirty="0">
                <a:latin typeface="Arial"/>
                <a:cs typeface="Arial"/>
              </a:rPr>
              <a:t>nt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75" dirty="0">
                <a:latin typeface="Arial"/>
                <a:cs typeface="Arial"/>
              </a:rPr>
              <a:t>cardiac  </a:t>
            </a:r>
            <a:r>
              <a:rPr sz="2700" spc="100" dirty="0">
                <a:latin typeface="Arial"/>
                <a:cs typeface="Arial"/>
              </a:rPr>
              <a:t>damage.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5" dirty="0">
                <a:latin typeface="Arial"/>
                <a:cs typeface="Arial"/>
              </a:rPr>
              <a:t>S/O </a:t>
            </a:r>
            <a:r>
              <a:rPr sz="2700" spc="204" dirty="0">
                <a:latin typeface="Arial"/>
                <a:cs typeface="Arial"/>
              </a:rPr>
              <a:t>mild </a:t>
            </a:r>
            <a:r>
              <a:rPr sz="2700" spc="125" dirty="0">
                <a:latin typeface="Arial"/>
                <a:cs typeface="Arial"/>
              </a:rPr>
              <a:t>carditis </a:t>
            </a:r>
            <a:r>
              <a:rPr sz="2700" spc="105" dirty="0">
                <a:latin typeface="Arial"/>
                <a:cs typeface="Arial"/>
              </a:rPr>
              <a:t>disappear </a:t>
            </a:r>
            <a:r>
              <a:rPr sz="2700" spc="170" dirty="0">
                <a:latin typeface="Arial"/>
                <a:cs typeface="Arial"/>
              </a:rPr>
              <a:t>in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75" dirty="0">
                <a:latin typeface="Arial"/>
                <a:cs typeface="Arial"/>
              </a:rPr>
              <a:t>weeks.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-25" dirty="0">
                <a:latin typeface="Arial"/>
                <a:cs typeface="Arial"/>
              </a:rPr>
              <a:t>Sever </a:t>
            </a:r>
            <a:r>
              <a:rPr sz="2700" spc="125" dirty="0">
                <a:latin typeface="Arial"/>
                <a:cs typeface="Arial"/>
              </a:rPr>
              <a:t>carditis </a:t>
            </a:r>
            <a:r>
              <a:rPr sz="2700" spc="100" dirty="0">
                <a:latin typeface="Arial"/>
                <a:cs typeface="Arial"/>
              </a:rPr>
              <a:t>may </a:t>
            </a:r>
            <a:r>
              <a:rPr sz="2700" spc="110" dirty="0">
                <a:latin typeface="Arial"/>
                <a:cs typeface="Arial"/>
              </a:rPr>
              <a:t>last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204" dirty="0">
                <a:latin typeface="Arial"/>
                <a:cs typeface="Arial"/>
              </a:rPr>
              <a:t>2 to 6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165" dirty="0">
                <a:latin typeface="Arial"/>
                <a:cs typeface="Arial"/>
              </a:rPr>
              <a:t>months.</a:t>
            </a:r>
            <a:endParaRPr sz="2700">
              <a:latin typeface="Arial"/>
              <a:cs typeface="Arial"/>
            </a:endParaRPr>
          </a:p>
          <a:p>
            <a:pPr marL="268605" marR="571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  <a:tab pos="1837055" algn="l"/>
                <a:tab pos="3329304" algn="l"/>
                <a:tab pos="4552950" algn="l"/>
                <a:tab pos="5342890" algn="l"/>
                <a:tab pos="6311900" algn="l"/>
                <a:tab pos="6861175" algn="l"/>
                <a:tab pos="7709534" algn="l"/>
              </a:tabLst>
            </a:pPr>
            <a:r>
              <a:rPr sz="2700" spc="170" dirty="0">
                <a:latin typeface="Arial"/>
                <a:cs typeface="Arial"/>
              </a:rPr>
              <a:t>Arthritis	</a:t>
            </a:r>
            <a:r>
              <a:rPr sz="2700" spc="135" dirty="0">
                <a:latin typeface="Arial"/>
                <a:cs typeface="Arial"/>
              </a:rPr>
              <a:t>subs</a:t>
            </a:r>
            <a:r>
              <a:rPr sz="2700" spc="45" dirty="0">
                <a:latin typeface="Arial"/>
                <a:cs typeface="Arial"/>
              </a:rPr>
              <a:t>i</a:t>
            </a:r>
            <a:r>
              <a:rPr sz="2700" spc="95" dirty="0">
                <a:latin typeface="Arial"/>
                <a:cs typeface="Arial"/>
              </a:rPr>
              <a:t>d</a:t>
            </a:r>
            <a:r>
              <a:rPr sz="2700" spc="100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204" dirty="0">
                <a:latin typeface="Arial"/>
                <a:cs typeface="Arial"/>
              </a:rPr>
              <a:t>with</a:t>
            </a:r>
            <a:r>
              <a:rPr sz="2700" spc="85" dirty="0">
                <a:latin typeface="Arial"/>
                <a:cs typeface="Arial"/>
              </a:rPr>
              <a:t>i</a:t>
            </a:r>
            <a:r>
              <a:rPr sz="2700" spc="170" dirty="0">
                <a:latin typeface="Arial"/>
                <a:cs typeface="Arial"/>
              </a:rPr>
              <a:t>n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229" dirty="0">
                <a:latin typeface="Arial"/>
                <a:cs typeface="Arial"/>
              </a:rPr>
              <a:t>f</a:t>
            </a:r>
            <a:r>
              <a:rPr sz="2700" spc="50" dirty="0">
                <a:latin typeface="Arial"/>
                <a:cs typeface="Arial"/>
              </a:rPr>
              <a:t>e</a:t>
            </a:r>
            <a:r>
              <a:rPr sz="2700" spc="75" dirty="0">
                <a:latin typeface="Arial"/>
                <a:cs typeface="Arial"/>
              </a:rPr>
              <a:t>w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80" dirty="0">
                <a:latin typeface="Arial"/>
                <a:cs typeface="Arial"/>
              </a:rPr>
              <a:t>day</a:t>
            </a:r>
            <a:r>
              <a:rPr sz="2700" spc="2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130" dirty="0">
                <a:latin typeface="Arial"/>
                <a:cs typeface="Arial"/>
              </a:rPr>
              <a:t>t</a:t>
            </a:r>
            <a:r>
              <a:rPr sz="2700" spc="27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125" dirty="0">
                <a:latin typeface="Arial"/>
                <a:cs typeface="Arial"/>
              </a:rPr>
              <a:t>wks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45" dirty="0">
                <a:latin typeface="Arial"/>
                <a:cs typeface="Arial"/>
              </a:rPr>
              <a:t>&amp;  </a:t>
            </a:r>
            <a:r>
              <a:rPr sz="2700" spc="90" dirty="0">
                <a:latin typeface="Arial"/>
                <a:cs typeface="Arial"/>
              </a:rPr>
              <a:t>dose </a:t>
            </a:r>
            <a:r>
              <a:rPr sz="2700" spc="195" dirty="0">
                <a:latin typeface="Arial"/>
                <a:cs typeface="Arial"/>
              </a:rPr>
              <a:t>not </a:t>
            </a:r>
            <a:r>
              <a:rPr sz="2700" spc="40" dirty="0">
                <a:latin typeface="Arial"/>
                <a:cs typeface="Arial"/>
              </a:rPr>
              <a:t>cause </a:t>
            </a:r>
            <a:r>
              <a:rPr sz="2700" spc="135" dirty="0">
                <a:latin typeface="Arial"/>
                <a:cs typeface="Arial"/>
              </a:rPr>
              <a:t>permanent </a:t>
            </a:r>
            <a:r>
              <a:rPr sz="2700" spc="100" dirty="0">
                <a:latin typeface="Arial"/>
                <a:cs typeface="Arial"/>
              </a:rPr>
              <a:t>damage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  <a:p>
            <a:pPr marL="268605" marR="635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  <a:tab pos="1670685" algn="l"/>
              </a:tabLst>
            </a:pPr>
            <a:r>
              <a:rPr sz="2700" spc="70" dirty="0">
                <a:latin typeface="Arial"/>
                <a:cs typeface="Arial"/>
              </a:rPr>
              <a:t>Chorea	</a:t>
            </a:r>
            <a:r>
              <a:rPr sz="2700" spc="100" dirty="0">
                <a:latin typeface="Arial"/>
                <a:cs typeface="Arial"/>
              </a:rPr>
              <a:t>subsides </a:t>
            </a:r>
            <a:r>
              <a:rPr sz="2700" spc="170" dirty="0">
                <a:latin typeface="Arial"/>
                <a:cs typeface="Arial"/>
              </a:rPr>
              <a:t>in </a:t>
            </a:r>
            <a:r>
              <a:rPr sz="2700" spc="204" dirty="0">
                <a:latin typeface="Arial"/>
                <a:cs typeface="Arial"/>
              </a:rPr>
              <a:t>6 to 7 </a:t>
            </a:r>
            <a:r>
              <a:rPr sz="2700" spc="175" dirty="0">
                <a:latin typeface="Arial"/>
                <a:cs typeface="Arial"/>
              </a:rPr>
              <a:t>months </a:t>
            </a:r>
            <a:r>
              <a:rPr sz="2700" spc="80" dirty="0">
                <a:latin typeface="Arial"/>
                <a:cs typeface="Arial"/>
              </a:rPr>
              <a:t>&amp; </a:t>
            </a:r>
            <a:r>
              <a:rPr sz="2700" spc="90" dirty="0">
                <a:latin typeface="Arial"/>
                <a:cs typeface="Arial"/>
              </a:rPr>
              <a:t>dose</a:t>
            </a:r>
            <a:r>
              <a:rPr sz="2700" spc="-180" dirty="0">
                <a:latin typeface="Arial"/>
                <a:cs typeface="Arial"/>
              </a:rPr>
              <a:t> </a:t>
            </a:r>
            <a:r>
              <a:rPr sz="2700" spc="195" dirty="0">
                <a:latin typeface="Arial"/>
                <a:cs typeface="Arial"/>
              </a:rPr>
              <a:t>not  </a:t>
            </a:r>
            <a:r>
              <a:rPr sz="2700" spc="40" dirty="0">
                <a:latin typeface="Arial"/>
                <a:cs typeface="Arial"/>
              </a:rPr>
              <a:t>cause </a:t>
            </a:r>
            <a:r>
              <a:rPr sz="2700" spc="135" dirty="0">
                <a:latin typeface="Arial"/>
                <a:cs typeface="Arial"/>
              </a:rPr>
              <a:t>permanent </a:t>
            </a:r>
            <a:r>
              <a:rPr sz="2700" spc="140" dirty="0">
                <a:latin typeface="Arial"/>
                <a:cs typeface="Arial"/>
              </a:rPr>
              <a:t>neurologic</a:t>
            </a:r>
            <a:r>
              <a:rPr sz="2700" spc="90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damage.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2925" y="619125"/>
            <a:ext cx="288607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1991706"/>
            <a:ext cx="7555230" cy="26981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-25" dirty="0">
                <a:latin typeface="Arial"/>
                <a:cs typeface="Arial"/>
              </a:rPr>
              <a:t>Bed</a:t>
            </a:r>
            <a:r>
              <a:rPr sz="2700" spc="85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rest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65" dirty="0">
                <a:latin typeface="Arial"/>
                <a:cs typeface="Arial"/>
              </a:rPr>
              <a:t>Monitor </a:t>
            </a:r>
            <a:r>
              <a:rPr sz="2700" spc="85" dirty="0">
                <a:latin typeface="Arial"/>
                <a:cs typeface="Arial"/>
              </a:rPr>
              <a:t>closely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70" dirty="0">
                <a:latin typeface="Arial"/>
                <a:cs typeface="Arial"/>
              </a:rPr>
              <a:t>evidence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125" dirty="0">
                <a:latin typeface="Arial"/>
                <a:cs typeface="Arial"/>
              </a:rPr>
              <a:t>carditis</a:t>
            </a:r>
            <a:endParaRPr sz="2700">
              <a:latin typeface="Arial"/>
              <a:cs typeface="Arial"/>
            </a:endParaRPr>
          </a:p>
          <a:p>
            <a:pPr marL="268605" marR="42481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60" dirty="0">
                <a:latin typeface="Arial"/>
                <a:cs typeface="Arial"/>
              </a:rPr>
              <a:t>Ambulation </a:t>
            </a:r>
            <a:r>
              <a:rPr sz="2700" spc="5" dirty="0">
                <a:latin typeface="Arial"/>
                <a:cs typeface="Arial"/>
              </a:rPr>
              <a:t>as </a:t>
            </a:r>
            <a:r>
              <a:rPr sz="2700" spc="125" dirty="0">
                <a:latin typeface="Arial"/>
                <a:cs typeface="Arial"/>
              </a:rPr>
              <a:t>soon </a:t>
            </a:r>
            <a:r>
              <a:rPr sz="2700" spc="5" dirty="0">
                <a:latin typeface="Arial"/>
                <a:cs typeface="Arial"/>
              </a:rPr>
              <a:t>as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14" dirty="0">
                <a:latin typeface="Arial"/>
                <a:cs typeface="Arial"/>
              </a:rPr>
              <a:t>signs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85" dirty="0">
                <a:latin typeface="Arial"/>
                <a:cs typeface="Arial"/>
              </a:rPr>
              <a:t> acute  </a:t>
            </a:r>
            <a:r>
              <a:rPr sz="2700" spc="165" dirty="0">
                <a:latin typeface="Arial"/>
                <a:cs typeface="Arial"/>
              </a:rPr>
              <a:t>inflammation </a:t>
            </a:r>
            <a:r>
              <a:rPr sz="2700" spc="50" dirty="0">
                <a:latin typeface="Arial"/>
                <a:cs typeface="Arial"/>
              </a:rPr>
              <a:t>have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110" dirty="0">
                <a:latin typeface="Arial"/>
                <a:cs typeface="Arial"/>
              </a:rPr>
              <a:t>subside.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65" dirty="0">
                <a:latin typeface="Arial"/>
                <a:cs typeface="Arial"/>
              </a:rPr>
              <a:t>Patients </a:t>
            </a:r>
            <a:r>
              <a:rPr sz="2700" spc="185" dirty="0">
                <a:latin typeface="Arial"/>
                <a:cs typeface="Arial"/>
              </a:rPr>
              <a:t>with </a:t>
            </a:r>
            <a:r>
              <a:rPr sz="2700" spc="125" dirty="0">
                <a:latin typeface="Arial"/>
                <a:cs typeface="Arial"/>
              </a:rPr>
              <a:t>carditis </a:t>
            </a:r>
            <a:r>
              <a:rPr sz="2700" spc="130" dirty="0">
                <a:latin typeface="Arial"/>
                <a:cs typeface="Arial"/>
              </a:rPr>
              <a:t>require </a:t>
            </a:r>
            <a:r>
              <a:rPr sz="2700" spc="145" dirty="0">
                <a:latin typeface="Arial"/>
                <a:cs typeface="Arial"/>
              </a:rPr>
              <a:t>longer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periods 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25" dirty="0">
                <a:latin typeface="Arial"/>
                <a:cs typeface="Arial"/>
              </a:rPr>
              <a:t>bed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114" dirty="0">
                <a:latin typeface="Arial"/>
                <a:cs typeface="Arial"/>
              </a:rPr>
              <a:t>rest.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775" y="1276350"/>
            <a:ext cx="2543175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542"/>
            <a:ext cx="7622540" cy="35210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700" b="1" spc="-35" dirty="0">
                <a:solidFill>
                  <a:srgbClr val="001F5F"/>
                </a:solidFill>
                <a:latin typeface="Arial"/>
                <a:cs typeface="Arial"/>
              </a:rPr>
              <a:t>ANTIBIOTIC</a:t>
            </a:r>
            <a:r>
              <a:rPr sz="27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700" b="1" spc="-140" dirty="0">
                <a:solidFill>
                  <a:srgbClr val="001F5F"/>
                </a:solidFill>
                <a:latin typeface="Arial"/>
                <a:cs typeface="Arial"/>
              </a:rPr>
              <a:t>THERAPY</a:t>
            </a:r>
            <a:endParaRPr sz="2700">
              <a:latin typeface="Arial"/>
              <a:cs typeface="Arial"/>
            </a:endParaRPr>
          </a:p>
          <a:p>
            <a:pPr marL="268605" marR="23304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200" dirty="0">
                <a:latin typeface="Arial"/>
                <a:cs typeface="Arial"/>
              </a:rPr>
              <a:t>10 </a:t>
            </a:r>
            <a:r>
              <a:rPr sz="2700" spc="60" dirty="0">
                <a:latin typeface="Arial"/>
                <a:cs typeface="Arial"/>
              </a:rPr>
              <a:t>days </a:t>
            </a:r>
            <a:r>
              <a:rPr sz="2700" spc="190" dirty="0">
                <a:latin typeface="Arial"/>
                <a:cs typeface="Arial"/>
              </a:rPr>
              <a:t>of </a:t>
            </a:r>
            <a:r>
              <a:rPr sz="2700" spc="120" dirty="0">
                <a:latin typeface="Arial"/>
                <a:cs typeface="Arial"/>
              </a:rPr>
              <a:t>orally </a:t>
            </a:r>
            <a:r>
              <a:rPr sz="2700" spc="135" dirty="0">
                <a:latin typeface="Arial"/>
                <a:cs typeface="Arial"/>
              </a:rPr>
              <a:t>administered </a:t>
            </a:r>
            <a:r>
              <a:rPr sz="2700" spc="140" dirty="0">
                <a:latin typeface="Arial"/>
                <a:cs typeface="Arial"/>
              </a:rPr>
              <a:t>penicillin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175" dirty="0">
                <a:latin typeface="Arial"/>
                <a:cs typeface="Arial"/>
              </a:rPr>
              <a:t>or  </a:t>
            </a:r>
            <a:r>
              <a:rPr sz="2700" spc="140" dirty="0">
                <a:latin typeface="Arial"/>
                <a:cs typeface="Arial"/>
              </a:rPr>
              <a:t>erythromycin.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60" dirty="0">
                <a:latin typeface="Arial"/>
                <a:cs typeface="Arial"/>
              </a:rPr>
              <a:t>Single </a:t>
            </a:r>
            <a:r>
              <a:rPr sz="2700" spc="135" dirty="0">
                <a:latin typeface="Arial"/>
                <a:cs typeface="Arial"/>
              </a:rPr>
              <a:t>intramuscular </a:t>
            </a:r>
            <a:r>
              <a:rPr sz="2700" spc="145" dirty="0">
                <a:latin typeface="Arial"/>
                <a:cs typeface="Arial"/>
              </a:rPr>
              <a:t>injection </a:t>
            </a:r>
            <a:r>
              <a:rPr sz="2700" spc="195" dirty="0">
                <a:latin typeface="Arial"/>
                <a:cs typeface="Arial"/>
              </a:rPr>
              <a:t>of</a:t>
            </a:r>
            <a:r>
              <a:rPr sz="2700" spc="25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benzathine  </a:t>
            </a:r>
            <a:r>
              <a:rPr sz="2700" spc="140" dirty="0">
                <a:latin typeface="Arial"/>
                <a:cs typeface="Arial"/>
              </a:rPr>
              <a:t>penicillin</a:t>
            </a:r>
            <a:r>
              <a:rPr sz="2700" spc="50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  <a:p>
            <a:pPr marL="268605" marR="51879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50" dirty="0">
                <a:latin typeface="Arial"/>
                <a:cs typeface="Arial"/>
              </a:rPr>
              <a:t>After </a:t>
            </a:r>
            <a:r>
              <a:rPr sz="2700" spc="155" dirty="0">
                <a:latin typeface="Arial"/>
                <a:cs typeface="Arial"/>
              </a:rPr>
              <a:t>this </a:t>
            </a:r>
            <a:r>
              <a:rPr sz="2700" spc="160" dirty="0">
                <a:latin typeface="Arial"/>
                <a:cs typeface="Arial"/>
              </a:rPr>
              <a:t>initial </a:t>
            </a:r>
            <a:r>
              <a:rPr sz="2700" spc="95" dirty="0">
                <a:latin typeface="Arial"/>
                <a:cs typeface="Arial"/>
              </a:rPr>
              <a:t>course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60" dirty="0">
                <a:latin typeface="Arial"/>
                <a:cs typeface="Arial"/>
              </a:rPr>
              <a:t>antibiotic  </a:t>
            </a:r>
            <a:r>
              <a:rPr sz="2700" spc="114" dirty="0">
                <a:latin typeface="Arial"/>
                <a:cs typeface="Arial"/>
              </a:rPr>
              <a:t>therapy,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45" dirty="0">
                <a:latin typeface="Arial"/>
                <a:cs typeface="Arial"/>
              </a:rPr>
              <a:t>patient </a:t>
            </a:r>
            <a:r>
              <a:rPr sz="2700" spc="150" dirty="0">
                <a:latin typeface="Arial"/>
                <a:cs typeface="Arial"/>
              </a:rPr>
              <a:t>should </a:t>
            </a:r>
            <a:r>
              <a:rPr sz="2700" spc="95" dirty="0">
                <a:latin typeface="Arial"/>
                <a:cs typeface="Arial"/>
              </a:rPr>
              <a:t>be </a:t>
            </a:r>
            <a:r>
              <a:rPr sz="2700" spc="130" dirty="0">
                <a:latin typeface="Arial"/>
                <a:cs typeface="Arial"/>
              </a:rPr>
              <a:t>started</a:t>
            </a:r>
            <a:r>
              <a:rPr sz="2700" spc="-95" dirty="0">
                <a:latin typeface="Arial"/>
                <a:cs typeface="Arial"/>
              </a:rPr>
              <a:t> </a:t>
            </a:r>
            <a:r>
              <a:rPr sz="2700" spc="160" dirty="0">
                <a:latin typeface="Arial"/>
                <a:cs typeface="Arial"/>
              </a:rPr>
              <a:t>on  </a:t>
            </a:r>
            <a:r>
              <a:rPr sz="2700" spc="225" dirty="0">
                <a:latin typeface="Arial"/>
                <a:cs typeface="Arial"/>
              </a:rPr>
              <a:t>long-term </a:t>
            </a:r>
            <a:r>
              <a:rPr sz="2700" spc="155" dirty="0">
                <a:latin typeface="Arial"/>
                <a:cs typeface="Arial"/>
              </a:rPr>
              <a:t>antibiotic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prophylaxis.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5175" y="638175"/>
            <a:ext cx="2552700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28022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90" dirty="0">
                <a:solidFill>
                  <a:srgbClr val="006FC0"/>
                </a:solidFill>
              </a:rPr>
              <a:t>Oral </a:t>
            </a:r>
            <a:r>
              <a:rPr sz="2700" spc="80" dirty="0">
                <a:solidFill>
                  <a:srgbClr val="006FC0"/>
                </a:solidFill>
              </a:rPr>
              <a:t>salicylates</a:t>
            </a:r>
            <a:r>
              <a:rPr sz="2700" spc="20" dirty="0">
                <a:solidFill>
                  <a:srgbClr val="006FC0"/>
                </a:solidFill>
              </a:rPr>
              <a:t> </a:t>
            </a:r>
            <a:r>
              <a:rPr sz="2700" spc="-155" dirty="0">
                <a:solidFill>
                  <a:srgbClr val="006FC0"/>
                </a:solidFill>
              </a:rPr>
              <a:t>–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645668" y="1927605"/>
            <a:ext cx="7964170" cy="347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715" indent="68580" algn="just">
              <a:lnSpc>
                <a:spcPct val="100000"/>
              </a:lnSpc>
              <a:spcBef>
                <a:spcPts val="100"/>
              </a:spcBef>
            </a:pPr>
            <a:r>
              <a:rPr sz="2700" spc="65" dirty="0">
                <a:latin typeface="Arial"/>
                <a:cs typeface="Arial"/>
              </a:rPr>
              <a:t>Patients </a:t>
            </a:r>
            <a:r>
              <a:rPr sz="2700" spc="185" dirty="0">
                <a:latin typeface="Arial"/>
                <a:cs typeface="Arial"/>
              </a:rPr>
              <a:t>with </a:t>
            </a:r>
            <a:r>
              <a:rPr sz="2700" spc="125" dirty="0">
                <a:latin typeface="Arial"/>
                <a:cs typeface="Arial"/>
              </a:rPr>
              <a:t>typical </a:t>
            </a:r>
            <a:r>
              <a:rPr sz="2700" spc="160" dirty="0">
                <a:latin typeface="Arial"/>
                <a:cs typeface="Arial"/>
              </a:rPr>
              <a:t>migratory </a:t>
            </a:r>
            <a:r>
              <a:rPr sz="2700" spc="150" dirty="0">
                <a:latin typeface="Arial"/>
                <a:cs typeface="Arial"/>
              </a:rPr>
              <a:t>polyarthritis  </a:t>
            </a:r>
            <a:r>
              <a:rPr sz="2700" spc="114" dirty="0">
                <a:latin typeface="Arial"/>
                <a:cs typeface="Arial"/>
              </a:rPr>
              <a:t>and those </a:t>
            </a:r>
            <a:r>
              <a:rPr sz="2700" spc="185" dirty="0">
                <a:latin typeface="Arial"/>
                <a:cs typeface="Arial"/>
              </a:rPr>
              <a:t>with </a:t>
            </a:r>
            <a:r>
              <a:rPr sz="2700" spc="125" dirty="0">
                <a:latin typeface="Arial"/>
                <a:cs typeface="Arial"/>
              </a:rPr>
              <a:t>carditis </a:t>
            </a:r>
            <a:r>
              <a:rPr sz="2700" spc="180" dirty="0">
                <a:latin typeface="Arial"/>
                <a:cs typeface="Arial"/>
              </a:rPr>
              <a:t>without </a:t>
            </a:r>
            <a:r>
              <a:rPr sz="2700" spc="114" dirty="0">
                <a:latin typeface="Arial"/>
                <a:cs typeface="Arial"/>
              </a:rPr>
              <a:t>cardiomegaly  </a:t>
            </a:r>
            <a:r>
              <a:rPr sz="2700" spc="175" dirty="0">
                <a:latin typeface="Arial"/>
                <a:cs typeface="Arial"/>
              </a:rPr>
              <a:t>or</a:t>
            </a:r>
            <a:r>
              <a:rPr sz="2700" spc="85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CCF.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ts val="3165"/>
              </a:lnSpc>
              <a:spcBef>
                <a:spcPts val="400"/>
              </a:spcBef>
              <a:buChar char="•"/>
              <a:tabLst>
                <a:tab pos="269240" algn="l"/>
              </a:tabLst>
            </a:pPr>
            <a:r>
              <a:rPr sz="2700" spc="145" dirty="0">
                <a:latin typeface="Arial"/>
                <a:cs typeface="Arial"/>
              </a:rPr>
              <a:t>Aspirin </a:t>
            </a:r>
            <a:r>
              <a:rPr sz="2700" spc="310" dirty="0">
                <a:latin typeface="Arial"/>
                <a:cs typeface="Arial"/>
              </a:rPr>
              <a:t>-100 </a:t>
            </a:r>
            <a:r>
              <a:rPr sz="2700" spc="325" dirty="0">
                <a:latin typeface="Arial"/>
                <a:cs typeface="Arial"/>
              </a:rPr>
              <a:t>mg/kg/24 </a:t>
            </a:r>
            <a:r>
              <a:rPr sz="2700" spc="185" dirty="0">
                <a:latin typeface="Arial"/>
                <a:cs typeface="Arial"/>
              </a:rPr>
              <a:t>hr </a:t>
            </a:r>
            <a:r>
              <a:rPr sz="2700" spc="135" dirty="0">
                <a:latin typeface="Arial"/>
                <a:cs typeface="Arial"/>
              </a:rPr>
              <a:t>divided </a:t>
            </a:r>
            <a:r>
              <a:rPr sz="2700" spc="185" dirty="0">
                <a:latin typeface="Arial"/>
                <a:cs typeface="Arial"/>
              </a:rPr>
              <a:t>qid </a:t>
            </a:r>
            <a:r>
              <a:rPr sz="2700" spc="-160" dirty="0">
                <a:latin typeface="Arial"/>
                <a:cs typeface="Arial"/>
              </a:rPr>
              <a:t>PO</a:t>
            </a:r>
            <a:r>
              <a:rPr sz="2700" spc="395" dirty="0">
                <a:latin typeface="Arial"/>
                <a:cs typeface="Arial"/>
              </a:rPr>
              <a:t> </a:t>
            </a:r>
            <a:r>
              <a:rPr sz="2700" spc="195" dirty="0">
                <a:latin typeface="Arial"/>
                <a:cs typeface="Arial"/>
              </a:rPr>
              <a:t>for</a:t>
            </a:r>
            <a:endParaRPr sz="2700">
              <a:latin typeface="Arial"/>
              <a:cs typeface="Arial"/>
            </a:endParaRPr>
          </a:p>
          <a:p>
            <a:pPr marL="268605">
              <a:lnSpc>
                <a:spcPts val="3345"/>
              </a:lnSpc>
            </a:pPr>
            <a:r>
              <a:rPr sz="2850" i="1" spc="280" dirty="0">
                <a:latin typeface="Arial"/>
                <a:cs typeface="Arial"/>
              </a:rPr>
              <a:t>3-5</a:t>
            </a:r>
            <a:r>
              <a:rPr sz="2850" i="1" spc="50" dirty="0">
                <a:latin typeface="Arial"/>
                <a:cs typeface="Arial"/>
              </a:rPr>
              <a:t> </a:t>
            </a:r>
            <a:r>
              <a:rPr sz="2700" spc="70" dirty="0">
                <a:latin typeface="Arial"/>
                <a:cs typeface="Arial"/>
              </a:rPr>
              <a:t>days.</a:t>
            </a:r>
            <a:endParaRPr sz="2700">
              <a:latin typeface="Arial"/>
              <a:cs typeface="Arial"/>
            </a:endParaRPr>
          </a:p>
          <a:p>
            <a:pPr marL="268605" marR="6985" indent="-256540">
              <a:lnSpc>
                <a:spcPct val="100000"/>
              </a:lnSpc>
              <a:spcBef>
                <a:spcPts val="37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  <a:tab pos="1845945" algn="l"/>
                <a:tab pos="2405380" algn="l"/>
                <a:tab pos="3002915" algn="l"/>
                <a:tab pos="4908550" algn="l"/>
                <a:tab pos="5424805" algn="l"/>
                <a:tab pos="6801484" algn="l"/>
                <a:tab pos="7493634" algn="l"/>
              </a:tabLst>
            </a:pPr>
            <a:r>
              <a:rPr sz="2700" spc="140" dirty="0">
                <a:latin typeface="Arial"/>
                <a:cs typeface="Arial"/>
              </a:rPr>
              <a:t>follow</a:t>
            </a:r>
            <a:r>
              <a:rPr sz="2700" spc="175" dirty="0">
                <a:latin typeface="Arial"/>
                <a:cs typeface="Arial"/>
              </a:rPr>
              <a:t>e</a:t>
            </a:r>
            <a:r>
              <a:rPr sz="2700" spc="195" dirty="0">
                <a:latin typeface="Arial"/>
                <a:cs typeface="Arial"/>
              </a:rPr>
              <a:t>d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125" dirty="0">
                <a:latin typeface="Arial"/>
                <a:cs typeface="Arial"/>
              </a:rPr>
              <a:t>by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200" dirty="0">
                <a:latin typeface="Arial"/>
                <a:cs typeface="Arial"/>
              </a:rPr>
              <a:t>7</a:t>
            </a:r>
            <a:r>
              <a:rPr sz="2700" spc="204" dirty="0">
                <a:latin typeface="Arial"/>
                <a:cs typeface="Arial"/>
              </a:rPr>
              <a:t>5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395" dirty="0">
                <a:latin typeface="Arial"/>
                <a:cs typeface="Arial"/>
              </a:rPr>
              <a:t>mg/kg</a:t>
            </a:r>
            <a:r>
              <a:rPr sz="2700" spc="190" dirty="0">
                <a:latin typeface="Arial"/>
                <a:cs typeface="Arial"/>
              </a:rPr>
              <a:t>/</a:t>
            </a:r>
            <a:r>
              <a:rPr sz="2700" spc="210" dirty="0">
                <a:latin typeface="Arial"/>
                <a:cs typeface="Arial"/>
              </a:rPr>
              <a:t>2</a:t>
            </a:r>
            <a:r>
              <a:rPr sz="2700" spc="204" dirty="0">
                <a:latin typeface="Arial"/>
                <a:cs typeface="Arial"/>
              </a:rPr>
              <a:t>4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185" dirty="0">
                <a:latin typeface="Arial"/>
                <a:cs typeface="Arial"/>
              </a:rPr>
              <a:t>hr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165" dirty="0">
                <a:latin typeface="Arial"/>
                <a:cs typeface="Arial"/>
              </a:rPr>
              <a:t>div</a:t>
            </a:r>
            <a:r>
              <a:rPr sz="2700" spc="70" dirty="0">
                <a:latin typeface="Arial"/>
                <a:cs typeface="Arial"/>
              </a:rPr>
              <a:t>i</a:t>
            </a:r>
            <a:r>
              <a:rPr sz="2700" spc="125" dirty="0">
                <a:latin typeface="Arial"/>
                <a:cs typeface="Arial"/>
              </a:rPr>
              <a:t>de</a:t>
            </a:r>
            <a:r>
              <a:rPr sz="2700" spc="130" dirty="0">
                <a:latin typeface="Arial"/>
                <a:cs typeface="Arial"/>
              </a:rPr>
              <a:t>d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160" dirty="0">
                <a:latin typeface="Arial"/>
                <a:cs typeface="Arial"/>
              </a:rPr>
              <a:t>qi</a:t>
            </a:r>
            <a:r>
              <a:rPr sz="2700" spc="240" dirty="0">
                <a:latin typeface="Arial"/>
                <a:cs typeface="Arial"/>
              </a:rPr>
              <a:t>d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114" dirty="0">
                <a:latin typeface="Arial"/>
                <a:cs typeface="Arial"/>
              </a:rPr>
              <a:t>PO  </a:t>
            </a:r>
            <a:r>
              <a:rPr sz="2700" spc="200" dirty="0">
                <a:latin typeface="Arial"/>
                <a:cs typeface="Arial"/>
              </a:rPr>
              <a:t>for </a:t>
            </a:r>
            <a:r>
              <a:rPr sz="2700" spc="204" dirty="0">
                <a:latin typeface="Arial"/>
                <a:cs typeface="Arial"/>
              </a:rPr>
              <a:t>4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150" dirty="0">
                <a:latin typeface="Arial"/>
                <a:cs typeface="Arial"/>
              </a:rPr>
              <a:t>wk.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50" dirty="0">
                <a:solidFill>
                  <a:srgbClr val="001F5F"/>
                </a:solidFill>
                <a:latin typeface="Arial"/>
                <a:cs typeface="Arial"/>
              </a:rPr>
              <a:t>Salicylate </a:t>
            </a:r>
            <a:r>
              <a:rPr sz="2700" spc="175" dirty="0">
                <a:solidFill>
                  <a:srgbClr val="001F5F"/>
                </a:solidFill>
                <a:latin typeface="Arial"/>
                <a:cs typeface="Arial"/>
              </a:rPr>
              <a:t>toxicity </a:t>
            </a:r>
            <a:r>
              <a:rPr sz="2700" spc="215" dirty="0">
                <a:latin typeface="Arial"/>
                <a:cs typeface="Arial"/>
              </a:rPr>
              <a:t>-tinnitus,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135" dirty="0">
                <a:latin typeface="Arial"/>
                <a:cs typeface="Arial"/>
              </a:rPr>
              <a:t>hyperventilation.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1225" y="733425"/>
            <a:ext cx="4762500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27605"/>
            <a:ext cx="7568565" cy="300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14" dirty="0">
                <a:latin typeface="Arial"/>
                <a:cs typeface="Arial"/>
              </a:rPr>
              <a:t>An </a:t>
            </a:r>
            <a:r>
              <a:rPr sz="2700" spc="140" dirty="0">
                <a:latin typeface="Arial"/>
                <a:cs typeface="Arial"/>
              </a:rPr>
              <a:t>untreated </a:t>
            </a:r>
            <a:r>
              <a:rPr sz="2700" spc="204" dirty="0">
                <a:latin typeface="Arial"/>
                <a:cs typeface="Arial"/>
              </a:rPr>
              <a:t>Group- </a:t>
            </a:r>
            <a:r>
              <a:rPr sz="2700" spc="60" dirty="0">
                <a:latin typeface="Arial"/>
                <a:cs typeface="Arial"/>
              </a:rPr>
              <a:t>A </a:t>
            </a:r>
            <a:r>
              <a:rPr sz="2700" spc="105" dirty="0">
                <a:latin typeface="Arial"/>
                <a:cs typeface="Arial"/>
              </a:rPr>
              <a:t>beta </a:t>
            </a:r>
            <a:r>
              <a:rPr sz="2700" spc="145" dirty="0">
                <a:latin typeface="Arial"/>
                <a:cs typeface="Arial"/>
              </a:rPr>
              <a:t>hemolytic  </a:t>
            </a:r>
            <a:r>
              <a:rPr sz="2700" spc="114" dirty="0">
                <a:latin typeface="Arial"/>
                <a:cs typeface="Arial"/>
              </a:rPr>
              <a:t>streptococcal </a:t>
            </a:r>
            <a:r>
              <a:rPr sz="2700" spc="150" dirty="0">
                <a:latin typeface="Arial"/>
                <a:cs typeface="Arial"/>
              </a:rPr>
              <a:t>infection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45" dirty="0">
                <a:latin typeface="Arial"/>
                <a:cs typeface="Arial"/>
              </a:rPr>
              <a:t>commonest  </a:t>
            </a:r>
            <a:r>
              <a:rPr sz="2700" spc="100" dirty="0">
                <a:latin typeface="Arial"/>
                <a:cs typeface="Arial"/>
              </a:rPr>
              <a:t>antecedent </a:t>
            </a:r>
            <a:r>
              <a:rPr sz="2700" spc="90" dirty="0">
                <a:latin typeface="Arial"/>
                <a:cs typeface="Arial"/>
              </a:rPr>
              <a:t>event </a:t>
            </a:r>
            <a:r>
              <a:rPr sz="2700" spc="165" dirty="0">
                <a:latin typeface="Arial"/>
                <a:cs typeface="Arial"/>
              </a:rPr>
              <a:t>that </a:t>
            </a:r>
            <a:r>
              <a:rPr sz="2700" spc="120" dirty="0">
                <a:latin typeface="Arial"/>
                <a:cs typeface="Arial"/>
              </a:rPr>
              <a:t>precipitates </a:t>
            </a:r>
            <a:r>
              <a:rPr sz="2700" spc="75" dirty="0">
                <a:latin typeface="Arial"/>
                <a:cs typeface="Arial"/>
              </a:rPr>
              <a:t>an </a:t>
            </a:r>
            <a:r>
              <a:rPr sz="2700" spc="120" dirty="0">
                <a:latin typeface="Arial"/>
                <a:cs typeface="Arial"/>
              </a:rPr>
              <a:t>attack 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05" dirty="0">
                <a:latin typeface="Arial"/>
                <a:cs typeface="Arial"/>
              </a:rPr>
              <a:t>Acute </a:t>
            </a:r>
            <a:r>
              <a:rPr sz="2700" spc="85" dirty="0">
                <a:latin typeface="Arial"/>
                <a:cs typeface="Arial"/>
              </a:rPr>
              <a:t>Rheumatic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20" dirty="0">
                <a:latin typeface="Arial"/>
                <a:cs typeface="Arial"/>
              </a:rPr>
              <a:t>Fever.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Arial"/>
              <a:buChar char=""/>
            </a:pPr>
            <a:endParaRPr sz="3500">
              <a:latin typeface="Arial"/>
              <a:cs typeface="Arial"/>
            </a:endParaRPr>
          </a:p>
          <a:p>
            <a:pPr marL="268605" marR="85090" indent="-25654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40" dirty="0">
                <a:latin typeface="Arial"/>
                <a:cs typeface="Arial"/>
              </a:rPr>
              <a:t>It </a:t>
            </a:r>
            <a:r>
              <a:rPr sz="2700" spc="100" dirty="0">
                <a:latin typeface="Arial"/>
                <a:cs typeface="Arial"/>
              </a:rPr>
              <a:t>is </a:t>
            </a:r>
            <a:r>
              <a:rPr sz="2700" spc="-15" dirty="0">
                <a:latin typeface="Arial"/>
                <a:cs typeface="Arial"/>
              </a:rPr>
              <a:t>a </a:t>
            </a:r>
            <a:r>
              <a:rPr sz="2700" spc="85" dirty="0">
                <a:latin typeface="Arial"/>
                <a:cs typeface="Arial"/>
              </a:rPr>
              <a:t>delayed </a:t>
            </a:r>
            <a:r>
              <a:rPr sz="2700" spc="170" dirty="0">
                <a:latin typeface="Arial"/>
                <a:cs typeface="Arial"/>
              </a:rPr>
              <a:t>non-suppurative </a:t>
            </a:r>
            <a:r>
              <a:rPr sz="2700" spc="70" dirty="0">
                <a:latin typeface="Arial"/>
                <a:cs typeface="Arial"/>
              </a:rPr>
              <a:t>sequelae </a:t>
            </a:r>
            <a:r>
              <a:rPr sz="2700" spc="200" dirty="0">
                <a:latin typeface="Arial"/>
                <a:cs typeface="Arial"/>
              </a:rPr>
              <a:t>to  </a:t>
            </a:r>
            <a:r>
              <a:rPr sz="2700" spc="-60" dirty="0">
                <a:latin typeface="Arial"/>
                <a:cs typeface="Arial"/>
              </a:rPr>
              <a:t>URTI </a:t>
            </a:r>
            <a:r>
              <a:rPr sz="2700" spc="180" dirty="0">
                <a:latin typeface="Arial"/>
                <a:cs typeface="Arial"/>
              </a:rPr>
              <a:t>with </a:t>
            </a:r>
            <a:r>
              <a:rPr sz="2700" spc="-80" dirty="0">
                <a:solidFill>
                  <a:srgbClr val="FF0000"/>
                </a:solidFill>
                <a:latin typeface="Arial"/>
                <a:cs typeface="Arial"/>
              </a:rPr>
              <a:t>GABH</a:t>
            </a:r>
            <a:r>
              <a:rPr sz="2700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120" dirty="0">
                <a:solidFill>
                  <a:srgbClr val="FF0000"/>
                </a:solidFill>
                <a:latin typeface="Arial"/>
                <a:cs typeface="Arial"/>
              </a:rPr>
              <a:t>streptococci.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975" y="561975"/>
            <a:ext cx="2028825" cy="56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3697" y="4800662"/>
            <a:ext cx="2594102" cy="199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771014"/>
            <a:ext cx="8154670" cy="409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145" dirty="0">
                <a:solidFill>
                  <a:srgbClr val="006FC0"/>
                </a:solidFill>
                <a:latin typeface="Arial"/>
                <a:cs typeface="Arial"/>
              </a:rPr>
              <a:t>Corticosteroids-</a:t>
            </a:r>
            <a:endParaRPr sz="25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100"/>
              </a:spcBef>
            </a:pPr>
            <a:r>
              <a:rPr sz="2500" spc="65" dirty="0">
                <a:latin typeface="Arial"/>
                <a:cs typeface="Arial"/>
              </a:rPr>
              <a:t>Patients </a:t>
            </a:r>
            <a:r>
              <a:rPr sz="2500" spc="165" dirty="0">
                <a:latin typeface="Arial"/>
                <a:cs typeface="Arial"/>
              </a:rPr>
              <a:t>with </a:t>
            </a:r>
            <a:r>
              <a:rPr sz="2500" spc="114" dirty="0">
                <a:latin typeface="Arial"/>
                <a:cs typeface="Arial"/>
              </a:rPr>
              <a:t>carditis </a:t>
            </a:r>
            <a:r>
              <a:rPr sz="2500" spc="70" dirty="0">
                <a:latin typeface="Arial"/>
                <a:cs typeface="Arial"/>
              </a:rPr>
              <a:t>&amp; </a:t>
            </a:r>
            <a:r>
              <a:rPr sz="2500" spc="105" dirty="0">
                <a:latin typeface="Arial"/>
                <a:cs typeface="Arial"/>
              </a:rPr>
              <a:t>cardiomegaly </a:t>
            </a:r>
            <a:r>
              <a:rPr sz="2500" spc="160" dirty="0">
                <a:latin typeface="Arial"/>
                <a:cs typeface="Arial"/>
              </a:rPr>
              <a:t>or</a:t>
            </a:r>
            <a:r>
              <a:rPr sz="2500" spc="45" dirty="0">
                <a:latin typeface="Arial"/>
                <a:cs typeface="Arial"/>
              </a:rPr>
              <a:t> </a:t>
            </a:r>
            <a:r>
              <a:rPr sz="2500" spc="-114" dirty="0">
                <a:latin typeface="Arial"/>
                <a:cs typeface="Arial"/>
              </a:rPr>
              <a:t>CCF</a:t>
            </a:r>
            <a:endParaRPr sz="2500">
              <a:latin typeface="Arial"/>
              <a:cs typeface="Arial"/>
            </a:endParaRPr>
          </a:p>
          <a:p>
            <a:pPr marL="268605" marR="5080" indent="-256540">
              <a:lnSpc>
                <a:spcPts val="2700"/>
              </a:lnSpc>
              <a:spcBef>
                <a:spcPts val="44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70" dirty="0">
                <a:latin typeface="Arial"/>
                <a:cs typeface="Arial"/>
              </a:rPr>
              <a:t>Prednisone </a:t>
            </a:r>
            <a:r>
              <a:rPr sz="2500" spc="610" dirty="0">
                <a:latin typeface="Arial"/>
                <a:cs typeface="Arial"/>
              </a:rPr>
              <a:t>-</a:t>
            </a:r>
            <a:r>
              <a:rPr sz="2500" spc="-390" dirty="0">
                <a:latin typeface="Arial"/>
                <a:cs typeface="Arial"/>
              </a:rPr>
              <a:t> </a:t>
            </a:r>
            <a:r>
              <a:rPr sz="2500" spc="185" dirty="0">
                <a:latin typeface="Arial"/>
                <a:cs typeface="Arial"/>
              </a:rPr>
              <a:t>2 </a:t>
            </a:r>
            <a:r>
              <a:rPr sz="2500" spc="300" dirty="0">
                <a:latin typeface="Arial"/>
                <a:cs typeface="Arial"/>
              </a:rPr>
              <a:t>mg/kg/24 </a:t>
            </a:r>
            <a:r>
              <a:rPr sz="2500" spc="170" dirty="0">
                <a:latin typeface="Arial"/>
                <a:cs typeface="Arial"/>
              </a:rPr>
              <a:t>hr </a:t>
            </a:r>
            <a:r>
              <a:rPr sz="2500" spc="155" dirty="0">
                <a:latin typeface="Arial"/>
                <a:cs typeface="Arial"/>
              </a:rPr>
              <a:t>in </a:t>
            </a:r>
            <a:r>
              <a:rPr sz="2500" spc="185" dirty="0">
                <a:latin typeface="Arial"/>
                <a:cs typeface="Arial"/>
              </a:rPr>
              <a:t>4 </a:t>
            </a:r>
            <a:r>
              <a:rPr sz="2500" spc="125" dirty="0">
                <a:latin typeface="Arial"/>
                <a:cs typeface="Arial"/>
              </a:rPr>
              <a:t>divided </a:t>
            </a:r>
            <a:r>
              <a:rPr sz="2500" spc="65" dirty="0">
                <a:latin typeface="Arial"/>
                <a:cs typeface="Arial"/>
              </a:rPr>
              <a:t>doses </a:t>
            </a:r>
            <a:r>
              <a:rPr sz="2500" spc="180" dirty="0">
                <a:latin typeface="Arial"/>
                <a:cs typeface="Arial"/>
              </a:rPr>
              <a:t>for  </a:t>
            </a:r>
            <a:r>
              <a:rPr sz="2500" spc="325" dirty="0">
                <a:latin typeface="Arial"/>
                <a:cs typeface="Arial"/>
              </a:rPr>
              <a:t>2-3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140" dirty="0">
                <a:latin typeface="Arial"/>
                <a:cs typeface="Arial"/>
              </a:rPr>
              <a:t>wk.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5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85" dirty="0">
                <a:latin typeface="Arial"/>
                <a:cs typeface="Arial"/>
              </a:rPr>
              <a:t>Followed </a:t>
            </a:r>
            <a:r>
              <a:rPr sz="2500" spc="110" dirty="0">
                <a:latin typeface="Arial"/>
                <a:cs typeface="Arial"/>
              </a:rPr>
              <a:t>by </a:t>
            </a:r>
            <a:r>
              <a:rPr sz="2500" spc="-15" dirty="0">
                <a:latin typeface="Arial"/>
                <a:cs typeface="Arial"/>
              </a:rPr>
              <a:t>a </a:t>
            </a:r>
            <a:r>
              <a:rPr sz="2500" spc="130" dirty="0">
                <a:latin typeface="Arial"/>
                <a:cs typeface="Arial"/>
              </a:rPr>
              <a:t>tapering </a:t>
            </a:r>
            <a:r>
              <a:rPr sz="2500" spc="180" dirty="0">
                <a:latin typeface="Arial"/>
                <a:cs typeface="Arial"/>
              </a:rPr>
              <a:t>of </a:t>
            </a:r>
            <a:r>
              <a:rPr sz="2500" spc="125" dirty="0">
                <a:latin typeface="Arial"/>
                <a:cs typeface="Arial"/>
              </a:rPr>
              <a:t>the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80" dirty="0">
                <a:latin typeface="Arial"/>
                <a:cs typeface="Arial"/>
              </a:rPr>
              <a:t>dose.</a:t>
            </a:r>
            <a:endParaRPr sz="2500">
              <a:latin typeface="Arial"/>
              <a:cs typeface="Arial"/>
            </a:endParaRPr>
          </a:p>
          <a:p>
            <a:pPr marL="268605" marR="64135" indent="-256540" algn="just">
              <a:lnSpc>
                <a:spcPts val="2700"/>
              </a:lnSpc>
              <a:spcBef>
                <a:spcPts val="440"/>
              </a:spcBef>
              <a:buClr>
                <a:srgbClr val="2CA1BE"/>
              </a:buClr>
              <a:buSzPct val="68000"/>
              <a:buChar char=""/>
              <a:tabLst>
                <a:tab pos="269240" algn="l"/>
              </a:tabLst>
            </a:pPr>
            <a:r>
              <a:rPr sz="2500" spc="145" dirty="0">
                <a:latin typeface="Arial"/>
                <a:cs typeface="Arial"/>
              </a:rPr>
              <a:t>At </a:t>
            </a:r>
            <a:r>
              <a:rPr sz="2500" spc="130" dirty="0">
                <a:latin typeface="Arial"/>
                <a:cs typeface="Arial"/>
              </a:rPr>
              <a:t>the </a:t>
            </a:r>
            <a:r>
              <a:rPr sz="2500" spc="140" dirty="0">
                <a:latin typeface="Arial"/>
                <a:cs typeface="Arial"/>
              </a:rPr>
              <a:t>beginning </a:t>
            </a:r>
            <a:r>
              <a:rPr sz="2500" spc="180" dirty="0">
                <a:latin typeface="Arial"/>
                <a:cs typeface="Arial"/>
              </a:rPr>
              <a:t>of </a:t>
            </a:r>
            <a:r>
              <a:rPr sz="2500" spc="130" dirty="0">
                <a:latin typeface="Arial"/>
                <a:cs typeface="Arial"/>
              </a:rPr>
              <a:t>the tapering </a:t>
            </a:r>
            <a:r>
              <a:rPr sz="2500" spc="180" dirty="0">
                <a:latin typeface="Arial"/>
                <a:cs typeface="Arial"/>
              </a:rPr>
              <a:t>of </a:t>
            </a:r>
            <a:r>
              <a:rPr sz="2500" spc="130" dirty="0">
                <a:latin typeface="Arial"/>
                <a:cs typeface="Arial"/>
              </a:rPr>
              <a:t>the</a:t>
            </a:r>
            <a:r>
              <a:rPr sz="2500" spc="-320" dirty="0">
                <a:latin typeface="Arial"/>
                <a:cs typeface="Arial"/>
              </a:rPr>
              <a:t> </a:t>
            </a:r>
            <a:r>
              <a:rPr sz="2500" spc="114" dirty="0">
                <a:latin typeface="Arial"/>
                <a:cs typeface="Arial"/>
              </a:rPr>
              <a:t>prednisone  </a:t>
            </a:r>
            <a:r>
              <a:rPr sz="2500" spc="80" dirty="0">
                <a:latin typeface="Arial"/>
                <a:cs typeface="Arial"/>
              </a:rPr>
              <a:t>dose, </a:t>
            </a:r>
            <a:r>
              <a:rPr sz="2500" spc="120" dirty="0">
                <a:latin typeface="Arial"/>
                <a:cs typeface="Arial"/>
              </a:rPr>
              <a:t>aspirin </a:t>
            </a:r>
            <a:r>
              <a:rPr sz="2500" spc="135" dirty="0">
                <a:latin typeface="Arial"/>
                <a:cs typeface="Arial"/>
              </a:rPr>
              <a:t>should </a:t>
            </a:r>
            <a:r>
              <a:rPr sz="2500" spc="85" dirty="0">
                <a:latin typeface="Arial"/>
                <a:cs typeface="Arial"/>
              </a:rPr>
              <a:t>be </a:t>
            </a:r>
            <a:r>
              <a:rPr sz="2500" spc="120" dirty="0">
                <a:latin typeface="Arial"/>
                <a:cs typeface="Arial"/>
              </a:rPr>
              <a:t>started </a:t>
            </a:r>
            <a:r>
              <a:rPr sz="2500" spc="114" dirty="0">
                <a:latin typeface="Arial"/>
                <a:cs typeface="Arial"/>
              </a:rPr>
              <a:t>at </a:t>
            </a:r>
            <a:r>
              <a:rPr sz="2500" spc="185" dirty="0">
                <a:latin typeface="Arial"/>
                <a:cs typeface="Arial"/>
              </a:rPr>
              <a:t>75 </a:t>
            </a:r>
            <a:r>
              <a:rPr sz="2500" spc="300" dirty="0">
                <a:latin typeface="Arial"/>
                <a:cs typeface="Arial"/>
              </a:rPr>
              <a:t>mg/kg/24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170" dirty="0">
                <a:latin typeface="Arial"/>
                <a:cs typeface="Arial"/>
              </a:rPr>
              <a:t>hr  </a:t>
            </a:r>
            <a:r>
              <a:rPr sz="2500" spc="155" dirty="0">
                <a:latin typeface="Arial"/>
                <a:cs typeface="Arial"/>
              </a:rPr>
              <a:t>in </a:t>
            </a:r>
            <a:r>
              <a:rPr sz="2500" spc="185" dirty="0">
                <a:latin typeface="Arial"/>
                <a:cs typeface="Arial"/>
              </a:rPr>
              <a:t>4 </a:t>
            </a:r>
            <a:r>
              <a:rPr sz="2500" spc="125" dirty="0">
                <a:latin typeface="Arial"/>
                <a:cs typeface="Arial"/>
              </a:rPr>
              <a:t>divided </a:t>
            </a:r>
            <a:r>
              <a:rPr sz="2500" spc="65" dirty="0">
                <a:latin typeface="Arial"/>
                <a:cs typeface="Arial"/>
              </a:rPr>
              <a:t>doses </a:t>
            </a:r>
            <a:r>
              <a:rPr sz="2500" spc="180" dirty="0">
                <a:latin typeface="Arial"/>
                <a:cs typeface="Arial"/>
              </a:rPr>
              <a:t>for </a:t>
            </a:r>
            <a:r>
              <a:rPr sz="2500" spc="185" dirty="0">
                <a:latin typeface="Arial"/>
                <a:cs typeface="Arial"/>
              </a:rPr>
              <a:t>6</a:t>
            </a:r>
            <a:r>
              <a:rPr sz="2500" spc="-140" dirty="0">
                <a:latin typeface="Arial"/>
                <a:cs typeface="Arial"/>
              </a:rPr>
              <a:t> </a:t>
            </a:r>
            <a:r>
              <a:rPr sz="2500" spc="140" dirty="0">
                <a:latin typeface="Arial"/>
                <a:cs typeface="Arial"/>
              </a:rPr>
              <a:t>wk.</a:t>
            </a:r>
            <a:endParaRPr sz="2500">
              <a:latin typeface="Arial"/>
              <a:cs typeface="Arial"/>
            </a:endParaRPr>
          </a:p>
          <a:p>
            <a:pPr marL="268605" marR="156210" indent="-256540">
              <a:lnSpc>
                <a:spcPts val="2700"/>
              </a:lnSpc>
              <a:spcBef>
                <a:spcPts val="409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45" dirty="0">
                <a:latin typeface="Arial"/>
                <a:cs typeface="Arial"/>
              </a:rPr>
              <a:t>During </a:t>
            </a:r>
            <a:r>
              <a:rPr sz="2500" spc="125" dirty="0">
                <a:latin typeface="Arial"/>
                <a:cs typeface="Arial"/>
              </a:rPr>
              <a:t>the </a:t>
            </a:r>
            <a:r>
              <a:rPr sz="2500" spc="175" dirty="0">
                <a:latin typeface="Arial"/>
                <a:cs typeface="Arial"/>
              </a:rPr>
              <a:t>full </a:t>
            </a:r>
            <a:r>
              <a:rPr sz="2500" spc="90" dirty="0">
                <a:latin typeface="Arial"/>
                <a:cs typeface="Arial"/>
              </a:rPr>
              <a:t>course </a:t>
            </a:r>
            <a:r>
              <a:rPr sz="2500" spc="180" dirty="0">
                <a:latin typeface="Arial"/>
                <a:cs typeface="Arial"/>
              </a:rPr>
              <a:t>of </a:t>
            </a:r>
            <a:r>
              <a:rPr sz="2500" spc="170" dirty="0">
                <a:latin typeface="Arial"/>
                <a:cs typeface="Arial"/>
              </a:rPr>
              <a:t>anti-inflammatory  </a:t>
            </a:r>
            <a:r>
              <a:rPr sz="2500" spc="105" dirty="0">
                <a:latin typeface="Arial"/>
                <a:cs typeface="Arial"/>
              </a:rPr>
              <a:t>therapy, </a:t>
            </a:r>
            <a:r>
              <a:rPr sz="2500" spc="90" dirty="0">
                <a:latin typeface="Arial"/>
                <a:cs typeface="Arial"/>
              </a:rPr>
              <a:t>antacids </a:t>
            </a:r>
            <a:r>
              <a:rPr sz="2500" spc="55" dirty="0">
                <a:latin typeface="Arial"/>
                <a:cs typeface="Arial"/>
              </a:rPr>
              <a:t>are </a:t>
            </a:r>
            <a:r>
              <a:rPr sz="2500" spc="100" dirty="0">
                <a:latin typeface="Arial"/>
                <a:cs typeface="Arial"/>
              </a:rPr>
              <a:t>added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95" dirty="0">
                <a:latin typeface="Arial"/>
                <a:cs typeface="Arial"/>
              </a:rPr>
              <a:t>overcome </a:t>
            </a:r>
            <a:r>
              <a:rPr sz="2500" spc="155" dirty="0">
                <a:latin typeface="Arial"/>
                <a:cs typeface="Arial"/>
              </a:rPr>
              <a:t>irritation  </a:t>
            </a:r>
            <a:r>
              <a:rPr sz="2500" spc="185" dirty="0">
                <a:latin typeface="Arial"/>
                <a:cs typeface="Arial"/>
              </a:rPr>
              <a:t>to </a:t>
            </a:r>
            <a:r>
              <a:rPr sz="2500" spc="110" dirty="0">
                <a:latin typeface="Arial"/>
                <a:cs typeface="Arial"/>
              </a:rPr>
              <a:t>gastric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95" dirty="0">
                <a:latin typeface="Arial"/>
                <a:cs typeface="Arial"/>
              </a:rPr>
              <a:t>mucosa.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7875" y="790575"/>
            <a:ext cx="5019675" cy="27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8922" y="2529967"/>
            <a:ext cx="4319270" cy="18745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70" dirty="0">
                <a:latin typeface="Arial"/>
                <a:cs typeface="Arial"/>
              </a:rPr>
              <a:t>Digoxin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00" dirty="0">
                <a:latin typeface="Arial"/>
                <a:cs typeface="Arial"/>
              </a:rPr>
              <a:t>Fluid </a:t>
            </a:r>
            <a:r>
              <a:rPr sz="2700" spc="114" dirty="0">
                <a:latin typeface="Arial"/>
                <a:cs typeface="Arial"/>
              </a:rPr>
              <a:t>and </a:t>
            </a:r>
            <a:r>
              <a:rPr sz="2700" spc="110" dirty="0">
                <a:latin typeface="Arial"/>
                <a:cs typeface="Arial"/>
              </a:rPr>
              <a:t>salt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145" dirty="0">
                <a:latin typeface="Arial"/>
                <a:cs typeface="Arial"/>
              </a:rPr>
              <a:t>restriction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20" dirty="0">
                <a:latin typeface="Arial"/>
                <a:cs typeface="Arial"/>
              </a:rPr>
              <a:t>Diuretics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14" dirty="0">
                <a:latin typeface="Arial"/>
                <a:cs typeface="Arial"/>
              </a:rPr>
              <a:t>Oxygen.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04925" y="1219200"/>
            <a:ext cx="35433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429028"/>
            <a:ext cx="7960995" cy="41935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35" dirty="0">
                <a:latin typeface="Arial"/>
                <a:cs typeface="Arial"/>
              </a:rPr>
              <a:t>Physical </a:t>
            </a:r>
            <a:r>
              <a:rPr sz="2500" spc="105" dirty="0">
                <a:latin typeface="Arial"/>
                <a:cs typeface="Arial"/>
              </a:rPr>
              <a:t>and </a:t>
            </a:r>
            <a:r>
              <a:rPr sz="2500" spc="130" dirty="0">
                <a:latin typeface="Arial"/>
                <a:cs typeface="Arial"/>
              </a:rPr>
              <a:t>emotional </a:t>
            </a:r>
            <a:r>
              <a:rPr sz="2500" spc="80" dirty="0">
                <a:latin typeface="Arial"/>
                <a:cs typeface="Arial"/>
              </a:rPr>
              <a:t>stress </a:t>
            </a:r>
            <a:r>
              <a:rPr sz="2500" spc="135" dirty="0">
                <a:latin typeface="Arial"/>
                <a:cs typeface="Arial"/>
              </a:rPr>
              <a:t>should </a:t>
            </a:r>
            <a:r>
              <a:rPr sz="2500" spc="90" dirty="0">
                <a:latin typeface="Arial"/>
                <a:cs typeface="Arial"/>
              </a:rPr>
              <a:t>be</a:t>
            </a:r>
            <a:r>
              <a:rPr sz="2500" spc="100" dirty="0">
                <a:latin typeface="Arial"/>
                <a:cs typeface="Arial"/>
              </a:rPr>
              <a:t> reduced.</a:t>
            </a:r>
            <a:endParaRPr sz="2500">
              <a:latin typeface="Arial"/>
              <a:cs typeface="Arial"/>
            </a:endParaRPr>
          </a:p>
          <a:p>
            <a:pPr marL="268605" marR="571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  <a:tab pos="1732914" algn="l"/>
                <a:tab pos="2182495" algn="l"/>
                <a:tab pos="4033520" algn="l"/>
                <a:tab pos="5563870" algn="l"/>
                <a:tab pos="6144260" algn="l"/>
              </a:tabLst>
            </a:pPr>
            <a:r>
              <a:rPr sz="2500" spc="105" dirty="0">
                <a:latin typeface="Arial"/>
                <a:cs typeface="Arial"/>
              </a:rPr>
              <a:t>Injecti</a:t>
            </a:r>
            <a:r>
              <a:rPr sz="2500" spc="165" dirty="0">
                <a:latin typeface="Arial"/>
                <a:cs typeface="Arial"/>
              </a:rPr>
              <a:t>o</a:t>
            </a:r>
            <a:r>
              <a:rPr sz="2500" spc="155" dirty="0">
                <a:latin typeface="Arial"/>
                <a:cs typeface="Arial"/>
              </a:rPr>
              <a:t>n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80" dirty="0">
                <a:latin typeface="Arial"/>
                <a:cs typeface="Arial"/>
              </a:rPr>
              <a:t>of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05" dirty="0">
                <a:latin typeface="Arial"/>
                <a:cs typeface="Arial"/>
              </a:rPr>
              <a:t>be</a:t>
            </a:r>
            <a:r>
              <a:rPr sz="2500" spc="120" dirty="0">
                <a:latin typeface="Arial"/>
                <a:cs typeface="Arial"/>
              </a:rPr>
              <a:t>n</a:t>
            </a:r>
            <a:r>
              <a:rPr sz="2500" spc="114" dirty="0">
                <a:latin typeface="Arial"/>
                <a:cs typeface="Arial"/>
              </a:rPr>
              <a:t>zathin</a:t>
            </a:r>
            <a:r>
              <a:rPr sz="2500" spc="150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20" dirty="0">
                <a:latin typeface="Arial"/>
                <a:cs typeface="Arial"/>
              </a:rPr>
              <a:t>penicilli</a:t>
            </a:r>
            <a:r>
              <a:rPr sz="2500" spc="195" dirty="0">
                <a:latin typeface="Arial"/>
                <a:cs typeface="Arial"/>
              </a:rPr>
              <a:t>n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80" dirty="0">
                <a:latin typeface="Arial"/>
                <a:cs typeface="Arial"/>
              </a:rPr>
              <a:t>for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45" dirty="0">
                <a:latin typeface="Arial"/>
                <a:cs typeface="Arial"/>
              </a:rPr>
              <a:t>proph</a:t>
            </a:r>
            <a:r>
              <a:rPr sz="2500" spc="150" dirty="0">
                <a:latin typeface="Arial"/>
                <a:cs typeface="Arial"/>
              </a:rPr>
              <a:t>y</a:t>
            </a:r>
            <a:r>
              <a:rPr sz="2500" spc="125" dirty="0">
                <a:latin typeface="Arial"/>
                <a:cs typeface="Arial"/>
              </a:rPr>
              <a:t>la</a:t>
            </a:r>
            <a:r>
              <a:rPr sz="2500" spc="185" dirty="0">
                <a:latin typeface="Arial"/>
                <a:cs typeface="Arial"/>
              </a:rPr>
              <a:t>x</a:t>
            </a:r>
            <a:r>
              <a:rPr sz="2500" spc="75" dirty="0">
                <a:latin typeface="Arial"/>
                <a:cs typeface="Arial"/>
              </a:rPr>
              <a:t>is  </a:t>
            </a:r>
            <a:r>
              <a:rPr sz="2500" spc="114" dirty="0">
                <a:latin typeface="Arial"/>
                <a:cs typeface="Arial"/>
              </a:rPr>
              <a:t>indicated </a:t>
            </a:r>
            <a:r>
              <a:rPr sz="2500" spc="5" dirty="0">
                <a:latin typeface="Arial"/>
                <a:cs typeface="Arial"/>
              </a:rPr>
              <a:t>as </a:t>
            </a:r>
            <a:r>
              <a:rPr sz="2500" spc="155" dirty="0">
                <a:latin typeface="Arial"/>
                <a:cs typeface="Arial"/>
              </a:rPr>
              <a:t>in </a:t>
            </a:r>
            <a:r>
              <a:rPr sz="2500" spc="140" dirty="0">
                <a:latin typeface="Arial"/>
                <a:cs typeface="Arial"/>
              </a:rPr>
              <a:t>other </a:t>
            </a:r>
            <a:r>
              <a:rPr sz="2500" spc="125" dirty="0">
                <a:latin typeface="Arial"/>
                <a:cs typeface="Arial"/>
              </a:rPr>
              <a:t>rheumatic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114" dirty="0">
                <a:latin typeface="Arial"/>
                <a:cs typeface="Arial"/>
              </a:rPr>
              <a:t>patients.</a:t>
            </a:r>
            <a:endParaRPr sz="25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  <a:tab pos="3051810" algn="l"/>
                <a:tab pos="4156710" algn="l"/>
                <a:tab pos="4886960" algn="l"/>
                <a:tab pos="6231255" algn="l"/>
                <a:tab pos="6737350" algn="l"/>
              </a:tabLst>
            </a:pPr>
            <a:r>
              <a:rPr sz="2500" spc="175" dirty="0">
                <a:latin typeface="Arial"/>
                <a:cs typeface="Arial"/>
              </a:rPr>
              <a:t>Ant</a:t>
            </a:r>
            <a:r>
              <a:rPr sz="2500" spc="80" dirty="0">
                <a:latin typeface="Arial"/>
                <a:cs typeface="Arial"/>
              </a:rPr>
              <a:t>i</a:t>
            </a:r>
            <a:r>
              <a:rPr sz="2500" spc="615" dirty="0">
                <a:latin typeface="Arial"/>
                <a:cs typeface="Arial"/>
              </a:rPr>
              <a:t>-</a:t>
            </a:r>
            <a:r>
              <a:rPr sz="2500" spc="85" dirty="0">
                <a:latin typeface="Arial"/>
                <a:cs typeface="Arial"/>
              </a:rPr>
              <a:t>i</a:t>
            </a:r>
            <a:r>
              <a:rPr sz="2500" spc="229" dirty="0">
                <a:latin typeface="Arial"/>
                <a:cs typeface="Arial"/>
              </a:rPr>
              <a:t>n</a:t>
            </a:r>
            <a:r>
              <a:rPr sz="2500" spc="150" dirty="0">
                <a:latin typeface="Arial"/>
                <a:cs typeface="Arial"/>
              </a:rPr>
              <a:t>falma</a:t>
            </a:r>
            <a:r>
              <a:rPr sz="2500" spc="90" dirty="0">
                <a:latin typeface="Arial"/>
                <a:cs typeface="Arial"/>
              </a:rPr>
              <a:t>t</a:t>
            </a:r>
            <a:r>
              <a:rPr sz="2500" spc="114" dirty="0">
                <a:latin typeface="Arial"/>
                <a:cs typeface="Arial"/>
              </a:rPr>
              <a:t>or</a:t>
            </a:r>
            <a:r>
              <a:rPr sz="2500" spc="135" dirty="0">
                <a:latin typeface="Arial"/>
                <a:cs typeface="Arial"/>
              </a:rPr>
              <a:t>y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90" dirty="0">
                <a:latin typeface="Arial"/>
                <a:cs typeface="Arial"/>
              </a:rPr>
              <a:t>d</a:t>
            </a:r>
            <a:r>
              <a:rPr sz="2500" spc="125" dirty="0">
                <a:latin typeface="Arial"/>
                <a:cs typeface="Arial"/>
              </a:rPr>
              <a:t>rug</a:t>
            </a:r>
            <a:r>
              <a:rPr sz="2500" spc="135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80" dirty="0">
                <a:latin typeface="Arial"/>
                <a:cs typeface="Arial"/>
              </a:rPr>
              <a:t>not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85" dirty="0">
                <a:latin typeface="Arial"/>
                <a:cs typeface="Arial"/>
              </a:rPr>
              <a:t>needed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85" dirty="0">
                <a:latin typeface="Arial"/>
                <a:cs typeface="Arial"/>
              </a:rPr>
              <a:t>i</a:t>
            </a:r>
            <a:r>
              <a:rPr sz="2500" spc="229" dirty="0">
                <a:latin typeface="Arial"/>
                <a:cs typeface="Arial"/>
              </a:rPr>
              <a:t>n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85" dirty="0">
                <a:latin typeface="Arial"/>
                <a:cs typeface="Arial"/>
              </a:rPr>
              <a:t>is</a:t>
            </a:r>
            <a:r>
              <a:rPr sz="2500" spc="145" dirty="0">
                <a:latin typeface="Arial"/>
                <a:cs typeface="Arial"/>
              </a:rPr>
              <a:t>o</a:t>
            </a:r>
            <a:r>
              <a:rPr sz="2500" spc="95" dirty="0">
                <a:latin typeface="Arial"/>
                <a:cs typeface="Arial"/>
              </a:rPr>
              <a:t>lated  </a:t>
            </a:r>
            <a:r>
              <a:rPr sz="2500" spc="80" dirty="0">
                <a:latin typeface="Arial"/>
                <a:cs typeface="Arial"/>
              </a:rPr>
              <a:t>chorea.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500" spc="45" dirty="0">
                <a:latin typeface="Arial"/>
                <a:cs typeface="Arial"/>
              </a:rPr>
              <a:t>For </a:t>
            </a:r>
            <a:r>
              <a:rPr sz="2500" spc="40" dirty="0">
                <a:latin typeface="Arial"/>
                <a:cs typeface="Arial"/>
              </a:rPr>
              <a:t>severe</a:t>
            </a:r>
            <a:r>
              <a:rPr sz="2500" spc="120" dirty="0">
                <a:latin typeface="Arial"/>
                <a:cs typeface="Arial"/>
              </a:rPr>
              <a:t> </a:t>
            </a:r>
            <a:r>
              <a:rPr sz="2500" spc="110" dirty="0">
                <a:latin typeface="Arial"/>
                <a:cs typeface="Arial"/>
              </a:rPr>
              <a:t>cases-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00" dirty="0">
                <a:latin typeface="Arial"/>
                <a:cs typeface="Arial"/>
              </a:rPr>
              <a:t>Phenobarbitone</a:t>
            </a:r>
            <a:r>
              <a:rPr sz="2500" spc="90" dirty="0">
                <a:latin typeface="Arial"/>
                <a:cs typeface="Arial"/>
              </a:rPr>
              <a:t> </a:t>
            </a:r>
            <a:r>
              <a:rPr sz="2500" spc="190" dirty="0">
                <a:latin typeface="Arial"/>
                <a:cs typeface="Arial"/>
              </a:rPr>
              <a:t>15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190" dirty="0">
                <a:latin typeface="Arial"/>
                <a:cs typeface="Arial"/>
              </a:rPr>
              <a:t>to</a:t>
            </a:r>
            <a:r>
              <a:rPr sz="2500" spc="100" dirty="0">
                <a:latin typeface="Arial"/>
                <a:cs typeface="Arial"/>
              </a:rPr>
              <a:t> </a:t>
            </a:r>
            <a:r>
              <a:rPr sz="2500" spc="190" dirty="0">
                <a:latin typeface="Arial"/>
                <a:cs typeface="Arial"/>
              </a:rPr>
              <a:t>30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200" dirty="0">
                <a:latin typeface="Arial"/>
                <a:cs typeface="Arial"/>
              </a:rPr>
              <a:t>mg</a:t>
            </a:r>
            <a:r>
              <a:rPr sz="2500" spc="114" dirty="0">
                <a:latin typeface="Arial"/>
                <a:cs typeface="Arial"/>
              </a:rPr>
              <a:t> </a:t>
            </a:r>
            <a:r>
              <a:rPr sz="2500" spc="50" dirty="0">
                <a:latin typeface="Arial"/>
                <a:cs typeface="Arial"/>
              </a:rPr>
              <a:t>every</a:t>
            </a:r>
            <a:r>
              <a:rPr sz="2500" spc="90" dirty="0">
                <a:latin typeface="Arial"/>
                <a:cs typeface="Arial"/>
              </a:rPr>
              <a:t> </a:t>
            </a:r>
            <a:r>
              <a:rPr sz="2500" spc="185" dirty="0">
                <a:latin typeface="Arial"/>
                <a:cs typeface="Arial"/>
              </a:rPr>
              <a:t>6</a:t>
            </a:r>
            <a:r>
              <a:rPr sz="2500" spc="90" dirty="0">
                <a:latin typeface="Arial"/>
                <a:cs typeface="Arial"/>
              </a:rPr>
              <a:t> </a:t>
            </a:r>
            <a:r>
              <a:rPr sz="2500" spc="190" dirty="0">
                <a:latin typeface="Arial"/>
                <a:cs typeface="Arial"/>
              </a:rPr>
              <a:t>to</a:t>
            </a:r>
            <a:r>
              <a:rPr sz="2500" spc="95" dirty="0">
                <a:latin typeface="Arial"/>
                <a:cs typeface="Arial"/>
              </a:rPr>
              <a:t> </a:t>
            </a:r>
            <a:r>
              <a:rPr sz="2500" spc="185" dirty="0">
                <a:latin typeface="Arial"/>
                <a:cs typeface="Arial"/>
              </a:rPr>
              <a:t>8</a:t>
            </a:r>
            <a:r>
              <a:rPr sz="2500" spc="90" dirty="0">
                <a:latin typeface="Arial"/>
                <a:cs typeface="Arial"/>
              </a:rPr>
              <a:t> </a:t>
            </a:r>
            <a:r>
              <a:rPr sz="2500" spc="125" dirty="0">
                <a:latin typeface="Arial"/>
                <a:cs typeface="Arial"/>
              </a:rPr>
              <a:t>hours.</a:t>
            </a:r>
            <a:endParaRPr sz="25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20" dirty="0">
                <a:latin typeface="Arial"/>
                <a:cs typeface="Arial"/>
              </a:rPr>
              <a:t>Haloperidol </a:t>
            </a:r>
            <a:r>
              <a:rPr sz="2500" spc="185" dirty="0">
                <a:latin typeface="Arial"/>
                <a:cs typeface="Arial"/>
              </a:rPr>
              <a:t>(0.01-0.03 </a:t>
            </a:r>
            <a:r>
              <a:rPr sz="2500" spc="335" dirty="0">
                <a:latin typeface="Arial"/>
                <a:cs typeface="Arial"/>
              </a:rPr>
              <a:t>mg/kg/ </a:t>
            </a:r>
            <a:r>
              <a:rPr sz="2500" spc="180" dirty="0">
                <a:latin typeface="Arial"/>
                <a:cs typeface="Arial"/>
              </a:rPr>
              <a:t>24 </a:t>
            </a:r>
            <a:r>
              <a:rPr sz="2500" spc="170" dirty="0">
                <a:latin typeface="Arial"/>
                <a:cs typeface="Arial"/>
              </a:rPr>
              <a:t>hr </a:t>
            </a:r>
            <a:r>
              <a:rPr sz="2500" spc="125" dirty="0">
                <a:latin typeface="Arial"/>
                <a:cs typeface="Arial"/>
              </a:rPr>
              <a:t>divided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175" dirty="0">
                <a:latin typeface="Arial"/>
                <a:cs typeface="Arial"/>
              </a:rPr>
              <a:t>bid  </a:t>
            </a:r>
            <a:r>
              <a:rPr sz="2500" spc="-105" dirty="0">
                <a:latin typeface="Arial"/>
                <a:cs typeface="Arial"/>
              </a:rPr>
              <a:t>PO)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25" dirty="0">
                <a:latin typeface="Arial"/>
                <a:cs typeface="Arial"/>
              </a:rPr>
              <a:t>Chlorpromazine(0.5 </a:t>
            </a:r>
            <a:r>
              <a:rPr sz="2500" spc="280" dirty="0">
                <a:latin typeface="Arial"/>
                <a:cs typeface="Arial"/>
              </a:rPr>
              <a:t>mg/kg </a:t>
            </a:r>
            <a:r>
              <a:rPr sz="2500" spc="180" dirty="0">
                <a:latin typeface="Arial"/>
                <a:cs typeface="Arial"/>
              </a:rPr>
              <a:t>q </a:t>
            </a:r>
            <a:r>
              <a:rPr sz="2500" spc="325" dirty="0">
                <a:latin typeface="Arial"/>
                <a:cs typeface="Arial"/>
              </a:rPr>
              <a:t>4-6 </a:t>
            </a:r>
            <a:r>
              <a:rPr sz="2500" spc="170" dirty="0">
                <a:latin typeface="Arial"/>
                <a:cs typeface="Arial"/>
              </a:rPr>
              <a:t>hr</a:t>
            </a:r>
            <a:r>
              <a:rPr sz="2500" spc="-450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PO)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7975" y="495300"/>
            <a:ext cx="3476625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89505"/>
            <a:ext cx="7907655" cy="300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76580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9240" algn="l"/>
              </a:tabLst>
            </a:pPr>
            <a:r>
              <a:rPr sz="2700" spc="70" dirty="0">
                <a:latin typeface="Arial"/>
                <a:cs typeface="Arial"/>
              </a:rPr>
              <a:t>The </a:t>
            </a:r>
            <a:r>
              <a:rPr sz="2700" spc="155" dirty="0">
                <a:latin typeface="Arial"/>
                <a:cs typeface="Arial"/>
              </a:rPr>
              <a:t>more </a:t>
            </a:r>
            <a:r>
              <a:rPr sz="2700" spc="55" dirty="0">
                <a:latin typeface="Arial"/>
                <a:cs typeface="Arial"/>
              </a:rPr>
              <a:t>sever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80" dirty="0">
                <a:latin typeface="Arial"/>
                <a:cs typeface="Arial"/>
              </a:rPr>
              <a:t>cardiac </a:t>
            </a:r>
            <a:r>
              <a:rPr sz="2700" spc="130" dirty="0">
                <a:latin typeface="Arial"/>
                <a:cs typeface="Arial"/>
              </a:rPr>
              <a:t>involvement </a:t>
            </a:r>
            <a:r>
              <a:rPr sz="2700" spc="-10" dirty="0">
                <a:latin typeface="Arial"/>
                <a:cs typeface="Arial"/>
              </a:rPr>
              <a:t>at 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70" dirty="0">
                <a:latin typeface="Arial"/>
                <a:cs typeface="Arial"/>
              </a:rPr>
              <a:t>time </a:t>
            </a:r>
            <a:r>
              <a:rPr sz="2700" spc="140" dirty="0">
                <a:latin typeface="Arial"/>
                <a:cs typeface="Arial"/>
              </a:rPr>
              <a:t>the </a:t>
            </a:r>
            <a:r>
              <a:rPr sz="2700" spc="145" dirty="0">
                <a:latin typeface="Arial"/>
                <a:cs typeface="Arial"/>
              </a:rPr>
              <a:t>patient </a:t>
            </a:r>
            <a:r>
              <a:rPr sz="2700" spc="180" dirty="0">
                <a:latin typeface="Arial"/>
                <a:cs typeface="Arial"/>
              </a:rPr>
              <a:t>first </a:t>
            </a:r>
            <a:r>
              <a:rPr sz="2700" spc="60" dirty="0">
                <a:latin typeface="Arial"/>
                <a:cs typeface="Arial"/>
              </a:rPr>
              <a:t>seen, </a:t>
            </a:r>
            <a:r>
              <a:rPr sz="2700" spc="114" dirty="0">
                <a:latin typeface="Arial"/>
                <a:cs typeface="Arial"/>
              </a:rPr>
              <a:t>greater </a:t>
            </a:r>
            <a:r>
              <a:rPr sz="2700" spc="140" dirty="0">
                <a:latin typeface="Arial"/>
                <a:cs typeface="Arial"/>
              </a:rPr>
              <a:t>the  </a:t>
            </a:r>
            <a:r>
              <a:rPr sz="2700" spc="100" dirty="0">
                <a:latin typeface="Arial"/>
                <a:cs typeface="Arial"/>
              </a:rPr>
              <a:t>incidence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114" dirty="0">
                <a:latin typeface="Arial"/>
                <a:cs typeface="Arial"/>
              </a:rPr>
              <a:t>residual </a:t>
            </a:r>
            <a:r>
              <a:rPr sz="2700" spc="125" dirty="0">
                <a:latin typeface="Arial"/>
                <a:cs typeface="Arial"/>
              </a:rPr>
              <a:t>heart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spc="60" dirty="0">
                <a:latin typeface="Arial"/>
                <a:cs typeface="Arial"/>
              </a:rPr>
              <a:t>disease.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70" dirty="0">
                <a:latin typeface="Arial"/>
                <a:cs typeface="Arial"/>
              </a:rPr>
              <a:t>The </a:t>
            </a:r>
            <a:r>
              <a:rPr sz="2700" spc="90" dirty="0">
                <a:latin typeface="Arial"/>
                <a:cs typeface="Arial"/>
              </a:rPr>
              <a:t>severity </a:t>
            </a:r>
            <a:r>
              <a:rPr sz="2700" spc="195" dirty="0">
                <a:latin typeface="Arial"/>
                <a:cs typeface="Arial"/>
              </a:rPr>
              <a:t>of </a:t>
            </a:r>
            <a:r>
              <a:rPr sz="2700" spc="95" dirty="0">
                <a:latin typeface="Arial"/>
                <a:cs typeface="Arial"/>
              </a:rPr>
              <a:t>valvular </a:t>
            </a:r>
            <a:r>
              <a:rPr sz="2700" spc="130" dirty="0">
                <a:latin typeface="Arial"/>
                <a:cs typeface="Arial"/>
              </a:rPr>
              <a:t>involvement </a:t>
            </a:r>
            <a:r>
              <a:rPr sz="2700" spc="65" dirty="0">
                <a:latin typeface="Arial"/>
                <a:cs typeface="Arial"/>
              </a:rPr>
              <a:t>increases  </a:t>
            </a:r>
            <a:r>
              <a:rPr sz="2700" spc="180" dirty="0">
                <a:latin typeface="Arial"/>
                <a:cs typeface="Arial"/>
              </a:rPr>
              <a:t>with </a:t>
            </a:r>
            <a:r>
              <a:rPr sz="2700" spc="45" dirty="0">
                <a:latin typeface="Arial"/>
                <a:cs typeface="Arial"/>
              </a:rPr>
              <a:t>each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recurrence.</a:t>
            </a:r>
            <a:endParaRPr sz="2700">
              <a:latin typeface="Arial"/>
              <a:cs typeface="Arial"/>
            </a:endParaRPr>
          </a:p>
          <a:p>
            <a:pPr marL="268605" marR="89598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85" dirty="0">
                <a:latin typeface="Arial"/>
                <a:cs typeface="Arial"/>
              </a:rPr>
              <a:t>Valvular </a:t>
            </a:r>
            <a:r>
              <a:rPr sz="2700" spc="55" dirty="0">
                <a:latin typeface="Arial"/>
                <a:cs typeface="Arial"/>
              </a:rPr>
              <a:t>disease </a:t>
            </a:r>
            <a:r>
              <a:rPr sz="2700" spc="80" dirty="0">
                <a:latin typeface="Arial"/>
                <a:cs typeface="Arial"/>
              </a:rPr>
              <a:t>resolve </a:t>
            </a:r>
            <a:r>
              <a:rPr sz="2700" spc="155" dirty="0">
                <a:latin typeface="Arial"/>
                <a:cs typeface="Arial"/>
              </a:rPr>
              <a:t>more </a:t>
            </a:r>
            <a:r>
              <a:rPr sz="2700" spc="150" dirty="0">
                <a:latin typeface="Arial"/>
                <a:cs typeface="Arial"/>
              </a:rPr>
              <a:t>frequently  </a:t>
            </a:r>
            <a:r>
              <a:rPr sz="2700" spc="120" dirty="0">
                <a:latin typeface="Arial"/>
                <a:cs typeface="Arial"/>
              </a:rPr>
              <a:t>when </a:t>
            </a:r>
            <a:r>
              <a:rPr sz="2700" spc="145" dirty="0">
                <a:latin typeface="Arial"/>
                <a:cs typeface="Arial"/>
              </a:rPr>
              <a:t>prophylaxis </a:t>
            </a:r>
            <a:r>
              <a:rPr sz="2700" spc="100" dirty="0">
                <a:latin typeface="Arial"/>
                <a:cs typeface="Arial"/>
              </a:rPr>
              <a:t>is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145" dirty="0">
                <a:latin typeface="Arial"/>
                <a:cs typeface="Arial"/>
              </a:rPr>
              <a:t>followed.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0" y="847725"/>
            <a:ext cx="1676400" cy="37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1959347"/>
            <a:ext cx="7748905" cy="27895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spc="105" dirty="0">
                <a:solidFill>
                  <a:srgbClr val="001F5F"/>
                </a:solidFill>
                <a:latin typeface="Arial"/>
                <a:cs typeface="Arial"/>
              </a:rPr>
              <a:t>Prophylaxis</a:t>
            </a:r>
            <a:r>
              <a:rPr sz="28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  <a:tab pos="1997710" algn="l"/>
              </a:tabLst>
            </a:pPr>
            <a:r>
              <a:rPr sz="2800" spc="150" dirty="0">
                <a:latin typeface="Arial"/>
                <a:cs typeface="Arial"/>
              </a:rPr>
              <a:t>Duration	</a:t>
            </a:r>
            <a:r>
              <a:rPr sz="2800" spc="85" dirty="0">
                <a:latin typeface="Arial"/>
                <a:cs typeface="Arial"/>
              </a:rPr>
              <a:t>Ideally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145" dirty="0">
                <a:latin typeface="Arial"/>
                <a:cs typeface="Arial"/>
              </a:rPr>
              <a:t>indefinitely.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55" dirty="0">
                <a:latin typeface="Arial"/>
                <a:cs typeface="Arial"/>
              </a:rPr>
              <a:t>Up </a:t>
            </a:r>
            <a:r>
              <a:rPr sz="2800" spc="204" dirty="0">
                <a:latin typeface="Arial"/>
                <a:cs typeface="Arial"/>
              </a:rPr>
              <a:t>to 21to 25 </a:t>
            </a:r>
            <a:r>
              <a:rPr sz="2800" spc="95" dirty="0">
                <a:latin typeface="Arial"/>
                <a:cs typeface="Arial"/>
              </a:rPr>
              <a:t>yrs </a:t>
            </a:r>
            <a:r>
              <a:rPr sz="2800" spc="215" dirty="0">
                <a:latin typeface="Arial"/>
                <a:cs typeface="Arial"/>
              </a:rPr>
              <a:t>if </a:t>
            </a:r>
            <a:r>
              <a:rPr sz="2800" spc="165" dirty="0">
                <a:latin typeface="Arial"/>
                <a:cs typeface="Arial"/>
              </a:rPr>
              <a:t>no </a:t>
            </a:r>
            <a:r>
              <a:rPr sz="2800" spc="75" dirty="0">
                <a:latin typeface="Arial"/>
                <a:cs typeface="Arial"/>
              </a:rPr>
              <a:t>evidence </a:t>
            </a:r>
            <a:r>
              <a:rPr sz="2800" spc="200" dirty="0">
                <a:latin typeface="Arial"/>
                <a:cs typeface="Arial"/>
              </a:rPr>
              <a:t>of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100" dirty="0">
                <a:latin typeface="Arial"/>
                <a:cs typeface="Arial"/>
              </a:rPr>
              <a:t>valvular  </a:t>
            </a:r>
            <a:r>
              <a:rPr sz="2800" spc="130" dirty="0">
                <a:latin typeface="Arial"/>
                <a:cs typeface="Arial"/>
              </a:rPr>
              <a:t>involvement.</a:t>
            </a:r>
            <a:endParaRPr sz="2800">
              <a:latin typeface="Arial"/>
              <a:cs typeface="Arial"/>
            </a:endParaRPr>
          </a:p>
          <a:p>
            <a:pPr marL="268605" marR="10033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Char char=""/>
              <a:tabLst>
                <a:tab pos="268605" algn="l"/>
                <a:tab pos="269240" algn="l"/>
              </a:tabLst>
            </a:pPr>
            <a:r>
              <a:rPr sz="2800" spc="45" dirty="0">
                <a:latin typeface="Arial"/>
                <a:cs typeface="Arial"/>
              </a:rPr>
              <a:t>Chance </a:t>
            </a:r>
            <a:r>
              <a:rPr sz="2800" spc="200" dirty="0">
                <a:latin typeface="Arial"/>
                <a:cs typeface="Arial"/>
              </a:rPr>
              <a:t>of </a:t>
            </a:r>
            <a:r>
              <a:rPr sz="2800" spc="100" dirty="0">
                <a:latin typeface="Arial"/>
                <a:cs typeface="Arial"/>
              </a:rPr>
              <a:t>recurrence is </a:t>
            </a:r>
            <a:r>
              <a:rPr sz="2800" spc="145" dirty="0">
                <a:latin typeface="Arial"/>
                <a:cs typeface="Arial"/>
              </a:rPr>
              <a:t>highest </a:t>
            </a:r>
            <a:r>
              <a:rPr sz="2800" spc="175" dirty="0">
                <a:latin typeface="Arial"/>
                <a:cs typeface="Arial"/>
              </a:rPr>
              <a:t>in </a:t>
            </a:r>
            <a:r>
              <a:rPr sz="2800" spc="145" dirty="0">
                <a:latin typeface="Arial"/>
                <a:cs typeface="Arial"/>
              </a:rPr>
              <a:t>the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185" dirty="0">
                <a:latin typeface="Arial"/>
                <a:cs typeface="Arial"/>
              </a:rPr>
              <a:t>first  </a:t>
            </a:r>
            <a:r>
              <a:rPr sz="2800" spc="210" dirty="0">
                <a:latin typeface="Arial"/>
                <a:cs typeface="Arial"/>
              </a:rPr>
              <a:t>5 </a:t>
            </a:r>
            <a:r>
              <a:rPr sz="2800" spc="50" dirty="0">
                <a:latin typeface="Arial"/>
                <a:cs typeface="Arial"/>
              </a:rPr>
              <a:t>years </a:t>
            </a:r>
            <a:r>
              <a:rPr sz="2800" spc="140" dirty="0">
                <a:latin typeface="Arial"/>
                <a:cs typeface="Arial"/>
              </a:rPr>
              <a:t>after </a:t>
            </a:r>
            <a:r>
              <a:rPr sz="2800" spc="145" dirty="0">
                <a:latin typeface="Arial"/>
                <a:cs typeface="Arial"/>
              </a:rPr>
              <a:t>the </a:t>
            </a:r>
            <a:r>
              <a:rPr sz="2800" spc="85" dirty="0">
                <a:latin typeface="Arial"/>
                <a:cs typeface="Arial"/>
              </a:rPr>
              <a:t>acute </a:t>
            </a:r>
            <a:r>
              <a:rPr sz="2800" spc="140" dirty="0">
                <a:latin typeface="Arial"/>
                <a:cs typeface="Arial"/>
              </a:rPr>
              <a:t>rheumatic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100" dirty="0">
                <a:latin typeface="Arial"/>
                <a:cs typeface="Arial"/>
              </a:rPr>
              <a:t>fever.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19500" y="1009650"/>
            <a:ext cx="2047875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8875" y="619125"/>
            <a:ext cx="4305300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441450"/>
          <a:ext cx="8229600" cy="4595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1068451">
                <a:tc>
                  <a:txBody>
                    <a:bodyPr/>
                    <a:lstStyle/>
                    <a:p>
                      <a:pPr marL="434340" marR="85090" indent="-342900">
                        <a:lnSpc>
                          <a:spcPct val="100400"/>
                        </a:lnSpc>
                        <a:spcBef>
                          <a:spcPts val="245"/>
                        </a:spcBef>
                        <a:tabLst>
                          <a:tab pos="1875789" algn="l"/>
                          <a:tab pos="2935605" algn="l"/>
                        </a:tabLst>
                      </a:pPr>
                      <a:r>
                        <a:rPr sz="280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Rheu</a:t>
                      </a:r>
                      <a:r>
                        <a:rPr sz="2800" spc="-15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atic	Fever	wit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out  </a:t>
                      </a:r>
                      <a:r>
                        <a:rPr sz="2800" spc="-5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carditis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marR="83185" indent="-342900">
                        <a:lnSpc>
                          <a:spcPct val="100400"/>
                        </a:lnSpc>
                        <a:spcBef>
                          <a:spcPts val="245"/>
                        </a:spcBef>
                        <a:tabLst>
                          <a:tab pos="1056640" algn="l"/>
                          <a:tab pos="1703070" algn="l"/>
                          <a:tab pos="2705735" algn="l"/>
                          <a:tab pos="3846195" algn="l"/>
                        </a:tabLst>
                      </a:pP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s	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r	u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800" spc="-1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il	</a:t>
                      </a:r>
                      <a:r>
                        <a:rPr sz="2800" spc="-1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800" spc="5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s	–  </a:t>
                      </a:r>
                      <a:r>
                        <a:rPr sz="2800" spc="-5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whichever is</a:t>
                      </a:r>
                      <a:r>
                        <a:rPr sz="2800" spc="-2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0033CC"/>
                          </a:solidFill>
                          <a:latin typeface="Times New Roman"/>
                          <a:cs typeface="Times New Roman"/>
                        </a:rPr>
                        <a:t>longer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8724">
                <a:tc>
                  <a:txBody>
                    <a:bodyPr/>
                    <a:lstStyle/>
                    <a:p>
                      <a:pPr marL="434340" marR="83820" indent="-342900" algn="just">
                        <a:lnSpc>
                          <a:spcPct val="100200"/>
                        </a:lnSpc>
                        <a:spcBef>
                          <a:spcPts val="254"/>
                        </a:spcBef>
                      </a:pPr>
                      <a:r>
                        <a:rPr sz="2800" spc="-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Rheumatic Fever with  carditis </a:t>
                      </a:r>
                      <a:r>
                        <a:rPr sz="2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but no </a:t>
                      </a:r>
                      <a:r>
                        <a:rPr sz="2800" spc="-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valvular  disease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marR="85090" indent="-342900" algn="just">
                        <a:lnSpc>
                          <a:spcPct val="100200"/>
                        </a:lnSpc>
                        <a:spcBef>
                          <a:spcPts val="254"/>
                        </a:spcBef>
                      </a:pPr>
                      <a:r>
                        <a:rPr sz="2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10yrs </a:t>
                      </a:r>
                      <a:r>
                        <a:rPr sz="2800" spc="-1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2800" spc="-5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“well into  adulthood” – whichever  is</a:t>
                      </a:r>
                      <a:r>
                        <a:rPr sz="2800" spc="-2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longer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L="434340" marR="83820" indent="-342900" algn="just">
                        <a:lnSpc>
                          <a:spcPct val="100200"/>
                        </a:lnSpc>
                        <a:spcBef>
                          <a:spcPts val="260"/>
                        </a:spcBef>
                      </a:pP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Rheumatic Fever with  carditis and persistent  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valvular</a:t>
                      </a:r>
                      <a:r>
                        <a:rPr sz="2800" spc="-3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disease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marR="82550" indent="-342900" algn="just">
                        <a:lnSpc>
                          <a:spcPct val="100099"/>
                        </a:lnSpc>
                        <a:spcBef>
                          <a:spcPts val="260"/>
                        </a:spcBef>
                        <a:tabLst>
                          <a:tab pos="2504440" algn="l"/>
                        </a:tabLst>
                      </a:pP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At least 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10yrs </a:t>
                      </a: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since last  episode and </a:t>
                      </a:r>
                      <a:r>
                        <a:rPr sz="2800" spc="-1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least until  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800" spc="5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yr</a:t>
                      </a:r>
                      <a:r>
                        <a:rPr sz="2800" spc="-1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;	so</a:t>
                      </a:r>
                      <a:r>
                        <a:rPr sz="2800" spc="-2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2800" spc="5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spc="-2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800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es  </a:t>
                      </a:r>
                      <a:r>
                        <a:rPr sz="2800" spc="-5" dirty="0">
                          <a:solidFill>
                            <a:srgbClr val="CC6600"/>
                          </a:solidFill>
                          <a:latin typeface="Times New Roman"/>
                          <a:cs typeface="Times New Roman"/>
                        </a:rPr>
                        <a:t>lifelong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Primary </a:t>
            </a:r>
            <a:r>
              <a:rPr spc="140" dirty="0"/>
              <a:t>prevention</a:t>
            </a:r>
            <a:r>
              <a:rPr spc="125" dirty="0"/>
              <a:t> </a:t>
            </a:r>
            <a:r>
              <a:rPr spc="-160" dirty="0"/>
              <a:t>–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77825" marR="6350" indent="-55244">
              <a:lnSpc>
                <a:spcPts val="2700"/>
              </a:lnSpc>
              <a:spcBef>
                <a:spcPts val="434"/>
              </a:spcBef>
              <a:tabLst>
                <a:tab pos="1784985" algn="l"/>
                <a:tab pos="2847340" algn="l"/>
                <a:tab pos="3228340" algn="l"/>
                <a:tab pos="3836670" algn="l"/>
                <a:tab pos="4742180" algn="l"/>
                <a:tab pos="5970270" algn="l"/>
                <a:tab pos="6488430" algn="l"/>
              </a:tabLst>
            </a:pPr>
            <a:r>
              <a:rPr spc="40" dirty="0"/>
              <a:t>Possi</a:t>
            </a:r>
            <a:r>
              <a:rPr spc="55" dirty="0"/>
              <a:t>b</a:t>
            </a:r>
            <a:r>
              <a:rPr spc="40" dirty="0"/>
              <a:t>l</a:t>
            </a:r>
            <a:r>
              <a:rPr spc="114" dirty="0"/>
              <a:t>e</a:t>
            </a:r>
            <a:r>
              <a:rPr dirty="0"/>
              <a:t>	</a:t>
            </a:r>
            <a:r>
              <a:rPr spc="170" dirty="0"/>
              <a:t>with</a:t>
            </a:r>
            <a:r>
              <a:rPr dirty="0"/>
              <a:t>	</a:t>
            </a:r>
            <a:r>
              <a:rPr spc="-15" dirty="0"/>
              <a:t>a</a:t>
            </a:r>
            <a:r>
              <a:rPr dirty="0"/>
              <a:t>	</a:t>
            </a:r>
            <a:r>
              <a:rPr spc="190" dirty="0"/>
              <a:t>1</a:t>
            </a:r>
            <a:r>
              <a:rPr spc="185" dirty="0"/>
              <a:t>0</a:t>
            </a:r>
            <a:r>
              <a:rPr dirty="0"/>
              <a:t>	</a:t>
            </a:r>
            <a:r>
              <a:rPr spc="75" dirty="0"/>
              <a:t>d</a:t>
            </a:r>
            <a:r>
              <a:rPr spc="70" dirty="0"/>
              <a:t>a</a:t>
            </a:r>
            <a:r>
              <a:rPr spc="30" dirty="0"/>
              <a:t>y</a:t>
            </a:r>
            <a:r>
              <a:rPr spc="35" dirty="0"/>
              <a:t>s</a:t>
            </a:r>
            <a:r>
              <a:rPr dirty="0"/>
              <a:t>	</a:t>
            </a:r>
            <a:r>
              <a:rPr spc="75" dirty="0"/>
              <a:t>c</a:t>
            </a:r>
            <a:r>
              <a:rPr spc="95" dirty="0"/>
              <a:t>o</a:t>
            </a:r>
            <a:r>
              <a:rPr spc="90" dirty="0"/>
              <a:t>urse</a:t>
            </a:r>
            <a:r>
              <a:rPr dirty="0"/>
              <a:t>	</a:t>
            </a:r>
            <a:r>
              <a:rPr spc="180" dirty="0"/>
              <a:t>of</a:t>
            </a:r>
            <a:r>
              <a:rPr dirty="0"/>
              <a:t>	</a:t>
            </a:r>
            <a:r>
              <a:rPr spc="125" dirty="0"/>
              <a:t>penici</a:t>
            </a:r>
            <a:r>
              <a:rPr spc="75" dirty="0"/>
              <a:t>l</a:t>
            </a:r>
            <a:r>
              <a:rPr spc="105" dirty="0"/>
              <a:t>line  </a:t>
            </a:r>
            <a:r>
              <a:rPr spc="110" dirty="0"/>
              <a:t>therapy </a:t>
            </a:r>
            <a:r>
              <a:rPr spc="185" dirty="0"/>
              <a:t>for </a:t>
            </a:r>
            <a:r>
              <a:rPr spc="105" dirty="0"/>
              <a:t>streptococcal</a:t>
            </a:r>
            <a:r>
              <a:rPr spc="-40" dirty="0"/>
              <a:t> </a:t>
            </a:r>
            <a:r>
              <a:rPr spc="125" dirty="0"/>
              <a:t>pharyngitis.</a:t>
            </a:r>
          </a:p>
          <a:p>
            <a:pPr marL="121920">
              <a:lnSpc>
                <a:spcPts val="3360"/>
              </a:lnSpc>
            </a:pPr>
            <a:r>
              <a:rPr sz="2800" spc="50" dirty="0">
                <a:solidFill>
                  <a:srgbClr val="FF0000"/>
                </a:solidFill>
              </a:rPr>
              <a:t>Secondary</a:t>
            </a:r>
            <a:r>
              <a:rPr sz="2800" spc="130" dirty="0">
                <a:solidFill>
                  <a:srgbClr val="FF0000"/>
                </a:solidFill>
              </a:rPr>
              <a:t> </a:t>
            </a:r>
            <a:r>
              <a:rPr sz="2800" spc="190" dirty="0">
                <a:solidFill>
                  <a:srgbClr val="FF0000"/>
                </a:solidFill>
              </a:rPr>
              <a:t>prevention-</a:t>
            </a:r>
            <a:endParaRPr sz="2800"/>
          </a:p>
          <a:p>
            <a:pPr marL="377825" marR="5080" indent="-55244">
              <a:lnSpc>
                <a:spcPts val="2700"/>
              </a:lnSpc>
              <a:spcBef>
                <a:spcPts val="470"/>
              </a:spcBef>
            </a:pPr>
            <a:r>
              <a:rPr spc="75" dirty="0"/>
              <a:t>Benzathine </a:t>
            </a:r>
            <a:r>
              <a:rPr spc="114" dirty="0"/>
              <a:t>penicilline </a:t>
            </a:r>
            <a:r>
              <a:rPr spc="155" dirty="0"/>
              <a:t>1.2 </a:t>
            </a:r>
            <a:r>
              <a:rPr spc="170" dirty="0"/>
              <a:t>million </a:t>
            </a:r>
            <a:r>
              <a:rPr spc="145" dirty="0"/>
              <a:t>units </a:t>
            </a:r>
            <a:r>
              <a:rPr spc="70" dirty="0"/>
              <a:t>I.M. </a:t>
            </a:r>
            <a:r>
              <a:rPr spc="50" dirty="0"/>
              <a:t>every  </a:t>
            </a:r>
            <a:r>
              <a:rPr spc="190" dirty="0"/>
              <a:t>28</a:t>
            </a:r>
            <a:r>
              <a:rPr spc="60" dirty="0"/>
              <a:t> </a:t>
            </a:r>
            <a:r>
              <a:rPr spc="65" dirty="0"/>
              <a:t>days.</a:t>
            </a:r>
          </a:p>
          <a:p>
            <a:pPr marL="121920">
              <a:lnSpc>
                <a:spcPct val="100000"/>
              </a:lnSpc>
              <a:spcBef>
                <a:spcPts val="60"/>
              </a:spcBef>
            </a:pPr>
            <a:r>
              <a:rPr spc="155" dirty="0"/>
              <a:t>Alternative-</a:t>
            </a:r>
          </a:p>
          <a:p>
            <a:pPr marL="527685" indent="-515620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8000"/>
              <a:buAutoNum type="arabicPeriod"/>
              <a:tabLst>
                <a:tab pos="527685" algn="l"/>
                <a:tab pos="528320" algn="l"/>
              </a:tabLst>
            </a:pPr>
            <a:r>
              <a:rPr spc="80" dirty="0"/>
              <a:t>Oral </a:t>
            </a:r>
            <a:r>
              <a:rPr spc="114" dirty="0"/>
              <a:t>penicilline </a:t>
            </a:r>
            <a:r>
              <a:rPr spc="-40" dirty="0"/>
              <a:t>V </a:t>
            </a:r>
            <a:r>
              <a:rPr spc="190" dirty="0"/>
              <a:t>250 </a:t>
            </a:r>
            <a:r>
              <a:rPr spc="200" dirty="0"/>
              <a:t>mg </a:t>
            </a:r>
            <a:r>
              <a:rPr spc="105" dirty="0"/>
              <a:t>twice</a:t>
            </a:r>
            <a:r>
              <a:rPr spc="15" dirty="0"/>
              <a:t> </a:t>
            </a:r>
            <a:r>
              <a:rPr spc="105" dirty="0"/>
              <a:t>daily</a:t>
            </a:r>
          </a:p>
          <a:p>
            <a:pPr marL="527685" indent="-5156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AutoNum type="arabicPeriod"/>
              <a:tabLst>
                <a:tab pos="527685" algn="l"/>
                <a:tab pos="528320" algn="l"/>
              </a:tabLst>
            </a:pPr>
            <a:r>
              <a:rPr spc="80" dirty="0"/>
              <a:t>Oral </a:t>
            </a:r>
            <a:r>
              <a:rPr spc="110" dirty="0"/>
              <a:t>sulfadiazine, </a:t>
            </a:r>
            <a:r>
              <a:rPr spc="185" dirty="0"/>
              <a:t>1 </a:t>
            </a:r>
            <a:r>
              <a:rPr spc="204" dirty="0"/>
              <a:t>gm </a:t>
            </a:r>
            <a:r>
              <a:rPr spc="80" dirty="0"/>
              <a:t>once</a:t>
            </a:r>
            <a:r>
              <a:rPr spc="-110" dirty="0"/>
              <a:t> </a:t>
            </a:r>
            <a:r>
              <a:rPr spc="105" dirty="0"/>
              <a:t>daily.</a:t>
            </a:r>
          </a:p>
          <a:p>
            <a:pPr marL="527685" indent="-51562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AutoNum type="arabicPeriod"/>
              <a:tabLst>
                <a:tab pos="527685" algn="l"/>
                <a:tab pos="528320" algn="l"/>
              </a:tabLst>
            </a:pPr>
            <a:r>
              <a:rPr spc="80" dirty="0"/>
              <a:t>Oral </a:t>
            </a:r>
            <a:r>
              <a:rPr spc="130" dirty="0"/>
              <a:t>erythromycin </a:t>
            </a:r>
            <a:r>
              <a:rPr spc="190" dirty="0"/>
              <a:t>250 </a:t>
            </a:r>
            <a:r>
              <a:rPr spc="200" dirty="0"/>
              <a:t>mg </a:t>
            </a:r>
            <a:r>
              <a:rPr spc="105" dirty="0"/>
              <a:t>twice </a:t>
            </a:r>
            <a:r>
              <a:rPr spc="-15" dirty="0"/>
              <a:t>a</a:t>
            </a:r>
            <a:r>
              <a:rPr spc="-175" dirty="0"/>
              <a:t> </a:t>
            </a:r>
            <a:r>
              <a:rPr spc="75" dirty="0"/>
              <a:t>day.</a:t>
            </a:r>
          </a:p>
        </p:txBody>
      </p:sp>
      <p:sp>
        <p:nvSpPr>
          <p:cNvPr id="4" name="object 4"/>
          <p:cNvSpPr/>
          <p:nvPr/>
        </p:nvSpPr>
        <p:spPr>
          <a:xfrm>
            <a:off x="3667125" y="447675"/>
            <a:ext cx="1809750" cy="314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662686"/>
            <a:ext cx="7620000" cy="5509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712" y="539750"/>
            <a:ext cx="8664575" cy="577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4286250" cy="3400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304906"/>
            <a:ext cx="4234159" cy="2786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3733800"/>
            <a:ext cx="3733800" cy="2800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8600" y="3276600"/>
            <a:ext cx="1920875" cy="2305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4191000"/>
            <a:ext cx="2857500" cy="188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ptococcus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848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5925" y="3381311"/>
            <a:ext cx="4522851" cy="307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187" y="499998"/>
            <a:ext cx="3889375" cy="282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37252" y="1241552"/>
            <a:ext cx="350392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During </a:t>
            </a:r>
            <a:r>
              <a:rPr sz="1800" spc="-10" dirty="0">
                <a:solidFill>
                  <a:srgbClr val="000000"/>
                </a:solidFill>
              </a:rPr>
              <a:t>an </a:t>
            </a:r>
            <a:r>
              <a:rPr sz="1800" spc="-5" dirty="0">
                <a:solidFill>
                  <a:srgbClr val="000000"/>
                </a:solidFill>
              </a:rPr>
              <a:t>episode </a:t>
            </a:r>
            <a:r>
              <a:rPr sz="1800" dirty="0">
                <a:solidFill>
                  <a:srgbClr val="000000"/>
                </a:solidFill>
              </a:rPr>
              <a:t>of </a:t>
            </a:r>
            <a:r>
              <a:rPr sz="1800" spc="-55" dirty="0">
                <a:solidFill>
                  <a:srgbClr val="000000"/>
                </a:solidFill>
              </a:rPr>
              <a:t>ARF, </a:t>
            </a:r>
            <a:r>
              <a:rPr sz="1800" spc="-5" dirty="0">
                <a:solidFill>
                  <a:srgbClr val="000000"/>
                </a:solidFill>
              </a:rPr>
              <a:t>valve  </a:t>
            </a:r>
            <a:r>
              <a:rPr sz="1800" spc="-10" dirty="0">
                <a:solidFill>
                  <a:srgbClr val="000000"/>
                </a:solidFill>
              </a:rPr>
              <a:t>changes </a:t>
            </a:r>
            <a:r>
              <a:rPr sz="1800" spc="-5" dirty="0">
                <a:solidFill>
                  <a:srgbClr val="000000"/>
                </a:solidFill>
              </a:rPr>
              <a:t>can be minor </a:t>
            </a:r>
            <a:r>
              <a:rPr sz="1800" spc="-10" dirty="0">
                <a:solidFill>
                  <a:srgbClr val="000000"/>
                </a:solidFill>
              </a:rPr>
              <a:t>and </a:t>
            </a:r>
            <a:r>
              <a:rPr sz="1800" dirty="0">
                <a:solidFill>
                  <a:srgbClr val="000000"/>
                </a:solidFill>
              </a:rPr>
              <a:t>are </a:t>
            </a:r>
            <a:r>
              <a:rPr sz="1800" spc="-5" dirty="0">
                <a:solidFill>
                  <a:srgbClr val="000000"/>
                </a:solidFill>
              </a:rPr>
              <a:t>still  able </a:t>
            </a:r>
            <a:r>
              <a:rPr sz="1800" dirty="0">
                <a:solidFill>
                  <a:srgbClr val="000000"/>
                </a:solidFill>
              </a:rPr>
              <a:t>to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regress.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364642" y="3469385"/>
            <a:ext cx="34518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18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After </a:t>
            </a:r>
            <a:r>
              <a:rPr sz="1800" spc="-5" dirty="0">
                <a:latin typeface="Arial"/>
                <a:cs typeface="Arial"/>
              </a:rPr>
              <a:t>recurrent episodes </a:t>
            </a:r>
            <a:r>
              <a:rPr sz="1800" dirty="0">
                <a:latin typeface="Arial"/>
                <a:cs typeface="Arial"/>
              </a:rPr>
              <a:t>of  </a:t>
            </a:r>
            <a:r>
              <a:rPr sz="1800" spc="-55" dirty="0">
                <a:latin typeface="Arial"/>
                <a:cs typeface="Arial"/>
              </a:rPr>
              <a:t>ARF, </a:t>
            </a:r>
            <a:r>
              <a:rPr sz="1800" spc="-5" dirty="0">
                <a:latin typeface="Arial"/>
                <a:cs typeface="Arial"/>
              </a:rPr>
              <a:t>thickening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subvalvar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apparatus, chordal thickening and  shortening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progression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permanent valve damage is  evident.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7622" y="950696"/>
            <a:ext cx="929005" cy="242570"/>
          </a:xfrm>
          <a:custGeom>
            <a:avLst/>
            <a:gdLst/>
            <a:ahLst/>
            <a:cxnLst/>
            <a:rect l="l" t="t" r="r" b="b"/>
            <a:pathLst>
              <a:path w="929004" h="242569">
                <a:moveTo>
                  <a:pt x="212242" y="0"/>
                </a:moveTo>
                <a:lnTo>
                  <a:pt x="202056" y="3454"/>
                </a:lnTo>
                <a:lnTo>
                  <a:pt x="0" y="120802"/>
                </a:lnTo>
                <a:lnTo>
                  <a:pt x="201675" y="239039"/>
                </a:lnTo>
                <a:lnTo>
                  <a:pt x="211808" y="242496"/>
                </a:lnTo>
                <a:lnTo>
                  <a:pt x="222154" y="241833"/>
                </a:lnTo>
                <a:lnTo>
                  <a:pt x="231501" y="237361"/>
                </a:lnTo>
                <a:lnTo>
                  <a:pt x="238632" y="229387"/>
                </a:lnTo>
                <a:lnTo>
                  <a:pt x="242089" y="219202"/>
                </a:lnTo>
                <a:lnTo>
                  <a:pt x="241426" y="208861"/>
                </a:lnTo>
                <a:lnTo>
                  <a:pt x="236954" y="199544"/>
                </a:lnTo>
                <a:lnTo>
                  <a:pt x="228980" y="192430"/>
                </a:lnTo>
                <a:lnTo>
                  <a:pt x="153342" y="148140"/>
                </a:lnTo>
                <a:lnTo>
                  <a:pt x="53466" y="147980"/>
                </a:lnTo>
                <a:lnTo>
                  <a:pt x="53593" y="94005"/>
                </a:lnTo>
                <a:lnTo>
                  <a:pt x="153609" y="94005"/>
                </a:lnTo>
                <a:lnTo>
                  <a:pt x="229235" y="50063"/>
                </a:lnTo>
                <a:lnTo>
                  <a:pt x="237228" y="42951"/>
                </a:lnTo>
                <a:lnTo>
                  <a:pt x="241744" y="33649"/>
                </a:lnTo>
                <a:lnTo>
                  <a:pt x="242450" y="23346"/>
                </a:lnTo>
                <a:lnTo>
                  <a:pt x="239013" y="13233"/>
                </a:lnTo>
                <a:lnTo>
                  <a:pt x="231900" y="5187"/>
                </a:lnTo>
                <a:lnTo>
                  <a:pt x="222583" y="676"/>
                </a:lnTo>
                <a:lnTo>
                  <a:pt x="212242" y="0"/>
                </a:lnTo>
                <a:close/>
              </a:path>
              <a:path w="929004" h="242569">
                <a:moveTo>
                  <a:pt x="153335" y="94164"/>
                </a:moveTo>
                <a:lnTo>
                  <a:pt x="107072" y="121046"/>
                </a:lnTo>
                <a:lnTo>
                  <a:pt x="153342" y="148140"/>
                </a:lnTo>
                <a:lnTo>
                  <a:pt x="928751" y="149377"/>
                </a:lnTo>
                <a:lnTo>
                  <a:pt x="928877" y="95402"/>
                </a:lnTo>
                <a:lnTo>
                  <a:pt x="153335" y="94164"/>
                </a:lnTo>
                <a:close/>
              </a:path>
              <a:path w="929004" h="242569">
                <a:moveTo>
                  <a:pt x="53593" y="94005"/>
                </a:moveTo>
                <a:lnTo>
                  <a:pt x="53466" y="147980"/>
                </a:lnTo>
                <a:lnTo>
                  <a:pt x="153342" y="148140"/>
                </a:lnTo>
                <a:lnTo>
                  <a:pt x="146780" y="144297"/>
                </a:lnTo>
                <a:lnTo>
                  <a:pt x="67055" y="144297"/>
                </a:lnTo>
                <a:lnTo>
                  <a:pt x="67182" y="97688"/>
                </a:lnTo>
                <a:lnTo>
                  <a:pt x="147271" y="97688"/>
                </a:lnTo>
                <a:lnTo>
                  <a:pt x="153335" y="94164"/>
                </a:lnTo>
                <a:lnTo>
                  <a:pt x="53593" y="94005"/>
                </a:lnTo>
                <a:close/>
              </a:path>
              <a:path w="929004" h="242569">
                <a:moveTo>
                  <a:pt x="67182" y="97688"/>
                </a:moveTo>
                <a:lnTo>
                  <a:pt x="67055" y="144297"/>
                </a:lnTo>
                <a:lnTo>
                  <a:pt x="107072" y="121046"/>
                </a:lnTo>
                <a:lnTo>
                  <a:pt x="67182" y="97688"/>
                </a:lnTo>
                <a:close/>
              </a:path>
              <a:path w="929004" h="242569">
                <a:moveTo>
                  <a:pt x="107072" y="121046"/>
                </a:moveTo>
                <a:lnTo>
                  <a:pt x="67055" y="144297"/>
                </a:lnTo>
                <a:lnTo>
                  <a:pt x="146780" y="144297"/>
                </a:lnTo>
                <a:lnTo>
                  <a:pt x="107072" y="121046"/>
                </a:lnTo>
                <a:close/>
              </a:path>
              <a:path w="929004" h="242569">
                <a:moveTo>
                  <a:pt x="147271" y="97688"/>
                </a:moveTo>
                <a:lnTo>
                  <a:pt x="67182" y="97688"/>
                </a:lnTo>
                <a:lnTo>
                  <a:pt x="107072" y="121046"/>
                </a:lnTo>
                <a:lnTo>
                  <a:pt x="147271" y="97688"/>
                </a:lnTo>
                <a:close/>
              </a:path>
              <a:path w="929004" h="242569">
                <a:moveTo>
                  <a:pt x="153609" y="94005"/>
                </a:moveTo>
                <a:lnTo>
                  <a:pt x="53593" y="94005"/>
                </a:lnTo>
                <a:lnTo>
                  <a:pt x="153335" y="94164"/>
                </a:lnTo>
                <a:lnTo>
                  <a:pt x="153609" y="94005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7498" y="6237774"/>
            <a:ext cx="643255" cy="242570"/>
          </a:xfrm>
          <a:custGeom>
            <a:avLst/>
            <a:gdLst/>
            <a:ahLst/>
            <a:cxnLst/>
            <a:rect l="l" t="t" r="r" b="b"/>
            <a:pathLst>
              <a:path w="643254" h="242570">
                <a:moveTo>
                  <a:pt x="489711" y="148352"/>
                </a:moveTo>
                <a:lnTo>
                  <a:pt x="413892" y="192324"/>
                </a:lnTo>
                <a:lnTo>
                  <a:pt x="405846" y="199429"/>
                </a:lnTo>
                <a:lnTo>
                  <a:pt x="401335" y="208737"/>
                </a:lnTo>
                <a:lnTo>
                  <a:pt x="400659" y="219061"/>
                </a:lnTo>
                <a:lnTo>
                  <a:pt x="404113" y="229217"/>
                </a:lnTo>
                <a:lnTo>
                  <a:pt x="411172" y="237237"/>
                </a:lnTo>
                <a:lnTo>
                  <a:pt x="420481" y="241754"/>
                </a:lnTo>
                <a:lnTo>
                  <a:pt x="430813" y="242453"/>
                </a:lnTo>
                <a:lnTo>
                  <a:pt x="440943" y="239021"/>
                </a:lnTo>
                <a:lnTo>
                  <a:pt x="596840" y="148597"/>
                </a:lnTo>
                <a:lnTo>
                  <a:pt x="589534" y="148597"/>
                </a:lnTo>
                <a:lnTo>
                  <a:pt x="489711" y="148352"/>
                </a:lnTo>
                <a:close/>
              </a:path>
              <a:path w="643254" h="242570">
                <a:moveTo>
                  <a:pt x="536047" y="121480"/>
                </a:moveTo>
                <a:lnTo>
                  <a:pt x="489711" y="148352"/>
                </a:lnTo>
                <a:lnTo>
                  <a:pt x="589534" y="148597"/>
                </a:lnTo>
                <a:lnTo>
                  <a:pt x="589542" y="144889"/>
                </a:lnTo>
                <a:lnTo>
                  <a:pt x="575945" y="144889"/>
                </a:lnTo>
                <a:lnTo>
                  <a:pt x="536047" y="121480"/>
                </a:lnTo>
                <a:close/>
              </a:path>
              <a:path w="643254" h="242570">
                <a:moveTo>
                  <a:pt x="431393" y="0"/>
                </a:moveTo>
                <a:lnTo>
                  <a:pt x="421052" y="646"/>
                </a:lnTo>
                <a:lnTo>
                  <a:pt x="411735" y="5116"/>
                </a:lnTo>
                <a:lnTo>
                  <a:pt x="404622" y="13101"/>
                </a:lnTo>
                <a:lnTo>
                  <a:pt x="401093" y="23233"/>
                </a:lnTo>
                <a:lnTo>
                  <a:pt x="401732" y="33558"/>
                </a:lnTo>
                <a:lnTo>
                  <a:pt x="406229" y="42887"/>
                </a:lnTo>
                <a:lnTo>
                  <a:pt x="414274" y="50033"/>
                </a:lnTo>
                <a:lnTo>
                  <a:pt x="489853" y="94377"/>
                </a:lnTo>
                <a:lnTo>
                  <a:pt x="589661" y="94622"/>
                </a:lnTo>
                <a:lnTo>
                  <a:pt x="589534" y="148597"/>
                </a:lnTo>
                <a:lnTo>
                  <a:pt x="596840" y="148597"/>
                </a:lnTo>
                <a:lnTo>
                  <a:pt x="643127" y="121750"/>
                </a:lnTo>
                <a:lnTo>
                  <a:pt x="441578" y="3487"/>
                </a:lnTo>
                <a:lnTo>
                  <a:pt x="431393" y="0"/>
                </a:lnTo>
                <a:close/>
              </a:path>
              <a:path w="643254" h="242570">
                <a:moveTo>
                  <a:pt x="126" y="93175"/>
                </a:moveTo>
                <a:lnTo>
                  <a:pt x="0" y="147150"/>
                </a:lnTo>
                <a:lnTo>
                  <a:pt x="489711" y="148352"/>
                </a:lnTo>
                <a:lnTo>
                  <a:pt x="536047" y="121480"/>
                </a:lnTo>
                <a:lnTo>
                  <a:pt x="489853" y="94377"/>
                </a:lnTo>
                <a:lnTo>
                  <a:pt x="126" y="93175"/>
                </a:lnTo>
                <a:close/>
              </a:path>
              <a:path w="643254" h="242570">
                <a:moveTo>
                  <a:pt x="576072" y="98267"/>
                </a:moveTo>
                <a:lnTo>
                  <a:pt x="536047" y="121480"/>
                </a:lnTo>
                <a:lnTo>
                  <a:pt x="575945" y="144889"/>
                </a:lnTo>
                <a:lnTo>
                  <a:pt x="576072" y="98267"/>
                </a:lnTo>
                <a:close/>
              </a:path>
              <a:path w="643254" h="242570">
                <a:moveTo>
                  <a:pt x="589652" y="98267"/>
                </a:moveTo>
                <a:lnTo>
                  <a:pt x="576072" y="98267"/>
                </a:lnTo>
                <a:lnTo>
                  <a:pt x="575945" y="144889"/>
                </a:lnTo>
                <a:lnTo>
                  <a:pt x="589542" y="144889"/>
                </a:lnTo>
                <a:lnTo>
                  <a:pt x="589652" y="98267"/>
                </a:lnTo>
                <a:close/>
              </a:path>
              <a:path w="643254" h="242570">
                <a:moveTo>
                  <a:pt x="489853" y="94377"/>
                </a:moveTo>
                <a:lnTo>
                  <a:pt x="536047" y="121480"/>
                </a:lnTo>
                <a:lnTo>
                  <a:pt x="576072" y="98267"/>
                </a:lnTo>
                <a:lnTo>
                  <a:pt x="589652" y="98267"/>
                </a:lnTo>
                <a:lnTo>
                  <a:pt x="589661" y="94622"/>
                </a:lnTo>
                <a:lnTo>
                  <a:pt x="489853" y="9437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Transthoracic</a:t>
            </a:r>
            <a:r>
              <a:rPr lang="en-US" dirty="0" smtClean="0"/>
              <a:t> </a:t>
            </a:r>
            <a:r>
              <a:rPr lang="en-US" dirty="0" err="1" smtClean="0"/>
              <a:t>echocardiographic</a:t>
            </a:r>
            <a:r>
              <a:rPr lang="en-US" dirty="0" smtClean="0"/>
              <a:t> images of a</a:t>
            </a:r>
          </a:p>
          <a:p>
            <a:pPr>
              <a:buNone/>
            </a:pPr>
            <a:r>
              <a:rPr lang="en-US" dirty="0" smtClean="0"/>
              <a:t>9-year-old girl with first episode of acute rheumatic fever. Images</a:t>
            </a:r>
          </a:p>
          <a:p>
            <a:pPr>
              <a:buNone/>
            </a:pPr>
            <a:r>
              <a:rPr lang="en-US" dirty="0" smtClean="0"/>
              <a:t>demonstrate the typical </a:t>
            </a:r>
            <a:r>
              <a:rPr lang="en-US" dirty="0" err="1" smtClean="0"/>
              <a:t>echocardiographic</a:t>
            </a:r>
            <a:r>
              <a:rPr lang="en-US" dirty="0" smtClean="0"/>
              <a:t> findings of acute rheumatic</a:t>
            </a:r>
          </a:p>
          <a:p>
            <a:pPr>
              <a:buNone/>
            </a:pPr>
            <a:r>
              <a:rPr lang="en-US" dirty="0" err="1" smtClean="0"/>
              <a:t>carditis</a:t>
            </a:r>
            <a:r>
              <a:rPr lang="en-US" dirty="0" smtClean="0"/>
              <a:t>. The valve leaflets are relatively thin and highly mobile.</a:t>
            </a:r>
          </a:p>
          <a:p>
            <a:pPr>
              <a:buNone/>
            </a:pPr>
            <a:r>
              <a:rPr lang="en-US" dirty="0" smtClean="0"/>
              <a:t>The failure of </a:t>
            </a:r>
            <a:r>
              <a:rPr lang="en-US" dirty="0" err="1" smtClean="0"/>
              <a:t>coaptation</a:t>
            </a:r>
            <a:r>
              <a:rPr lang="en-US" dirty="0" smtClean="0"/>
              <a:t> of the mitral valve leaflets is the result of</a:t>
            </a:r>
          </a:p>
          <a:p>
            <a:pPr>
              <a:buNone/>
            </a:pPr>
            <a:r>
              <a:rPr lang="en-US" dirty="0" err="1" smtClean="0"/>
              <a:t>chordal</a:t>
            </a:r>
            <a:r>
              <a:rPr lang="en-US" dirty="0" smtClean="0"/>
              <a:t> elongation and annular dilatation. The mitral valve regurgitation is moderate with a typical </a:t>
            </a:r>
            <a:r>
              <a:rPr lang="en-US" dirty="0" err="1" smtClean="0"/>
              <a:t>posterolaterally</a:t>
            </a:r>
            <a:r>
              <a:rPr lang="en-US" dirty="0" smtClean="0"/>
              <a:t> directed </a:t>
            </a:r>
            <a:r>
              <a:rPr lang="en-US" dirty="0" err="1" smtClean="0"/>
              <a:t>regurgitant</a:t>
            </a:r>
            <a:r>
              <a:rPr lang="en-US" dirty="0" smtClean="0"/>
              <a:t> jet of rheumatic </a:t>
            </a:r>
            <a:r>
              <a:rPr lang="en-US" dirty="0" err="1" smtClean="0"/>
              <a:t>carditis</a:t>
            </a:r>
            <a:r>
              <a:rPr lang="en-US" dirty="0" smtClean="0"/>
              <a:t>. A. Acute rheumatic </a:t>
            </a:r>
            <a:r>
              <a:rPr lang="en-US" dirty="0" err="1" smtClean="0"/>
              <a:t>carditis</a:t>
            </a:r>
            <a:r>
              <a:rPr lang="en-US" dirty="0" smtClean="0"/>
              <a:t> (apical four-chamber view echocardiogram).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3250" y="2420111"/>
            <a:ext cx="2752725" cy="260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875" y="285750"/>
            <a:ext cx="7734300" cy="1152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44" y="2340609"/>
            <a:ext cx="7480934" cy="281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-10" dirty="0">
                <a:solidFill>
                  <a:srgbClr val="FF0000"/>
                </a:solidFill>
                <a:latin typeface="Arial"/>
                <a:cs typeface="Arial"/>
              </a:rPr>
              <a:t>Awareness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raising</a:t>
            </a:r>
            <a:r>
              <a:rPr sz="2700" dirty="0">
                <a:latin typeface="Arial"/>
                <a:cs typeface="Arial"/>
              </a:rPr>
              <a:t>: </a:t>
            </a:r>
            <a:r>
              <a:rPr sz="2700" spc="-5" dirty="0">
                <a:latin typeface="Arial"/>
                <a:cs typeface="Arial"/>
              </a:rPr>
              <a:t>public, healthcare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workers</a:t>
            </a:r>
            <a:endParaRPr sz="2700">
              <a:latin typeface="Arial"/>
              <a:cs typeface="Arial"/>
            </a:endParaRPr>
          </a:p>
          <a:p>
            <a:pPr marL="268605" marR="309245" indent="-256540">
              <a:lnSpc>
                <a:spcPts val="2920"/>
              </a:lnSpc>
              <a:spcBef>
                <a:spcPts val="434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Surveillance</a:t>
            </a:r>
            <a:r>
              <a:rPr sz="2700" dirty="0">
                <a:latin typeface="Arial"/>
                <a:cs typeface="Arial"/>
              </a:rPr>
              <a:t>: incidence, </a:t>
            </a:r>
            <a:r>
              <a:rPr sz="2700" spc="-5" dirty="0">
                <a:latin typeface="Arial"/>
                <a:cs typeface="Arial"/>
              </a:rPr>
              <a:t>prevalence,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temporal  </a:t>
            </a:r>
            <a:r>
              <a:rPr sz="2700" dirty="0">
                <a:latin typeface="Arial"/>
                <a:cs typeface="Arial"/>
              </a:rPr>
              <a:t>trends</a:t>
            </a:r>
            <a:endParaRPr sz="2700">
              <a:latin typeface="Arial"/>
              <a:cs typeface="Arial"/>
            </a:endParaRPr>
          </a:p>
          <a:p>
            <a:pPr marL="268605" marR="78740" indent="-256540">
              <a:lnSpc>
                <a:spcPts val="2920"/>
              </a:lnSpc>
              <a:spcBef>
                <a:spcPts val="39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Advocacy</a:t>
            </a:r>
            <a:r>
              <a:rPr sz="2700" dirty="0">
                <a:latin typeface="Arial"/>
                <a:cs typeface="Arial"/>
              </a:rPr>
              <a:t>: </a:t>
            </a:r>
            <a:r>
              <a:rPr sz="2700" spc="-5" dirty="0">
                <a:latin typeface="Arial"/>
                <a:cs typeface="Arial"/>
              </a:rPr>
              <a:t>appropriate funding </a:t>
            </a:r>
            <a:r>
              <a:rPr sz="2700" dirty="0">
                <a:latin typeface="Arial"/>
                <a:cs typeface="Arial"/>
              </a:rPr>
              <a:t>of the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treatment  </a:t>
            </a:r>
            <a:r>
              <a:rPr sz="2700" spc="-5" dirty="0">
                <a:latin typeface="Arial"/>
                <a:cs typeface="Arial"/>
              </a:rPr>
              <a:t>and prevention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programmes</a:t>
            </a:r>
            <a:endParaRPr sz="2700">
              <a:latin typeface="Arial"/>
              <a:cs typeface="Arial"/>
            </a:endParaRPr>
          </a:p>
          <a:p>
            <a:pPr marL="268605" marR="5080" indent="-256540">
              <a:lnSpc>
                <a:spcPts val="292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Prevention</a:t>
            </a:r>
            <a:r>
              <a:rPr sz="2700" dirty="0">
                <a:latin typeface="Arial"/>
                <a:cs typeface="Arial"/>
              </a:rPr>
              <a:t>: application of existing </a:t>
            </a:r>
            <a:r>
              <a:rPr sz="2700" spc="-5" dirty="0">
                <a:latin typeface="Arial"/>
                <a:cs typeface="Arial"/>
              </a:rPr>
              <a:t>knowledge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in  primary </a:t>
            </a:r>
            <a:r>
              <a:rPr sz="2700" dirty="0">
                <a:latin typeface="Arial"/>
                <a:cs typeface="Arial"/>
              </a:rPr>
              <a:t>&amp; </a:t>
            </a:r>
            <a:r>
              <a:rPr sz="2700" spc="-5" dirty="0">
                <a:latin typeface="Arial"/>
                <a:cs typeface="Arial"/>
              </a:rPr>
              <a:t>secondary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prevention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784015"/>
            <a:ext cx="5396865" cy="1074420"/>
            <a:chOff x="0" y="5784015"/>
            <a:chExt cx="5396865" cy="1074420"/>
          </a:xfrm>
        </p:grpSpPr>
        <p:sp>
          <p:nvSpPr>
            <p:cNvPr id="4" name="object 4"/>
            <p:cNvSpPr/>
            <p:nvPr/>
          </p:nvSpPr>
          <p:spPr>
            <a:xfrm>
              <a:off x="499275" y="5944933"/>
              <a:ext cx="4897755" cy="913130"/>
            </a:xfrm>
            <a:custGeom>
              <a:avLst/>
              <a:gdLst/>
              <a:ahLst/>
              <a:cxnLst/>
              <a:rect l="l" t="t" r="r" b="b"/>
              <a:pathLst>
                <a:path w="4897755" h="913129">
                  <a:moveTo>
                    <a:pt x="85525" y="21310"/>
                  </a:moveTo>
                  <a:lnTo>
                    <a:pt x="3636702" y="913064"/>
                  </a:lnTo>
                  <a:lnTo>
                    <a:pt x="4897406" y="913064"/>
                  </a:lnTo>
                  <a:lnTo>
                    <a:pt x="85525" y="21310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60"/>
                  </a:lnTo>
                  <a:lnTo>
                    <a:pt x="85525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11" y="5939015"/>
              <a:ext cx="3651885" cy="919480"/>
            </a:xfrm>
            <a:custGeom>
              <a:avLst/>
              <a:gdLst/>
              <a:ahLst/>
              <a:cxnLst/>
              <a:rect l="l" t="t" r="r" b="b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4" y="918983"/>
                  </a:lnTo>
                  <a:lnTo>
                    <a:pt x="3651888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89674"/>
              <a:ext cx="3398520" cy="1068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84015"/>
              <a:ext cx="3372797" cy="10739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20700" y="596963"/>
            <a:ext cx="3792854" cy="5653405"/>
            <a:chOff x="520700" y="596963"/>
            <a:chExt cx="3792854" cy="5653405"/>
          </a:xfrm>
        </p:grpSpPr>
        <p:sp>
          <p:nvSpPr>
            <p:cNvPr id="9" name="object 9"/>
            <p:cNvSpPr/>
            <p:nvPr/>
          </p:nvSpPr>
          <p:spPr>
            <a:xfrm>
              <a:off x="1295400" y="2377948"/>
              <a:ext cx="1828800" cy="27324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9050" y="2371598"/>
              <a:ext cx="1841500" cy="2745105"/>
            </a:xfrm>
            <a:custGeom>
              <a:avLst/>
              <a:gdLst/>
              <a:ahLst/>
              <a:cxnLst/>
              <a:rect l="l" t="t" r="r" b="b"/>
              <a:pathLst>
                <a:path w="1841500" h="2745104">
                  <a:moveTo>
                    <a:pt x="0" y="2745104"/>
                  </a:moveTo>
                  <a:lnTo>
                    <a:pt x="1841500" y="2745104"/>
                  </a:lnTo>
                  <a:lnTo>
                    <a:pt x="1841500" y="0"/>
                  </a:lnTo>
                  <a:lnTo>
                    <a:pt x="0" y="0"/>
                  </a:lnTo>
                  <a:lnTo>
                    <a:pt x="0" y="2745104"/>
                  </a:lnTo>
                  <a:close/>
                </a:path>
              </a:pathLst>
            </a:custGeom>
            <a:ln w="12700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400" y="609536"/>
              <a:ext cx="3767201" cy="56277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7050" y="603313"/>
              <a:ext cx="3780154" cy="5640705"/>
            </a:xfrm>
            <a:custGeom>
              <a:avLst/>
              <a:gdLst/>
              <a:ahLst/>
              <a:cxnLst/>
              <a:rect l="l" t="t" r="r" b="b"/>
              <a:pathLst>
                <a:path w="3780154" h="5640705">
                  <a:moveTo>
                    <a:pt x="0" y="5640324"/>
                  </a:moveTo>
                  <a:lnTo>
                    <a:pt x="3779901" y="5640324"/>
                  </a:lnTo>
                  <a:lnTo>
                    <a:pt x="3779901" y="0"/>
                  </a:lnTo>
                  <a:lnTo>
                    <a:pt x="0" y="0"/>
                  </a:lnTo>
                  <a:lnTo>
                    <a:pt x="0" y="5640324"/>
                  </a:lnTo>
                  <a:close/>
                </a:path>
              </a:pathLst>
            </a:custGeom>
            <a:ln w="12700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495165" y="2667000"/>
            <a:ext cx="4420235" cy="1323975"/>
            <a:chOff x="4495165" y="2667000"/>
            <a:chExt cx="4420235" cy="1323975"/>
          </a:xfrm>
        </p:grpSpPr>
        <p:sp>
          <p:nvSpPr>
            <p:cNvPr id="14" name="object 14"/>
            <p:cNvSpPr/>
            <p:nvPr/>
          </p:nvSpPr>
          <p:spPr>
            <a:xfrm>
              <a:off x="4495165" y="2667000"/>
              <a:ext cx="4420235" cy="1323975"/>
            </a:xfrm>
            <a:custGeom>
              <a:avLst/>
              <a:gdLst/>
              <a:ahLst/>
              <a:cxnLst/>
              <a:rect l="l" t="t" r="r" b="b"/>
              <a:pathLst>
                <a:path w="4420234" h="1323975">
                  <a:moveTo>
                    <a:pt x="4420235" y="0"/>
                  </a:moveTo>
                  <a:lnTo>
                    <a:pt x="0" y="0"/>
                  </a:lnTo>
                  <a:lnTo>
                    <a:pt x="0" y="1323467"/>
                  </a:lnTo>
                  <a:lnTo>
                    <a:pt x="4420235" y="1323467"/>
                  </a:lnTo>
                  <a:lnTo>
                    <a:pt x="442023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13910" y="2714244"/>
              <a:ext cx="4152645" cy="10073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2000250"/>
            <a:ext cx="3714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909637"/>
          </a:xfrm>
        </p:spPr>
        <p:txBody>
          <a:bodyPr/>
          <a:lstStyle/>
          <a:p>
            <a:pPr eaLnBrk="1" hangingPunct="1"/>
            <a:r>
              <a:rPr lang="en-US" sz="2400" b="1" smtClean="0">
                <a:ea typeface="MS PGothic" pitchFamily="34" charset="-128"/>
              </a:rPr>
              <a:t/>
            </a:r>
            <a:br>
              <a:rPr lang="en-US" sz="2400" b="1" smtClean="0">
                <a:ea typeface="MS PGothic" pitchFamily="34" charset="-128"/>
              </a:rPr>
            </a:br>
            <a:endParaRPr lang="en-US" sz="2400" smtClean="0">
              <a:ea typeface="MS PGothic" pitchFamily="34" charset="-12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578869"/>
                <a:gridCol w="3200333"/>
                <a:gridCol w="2797669"/>
                <a:gridCol w="1567129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EVIDENCE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Juliet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Manyemba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Bongani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M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Mayosi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Editorial Group: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hlinkClick r:id="rId2"/>
                        </a:rPr>
                        <a:t>Cochrane Heart Group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Published Online: 22 JUL 2002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Assessed as up-to-date: 29 JUN 2009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DOI: 10.1002/14651858.CD002227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Study on Penicillin for secondary prevention of rheumatic fever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LEVEL 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METHODOLOGY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Randomised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controlled trials .(2)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of at least 6 months duration. Non-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randomised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or poorly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randomised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studies were included if a control or comparison group was specified.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 Types of participants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Children and adults with a history of rheumatic fever with or without current evidence of rheumatic heart disease, with the initial diagnosis of rheumatic fever based on the Jones criteria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hlinkClick r:id="rId3"/>
                        </a:rPr>
                        <a:t>Jones 1944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),  and revised Jones criteria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Types of interventions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Selected studies were those in which the following interventions were compared: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(1) penicillin (oral or intramuscular) versus control;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(2) daily oral penicillin versus intramuscular penicillin;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(3) 2-weekly or 3-weekly versus 4-weekly intramuscular penicillin.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Types of outcome measures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Primary outcomes: rheumatic fever recurrence, mortality related to rheumatic fever and rheumatic heart disease and development of chronic rheumatic heart disease.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Secondary outcomes: streptococcal throat infections, compliance and adverse events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RESULTS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N" sz="1200" b="1" i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 studies were included (n=3008). Data were not pooled because of heterogeneity. Overall, the methodological quality of included studies was poor. Three trials (n= 1301) compared penicillin with control. Only one of three studies showed that penicillin reduced rheumatic fever recurrence (RR 0.45, 95% CI 0.22 to 0.92) and streptococcal throat infection (RR 0.84, 95% CI 0.72 to 0.97). Four trials (n=1098) compared intramuscular with oral penicillin and all showed that intramuscular penicillin reduced rheumatic fever recurrence and streptococcal throat infections compared to oral penicillin. One trial (n= 360) compared 2-weekly with 4-weekly intramuscular penicillin. Penicillin given every two-weeks was better at reducing rheumatic fever recurrence (RR 0.52, 95% CI 0.33 to 0.83) and streptococcal throat infections (RR 0.60, 95% CI 0.42 to 0.85). One trial (n= 249) showed 3-weekly intramuscular penicillin injections reduced streptococcal throat infections (RR 0.67, 95% CI 0.48 to 0.92) compared to 4-weekly intramuscular penicillin.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CONCLUSION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The study showed significant benefit with treatment with penicillin and complications of rheumatic fever.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AA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pitchFamily="34" charset="-128"/>
              </a:rPr>
              <a:t>MCQs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1. WHICH MICROORGANISM IS RESPONSIBLE FOR RHEUMATIC FEVER-</a:t>
            </a:r>
          </a:p>
          <a:p>
            <a:pPr eaLnBrk="1" hangingPunct="1"/>
            <a:r>
              <a:rPr lang="en-US" smtClean="0"/>
              <a:t>A. STAPHYLOCOCCI</a:t>
            </a:r>
          </a:p>
          <a:p>
            <a:pPr eaLnBrk="1" hangingPunct="1"/>
            <a:r>
              <a:rPr lang="en-US" smtClean="0"/>
              <a:t>B. ENTEROCOCCI</a:t>
            </a:r>
          </a:p>
          <a:p>
            <a:pPr eaLnBrk="1" hangingPunct="1"/>
            <a:r>
              <a:rPr lang="en-US" smtClean="0"/>
              <a:t>C. PSEUDOMONAS</a:t>
            </a:r>
          </a:p>
          <a:p>
            <a:pPr eaLnBrk="1" hangingPunct="1"/>
            <a:r>
              <a:rPr lang="en-US" smtClean="0"/>
              <a:t>D. GROUP A BETA HEMOLYTIC STREPTOCOCCI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 pitchFamily="34" charset="-128"/>
            </a:endParaRPr>
          </a:p>
        </p:txBody>
      </p:sp>
      <p:sp>
        <p:nvSpPr>
          <p:cNvPr id="3789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2. DRUG OF CHOICE FOR SECONDARY PROPHYLAXIS IN A PENICILLIN ALLERGIC PATIENT IS –</a:t>
            </a:r>
          </a:p>
          <a:p>
            <a:pPr eaLnBrk="1" hangingPunct="1"/>
            <a:r>
              <a:rPr lang="en-US" smtClean="0"/>
              <a:t>A. MEROPENAM </a:t>
            </a:r>
          </a:p>
          <a:p>
            <a:pPr eaLnBrk="1" hangingPunct="1"/>
            <a:r>
              <a:rPr lang="en-US" smtClean="0"/>
              <a:t>B. ERYTHROMYCIN</a:t>
            </a:r>
          </a:p>
          <a:p>
            <a:pPr eaLnBrk="1" hangingPunct="1"/>
            <a:r>
              <a:rPr lang="en-US" smtClean="0"/>
              <a:t>C. CLINDAMYCIN</a:t>
            </a:r>
          </a:p>
          <a:p>
            <a:pPr eaLnBrk="1" hangingPunct="1"/>
            <a:r>
              <a:rPr lang="en-US" smtClean="0"/>
              <a:t>D. SECOND GENERATION CEPHALOSPORINS 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 pitchFamily="34" charset="-128"/>
            </a:endParaRPr>
          </a:p>
        </p:txBody>
      </p:sp>
      <p:sp>
        <p:nvSpPr>
          <p:cNvPr id="389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3. WHICH OF THE FOLLOWING IS NOT A MAJOR JONES CRITERIA  - </a:t>
            </a:r>
          </a:p>
          <a:p>
            <a:pPr eaLnBrk="1" hangingPunct="1"/>
            <a:r>
              <a:rPr lang="en-US" smtClean="0"/>
              <a:t>A. POLYARTHRALGIA</a:t>
            </a:r>
          </a:p>
          <a:p>
            <a:pPr eaLnBrk="1" hangingPunct="1"/>
            <a:r>
              <a:rPr lang="en-US" smtClean="0"/>
              <a:t>B. CARDITIS</a:t>
            </a:r>
          </a:p>
          <a:p>
            <a:pPr eaLnBrk="1" hangingPunct="1"/>
            <a:r>
              <a:rPr lang="en-US" smtClean="0"/>
              <a:t>C. SUBCUTANEOUS NODULES</a:t>
            </a:r>
          </a:p>
          <a:p>
            <a:pPr eaLnBrk="1" hangingPunct="1"/>
            <a:r>
              <a:rPr lang="en-US" smtClean="0"/>
              <a:t>D. CHOREA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 pitchFamily="34" charset="-128"/>
            </a:endParaRPr>
          </a:p>
        </p:txBody>
      </p:sp>
      <p:sp>
        <p:nvSpPr>
          <p:cNvPr id="39939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4. MOST COMMON AGE GROUP AFFECTED BY RHEUMATIC FEVER – </a:t>
            </a:r>
          </a:p>
          <a:p>
            <a:pPr eaLnBrk="1" hangingPunct="1"/>
            <a:r>
              <a:rPr lang="en-US" smtClean="0"/>
              <a:t>A. INFANCY</a:t>
            </a:r>
          </a:p>
          <a:p>
            <a:pPr eaLnBrk="1" hangingPunct="1"/>
            <a:r>
              <a:rPr lang="en-US" smtClean="0"/>
              <a:t>B. 0-5 YRS</a:t>
            </a:r>
          </a:p>
          <a:p>
            <a:pPr eaLnBrk="1" hangingPunct="1"/>
            <a:r>
              <a:rPr lang="en-US" smtClean="0"/>
              <a:t>C. 5-15 YRS</a:t>
            </a:r>
          </a:p>
          <a:p>
            <a:pPr eaLnBrk="1" hangingPunct="1"/>
            <a:r>
              <a:rPr lang="en-US" smtClean="0"/>
              <a:t>D. 15-25 YRS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treptococcus pyogenes colonies on blood agar, colonies of beta hemolytic  streptococ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5438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 pitchFamily="34" charset="-128"/>
            </a:endParaRPr>
          </a:p>
        </p:txBody>
      </p:sp>
      <p:sp>
        <p:nvSpPr>
          <p:cNvPr id="4096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5. ASCHOFF BODIES ARE SEEN IN – </a:t>
            </a:r>
          </a:p>
          <a:p>
            <a:pPr eaLnBrk="1" hangingPunct="1"/>
            <a:r>
              <a:rPr lang="en-US" smtClean="0"/>
              <a:t>A. RHEUMATIOD ARTHRITIS</a:t>
            </a:r>
          </a:p>
          <a:p>
            <a:pPr eaLnBrk="1" hangingPunct="1"/>
            <a:r>
              <a:rPr lang="en-US" smtClean="0"/>
              <a:t>B. MI</a:t>
            </a:r>
          </a:p>
          <a:p>
            <a:pPr eaLnBrk="1" hangingPunct="1"/>
            <a:r>
              <a:rPr lang="en-US" smtClean="0"/>
              <a:t>C. PULMONARY EMBOLISM</a:t>
            </a:r>
          </a:p>
          <a:p>
            <a:pPr eaLnBrk="1" hangingPunct="1"/>
            <a:r>
              <a:rPr lang="en-US" smtClean="0"/>
              <a:t>D. ACUTE RHEUMATIC FEVER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 pitchFamily="34" charset="-128"/>
            </a:endParaRPr>
          </a:p>
        </p:txBody>
      </p:sp>
      <p:sp>
        <p:nvSpPr>
          <p:cNvPr id="4198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ANSWERS</a:t>
            </a:r>
          </a:p>
          <a:p>
            <a:pPr eaLnBrk="1" hangingPunct="1"/>
            <a:r>
              <a:rPr lang="en-US" smtClean="0"/>
              <a:t>1.D</a:t>
            </a:r>
          </a:p>
          <a:p>
            <a:pPr eaLnBrk="1" hangingPunct="1"/>
            <a:r>
              <a:rPr lang="en-US" smtClean="0"/>
              <a:t>2.B</a:t>
            </a:r>
          </a:p>
          <a:p>
            <a:pPr eaLnBrk="1" hangingPunct="1"/>
            <a:r>
              <a:rPr lang="en-US" smtClean="0"/>
              <a:t>3.A</a:t>
            </a:r>
          </a:p>
          <a:p>
            <a:pPr eaLnBrk="1" hangingPunct="1"/>
            <a:r>
              <a:rPr lang="en-US" smtClean="0"/>
              <a:t>4.C</a:t>
            </a:r>
          </a:p>
          <a:p>
            <a:pPr eaLnBrk="1" hangingPunct="1"/>
            <a:r>
              <a:rPr lang="en-US" smtClean="0"/>
              <a:t>5.D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MCQ1.Following is not true for rash of Acute Rheumatic fever: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There is </a:t>
            </a:r>
            <a:r>
              <a:rPr lang="en-US" dirty="0" err="1" smtClean="0"/>
              <a:t>maculopapular</a:t>
            </a:r>
            <a:r>
              <a:rPr lang="en-US" dirty="0" smtClean="0"/>
              <a:t> eruptions.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marginatum</a:t>
            </a:r>
            <a:r>
              <a:rPr lang="en-US" dirty="0" smtClean="0"/>
              <a:t>, distinctive pattern of enlarging and shifting transient annular lesions is present in Acute rheumatic fever.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Typical Rash is John’s minor criteria in ARF.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centrally distributed.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MCQ2.Following is not true for  Acute Rheumatic fever in relation to ACUTE PHARYNGITIS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000" dirty="0" smtClean="0"/>
              <a:t>Acute </a:t>
            </a:r>
            <a:r>
              <a:rPr lang="en-US" sz="3000" dirty="0" err="1" smtClean="0"/>
              <a:t>pharyngitis</a:t>
            </a:r>
            <a:r>
              <a:rPr lang="en-US" sz="3000" dirty="0" smtClean="0"/>
              <a:t> related to Acute rheumatic fever occur due to  group A β-hemolytic Streptococcus (S. </a:t>
            </a:r>
            <a:r>
              <a:rPr lang="en-US" sz="3000" dirty="0" err="1" smtClean="0"/>
              <a:t>pyogenes</a:t>
            </a:r>
            <a:r>
              <a:rPr lang="en-US" sz="3000" dirty="0" smtClean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dirty="0" smtClean="0"/>
              <a:t>Timely treatment of ACUTE PHARYNGITIS by penicillin therapy can reduce risk of rheumatic fever.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dirty="0" smtClean="0"/>
              <a:t>Acute rheumatic fever and ACUTE PHARYNGITIS occurs simultaneously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dirty="0" smtClean="0"/>
              <a:t>Throat swab examination may be needed.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MCQ3.Following is not true for Carey-Coombs murmur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is mid-diastolic murmur.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is heard at apex.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suggest Rheumatic </a:t>
            </a:r>
            <a:r>
              <a:rPr lang="en-US" dirty="0" err="1" smtClean="0"/>
              <a:t>carditis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Murmur is due to  chronic mitral </a:t>
            </a:r>
            <a:r>
              <a:rPr lang="en-US" dirty="0" err="1" smtClean="0"/>
              <a:t>stenosis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MCQ4.Following is not true for Rheumatic arthritis: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is Migratory </a:t>
            </a:r>
            <a:r>
              <a:rPr lang="en-US" dirty="0" err="1" smtClean="0"/>
              <a:t>polyarthritis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Responds to aspirin.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is small joint </a:t>
            </a:r>
            <a:r>
              <a:rPr lang="en-US" dirty="0" err="1" smtClean="0"/>
              <a:t>arthropathy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is one 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MCQ5 Following is not true for Lancefield’s  Group B Streptococcus (GBS)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Streptococcus </a:t>
            </a:r>
            <a:r>
              <a:rPr lang="en-US" dirty="0" err="1" smtClean="0"/>
              <a:t>agalactiae</a:t>
            </a:r>
            <a:r>
              <a:rPr lang="en-US" dirty="0" smtClean="0"/>
              <a:t> is Group B Streptococcus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is leading cause of bacterial sepsis and meningitis in newborns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is major cause of </a:t>
            </a:r>
            <a:r>
              <a:rPr lang="en-US" dirty="0" err="1" smtClean="0"/>
              <a:t>endometritis</a:t>
            </a:r>
            <a:r>
              <a:rPr lang="en-US" dirty="0" smtClean="0"/>
              <a:t> and fever in parturient women.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may cause Acute Rheumatic fever.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trep Throat: Cause, Symptoms &amp; Treatments - Video &amp; Lesson Transcript |  Study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7696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2281</Words>
  <Application>Microsoft Office PowerPoint</Application>
  <PresentationFormat>On-screen Show (4:3)</PresentationFormat>
  <Paragraphs>390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Slide 1</vt:lpstr>
      <vt:lpstr>Slide 2</vt:lpstr>
      <vt:lpstr>Immunological disorder  initiated by group A beta  hemolytic Streptococus.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 The joints- Rheumatic fever ( Rheumatic Polyarthritis)</vt:lpstr>
      <vt:lpstr>The cytotoxicity theory -</vt:lpstr>
      <vt:lpstr>Slide 19</vt:lpstr>
      <vt:lpstr>Slide 20</vt:lpstr>
      <vt:lpstr> Inflammatory Lesions in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Arthritis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Another view of  thick and fused  mitral valves in  Rheumatic  heart disease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 Evidence of recent streptococcal infection can  include:</vt:lpstr>
      <vt:lpstr>Slide 52</vt:lpstr>
      <vt:lpstr> Arthritis</vt:lpstr>
      <vt:lpstr>Slide 54</vt:lpstr>
      <vt:lpstr>Slide 55</vt:lpstr>
      <vt:lpstr>Slide 56</vt:lpstr>
      <vt:lpstr>Slide 57</vt:lpstr>
      <vt:lpstr>Slide 58</vt:lpstr>
      <vt:lpstr>Oral salicylates –</vt:lpstr>
      <vt:lpstr>Slide 60</vt:lpstr>
      <vt:lpstr>Slide 61</vt:lpstr>
      <vt:lpstr>Slide 62</vt:lpstr>
      <vt:lpstr>Slide 63</vt:lpstr>
      <vt:lpstr>Slide 64</vt:lpstr>
      <vt:lpstr>Slide 65</vt:lpstr>
      <vt:lpstr>Primary prevention –</vt:lpstr>
      <vt:lpstr>Slide 67</vt:lpstr>
      <vt:lpstr>Slide 68</vt:lpstr>
      <vt:lpstr>Slide 69</vt:lpstr>
      <vt:lpstr>During an episode of ARF, valve  changes can be minor and are still  able to regress.</vt:lpstr>
      <vt:lpstr>Slide 71</vt:lpstr>
      <vt:lpstr>Slide 72</vt:lpstr>
      <vt:lpstr>Slide 73</vt:lpstr>
      <vt:lpstr>Slide 74</vt:lpstr>
      <vt:lpstr> </vt:lpstr>
      <vt:lpstr>MCQs</vt:lpstr>
      <vt:lpstr>Slide 77</vt:lpstr>
      <vt:lpstr>Slide 78</vt:lpstr>
      <vt:lpstr>Slide 79</vt:lpstr>
      <vt:lpstr>Slide 80</vt:lpstr>
      <vt:lpstr>Slide 81</vt:lpstr>
      <vt:lpstr>MCQ1.Following is not true for rash of Acute Rheumatic fever:</vt:lpstr>
      <vt:lpstr>MCQ2.Following is not true for  Acute Rheumatic fever in relation to ACUTE PHARYNGITIS</vt:lpstr>
      <vt:lpstr> MCQ3.Following is not true for Carey-Coombs murmur </vt:lpstr>
      <vt:lpstr>MCQ4.Following is not true for Rheumatic arthritis:</vt:lpstr>
      <vt:lpstr> MCQ5 Following is not true for Lancefield’s  Group B Streptococcus (GBS)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DELL</cp:lastModifiedBy>
  <cp:revision>14</cp:revision>
  <dcterms:created xsi:type="dcterms:W3CDTF">2020-10-06T05:35:49Z</dcterms:created>
  <dcterms:modified xsi:type="dcterms:W3CDTF">2021-09-13T10:00:24Z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2020-10-06T00:00:00Z</vt:filetime>
  </property>
</Properties>
</file>