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56" r:id="rId2"/>
    <p:sldId id="257" r:id="rId3"/>
    <p:sldId id="258" r:id="rId4"/>
    <p:sldId id="259" r:id="rId5"/>
    <p:sldId id="297" r:id="rId6"/>
    <p:sldId id="260" r:id="rId7"/>
    <p:sldId id="298" r:id="rId8"/>
    <p:sldId id="261" r:id="rId9"/>
    <p:sldId id="262" r:id="rId10"/>
    <p:sldId id="263" r:id="rId11"/>
    <p:sldId id="295" r:id="rId12"/>
    <p:sldId id="264" r:id="rId13"/>
    <p:sldId id="265" r:id="rId14"/>
    <p:sldId id="296" r:id="rId15"/>
    <p:sldId id="299" r:id="rId16"/>
    <p:sldId id="266" r:id="rId17"/>
    <p:sldId id="306" r:id="rId18"/>
    <p:sldId id="268" r:id="rId19"/>
    <p:sldId id="269" r:id="rId20"/>
    <p:sldId id="270" r:id="rId21"/>
    <p:sldId id="308" r:id="rId22"/>
    <p:sldId id="309" r:id="rId23"/>
    <p:sldId id="271" r:id="rId24"/>
    <p:sldId id="272" r:id="rId25"/>
    <p:sldId id="310" r:id="rId26"/>
    <p:sldId id="311" r:id="rId27"/>
    <p:sldId id="273" r:id="rId28"/>
    <p:sldId id="274" r:id="rId29"/>
    <p:sldId id="275" r:id="rId30"/>
    <p:sldId id="276" r:id="rId31"/>
    <p:sldId id="277" r:id="rId32"/>
    <p:sldId id="279" r:id="rId33"/>
    <p:sldId id="280" r:id="rId34"/>
    <p:sldId id="281" r:id="rId35"/>
    <p:sldId id="283" r:id="rId36"/>
    <p:sldId id="284" r:id="rId37"/>
    <p:sldId id="307" r:id="rId38"/>
    <p:sldId id="312" r:id="rId39"/>
    <p:sldId id="286" r:id="rId40"/>
    <p:sldId id="288" r:id="rId41"/>
    <p:sldId id="289" r:id="rId42"/>
    <p:sldId id="315" r:id="rId43"/>
    <p:sldId id="291" r:id="rId44"/>
    <p:sldId id="292" r:id="rId45"/>
    <p:sldId id="314" r:id="rId46"/>
    <p:sldId id="293" r:id="rId47"/>
    <p:sldId id="300" r:id="rId48"/>
    <p:sldId id="302" r:id="rId49"/>
    <p:sldId id="303"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842" y="-6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18283-3C3C-4F8A-ABB8-A740A99CAB00}" type="datetimeFigureOut">
              <a:rPr lang="en-IN" smtClean="0"/>
              <a:pPr/>
              <a:t>13-09-2021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80077-E834-42FB-AA85-1B39D7AA2CD2}" type="slidenum">
              <a:rPr lang="en-IN" smtClean="0"/>
              <a:pPr/>
              <a:t>‹#›</a:t>
            </a:fld>
            <a:endParaRPr lang="en-IN"/>
          </a:p>
        </p:txBody>
      </p:sp>
    </p:spTree>
    <p:extLst>
      <p:ext uri="{BB962C8B-B14F-4D97-AF65-F5344CB8AC3E}">
        <p14:creationId xmlns="" xmlns:p14="http://schemas.microsoft.com/office/powerpoint/2010/main" val="31041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158908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397874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221675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2235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124883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421216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276926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373458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336044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180571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6FAAD-59F4-404A-A1FB-12A4D23AF168}" type="datetimeFigureOut">
              <a:rPr lang="en-IN" smtClean="0"/>
              <a:pPr/>
              <a:t>13-09-2021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386334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6FAAD-59F4-404A-A1FB-12A4D23AF168}" type="datetimeFigureOut">
              <a:rPr lang="en-IN" smtClean="0"/>
              <a:pPr/>
              <a:t>13-09-2021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D62F3-11F0-47FB-90C1-92077FC0DC9E}" type="slidenum">
              <a:rPr lang="en-IN" smtClean="0"/>
              <a:pPr/>
              <a:t>‹#›</a:t>
            </a:fld>
            <a:endParaRPr lang="en-IN"/>
          </a:p>
        </p:txBody>
      </p:sp>
    </p:spTree>
    <p:extLst>
      <p:ext uri="{BB962C8B-B14F-4D97-AF65-F5344CB8AC3E}">
        <p14:creationId xmlns="" xmlns:p14="http://schemas.microsoft.com/office/powerpoint/2010/main" val="1910959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685" y="512178"/>
            <a:ext cx="7706597" cy="1446550"/>
          </a:xfrm>
          <a:prstGeom prst="rect">
            <a:avLst/>
          </a:prstGeom>
          <a:noFill/>
        </p:spPr>
        <p:txBody>
          <a:bodyPr wrap="none" rtlCol="0">
            <a:spAutoFit/>
          </a:bodyPr>
          <a:lstStyle/>
          <a:p>
            <a:pPr algn="just"/>
            <a:r>
              <a:rPr lang="en-US" sz="4400" dirty="0" smtClean="0"/>
              <a:t>			</a:t>
            </a:r>
            <a:r>
              <a:rPr lang="en-US" sz="4400" b="1" u="sng" dirty="0" err="1" smtClean="0"/>
              <a:t>Haemodialysis</a:t>
            </a:r>
            <a:r>
              <a:rPr lang="en-US" sz="4400" b="1" u="sng" dirty="0" smtClean="0"/>
              <a:t> </a:t>
            </a:r>
          </a:p>
          <a:p>
            <a:pPr algn="just"/>
            <a:r>
              <a:rPr lang="en-US" sz="4400" dirty="0" smtClean="0"/>
              <a:t>		</a:t>
            </a:r>
            <a:r>
              <a:rPr lang="en-US" sz="4400" b="1" u="sng" dirty="0" smtClean="0"/>
              <a:t>and Its </a:t>
            </a:r>
            <a:r>
              <a:rPr lang="en-US" sz="4400" b="1" u="sng" dirty="0"/>
              <a:t>R</a:t>
            </a:r>
            <a:r>
              <a:rPr lang="en-US" sz="4400" b="1" u="sng" dirty="0" smtClean="0"/>
              <a:t>ecent </a:t>
            </a:r>
            <a:r>
              <a:rPr lang="en-US" sz="4400" b="1" u="sng" dirty="0"/>
              <a:t>A</a:t>
            </a:r>
            <a:r>
              <a:rPr lang="en-US" sz="4400" b="1" u="sng" dirty="0" smtClean="0"/>
              <a:t>dvances</a:t>
            </a:r>
            <a:endParaRPr lang="en-IN" sz="4400" b="1" u="sng"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8666" y="2204864"/>
            <a:ext cx="6053326" cy="4032447"/>
          </a:xfrm>
          <a:prstGeom prst="rect">
            <a:avLst/>
          </a:prstGeom>
        </p:spPr>
      </p:pic>
      <p:sp>
        <p:nvSpPr>
          <p:cNvPr id="5" name="TextBox 4"/>
          <p:cNvSpPr txBox="1"/>
          <p:nvPr/>
        </p:nvSpPr>
        <p:spPr>
          <a:xfrm>
            <a:off x="5943600" y="5486400"/>
            <a:ext cx="2438400" cy="369332"/>
          </a:xfrm>
          <a:prstGeom prst="rect">
            <a:avLst/>
          </a:prstGeom>
          <a:noFill/>
        </p:spPr>
        <p:txBody>
          <a:bodyPr wrap="square" rtlCol="0">
            <a:spAutoFit/>
          </a:bodyPr>
          <a:lstStyle/>
          <a:p>
            <a:r>
              <a:rPr lang="en-US" dirty="0" smtClean="0"/>
              <a:t>DR.P.R.JHA</a:t>
            </a:r>
            <a:endParaRPr lang="en-US" dirty="0"/>
          </a:p>
        </p:txBody>
      </p:sp>
    </p:spTree>
    <p:extLst>
      <p:ext uri="{BB962C8B-B14F-4D97-AF65-F5344CB8AC3E}">
        <p14:creationId xmlns="" xmlns:p14="http://schemas.microsoft.com/office/powerpoint/2010/main" val="4212331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983" y="118373"/>
            <a:ext cx="5074081" cy="984885"/>
          </a:xfrm>
          <a:prstGeom prst="rect">
            <a:avLst/>
          </a:prstGeom>
          <a:noFill/>
        </p:spPr>
        <p:txBody>
          <a:bodyPr wrap="none" rtlCol="0">
            <a:spAutoFit/>
          </a:bodyPr>
          <a:lstStyle/>
          <a:p>
            <a:r>
              <a:rPr lang="en-US" sz="4000" b="1" u="sng" dirty="0" smtClean="0">
                <a:solidFill>
                  <a:srgbClr val="00B0F0"/>
                </a:solidFill>
              </a:rPr>
              <a:t>Membranes of dialyzer</a:t>
            </a:r>
            <a:endParaRPr lang="en-US" b="1" u="sng" dirty="0" smtClean="0">
              <a:solidFill>
                <a:srgbClr val="00B0F0"/>
              </a:solidFill>
            </a:endParaRPr>
          </a:p>
          <a:p>
            <a:endParaRPr lang="en-IN" dirty="0"/>
          </a:p>
        </p:txBody>
      </p:sp>
      <p:sp>
        <p:nvSpPr>
          <p:cNvPr id="3" name="TextBox 2"/>
          <p:cNvSpPr txBox="1"/>
          <p:nvPr/>
        </p:nvSpPr>
        <p:spPr>
          <a:xfrm>
            <a:off x="255983" y="980728"/>
            <a:ext cx="4213910" cy="1323439"/>
          </a:xfrm>
          <a:prstGeom prst="rect">
            <a:avLst/>
          </a:prstGeom>
          <a:noFill/>
        </p:spPr>
        <p:txBody>
          <a:bodyPr wrap="none" rtlCol="0">
            <a:spAutoFit/>
          </a:bodyPr>
          <a:lstStyle/>
          <a:p>
            <a:r>
              <a:rPr lang="en-US" sz="2000" dirty="0" smtClean="0"/>
              <a:t>Membranes are made up off two type:</a:t>
            </a:r>
          </a:p>
          <a:p>
            <a:endParaRPr lang="en-US" sz="2000" dirty="0" smtClean="0"/>
          </a:p>
          <a:p>
            <a:pPr marL="342900" indent="-342900">
              <a:buAutoNum type="arabicPeriod"/>
            </a:pPr>
            <a:r>
              <a:rPr lang="en-US" sz="2000" dirty="0" smtClean="0"/>
              <a:t>Cellulose polymer</a:t>
            </a:r>
          </a:p>
          <a:p>
            <a:pPr marL="342900" indent="-342900">
              <a:buAutoNum type="arabicPeriod"/>
            </a:pPr>
            <a:r>
              <a:rPr lang="en-US" sz="2000" dirty="0" smtClean="0"/>
              <a:t>Synthetic polymer</a:t>
            </a:r>
            <a:endParaRPr lang="en-IN" sz="2000" dirty="0"/>
          </a:p>
        </p:txBody>
      </p:sp>
      <p:graphicFrame>
        <p:nvGraphicFramePr>
          <p:cNvPr id="7" name="Table 6"/>
          <p:cNvGraphicFramePr>
            <a:graphicFrameLocks noGrp="1"/>
          </p:cNvGraphicFramePr>
          <p:nvPr>
            <p:extLst>
              <p:ext uri="{D42A27DB-BD31-4B8C-83A1-F6EECF244321}">
                <p14:modId xmlns="" xmlns:p14="http://schemas.microsoft.com/office/powerpoint/2010/main" val="378912942"/>
              </p:ext>
            </p:extLst>
          </p:nvPr>
        </p:nvGraphicFramePr>
        <p:xfrm>
          <a:off x="473449" y="2996952"/>
          <a:ext cx="7992888" cy="3024546"/>
        </p:xfrm>
        <a:graphic>
          <a:graphicData uri="http://schemas.openxmlformats.org/drawingml/2006/table">
            <a:tbl>
              <a:tblPr firstRow="1" bandRow="1">
                <a:tableStyleId>{5C22544A-7EE6-4342-B048-85BDC9FD1C3A}</a:tableStyleId>
              </a:tblPr>
              <a:tblGrid>
                <a:gridCol w="2664296"/>
                <a:gridCol w="2664296"/>
                <a:gridCol w="2664296"/>
              </a:tblGrid>
              <a:tr h="792297">
                <a:tc>
                  <a:txBody>
                    <a:bodyPr/>
                    <a:lstStyle/>
                    <a:p>
                      <a:r>
                        <a:rPr lang="en-US" dirty="0" smtClean="0"/>
                        <a:t>Membrane</a:t>
                      </a:r>
                      <a:endParaRPr lang="en-IN" dirty="0"/>
                    </a:p>
                  </a:txBody>
                  <a:tcPr/>
                </a:tc>
                <a:tc>
                  <a:txBody>
                    <a:bodyPr/>
                    <a:lstStyle/>
                    <a:p>
                      <a:r>
                        <a:rPr lang="en-US" dirty="0" err="1" smtClean="0"/>
                        <a:t>Hydr</a:t>
                      </a:r>
                      <a:r>
                        <a:rPr lang="en-US" dirty="0" smtClean="0"/>
                        <a:t>. Permeability</a:t>
                      </a:r>
                      <a:endParaRPr lang="en-IN" dirty="0"/>
                    </a:p>
                  </a:txBody>
                  <a:tcPr/>
                </a:tc>
                <a:tc>
                  <a:txBody>
                    <a:bodyPr/>
                    <a:lstStyle/>
                    <a:p>
                      <a:r>
                        <a:rPr lang="en-US" dirty="0" smtClean="0"/>
                        <a:t>Biocompatibility</a:t>
                      </a:r>
                      <a:endParaRPr lang="en-IN" dirty="0"/>
                    </a:p>
                  </a:txBody>
                  <a:tcPr/>
                </a:tc>
              </a:tr>
              <a:tr h="719872">
                <a:tc>
                  <a:txBody>
                    <a:bodyPr/>
                    <a:lstStyle/>
                    <a:p>
                      <a:r>
                        <a:rPr lang="en-US" dirty="0" smtClean="0"/>
                        <a:t>Non modified cellulose </a:t>
                      </a:r>
                      <a:endParaRPr lang="en-IN" dirty="0"/>
                    </a:p>
                  </a:txBody>
                  <a:tcPr/>
                </a:tc>
                <a:tc>
                  <a:txBody>
                    <a:bodyPr/>
                    <a:lstStyle/>
                    <a:p>
                      <a:r>
                        <a:rPr lang="en-US" dirty="0" smtClean="0"/>
                        <a:t>Low flux</a:t>
                      </a:r>
                      <a:endParaRPr lang="en-IN" dirty="0"/>
                    </a:p>
                  </a:txBody>
                  <a:tcPr/>
                </a:tc>
                <a:tc>
                  <a:txBody>
                    <a:bodyPr/>
                    <a:lstStyle/>
                    <a:p>
                      <a:r>
                        <a:rPr lang="en-US" dirty="0" smtClean="0"/>
                        <a:t>Poor</a:t>
                      </a:r>
                      <a:endParaRPr lang="en-IN" dirty="0"/>
                    </a:p>
                  </a:txBody>
                  <a:tcPr/>
                </a:tc>
              </a:tr>
              <a:tr h="720080">
                <a:tc>
                  <a:txBody>
                    <a:bodyPr/>
                    <a:lstStyle/>
                    <a:p>
                      <a:r>
                        <a:rPr lang="en-US" dirty="0" smtClean="0"/>
                        <a:t>Modified cellulose</a:t>
                      </a:r>
                      <a:endParaRPr lang="en-IN" dirty="0"/>
                    </a:p>
                  </a:txBody>
                  <a:tcPr/>
                </a:tc>
                <a:tc>
                  <a:txBody>
                    <a:bodyPr/>
                    <a:lstStyle/>
                    <a:p>
                      <a:r>
                        <a:rPr lang="en-US" dirty="0" smtClean="0"/>
                        <a:t>Low / high flux</a:t>
                      </a:r>
                      <a:endParaRPr lang="en-IN" dirty="0"/>
                    </a:p>
                  </a:txBody>
                  <a:tcPr/>
                </a:tc>
                <a:tc>
                  <a:txBody>
                    <a:bodyPr/>
                    <a:lstStyle/>
                    <a:p>
                      <a:r>
                        <a:rPr lang="en-US" dirty="0" smtClean="0"/>
                        <a:t>Intermediate</a:t>
                      </a:r>
                      <a:endParaRPr lang="en-IN" dirty="0"/>
                    </a:p>
                  </a:txBody>
                  <a:tcPr/>
                </a:tc>
              </a:tr>
              <a:tr h="792297">
                <a:tc>
                  <a:txBody>
                    <a:bodyPr/>
                    <a:lstStyle/>
                    <a:p>
                      <a:r>
                        <a:rPr lang="en-US" dirty="0" smtClean="0"/>
                        <a:t>Synthetic </a:t>
                      </a:r>
                      <a:endParaRPr lang="en-IN" dirty="0"/>
                    </a:p>
                  </a:txBody>
                  <a:tcPr/>
                </a:tc>
                <a:tc>
                  <a:txBody>
                    <a:bodyPr/>
                    <a:lstStyle/>
                    <a:p>
                      <a:r>
                        <a:rPr lang="en-US" dirty="0" smtClean="0"/>
                        <a:t>High</a:t>
                      </a:r>
                      <a:r>
                        <a:rPr lang="en-US" baseline="0" dirty="0" smtClean="0"/>
                        <a:t> / low flux</a:t>
                      </a:r>
                      <a:endParaRPr lang="en-IN" dirty="0"/>
                    </a:p>
                  </a:txBody>
                  <a:tcPr/>
                </a:tc>
                <a:tc>
                  <a:txBody>
                    <a:bodyPr/>
                    <a:lstStyle/>
                    <a:p>
                      <a:r>
                        <a:rPr lang="en-US" dirty="0" smtClean="0"/>
                        <a:t>good</a:t>
                      </a:r>
                      <a:endParaRPr lang="en-IN" dirty="0"/>
                    </a:p>
                  </a:txBody>
                  <a:tcPr/>
                </a:tc>
              </a:tr>
            </a:tbl>
          </a:graphicData>
        </a:graphic>
      </p:graphicFrame>
    </p:spTree>
    <p:extLst>
      <p:ext uri="{BB962C8B-B14F-4D97-AF65-F5344CB8AC3E}">
        <p14:creationId xmlns="" xmlns:p14="http://schemas.microsoft.com/office/powerpoint/2010/main" val="2592490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7200800" cy="1631216"/>
          </a:xfrm>
          <a:prstGeom prst="rect">
            <a:avLst/>
          </a:prstGeom>
        </p:spPr>
        <p:txBody>
          <a:bodyPr wrap="square">
            <a:spAutoFit/>
          </a:bodyPr>
          <a:lstStyle/>
          <a:p>
            <a:r>
              <a:rPr lang="en-US" sz="2800" b="1" u="sng" dirty="0"/>
              <a:t>Membranes are classified into two </a:t>
            </a:r>
            <a:r>
              <a:rPr lang="en-US" sz="2800" b="1" u="sng" dirty="0" smtClean="0"/>
              <a:t>type:</a:t>
            </a:r>
            <a:endParaRPr lang="en-US" sz="2400" b="1" u="sng" dirty="0" smtClean="0"/>
          </a:p>
          <a:p>
            <a:endParaRPr lang="en-US" sz="2400" dirty="0"/>
          </a:p>
          <a:p>
            <a:pPr marL="342900" indent="-342900">
              <a:buAutoNum type="arabicPeriod"/>
            </a:pPr>
            <a:r>
              <a:rPr lang="en-US" sz="2400" dirty="0"/>
              <a:t>Flux: low or high</a:t>
            </a:r>
          </a:p>
          <a:p>
            <a:pPr marL="342900" indent="-342900">
              <a:buAutoNum type="arabicPeriod"/>
            </a:pPr>
            <a:r>
              <a:rPr lang="en-US" sz="2400" dirty="0"/>
              <a:t>Efficiency: low or high</a:t>
            </a:r>
            <a:endParaRPr lang="en-IN" sz="2400"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636912"/>
            <a:ext cx="3840507" cy="4032448"/>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9992" y="2636913"/>
            <a:ext cx="4499992" cy="4032447"/>
          </a:xfrm>
          <a:prstGeom prst="rect">
            <a:avLst/>
          </a:prstGeom>
        </p:spPr>
      </p:pic>
      <p:sp>
        <p:nvSpPr>
          <p:cNvPr id="5" name="TextBox 4"/>
          <p:cNvSpPr txBox="1"/>
          <p:nvPr/>
        </p:nvSpPr>
        <p:spPr>
          <a:xfrm>
            <a:off x="899592" y="2161906"/>
            <a:ext cx="1368708" cy="461665"/>
          </a:xfrm>
          <a:prstGeom prst="rect">
            <a:avLst/>
          </a:prstGeom>
          <a:noFill/>
        </p:spPr>
        <p:txBody>
          <a:bodyPr wrap="none" rtlCol="0">
            <a:spAutoFit/>
          </a:bodyPr>
          <a:lstStyle/>
          <a:p>
            <a:r>
              <a:rPr lang="en-US" sz="2400" b="1" u="sng" dirty="0" smtClean="0"/>
              <a:t>Low Flux </a:t>
            </a:r>
            <a:endParaRPr lang="en-IN" sz="2400" b="1" u="sng" dirty="0"/>
          </a:p>
        </p:txBody>
      </p:sp>
      <p:sp>
        <p:nvSpPr>
          <p:cNvPr id="6" name="TextBox 5"/>
          <p:cNvSpPr txBox="1"/>
          <p:nvPr/>
        </p:nvSpPr>
        <p:spPr>
          <a:xfrm>
            <a:off x="5756786" y="2161906"/>
            <a:ext cx="1313180" cy="461665"/>
          </a:xfrm>
          <a:prstGeom prst="rect">
            <a:avLst/>
          </a:prstGeom>
          <a:noFill/>
        </p:spPr>
        <p:txBody>
          <a:bodyPr wrap="none" rtlCol="0">
            <a:spAutoFit/>
          </a:bodyPr>
          <a:lstStyle/>
          <a:p>
            <a:r>
              <a:rPr lang="en-US" sz="2400" b="1" u="sng" dirty="0" smtClean="0"/>
              <a:t>High flux</a:t>
            </a:r>
            <a:endParaRPr lang="en-IN" sz="2400" b="1" u="sng" dirty="0"/>
          </a:p>
        </p:txBody>
      </p:sp>
    </p:spTree>
    <p:extLst>
      <p:ext uri="{BB962C8B-B14F-4D97-AF65-F5344CB8AC3E}">
        <p14:creationId xmlns="" xmlns:p14="http://schemas.microsoft.com/office/powerpoint/2010/main" val="612961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5188921" cy="830997"/>
          </a:xfrm>
          <a:prstGeom prst="rect">
            <a:avLst/>
          </a:prstGeom>
          <a:noFill/>
        </p:spPr>
        <p:txBody>
          <a:bodyPr wrap="none" rtlCol="0">
            <a:spAutoFit/>
          </a:bodyPr>
          <a:lstStyle/>
          <a:p>
            <a:r>
              <a:rPr lang="en-US" sz="4800" b="1" u="sng" dirty="0" smtClean="0">
                <a:solidFill>
                  <a:srgbClr val="00B0F0"/>
                </a:solidFill>
              </a:rPr>
              <a:t>Role of </a:t>
            </a:r>
            <a:r>
              <a:rPr lang="en-US" sz="4800" b="1" u="sng" dirty="0">
                <a:solidFill>
                  <a:srgbClr val="00B0F0"/>
                </a:solidFill>
              </a:rPr>
              <a:t>M</a:t>
            </a:r>
            <a:r>
              <a:rPr lang="en-US" sz="4800" b="1" u="sng" dirty="0" smtClean="0">
                <a:solidFill>
                  <a:srgbClr val="00B0F0"/>
                </a:solidFill>
              </a:rPr>
              <a:t>embranes</a:t>
            </a:r>
            <a:endParaRPr lang="en-IN" sz="4800" b="1" u="sng" dirty="0">
              <a:solidFill>
                <a:srgbClr val="00B0F0"/>
              </a:solidFill>
            </a:endParaRPr>
          </a:p>
        </p:txBody>
      </p:sp>
      <p:sp>
        <p:nvSpPr>
          <p:cNvPr id="3" name="TextBox 2"/>
          <p:cNvSpPr txBox="1"/>
          <p:nvPr/>
        </p:nvSpPr>
        <p:spPr>
          <a:xfrm>
            <a:off x="251520" y="1434634"/>
            <a:ext cx="8478539" cy="2554545"/>
          </a:xfrm>
          <a:prstGeom prst="rect">
            <a:avLst/>
          </a:prstGeom>
          <a:noFill/>
        </p:spPr>
        <p:txBody>
          <a:bodyPr wrap="none" rtlCol="0">
            <a:spAutoFit/>
          </a:bodyPr>
          <a:lstStyle/>
          <a:p>
            <a:pPr marL="342900" indent="-342900">
              <a:buAutoNum type="arabicPeriod"/>
            </a:pPr>
            <a:r>
              <a:rPr lang="en-US" sz="2000" dirty="0" smtClean="0"/>
              <a:t>In hemodialysis</a:t>
            </a:r>
          </a:p>
          <a:p>
            <a:pPr marL="800100" lvl="1" indent="-342900">
              <a:buAutoNum type="alphaLcPeriod"/>
            </a:pPr>
            <a:r>
              <a:rPr lang="en-US" sz="2000" dirty="0" smtClean="0"/>
              <a:t>Conventional hemodialysis -  low efficiency and low flux is used</a:t>
            </a:r>
          </a:p>
          <a:p>
            <a:pPr lvl="1"/>
            <a:endParaRPr lang="en-US" sz="2000" dirty="0" smtClean="0"/>
          </a:p>
          <a:p>
            <a:pPr marL="800100" lvl="1" indent="-342900">
              <a:buAutoNum type="alphaLcPeriod" startAt="2"/>
            </a:pPr>
            <a:r>
              <a:rPr lang="en-US" sz="2000" dirty="0" smtClean="0"/>
              <a:t>High efficiency hemodialysis used in removal of small size uremic toxins </a:t>
            </a:r>
          </a:p>
          <a:p>
            <a:pPr lvl="1"/>
            <a:r>
              <a:rPr lang="en-US" sz="2000" dirty="0"/>
              <a:t>	</a:t>
            </a:r>
            <a:r>
              <a:rPr lang="en-US" sz="2000" dirty="0" smtClean="0"/>
              <a:t>(</a:t>
            </a:r>
            <a:r>
              <a:rPr lang="en-US" sz="2000" dirty="0" err="1" smtClean="0"/>
              <a:t>eg</a:t>
            </a:r>
            <a:r>
              <a:rPr lang="en-US" sz="2000" dirty="0" smtClean="0"/>
              <a:t>. Urea)</a:t>
            </a:r>
          </a:p>
          <a:p>
            <a:pPr lvl="1"/>
            <a:endParaRPr lang="en-US" sz="2000" dirty="0" smtClean="0"/>
          </a:p>
          <a:p>
            <a:pPr marL="914400" lvl="1" indent="-457200">
              <a:buAutoNum type="alphaLcPeriod" startAt="3"/>
            </a:pPr>
            <a:r>
              <a:rPr lang="en-US" sz="2000" dirty="0" smtClean="0"/>
              <a:t>High flux hemodialysis used to remove middle molecules like beta </a:t>
            </a:r>
          </a:p>
          <a:p>
            <a:pPr lvl="1"/>
            <a:r>
              <a:rPr lang="en-US" sz="2000" dirty="0"/>
              <a:t>	</a:t>
            </a:r>
            <a:r>
              <a:rPr lang="en-US" sz="2000" dirty="0" smtClean="0"/>
              <a:t>2 </a:t>
            </a:r>
            <a:r>
              <a:rPr lang="en-US" sz="2000" dirty="0" err="1" smtClean="0"/>
              <a:t>microglobulin</a:t>
            </a:r>
            <a:endParaRPr lang="en-IN" sz="2000" dirty="0"/>
          </a:p>
        </p:txBody>
      </p:sp>
      <p:sp>
        <p:nvSpPr>
          <p:cNvPr id="4" name="TextBox 3"/>
          <p:cNvSpPr txBox="1"/>
          <p:nvPr/>
        </p:nvSpPr>
        <p:spPr>
          <a:xfrm>
            <a:off x="311933" y="3997096"/>
            <a:ext cx="8485207" cy="2523768"/>
          </a:xfrm>
          <a:prstGeom prst="rect">
            <a:avLst/>
          </a:prstGeom>
          <a:noFill/>
        </p:spPr>
        <p:txBody>
          <a:bodyPr wrap="square" rtlCol="0">
            <a:spAutoFit/>
          </a:bodyPr>
          <a:lstStyle/>
          <a:p>
            <a:r>
              <a:rPr lang="en-US" sz="2000" dirty="0" smtClean="0"/>
              <a:t>2. In hemofiltration</a:t>
            </a:r>
          </a:p>
          <a:p>
            <a:r>
              <a:rPr lang="en-US" sz="2000" dirty="0"/>
              <a:t>	</a:t>
            </a:r>
            <a:r>
              <a:rPr lang="en-US" sz="2000" dirty="0" smtClean="0"/>
              <a:t>a. </a:t>
            </a:r>
            <a:r>
              <a:rPr lang="en-US" sz="2000" dirty="0" err="1"/>
              <a:t>C</a:t>
            </a:r>
            <a:r>
              <a:rPr lang="en-US" sz="2000" dirty="0" err="1" smtClean="0"/>
              <a:t>ontinous</a:t>
            </a:r>
            <a:r>
              <a:rPr lang="en-US" sz="2000" dirty="0" smtClean="0"/>
              <a:t> </a:t>
            </a:r>
            <a:r>
              <a:rPr lang="en-US" sz="2000" dirty="0" err="1"/>
              <a:t>A</a:t>
            </a:r>
            <a:r>
              <a:rPr lang="en-US" sz="2000" dirty="0" err="1" smtClean="0"/>
              <a:t>rteriovenous</a:t>
            </a:r>
            <a:r>
              <a:rPr lang="en-US" sz="2000" dirty="0" smtClean="0"/>
              <a:t> or </a:t>
            </a:r>
            <a:r>
              <a:rPr lang="en-US" sz="2000" dirty="0" err="1"/>
              <a:t>V</a:t>
            </a:r>
            <a:r>
              <a:rPr lang="en-US" sz="2000" dirty="0" err="1" smtClean="0"/>
              <a:t>enovenous</a:t>
            </a:r>
            <a:r>
              <a:rPr lang="en-US" sz="2000" dirty="0" smtClean="0"/>
              <a:t> hemofiltration is done by 	high flux membrane &amp; convection. Used for removal  small size solute 	with middle molecules &amp;</a:t>
            </a:r>
            <a:r>
              <a:rPr lang="en-US" sz="2000" dirty="0"/>
              <a:t> </a:t>
            </a:r>
            <a:r>
              <a:rPr lang="en-US" sz="2000" dirty="0" smtClean="0"/>
              <a:t>large amount of water.</a:t>
            </a:r>
          </a:p>
          <a:p>
            <a:endParaRPr lang="en-US" sz="2000" dirty="0" smtClean="0"/>
          </a:p>
          <a:p>
            <a:r>
              <a:rPr lang="en-US" sz="2000" dirty="0"/>
              <a:t>	</a:t>
            </a:r>
            <a:r>
              <a:rPr lang="en-US" sz="2000" dirty="0" smtClean="0"/>
              <a:t>b. </a:t>
            </a:r>
            <a:r>
              <a:rPr lang="en-US" sz="2000" dirty="0"/>
              <a:t>Intermittent </a:t>
            </a:r>
            <a:r>
              <a:rPr lang="en-US" sz="2000" dirty="0" err="1"/>
              <a:t>Arteriovenous</a:t>
            </a:r>
            <a:r>
              <a:rPr lang="en-US" sz="2000" dirty="0"/>
              <a:t> or </a:t>
            </a:r>
            <a:r>
              <a:rPr lang="en-US" sz="2000" dirty="0" err="1"/>
              <a:t>Venovenous</a:t>
            </a:r>
            <a:r>
              <a:rPr lang="en-US" sz="2000" dirty="0"/>
              <a:t> hemofiltration </a:t>
            </a:r>
            <a:r>
              <a:rPr lang="en-US" sz="2000" dirty="0" smtClean="0"/>
              <a:t>used for </a:t>
            </a:r>
          </a:p>
          <a:p>
            <a:r>
              <a:rPr lang="en-US" sz="2000" dirty="0"/>
              <a:t>	</a:t>
            </a:r>
            <a:r>
              <a:rPr lang="en-US" sz="2000" dirty="0" smtClean="0"/>
              <a:t>     end stage renal disease</a:t>
            </a:r>
          </a:p>
          <a:p>
            <a:endParaRPr lang="en-IN" dirty="0"/>
          </a:p>
        </p:txBody>
      </p:sp>
    </p:spTree>
    <p:extLst>
      <p:ext uri="{BB962C8B-B14F-4D97-AF65-F5344CB8AC3E}">
        <p14:creationId xmlns="" xmlns:p14="http://schemas.microsoft.com/office/powerpoint/2010/main" val="4286338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7050328" cy="830997"/>
          </a:xfrm>
          <a:prstGeom prst="rect">
            <a:avLst/>
          </a:prstGeom>
          <a:noFill/>
        </p:spPr>
        <p:txBody>
          <a:bodyPr wrap="none" rtlCol="0">
            <a:spAutoFit/>
          </a:bodyPr>
          <a:lstStyle/>
          <a:p>
            <a:r>
              <a:rPr lang="en-US" sz="4800" b="1" u="sng" dirty="0" smtClean="0">
                <a:solidFill>
                  <a:srgbClr val="00B0F0"/>
                </a:solidFill>
              </a:rPr>
              <a:t>Water transport in dialysis </a:t>
            </a:r>
          </a:p>
        </p:txBody>
      </p:sp>
      <p:sp>
        <p:nvSpPr>
          <p:cNvPr id="3" name="TextBox 2"/>
          <p:cNvSpPr txBox="1"/>
          <p:nvPr/>
        </p:nvSpPr>
        <p:spPr>
          <a:xfrm>
            <a:off x="251520" y="1170011"/>
            <a:ext cx="8939307" cy="3477875"/>
          </a:xfrm>
          <a:prstGeom prst="rect">
            <a:avLst/>
          </a:prstGeom>
          <a:noFill/>
        </p:spPr>
        <p:txBody>
          <a:bodyPr wrap="none" rtlCol="0">
            <a:spAutoFit/>
          </a:bodyPr>
          <a:lstStyle/>
          <a:p>
            <a:endParaRPr lang="en-US" sz="2000" dirty="0"/>
          </a:p>
          <a:p>
            <a:endParaRPr lang="en-US" sz="2000" dirty="0" smtClean="0"/>
          </a:p>
          <a:p>
            <a:pPr marL="285750" indent="-285750">
              <a:buFont typeface="Arial" panose="020B0604020202020204" pitchFamily="34" charset="0"/>
              <a:buChar char="•"/>
            </a:pPr>
            <a:r>
              <a:rPr lang="en-US" sz="2000" dirty="0" smtClean="0"/>
              <a:t>Ultrafiltration  coefficient is defined as volume of water transported per unit time</a:t>
            </a:r>
          </a:p>
          <a:p>
            <a:endParaRPr lang="en-US" sz="2000" dirty="0" smtClean="0"/>
          </a:p>
          <a:p>
            <a:endParaRPr lang="en-US" sz="2000" dirty="0"/>
          </a:p>
          <a:p>
            <a:pPr marL="285750" indent="-285750">
              <a:buFont typeface="Arial" panose="020B0604020202020204" pitchFamily="34" charset="0"/>
              <a:buChar char="•"/>
            </a:pPr>
            <a:r>
              <a:rPr lang="en-US" sz="2000" dirty="0" smtClean="0"/>
              <a:t>Ultrafiltration coefficient of :</a:t>
            </a:r>
          </a:p>
          <a:p>
            <a:pPr lvl="1"/>
            <a:r>
              <a:rPr lang="en-US" sz="2000" dirty="0"/>
              <a:t>	</a:t>
            </a:r>
            <a:r>
              <a:rPr lang="en-US" sz="2000" dirty="0" smtClean="0"/>
              <a:t>	1. </a:t>
            </a:r>
            <a:r>
              <a:rPr lang="en-US" sz="2000" dirty="0"/>
              <a:t>L</a:t>
            </a:r>
            <a:r>
              <a:rPr lang="en-US" sz="2000" dirty="0" smtClean="0"/>
              <a:t>ow flux is 2 to 5ml/</a:t>
            </a:r>
            <a:r>
              <a:rPr lang="en-US" sz="2000" dirty="0" err="1" smtClean="0"/>
              <a:t>hr</a:t>
            </a:r>
            <a:r>
              <a:rPr lang="en-US" sz="2000" dirty="0" smtClean="0"/>
              <a:t>/mmHg</a:t>
            </a:r>
          </a:p>
          <a:p>
            <a:r>
              <a:rPr lang="en-US" sz="2000" dirty="0"/>
              <a:t>	</a:t>
            </a:r>
            <a:r>
              <a:rPr lang="en-US" sz="2000" dirty="0" smtClean="0"/>
              <a:t>	2. High flux is around 12 to 60 ml/</a:t>
            </a:r>
            <a:r>
              <a:rPr lang="en-US" sz="2000" dirty="0" err="1" smtClean="0"/>
              <a:t>hr</a:t>
            </a:r>
            <a:r>
              <a:rPr lang="en-US" sz="2000" dirty="0" smtClean="0"/>
              <a:t>/mmHg</a:t>
            </a:r>
          </a:p>
          <a:p>
            <a:endParaRPr lang="en-US" sz="2000" dirty="0"/>
          </a:p>
          <a:p>
            <a:endParaRPr lang="en-US" sz="2000" dirty="0" smtClean="0"/>
          </a:p>
          <a:p>
            <a:pPr marL="285750" indent="-285750">
              <a:buFont typeface="Arial" panose="020B0604020202020204" pitchFamily="34" charset="0"/>
              <a:buChar char="•"/>
            </a:pPr>
            <a:r>
              <a:rPr lang="en-US" sz="2000" dirty="0" err="1" smtClean="0"/>
              <a:t>Transmembranes</a:t>
            </a:r>
            <a:r>
              <a:rPr lang="en-US" sz="2000" dirty="0"/>
              <a:t> </a:t>
            </a:r>
            <a:r>
              <a:rPr lang="en-US" sz="2000" dirty="0" smtClean="0"/>
              <a:t>pressure is 200mmHg</a:t>
            </a:r>
            <a:endParaRPr lang="en-US" sz="2000" dirty="0"/>
          </a:p>
        </p:txBody>
      </p:sp>
      <p:sp>
        <p:nvSpPr>
          <p:cNvPr id="4" name="TextBox 3"/>
          <p:cNvSpPr txBox="1"/>
          <p:nvPr/>
        </p:nvSpPr>
        <p:spPr>
          <a:xfrm>
            <a:off x="282928" y="1184255"/>
            <a:ext cx="7135864"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Water transport in dialysis is defined in ultrafiltration coefficient</a:t>
            </a:r>
            <a:endParaRPr lang="en-IN" sz="2000" dirty="0"/>
          </a:p>
        </p:txBody>
      </p:sp>
      <p:sp>
        <p:nvSpPr>
          <p:cNvPr id="5" name="TextBox 4"/>
          <p:cNvSpPr txBox="1"/>
          <p:nvPr/>
        </p:nvSpPr>
        <p:spPr>
          <a:xfrm>
            <a:off x="275423" y="5085184"/>
            <a:ext cx="8817029" cy="1200329"/>
          </a:xfrm>
          <a:prstGeom prst="rect">
            <a:avLst/>
          </a:prstGeom>
          <a:noFill/>
        </p:spPr>
        <p:txBody>
          <a:bodyPr wrap="none" rtlCol="0">
            <a:spAutoFit/>
          </a:bodyPr>
          <a:lstStyle/>
          <a:p>
            <a:r>
              <a:rPr lang="en-US" sz="2400" dirty="0" smtClean="0"/>
              <a:t>For example</a:t>
            </a:r>
          </a:p>
          <a:p>
            <a:r>
              <a:rPr lang="en-US" sz="2400" dirty="0"/>
              <a:t>	</a:t>
            </a:r>
            <a:r>
              <a:rPr lang="en-US" sz="2400" dirty="0" smtClean="0"/>
              <a:t> if a dialyzer has coefficient of 2.5 ml/</a:t>
            </a:r>
            <a:r>
              <a:rPr lang="en-US" sz="2400" dirty="0" err="1" smtClean="0"/>
              <a:t>hr</a:t>
            </a:r>
            <a:r>
              <a:rPr lang="en-US" sz="2400" dirty="0" smtClean="0"/>
              <a:t>/mmHg then it will be </a:t>
            </a:r>
          </a:p>
          <a:p>
            <a:r>
              <a:rPr lang="en-US" sz="2400" dirty="0" smtClean="0"/>
              <a:t>able to remove 0.5L in one  hour</a:t>
            </a:r>
            <a:endParaRPr lang="en-IN" sz="2400" dirty="0"/>
          </a:p>
        </p:txBody>
      </p:sp>
    </p:spTree>
    <p:extLst>
      <p:ext uri="{BB962C8B-B14F-4D97-AF65-F5344CB8AC3E}">
        <p14:creationId xmlns="" xmlns:p14="http://schemas.microsoft.com/office/powerpoint/2010/main" val="2488015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6255559" cy="830997"/>
          </a:xfrm>
          <a:prstGeom prst="rect">
            <a:avLst/>
          </a:prstGeom>
        </p:spPr>
        <p:txBody>
          <a:bodyPr wrap="none">
            <a:spAutoFit/>
          </a:bodyPr>
          <a:lstStyle/>
          <a:p>
            <a:r>
              <a:rPr lang="en-US" sz="4800" b="1" u="sng" dirty="0">
                <a:solidFill>
                  <a:srgbClr val="00B0F0"/>
                </a:solidFill>
              </a:rPr>
              <a:t>S</a:t>
            </a:r>
            <a:r>
              <a:rPr lang="en-US" sz="4800" b="1" u="sng" dirty="0" smtClean="0">
                <a:solidFill>
                  <a:srgbClr val="00B0F0"/>
                </a:solidFill>
              </a:rPr>
              <a:t>olute Clearance Profile</a:t>
            </a:r>
            <a:endParaRPr lang="en-IN" sz="4800" b="1" u="sng" dirty="0">
              <a:solidFill>
                <a:srgbClr val="00B0F0"/>
              </a:solidFill>
            </a:endParaRPr>
          </a:p>
        </p:txBody>
      </p:sp>
      <p:sp>
        <p:nvSpPr>
          <p:cNvPr id="3" name="Rectangle 2"/>
          <p:cNvSpPr/>
          <p:nvPr/>
        </p:nvSpPr>
        <p:spPr>
          <a:xfrm>
            <a:off x="467544" y="1556792"/>
            <a:ext cx="7272808" cy="4647426"/>
          </a:xfrm>
          <a:prstGeom prst="rect">
            <a:avLst/>
          </a:prstGeom>
        </p:spPr>
        <p:txBody>
          <a:bodyPr wrap="square">
            <a:spAutoFit/>
          </a:bodyPr>
          <a:lstStyle/>
          <a:p>
            <a:pPr marL="285750" indent="-285750">
              <a:buFont typeface="Arial" panose="020B0604020202020204" pitchFamily="34" charset="0"/>
              <a:buChar char="•"/>
            </a:pPr>
            <a:r>
              <a:rPr lang="en-US" sz="2400" dirty="0"/>
              <a:t>Ability of </a:t>
            </a:r>
            <a:r>
              <a:rPr lang="en-US" sz="2400" dirty="0" smtClean="0"/>
              <a:t>dialysis membrane </a:t>
            </a:r>
            <a:r>
              <a:rPr lang="en-US" sz="2400" dirty="0"/>
              <a:t>to transport solute is expressed as mass transfer </a:t>
            </a:r>
            <a:r>
              <a:rPr lang="en-US" sz="2400" dirty="0" smtClean="0"/>
              <a:t>coefficient – area product</a:t>
            </a:r>
            <a:endParaRPr lang="en-US" sz="2400" dirty="0"/>
          </a:p>
          <a:p>
            <a:endParaRPr lang="en-US" sz="2400" dirty="0" smtClean="0"/>
          </a:p>
          <a:p>
            <a:endParaRPr lang="en-US" sz="2400" dirty="0"/>
          </a:p>
          <a:p>
            <a:pPr algn="just"/>
            <a:r>
              <a:rPr lang="en-US" sz="2400" dirty="0" smtClean="0"/>
              <a:t>		</a:t>
            </a:r>
            <a:r>
              <a:rPr lang="en-US" sz="3200" b="1" u="sng" dirty="0" smtClean="0">
                <a:solidFill>
                  <a:srgbClr val="FF0000"/>
                </a:solidFill>
              </a:rPr>
              <a:t>That </a:t>
            </a:r>
            <a:r>
              <a:rPr lang="en-US" sz="3200" b="1" u="sng" dirty="0">
                <a:solidFill>
                  <a:srgbClr val="FF0000"/>
                </a:solidFill>
              </a:rPr>
              <a:t>is </a:t>
            </a:r>
            <a:r>
              <a:rPr lang="en-US" sz="3200" b="1" u="sng" dirty="0" smtClean="0">
                <a:solidFill>
                  <a:srgbClr val="FF0000"/>
                </a:solidFill>
              </a:rPr>
              <a:t>K</a:t>
            </a:r>
            <a:r>
              <a:rPr lang="en-US" sz="1400" b="1" u="sng" dirty="0" smtClean="0">
                <a:solidFill>
                  <a:srgbClr val="FF0000"/>
                </a:solidFill>
              </a:rPr>
              <a:t>0</a:t>
            </a:r>
            <a:r>
              <a:rPr lang="en-US" sz="3200" b="1" u="sng" dirty="0" smtClean="0">
                <a:solidFill>
                  <a:srgbClr val="FF0000"/>
                </a:solidFill>
              </a:rPr>
              <a:t>A</a:t>
            </a:r>
          </a:p>
          <a:p>
            <a:endParaRPr lang="en-US" sz="2400" dirty="0"/>
          </a:p>
          <a:p>
            <a:r>
              <a:rPr lang="en-US" sz="2400" dirty="0" smtClean="0"/>
              <a:t> </a:t>
            </a:r>
            <a:endParaRPr lang="en-US" sz="2400" dirty="0"/>
          </a:p>
          <a:p>
            <a:r>
              <a:rPr lang="en-US" sz="2400" dirty="0" smtClean="0"/>
              <a:t>Where:</a:t>
            </a:r>
          </a:p>
          <a:p>
            <a:endParaRPr lang="en-US" sz="2400" dirty="0" smtClean="0"/>
          </a:p>
          <a:p>
            <a:r>
              <a:rPr lang="en-US" sz="2400" dirty="0" smtClean="0"/>
              <a:t>K</a:t>
            </a:r>
            <a:r>
              <a:rPr lang="en-US" sz="1200" dirty="0" smtClean="0"/>
              <a:t>0</a:t>
            </a:r>
            <a:r>
              <a:rPr lang="en-US" sz="2400" dirty="0" smtClean="0"/>
              <a:t> </a:t>
            </a:r>
            <a:r>
              <a:rPr lang="en-US" sz="2400" dirty="0"/>
              <a:t>is mass transfer </a:t>
            </a:r>
            <a:r>
              <a:rPr lang="en-US" sz="2400" dirty="0" smtClean="0"/>
              <a:t>coefficient</a:t>
            </a:r>
          </a:p>
          <a:p>
            <a:endParaRPr lang="en-US" sz="2400" dirty="0"/>
          </a:p>
          <a:p>
            <a:r>
              <a:rPr lang="en-US" sz="2400" dirty="0"/>
              <a:t>A is membrane surface area</a:t>
            </a:r>
          </a:p>
        </p:txBody>
      </p:sp>
    </p:spTree>
    <p:extLst>
      <p:ext uri="{BB962C8B-B14F-4D97-AF65-F5344CB8AC3E}">
        <p14:creationId xmlns="" xmlns:p14="http://schemas.microsoft.com/office/powerpoint/2010/main" val="961173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2512025885"/>
              </p:ext>
            </p:extLst>
          </p:nvPr>
        </p:nvGraphicFramePr>
        <p:xfrm>
          <a:off x="-3" y="-2"/>
          <a:ext cx="9144002" cy="6858000"/>
        </p:xfrm>
        <a:graphic>
          <a:graphicData uri="http://schemas.openxmlformats.org/drawingml/2006/table">
            <a:tbl>
              <a:tblPr firstRow="1" bandRow="1">
                <a:tableStyleId>{5C22544A-7EE6-4342-B048-85BDC9FD1C3A}</a:tableStyleId>
              </a:tblPr>
              <a:tblGrid>
                <a:gridCol w="1749286"/>
                <a:gridCol w="1272209"/>
                <a:gridCol w="1828801"/>
                <a:gridCol w="2464905"/>
                <a:gridCol w="1828801"/>
              </a:tblGrid>
              <a:tr h="1366585">
                <a:tc>
                  <a:txBody>
                    <a:bodyPr/>
                    <a:lstStyle/>
                    <a:p>
                      <a:endParaRPr lang="en-IN" dirty="0"/>
                    </a:p>
                  </a:txBody>
                  <a:tcPr/>
                </a:tc>
                <a:tc>
                  <a:txBody>
                    <a:bodyPr/>
                    <a:lstStyle/>
                    <a:p>
                      <a:r>
                        <a:rPr lang="en-US" dirty="0" smtClean="0"/>
                        <a:t>Urea K</a:t>
                      </a:r>
                      <a:r>
                        <a:rPr lang="en-US" sz="1000" dirty="0" smtClean="0"/>
                        <a:t>0</a:t>
                      </a:r>
                      <a:r>
                        <a:rPr lang="en-US" dirty="0" smtClean="0"/>
                        <a:t>A</a:t>
                      </a:r>
                      <a:endParaRPr lang="en-IN" dirty="0"/>
                    </a:p>
                  </a:txBody>
                  <a:tcPr/>
                </a:tc>
                <a:tc>
                  <a:txBody>
                    <a:bodyPr/>
                    <a:lstStyle/>
                    <a:p>
                      <a:r>
                        <a:rPr lang="en-US" dirty="0" smtClean="0"/>
                        <a:t>Urea clearance</a:t>
                      </a:r>
                      <a:endParaRPr lang="en-IN" dirty="0"/>
                    </a:p>
                  </a:txBody>
                  <a:tcPr/>
                </a:tc>
                <a:tc>
                  <a:txBody>
                    <a:bodyPr/>
                    <a:lstStyle/>
                    <a:p>
                      <a:r>
                        <a:rPr lang="en-US" dirty="0" smtClean="0"/>
                        <a:t>Ultrafiltration coefficient</a:t>
                      </a:r>
                      <a:endParaRPr lang="en-IN" dirty="0"/>
                    </a:p>
                  </a:txBody>
                  <a:tcPr/>
                </a:tc>
                <a:tc>
                  <a:txBody>
                    <a:bodyPr/>
                    <a:lstStyle/>
                    <a:p>
                      <a:r>
                        <a:rPr lang="en-US" dirty="0" smtClean="0"/>
                        <a:t>Beta 2 M Clearance</a:t>
                      </a:r>
                      <a:endParaRPr lang="en-IN" dirty="0"/>
                    </a:p>
                  </a:txBody>
                  <a:tcPr/>
                </a:tc>
              </a:tr>
              <a:tr h="1098283">
                <a:tc>
                  <a:txBody>
                    <a:bodyPr/>
                    <a:lstStyle/>
                    <a:p>
                      <a:r>
                        <a:rPr lang="en-US" b="1" u="sng" dirty="0" err="1" smtClean="0"/>
                        <a:t>Dailyzer</a:t>
                      </a:r>
                      <a:endParaRPr lang="en-IN" b="1" u="sng" dirty="0"/>
                    </a:p>
                  </a:txBody>
                  <a:tcPr/>
                </a:tc>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tr>
              <a:tr h="1098283">
                <a:tc>
                  <a:txBody>
                    <a:bodyPr/>
                    <a:lstStyle/>
                    <a:p>
                      <a:r>
                        <a:rPr lang="en-US" dirty="0" smtClean="0"/>
                        <a:t>Conventional</a:t>
                      </a:r>
                      <a:endParaRPr lang="en-IN" dirty="0"/>
                    </a:p>
                  </a:txBody>
                  <a:tcPr/>
                </a:tc>
                <a:tc>
                  <a:txBody>
                    <a:bodyPr/>
                    <a:lstStyle/>
                    <a:p>
                      <a:r>
                        <a:rPr lang="en-US" dirty="0" smtClean="0"/>
                        <a:t>&lt;450</a:t>
                      </a:r>
                      <a:endParaRPr lang="en-IN" dirty="0"/>
                    </a:p>
                  </a:txBody>
                  <a:tcPr/>
                </a:tc>
                <a:tc>
                  <a:txBody>
                    <a:bodyPr/>
                    <a:lstStyle/>
                    <a:p>
                      <a:r>
                        <a:rPr lang="en-US" dirty="0" smtClean="0"/>
                        <a:t>&lt;150</a:t>
                      </a:r>
                      <a:endParaRPr lang="en-IN" dirty="0"/>
                    </a:p>
                  </a:txBody>
                  <a:tcPr/>
                </a:tc>
                <a:tc>
                  <a:txBody>
                    <a:bodyPr/>
                    <a:lstStyle/>
                    <a:p>
                      <a:r>
                        <a:rPr lang="en-US" dirty="0" smtClean="0"/>
                        <a:t>&lt;12</a:t>
                      </a:r>
                      <a:endParaRPr lang="en-IN" dirty="0"/>
                    </a:p>
                  </a:txBody>
                  <a:tcPr/>
                </a:tc>
                <a:tc>
                  <a:txBody>
                    <a:bodyPr/>
                    <a:lstStyle/>
                    <a:p>
                      <a:r>
                        <a:rPr lang="en-US" dirty="0" smtClean="0"/>
                        <a:t>&lt;10</a:t>
                      </a:r>
                      <a:endParaRPr lang="en-IN" dirty="0"/>
                    </a:p>
                  </a:txBody>
                  <a:tcPr/>
                </a:tc>
              </a:tr>
              <a:tr h="1098283">
                <a:tc>
                  <a:txBody>
                    <a:bodyPr/>
                    <a:lstStyle/>
                    <a:p>
                      <a:r>
                        <a:rPr lang="en-US" dirty="0" smtClean="0"/>
                        <a:t>High efficiency</a:t>
                      </a:r>
                      <a:endParaRPr lang="en-IN" dirty="0"/>
                    </a:p>
                  </a:txBody>
                  <a:tcPr/>
                </a:tc>
                <a:tc>
                  <a:txBody>
                    <a:bodyPr/>
                    <a:lstStyle/>
                    <a:p>
                      <a:r>
                        <a:rPr lang="en-US" dirty="0" smtClean="0"/>
                        <a:t>&gt;600</a:t>
                      </a:r>
                      <a:endParaRPr lang="en-IN" dirty="0"/>
                    </a:p>
                  </a:txBody>
                  <a:tcPr/>
                </a:tc>
                <a:tc>
                  <a:txBody>
                    <a:bodyPr/>
                    <a:lstStyle/>
                    <a:p>
                      <a:r>
                        <a:rPr lang="en-US" dirty="0" smtClean="0"/>
                        <a:t>&gt;200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Variable</a:t>
                      </a:r>
                      <a:endParaRPr lang="en-IN" dirty="0" smtClean="0"/>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Variable</a:t>
                      </a:r>
                      <a:endParaRPr lang="en-IN" dirty="0" smtClean="0"/>
                    </a:p>
                    <a:p>
                      <a:endParaRPr lang="en-IN" dirty="0"/>
                    </a:p>
                  </a:txBody>
                  <a:tcPr/>
                </a:tc>
              </a:tr>
              <a:tr h="1098283">
                <a:tc>
                  <a:txBody>
                    <a:bodyPr/>
                    <a:lstStyle/>
                    <a:p>
                      <a:r>
                        <a:rPr lang="en-US" dirty="0" smtClean="0"/>
                        <a:t>High flux</a:t>
                      </a:r>
                      <a:endParaRPr lang="en-IN" dirty="0"/>
                    </a:p>
                  </a:txBody>
                  <a:tcPr/>
                </a:tc>
                <a:tc>
                  <a:txBody>
                    <a:bodyPr/>
                    <a:lstStyle/>
                    <a:p>
                      <a:r>
                        <a:rPr lang="en-US" dirty="0" smtClean="0"/>
                        <a:t>Variable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Variable</a:t>
                      </a:r>
                      <a:endParaRPr lang="en-IN" dirty="0" smtClean="0"/>
                    </a:p>
                    <a:p>
                      <a:endParaRPr lang="en-IN" dirty="0"/>
                    </a:p>
                  </a:txBody>
                  <a:tcPr/>
                </a:tc>
                <a:tc>
                  <a:txBody>
                    <a:bodyPr/>
                    <a:lstStyle/>
                    <a:p>
                      <a:r>
                        <a:rPr lang="en-US" dirty="0" smtClean="0"/>
                        <a:t>&gt;12</a:t>
                      </a:r>
                      <a:endParaRPr lang="en-IN" dirty="0"/>
                    </a:p>
                  </a:txBody>
                  <a:tcPr/>
                </a:tc>
                <a:tc>
                  <a:txBody>
                    <a:bodyPr/>
                    <a:lstStyle/>
                    <a:p>
                      <a:r>
                        <a:rPr lang="en-US" dirty="0" smtClean="0"/>
                        <a:t>&gt;20</a:t>
                      </a:r>
                      <a:endParaRPr lang="en-IN" dirty="0"/>
                    </a:p>
                  </a:txBody>
                  <a:tcPr/>
                </a:tc>
              </a:tr>
              <a:tr h="1098283">
                <a:tc>
                  <a:txBody>
                    <a:bodyPr/>
                    <a:lstStyle/>
                    <a:p>
                      <a:r>
                        <a:rPr lang="en-US" b="1" u="sng" dirty="0" err="1" smtClean="0"/>
                        <a:t>Hemofilters</a:t>
                      </a:r>
                      <a:endParaRPr lang="en-IN" b="1" u="sn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Variable</a:t>
                      </a:r>
                      <a:endParaRPr lang="en-IN" dirty="0" smtClean="0"/>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Variable</a:t>
                      </a:r>
                      <a:endParaRPr lang="en-IN" dirty="0" smtClean="0"/>
                    </a:p>
                    <a:p>
                      <a:endParaRPr lang="en-IN" dirty="0"/>
                    </a:p>
                  </a:txBody>
                  <a:tcPr/>
                </a:tc>
                <a:tc>
                  <a:txBody>
                    <a:bodyPr/>
                    <a:lstStyle/>
                    <a:p>
                      <a:r>
                        <a:rPr lang="en-US" dirty="0" smtClean="0"/>
                        <a:t>&gt;12</a:t>
                      </a:r>
                      <a:endParaRPr lang="en-IN" dirty="0"/>
                    </a:p>
                  </a:txBody>
                  <a:tcPr/>
                </a:tc>
                <a:tc>
                  <a:txBody>
                    <a:bodyPr/>
                    <a:lstStyle/>
                    <a:p>
                      <a:r>
                        <a:rPr lang="en-US" dirty="0" smtClean="0"/>
                        <a:t>&gt;20</a:t>
                      </a:r>
                      <a:endParaRPr lang="en-IN" dirty="0"/>
                    </a:p>
                  </a:txBody>
                  <a:tcPr/>
                </a:tc>
              </a:tr>
            </a:tbl>
          </a:graphicData>
        </a:graphic>
      </p:graphicFrame>
    </p:spTree>
    <p:extLst>
      <p:ext uri="{BB962C8B-B14F-4D97-AF65-F5344CB8AC3E}">
        <p14:creationId xmlns="" xmlns:p14="http://schemas.microsoft.com/office/powerpoint/2010/main" val="1176808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p:cNvPicPr>
            <a:picLocks noChangeAspect="1"/>
          </p:cNvPicPr>
          <p:nvPr/>
        </p:nvPicPr>
        <p:blipFill>
          <a:blip r:embed="rId2"/>
          <a:stretch>
            <a:fillRect/>
          </a:stretch>
        </p:blipFill>
        <p:spPr>
          <a:xfrm>
            <a:off x="179512" y="1124744"/>
            <a:ext cx="8208912" cy="5713148"/>
          </a:xfrm>
          <a:prstGeom prst="rect">
            <a:avLst/>
          </a:prstGeom>
        </p:spPr>
      </p:pic>
      <p:sp>
        <p:nvSpPr>
          <p:cNvPr id="3" name="TextBox 2"/>
          <p:cNvSpPr txBox="1"/>
          <p:nvPr/>
        </p:nvSpPr>
        <p:spPr>
          <a:xfrm>
            <a:off x="395536" y="335822"/>
            <a:ext cx="3704027" cy="584775"/>
          </a:xfrm>
          <a:prstGeom prst="rect">
            <a:avLst/>
          </a:prstGeom>
          <a:noFill/>
        </p:spPr>
        <p:txBody>
          <a:bodyPr wrap="none" rtlCol="0">
            <a:spAutoFit/>
          </a:bodyPr>
          <a:lstStyle/>
          <a:p>
            <a:r>
              <a:rPr lang="en-US" sz="3200" b="1" u="sng" dirty="0" err="1"/>
              <a:t>D</a:t>
            </a:r>
            <a:r>
              <a:rPr lang="en-US" sz="3200" b="1" u="sng" dirty="0" err="1" smtClean="0"/>
              <a:t>ialyser</a:t>
            </a:r>
            <a:r>
              <a:rPr lang="en-US" sz="3200" b="1" u="sng" dirty="0" smtClean="0"/>
              <a:t> </a:t>
            </a:r>
            <a:r>
              <a:rPr lang="en-US" sz="3200" b="1" u="sng" dirty="0" err="1"/>
              <a:t>C</a:t>
            </a:r>
            <a:r>
              <a:rPr lang="en-US" sz="3200" b="1" u="sng" dirty="0" err="1" smtClean="0"/>
              <a:t>ompostion</a:t>
            </a:r>
            <a:endParaRPr lang="en-IN" sz="3200" b="1" u="sng" dirty="0"/>
          </a:p>
        </p:txBody>
      </p:sp>
    </p:spTree>
    <p:extLst>
      <p:ext uri="{BB962C8B-B14F-4D97-AF65-F5344CB8AC3E}">
        <p14:creationId xmlns="" xmlns:p14="http://schemas.microsoft.com/office/powerpoint/2010/main" val="297922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4156587" cy="830997"/>
          </a:xfrm>
          <a:prstGeom prst="rect">
            <a:avLst/>
          </a:prstGeom>
          <a:noFill/>
        </p:spPr>
        <p:txBody>
          <a:bodyPr wrap="none" rtlCol="0">
            <a:spAutoFit/>
          </a:bodyPr>
          <a:lstStyle/>
          <a:p>
            <a:r>
              <a:rPr lang="en-US" sz="4800" b="1" u="sng" dirty="0" smtClean="0">
                <a:solidFill>
                  <a:srgbClr val="00B0F0"/>
                </a:solidFill>
              </a:rPr>
              <a:t>Vascular A</a:t>
            </a:r>
            <a:r>
              <a:rPr lang="en-US" sz="4800" b="1" u="sng" dirty="0">
                <a:solidFill>
                  <a:srgbClr val="00B0F0"/>
                </a:solidFill>
              </a:rPr>
              <a:t>c</a:t>
            </a:r>
            <a:r>
              <a:rPr lang="en-US" sz="4800" b="1" u="sng" dirty="0" smtClean="0">
                <a:solidFill>
                  <a:srgbClr val="00B0F0"/>
                </a:solidFill>
              </a:rPr>
              <a:t>cess</a:t>
            </a:r>
            <a:endParaRPr lang="en-IN" sz="4800" b="1" u="sng" dirty="0">
              <a:solidFill>
                <a:srgbClr val="00B0F0"/>
              </a:solidFill>
            </a:endParaRPr>
          </a:p>
        </p:txBody>
      </p:sp>
      <p:sp>
        <p:nvSpPr>
          <p:cNvPr id="3" name="TextBox 2"/>
          <p:cNvSpPr txBox="1"/>
          <p:nvPr/>
        </p:nvSpPr>
        <p:spPr>
          <a:xfrm>
            <a:off x="467544" y="1628800"/>
            <a:ext cx="7730129"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Large diameter catheter is necessary required to perform </a:t>
            </a:r>
          </a:p>
          <a:p>
            <a:r>
              <a:rPr lang="en-US" sz="2400" dirty="0" smtClean="0"/>
              <a:t>     acute dialysis</a:t>
            </a:r>
            <a:endParaRPr lang="en-IN" sz="2400" dirty="0"/>
          </a:p>
        </p:txBody>
      </p:sp>
      <p:sp>
        <p:nvSpPr>
          <p:cNvPr id="4" name="TextBox 3"/>
          <p:cNvSpPr txBox="1"/>
          <p:nvPr/>
        </p:nvSpPr>
        <p:spPr>
          <a:xfrm>
            <a:off x="476838" y="2852936"/>
            <a:ext cx="7862537"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Adequate vascular access should permits blood flow to the</a:t>
            </a:r>
          </a:p>
          <a:p>
            <a:r>
              <a:rPr lang="en-US" sz="2400" dirty="0"/>
              <a:t> </a:t>
            </a:r>
            <a:r>
              <a:rPr lang="en-US" sz="2400" dirty="0" smtClean="0"/>
              <a:t>    dialyzer of 200 to 500mL/min</a:t>
            </a:r>
            <a:endParaRPr lang="en-IN" sz="2400" dirty="0"/>
          </a:p>
        </p:txBody>
      </p:sp>
    </p:spTree>
    <p:extLst>
      <p:ext uri="{BB962C8B-B14F-4D97-AF65-F5344CB8AC3E}">
        <p14:creationId xmlns="" xmlns:p14="http://schemas.microsoft.com/office/powerpoint/2010/main" val="839552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5"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25241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9"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256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612" y="231031"/>
            <a:ext cx="7848788" cy="1569660"/>
          </a:xfrm>
          <a:prstGeom prst="rect">
            <a:avLst/>
          </a:prstGeom>
          <a:noFill/>
        </p:spPr>
        <p:txBody>
          <a:bodyPr wrap="square" rtlCol="0">
            <a:spAutoFit/>
          </a:bodyPr>
          <a:lstStyle/>
          <a:p>
            <a:r>
              <a:rPr lang="en-US" sz="3200" dirty="0" smtClean="0"/>
              <a:t>Its is also known as </a:t>
            </a:r>
            <a:r>
              <a:rPr lang="en-US" sz="3200" u="sng" dirty="0" smtClean="0">
                <a:solidFill>
                  <a:srgbClr val="FF0000"/>
                </a:solidFill>
              </a:rPr>
              <a:t>Extra corporeal therapy</a:t>
            </a:r>
          </a:p>
          <a:p>
            <a:endParaRPr lang="en-US" sz="3200" dirty="0"/>
          </a:p>
          <a:p>
            <a:endParaRPr lang="en-IN" sz="3200" dirty="0"/>
          </a:p>
        </p:txBody>
      </p:sp>
      <p:sp>
        <p:nvSpPr>
          <p:cNvPr id="3" name="TextBox 2"/>
          <p:cNvSpPr txBox="1"/>
          <p:nvPr/>
        </p:nvSpPr>
        <p:spPr>
          <a:xfrm flipH="1">
            <a:off x="356645" y="1556792"/>
            <a:ext cx="2991218" cy="707886"/>
          </a:xfrm>
          <a:prstGeom prst="rect">
            <a:avLst/>
          </a:prstGeom>
          <a:noFill/>
        </p:spPr>
        <p:txBody>
          <a:bodyPr wrap="square" rtlCol="0">
            <a:spAutoFit/>
          </a:bodyPr>
          <a:lstStyle/>
          <a:p>
            <a:r>
              <a:rPr lang="en-US" sz="4000" b="1" u="sng" dirty="0" smtClean="0"/>
              <a:t>Definition</a:t>
            </a:r>
            <a:endParaRPr lang="en-IN" sz="2400" b="1" u="sng" dirty="0"/>
          </a:p>
        </p:txBody>
      </p:sp>
      <p:sp>
        <p:nvSpPr>
          <p:cNvPr id="4" name="TextBox 3"/>
          <p:cNvSpPr txBox="1"/>
          <p:nvPr/>
        </p:nvSpPr>
        <p:spPr>
          <a:xfrm>
            <a:off x="323612" y="2964344"/>
            <a:ext cx="8533683" cy="954107"/>
          </a:xfrm>
          <a:prstGeom prst="rect">
            <a:avLst/>
          </a:prstGeom>
          <a:noFill/>
        </p:spPr>
        <p:txBody>
          <a:bodyPr wrap="none" rtlCol="0">
            <a:spAutoFit/>
          </a:bodyPr>
          <a:lstStyle/>
          <a:p>
            <a:pPr marL="342900" indent="-342900">
              <a:buFont typeface="Arial" panose="020B0604020202020204" pitchFamily="34" charset="0"/>
              <a:buChar char="•"/>
            </a:pPr>
            <a:r>
              <a:rPr lang="en-US" sz="2800" dirty="0" smtClean="0"/>
              <a:t>It is the process by which fluid &amp; solutes are removed </a:t>
            </a:r>
          </a:p>
          <a:p>
            <a:r>
              <a:rPr lang="en-US" sz="2800" dirty="0"/>
              <a:t> </a:t>
            </a:r>
            <a:r>
              <a:rPr lang="en-US" sz="2800" dirty="0" smtClean="0"/>
              <a:t>   from or added to the patient’s blood outside the body.</a:t>
            </a:r>
            <a:endParaRPr lang="en-IN" sz="2800" dirty="0"/>
          </a:p>
        </p:txBody>
      </p:sp>
      <p:sp>
        <p:nvSpPr>
          <p:cNvPr id="5" name="TextBox 4"/>
          <p:cNvSpPr txBox="1"/>
          <p:nvPr/>
        </p:nvSpPr>
        <p:spPr>
          <a:xfrm>
            <a:off x="467544" y="4365104"/>
            <a:ext cx="7972182" cy="954107"/>
          </a:xfrm>
          <a:prstGeom prst="rect">
            <a:avLst/>
          </a:prstGeom>
          <a:noFill/>
        </p:spPr>
        <p:txBody>
          <a:bodyPr wrap="none" rtlCol="0">
            <a:spAutoFit/>
          </a:bodyPr>
          <a:lstStyle/>
          <a:p>
            <a:pPr marL="342900" indent="-342900">
              <a:buFont typeface="Arial" panose="020B0604020202020204" pitchFamily="34" charset="0"/>
              <a:buChar char="•"/>
            </a:pPr>
            <a:r>
              <a:rPr lang="en-US" sz="2800" dirty="0" smtClean="0"/>
              <a:t>It involves </a:t>
            </a:r>
            <a:r>
              <a:rPr lang="en-US" sz="2800" dirty="0" err="1" smtClean="0"/>
              <a:t>hemodialyzer</a:t>
            </a:r>
            <a:r>
              <a:rPr lang="en-US" sz="2800" dirty="0" smtClean="0"/>
              <a:t> and </a:t>
            </a:r>
            <a:r>
              <a:rPr lang="en-US" sz="2800" dirty="0" err="1" smtClean="0"/>
              <a:t>hemofilter</a:t>
            </a:r>
            <a:r>
              <a:rPr lang="en-US" sz="2800" dirty="0" smtClean="0"/>
              <a:t> containing </a:t>
            </a:r>
          </a:p>
          <a:p>
            <a:r>
              <a:rPr lang="en-US" sz="2800" dirty="0" smtClean="0"/>
              <a:t>    semipermeable membrane.</a:t>
            </a:r>
            <a:endParaRPr lang="en-IN" sz="2800" dirty="0"/>
          </a:p>
        </p:txBody>
      </p:sp>
    </p:spTree>
    <p:extLst>
      <p:ext uri="{BB962C8B-B14F-4D97-AF65-F5344CB8AC3E}">
        <p14:creationId xmlns="" xmlns:p14="http://schemas.microsoft.com/office/powerpoint/2010/main" val="470743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26" name="Picture 1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67" y="0"/>
            <a:ext cx="913353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5023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614" y="0"/>
            <a:ext cx="9109385" cy="68278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2191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313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63725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Picture 102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4861"/>
            <a:ext cx="9144000" cy="67931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1553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26" name="Picture 2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1589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8742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8326"/>
            <a:ext cx="9144000" cy="6886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5222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102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34220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968" y="0"/>
            <a:ext cx="9167967"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59109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50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4337213" cy="461665"/>
          </a:xfrm>
          <a:prstGeom prst="rect">
            <a:avLst/>
          </a:prstGeom>
          <a:noFill/>
        </p:spPr>
        <p:txBody>
          <a:bodyPr wrap="none" rtlCol="0">
            <a:spAutoFit/>
          </a:bodyPr>
          <a:lstStyle/>
          <a:p>
            <a:r>
              <a:rPr lang="en-US" sz="2400" b="1" u="sng" dirty="0" smtClean="0"/>
              <a:t>Types of Extracorporeal therapy:</a:t>
            </a:r>
            <a:endParaRPr lang="en-IN" sz="2400" b="1" u="sng" dirty="0"/>
          </a:p>
        </p:txBody>
      </p:sp>
      <p:sp>
        <p:nvSpPr>
          <p:cNvPr id="3" name="TextBox 2"/>
          <p:cNvSpPr txBox="1"/>
          <p:nvPr/>
        </p:nvSpPr>
        <p:spPr>
          <a:xfrm>
            <a:off x="467544" y="1124744"/>
            <a:ext cx="3954480" cy="4524315"/>
          </a:xfrm>
          <a:prstGeom prst="rect">
            <a:avLst/>
          </a:prstGeom>
          <a:noFill/>
        </p:spPr>
        <p:txBody>
          <a:bodyPr wrap="none" rtlCol="0">
            <a:spAutoFit/>
          </a:bodyPr>
          <a:lstStyle/>
          <a:p>
            <a:pPr marL="342900" indent="-342900">
              <a:buAutoNum type="arabicPeriod"/>
            </a:pPr>
            <a:r>
              <a:rPr lang="en-US" sz="3600" dirty="0" smtClean="0"/>
              <a:t> Hemodialysis</a:t>
            </a:r>
          </a:p>
          <a:p>
            <a:endParaRPr lang="en-US" sz="3600" dirty="0" smtClean="0"/>
          </a:p>
          <a:p>
            <a:r>
              <a:rPr lang="en-US" sz="3600" dirty="0" smtClean="0"/>
              <a:t>2. Hemofiltration</a:t>
            </a:r>
          </a:p>
          <a:p>
            <a:endParaRPr lang="en-US" sz="3600" dirty="0" smtClean="0"/>
          </a:p>
          <a:p>
            <a:r>
              <a:rPr lang="en-US" sz="3600" dirty="0"/>
              <a:t>3</a:t>
            </a:r>
            <a:r>
              <a:rPr lang="en-US" sz="3600" dirty="0" smtClean="0"/>
              <a:t>. </a:t>
            </a:r>
            <a:r>
              <a:rPr lang="en-US" sz="3600" dirty="0" err="1" smtClean="0"/>
              <a:t>Hemodiafiltration</a:t>
            </a:r>
            <a:endParaRPr lang="en-US" sz="3600" dirty="0" smtClean="0"/>
          </a:p>
          <a:p>
            <a:endParaRPr lang="en-US" sz="3600" dirty="0" smtClean="0"/>
          </a:p>
          <a:p>
            <a:r>
              <a:rPr lang="en-US" sz="3600" dirty="0" smtClean="0"/>
              <a:t>4. </a:t>
            </a:r>
            <a:r>
              <a:rPr lang="en-US" sz="3600" dirty="0" err="1" smtClean="0"/>
              <a:t>Hemoperfusion</a:t>
            </a:r>
            <a:endParaRPr lang="en-US" sz="3600" dirty="0" smtClean="0"/>
          </a:p>
          <a:p>
            <a:pPr marL="342900" indent="-342900">
              <a:buAutoNum type="arabicPeriod"/>
            </a:pPr>
            <a:endParaRPr lang="en-IN" sz="3600" dirty="0"/>
          </a:p>
        </p:txBody>
      </p:sp>
    </p:spTree>
    <p:extLst>
      <p:ext uri="{BB962C8B-B14F-4D97-AF65-F5344CB8AC3E}">
        <p14:creationId xmlns="" xmlns:p14="http://schemas.microsoft.com/office/powerpoint/2010/main" val="2185170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3"/>
            <a:ext cx="7740837" cy="646331"/>
          </a:xfrm>
          <a:prstGeom prst="rect">
            <a:avLst/>
          </a:prstGeom>
          <a:noFill/>
        </p:spPr>
        <p:txBody>
          <a:bodyPr wrap="none" rtlCol="0">
            <a:spAutoFit/>
          </a:bodyPr>
          <a:lstStyle/>
          <a:p>
            <a:r>
              <a:rPr lang="en-US" sz="3600" b="1" u="sng" dirty="0" smtClean="0">
                <a:solidFill>
                  <a:srgbClr val="00B0F0"/>
                </a:solidFill>
              </a:rPr>
              <a:t>Indication for Initiating of Hemodialysis</a:t>
            </a:r>
            <a:endParaRPr lang="en-IN" sz="3600" b="1" u="sng" dirty="0">
              <a:solidFill>
                <a:srgbClr val="00B0F0"/>
              </a:solidFill>
            </a:endParaRPr>
          </a:p>
        </p:txBody>
      </p:sp>
      <p:sp>
        <p:nvSpPr>
          <p:cNvPr id="4" name="Rectangle 3"/>
          <p:cNvSpPr/>
          <p:nvPr/>
        </p:nvSpPr>
        <p:spPr>
          <a:xfrm>
            <a:off x="179512" y="1478587"/>
            <a:ext cx="8280920" cy="4918269"/>
          </a:xfrm>
          <a:prstGeom prst="rect">
            <a:avLst/>
          </a:prstGeom>
        </p:spPr>
        <p:txBody>
          <a:bodyPr wrap="square">
            <a:spAutoFit/>
          </a:bodyPr>
          <a:lstStyle/>
          <a:p>
            <a:pPr>
              <a:lnSpc>
                <a:spcPct val="80000"/>
              </a:lnSpc>
            </a:pPr>
            <a:r>
              <a:rPr lang="en-US" altLang="en-US" sz="2800" dirty="0"/>
              <a:t>In patients with </a:t>
            </a:r>
            <a:r>
              <a:rPr lang="en-US" altLang="en-US" sz="2800" i="1" dirty="0"/>
              <a:t>calculated </a:t>
            </a:r>
            <a:r>
              <a:rPr lang="en-US" altLang="en-US" sz="2800" dirty="0" err="1"/>
              <a:t>C</a:t>
            </a:r>
            <a:r>
              <a:rPr lang="en-US" altLang="en-US" sz="2800" dirty="0" err="1" smtClean="0"/>
              <a:t>reatinine</a:t>
            </a:r>
            <a:r>
              <a:rPr lang="en-US" altLang="en-US" sz="2800" dirty="0" smtClean="0"/>
              <a:t> </a:t>
            </a:r>
            <a:r>
              <a:rPr lang="en-US" altLang="en-US" sz="2800" dirty="0"/>
              <a:t>clearance </a:t>
            </a:r>
            <a:endParaRPr lang="en-US" altLang="en-US" sz="2800" dirty="0" smtClean="0"/>
          </a:p>
          <a:p>
            <a:pPr>
              <a:lnSpc>
                <a:spcPct val="80000"/>
              </a:lnSpc>
            </a:pPr>
            <a:r>
              <a:rPr lang="en-US" altLang="en-US" sz="2800" dirty="0"/>
              <a:t>	</a:t>
            </a:r>
            <a:endParaRPr lang="en-US" altLang="en-US" sz="2800" dirty="0" smtClean="0"/>
          </a:p>
          <a:p>
            <a:pPr>
              <a:lnSpc>
                <a:spcPct val="80000"/>
              </a:lnSpc>
            </a:pPr>
            <a:r>
              <a:rPr lang="en-US" altLang="en-US" sz="2800" dirty="0"/>
              <a:t>	</a:t>
            </a:r>
            <a:r>
              <a:rPr lang="en-US" altLang="en-US" sz="2800" dirty="0" smtClean="0"/>
              <a:t>	&lt;</a:t>
            </a:r>
            <a:r>
              <a:rPr lang="en-US" altLang="en-US" sz="2800" dirty="0"/>
              <a:t>20 ml/min/1.73 m2 the onset of</a:t>
            </a:r>
            <a:r>
              <a:rPr lang="en-US" altLang="en-US" sz="2800" dirty="0" smtClean="0"/>
              <a:t>:</a:t>
            </a:r>
          </a:p>
          <a:p>
            <a:pPr>
              <a:lnSpc>
                <a:spcPct val="80000"/>
              </a:lnSpc>
            </a:pPr>
            <a:endParaRPr lang="en-US" altLang="en-US" sz="2000" dirty="0"/>
          </a:p>
          <a:p>
            <a:pPr marL="342900" indent="-342900">
              <a:lnSpc>
                <a:spcPct val="80000"/>
              </a:lnSpc>
              <a:buFont typeface="Wingdings" pitchFamily="2" charset="2"/>
              <a:buAutoNum type="arabicPeriod"/>
            </a:pPr>
            <a:r>
              <a:rPr lang="en-US" altLang="en-US" sz="2400" dirty="0" smtClean="0"/>
              <a:t>Uremic symptoms:</a:t>
            </a:r>
          </a:p>
          <a:p>
            <a:pPr>
              <a:lnSpc>
                <a:spcPct val="80000"/>
              </a:lnSpc>
            </a:pPr>
            <a:endParaRPr lang="en-US" altLang="en-US" sz="2400" dirty="0"/>
          </a:p>
          <a:p>
            <a:pPr>
              <a:lnSpc>
                <a:spcPct val="80000"/>
              </a:lnSpc>
              <a:buFont typeface="Wingdings" pitchFamily="2" charset="2"/>
              <a:buNone/>
            </a:pPr>
            <a:r>
              <a:rPr lang="en-US" altLang="en-US" sz="2400" dirty="0"/>
              <a:t>                           Nausea/emesis</a:t>
            </a:r>
          </a:p>
          <a:p>
            <a:pPr>
              <a:lnSpc>
                <a:spcPct val="80000"/>
              </a:lnSpc>
              <a:buFont typeface="Wingdings" pitchFamily="2" charset="2"/>
              <a:buNone/>
            </a:pPr>
            <a:r>
              <a:rPr lang="en-US" altLang="en-US" sz="2400" dirty="0"/>
              <a:t>                           Altered sleep </a:t>
            </a:r>
            <a:r>
              <a:rPr lang="en-US" altLang="en-US" sz="2400" dirty="0" smtClean="0"/>
              <a:t>pattern</a:t>
            </a:r>
          </a:p>
          <a:p>
            <a:pPr>
              <a:lnSpc>
                <a:spcPct val="80000"/>
              </a:lnSpc>
              <a:buFont typeface="Wingdings" pitchFamily="2" charset="2"/>
              <a:buNone/>
            </a:pPr>
            <a:endParaRPr lang="en-US" altLang="en-US" sz="2400" dirty="0"/>
          </a:p>
          <a:p>
            <a:pPr>
              <a:lnSpc>
                <a:spcPct val="80000"/>
              </a:lnSpc>
              <a:buFont typeface="Wingdings" pitchFamily="2" charset="2"/>
              <a:buNone/>
            </a:pPr>
            <a:r>
              <a:rPr lang="en-US" altLang="en-US" sz="2400" dirty="0" smtClean="0"/>
              <a:t>2. Altered </a:t>
            </a:r>
            <a:r>
              <a:rPr lang="en-US" altLang="en-US" sz="2400" dirty="0"/>
              <a:t>mental </a:t>
            </a:r>
            <a:r>
              <a:rPr lang="en-US" altLang="en-US" sz="2400" dirty="0" smtClean="0"/>
              <a:t>status:</a:t>
            </a:r>
          </a:p>
          <a:p>
            <a:pPr>
              <a:lnSpc>
                <a:spcPct val="80000"/>
              </a:lnSpc>
              <a:buFont typeface="Wingdings" pitchFamily="2" charset="2"/>
              <a:buNone/>
            </a:pPr>
            <a:endParaRPr lang="en-US" altLang="en-US" sz="2400" dirty="0"/>
          </a:p>
          <a:p>
            <a:pPr>
              <a:lnSpc>
                <a:spcPct val="80000"/>
              </a:lnSpc>
              <a:buFont typeface="Wingdings" pitchFamily="2" charset="2"/>
              <a:buNone/>
            </a:pPr>
            <a:r>
              <a:rPr lang="en-US" altLang="en-US" sz="2400" dirty="0"/>
              <a:t>       </a:t>
            </a:r>
            <a:r>
              <a:rPr lang="en-US" altLang="en-US" sz="2400" dirty="0" smtClean="0"/>
              <a:t>                    </a:t>
            </a:r>
            <a:r>
              <a:rPr lang="en-US" altLang="en-US" sz="2400" dirty="0"/>
              <a:t>Coma</a:t>
            </a:r>
          </a:p>
          <a:p>
            <a:pPr>
              <a:lnSpc>
                <a:spcPct val="80000"/>
              </a:lnSpc>
              <a:buFont typeface="Wingdings" pitchFamily="2" charset="2"/>
              <a:buNone/>
            </a:pPr>
            <a:r>
              <a:rPr lang="en-US" altLang="en-US" sz="2400" dirty="0"/>
              <a:t>                           Stupor</a:t>
            </a:r>
          </a:p>
          <a:p>
            <a:pPr>
              <a:lnSpc>
                <a:spcPct val="80000"/>
              </a:lnSpc>
              <a:buFont typeface="Wingdings" pitchFamily="2" charset="2"/>
              <a:buNone/>
            </a:pPr>
            <a:r>
              <a:rPr lang="en-US" altLang="en-US" sz="2400" dirty="0"/>
              <a:t>                           </a:t>
            </a:r>
            <a:r>
              <a:rPr lang="en-US" altLang="en-US" sz="2400" dirty="0" smtClean="0"/>
              <a:t>Tremor</a:t>
            </a:r>
            <a:endParaRPr lang="en-US" altLang="en-US" sz="2400" dirty="0"/>
          </a:p>
          <a:p>
            <a:pPr>
              <a:lnSpc>
                <a:spcPct val="80000"/>
              </a:lnSpc>
              <a:buFont typeface="Wingdings" pitchFamily="2" charset="2"/>
              <a:buNone/>
            </a:pPr>
            <a:r>
              <a:rPr lang="en-US" altLang="en-US" sz="2400" dirty="0"/>
              <a:t>                           Clonus</a:t>
            </a:r>
          </a:p>
          <a:p>
            <a:pPr>
              <a:lnSpc>
                <a:spcPct val="80000"/>
              </a:lnSpc>
              <a:buFont typeface="Wingdings" pitchFamily="2" charset="2"/>
              <a:buNone/>
            </a:pPr>
            <a:r>
              <a:rPr lang="en-US" altLang="en-US" sz="2400" dirty="0"/>
              <a:t>                           Seizures  </a:t>
            </a:r>
          </a:p>
        </p:txBody>
      </p:sp>
    </p:spTree>
    <p:extLst>
      <p:ext uri="{BB962C8B-B14F-4D97-AF65-F5344CB8AC3E}">
        <p14:creationId xmlns="" xmlns:p14="http://schemas.microsoft.com/office/powerpoint/2010/main" val="4262548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1027"/>
          <p:cNvSpPr>
            <a:spLocks noGrp="1" noChangeArrowheads="1"/>
          </p:cNvSpPr>
          <p:nvPr>
            <p:ph idx="1"/>
          </p:nvPr>
        </p:nvSpPr>
        <p:spPr>
          <a:xfrm>
            <a:off x="179512" y="1340768"/>
            <a:ext cx="8568952" cy="4114800"/>
          </a:xfrm>
          <a:prstGeom prst="rect">
            <a:avLst/>
          </a:prstGeom>
        </p:spPr>
        <p:txBody>
          <a:bodyPr/>
          <a:lstStyle/>
          <a:p>
            <a:pPr>
              <a:buFont typeface="Wingdings" pitchFamily="2" charset="2"/>
              <a:buNone/>
            </a:pPr>
            <a:r>
              <a:rPr lang="en-US" altLang="en-US" dirty="0" smtClean="0"/>
              <a:t>1. Pericarditis </a:t>
            </a:r>
            <a:r>
              <a:rPr lang="en-US" altLang="en-US" dirty="0"/>
              <a:t>or </a:t>
            </a:r>
            <a:r>
              <a:rPr lang="en-US" altLang="en-US" dirty="0" err="1"/>
              <a:t>Tamponade</a:t>
            </a:r>
            <a:r>
              <a:rPr lang="en-US" altLang="en-US" dirty="0"/>
              <a:t> (urgent indication)</a:t>
            </a:r>
          </a:p>
          <a:p>
            <a:pPr>
              <a:buFont typeface="Wingdings" pitchFamily="2" charset="2"/>
              <a:buNone/>
            </a:pPr>
            <a:r>
              <a:rPr lang="en-US" altLang="en-US" dirty="0" smtClean="0"/>
              <a:t>2. Uremic </a:t>
            </a:r>
            <a:r>
              <a:rPr lang="en-US" altLang="en-US" dirty="0"/>
              <a:t>platelet dysfunction (urgent indication)</a:t>
            </a:r>
          </a:p>
          <a:p>
            <a:pPr>
              <a:buFont typeface="Wingdings" pitchFamily="2" charset="2"/>
              <a:buNone/>
            </a:pPr>
            <a:r>
              <a:rPr lang="en-US" altLang="en-US" dirty="0" smtClean="0"/>
              <a:t>3. </a:t>
            </a:r>
            <a:r>
              <a:rPr lang="en-US" altLang="en-US" dirty="0"/>
              <a:t>V</a:t>
            </a:r>
            <a:r>
              <a:rPr lang="en-US" altLang="en-US" dirty="0" smtClean="0"/>
              <a:t>olume </a:t>
            </a:r>
            <a:r>
              <a:rPr lang="en-US" altLang="en-US" dirty="0"/>
              <a:t>overload</a:t>
            </a:r>
          </a:p>
          <a:p>
            <a:pPr>
              <a:buFont typeface="Wingdings" pitchFamily="2" charset="2"/>
              <a:buNone/>
            </a:pPr>
            <a:r>
              <a:rPr lang="en-US" altLang="en-US" dirty="0" smtClean="0"/>
              <a:t>4. </a:t>
            </a:r>
            <a:r>
              <a:rPr lang="en-US" altLang="en-US" dirty="0"/>
              <a:t>H</a:t>
            </a:r>
            <a:r>
              <a:rPr lang="en-US" altLang="en-US" dirty="0" smtClean="0"/>
              <a:t>yperkalemia</a:t>
            </a:r>
            <a:endParaRPr lang="en-US" altLang="en-US" dirty="0"/>
          </a:p>
          <a:p>
            <a:pPr>
              <a:buFont typeface="Wingdings" pitchFamily="2" charset="2"/>
              <a:buNone/>
            </a:pPr>
            <a:r>
              <a:rPr lang="en-US" altLang="en-US" dirty="0" smtClean="0"/>
              <a:t>5. Metabolic </a:t>
            </a:r>
            <a:r>
              <a:rPr lang="en-US" altLang="en-US" dirty="0"/>
              <a:t>acidosis with anuria</a:t>
            </a:r>
          </a:p>
          <a:p>
            <a:pPr>
              <a:buFont typeface="Wingdings" pitchFamily="2" charset="2"/>
              <a:buNone/>
            </a:pPr>
            <a:endParaRPr lang="en-US" altLang="en-US" dirty="0"/>
          </a:p>
        </p:txBody>
      </p:sp>
      <p:sp>
        <p:nvSpPr>
          <p:cNvPr id="3" name="TextBox 2"/>
          <p:cNvSpPr txBox="1"/>
          <p:nvPr/>
        </p:nvSpPr>
        <p:spPr>
          <a:xfrm flipH="1">
            <a:off x="395535" y="116632"/>
            <a:ext cx="5904656" cy="1323439"/>
          </a:xfrm>
          <a:prstGeom prst="rect">
            <a:avLst/>
          </a:prstGeom>
          <a:noFill/>
        </p:spPr>
        <p:txBody>
          <a:bodyPr wrap="square" rtlCol="0">
            <a:spAutoFit/>
          </a:bodyPr>
          <a:lstStyle/>
          <a:p>
            <a:r>
              <a:rPr lang="en-US" sz="4000" b="1" u="sng" dirty="0" smtClean="0">
                <a:solidFill>
                  <a:srgbClr val="00B0F0"/>
                </a:solidFill>
              </a:rPr>
              <a:t>More Indication</a:t>
            </a:r>
          </a:p>
          <a:p>
            <a:endParaRPr lang="en-IN" sz="4000" b="1" u="sng" dirty="0">
              <a:solidFill>
                <a:srgbClr val="00B0F0"/>
              </a:solidFill>
            </a:endParaRPr>
          </a:p>
        </p:txBody>
      </p:sp>
    </p:spTree>
    <p:extLst>
      <p:ext uri="{BB962C8B-B14F-4D97-AF65-F5344CB8AC3E}">
        <p14:creationId xmlns="" xmlns:p14="http://schemas.microsoft.com/office/powerpoint/2010/main" val="1210157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23528" y="188640"/>
            <a:ext cx="8229600" cy="1143000"/>
          </a:xfrm>
        </p:spPr>
        <p:txBody>
          <a:bodyPr>
            <a:noAutofit/>
          </a:bodyPr>
          <a:lstStyle/>
          <a:p>
            <a:r>
              <a:rPr lang="en-US" altLang="en-US" sz="3600" b="1" u="sng" dirty="0">
                <a:solidFill>
                  <a:srgbClr val="00B0F0"/>
                </a:solidFill>
              </a:rPr>
              <a:t>Equations for estimation of renal function</a:t>
            </a:r>
          </a:p>
        </p:txBody>
      </p:sp>
      <p:sp>
        <p:nvSpPr>
          <p:cNvPr id="166915" name="Rectangle 3"/>
          <p:cNvSpPr>
            <a:spLocks noGrp="1" noChangeArrowheads="1"/>
          </p:cNvSpPr>
          <p:nvPr>
            <p:ph idx="1"/>
          </p:nvPr>
        </p:nvSpPr>
        <p:spPr>
          <a:xfrm>
            <a:off x="457200" y="1981200"/>
            <a:ext cx="8229600" cy="4114800"/>
          </a:xfrm>
          <a:prstGeom prst="rect">
            <a:avLst/>
          </a:prstGeom>
        </p:spPr>
        <p:txBody>
          <a:bodyPr/>
          <a:lstStyle/>
          <a:p>
            <a:r>
              <a:rPr lang="en-US" altLang="en-US" dirty="0"/>
              <a:t>Cockcroft and </a:t>
            </a:r>
            <a:r>
              <a:rPr lang="en-US" altLang="en-US" dirty="0" err="1"/>
              <a:t>Gault</a:t>
            </a:r>
            <a:r>
              <a:rPr lang="en-US" altLang="en-US" dirty="0"/>
              <a:t> equation</a:t>
            </a:r>
          </a:p>
          <a:p>
            <a:r>
              <a:rPr lang="en-US" altLang="en-US" dirty="0"/>
              <a:t>MDRD Formula </a:t>
            </a:r>
            <a:endParaRPr lang="en-US" altLang="en-US" dirty="0" smtClean="0"/>
          </a:p>
          <a:p>
            <a:pPr marL="0" indent="0">
              <a:buNone/>
            </a:pPr>
            <a:r>
              <a:rPr lang="en-US" altLang="en-US" dirty="0"/>
              <a:t> </a:t>
            </a:r>
            <a:r>
              <a:rPr lang="en-US" altLang="en-US" dirty="0" smtClean="0"/>
              <a:t>  (Modification </a:t>
            </a:r>
            <a:r>
              <a:rPr lang="en-US" altLang="en-US" dirty="0"/>
              <a:t>of Diet in Renal </a:t>
            </a:r>
            <a:r>
              <a:rPr lang="en-US" altLang="en-US" dirty="0" smtClean="0"/>
              <a:t>Disease)</a:t>
            </a:r>
            <a:endParaRPr lang="en-US" altLang="en-US" dirty="0"/>
          </a:p>
        </p:txBody>
      </p:sp>
    </p:spTree>
    <p:extLst>
      <p:ext uri="{BB962C8B-B14F-4D97-AF65-F5344CB8AC3E}">
        <p14:creationId xmlns="" xmlns:p14="http://schemas.microsoft.com/office/powerpoint/2010/main" val="1468093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u="sng" dirty="0"/>
              <a:t>The Cockcroft-</a:t>
            </a:r>
            <a:r>
              <a:rPr lang="en-US" altLang="en-US" u="sng" dirty="0" err="1"/>
              <a:t>Gault</a:t>
            </a:r>
            <a:r>
              <a:rPr lang="en-US" altLang="en-US" u="sng" dirty="0"/>
              <a:t> equation</a:t>
            </a:r>
          </a:p>
        </p:txBody>
      </p:sp>
      <p:sp>
        <p:nvSpPr>
          <p:cNvPr id="168963" name="Rectangle 3"/>
          <p:cNvSpPr>
            <a:spLocks noGrp="1" noChangeArrowheads="1"/>
          </p:cNvSpPr>
          <p:nvPr>
            <p:ph idx="1"/>
          </p:nvPr>
        </p:nvSpPr>
        <p:spPr>
          <a:xfrm>
            <a:off x="179512" y="1981200"/>
            <a:ext cx="8640960" cy="4114800"/>
          </a:xfrm>
          <a:prstGeom prst="rect">
            <a:avLst/>
          </a:prstGeom>
        </p:spPr>
        <p:txBody>
          <a:bodyPr/>
          <a:lstStyle/>
          <a:p>
            <a:r>
              <a:rPr lang="en-US" altLang="en-US" i="1" dirty="0"/>
              <a:t>Cr </a:t>
            </a:r>
            <a:r>
              <a:rPr lang="en-US" altLang="en-US" i="1" dirty="0" err="1"/>
              <a:t>Cl</a:t>
            </a:r>
            <a:r>
              <a:rPr lang="en-US" altLang="en-US" i="1" dirty="0"/>
              <a:t> =(140-age) </a:t>
            </a:r>
            <a:r>
              <a:rPr lang="en-US" altLang="en-US" sz="1600" i="1" dirty="0"/>
              <a:t>x</a:t>
            </a:r>
            <a:r>
              <a:rPr lang="en-US" altLang="en-US" i="1" dirty="0"/>
              <a:t> </a:t>
            </a:r>
            <a:r>
              <a:rPr lang="en-US" altLang="en-US" i="1" dirty="0" err="1"/>
              <a:t>wt</a:t>
            </a:r>
            <a:r>
              <a:rPr lang="en-US" altLang="en-US" i="1" dirty="0"/>
              <a:t>/72(serum Cr)</a:t>
            </a:r>
          </a:p>
          <a:p>
            <a:pPr>
              <a:buFont typeface="Wingdings" pitchFamily="2" charset="2"/>
              <a:buNone/>
            </a:pPr>
            <a:endParaRPr lang="en-US" altLang="en-US" i="1" dirty="0"/>
          </a:p>
          <a:p>
            <a:pPr>
              <a:buFont typeface="Wingdings" pitchFamily="2" charset="2"/>
              <a:buNone/>
            </a:pPr>
            <a:r>
              <a:rPr lang="en-US" altLang="en-US" dirty="0"/>
              <a:t>Decrease 15% for women</a:t>
            </a:r>
          </a:p>
          <a:p>
            <a:pPr>
              <a:buFont typeface="Wingdings" pitchFamily="2" charset="2"/>
              <a:buNone/>
            </a:pPr>
            <a:r>
              <a:rPr lang="en-US" altLang="en-US" dirty="0"/>
              <a:t>Decrease 20% for </a:t>
            </a:r>
            <a:r>
              <a:rPr lang="en-US" altLang="en-US" dirty="0" smtClean="0"/>
              <a:t>paraplegia, 40</a:t>
            </a:r>
            <a:r>
              <a:rPr lang="en-US" altLang="en-US" dirty="0"/>
              <a:t>% </a:t>
            </a:r>
            <a:r>
              <a:rPr lang="en-US" altLang="en-US" dirty="0" smtClean="0"/>
              <a:t>for quadriplegia</a:t>
            </a:r>
            <a:endParaRPr lang="en-US" altLang="en-US" dirty="0"/>
          </a:p>
          <a:p>
            <a:pPr>
              <a:buFont typeface="Wingdings" pitchFamily="2" charset="2"/>
              <a:buNone/>
            </a:pPr>
            <a:r>
              <a:rPr lang="en-US" altLang="en-US" dirty="0"/>
              <a:t>Increase 12% for </a:t>
            </a:r>
            <a:r>
              <a:rPr lang="en-US" altLang="en-US" dirty="0" smtClean="0"/>
              <a:t>Afro-American </a:t>
            </a:r>
            <a:r>
              <a:rPr lang="en-US" altLang="en-US" dirty="0"/>
              <a:t>males</a:t>
            </a:r>
          </a:p>
        </p:txBody>
      </p:sp>
    </p:spTree>
    <p:extLst>
      <p:ext uri="{BB962C8B-B14F-4D97-AF65-F5344CB8AC3E}">
        <p14:creationId xmlns="" xmlns:p14="http://schemas.microsoft.com/office/powerpoint/2010/main" val="688193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r>
              <a:rPr lang="en-US" altLang="en-US" u="sng" dirty="0"/>
              <a:t>The MDRD formula</a:t>
            </a:r>
            <a:br>
              <a:rPr lang="en-US" altLang="en-US" u="sng" dirty="0"/>
            </a:br>
            <a:r>
              <a:rPr lang="en-US" altLang="en-US" sz="2400" u="sng" dirty="0"/>
              <a:t>Modification of </a:t>
            </a:r>
            <a:r>
              <a:rPr lang="en-US" altLang="en-US" sz="2400" u="sng" dirty="0" smtClean="0"/>
              <a:t>Diet </a:t>
            </a:r>
            <a:r>
              <a:rPr lang="en-US" altLang="en-US" sz="2400" u="sng" dirty="0"/>
              <a:t>in R</a:t>
            </a:r>
            <a:r>
              <a:rPr lang="en-US" altLang="en-US" sz="2400" u="sng" dirty="0" smtClean="0"/>
              <a:t>enal </a:t>
            </a:r>
            <a:r>
              <a:rPr lang="en-US" altLang="en-US" sz="2400" u="sng" dirty="0"/>
              <a:t>D</a:t>
            </a:r>
            <a:r>
              <a:rPr lang="en-US" altLang="en-US" sz="2400" u="sng" dirty="0" smtClean="0"/>
              <a:t>isease </a:t>
            </a:r>
            <a:r>
              <a:rPr lang="en-US" altLang="en-US" sz="2400" u="sng" dirty="0"/>
              <a:t>S</a:t>
            </a:r>
            <a:r>
              <a:rPr lang="en-US" altLang="en-US" sz="2400" u="sng" dirty="0" smtClean="0"/>
              <a:t>tudy</a:t>
            </a:r>
            <a:endParaRPr lang="en-US" altLang="en-US" u="sng" dirty="0"/>
          </a:p>
        </p:txBody>
      </p:sp>
      <p:sp>
        <p:nvSpPr>
          <p:cNvPr id="169987" name="Rectangle 3"/>
          <p:cNvSpPr>
            <a:spLocks noGrp="1" noChangeArrowheads="1"/>
          </p:cNvSpPr>
          <p:nvPr>
            <p:ph idx="1"/>
          </p:nvPr>
        </p:nvSpPr>
        <p:spPr>
          <a:xfrm>
            <a:off x="457200" y="1981200"/>
            <a:ext cx="8229600" cy="4114800"/>
          </a:xfrm>
          <a:prstGeom prst="rect">
            <a:avLst/>
          </a:prstGeom>
        </p:spPr>
        <p:txBody>
          <a:bodyPr/>
          <a:lstStyle/>
          <a:p>
            <a:r>
              <a:rPr lang="en-US" altLang="en-US" i="1" dirty="0"/>
              <a:t>GFR (ml/min/1.73m</a:t>
            </a:r>
            <a:r>
              <a:rPr lang="en-US" altLang="en-US" sz="1600" i="1" dirty="0"/>
              <a:t>2</a:t>
            </a:r>
            <a:r>
              <a:rPr lang="en-US" altLang="en-US" i="1" dirty="0"/>
              <a:t>)=</a:t>
            </a:r>
          </a:p>
          <a:p>
            <a:pPr>
              <a:buFont typeface="Wingdings" pitchFamily="2" charset="2"/>
              <a:buNone/>
            </a:pPr>
            <a:r>
              <a:rPr lang="en-US" altLang="en-US" i="1" dirty="0"/>
              <a:t>           </a:t>
            </a:r>
            <a:r>
              <a:rPr lang="en-US" altLang="en-US" i="1" dirty="0" smtClean="0"/>
              <a:t>	186</a:t>
            </a:r>
            <a:r>
              <a:rPr lang="en-US" altLang="en-US" sz="2000" i="1" dirty="0" smtClean="0"/>
              <a:t> </a:t>
            </a:r>
            <a:r>
              <a:rPr lang="en-US" altLang="en-US" sz="2800" i="1" dirty="0"/>
              <a:t>x</a:t>
            </a:r>
            <a:r>
              <a:rPr lang="en-US" altLang="en-US" sz="2000" i="1" dirty="0"/>
              <a:t> </a:t>
            </a:r>
            <a:r>
              <a:rPr lang="en-US" altLang="en-US" i="1" dirty="0" smtClean="0"/>
              <a:t>{S.cr } </a:t>
            </a:r>
            <a:r>
              <a:rPr lang="en-US" altLang="en-US" sz="1400" dirty="0" smtClean="0"/>
              <a:t>-1.154 </a:t>
            </a:r>
            <a:r>
              <a:rPr lang="en-US" altLang="en-US" sz="1800" i="1" dirty="0" smtClean="0"/>
              <a:t> </a:t>
            </a:r>
            <a:r>
              <a:rPr lang="en-US" altLang="en-US" sz="2400" i="1" dirty="0"/>
              <a:t>x </a:t>
            </a:r>
            <a:r>
              <a:rPr lang="en-US" altLang="en-US" i="1" dirty="0" smtClean="0"/>
              <a:t>{age}</a:t>
            </a:r>
            <a:r>
              <a:rPr lang="en-US" altLang="en-US" sz="1400" i="1" dirty="0" smtClean="0"/>
              <a:t>-0.203</a:t>
            </a:r>
            <a:r>
              <a:rPr lang="en-US" altLang="en-US" i="1" dirty="0" smtClean="0"/>
              <a:t> </a:t>
            </a:r>
            <a:r>
              <a:rPr lang="en-US" altLang="en-US" sz="1800" i="1" dirty="0" smtClean="0"/>
              <a:t> </a:t>
            </a:r>
            <a:endParaRPr lang="en-US" altLang="en-US" sz="2400" i="1" dirty="0" smtClean="0"/>
          </a:p>
          <a:p>
            <a:pPr>
              <a:buFont typeface="Wingdings" pitchFamily="2" charset="2"/>
              <a:buNone/>
            </a:pPr>
            <a:r>
              <a:rPr lang="en-US" altLang="en-US" sz="2400" i="1" dirty="0"/>
              <a:t>	</a:t>
            </a:r>
            <a:r>
              <a:rPr lang="en-US" altLang="en-US" sz="2400" i="1" dirty="0" smtClean="0"/>
              <a:t>		multiply by 1.212 </a:t>
            </a:r>
            <a:r>
              <a:rPr lang="en-US" altLang="en-US" sz="2400" i="1" dirty="0"/>
              <a:t>if black </a:t>
            </a:r>
            <a:endParaRPr lang="en-US" altLang="en-US" sz="2400" i="1" dirty="0" smtClean="0"/>
          </a:p>
          <a:p>
            <a:pPr>
              <a:buFont typeface="Wingdings" pitchFamily="2" charset="2"/>
              <a:buNone/>
            </a:pPr>
            <a:r>
              <a:rPr lang="en-US" altLang="en-US" sz="2400" i="1" dirty="0"/>
              <a:t>	</a:t>
            </a:r>
            <a:r>
              <a:rPr lang="en-US" altLang="en-US" sz="2400" i="1" dirty="0" smtClean="0"/>
              <a:t>		multiply by 0.742 </a:t>
            </a:r>
            <a:r>
              <a:rPr lang="en-US" altLang="en-US" sz="2400" i="1" dirty="0"/>
              <a:t>if </a:t>
            </a:r>
            <a:r>
              <a:rPr lang="en-US" altLang="en-US" sz="2400" i="1" dirty="0" smtClean="0"/>
              <a:t>female</a:t>
            </a:r>
          </a:p>
          <a:p>
            <a:pPr>
              <a:buFont typeface="Wingdings" pitchFamily="2" charset="2"/>
              <a:buNone/>
            </a:pPr>
            <a:endParaRPr lang="en-US" altLang="en-US" sz="2400" i="1" dirty="0"/>
          </a:p>
          <a:p>
            <a:pPr>
              <a:buFont typeface="Wingdings" pitchFamily="2" charset="2"/>
              <a:buNone/>
            </a:pPr>
            <a:r>
              <a:rPr lang="en-US" altLang="en-US" sz="2400" dirty="0"/>
              <a:t>The MDRD equation calculates GFR, hence values are lower than those of </a:t>
            </a:r>
            <a:r>
              <a:rPr lang="en-US" altLang="en-US" sz="2400" dirty="0" err="1"/>
              <a:t>creatinine</a:t>
            </a:r>
            <a:r>
              <a:rPr lang="en-US" altLang="en-US" sz="2400" dirty="0"/>
              <a:t> clearance by Cockcroft </a:t>
            </a:r>
            <a:r>
              <a:rPr lang="en-US" altLang="en-US" sz="2400" dirty="0" err="1"/>
              <a:t>Gault</a:t>
            </a:r>
            <a:r>
              <a:rPr lang="en-US" altLang="en-US" sz="2400" dirty="0"/>
              <a:t> equation.</a:t>
            </a:r>
          </a:p>
        </p:txBody>
      </p:sp>
    </p:spTree>
    <p:extLst>
      <p:ext uri="{BB962C8B-B14F-4D97-AF65-F5344CB8AC3E}">
        <p14:creationId xmlns="" xmlns:p14="http://schemas.microsoft.com/office/powerpoint/2010/main" val="2045911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US" b="1" u="sng" dirty="0">
                <a:solidFill>
                  <a:srgbClr val="00B0F0"/>
                </a:solidFill>
              </a:rPr>
              <a:t>Complications of Hemodialysis</a:t>
            </a:r>
          </a:p>
        </p:txBody>
      </p:sp>
      <p:sp>
        <p:nvSpPr>
          <p:cNvPr id="171011" name="Rectangle 3"/>
          <p:cNvSpPr>
            <a:spLocks noGrp="1" noChangeArrowheads="1"/>
          </p:cNvSpPr>
          <p:nvPr>
            <p:ph idx="1"/>
          </p:nvPr>
        </p:nvSpPr>
        <p:spPr>
          <a:xfrm>
            <a:off x="457200" y="1981200"/>
            <a:ext cx="8229600" cy="4114800"/>
          </a:xfrm>
          <a:prstGeom prst="rect">
            <a:avLst/>
          </a:prstGeom>
        </p:spPr>
        <p:txBody>
          <a:bodyPr>
            <a:normAutofit/>
          </a:bodyPr>
          <a:lstStyle/>
          <a:p>
            <a:pPr marL="381000" indent="-381000">
              <a:lnSpc>
                <a:spcPct val="80000"/>
              </a:lnSpc>
              <a:buFont typeface="Wingdings" pitchFamily="2" charset="2"/>
              <a:buAutoNum type="arabicPeriod"/>
            </a:pPr>
            <a:r>
              <a:rPr lang="en-US" altLang="en-US" sz="2800" dirty="0"/>
              <a:t>Dialysis Reactions</a:t>
            </a:r>
          </a:p>
          <a:p>
            <a:pPr marL="381000" indent="-381000">
              <a:lnSpc>
                <a:spcPct val="80000"/>
              </a:lnSpc>
              <a:buFont typeface="Wingdings" pitchFamily="2" charset="2"/>
              <a:buAutoNum type="arabicPeriod"/>
            </a:pPr>
            <a:r>
              <a:rPr lang="en-US" altLang="en-US" sz="2800" dirty="0" err="1"/>
              <a:t>Intradialytic</a:t>
            </a:r>
            <a:r>
              <a:rPr lang="en-US" altLang="en-US" sz="2800" dirty="0"/>
              <a:t> Hypotension</a:t>
            </a:r>
          </a:p>
          <a:p>
            <a:pPr marL="381000" indent="-381000">
              <a:lnSpc>
                <a:spcPct val="80000"/>
              </a:lnSpc>
              <a:buFont typeface="Wingdings" pitchFamily="2" charset="2"/>
              <a:buAutoNum type="arabicPeriod"/>
            </a:pPr>
            <a:r>
              <a:rPr lang="en-US" altLang="en-US" sz="2800" dirty="0"/>
              <a:t>Neuromuscular complications</a:t>
            </a:r>
          </a:p>
          <a:p>
            <a:pPr marL="381000" indent="-381000">
              <a:lnSpc>
                <a:spcPct val="80000"/>
              </a:lnSpc>
              <a:buFont typeface="Wingdings" pitchFamily="2" charset="2"/>
              <a:buAutoNum type="arabicPeriod"/>
            </a:pPr>
            <a:r>
              <a:rPr lang="en-US" altLang="en-US" sz="2800" dirty="0"/>
              <a:t>Dialysis </a:t>
            </a:r>
            <a:r>
              <a:rPr lang="en-US" altLang="en-US" sz="2800" dirty="0" err="1"/>
              <a:t>dysequilibrium</a:t>
            </a:r>
            <a:endParaRPr lang="en-US" altLang="en-US" sz="2800" dirty="0"/>
          </a:p>
          <a:p>
            <a:pPr marL="381000" indent="-381000">
              <a:lnSpc>
                <a:spcPct val="80000"/>
              </a:lnSpc>
              <a:buFont typeface="Wingdings" pitchFamily="2" charset="2"/>
              <a:buAutoNum type="arabicPeriod"/>
            </a:pPr>
            <a:r>
              <a:rPr lang="en-US" altLang="en-US" sz="2800" dirty="0"/>
              <a:t>Hemolysis</a:t>
            </a:r>
          </a:p>
          <a:p>
            <a:pPr marL="381000" indent="-381000">
              <a:lnSpc>
                <a:spcPct val="80000"/>
              </a:lnSpc>
              <a:buFont typeface="Wingdings" pitchFamily="2" charset="2"/>
              <a:buAutoNum type="arabicPeriod"/>
            </a:pPr>
            <a:r>
              <a:rPr lang="en-US" altLang="en-US" sz="2800" dirty="0" err="1"/>
              <a:t>Intradialytic</a:t>
            </a:r>
            <a:r>
              <a:rPr lang="en-US" altLang="en-US" sz="2800" dirty="0"/>
              <a:t> </a:t>
            </a:r>
            <a:r>
              <a:rPr lang="en-US" altLang="en-US" sz="2800" dirty="0" smtClean="0"/>
              <a:t>hypoxemia</a:t>
            </a:r>
          </a:p>
          <a:p>
            <a:pPr marL="381000" indent="-381000">
              <a:lnSpc>
                <a:spcPct val="80000"/>
              </a:lnSpc>
              <a:buFont typeface="Wingdings" pitchFamily="2" charset="2"/>
              <a:buAutoNum type="arabicPeriod"/>
            </a:pPr>
            <a:r>
              <a:rPr lang="en-US" altLang="en-US" sz="2800" dirty="0"/>
              <a:t>Metabolic derangements</a:t>
            </a:r>
          </a:p>
          <a:p>
            <a:pPr marL="381000" indent="-381000">
              <a:lnSpc>
                <a:spcPct val="80000"/>
              </a:lnSpc>
              <a:buFont typeface="Wingdings" pitchFamily="2" charset="2"/>
              <a:buAutoNum type="arabicPeriod"/>
            </a:pPr>
            <a:r>
              <a:rPr lang="en-US" altLang="en-US" sz="2800" dirty="0" smtClean="0"/>
              <a:t>Cardiac </a:t>
            </a:r>
            <a:r>
              <a:rPr lang="en-US" altLang="en-US" sz="2800" dirty="0"/>
              <a:t>arrhythmia and sudden </a:t>
            </a:r>
            <a:r>
              <a:rPr lang="en-US" altLang="en-US" sz="2800" dirty="0" smtClean="0"/>
              <a:t>death</a:t>
            </a:r>
            <a:endParaRPr lang="en-US" altLang="en-US" sz="2800" dirty="0"/>
          </a:p>
          <a:p>
            <a:pPr marL="381000" indent="-381000">
              <a:lnSpc>
                <a:spcPct val="80000"/>
              </a:lnSpc>
              <a:buFont typeface="Wingdings" pitchFamily="2" charset="2"/>
              <a:buNone/>
            </a:pPr>
            <a:endParaRPr lang="en-US" altLang="en-US" sz="2800" dirty="0"/>
          </a:p>
        </p:txBody>
      </p:sp>
    </p:spTree>
    <p:extLst>
      <p:ext uri="{BB962C8B-B14F-4D97-AF65-F5344CB8AC3E}">
        <p14:creationId xmlns="" xmlns:p14="http://schemas.microsoft.com/office/powerpoint/2010/main" val="1064216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026"/>
          <p:cNvSpPr>
            <a:spLocks noGrp="1" noChangeArrowheads="1"/>
          </p:cNvSpPr>
          <p:nvPr>
            <p:ph type="title"/>
          </p:nvPr>
        </p:nvSpPr>
        <p:spPr>
          <a:xfrm>
            <a:off x="395536" y="-99392"/>
            <a:ext cx="8229600" cy="1143000"/>
          </a:xfrm>
        </p:spPr>
        <p:txBody>
          <a:bodyPr/>
          <a:lstStyle/>
          <a:p>
            <a:r>
              <a:rPr lang="en-US" altLang="en-US" b="1" u="sng" dirty="0">
                <a:solidFill>
                  <a:srgbClr val="00B0F0"/>
                </a:solidFill>
              </a:rPr>
              <a:t>Dialysis Reactions</a:t>
            </a:r>
          </a:p>
        </p:txBody>
      </p:sp>
      <p:pic>
        <p:nvPicPr>
          <p:cNvPr id="209923" name="Picture 1027"/>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87335" y="1124744"/>
            <a:ext cx="8975279" cy="5544616"/>
          </a:xfrm>
          <a:prstGeom prst="rect">
            <a:avLst/>
          </a:prstGeom>
        </p:spPr>
      </p:pic>
    </p:spTree>
    <p:extLst>
      <p:ext uri="{BB962C8B-B14F-4D97-AF65-F5344CB8AC3E}">
        <p14:creationId xmlns="" xmlns:p14="http://schemas.microsoft.com/office/powerpoint/2010/main" val="2172898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7" y="287070"/>
            <a:ext cx="5027145" cy="646331"/>
          </a:xfrm>
          <a:prstGeom prst="rect">
            <a:avLst/>
          </a:prstGeom>
          <a:noFill/>
        </p:spPr>
        <p:txBody>
          <a:bodyPr wrap="none" rtlCol="0">
            <a:spAutoFit/>
          </a:bodyPr>
          <a:lstStyle/>
          <a:p>
            <a:r>
              <a:rPr lang="en-US" altLang="en-US" sz="3600" b="1" u="sng" dirty="0" err="1">
                <a:solidFill>
                  <a:srgbClr val="00B0F0"/>
                </a:solidFill>
              </a:rPr>
              <a:t>Intradialytic</a:t>
            </a:r>
            <a:r>
              <a:rPr lang="en-US" altLang="en-US" sz="3600" b="1" u="sng" dirty="0">
                <a:solidFill>
                  <a:srgbClr val="00B0F0"/>
                </a:solidFill>
              </a:rPr>
              <a:t> Hypotension</a:t>
            </a:r>
            <a:endParaRPr lang="en-IN" sz="3600" b="1" u="sng" dirty="0">
              <a:solidFill>
                <a:srgbClr val="00B0F0"/>
              </a:solidFill>
            </a:endParaRPr>
          </a:p>
        </p:txBody>
      </p:sp>
      <p:sp>
        <p:nvSpPr>
          <p:cNvPr id="2" name="Rectangle 1"/>
          <p:cNvSpPr/>
          <p:nvPr/>
        </p:nvSpPr>
        <p:spPr>
          <a:xfrm>
            <a:off x="323527" y="1124745"/>
            <a:ext cx="7776865" cy="4801314"/>
          </a:xfrm>
          <a:prstGeom prst="rect">
            <a:avLst/>
          </a:prstGeom>
        </p:spPr>
        <p:txBody>
          <a:bodyPr wrap="square">
            <a:spAutoFit/>
          </a:bodyPr>
          <a:lstStyle/>
          <a:p>
            <a:pPr marL="342900" indent="-342900">
              <a:buFont typeface="Arial" panose="020B0604020202020204" pitchFamily="34" charset="0"/>
              <a:buChar char="•"/>
            </a:pPr>
            <a:r>
              <a:rPr lang="en-IN" sz="2400" dirty="0" smtClean="0"/>
              <a:t>(</a:t>
            </a:r>
            <a:r>
              <a:rPr lang="en-IN" sz="2400" dirty="0"/>
              <a:t>IDH) is defined as a decrease in systolic blood pressure by ≥20 mm Hg or a decrease in MAP by 10 mm </a:t>
            </a:r>
            <a:r>
              <a:rPr lang="en-IN" sz="2400" dirty="0" smtClean="0"/>
              <a:t>Hg.</a:t>
            </a:r>
          </a:p>
          <a:p>
            <a:endParaRPr lang="en-IN" dirty="0" smtClean="0"/>
          </a:p>
          <a:p>
            <a:pPr marL="342900" indent="-342900">
              <a:buFont typeface="Arial" panose="020B0604020202020204" pitchFamily="34" charset="0"/>
              <a:buChar char="•"/>
            </a:pPr>
            <a:r>
              <a:rPr lang="en-IN" sz="2400" dirty="0"/>
              <a:t>S</a:t>
            </a:r>
            <a:r>
              <a:rPr lang="en-IN" sz="2400" dirty="0" smtClean="0"/>
              <a:t>ymptoms </a:t>
            </a:r>
            <a:r>
              <a:rPr lang="en-IN" sz="2400" dirty="0"/>
              <a:t>that include: </a:t>
            </a:r>
            <a:endParaRPr lang="en-IN" sz="2400" dirty="0" smtClean="0"/>
          </a:p>
          <a:p>
            <a:r>
              <a:rPr lang="en-IN" sz="2400" dirty="0"/>
              <a:t>	</a:t>
            </a:r>
            <a:r>
              <a:rPr lang="en-IN" sz="2400" dirty="0" smtClean="0"/>
              <a:t>	    Abdominal discomfort,</a:t>
            </a:r>
          </a:p>
          <a:p>
            <a:r>
              <a:rPr lang="en-IN" sz="2400" dirty="0"/>
              <a:t>	</a:t>
            </a:r>
            <a:r>
              <a:rPr lang="en-IN" sz="2400" dirty="0" smtClean="0"/>
              <a:t>	    Yawning, </a:t>
            </a:r>
          </a:p>
          <a:p>
            <a:r>
              <a:rPr lang="en-IN" sz="2400" dirty="0"/>
              <a:t>	</a:t>
            </a:r>
            <a:r>
              <a:rPr lang="en-IN" sz="2400" dirty="0" smtClean="0"/>
              <a:t>	    Sighing,</a:t>
            </a:r>
          </a:p>
          <a:p>
            <a:r>
              <a:rPr lang="en-IN" sz="2400" dirty="0"/>
              <a:t>	</a:t>
            </a:r>
            <a:r>
              <a:rPr lang="en-IN" sz="2400" dirty="0" smtClean="0"/>
              <a:t>	    Nausea,</a:t>
            </a:r>
          </a:p>
          <a:p>
            <a:r>
              <a:rPr lang="en-IN" sz="2400" dirty="0"/>
              <a:t>	</a:t>
            </a:r>
            <a:r>
              <a:rPr lang="en-IN" sz="2400" dirty="0" smtClean="0"/>
              <a:t>	    Vomiting,</a:t>
            </a:r>
          </a:p>
          <a:p>
            <a:r>
              <a:rPr lang="en-IN" sz="2400" dirty="0" smtClean="0"/>
              <a:t>	                 Muscle cramps, </a:t>
            </a:r>
          </a:p>
          <a:p>
            <a:r>
              <a:rPr lang="en-IN" sz="2400" dirty="0" smtClean="0"/>
              <a:t>		    Restlessness,</a:t>
            </a:r>
          </a:p>
          <a:p>
            <a:r>
              <a:rPr lang="en-IN" sz="2400" dirty="0" smtClean="0"/>
              <a:t> 		    Dizziness </a:t>
            </a:r>
            <a:r>
              <a:rPr lang="en-IN" sz="2400" dirty="0"/>
              <a:t>or </a:t>
            </a:r>
            <a:r>
              <a:rPr lang="en-IN" sz="2400" dirty="0" smtClean="0"/>
              <a:t>fainting, </a:t>
            </a:r>
            <a:endParaRPr lang="en-IN" sz="2400" dirty="0"/>
          </a:p>
          <a:p>
            <a:r>
              <a:rPr lang="en-IN" sz="2400" dirty="0" smtClean="0"/>
              <a:t> 		    Anxiety</a:t>
            </a:r>
            <a:r>
              <a:rPr lang="en-IN" sz="2400" dirty="0"/>
              <a:t>.</a:t>
            </a:r>
          </a:p>
        </p:txBody>
      </p:sp>
    </p:spTree>
    <p:extLst>
      <p:ext uri="{BB962C8B-B14F-4D97-AF65-F5344CB8AC3E}">
        <p14:creationId xmlns="" xmlns:p14="http://schemas.microsoft.com/office/powerpoint/2010/main" val="3491095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2008948" cy="707886"/>
          </a:xfrm>
          <a:prstGeom prst="rect">
            <a:avLst/>
          </a:prstGeom>
          <a:noFill/>
        </p:spPr>
        <p:txBody>
          <a:bodyPr wrap="none" rtlCol="0">
            <a:spAutoFit/>
          </a:bodyPr>
          <a:lstStyle/>
          <a:p>
            <a:r>
              <a:rPr lang="en-US" sz="4000" b="1" u="sng" dirty="0">
                <a:solidFill>
                  <a:srgbClr val="00B0F0"/>
                </a:solidFill>
              </a:rPr>
              <a:t>P</a:t>
            </a:r>
            <a:r>
              <a:rPr lang="en-US" sz="4000" b="1" u="sng" dirty="0" smtClean="0">
                <a:solidFill>
                  <a:srgbClr val="00B0F0"/>
                </a:solidFill>
              </a:rPr>
              <a:t>athway</a:t>
            </a:r>
            <a:endParaRPr lang="en-IN" sz="4000" b="1" u="sng" dirty="0">
              <a:solidFill>
                <a:srgbClr val="00B0F0"/>
              </a:solidFill>
            </a:endParaRPr>
          </a:p>
        </p:txBody>
      </p:sp>
      <p:sp>
        <p:nvSpPr>
          <p:cNvPr id="4" name="TextBox 3"/>
          <p:cNvSpPr txBox="1"/>
          <p:nvPr/>
        </p:nvSpPr>
        <p:spPr>
          <a:xfrm>
            <a:off x="3558926" y="429925"/>
            <a:ext cx="2229649" cy="369332"/>
          </a:xfrm>
          <a:prstGeom prst="rect">
            <a:avLst/>
          </a:prstGeom>
          <a:noFill/>
        </p:spPr>
        <p:txBody>
          <a:bodyPr wrap="none" rtlCol="0">
            <a:spAutoFit/>
          </a:bodyPr>
          <a:lstStyle/>
          <a:p>
            <a:r>
              <a:rPr lang="en-US" dirty="0" smtClean="0"/>
              <a:t>Recognition of low BP</a:t>
            </a:r>
            <a:endParaRPr lang="en-IN" dirty="0"/>
          </a:p>
        </p:txBody>
      </p:sp>
      <p:sp>
        <p:nvSpPr>
          <p:cNvPr id="5" name="TextBox 4"/>
          <p:cNvSpPr txBox="1"/>
          <p:nvPr/>
        </p:nvSpPr>
        <p:spPr>
          <a:xfrm>
            <a:off x="3094535" y="1304589"/>
            <a:ext cx="3158429" cy="369332"/>
          </a:xfrm>
          <a:prstGeom prst="rect">
            <a:avLst/>
          </a:prstGeom>
          <a:noFill/>
        </p:spPr>
        <p:txBody>
          <a:bodyPr wrap="none" rtlCol="0">
            <a:spAutoFit/>
          </a:bodyPr>
          <a:lstStyle/>
          <a:p>
            <a:r>
              <a:rPr lang="en-US" dirty="0" smtClean="0"/>
              <a:t>Is MAP is more than &gt;30 mmHg</a:t>
            </a:r>
            <a:endParaRPr lang="en-IN" dirty="0"/>
          </a:p>
        </p:txBody>
      </p:sp>
      <p:sp>
        <p:nvSpPr>
          <p:cNvPr id="6" name="TextBox 5"/>
          <p:cNvSpPr txBox="1"/>
          <p:nvPr/>
        </p:nvSpPr>
        <p:spPr>
          <a:xfrm>
            <a:off x="3202334" y="1964666"/>
            <a:ext cx="485518" cy="369332"/>
          </a:xfrm>
          <a:prstGeom prst="rect">
            <a:avLst/>
          </a:prstGeom>
          <a:noFill/>
        </p:spPr>
        <p:txBody>
          <a:bodyPr wrap="none" rtlCol="0">
            <a:spAutoFit/>
          </a:bodyPr>
          <a:lstStyle/>
          <a:p>
            <a:r>
              <a:rPr lang="en-US" dirty="0"/>
              <a:t>Y</a:t>
            </a:r>
            <a:r>
              <a:rPr lang="en-US" dirty="0" smtClean="0"/>
              <a:t>es</a:t>
            </a:r>
            <a:endParaRPr lang="en-IN" dirty="0"/>
          </a:p>
        </p:txBody>
      </p:sp>
      <p:sp>
        <p:nvSpPr>
          <p:cNvPr id="7" name="TextBox 6"/>
          <p:cNvSpPr txBox="1"/>
          <p:nvPr/>
        </p:nvSpPr>
        <p:spPr>
          <a:xfrm>
            <a:off x="5442428" y="1964666"/>
            <a:ext cx="455574" cy="369332"/>
          </a:xfrm>
          <a:prstGeom prst="rect">
            <a:avLst/>
          </a:prstGeom>
          <a:noFill/>
        </p:spPr>
        <p:txBody>
          <a:bodyPr wrap="none" rtlCol="0">
            <a:spAutoFit/>
          </a:bodyPr>
          <a:lstStyle/>
          <a:p>
            <a:r>
              <a:rPr lang="en-US" dirty="0" smtClean="0"/>
              <a:t>No</a:t>
            </a:r>
            <a:endParaRPr lang="en-IN" dirty="0"/>
          </a:p>
        </p:txBody>
      </p:sp>
      <p:cxnSp>
        <p:nvCxnSpPr>
          <p:cNvPr id="9" name="Straight Arrow Connector 8"/>
          <p:cNvCxnSpPr/>
          <p:nvPr/>
        </p:nvCxnSpPr>
        <p:spPr>
          <a:xfrm>
            <a:off x="4572000" y="799257"/>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85639" y="1692132"/>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12415" y="2149332"/>
            <a:ext cx="134644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7583" y="2544662"/>
            <a:ext cx="3197991" cy="646331"/>
          </a:xfrm>
          <a:prstGeom prst="rect">
            <a:avLst/>
          </a:prstGeom>
          <a:noFill/>
        </p:spPr>
        <p:txBody>
          <a:bodyPr wrap="none" rtlCol="0">
            <a:spAutoFit/>
          </a:bodyPr>
          <a:lstStyle/>
          <a:p>
            <a:r>
              <a:rPr lang="en-US" dirty="0" smtClean="0"/>
              <a:t>Pause ultrafiltration  for 10 </a:t>
            </a:r>
            <a:r>
              <a:rPr lang="en-US" dirty="0" err="1" smtClean="0"/>
              <a:t>mins</a:t>
            </a:r>
            <a:endParaRPr lang="en-US" dirty="0" smtClean="0"/>
          </a:p>
          <a:p>
            <a:r>
              <a:rPr lang="en-US" dirty="0"/>
              <a:t>a</a:t>
            </a:r>
            <a:r>
              <a:rPr lang="en-US" dirty="0" smtClean="0"/>
              <a:t>nd then recheck  BP </a:t>
            </a:r>
            <a:endParaRPr lang="en-IN" dirty="0"/>
          </a:p>
        </p:txBody>
      </p:sp>
      <p:sp>
        <p:nvSpPr>
          <p:cNvPr id="21" name="TextBox 20"/>
          <p:cNvSpPr txBox="1"/>
          <p:nvPr/>
        </p:nvSpPr>
        <p:spPr>
          <a:xfrm>
            <a:off x="5156432" y="2603972"/>
            <a:ext cx="2680542" cy="369332"/>
          </a:xfrm>
          <a:prstGeom prst="rect">
            <a:avLst/>
          </a:prstGeom>
          <a:noFill/>
        </p:spPr>
        <p:txBody>
          <a:bodyPr wrap="none" rtlCol="0">
            <a:spAutoFit/>
          </a:bodyPr>
          <a:lstStyle/>
          <a:p>
            <a:r>
              <a:rPr lang="en-US" dirty="0" smtClean="0"/>
              <a:t>Is MAP less than 70 mmHg</a:t>
            </a:r>
            <a:endParaRPr lang="en-IN" dirty="0"/>
          </a:p>
        </p:txBody>
      </p:sp>
      <p:sp>
        <p:nvSpPr>
          <p:cNvPr id="22" name="TextBox 21"/>
          <p:cNvSpPr txBox="1"/>
          <p:nvPr/>
        </p:nvSpPr>
        <p:spPr>
          <a:xfrm>
            <a:off x="4342880" y="2609968"/>
            <a:ext cx="485518" cy="369332"/>
          </a:xfrm>
          <a:prstGeom prst="rect">
            <a:avLst/>
          </a:prstGeom>
          <a:noFill/>
        </p:spPr>
        <p:txBody>
          <a:bodyPr wrap="none" rtlCol="0">
            <a:spAutoFit/>
          </a:bodyPr>
          <a:lstStyle/>
          <a:p>
            <a:r>
              <a:rPr lang="en-US" dirty="0"/>
              <a:t>Y</a:t>
            </a:r>
            <a:r>
              <a:rPr lang="en-US" dirty="0" smtClean="0"/>
              <a:t>es</a:t>
            </a:r>
            <a:endParaRPr lang="en-IN" dirty="0"/>
          </a:p>
        </p:txBody>
      </p:sp>
      <p:sp>
        <p:nvSpPr>
          <p:cNvPr id="23" name="TextBox 22"/>
          <p:cNvSpPr txBox="1"/>
          <p:nvPr/>
        </p:nvSpPr>
        <p:spPr>
          <a:xfrm>
            <a:off x="6259298" y="3312684"/>
            <a:ext cx="455574" cy="369332"/>
          </a:xfrm>
          <a:prstGeom prst="rect">
            <a:avLst/>
          </a:prstGeom>
          <a:noFill/>
        </p:spPr>
        <p:txBody>
          <a:bodyPr wrap="none" rtlCol="0">
            <a:spAutoFit/>
          </a:bodyPr>
          <a:lstStyle/>
          <a:p>
            <a:r>
              <a:rPr lang="en-US" dirty="0" smtClean="0"/>
              <a:t>No</a:t>
            </a:r>
            <a:endParaRPr lang="en-IN" dirty="0"/>
          </a:p>
        </p:txBody>
      </p:sp>
      <p:cxnSp>
        <p:nvCxnSpPr>
          <p:cNvPr id="24" name="Straight Arrow Connector 23"/>
          <p:cNvCxnSpPr>
            <a:stCxn id="6" idx="1"/>
            <a:endCxn id="20" idx="0"/>
          </p:cNvCxnSpPr>
          <p:nvPr/>
        </p:nvCxnSpPr>
        <p:spPr>
          <a:xfrm flipH="1">
            <a:off x="2426579" y="2149332"/>
            <a:ext cx="775755" cy="395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1"/>
          </p:cNvCxnSpPr>
          <p:nvPr/>
        </p:nvCxnSpPr>
        <p:spPr>
          <a:xfrm flipH="1">
            <a:off x="4828400" y="2788638"/>
            <a:ext cx="32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025574" y="2788638"/>
            <a:ext cx="3280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3"/>
            <a:endCxn id="21" idx="0"/>
          </p:cNvCxnSpPr>
          <p:nvPr/>
        </p:nvCxnSpPr>
        <p:spPr>
          <a:xfrm>
            <a:off x="5898002" y="2149332"/>
            <a:ext cx="598701" cy="454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1" idx="2"/>
            <a:endCxn id="23" idx="0"/>
          </p:cNvCxnSpPr>
          <p:nvPr/>
        </p:nvCxnSpPr>
        <p:spPr>
          <a:xfrm flipH="1">
            <a:off x="6487085" y="2973304"/>
            <a:ext cx="9618" cy="339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515601" y="4149080"/>
            <a:ext cx="2239524" cy="646331"/>
          </a:xfrm>
          <a:prstGeom prst="rect">
            <a:avLst/>
          </a:prstGeom>
          <a:noFill/>
        </p:spPr>
        <p:txBody>
          <a:bodyPr wrap="none" rtlCol="0">
            <a:spAutoFit/>
          </a:bodyPr>
          <a:lstStyle/>
          <a:p>
            <a:r>
              <a:rPr lang="en-US" dirty="0" smtClean="0"/>
              <a:t>Patient BP monitoring</a:t>
            </a:r>
          </a:p>
          <a:p>
            <a:endParaRPr lang="en-IN" dirty="0"/>
          </a:p>
        </p:txBody>
      </p:sp>
      <p:cxnSp>
        <p:nvCxnSpPr>
          <p:cNvPr id="45" name="Straight Arrow Connector 44"/>
          <p:cNvCxnSpPr>
            <a:stCxn id="23" idx="2"/>
            <a:endCxn id="43" idx="0"/>
          </p:cNvCxnSpPr>
          <p:nvPr/>
        </p:nvCxnSpPr>
        <p:spPr>
          <a:xfrm>
            <a:off x="6487085" y="3682016"/>
            <a:ext cx="148278" cy="467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27583" y="3497350"/>
            <a:ext cx="1989071" cy="646331"/>
          </a:xfrm>
          <a:prstGeom prst="rect">
            <a:avLst/>
          </a:prstGeom>
          <a:noFill/>
        </p:spPr>
        <p:txBody>
          <a:bodyPr wrap="none" rtlCol="0">
            <a:spAutoFit/>
          </a:bodyPr>
          <a:lstStyle/>
          <a:p>
            <a:r>
              <a:rPr lang="en-US" dirty="0" smtClean="0"/>
              <a:t>Has BP improved??</a:t>
            </a:r>
          </a:p>
          <a:p>
            <a:r>
              <a:rPr lang="en-US" dirty="0" smtClean="0"/>
              <a:t>MAP &gt;70mmHg</a:t>
            </a:r>
            <a:endParaRPr lang="en-IN" dirty="0"/>
          </a:p>
        </p:txBody>
      </p:sp>
      <p:cxnSp>
        <p:nvCxnSpPr>
          <p:cNvPr id="49" name="Straight Arrow Connector 48"/>
          <p:cNvCxnSpPr/>
          <p:nvPr/>
        </p:nvCxnSpPr>
        <p:spPr>
          <a:xfrm>
            <a:off x="1691680" y="3142994"/>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37666" y="4610745"/>
            <a:ext cx="485518" cy="369332"/>
          </a:xfrm>
          <a:prstGeom prst="rect">
            <a:avLst/>
          </a:prstGeom>
          <a:noFill/>
        </p:spPr>
        <p:txBody>
          <a:bodyPr wrap="none" rtlCol="0">
            <a:spAutoFit/>
          </a:bodyPr>
          <a:lstStyle/>
          <a:p>
            <a:r>
              <a:rPr lang="en-US" dirty="0"/>
              <a:t>Y</a:t>
            </a:r>
            <a:r>
              <a:rPr lang="en-US" dirty="0" smtClean="0"/>
              <a:t>es</a:t>
            </a:r>
            <a:endParaRPr lang="en-IN" dirty="0"/>
          </a:p>
        </p:txBody>
      </p:sp>
      <p:sp>
        <p:nvSpPr>
          <p:cNvPr id="52" name="TextBox 51"/>
          <p:cNvSpPr txBox="1"/>
          <p:nvPr/>
        </p:nvSpPr>
        <p:spPr>
          <a:xfrm>
            <a:off x="1822118" y="4610745"/>
            <a:ext cx="455574" cy="369332"/>
          </a:xfrm>
          <a:prstGeom prst="rect">
            <a:avLst/>
          </a:prstGeom>
          <a:noFill/>
        </p:spPr>
        <p:txBody>
          <a:bodyPr wrap="none" rtlCol="0">
            <a:spAutoFit/>
          </a:bodyPr>
          <a:lstStyle/>
          <a:p>
            <a:r>
              <a:rPr lang="en-US" dirty="0" smtClean="0"/>
              <a:t>No</a:t>
            </a:r>
            <a:endParaRPr lang="en-IN" dirty="0"/>
          </a:p>
        </p:txBody>
      </p:sp>
      <p:cxnSp>
        <p:nvCxnSpPr>
          <p:cNvPr id="53" name="Straight Arrow Connector 52"/>
          <p:cNvCxnSpPr/>
          <p:nvPr/>
        </p:nvCxnSpPr>
        <p:spPr>
          <a:xfrm>
            <a:off x="980425" y="4271365"/>
            <a:ext cx="0" cy="339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49905" y="4271365"/>
            <a:ext cx="0" cy="339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80425" y="4271331"/>
            <a:ext cx="1069480" cy="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515165" y="4066812"/>
            <a:ext cx="0" cy="169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781085" y="5185725"/>
            <a:ext cx="4142031" cy="369332"/>
          </a:xfrm>
          <a:prstGeom prst="rect">
            <a:avLst/>
          </a:prstGeom>
          <a:noFill/>
        </p:spPr>
        <p:txBody>
          <a:bodyPr wrap="none" rtlCol="0">
            <a:spAutoFit/>
          </a:bodyPr>
          <a:lstStyle/>
          <a:p>
            <a:r>
              <a:rPr lang="en-US" dirty="0" smtClean="0"/>
              <a:t>Consider for extra 10 </a:t>
            </a:r>
            <a:r>
              <a:rPr lang="en-US" dirty="0" err="1" smtClean="0"/>
              <a:t>mins</a:t>
            </a:r>
            <a:r>
              <a:rPr lang="en-US" dirty="0" smtClean="0"/>
              <a:t> or alter UF goal</a:t>
            </a:r>
            <a:endParaRPr lang="en-IN" dirty="0"/>
          </a:p>
        </p:txBody>
      </p:sp>
      <p:sp>
        <p:nvSpPr>
          <p:cNvPr id="64" name="TextBox 63"/>
          <p:cNvSpPr txBox="1"/>
          <p:nvPr/>
        </p:nvSpPr>
        <p:spPr>
          <a:xfrm>
            <a:off x="434577" y="6016242"/>
            <a:ext cx="4693016" cy="369332"/>
          </a:xfrm>
          <a:prstGeom prst="rect">
            <a:avLst/>
          </a:prstGeom>
          <a:noFill/>
        </p:spPr>
        <p:txBody>
          <a:bodyPr wrap="none" rtlCol="0">
            <a:spAutoFit/>
          </a:bodyPr>
          <a:lstStyle/>
          <a:p>
            <a:r>
              <a:rPr lang="en-US" dirty="0" smtClean="0"/>
              <a:t>Consider UF resumption and monitor patient BP</a:t>
            </a:r>
            <a:endParaRPr lang="en-IN" dirty="0"/>
          </a:p>
        </p:txBody>
      </p:sp>
      <p:cxnSp>
        <p:nvCxnSpPr>
          <p:cNvPr id="65" name="Straight Arrow Connector 64"/>
          <p:cNvCxnSpPr>
            <a:stCxn id="51" idx="2"/>
            <a:endCxn id="64" idx="0"/>
          </p:cNvCxnSpPr>
          <p:nvPr/>
        </p:nvCxnSpPr>
        <p:spPr>
          <a:xfrm>
            <a:off x="980425" y="4980077"/>
            <a:ext cx="1800660" cy="1036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2" idx="2"/>
            <a:endCxn id="63" idx="1"/>
          </p:cNvCxnSpPr>
          <p:nvPr/>
        </p:nvCxnSpPr>
        <p:spPr>
          <a:xfrm>
            <a:off x="2049905" y="4980077"/>
            <a:ext cx="731180" cy="390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3" idx="0"/>
            <a:endCxn id="52" idx="3"/>
          </p:cNvCxnSpPr>
          <p:nvPr/>
        </p:nvCxnSpPr>
        <p:spPr>
          <a:xfrm flipH="1" flipV="1">
            <a:off x="2277692" y="4795411"/>
            <a:ext cx="2574409" cy="390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44446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Autofit/>
          </a:bodyPr>
          <a:lstStyle/>
          <a:p>
            <a:r>
              <a:rPr lang="en-US" altLang="en-US" sz="3600" b="1" u="sng" dirty="0" smtClean="0">
                <a:solidFill>
                  <a:srgbClr val="00B0F0"/>
                </a:solidFill>
              </a:rPr>
              <a:t>Management of </a:t>
            </a:r>
            <a:r>
              <a:rPr lang="en-US" altLang="en-US" sz="3600" b="1" u="sng" dirty="0" err="1" smtClean="0">
                <a:solidFill>
                  <a:srgbClr val="00B0F0"/>
                </a:solidFill>
              </a:rPr>
              <a:t>Intradialytic</a:t>
            </a:r>
            <a:r>
              <a:rPr lang="en-US" altLang="en-US" sz="3600" b="1" u="sng" dirty="0" smtClean="0">
                <a:solidFill>
                  <a:srgbClr val="00B0F0"/>
                </a:solidFill>
              </a:rPr>
              <a:t> </a:t>
            </a:r>
            <a:r>
              <a:rPr lang="en-US" altLang="en-US" sz="3600" b="1" u="sng" dirty="0">
                <a:solidFill>
                  <a:srgbClr val="00B0F0"/>
                </a:solidFill>
              </a:rPr>
              <a:t>Hypotension</a:t>
            </a:r>
          </a:p>
        </p:txBody>
      </p:sp>
      <p:sp>
        <p:nvSpPr>
          <p:cNvPr id="211971" name="Rectangle 3"/>
          <p:cNvSpPr>
            <a:spLocks noGrp="1" noChangeArrowheads="1"/>
          </p:cNvSpPr>
          <p:nvPr>
            <p:ph idx="1"/>
          </p:nvPr>
        </p:nvSpPr>
        <p:spPr>
          <a:xfrm>
            <a:off x="457200" y="1981200"/>
            <a:ext cx="8229600" cy="4114800"/>
          </a:xfrm>
          <a:prstGeom prst="rect">
            <a:avLst/>
          </a:prstGeom>
        </p:spPr>
        <p:txBody>
          <a:bodyPr>
            <a:normAutofit/>
          </a:bodyPr>
          <a:lstStyle/>
          <a:p>
            <a:pPr marL="609600" indent="-609600">
              <a:lnSpc>
                <a:spcPct val="80000"/>
              </a:lnSpc>
              <a:buFont typeface="Wingdings" pitchFamily="2" charset="2"/>
              <a:buAutoNum type="arabicPeriod"/>
            </a:pPr>
            <a:r>
              <a:rPr lang="en-US" altLang="en-US" sz="2400" dirty="0"/>
              <a:t>Assess dry weight frequently</a:t>
            </a:r>
          </a:p>
          <a:p>
            <a:pPr marL="609600" indent="-609600">
              <a:lnSpc>
                <a:spcPct val="80000"/>
              </a:lnSpc>
              <a:buFont typeface="Wingdings" pitchFamily="2" charset="2"/>
              <a:buAutoNum type="arabicPeriod"/>
            </a:pPr>
            <a:r>
              <a:rPr lang="en-US" altLang="en-US" sz="2400" dirty="0"/>
              <a:t>Avoid BP meds before HD</a:t>
            </a:r>
          </a:p>
          <a:p>
            <a:pPr marL="609600" indent="-609600">
              <a:lnSpc>
                <a:spcPct val="80000"/>
              </a:lnSpc>
              <a:buFont typeface="Wingdings" pitchFamily="2" charset="2"/>
              <a:buAutoNum type="arabicPeriod"/>
            </a:pPr>
            <a:r>
              <a:rPr lang="en-US" altLang="en-US" sz="2400" dirty="0"/>
              <a:t>Avoid rapid UF </a:t>
            </a:r>
          </a:p>
          <a:p>
            <a:pPr marL="609600" indent="-609600">
              <a:lnSpc>
                <a:spcPct val="80000"/>
              </a:lnSpc>
              <a:buFont typeface="Wingdings" pitchFamily="2" charset="2"/>
              <a:buAutoNum type="arabicPeriod"/>
            </a:pPr>
            <a:r>
              <a:rPr lang="en-US" altLang="en-US" sz="2400" dirty="0"/>
              <a:t>Use sequential UF and HD</a:t>
            </a:r>
          </a:p>
          <a:p>
            <a:pPr marL="609600" indent="-609600">
              <a:lnSpc>
                <a:spcPct val="80000"/>
              </a:lnSpc>
              <a:buFont typeface="Wingdings" pitchFamily="2" charset="2"/>
              <a:buAutoNum type="arabicPeriod"/>
            </a:pPr>
            <a:r>
              <a:rPr lang="en-US" altLang="en-US" sz="2400" dirty="0"/>
              <a:t>Avoid feeding patients on HD</a:t>
            </a:r>
          </a:p>
          <a:p>
            <a:pPr marL="609600" indent="-609600">
              <a:lnSpc>
                <a:spcPct val="80000"/>
              </a:lnSpc>
              <a:buFont typeface="Wingdings" pitchFamily="2" charset="2"/>
              <a:buAutoNum type="arabicPeriod"/>
            </a:pPr>
            <a:r>
              <a:rPr lang="en-US" altLang="en-US" sz="2400" dirty="0"/>
              <a:t>Use Sodium modeling</a:t>
            </a:r>
          </a:p>
          <a:p>
            <a:pPr marL="609600" indent="-609600">
              <a:lnSpc>
                <a:spcPct val="80000"/>
              </a:lnSpc>
              <a:buFont typeface="Wingdings" pitchFamily="2" charset="2"/>
              <a:buAutoNum type="arabicPeriod"/>
            </a:pPr>
            <a:r>
              <a:rPr lang="en-US" altLang="en-US" sz="2400" dirty="0"/>
              <a:t>Use HCO</a:t>
            </a:r>
            <a:r>
              <a:rPr lang="en-US" altLang="en-US" sz="1600" dirty="0"/>
              <a:t>3 </a:t>
            </a:r>
            <a:r>
              <a:rPr lang="en-US" altLang="en-US" sz="2400" dirty="0"/>
              <a:t>based </a:t>
            </a:r>
            <a:r>
              <a:rPr lang="en-US" altLang="en-US" sz="2400" dirty="0" smtClean="0"/>
              <a:t>dialysate</a:t>
            </a:r>
            <a:endParaRPr lang="en-US" altLang="en-US" sz="2400" dirty="0"/>
          </a:p>
          <a:p>
            <a:pPr marL="609600" indent="-609600">
              <a:lnSpc>
                <a:spcPct val="80000"/>
              </a:lnSpc>
              <a:buFont typeface="Wingdings" pitchFamily="2" charset="2"/>
              <a:buAutoNum type="arabicPeriod"/>
            </a:pPr>
            <a:r>
              <a:rPr lang="en-US" altLang="en-US" sz="2400" dirty="0"/>
              <a:t>Use non Cellulosic membranes</a:t>
            </a:r>
          </a:p>
          <a:p>
            <a:pPr marL="609600" indent="-609600">
              <a:lnSpc>
                <a:spcPct val="80000"/>
              </a:lnSpc>
              <a:buFont typeface="Wingdings" pitchFamily="2" charset="2"/>
              <a:buAutoNum type="arabicPeriod"/>
            </a:pPr>
            <a:r>
              <a:rPr lang="en-US" altLang="en-US" sz="2400" dirty="0"/>
              <a:t>Keep Dialysate temperature&lt;37 degrees Celsius</a:t>
            </a:r>
          </a:p>
          <a:p>
            <a:pPr marL="609600" indent="-609600">
              <a:lnSpc>
                <a:spcPct val="80000"/>
              </a:lnSpc>
              <a:buFont typeface="Wingdings" pitchFamily="2" charset="2"/>
              <a:buAutoNum type="arabicPeriod"/>
            </a:pPr>
            <a:r>
              <a:rPr lang="en-US" altLang="en-US" sz="2400" dirty="0"/>
              <a:t>Assess cardiac function, r/o pericardial effusion/</a:t>
            </a:r>
            <a:r>
              <a:rPr lang="en-US" altLang="en-US" sz="2400" dirty="0" err="1"/>
              <a:t>tamponade</a:t>
            </a:r>
            <a:endParaRPr lang="en-US" altLang="en-US" sz="2400" dirty="0"/>
          </a:p>
        </p:txBody>
      </p:sp>
    </p:spTree>
    <p:extLst>
      <p:ext uri="{BB962C8B-B14F-4D97-AF65-F5344CB8AC3E}">
        <p14:creationId xmlns="" xmlns:p14="http://schemas.microsoft.com/office/powerpoint/2010/main" val="404628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859" y="330795"/>
            <a:ext cx="5005359" cy="1384995"/>
          </a:xfrm>
          <a:prstGeom prst="rect">
            <a:avLst/>
          </a:prstGeom>
          <a:noFill/>
        </p:spPr>
        <p:txBody>
          <a:bodyPr wrap="square" rtlCol="0">
            <a:spAutoFit/>
          </a:bodyPr>
          <a:lstStyle/>
          <a:p>
            <a:r>
              <a:rPr lang="en-US" sz="4800" b="1" u="sng" dirty="0" smtClean="0">
                <a:solidFill>
                  <a:schemeClr val="accent1"/>
                </a:solidFill>
              </a:rPr>
              <a:t>Hemodialysis</a:t>
            </a:r>
            <a:r>
              <a:rPr lang="en-US" sz="3600" b="1" u="sng" dirty="0" smtClean="0"/>
              <a:t> </a:t>
            </a:r>
          </a:p>
          <a:p>
            <a:endParaRPr lang="en-IN" sz="3600" b="1" u="sng" dirty="0"/>
          </a:p>
        </p:txBody>
      </p:sp>
      <p:sp>
        <p:nvSpPr>
          <p:cNvPr id="3" name="TextBox 2"/>
          <p:cNvSpPr txBox="1"/>
          <p:nvPr/>
        </p:nvSpPr>
        <p:spPr>
          <a:xfrm>
            <a:off x="420131" y="1454180"/>
            <a:ext cx="583032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Remove solute by </a:t>
            </a:r>
            <a:r>
              <a:rPr lang="en-US" sz="2400" dirty="0" smtClean="0">
                <a:solidFill>
                  <a:srgbClr val="FF0000"/>
                </a:solidFill>
              </a:rPr>
              <a:t>diffusion method </a:t>
            </a:r>
            <a:endParaRPr lang="en-IN" sz="2400" dirty="0">
              <a:solidFill>
                <a:srgbClr val="FF0000"/>
              </a:solidFill>
            </a:endParaRPr>
          </a:p>
        </p:txBody>
      </p:sp>
      <p:sp>
        <p:nvSpPr>
          <p:cNvPr id="4" name="TextBox 3"/>
          <p:cNvSpPr txBox="1"/>
          <p:nvPr/>
        </p:nvSpPr>
        <p:spPr>
          <a:xfrm>
            <a:off x="374299" y="2060848"/>
            <a:ext cx="835060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It is based on concentration gradient of solute between the blood and the dialysate across the semi permeable membrane </a:t>
            </a:r>
            <a:endParaRPr lang="en-IN" sz="2400" dirty="0"/>
          </a:p>
        </p:txBody>
      </p:sp>
      <p:sp>
        <p:nvSpPr>
          <p:cNvPr id="6" name="TextBox 5"/>
          <p:cNvSpPr txBox="1"/>
          <p:nvPr/>
        </p:nvSpPr>
        <p:spPr>
          <a:xfrm>
            <a:off x="397858" y="3268464"/>
            <a:ext cx="7380482"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For example </a:t>
            </a:r>
          </a:p>
          <a:p>
            <a:r>
              <a:rPr lang="en-US" sz="2400" dirty="0" smtClean="0"/>
              <a:t>	Urea will diffuse out of blood to dialysate through </a:t>
            </a:r>
          </a:p>
          <a:p>
            <a:r>
              <a:rPr lang="en-US" sz="2400" dirty="0"/>
              <a:t> </a:t>
            </a:r>
            <a:r>
              <a:rPr lang="en-US" sz="2400" dirty="0" smtClean="0"/>
              <a:t>             semipermeable membrane  </a:t>
            </a:r>
            <a:endParaRPr lang="en-IN" sz="2400" dirty="0"/>
          </a:p>
        </p:txBody>
      </p:sp>
      <p:sp>
        <p:nvSpPr>
          <p:cNvPr id="7" name="TextBox 6"/>
          <p:cNvSpPr txBox="1"/>
          <p:nvPr/>
        </p:nvSpPr>
        <p:spPr>
          <a:xfrm>
            <a:off x="397859" y="4653135"/>
            <a:ext cx="6655733"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There will be loss of urea concentration in plasma</a:t>
            </a:r>
            <a:endParaRPr lang="en-IN" sz="2400" dirty="0"/>
          </a:p>
        </p:txBody>
      </p:sp>
      <p:sp>
        <p:nvSpPr>
          <p:cNvPr id="8" name="TextBox 7"/>
          <p:cNvSpPr txBox="1"/>
          <p:nvPr/>
        </p:nvSpPr>
        <p:spPr>
          <a:xfrm>
            <a:off x="420131" y="5517232"/>
            <a:ext cx="4207690"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No need of </a:t>
            </a:r>
            <a:r>
              <a:rPr lang="en-US" sz="2400" dirty="0"/>
              <a:t>f</a:t>
            </a:r>
            <a:r>
              <a:rPr lang="en-US" sz="2400" dirty="0" smtClean="0"/>
              <a:t>luid replacement </a:t>
            </a:r>
            <a:endParaRPr lang="en-IN" sz="2400" dirty="0"/>
          </a:p>
        </p:txBody>
      </p:sp>
    </p:spTree>
    <p:extLst>
      <p:ext uri="{BB962C8B-B14F-4D97-AF65-F5344CB8AC3E}">
        <p14:creationId xmlns="" xmlns:p14="http://schemas.microsoft.com/office/powerpoint/2010/main" val="961706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Autofit/>
          </a:bodyPr>
          <a:lstStyle/>
          <a:p>
            <a:r>
              <a:rPr lang="en-US" altLang="en-US" sz="4000" b="1" u="sng" dirty="0">
                <a:solidFill>
                  <a:srgbClr val="00B0F0"/>
                </a:solidFill>
              </a:rPr>
              <a:t>Neuromuscular complications</a:t>
            </a:r>
            <a:br>
              <a:rPr lang="en-US" altLang="en-US" sz="4000" b="1" u="sng" dirty="0">
                <a:solidFill>
                  <a:srgbClr val="00B0F0"/>
                </a:solidFill>
              </a:rPr>
            </a:br>
            <a:endParaRPr lang="en-US" altLang="en-US" sz="4000" b="1" u="sng" dirty="0">
              <a:solidFill>
                <a:srgbClr val="00B0F0"/>
              </a:solidFill>
            </a:endParaRPr>
          </a:p>
        </p:txBody>
      </p:sp>
      <p:sp>
        <p:nvSpPr>
          <p:cNvPr id="191491" name="Rectangle 3"/>
          <p:cNvSpPr>
            <a:spLocks noGrp="1" noChangeArrowheads="1"/>
          </p:cNvSpPr>
          <p:nvPr>
            <p:ph idx="1"/>
          </p:nvPr>
        </p:nvSpPr>
        <p:spPr>
          <a:xfrm>
            <a:off x="457200" y="1676400"/>
            <a:ext cx="8229600" cy="4419600"/>
          </a:xfrm>
          <a:prstGeom prst="rect">
            <a:avLst/>
          </a:prstGeom>
        </p:spPr>
        <p:txBody>
          <a:bodyPr/>
          <a:lstStyle/>
          <a:p>
            <a:r>
              <a:rPr lang="en-US" altLang="en-US" dirty="0"/>
              <a:t>Muscle cramps</a:t>
            </a:r>
          </a:p>
          <a:p>
            <a:r>
              <a:rPr lang="en-US" altLang="en-US" dirty="0"/>
              <a:t>Headache</a:t>
            </a:r>
          </a:p>
          <a:p>
            <a:r>
              <a:rPr lang="en-US" altLang="en-US" dirty="0" smtClean="0"/>
              <a:t>Seizures</a:t>
            </a:r>
            <a:endParaRPr lang="en-US" altLang="en-US" dirty="0"/>
          </a:p>
          <a:p>
            <a:r>
              <a:rPr lang="en-US" altLang="en-US" dirty="0"/>
              <a:t>Restless legs </a:t>
            </a:r>
            <a:r>
              <a:rPr lang="en-US" altLang="en-US" dirty="0" smtClean="0"/>
              <a:t>syndrome</a:t>
            </a:r>
            <a:endParaRPr lang="en-US" altLang="en-US" dirty="0"/>
          </a:p>
        </p:txBody>
      </p:sp>
    </p:spTree>
    <p:extLst>
      <p:ext uri="{BB962C8B-B14F-4D97-AF65-F5344CB8AC3E}">
        <p14:creationId xmlns="" xmlns:p14="http://schemas.microsoft.com/office/powerpoint/2010/main" val="1691576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fontScale="90000"/>
          </a:bodyPr>
          <a:lstStyle/>
          <a:p>
            <a:r>
              <a:rPr lang="en-US" altLang="en-US" sz="4000" b="1" u="sng" dirty="0">
                <a:solidFill>
                  <a:srgbClr val="00B0F0"/>
                </a:solidFill>
              </a:rPr>
              <a:t>Dialysis Disequilibrium Syndrome (DDS)</a:t>
            </a:r>
          </a:p>
        </p:txBody>
      </p:sp>
      <p:sp>
        <p:nvSpPr>
          <p:cNvPr id="2" name="Rectangle 1"/>
          <p:cNvSpPr/>
          <p:nvPr/>
        </p:nvSpPr>
        <p:spPr>
          <a:xfrm>
            <a:off x="251520" y="1484784"/>
            <a:ext cx="8280920" cy="1815882"/>
          </a:xfrm>
          <a:prstGeom prst="rect">
            <a:avLst/>
          </a:prstGeom>
        </p:spPr>
        <p:txBody>
          <a:bodyPr wrap="square">
            <a:spAutoFit/>
          </a:bodyPr>
          <a:lstStyle/>
          <a:p>
            <a:pPr marL="285750" indent="-285750">
              <a:buFont typeface="Arial" panose="020B0604020202020204" pitchFamily="34" charset="0"/>
              <a:buChar char="•"/>
            </a:pPr>
            <a:r>
              <a:rPr lang="en-IN" sz="2800" dirty="0"/>
              <a:t> </a:t>
            </a:r>
            <a:r>
              <a:rPr lang="en-IN" sz="2800" dirty="0" smtClean="0"/>
              <a:t>Is </a:t>
            </a:r>
            <a:r>
              <a:rPr lang="en-IN" sz="2800" dirty="0"/>
              <a:t>the occurrence of neurologic </a:t>
            </a:r>
            <a:r>
              <a:rPr lang="en-IN" sz="2800" dirty="0" smtClean="0"/>
              <a:t>signs and</a:t>
            </a:r>
            <a:r>
              <a:rPr lang="en-IN" sz="2800" dirty="0"/>
              <a:t> </a:t>
            </a:r>
            <a:r>
              <a:rPr lang="en-IN" sz="2800" dirty="0" smtClean="0"/>
              <a:t>symptoms, </a:t>
            </a:r>
            <a:r>
              <a:rPr lang="en-IN" sz="2800" dirty="0"/>
              <a:t>attributed to </a:t>
            </a:r>
            <a:r>
              <a:rPr lang="en-IN" sz="2800" dirty="0" smtClean="0"/>
              <a:t>cerebral </a:t>
            </a:r>
            <a:r>
              <a:rPr lang="en-IN" sz="2800" dirty="0" err="1" smtClean="0"/>
              <a:t>edema</a:t>
            </a:r>
            <a:r>
              <a:rPr lang="en-IN" sz="2800" dirty="0" smtClean="0"/>
              <a:t>, </a:t>
            </a:r>
            <a:r>
              <a:rPr lang="en-IN" sz="2800" dirty="0"/>
              <a:t>during or following shortly after intermittent </a:t>
            </a:r>
            <a:r>
              <a:rPr lang="en-IN" sz="2800" dirty="0" err="1" smtClean="0"/>
              <a:t>hemodialysis</a:t>
            </a:r>
            <a:r>
              <a:rPr lang="en-IN" sz="2800" dirty="0" smtClean="0"/>
              <a:t>.</a:t>
            </a:r>
          </a:p>
          <a:p>
            <a:endParaRPr lang="en-IN" sz="2800" dirty="0"/>
          </a:p>
        </p:txBody>
      </p:sp>
      <p:sp>
        <p:nvSpPr>
          <p:cNvPr id="6" name="Rectangle 3"/>
          <p:cNvSpPr>
            <a:spLocks noGrp="1" noChangeArrowheads="1"/>
          </p:cNvSpPr>
          <p:nvPr>
            <p:ph idx="1"/>
          </p:nvPr>
        </p:nvSpPr>
        <p:spPr>
          <a:xfrm>
            <a:off x="302840" y="2996952"/>
            <a:ext cx="8661648" cy="3528392"/>
          </a:xfrm>
          <a:prstGeom prst="rect">
            <a:avLst/>
          </a:prstGeom>
        </p:spPr>
        <p:txBody>
          <a:bodyPr/>
          <a:lstStyle/>
          <a:p>
            <a:pPr marL="0" indent="0">
              <a:buNone/>
            </a:pPr>
            <a:r>
              <a:rPr lang="en-US" altLang="en-US" sz="3600" b="1" u="sng" dirty="0"/>
              <a:t>Pathogenesis: </a:t>
            </a:r>
          </a:p>
          <a:p>
            <a:pPr marL="609600" indent="-609600">
              <a:buFont typeface="Wingdings" pitchFamily="2" charset="2"/>
              <a:buAutoNum type="arabicPeriod"/>
            </a:pPr>
            <a:r>
              <a:rPr lang="en-US" altLang="en-US" sz="2800" dirty="0"/>
              <a:t>Reverse urea effect </a:t>
            </a:r>
            <a:r>
              <a:rPr lang="en-US" altLang="en-US" sz="2800" dirty="0" smtClean="0"/>
              <a:t>(rapid </a:t>
            </a:r>
            <a:r>
              <a:rPr lang="en-US" altLang="en-US" sz="2800" dirty="0"/>
              <a:t>reduction of serum urea while CSF urea concentration remains high) </a:t>
            </a:r>
          </a:p>
          <a:p>
            <a:pPr marL="609600" indent="-609600">
              <a:buFont typeface="Wingdings" pitchFamily="2" charset="2"/>
              <a:buAutoNum type="arabicPeriod"/>
            </a:pPr>
            <a:r>
              <a:rPr lang="en-US" altLang="en-US" sz="2800" dirty="0"/>
              <a:t>Paradoxical CSF acidosis</a:t>
            </a:r>
          </a:p>
          <a:p>
            <a:pPr marL="609600" indent="-609600">
              <a:buFont typeface="Wingdings" pitchFamily="2" charset="2"/>
              <a:buAutoNum type="arabicPeriod"/>
            </a:pPr>
            <a:r>
              <a:rPr lang="en-US" altLang="en-US" sz="2800" dirty="0" err="1"/>
              <a:t>Intracerebral</a:t>
            </a:r>
            <a:r>
              <a:rPr lang="en-US" altLang="en-US" sz="2800" dirty="0"/>
              <a:t> accumulation of </a:t>
            </a:r>
            <a:r>
              <a:rPr lang="en-US" altLang="en-US" sz="2800" dirty="0" err="1" smtClean="0"/>
              <a:t>idiogenic</a:t>
            </a:r>
            <a:r>
              <a:rPr lang="en-US" altLang="en-US" sz="2800" dirty="0" smtClean="0"/>
              <a:t> </a:t>
            </a:r>
            <a:r>
              <a:rPr lang="en-US" altLang="en-US" sz="2800" dirty="0" err="1" smtClean="0"/>
              <a:t>osmols</a:t>
            </a:r>
            <a:r>
              <a:rPr lang="en-US" altLang="en-US" sz="2800" dirty="0" smtClean="0"/>
              <a:t> </a:t>
            </a:r>
            <a:r>
              <a:rPr lang="en-US" altLang="en-US" sz="2800" dirty="0"/>
              <a:t>in uremia</a:t>
            </a:r>
          </a:p>
        </p:txBody>
      </p:sp>
    </p:spTree>
    <p:extLst>
      <p:ext uri="{BB962C8B-B14F-4D97-AF65-F5344CB8AC3E}">
        <p14:creationId xmlns="" xmlns:p14="http://schemas.microsoft.com/office/powerpoint/2010/main" val="2147557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07231" y="188640"/>
            <a:ext cx="8856984"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u="sng" dirty="0" smtClean="0"/>
              <a:t>Risk factors: </a:t>
            </a:r>
            <a:r>
              <a:rPr lang="en-US" altLang="en-US" sz="3600" dirty="0" smtClean="0"/>
              <a:t> </a:t>
            </a:r>
          </a:p>
          <a:p>
            <a:pPr marL="0" indent="0">
              <a:buNone/>
            </a:pPr>
            <a:r>
              <a:rPr lang="en-US" altLang="en-US" sz="2800" dirty="0" smtClean="0"/>
              <a:t>			Young age, </a:t>
            </a:r>
          </a:p>
          <a:p>
            <a:pPr marL="0" indent="0">
              <a:buNone/>
            </a:pPr>
            <a:r>
              <a:rPr lang="en-US" altLang="en-US" sz="2800" dirty="0"/>
              <a:t>	</a:t>
            </a:r>
            <a:r>
              <a:rPr lang="en-US" altLang="en-US" sz="2800" dirty="0" smtClean="0"/>
              <a:t>		Severe and chronic azotemia, 					Initial dialysis treatment, </a:t>
            </a:r>
          </a:p>
          <a:p>
            <a:pPr marL="0" indent="0">
              <a:buNone/>
            </a:pPr>
            <a:r>
              <a:rPr lang="en-US" altLang="en-US" sz="2800" dirty="0"/>
              <a:t>	</a:t>
            </a:r>
            <a:r>
              <a:rPr lang="en-US" altLang="en-US" sz="2800" dirty="0" smtClean="0"/>
              <a:t>		High flux/ large surface area dialyzer</a:t>
            </a:r>
          </a:p>
          <a:p>
            <a:pPr marL="0" indent="0">
              <a:buFont typeface="Arial" panose="020B0604020202020204" pitchFamily="34" charset="0"/>
              <a:buNone/>
            </a:pPr>
            <a:endParaRPr lang="en-US" altLang="en-US" sz="3600" dirty="0" smtClean="0"/>
          </a:p>
          <a:p>
            <a:r>
              <a:rPr lang="en-US" altLang="en-US" sz="3600" b="1" u="sng" dirty="0" smtClean="0"/>
              <a:t>Symptoms: </a:t>
            </a:r>
          </a:p>
          <a:p>
            <a:pPr marL="457200" lvl="1" indent="0">
              <a:buNone/>
            </a:pPr>
            <a:r>
              <a:rPr lang="en-US" altLang="en-US" dirty="0" smtClean="0"/>
              <a:t>			Headache, nausea, emesis, blurred vision, hypertension, disorientation, muscle twitching</a:t>
            </a:r>
          </a:p>
          <a:p>
            <a:pPr>
              <a:buFont typeface="Wingdings" pitchFamily="2" charset="2"/>
              <a:buNone/>
            </a:pPr>
            <a:endParaRPr lang="en-US" altLang="en-US" dirty="0"/>
          </a:p>
        </p:txBody>
      </p:sp>
    </p:spTree>
    <p:extLst>
      <p:ext uri="{BB962C8B-B14F-4D97-AF65-F5344CB8AC3E}">
        <p14:creationId xmlns="" xmlns:p14="http://schemas.microsoft.com/office/powerpoint/2010/main" val="3371216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idx="1"/>
          </p:nvPr>
        </p:nvSpPr>
        <p:spPr>
          <a:xfrm>
            <a:off x="179512" y="332656"/>
            <a:ext cx="8784976" cy="4114800"/>
          </a:xfrm>
          <a:prstGeom prst="rect">
            <a:avLst/>
          </a:prstGeom>
        </p:spPr>
        <p:txBody>
          <a:bodyPr>
            <a:normAutofit fontScale="92500" lnSpcReduction="10000"/>
          </a:bodyPr>
          <a:lstStyle/>
          <a:p>
            <a:pPr marL="0" indent="0">
              <a:lnSpc>
                <a:spcPct val="80000"/>
              </a:lnSpc>
              <a:buNone/>
            </a:pPr>
            <a:r>
              <a:rPr lang="en-US" altLang="en-US" sz="3600" b="1" u="sng" dirty="0" smtClean="0"/>
              <a:t>Treatment</a:t>
            </a:r>
          </a:p>
          <a:p>
            <a:pPr marL="0" indent="0">
              <a:lnSpc>
                <a:spcPct val="80000"/>
              </a:lnSpc>
              <a:buNone/>
            </a:pPr>
            <a:endParaRPr lang="en-US" altLang="en-US" sz="2800" b="1" u="sng" dirty="0"/>
          </a:p>
          <a:p>
            <a:pPr marL="609600" indent="-609600">
              <a:lnSpc>
                <a:spcPct val="80000"/>
              </a:lnSpc>
              <a:buFont typeface="Wingdings" pitchFamily="2" charset="2"/>
              <a:buAutoNum type="arabicPeriod"/>
            </a:pPr>
            <a:r>
              <a:rPr lang="en-US" altLang="en-US" sz="2800" dirty="0"/>
              <a:t>Early detection of uremia, early intervention with </a:t>
            </a:r>
            <a:r>
              <a:rPr lang="en-US" altLang="en-US" sz="2800" dirty="0" smtClean="0"/>
              <a:t>dialysis</a:t>
            </a:r>
          </a:p>
          <a:p>
            <a:pPr marL="609600" indent="-609600">
              <a:lnSpc>
                <a:spcPct val="80000"/>
              </a:lnSpc>
              <a:buFont typeface="Wingdings" pitchFamily="2" charset="2"/>
              <a:buAutoNum type="arabicPeriod"/>
            </a:pPr>
            <a:endParaRPr lang="en-US" altLang="en-US" sz="2800" dirty="0"/>
          </a:p>
          <a:p>
            <a:pPr marL="609600" indent="-609600">
              <a:lnSpc>
                <a:spcPct val="80000"/>
              </a:lnSpc>
              <a:buFont typeface="Wingdings" pitchFamily="2" charset="2"/>
              <a:buAutoNum type="arabicPeriod"/>
            </a:pPr>
            <a:r>
              <a:rPr lang="en-US" altLang="en-US" sz="2800" dirty="0"/>
              <a:t>First few treatments should aim to achieve modest reduction in serum urea concentration </a:t>
            </a:r>
            <a:r>
              <a:rPr lang="en-US" altLang="en-US" sz="2800" dirty="0" smtClean="0"/>
              <a:t>(30</a:t>
            </a:r>
            <a:r>
              <a:rPr lang="en-US" altLang="en-US" sz="2800" dirty="0"/>
              <a:t>% or less</a:t>
            </a:r>
            <a:r>
              <a:rPr lang="en-US" altLang="en-US" sz="2800" dirty="0" smtClean="0"/>
              <a:t>)</a:t>
            </a:r>
          </a:p>
          <a:p>
            <a:pPr marL="609600" indent="-609600">
              <a:lnSpc>
                <a:spcPct val="80000"/>
              </a:lnSpc>
              <a:buFont typeface="Wingdings" pitchFamily="2" charset="2"/>
              <a:buAutoNum type="arabicPeriod"/>
            </a:pPr>
            <a:endParaRPr lang="en-US" altLang="en-US" sz="2800" dirty="0"/>
          </a:p>
          <a:p>
            <a:pPr marL="609600" indent="-609600">
              <a:lnSpc>
                <a:spcPct val="80000"/>
              </a:lnSpc>
              <a:buFont typeface="Wingdings" pitchFamily="2" charset="2"/>
              <a:buAutoNum type="arabicPeriod"/>
            </a:pPr>
            <a:r>
              <a:rPr lang="en-US" altLang="en-US" sz="2800" dirty="0"/>
              <a:t>Sodium modeling, use of Bicarbonate dialysis, slow </a:t>
            </a:r>
            <a:r>
              <a:rPr lang="en-US" altLang="en-US" sz="2800" dirty="0" smtClean="0"/>
              <a:t>QB</a:t>
            </a:r>
          </a:p>
          <a:p>
            <a:pPr marL="609600" indent="-609600">
              <a:lnSpc>
                <a:spcPct val="80000"/>
              </a:lnSpc>
              <a:buFont typeface="Wingdings" pitchFamily="2" charset="2"/>
              <a:buAutoNum type="arabicPeriod"/>
            </a:pPr>
            <a:endParaRPr lang="en-US" altLang="en-US" sz="2800" dirty="0"/>
          </a:p>
          <a:p>
            <a:pPr marL="609600" indent="-609600">
              <a:lnSpc>
                <a:spcPct val="80000"/>
              </a:lnSpc>
              <a:buFont typeface="Wingdings" pitchFamily="2" charset="2"/>
              <a:buAutoNum type="arabicPeriod"/>
            </a:pPr>
            <a:r>
              <a:rPr lang="en-IN" sz="2800" dirty="0" err="1"/>
              <a:t>Osmotically</a:t>
            </a:r>
            <a:r>
              <a:rPr lang="en-IN" sz="2800" dirty="0"/>
              <a:t> active agents in dialysate </a:t>
            </a:r>
            <a:r>
              <a:rPr lang="en-IN" sz="2800" dirty="0" smtClean="0"/>
              <a:t>can be used like albumin</a:t>
            </a:r>
            <a:r>
              <a:rPr lang="en-IN" sz="2800" dirty="0"/>
              <a:t>, glycerol, </a:t>
            </a:r>
            <a:r>
              <a:rPr lang="en-IN" sz="2800" dirty="0" err="1"/>
              <a:t>mannitol</a:t>
            </a:r>
            <a:endParaRPr lang="en-US" altLang="en-US" sz="2800" dirty="0"/>
          </a:p>
        </p:txBody>
      </p:sp>
    </p:spTree>
    <p:extLst>
      <p:ext uri="{BB962C8B-B14F-4D97-AF65-F5344CB8AC3E}">
        <p14:creationId xmlns="" xmlns:p14="http://schemas.microsoft.com/office/powerpoint/2010/main" val="127630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323528" y="15660"/>
            <a:ext cx="8229600" cy="1143000"/>
          </a:xfrm>
        </p:spPr>
        <p:txBody>
          <a:bodyPr/>
          <a:lstStyle/>
          <a:p>
            <a:r>
              <a:rPr lang="en-US" altLang="en-US" b="1" u="sng" dirty="0" err="1">
                <a:solidFill>
                  <a:srgbClr val="00B0F0"/>
                </a:solidFill>
              </a:rPr>
              <a:t>Intradialytic</a:t>
            </a:r>
            <a:r>
              <a:rPr lang="en-US" altLang="en-US" b="1" u="sng" dirty="0">
                <a:solidFill>
                  <a:srgbClr val="00B0F0"/>
                </a:solidFill>
              </a:rPr>
              <a:t> Hemolysis</a:t>
            </a:r>
          </a:p>
        </p:txBody>
      </p:sp>
      <p:sp>
        <p:nvSpPr>
          <p:cNvPr id="2" name="TextBox 1"/>
          <p:cNvSpPr txBox="1"/>
          <p:nvPr/>
        </p:nvSpPr>
        <p:spPr>
          <a:xfrm>
            <a:off x="467544" y="1556792"/>
            <a:ext cx="5709127" cy="1200329"/>
          </a:xfrm>
          <a:prstGeom prst="rect">
            <a:avLst/>
          </a:prstGeom>
          <a:noFill/>
        </p:spPr>
        <p:txBody>
          <a:bodyPr wrap="none" rtlCol="0">
            <a:spAutoFit/>
          </a:bodyPr>
          <a:lstStyle/>
          <a:p>
            <a:pPr marL="285750" indent="-285750">
              <a:buFont typeface="Arial" panose="020B0604020202020204" pitchFamily="34" charset="0"/>
              <a:buChar char="•"/>
            </a:pPr>
            <a:r>
              <a:rPr lang="en-US" sz="3600" dirty="0" smtClean="0"/>
              <a:t>Uncommon</a:t>
            </a:r>
          </a:p>
          <a:p>
            <a:pPr marL="285750" indent="-285750">
              <a:buFont typeface="Arial" panose="020B0604020202020204" pitchFamily="34" charset="0"/>
              <a:buChar char="•"/>
            </a:pPr>
            <a:r>
              <a:rPr lang="en-US" sz="3600" dirty="0" smtClean="0"/>
              <a:t>Loss of blood during dialysis</a:t>
            </a:r>
            <a:endParaRPr lang="en-IN" sz="3600" dirty="0"/>
          </a:p>
        </p:txBody>
      </p:sp>
      <p:sp>
        <p:nvSpPr>
          <p:cNvPr id="3" name="TextBox 2"/>
          <p:cNvSpPr txBox="1"/>
          <p:nvPr/>
        </p:nvSpPr>
        <p:spPr>
          <a:xfrm>
            <a:off x="467544" y="3049508"/>
            <a:ext cx="2114874" cy="584775"/>
          </a:xfrm>
          <a:prstGeom prst="rect">
            <a:avLst/>
          </a:prstGeom>
          <a:noFill/>
        </p:spPr>
        <p:txBody>
          <a:bodyPr wrap="none" rtlCol="0">
            <a:spAutoFit/>
          </a:bodyPr>
          <a:lstStyle/>
          <a:p>
            <a:r>
              <a:rPr lang="en-US" sz="3200" b="1" u="sng" dirty="0" smtClean="0"/>
              <a:t>Causes are:</a:t>
            </a:r>
            <a:endParaRPr lang="en-IN" sz="3200" b="1" u="sng" dirty="0"/>
          </a:p>
        </p:txBody>
      </p:sp>
      <p:sp>
        <p:nvSpPr>
          <p:cNvPr id="4" name="Rectangle 3"/>
          <p:cNvSpPr/>
          <p:nvPr/>
        </p:nvSpPr>
        <p:spPr>
          <a:xfrm>
            <a:off x="467544" y="3636571"/>
            <a:ext cx="4572000" cy="461665"/>
          </a:xfrm>
          <a:prstGeom prst="rect">
            <a:avLst/>
          </a:prstGeom>
        </p:spPr>
        <p:txBody>
          <a:bodyPr>
            <a:spAutoFit/>
          </a:bodyPr>
          <a:lstStyle/>
          <a:p>
            <a:pPr marL="800100" lvl="1" indent="-342900">
              <a:buFont typeface="Arial" panose="020B0604020202020204" pitchFamily="34" charset="0"/>
              <a:buChar char="•"/>
            </a:pPr>
            <a:r>
              <a:rPr lang="en-IN" sz="2400" dirty="0"/>
              <a:t>High blood pump </a:t>
            </a:r>
            <a:r>
              <a:rPr lang="en-IN" sz="2400" dirty="0" smtClean="0"/>
              <a:t>flow</a:t>
            </a:r>
            <a:endParaRPr lang="en-IN" sz="2400" dirty="0"/>
          </a:p>
        </p:txBody>
      </p:sp>
      <p:sp>
        <p:nvSpPr>
          <p:cNvPr id="5" name="Rectangle 4"/>
          <p:cNvSpPr/>
          <p:nvPr/>
        </p:nvSpPr>
        <p:spPr>
          <a:xfrm>
            <a:off x="901795" y="4074892"/>
            <a:ext cx="5840149" cy="461665"/>
          </a:xfrm>
          <a:prstGeom prst="rect">
            <a:avLst/>
          </a:prstGeom>
        </p:spPr>
        <p:txBody>
          <a:bodyPr wrap="square">
            <a:spAutoFit/>
          </a:bodyPr>
          <a:lstStyle/>
          <a:p>
            <a:pPr marL="342900" indent="-342900">
              <a:buFont typeface="Arial" panose="020B0604020202020204" pitchFamily="34" charset="0"/>
              <a:buChar char="•"/>
            </a:pPr>
            <a:r>
              <a:rPr lang="en-IN" sz="2400" dirty="0" smtClean="0"/>
              <a:t>Contamination with Formaldehyde</a:t>
            </a:r>
            <a:endParaRPr lang="en-IN" sz="2400" dirty="0"/>
          </a:p>
        </p:txBody>
      </p:sp>
      <p:sp>
        <p:nvSpPr>
          <p:cNvPr id="6" name="Rectangle 5"/>
          <p:cNvSpPr/>
          <p:nvPr/>
        </p:nvSpPr>
        <p:spPr>
          <a:xfrm>
            <a:off x="403558" y="4536557"/>
            <a:ext cx="3781100" cy="461665"/>
          </a:xfrm>
          <a:prstGeom prst="rect">
            <a:avLst/>
          </a:prstGeom>
        </p:spPr>
        <p:txBody>
          <a:bodyPr wrap="none">
            <a:spAutoFit/>
          </a:bodyPr>
          <a:lstStyle/>
          <a:p>
            <a:pPr marL="800100" lvl="1" indent="-342900">
              <a:buFont typeface="Arial" panose="020B0604020202020204" pitchFamily="34" charset="0"/>
              <a:buChar char="•"/>
            </a:pPr>
            <a:r>
              <a:rPr lang="en-IN" sz="2400" dirty="0" smtClean="0"/>
              <a:t> Overheated </a:t>
            </a:r>
            <a:r>
              <a:rPr lang="en-IN" sz="2400" dirty="0"/>
              <a:t>dialysate</a:t>
            </a:r>
          </a:p>
        </p:txBody>
      </p:sp>
      <p:sp>
        <p:nvSpPr>
          <p:cNvPr id="7" name="Rectangle 6"/>
          <p:cNvSpPr/>
          <p:nvPr/>
        </p:nvSpPr>
        <p:spPr>
          <a:xfrm>
            <a:off x="910902" y="4952743"/>
            <a:ext cx="4294189" cy="461665"/>
          </a:xfrm>
          <a:prstGeom prst="rect">
            <a:avLst/>
          </a:prstGeom>
        </p:spPr>
        <p:txBody>
          <a:bodyPr wrap="none">
            <a:spAutoFit/>
          </a:bodyPr>
          <a:lstStyle/>
          <a:p>
            <a:pPr marL="285750" indent="-285750">
              <a:buFont typeface="Arial" panose="020B0604020202020204" pitchFamily="34" charset="0"/>
              <a:buChar char="•"/>
            </a:pPr>
            <a:r>
              <a:rPr lang="en-IN" sz="2400" dirty="0"/>
              <a:t>High negative arterial pressure</a:t>
            </a:r>
          </a:p>
        </p:txBody>
      </p:sp>
    </p:spTree>
    <p:extLst>
      <p:ext uri="{BB962C8B-B14F-4D97-AF65-F5344CB8AC3E}">
        <p14:creationId xmlns="" xmlns:p14="http://schemas.microsoft.com/office/powerpoint/2010/main" val="4108319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101" y="3501008"/>
            <a:ext cx="8280920" cy="3170099"/>
          </a:xfrm>
          <a:prstGeom prst="rect">
            <a:avLst/>
          </a:prstGeom>
        </p:spPr>
        <p:txBody>
          <a:bodyPr wrap="square">
            <a:spAutoFit/>
          </a:bodyPr>
          <a:lstStyle/>
          <a:p>
            <a:r>
              <a:rPr lang="en-IN" dirty="0"/>
              <a:t> </a:t>
            </a:r>
            <a:endParaRPr lang="en-IN" sz="3600" b="1" u="sng" dirty="0">
              <a:solidFill>
                <a:srgbClr val="00B0F0"/>
              </a:solidFill>
            </a:endParaRPr>
          </a:p>
          <a:p>
            <a:r>
              <a:rPr lang="en-IN" sz="3200" b="1" u="sng" dirty="0" smtClean="0">
                <a:solidFill>
                  <a:srgbClr val="00B0F0"/>
                </a:solidFill>
              </a:rPr>
              <a:t>Treatment</a:t>
            </a:r>
          </a:p>
          <a:p>
            <a:endParaRPr lang="en-IN" sz="2400" b="1" u="sng" dirty="0">
              <a:solidFill>
                <a:srgbClr val="00B0F0"/>
              </a:solidFill>
            </a:endParaRPr>
          </a:p>
          <a:p>
            <a:pPr marL="285750" indent="-285750">
              <a:buFont typeface="Arial" panose="020B0604020202020204" pitchFamily="34" charset="0"/>
              <a:buChar char="•"/>
            </a:pPr>
            <a:r>
              <a:rPr lang="en-IN" sz="2400" dirty="0"/>
              <a:t>Stop blood pump, clamp venous bloodline </a:t>
            </a:r>
            <a:endParaRPr lang="en-IN" sz="2400" dirty="0" smtClean="0"/>
          </a:p>
          <a:p>
            <a:endParaRPr lang="en-IN" sz="1000" dirty="0"/>
          </a:p>
          <a:p>
            <a:pPr marL="285750" indent="-285750">
              <a:buFont typeface="Arial" panose="020B0604020202020204" pitchFamily="34" charset="0"/>
              <a:buChar char="•"/>
            </a:pPr>
            <a:r>
              <a:rPr lang="en-IN" sz="2400" dirty="0"/>
              <a:t>Provide oxygen to the </a:t>
            </a:r>
            <a:r>
              <a:rPr lang="en-IN" sz="2400" dirty="0" smtClean="0"/>
              <a:t>patient</a:t>
            </a:r>
          </a:p>
          <a:p>
            <a:endParaRPr lang="en-IN" sz="1000" dirty="0"/>
          </a:p>
          <a:p>
            <a:pPr marL="285750" indent="-285750">
              <a:buFont typeface="Arial" panose="020B0604020202020204" pitchFamily="34" charset="0"/>
              <a:buChar char="•"/>
            </a:pPr>
            <a:r>
              <a:rPr lang="en-IN" sz="2400" dirty="0"/>
              <a:t>Type and cross of blood transfusion if </a:t>
            </a:r>
            <a:r>
              <a:rPr lang="en-IN" sz="2400" dirty="0" smtClean="0"/>
              <a:t>needed</a:t>
            </a:r>
          </a:p>
          <a:p>
            <a:endParaRPr lang="en-IN" sz="1000" dirty="0"/>
          </a:p>
          <a:p>
            <a:pPr marL="285750" indent="-285750">
              <a:buFont typeface="Arial" panose="020B0604020202020204" pitchFamily="34" charset="0"/>
              <a:buChar char="•"/>
            </a:pPr>
            <a:r>
              <a:rPr lang="en-IN" sz="2400" dirty="0"/>
              <a:t>Resume HD as soon as patient is </a:t>
            </a:r>
            <a:r>
              <a:rPr lang="en-IN" sz="2400" dirty="0" smtClean="0"/>
              <a:t>stabilized </a:t>
            </a:r>
            <a:endParaRPr lang="en-IN" sz="2400" dirty="0"/>
          </a:p>
        </p:txBody>
      </p:sp>
      <p:sp>
        <p:nvSpPr>
          <p:cNvPr id="3" name="Rectangle 2"/>
          <p:cNvSpPr/>
          <p:nvPr/>
        </p:nvSpPr>
        <p:spPr>
          <a:xfrm>
            <a:off x="291883" y="818128"/>
            <a:ext cx="8180138" cy="3046988"/>
          </a:xfrm>
          <a:prstGeom prst="rect">
            <a:avLst/>
          </a:prstGeom>
        </p:spPr>
        <p:txBody>
          <a:bodyPr wrap="square">
            <a:spAutoFit/>
          </a:bodyPr>
          <a:lstStyle/>
          <a:p>
            <a:pPr marL="342900" indent="-342900">
              <a:buFont typeface="Arial" panose="020B0604020202020204" pitchFamily="34" charset="0"/>
              <a:buChar char="•"/>
            </a:pPr>
            <a:r>
              <a:rPr lang="en-IN" sz="2400" dirty="0"/>
              <a:t>Nausea </a:t>
            </a:r>
            <a:endParaRPr lang="en-IN" sz="2400" dirty="0" smtClean="0"/>
          </a:p>
          <a:p>
            <a:pPr marL="342900" indent="-342900">
              <a:buFont typeface="Arial" panose="020B0604020202020204" pitchFamily="34" charset="0"/>
              <a:buChar char="•"/>
            </a:pPr>
            <a:r>
              <a:rPr lang="en-IN" sz="2400" dirty="0" smtClean="0"/>
              <a:t>Abdominal </a:t>
            </a:r>
            <a:r>
              <a:rPr lang="en-IN" sz="2400" dirty="0"/>
              <a:t>pain </a:t>
            </a:r>
            <a:endParaRPr lang="en-IN" sz="2400" dirty="0" smtClean="0"/>
          </a:p>
          <a:p>
            <a:pPr marL="342900" indent="-342900">
              <a:buFont typeface="Arial" panose="020B0604020202020204" pitchFamily="34" charset="0"/>
              <a:buChar char="•"/>
            </a:pPr>
            <a:r>
              <a:rPr lang="en-IN" sz="2400" dirty="0" smtClean="0"/>
              <a:t>Chest </a:t>
            </a:r>
            <a:r>
              <a:rPr lang="en-IN" sz="2400" dirty="0"/>
              <a:t>pain</a:t>
            </a:r>
          </a:p>
          <a:p>
            <a:pPr marL="342900" indent="-342900">
              <a:buFont typeface="Arial" panose="020B0604020202020204" pitchFamily="34" charset="0"/>
              <a:buChar char="•"/>
            </a:pPr>
            <a:r>
              <a:rPr lang="en-IN" sz="2400" dirty="0" smtClean="0"/>
              <a:t>Shortness </a:t>
            </a:r>
            <a:r>
              <a:rPr lang="en-IN" sz="2400" dirty="0"/>
              <a:t>of breath </a:t>
            </a:r>
            <a:endParaRPr lang="en-IN" sz="2400" dirty="0" smtClean="0"/>
          </a:p>
          <a:p>
            <a:pPr marL="342900" indent="-342900">
              <a:buFont typeface="Arial" panose="020B0604020202020204" pitchFamily="34" charset="0"/>
              <a:buChar char="•"/>
            </a:pPr>
            <a:r>
              <a:rPr lang="en-IN" sz="2400" dirty="0" smtClean="0"/>
              <a:t>Cyanosis </a:t>
            </a:r>
          </a:p>
          <a:p>
            <a:pPr marL="342900" indent="-342900">
              <a:buFont typeface="Arial" panose="020B0604020202020204" pitchFamily="34" charset="0"/>
              <a:buChar char="•"/>
            </a:pPr>
            <a:r>
              <a:rPr lang="en-IN" sz="2400" dirty="0" smtClean="0"/>
              <a:t>Back </a:t>
            </a:r>
            <a:r>
              <a:rPr lang="en-IN" sz="2400" dirty="0"/>
              <a:t>pain </a:t>
            </a:r>
            <a:endParaRPr lang="en-IN" sz="2400" dirty="0" smtClean="0"/>
          </a:p>
          <a:p>
            <a:pPr marL="342900" indent="-342900">
              <a:buFont typeface="Arial" panose="020B0604020202020204" pitchFamily="34" charset="0"/>
              <a:buChar char="•"/>
            </a:pPr>
            <a:r>
              <a:rPr lang="en-IN" sz="2400" dirty="0" smtClean="0"/>
              <a:t>Headache</a:t>
            </a:r>
            <a:endParaRPr lang="en-IN" sz="2400" dirty="0"/>
          </a:p>
          <a:p>
            <a:endParaRPr lang="en-IN" sz="2400" dirty="0"/>
          </a:p>
        </p:txBody>
      </p:sp>
      <p:sp>
        <p:nvSpPr>
          <p:cNvPr id="4" name="TextBox 3"/>
          <p:cNvSpPr txBox="1"/>
          <p:nvPr/>
        </p:nvSpPr>
        <p:spPr>
          <a:xfrm>
            <a:off x="191101" y="187990"/>
            <a:ext cx="1974964" cy="584775"/>
          </a:xfrm>
          <a:prstGeom prst="rect">
            <a:avLst/>
          </a:prstGeom>
          <a:noFill/>
        </p:spPr>
        <p:txBody>
          <a:bodyPr wrap="none" rtlCol="0">
            <a:spAutoFit/>
          </a:bodyPr>
          <a:lstStyle/>
          <a:p>
            <a:r>
              <a:rPr lang="en-US" sz="3200" b="1" u="sng" dirty="0" smtClean="0">
                <a:solidFill>
                  <a:srgbClr val="00B0F0"/>
                </a:solidFill>
              </a:rPr>
              <a:t>Symptoms</a:t>
            </a:r>
            <a:endParaRPr lang="en-IN" sz="3200" b="1" u="sng" dirty="0">
              <a:solidFill>
                <a:srgbClr val="00B0F0"/>
              </a:solidFill>
            </a:endParaRPr>
          </a:p>
        </p:txBody>
      </p:sp>
    </p:spTree>
    <p:extLst>
      <p:ext uri="{BB962C8B-B14F-4D97-AF65-F5344CB8AC3E}">
        <p14:creationId xmlns="" xmlns:p14="http://schemas.microsoft.com/office/powerpoint/2010/main" val="19772898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15554" y="260648"/>
            <a:ext cx="8229600" cy="1143000"/>
          </a:xfrm>
        </p:spPr>
        <p:txBody>
          <a:bodyPr/>
          <a:lstStyle/>
          <a:p>
            <a:r>
              <a:rPr lang="en-US" altLang="en-US" b="1" u="sng" dirty="0" err="1">
                <a:solidFill>
                  <a:srgbClr val="00B0F0"/>
                </a:solidFill>
              </a:rPr>
              <a:t>Intradialytic</a:t>
            </a:r>
            <a:r>
              <a:rPr lang="en-US" altLang="en-US" b="1" u="sng" dirty="0">
                <a:solidFill>
                  <a:srgbClr val="00B0F0"/>
                </a:solidFill>
              </a:rPr>
              <a:t> Hypoxemia</a:t>
            </a:r>
          </a:p>
        </p:txBody>
      </p:sp>
      <p:sp>
        <p:nvSpPr>
          <p:cNvPr id="196611" name="Rectangle 3"/>
          <p:cNvSpPr>
            <a:spLocks noGrp="1" noChangeArrowheads="1"/>
          </p:cNvSpPr>
          <p:nvPr>
            <p:ph idx="1"/>
          </p:nvPr>
        </p:nvSpPr>
        <p:spPr>
          <a:xfrm>
            <a:off x="423907" y="1484784"/>
            <a:ext cx="8229600" cy="4114800"/>
          </a:xfrm>
          <a:prstGeom prst="rect">
            <a:avLst/>
          </a:prstGeom>
        </p:spPr>
        <p:txBody>
          <a:bodyPr/>
          <a:lstStyle/>
          <a:p>
            <a:r>
              <a:rPr lang="en-US" altLang="en-US" dirty="0"/>
              <a:t>Arterial </a:t>
            </a:r>
            <a:r>
              <a:rPr lang="en-US" altLang="en-US" i="1" dirty="0"/>
              <a:t>p</a:t>
            </a:r>
            <a:r>
              <a:rPr lang="en-US" altLang="en-US" dirty="0"/>
              <a:t> O2 drops by 5 to 30 mm Hg during Hemodialysis due to central Hypoxemia.</a:t>
            </a:r>
          </a:p>
          <a:p>
            <a:r>
              <a:rPr lang="en-US" altLang="en-US" dirty="0"/>
              <a:t>This is a result of a drop in CO2 that accompanies correction of acidosis on </a:t>
            </a:r>
            <a:r>
              <a:rPr lang="en-US" altLang="en-US" dirty="0" smtClean="0"/>
              <a:t>dialysis</a:t>
            </a:r>
            <a:endParaRPr lang="en-US" altLang="en-US" dirty="0"/>
          </a:p>
          <a:p>
            <a:r>
              <a:rPr lang="en-US" altLang="en-US" dirty="0"/>
              <a:t>Acetate can induce respiratory muscle fatigue</a:t>
            </a:r>
          </a:p>
          <a:p>
            <a:pPr>
              <a:buFont typeface="Wingdings" pitchFamily="2" charset="2"/>
              <a:buNone/>
            </a:pPr>
            <a:endParaRPr lang="en-US" altLang="en-US" sz="2800" dirty="0"/>
          </a:p>
        </p:txBody>
      </p:sp>
      <p:sp>
        <p:nvSpPr>
          <p:cNvPr id="4" name="Rectangle 3"/>
          <p:cNvSpPr txBox="1">
            <a:spLocks noChangeArrowheads="1"/>
          </p:cNvSpPr>
          <p:nvPr/>
        </p:nvSpPr>
        <p:spPr>
          <a:xfrm>
            <a:off x="445323" y="4365104"/>
            <a:ext cx="82296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b="1" u="sng" dirty="0" smtClean="0"/>
              <a:t>Treatment </a:t>
            </a:r>
            <a:r>
              <a:rPr lang="en-US" altLang="en-US" dirty="0" smtClean="0"/>
              <a:t>: Supplemental oxygen during </a:t>
            </a:r>
            <a:r>
              <a:rPr lang="en-US" altLang="en-US" dirty="0"/>
              <a:t>h</a:t>
            </a:r>
            <a:r>
              <a:rPr lang="en-US" altLang="en-US" dirty="0" smtClean="0"/>
              <a:t>emodialysis in susceptible patients</a:t>
            </a:r>
            <a:endParaRPr lang="en-US" altLang="en-US" dirty="0"/>
          </a:p>
        </p:txBody>
      </p:sp>
    </p:spTree>
    <p:extLst>
      <p:ext uri="{BB962C8B-B14F-4D97-AF65-F5344CB8AC3E}">
        <p14:creationId xmlns="" xmlns:p14="http://schemas.microsoft.com/office/powerpoint/2010/main" val="33160894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3180038" cy="707886"/>
          </a:xfrm>
          <a:prstGeom prst="rect">
            <a:avLst/>
          </a:prstGeom>
          <a:noFill/>
        </p:spPr>
        <p:txBody>
          <a:bodyPr wrap="none" rtlCol="0">
            <a:spAutoFit/>
          </a:bodyPr>
          <a:lstStyle/>
          <a:p>
            <a:r>
              <a:rPr lang="en-US" sz="4000" b="1" u="sng" dirty="0" smtClean="0">
                <a:solidFill>
                  <a:srgbClr val="00B0F0"/>
                </a:solidFill>
              </a:rPr>
              <a:t>Dialyzer reuse</a:t>
            </a:r>
            <a:endParaRPr lang="en-IN" sz="4000" b="1" u="sng" dirty="0">
              <a:solidFill>
                <a:srgbClr val="00B0F0"/>
              </a:solidFill>
            </a:endParaRPr>
          </a:p>
        </p:txBody>
      </p:sp>
      <p:sp>
        <p:nvSpPr>
          <p:cNvPr id="2" name="TextBox 1"/>
          <p:cNvSpPr txBox="1"/>
          <p:nvPr/>
        </p:nvSpPr>
        <p:spPr>
          <a:xfrm>
            <a:off x="266673" y="1196752"/>
            <a:ext cx="8251426" cy="2031325"/>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t> Can be reused</a:t>
            </a:r>
          </a:p>
          <a:p>
            <a:endParaRPr lang="en-US" sz="1100" dirty="0" smtClean="0"/>
          </a:p>
          <a:p>
            <a:pPr marL="285750" indent="-285750">
              <a:buFont typeface="Arial" panose="020B0604020202020204" pitchFamily="34" charset="0"/>
              <a:buChar char="•"/>
            </a:pPr>
            <a:r>
              <a:rPr lang="en-US" sz="2800" dirty="0"/>
              <a:t> S</a:t>
            </a:r>
            <a:r>
              <a:rPr lang="en-US" sz="2800" dirty="0" smtClean="0"/>
              <a:t>ubstance used for clean are formaldehyde, sodium </a:t>
            </a:r>
          </a:p>
          <a:p>
            <a:r>
              <a:rPr lang="en-US" sz="2800" dirty="0"/>
              <a:t> </a:t>
            </a:r>
            <a:r>
              <a:rPr lang="en-US" sz="2800" dirty="0" smtClean="0"/>
              <a:t>   hypochlorite with combination  solution of hydrogen </a:t>
            </a:r>
          </a:p>
          <a:p>
            <a:r>
              <a:rPr lang="en-US" sz="2800" dirty="0"/>
              <a:t> </a:t>
            </a:r>
            <a:r>
              <a:rPr lang="en-US" sz="2800" dirty="0" smtClean="0"/>
              <a:t>   peroxide &amp; </a:t>
            </a:r>
            <a:r>
              <a:rPr lang="en-US" sz="2800" dirty="0" err="1"/>
              <a:t>P</a:t>
            </a:r>
            <a:r>
              <a:rPr lang="en-US" sz="2800" dirty="0" err="1" smtClean="0"/>
              <a:t>eroxyacetic</a:t>
            </a:r>
            <a:r>
              <a:rPr lang="en-US" sz="2800" dirty="0" smtClean="0"/>
              <a:t> acid.  </a:t>
            </a:r>
            <a:endParaRPr lang="en-IN" sz="2800" dirty="0"/>
          </a:p>
        </p:txBody>
      </p:sp>
      <p:sp>
        <p:nvSpPr>
          <p:cNvPr id="5" name="TextBox 4"/>
          <p:cNvSpPr txBox="1"/>
          <p:nvPr/>
        </p:nvSpPr>
        <p:spPr>
          <a:xfrm>
            <a:off x="251520" y="3491501"/>
            <a:ext cx="5651547" cy="769441"/>
          </a:xfrm>
          <a:prstGeom prst="rect">
            <a:avLst/>
          </a:prstGeom>
          <a:noFill/>
        </p:spPr>
        <p:txBody>
          <a:bodyPr wrap="none" rtlCol="0">
            <a:spAutoFit/>
          </a:bodyPr>
          <a:lstStyle/>
          <a:p>
            <a:r>
              <a:rPr lang="en-US" sz="4400" b="1" u="sng" dirty="0" smtClean="0">
                <a:solidFill>
                  <a:srgbClr val="00B0F0"/>
                </a:solidFill>
              </a:rPr>
              <a:t>Choice of </a:t>
            </a:r>
            <a:r>
              <a:rPr lang="en-US" sz="4400" b="1" u="sng" dirty="0" err="1" smtClean="0">
                <a:solidFill>
                  <a:srgbClr val="00B0F0"/>
                </a:solidFill>
              </a:rPr>
              <a:t>hemodialyzer</a:t>
            </a:r>
            <a:endParaRPr lang="en-IN" sz="4400" b="1" u="sng" dirty="0">
              <a:solidFill>
                <a:srgbClr val="00B0F0"/>
              </a:solidFill>
            </a:endParaRPr>
          </a:p>
        </p:txBody>
      </p:sp>
      <p:sp>
        <p:nvSpPr>
          <p:cNvPr id="3" name="TextBox 2"/>
          <p:cNvSpPr txBox="1"/>
          <p:nvPr/>
        </p:nvSpPr>
        <p:spPr>
          <a:xfrm>
            <a:off x="226004" y="4486051"/>
            <a:ext cx="6735177"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t> As per capacity of membrane to clear urea</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 Biocompatibility </a:t>
            </a:r>
            <a:endParaRPr lang="en-IN" sz="2800" dirty="0"/>
          </a:p>
        </p:txBody>
      </p:sp>
    </p:spTree>
    <p:extLst>
      <p:ext uri="{BB962C8B-B14F-4D97-AF65-F5344CB8AC3E}">
        <p14:creationId xmlns="" xmlns:p14="http://schemas.microsoft.com/office/powerpoint/2010/main" val="1014771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1843774" cy="923330"/>
          </a:xfrm>
          <a:prstGeom prst="rect">
            <a:avLst/>
          </a:prstGeom>
          <a:noFill/>
        </p:spPr>
        <p:txBody>
          <a:bodyPr wrap="none" rtlCol="0">
            <a:spAutoFit/>
          </a:bodyPr>
          <a:lstStyle/>
          <a:p>
            <a:r>
              <a:rPr lang="en-US" sz="5400" b="1" u="sng" dirty="0">
                <a:solidFill>
                  <a:srgbClr val="00B0F0"/>
                </a:solidFill>
              </a:rPr>
              <a:t>D</a:t>
            </a:r>
            <a:r>
              <a:rPr lang="en-US" sz="5400" b="1" u="sng" dirty="0" smtClean="0">
                <a:solidFill>
                  <a:srgbClr val="00B0F0"/>
                </a:solidFill>
              </a:rPr>
              <a:t>rugs</a:t>
            </a:r>
            <a:endParaRPr lang="en-IN" sz="5400" b="1" u="sng" dirty="0">
              <a:solidFill>
                <a:srgbClr val="00B0F0"/>
              </a:solidFill>
            </a:endParaRPr>
          </a:p>
        </p:txBody>
      </p:sp>
      <p:sp>
        <p:nvSpPr>
          <p:cNvPr id="3" name="TextBox 2"/>
          <p:cNvSpPr txBox="1"/>
          <p:nvPr/>
        </p:nvSpPr>
        <p:spPr>
          <a:xfrm>
            <a:off x="492593" y="1700808"/>
            <a:ext cx="8651407" cy="3539430"/>
          </a:xfrm>
          <a:prstGeom prst="rect">
            <a:avLst/>
          </a:prstGeom>
          <a:noFill/>
        </p:spPr>
        <p:txBody>
          <a:bodyPr wrap="none" rtlCol="0">
            <a:spAutoFit/>
          </a:bodyPr>
          <a:lstStyle/>
          <a:p>
            <a:pPr marL="342900" indent="-342900">
              <a:buAutoNum type="arabicPeriod"/>
            </a:pPr>
            <a:r>
              <a:rPr lang="en-US" sz="3200" dirty="0" smtClean="0"/>
              <a:t>Analgesic</a:t>
            </a:r>
          </a:p>
          <a:p>
            <a:pPr marL="342900" indent="-342900">
              <a:buAutoNum type="arabicPeriod"/>
            </a:pPr>
            <a:r>
              <a:rPr lang="en-US" sz="3200" dirty="0" smtClean="0"/>
              <a:t>Anti depressants</a:t>
            </a:r>
          </a:p>
          <a:p>
            <a:pPr marL="342900" indent="-342900">
              <a:buAutoNum type="arabicPeriod"/>
            </a:pPr>
            <a:r>
              <a:rPr lang="en-US" sz="3200" dirty="0" smtClean="0"/>
              <a:t>Antimicrobials – Acyclovir, Rifampin, </a:t>
            </a:r>
            <a:r>
              <a:rPr lang="en-US" sz="3200" dirty="0" err="1" smtClean="0"/>
              <a:t>Vancomycin</a:t>
            </a:r>
            <a:endParaRPr lang="en-US" sz="3200" dirty="0" smtClean="0"/>
          </a:p>
          <a:p>
            <a:pPr marL="342900" indent="-342900">
              <a:buAutoNum type="arabicPeriod"/>
            </a:pPr>
            <a:r>
              <a:rPr lang="en-US" sz="3200" dirty="0" smtClean="0"/>
              <a:t>Benzodiazepine</a:t>
            </a:r>
          </a:p>
          <a:p>
            <a:pPr marL="342900" indent="-342900">
              <a:buAutoNum type="arabicPeriod"/>
            </a:pPr>
            <a:r>
              <a:rPr lang="en-US" sz="3200" dirty="0" smtClean="0"/>
              <a:t>Ace inhibitors</a:t>
            </a:r>
          </a:p>
          <a:p>
            <a:pPr marL="342900" indent="-342900">
              <a:buAutoNum type="arabicPeriod"/>
            </a:pPr>
            <a:r>
              <a:rPr lang="en-US" sz="3200" dirty="0" smtClean="0"/>
              <a:t>Diuretics</a:t>
            </a:r>
          </a:p>
          <a:p>
            <a:pPr marL="342900" indent="-342900">
              <a:buAutoNum type="arabicPeriod"/>
            </a:pPr>
            <a:r>
              <a:rPr lang="en-US" sz="3200" dirty="0" smtClean="0"/>
              <a:t>Proton pump inhibitors</a:t>
            </a:r>
            <a:endParaRPr lang="en-IN" sz="3200" dirty="0"/>
          </a:p>
        </p:txBody>
      </p:sp>
    </p:spTree>
    <p:extLst>
      <p:ext uri="{BB962C8B-B14F-4D97-AF65-F5344CB8AC3E}">
        <p14:creationId xmlns="" xmlns:p14="http://schemas.microsoft.com/office/powerpoint/2010/main" val="20248019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1480149" cy="923330"/>
          </a:xfrm>
          <a:prstGeom prst="rect">
            <a:avLst/>
          </a:prstGeom>
          <a:noFill/>
        </p:spPr>
        <p:txBody>
          <a:bodyPr wrap="none" rtlCol="0">
            <a:spAutoFit/>
          </a:bodyPr>
          <a:lstStyle/>
          <a:p>
            <a:r>
              <a:rPr lang="en-US" sz="5400" b="1" u="sng" dirty="0">
                <a:solidFill>
                  <a:srgbClr val="00B0F0"/>
                </a:solidFill>
              </a:rPr>
              <a:t>C</a:t>
            </a:r>
            <a:r>
              <a:rPr lang="en-US" sz="5400" b="1" u="sng" dirty="0" smtClean="0">
                <a:solidFill>
                  <a:srgbClr val="00B0F0"/>
                </a:solidFill>
              </a:rPr>
              <a:t>are</a:t>
            </a:r>
            <a:endParaRPr lang="en-IN" sz="5400" b="1" u="sng" dirty="0">
              <a:solidFill>
                <a:srgbClr val="00B0F0"/>
              </a:solidFill>
            </a:endParaRPr>
          </a:p>
        </p:txBody>
      </p:sp>
      <p:sp>
        <p:nvSpPr>
          <p:cNvPr id="3" name="Rectangle 2"/>
          <p:cNvSpPr/>
          <p:nvPr/>
        </p:nvSpPr>
        <p:spPr>
          <a:xfrm>
            <a:off x="323528" y="1340768"/>
            <a:ext cx="8496944" cy="1938992"/>
          </a:xfrm>
          <a:prstGeom prst="rect">
            <a:avLst/>
          </a:prstGeom>
        </p:spPr>
        <p:txBody>
          <a:bodyPr wrap="square">
            <a:spAutoFit/>
          </a:bodyPr>
          <a:lstStyle/>
          <a:p>
            <a:pPr marL="285750" indent="-285750">
              <a:buFont typeface="Arial" panose="020B0604020202020204" pitchFamily="34" charset="0"/>
              <a:buChar char="•"/>
            </a:pPr>
            <a:r>
              <a:rPr lang="en-US" sz="2400" dirty="0"/>
              <a:t>In pre-dialysis </a:t>
            </a:r>
            <a:r>
              <a:rPr lang="en-US" sz="2400" dirty="0" smtClean="0"/>
              <a:t>patients, patients should have </a:t>
            </a:r>
            <a:r>
              <a:rPr lang="en-US" sz="2400" dirty="0"/>
              <a:t>to be on a low-protein </a:t>
            </a:r>
            <a:r>
              <a:rPr lang="en-US" sz="2400" dirty="0" smtClean="0"/>
              <a:t>diet around 0.8g/kg/day</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During </a:t>
            </a:r>
            <a:r>
              <a:rPr lang="en-US" sz="2400" dirty="0" smtClean="0"/>
              <a:t>dialysis, </a:t>
            </a:r>
            <a:r>
              <a:rPr lang="en-US" sz="2400" dirty="0"/>
              <a:t>patients </a:t>
            </a:r>
            <a:r>
              <a:rPr lang="en-US" sz="2400" dirty="0" smtClean="0"/>
              <a:t>should be given diet </a:t>
            </a:r>
            <a:r>
              <a:rPr lang="en-US" sz="2400" dirty="0"/>
              <a:t>with more protein.</a:t>
            </a:r>
          </a:p>
          <a:p>
            <a:pPr marL="285750" indent="-285750">
              <a:buFont typeface="Arial" panose="020B0604020202020204" pitchFamily="34" charset="0"/>
              <a:buChar char="•"/>
            </a:pPr>
            <a:endParaRPr lang="en-US" sz="2400" dirty="0"/>
          </a:p>
        </p:txBody>
      </p:sp>
      <p:sp>
        <p:nvSpPr>
          <p:cNvPr id="4" name="Rectangle 3"/>
          <p:cNvSpPr/>
          <p:nvPr/>
        </p:nvSpPr>
        <p:spPr>
          <a:xfrm>
            <a:off x="289020" y="3140968"/>
            <a:ext cx="8280920" cy="1846659"/>
          </a:xfrm>
          <a:prstGeom prst="rect">
            <a:avLst/>
          </a:prstGeom>
        </p:spPr>
        <p:txBody>
          <a:bodyPr wrap="square">
            <a:spAutoFit/>
          </a:bodyPr>
          <a:lstStyle/>
          <a:p>
            <a:pPr marL="285750" indent="-285750">
              <a:buFont typeface="Arial" panose="020B0604020202020204" pitchFamily="34" charset="0"/>
              <a:buChar char="•"/>
            </a:pPr>
            <a:r>
              <a:rPr lang="en-US" sz="2400" dirty="0"/>
              <a:t>Patient on </a:t>
            </a:r>
            <a:r>
              <a:rPr lang="en-US" sz="2400" dirty="0" smtClean="0">
                <a:solidFill>
                  <a:schemeClr val="accent2">
                    <a:lumMod val="50000"/>
                  </a:schemeClr>
                </a:solidFill>
              </a:rPr>
              <a:t>hemodialysis, should avoid </a:t>
            </a:r>
            <a:r>
              <a:rPr lang="en-US" sz="2400" dirty="0">
                <a:solidFill>
                  <a:schemeClr val="accent2">
                    <a:lumMod val="50000"/>
                  </a:schemeClr>
                </a:solidFill>
              </a:rPr>
              <a:t>foods containing high amounts of phosphorus, sodium and potassium. </a:t>
            </a:r>
          </a:p>
          <a:p>
            <a:endParaRPr lang="en-US" sz="2400" dirty="0">
              <a:solidFill>
                <a:schemeClr val="accent2">
                  <a:lumMod val="50000"/>
                </a:schemeClr>
              </a:solidFill>
            </a:endParaRPr>
          </a:p>
          <a:p>
            <a:pPr marL="285750" indent="-285750">
              <a:buFont typeface="Arial" panose="020B0604020202020204" pitchFamily="34" charset="0"/>
              <a:buChar char="•"/>
            </a:pPr>
            <a:r>
              <a:rPr lang="en-US" sz="2400" dirty="0">
                <a:solidFill>
                  <a:schemeClr val="accent2">
                    <a:lumMod val="50000"/>
                  </a:schemeClr>
                </a:solidFill>
              </a:rPr>
              <a:t>Diabetic patients </a:t>
            </a:r>
            <a:r>
              <a:rPr lang="en-US" sz="2400" dirty="0" smtClean="0">
                <a:solidFill>
                  <a:schemeClr val="accent2">
                    <a:lumMod val="50000"/>
                  </a:schemeClr>
                </a:solidFill>
              </a:rPr>
              <a:t> should have controlled  </a:t>
            </a:r>
            <a:r>
              <a:rPr lang="en-US" sz="2400" dirty="0">
                <a:solidFill>
                  <a:schemeClr val="accent2">
                    <a:lumMod val="50000"/>
                  </a:schemeClr>
                </a:solidFill>
              </a:rPr>
              <a:t>blood glucose levels.</a:t>
            </a:r>
          </a:p>
          <a:p>
            <a:endParaRPr lang="en-US" b="1" dirty="0">
              <a:solidFill>
                <a:schemeClr val="accent2">
                  <a:lumMod val="50000"/>
                </a:schemeClr>
              </a:solidFill>
            </a:endParaRPr>
          </a:p>
        </p:txBody>
      </p:sp>
      <p:sp>
        <p:nvSpPr>
          <p:cNvPr id="5" name="Rectangle 4"/>
          <p:cNvSpPr/>
          <p:nvPr/>
        </p:nvSpPr>
        <p:spPr>
          <a:xfrm>
            <a:off x="318060" y="4987627"/>
            <a:ext cx="8358396" cy="461665"/>
          </a:xfrm>
          <a:prstGeom prst="rect">
            <a:avLst/>
          </a:prstGeom>
        </p:spPr>
        <p:txBody>
          <a:bodyPr wrap="square">
            <a:spAutoFit/>
          </a:bodyPr>
          <a:lstStyle/>
          <a:p>
            <a:pPr marL="342900" indent="-342900">
              <a:buFont typeface="Arial" panose="020B0604020202020204" pitchFamily="34" charset="0"/>
              <a:buChar char="•"/>
            </a:pPr>
            <a:r>
              <a:rPr lang="en-US" sz="2400" dirty="0" smtClean="0"/>
              <a:t>Patient should avoid  </a:t>
            </a:r>
            <a:r>
              <a:rPr lang="en-US" sz="2400" dirty="0"/>
              <a:t>salt substitutes, or add salt at the table. </a:t>
            </a:r>
          </a:p>
        </p:txBody>
      </p:sp>
    </p:spTree>
    <p:extLst>
      <p:ext uri="{BB962C8B-B14F-4D97-AF65-F5344CB8AC3E}">
        <p14:creationId xmlns="" xmlns:p14="http://schemas.microsoft.com/office/powerpoint/2010/main" val="707451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13" y="0"/>
            <a:ext cx="9135887" cy="6858000"/>
          </a:xfrm>
          <a:prstGeom prst="rect">
            <a:avLst/>
          </a:prstGeom>
        </p:spPr>
      </p:pic>
    </p:spTree>
    <p:extLst>
      <p:ext uri="{BB962C8B-B14F-4D97-AF65-F5344CB8AC3E}">
        <p14:creationId xmlns="" xmlns:p14="http://schemas.microsoft.com/office/powerpoint/2010/main" val="1493068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2276872"/>
            <a:ext cx="6242415" cy="1446550"/>
          </a:xfrm>
          <a:prstGeom prst="rect">
            <a:avLst/>
          </a:prstGeom>
          <a:noFill/>
        </p:spPr>
        <p:txBody>
          <a:bodyPr wrap="none" rtlCol="0">
            <a:spAutoFit/>
          </a:bodyPr>
          <a:lstStyle/>
          <a:p>
            <a:r>
              <a:rPr lang="en-US" sz="8800" b="1" u="sng" dirty="0" smtClean="0">
                <a:solidFill>
                  <a:srgbClr val="00B0F0"/>
                </a:solidFill>
                <a:latin typeface="Algerian" panose="04020705040A02060702" pitchFamily="82" charset="0"/>
              </a:rPr>
              <a:t>THANK YOU</a:t>
            </a:r>
            <a:endParaRPr lang="en-IN" sz="8800" b="1" u="sng" dirty="0">
              <a:solidFill>
                <a:srgbClr val="00B0F0"/>
              </a:solidFill>
              <a:latin typeface="Algerian" panose="04020705040A02060702" pitchFamily="82" charset="0"/>
            </a:endParaRPr>
          </a:p>
        </p:txBody>
      </p:sp>
    </p:spTree>
    <p:extLst>
      <p:ext uri="{BB962C8B-B14F-4D97-AF65-F5344CB8AC3E}">
        <p14:creationId xmlns="" xmlns:p14="http://schemas.microsoft.com/office/powerpoint/2010/main" val="297131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720" y="347172"/>
            <a:ext cx="3951723" cy="1569660"/>
          </a:xfrm>
          <a:prstGeom prst="rect">
            <a:avLst/>
          </a:prstGeom>
          <a:noFill/>
        </p:spPr>
        <p:txBody>
          <a:bodyPr wrap="none" rtlCol="0">
            <a:spAutoFit/>
          </a:bodyPr>
          <a:lstStyle/>
          <a:p>
            <a:r>
              <a:rPr lang="en-US" sz="4800" b="1" u="sng" dirty="0" smtClean="0">
                <a:solidFill>
                  <a:schemeClr val="accent1"/>
                </a:solidFill>
              </a:rPr>
              <a:t>Hemofiltration</a:t>
            </a:r>
          </a:p>
          <a:p>
            <a:endParaRPr lang="en-IN" sz="4800" dirty="0"/>
          </a:p>
        </p:txBody>
      </p:sp>
      <p:sp>
        <p:nvSpPr>
          <p:cNvPr id="3" name="TextBox 2"/>
          <p:cNvSpPr txBox="1"/>
          <p:nvPr/>
        </p:nvSpPr>
        <p:spPr>
          <a:xfrm>
            <a:off x="467544" y="1732166"/>
            <a:ext cx="5088701"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Removes fluid by </a:t>
            </a:r>
            <a:r>
              <a:rPr lang="en-US" sz="2400" dirty="0" smtClean="0">
                <a:solidFill>
                  <a:srgbClr val="FF0000"/>
                </a:solidFill>
              </a:rPr>
              <a:t>convection method</a:t>
            </a:r>
            <a:endParaRPr lang="en-IN" sz="2400" dirty="0">
              <a:solidFill>
                <a:srgbClr val="FF0000"/>
              </a:solidFill>
            </a:endParaRPr>
          </a:p>
        </p:txBody>
      </p:sp>
      <p:sp>
        <p:nvSpPr>
          <p:cNvPr id="5" name="TextBox 4"/>
          <p:cNvSpPr txBox="1"/>
          <p:nvPr/>
        </p:nvSpPr>
        <p:spPr>
          <a:xfrm>
            <a:off x="467544" y="2457021"/>
            <a:ext cx="859777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Removal of solute  that are dissolved in water through large pore </a:t>
            </a:r>
          </a:p>
          <a:p>
            <a:r>
              <a:rPr lang="en-US" sz="2400" dirty="0" smtClean="0"/>
              <a:t>     semipermeable membrane</a:t>
            </a:r>
            <a:endParaRPr lang="en-IN" sz="2400" dirty="0"/>
          </a:p>
        </p:txBody>
      </p:sp>
      <p:sp>
        <p:nvSpPr>
          <p:cNvPr id="6" name="TextBox 5"/>
          <p:cNvSpPr txBox="1"/>
          <p:nvPr/>
        </p:nvSpPr>
        <p:spPr>
          <a:xfrm>
            <a:off x="499330" y="3707740"/>
            <a:ext cx="8097666"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For </a:t>
            </a:r>
            <a:r>
              <a:rPr lang="en-US" sz="2400" dirty="0" err="1" smtClean="0"/>
              <a:t>eg</a:t>
            </a:r>
            <a:r>
              <a:rPr lang="en-US" sz="2400" dirty="0" smtClean="0"/>
              <a:t> there will be loss of solute with large amount of water.</a:t>
            </a:r>
            <a:endParaRPr lang="en-IN" sz="2400" dirty="0"/>
          </a:p>
        </p:txBody>
      </p:sp>
      <p:sp>
        <p:nvSpPr>
          <p:cNvPr id="7" name="TextBox 6"/>
          <p:cNvSpPr txBox="1"/>
          <p:nvPr/>
        </p:nvSpPr>
        <p:spPr>
          <a:xfrm>
            <a:off x="505882" y="4593274"/>
            <a:ext cx="7273594"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There will be no loss of plasma concentration of solute</a:t>
            </a:r>
            <a:endParaRPr lang="en-IN" sz="2400" dirty="0"/>
          </a:p>
        </p:txBody>
      </p:sp>
      <p:sp>
        <p:nvSpPr>
          <p:cNvPr id="8" name="TextBox 7"/>
          <p:cNvSpPr txBox="1"/>
          <p:nvPr/>
        </p:nvSpPr>
        <p:spPr>
          <a:xfrm>
            <a:off x="481410" y="5661248"/>
            <a:ext cx="3746025"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Fluid replacement needed</a:t>
            </a:r>
            <a:endParaRPr lang="en-IN" sz="2400" dirty="0"/>
          </a:p>
        </p:txBody>
      </p:sp>
    </p:spTree>
    <p:extLst>
      <p:ext uri="{BB962C8B-B14F-4D97-AF65-F5344CB8AC3E}">
        <p14:creationId xmlns="" xmlns:p14="http://schemas.microsoft.com/office/powerpoint/2010/main" val="774466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699944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4733860" cy="1569660"/>
          </a:xfrm>
          <a:prstGeom prst="rect">
            <a:avLst/>
          </a:prstGeom>
          <a:noFill/>
        </p:spPr>
        <p:txBody>
          <a:bodyPr wrap="none" rtlCol="0">
            <a:spAutoFit/>
          </a:bodyPr>
          <a:lstStyle/>
          <a:p>
            <a:r>
              <a:rPr lang="en-US" sz="4800" b="1" u="sng" dirty="0" err="1" smtClean="0">
                <a:solidFill>
                  <a:schemeClr val="accent1"/>
                </a:solidFill>
              </a:rPr>
              <a:t>Hemodiafiltration</a:t>
            </a:r>
            <a:endParaRPr lang="en-US" sz="4800" b="1" u="sng" dirty="0" smtClean="0">
              <a:solidFill>
                <a:schemeClr val="accent1"/>
              </a:solidFill>
            </a:endParaRPr>
          </a:p>
          <a:p>
            <a:endParaRPr lang="en-IN" sz="4800" b="1" u="sng" dirty="0">
              <a:solidFill>
                <a:schemeClr val="accent1"/>
              </a:solidFill>
            </a:endParaRPr>
          </a:p>
        </p:txBody>
      </p:sp>
      <p:sp>
        <p:nvSpPr>
          <p:cNvPr id="3" name="TextBox 2"/>
          <p:cNvSpPr txBox="1"/>
          <p:nvPr/>
        </p:nvSpPr>
        <p:spPr>
          <a:xfrm>
            <a:off x="327127" y="1320524"/>
            <a:ext cx="8061297"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It is a combination of </a:t>
            </a:r>
            <a:r>
              <a:rPr lang="en-US" sz="2400" dirty="0" smtClean="0">
                <a:solidFill>
                  <a:srgbClr val="FF0000"/>
                </a:solidFill>
              </a:rPr>
              <a:t>hemodialysis &amp; hemofiltration</a:t>
            </a:r>
            <a:r>
              <a:rPr lang="en-US" sz="2400" dirty="0" smtClean="0"/>
              <a:t> that is removal of fluid by </a:t>
            </a:r>
            <a:r>
              <a:rPr lang="en-US" sz="2400" dirty="0" smtClean="0">
                <a:solidFill>
                  <a:srgbClr val="FF0000"/>
                </a:solidFill>
              </a:rPr>
              <a:t>diffusion &amp; convection </a:t>
            </a:r>
            <a:r>
              <a:rPr lang="en-US" sz="2400" dirty="0" smtClean="0"/>
              <a:t>method</a:t>
            </a:r>
          </a:p>
          <a:p>
            <a:endParaRPr lang="en-IN" dirty="0"/>
          </a:p>
        </p:txBody>
      </p:sp>
      <p:sp>
        <p:nvSpPr>
          <p:cNvPr id="4" name="TextBox 3"/>
          <p:cNvSpPr txBox="1"/>
          <p:nvPr/>
        </p:nvSpPr>
        <p:spPr>
          <a:xfrm>
            <a:off x="253151" y="2924944"/>
            <a:ext cx="4153701" cy="830997"/>
          </a:xfrm>
          <a:prstGeom prst="rect">
            <a:avLst/>
          </a:prstGeom>
          <a:noFill/>
        </p:spPr>
        <p:txBody>
          <a:bodyPr wrap="none" rtlCol="0">
            <a:spAutoFit/>
          </a:bodyPr>
          <a:lstStyle/>
          <a:p>
            <a:r>
              <a:rPr lang="en-US" sz="4800" b="1" u="sng" dirty="0" err="1">
                <a:solidFill>
                  <a:schemeClr val="accent1"/>
                </a:solidFill>
              </a:rPr>
              <a:t>H</a:t>
            </a:r>
            <a:r>
              <a:rPr lang="en-US" sz="4800" b="1" u="sng" dirty="0" err="1" smtClean="0">
                <a:solidFill>
                  <a:schemeClr val="accent1"/>
                </a:solidFill>
              </a:rPr>
              <a:t>emoperfusion</a:t>
            </a:r>
            <a:endParaRPr lang="en-IN" sz="4800" b="1" u="sng" dirty="0">
              <a:solidFill>
                <a:schemeClr val="accent1"/>
              </a:solidFill>
            </a:endParaRPr>
          </a:p>
        </p:txBody>
      </p:sp>
      <p:sp>
        <p:nvSpPr>
          <p:cNvPr id="5" name="TextBox 4"/>
          <p:cNvSpPr txBox="1"/>
          <p:nvPr/>
        </p:nvSpPr>
        <p:spPr>
          <a:xfrm>
            <a:off x="237908" y="4221088"/>
            <a:ext cx="8680390"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In this there is only removal of </a:t>
            </a:r>
            <a:r>
              <a:rPr lang="en-US" sz="2400" dirty="0" smtClean="0">
                <a:solidFill>
                  <a:srgbClr val="FF0000"/>
                </a:solidFill>
              </a:rPr>
              <a:t>solute (toxins)  </a:t>
            </a:r>
            <a:r>
              <a:rPr lang="en-US" sz="2400" dirty="0" smtClean="0"/>
              <a:t>by using material </a:t>
            </a:r>
          </a:p>
          <a:p>
            <a:r>
              <a:rPr lang="en-US" sz="2400" dirty="0"/>
              <a:t> </a:t>
            </a:r>
            <a:r>
              <a:rPr lang="en-US" sz="2400" dirty="0" smtClean="0"/>
              <a:t>    such as charcoal or resins mainly use this process in treatment of </a:t>
            </a:r>
          </a:p>
          <a:p>
            <a:r>
              <a:rPr lang="en-US" sz="2400" dirty="0"/>
              <a:t> </a:t>
            </a:r>
            <a:r>
              <a:rPr lang="en-US" sz="2400" dirty="0" smtClean="0"/>
              <a:t>    acute poisoning. </a:t>
            </a:r>
            <a:endParaRPr lang="en-IN" sz="2400" dirty="0"/>
          </a:p>
        </p:txBody>
      </p:sp>
    </p:spTree>
    <p:extLst>
      <p:ext uri="{BB962C8B-B14F-4D97-AF65-F5344CB8AC3E}">
        <p14:creationId xmlns="" xmlns:p14="http://schemas.microsoft.com/office/powerpoint/2010/main" val="108745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1569660"/>
          </a:xfrm>
          <a:prstGeom prst="rect">
            <a:avLst/>
          </a:prstGeom>
          <a:noFill/>
        </p:spPr>
        <p:txBody>
          <a:bodyPr wrap="square" rtlCol="0">
            <a:spAutoFit/>
          </a:bodyPr>
          <a:lstStyle/>
          <a:p>
            <a:r>
              <a:rPr lang="en-US" sz="2400" dirty="0" smtClean="0"/>
              <a:t>If the patient is </a:t>
            </a:r>
            <a:r>
              <a:rPr lang="en-US" sz="2400" dirty="0" err="1" smtClean="0"/>
              <a:t>hemodynamically</a:t>
            </a:r>
            <a:r>
              <a:rPr lang="en-US" sz="2400" dirty="0" smtClean="0"/>
              <a:t> unstable then the renal replacement therapy advocated is continuous renal replacement therapy in which very low blood and dialysis flows are accepted for continuous and prolonged periods, Usually for days together</a:t>
            </a:r>
            <a:endParaRPr lang="en-IN" sz="2400" u="sng" dirty="0">
              <a:solidFill>
                <a:srgbClr val="FF0000"/>
              </a:solidFill>
            </a:endParaRPr>
          </a:p>
        </p:txBody>
      </p:sp>
      <p:sp>
        <p:nvSpPr>
          <p:cNvPr id="3" name="TextBox 2"/>
          <p:cNvSpPr txBox="1"/>
          <p:nvPr/>
        </p:nvSpPr>
        <p:spPr>
          <a:xfrm>
            <a:off x="467544" y="2204864"/>
            <a:ext cx="5394041" cy="584775"/>
          </a:xfrm>
          <a:prstGeom prst="rect">
            <a:avLst/>
          </a:prstGeom>
          <a:noFill/>
        </p:spPr>
        <p:txBody>
          <a:bodyPr wrap="none" rtlCol="0">
            <a:spAutoFit/>
          </a:bodyPr>
          <a:lstStyle/>
          <a:p>
            <a:r>
              <a:rPr lang="en-US" sz="3200" u="sng" dirty="0" smtClean="0"/>
              <a:t>They are divided into two part:</a:t>
            </a:r>
            <a:r>
              <a:rPr lang="en-US" sz="2800" u="sng" dirty="0" smtClean="0"/>
              <a:t> </a:t>
            </a:r>
            <a:endParaRPr lang="en-IN" sz="2800" u="sng" dirty="0"/>
          </a:p>
        </p:txBody>
      </p:sp>
      <p:sp>
        <p:nvSpPr>
          <p:cNvPr id="4" name="TextBox 3"/>
          <p:cNvSpPr txBox="1"/>
          <p:nvPr/>
        </p:nvSpPr>
        <p:spPr>
          <a:xfrm>
            <a:off x="346518" y="3485563"/>
            <a:ext cx="8027454" cy="1815882"/>
          </a:xfrm>
          <a:prstGeom prst="rect">
            <a:avLst/>
          </a:prstGeom>
          <a:noFill/>
        </p:spPr>
        <p:txBody>
          <a:bodyPr wrap="none" rtlCol="0">
            <a:spAutoFit/>
          </a:bodyPr>
          <a:lstStyle/>
          <a:p>
            <a:r>
              <a:rPr lang="en-US" sz="2800" dirty="0" smtClean="0"/>
              <a:t>1. CAVHF - </a:t>
            </a:r>
            <a:r>
              <a:rPr lang="en-US" sz="2800" dirty="0" err="1"/>
              <a:t>C</a:t>
            </a:r>
            <a:r>
              <a:rPr lang="en-US" sz="2800" dirty="0" err="1" smtClean="0"/>
              <a:t>ontinous</a:t>
            </a:r>
            <a:r>
              <a:rPr lang="en-US" sz="2800" dirty="0" smtClean="0"/>
              <a:t> </a:t>
            </a:r>
            <a:r>
              <a:rPr lang="en-US" sz="2800" dirty="0" err="1"/>
              <a:t>A</a:t>
            </a:r>
            <a:r>
              <a:rPr lang="en-US" sz="2800" dirty="0" err="1" smtClean="0"/>
              <a:t>rteriovenous</a:t>
            </a:r>
            <a:r>
              <a:rPr lang="en-US" sz="2800" dirty="0" smtClean="0"/>
              <a:t> Hemofiltration</a:t>
            </a:r>
          </a:p>
          <a:p>
            <a:endParaRPr lang="en-US" sz="2800" dirty="0" smtClean="0"/>
          </a:p>
          <a:p>
            <a:endParaRPr lang="en-US" sz="2800" dirty="0" smtClean="0"/>
          </a:p>
          <a:p>
            <a:r>
              <a:rPr lang="en-US" sz="2800" dirty="0" smtClean="0"/>
              <a:t>2. CVVHDF - </a:t>
            </a:r>
            <a:r>
              <a:rPr lang="en-US" sz="2800" dirty="0" err="1"/>
              <a:t>C</a:t>
            </a:r>
            <a:r>
              <a:rPr lang="en-US" sz="2800" dirty="0" err="1" smtClean="0"/>
              <a:t>ontinous</a:t>
            </a:r>
            <a:r>
              <a:rPr lang="en-US" sz="2800" dirty="0" smtClean="0"/>
              <a:t> </a:t>
            </a:r>
            <a:r>
              <a:rPr lang="en-US" sz="2800" dirty="0" err="1"/>
              <a:t>V</a:t>
            </a:r>
            <a:r>
              <a:rPr lang="en-US" sz="2800" dirty="0" err="1" smtClean="0"/>
              <a:t>enovenous</a:t>
            </a:r>
            <a:r>
              <a:rPr lang="en-US" sz="2800" dirty="0" smtClean="0"/>
              <a:t> </a:t>
            </a:r>
            <a:r>
              <a:rPr lang="en-US" sz="2800" dirty="0" err="1" smtClean="0"/>
              <a:t>Hemodiafiltration</a:t>
            </a:r>
            <a:endParaRPr lang="en-US" sz="2800" dirty="0" smtClean="0"/>
          </a:p>
        </p:txBody>
      </p:sp>
    </p:spTree>
    <p:extLst>
      <p:ext uri="{BB962C8B-B14F-4D97-AF65-F5344CB8AC3E}">
        <p14:creationId xmlns="" xmlns:p14="http://schemas.microsoft.com/office/powerpoint/2010/main" val="40482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4239</TotalTime>
  <Words>1056</Words>
  <Application>Microsoft Office PowerPoint</Application>
  <PresentationFormat>On-screen Show (4:3)</PresentationFormat>
  <Paragraphs>316</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Equations for estimation of renal function</vt:lpstr>
      <vt:lpstr>The Cockcroft-Gault equation</vt:lpstr>
      <vt:lpstr>The MDRD formula Modification of Diet in Renal Disease Study</vt:lpstr>
      <vt:lpstr>Complications of Hemodialysis</vt:lpstr>
      <vt:lpstr>Dialysis Reactions</vt:lpstr>
      <vt:lpstr>Slide 37</vt:lpstr>
      <vt:lpstr>Slide 38</vt:lpstr>
      <vt:lpstr>Management of Intradialytic Hypotension</vt:lpstr>
      <vt:lpstr>Neuromuscular complications </vt:lpstr>
      <vt:lpstr>Dialysis Disequilibrium Syndrome (DDS)</vt:lpstr>
      <vt:lpstr>Slide 42</vt:lpstr>
      <vt:lpstr>Slide 43</vt:lpstr>
      <vt:lpstr>Intradialytic Hemolysis</vt:lpstr>
      <vt:lpstr>Slide 45</vt:lpstr>
      <vt:lpstr>Intradialytic Hypoxemia</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87</cp:revision>
  <dcterms:created xsi:type="dcterms:W3CDTF">2016-06-05T09:30:16Z</dcterms:created>
  <dcterms:modified xsi:type="dcterms:W3CDTF">2021-09-13T10:01:35Z</dcterms:modified>
</cp:coreProperties>
</file>