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5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2" r:id="rId9"/>
    <p:sldId id="265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2" r:id="rId20"/>
    <p:sldId id="279" r:id="rId21"/>
    <p:sldId id="283" r:id="rId22"/>
    <p:sldId id="280" r:id="rId23"/>
    <p:sldId id="293" r:id="rId24"/>
    <p:sldId id="294" r:id="rId25"/>
    <p:sldId id="281" r:id="rId26"/>
    <p:sldId id="342" r:id="rId27"/>
    <p:sldId id="292" r:id="rId28"/>
    <p:sldId id="295" r:id="rId29"/>
    <p:sldId id="291" r:id="rId30"/>
    <p:sldId id="343" r:id="rId31"/>
    <p:sldId id="344" r:id="rId32"/>
    <p:sldId id="345" r:id="rId33"/>
    <p:sldId id="300" r:id="rId34"/>
    <p:sldId id="288" r:id="rId35"/>
    <p:sldId id="296" r:id="rId36"/>
    <p:sldId id="299" r:id="rId37"/>
    <p:sldId id="289" r:id="rId38"/>
    <p:sldId id="297" r:id="rId39"/>
    <p:sldId id="301" r:id="rId40"/>
    <p:sldId id="303" r:id="rId41"/>
    <p:sldId id="313" r:id="rId42"/>
    <p:sldId id="314" r:id="rId43"/>
    <p:sldId id="312" r:id="rId44"/>
    <p:sldId id="309" r:id="rId45"/>
    <p:sldId id="310" r:id="rId46"/>
    <p:sldId id="311" r:id="rId47"/>
    <p:sldId id="315" r:id="rId48"/>
    <p:sldId id="316" r:id="rId49"/>
    <p:sldId id="317" r:id="rId50"/>
    <p:sldId id="307" r:id="rId51"/>
    <p:sldId id="325" r:id="rId52"/>
    <p:sldId id="308" r:id="rId53"/>
    <p:sldId id="338" r:id="rId54"/>
    <p:sldId id="339" r:id="rId55"/>
    <p:sldId id="340" r:id="rId56"/>
    <p:sldId id="341" r:id="rId57"/>
    <p:sldId id="290" r:id="rId58"/>
    <p:sldId id="319" r:id="rId59"/>
    <p:sldId id="321" r:id="rId60"/>
    <p:sldId id="323" r:id="rId61"/>
    <p:sldId id="324" r:id="rId62"/>
    <p:sldId id="326" r:id="rId63"/>
    <p:sldId id="327" r:id="rId64"/>
    <p:sldId id="346" r:id="rId65"/>
    <p:sldId id="298" r:id="rId66"/>
    <p:sldId id="347" r:id="rId67"/>
    <p:sldId id="331" r:id="rId68"/>
    <p:sldId id="349" r:id="rId69"/>
    <p:sldId id="350" r:id="rId70"/>
    <p:sldId id="329" r:id="rId71"/>
    <p:sldId id="348" r:id="rId72"/>
    <p:sldId id="332" r:id="rId73"/>
    <p:sldId id="333" r:id="rId74"/>
    <p:sldId id="334" r:id="rId75"/>
    <p:sldId id="335" r:id="rId76"/>
    <p:sldId id="336" r:id="rId77"/>
    <p:sldId id="337" r:id="rId78"/>
    <p:sldId id="351" r:id="rId79"/>
    <p:sldId id="352" r:id="rId80"/>
    <p:sldId id="353" r:id="rId81"/>
    <p:sldId id="356" r:id="rId82"/>
    <p:sldId id="354" r:id="rId83"/>
    <p:sldId id="355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272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A6EB5-D31B-437F-A1C3-FFBCE1244985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EAF26-7845-4DA5-9671-240022FE18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8790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EAF26-7845-4DA5-9671-240022FE184E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750171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2789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57328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15268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8522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66892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5973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0559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7767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94526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197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97316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81D83-E013-418C-9C59-0E3C40AE5838}" type="datetimeFigureOut">
              <a:rPr lang="en-IN" smtClean="0"/>
              <a:pPr/>
              <a:t>13-09-2021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4286C-E534-48FE-BB40-6227237FF0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8698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175351" cy="1793167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IN" sz="5400" dirty="0" smtClean="0">
                <a:latin typeface="Times New Roman" pitchFamily="18" charset="0"/>
                <a:cs typeface="Times New Roman" pitchFamily="18" charset="0"/>
              </a:rPr>
              <a:t>Hypertension </a:t>
            </a:r>
            <a:r>
              <a:rPr lang="en-IN" sz="5400" smtClean="0">
                <a:latin typeface="Times New Roman" pitchFamily="18" charset="0"/>
                <a:cs typeface="Times New Roman" pitchFamily="18" charset="0"/>
              </a:rPr>
              <a:t>And Pregnancy(HDP)</a:t>
            </a:r>
            <a:endParaRPr lang="en-I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4077072"/>
            <a:ext cx="8856984" cy="2016224"/>
          </a:xfrm>
        </p:spPr>
        <p:txBody>
          <a:bodyPr/>
          <a:lstStyle/>
          <a:p>
            <a:pPr algn="l"/>
            <a:endParaRPr lang="en-IN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3048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DR.P.R.JHA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03648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IN" sz="6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IN" sz="6600" dirty="0" smtClean="0">
                <a:latin typeface="Times New Roman" pitchFamily="18" charset="0"/>
                <a:cs typeface="Times New Roman" pitchFamily="18" charset="0"/>
              </a:rPr>
              <a:t>Updated Classification</a:t>
            </a:r>
            <a:endParaRPr lang="en-IN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158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74" t="10880" r="17499" b="6144"/>
          <a:stretch/>
        </p:blipFill>
        <p:spPr>
          <a:xfrm>
            <a:off x="395536" y="260648"/>
            <a:ext cx="8352928" cy="5976664"/>
          </a:xfrm>
        </p:spPr>
      </p:pic>
    </p:spTree>
    <p:extLst>
      <p:ext uri="{BB962C8B-B14F-4D97-AF65-F5344CB8AC3E}">
        <p14:creationId xmlns="" xmlns:p14="http://schemas.microsoft.com/office/powerpoint/2010/main" val="35932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232248"/>
          </a:xfrm>
        </p:spPr>
        <p:txBody>
          <a:bodyPr>
            <a:noAutofit/>
          </a:bodyPr>
          <a:lstStyle/>
          <a:p>
            <a:r>
              <a:rPr lang="en-IN" sz="4000" b="1" dirty="0" smtClean="0">
                <a:latin typeface="Times New Roman" pitchFamily="18" charset="0"/>
                <a:cs typeface="Times New Roman" pitchFamily="18" charset="0"/>
              </a:rPr>
              <a:t>Updated </a:t>
            </a:r>
            <a:r>
              <a:rPr lang="en-IN" sz="4000" b="1" dirty="0">
                <a:latin typeface="Times New Roman" pitchFamily="18" charset="0"/>
                <a:cs typeface="Times New Roman" pitchFamily="18" charset="0"/>
              </a:rPr>
              <a:t>Classification </a:t>
            </a:r>
            <a:r>
              <a:rPr lang="en-IN" sz="4000" b="1" dirty="0" smtClean="0">
                <a:latin typeface="Times New Roman" pitchFamily="18" charset="0"/>
                <a:cs typeface="Times New Roman" pitchFamily="18" charset="0"/>
              </a:rPr>
              <a:t>of Hypertensive </a:t>
            </a:r>
            <a:r>
              <a:rPr lang="en-IN" sz="4000" b="1" dirty="0">
                <a:latin typeface="Times New Roman" pitchFamily="18" charset="0"/>
                <a:cs typeface="Times New Roman" pitchFamily="18" charset="0"/>
              </a:rPr>
              <a:t>disorders </a:t>
            </a:r>
            <a:r>
              <a:rPr lang="en-IN" sz="4000" b="1" dirty="0" smtClean="0">
                <a:latin typeface="Times New Roman" pitchFamily="18" charset="0"/>
                <a:cs typeface="Times New Roman" pitchFamily="18" charset="0"/>
              </a:rPr>
              <a:t>of pregnancy </a:t>
            </a:r>
            <a:r>
              <a:rPr lang="en-IN" sz="4000" b="1" dirty="0">
                <a:latin typeface="Times New Roman" pitchFamily="18" charset="0"/>
                <a:cs typeface="Times New Roman" pitchFamily="18" charset="0"/>
              </a:rPr>
              <a:t>( ACOG,2013) </a:t>
            </a:r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280921" cy="386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712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176654"/>
            <a:ext cx="8229600" cy="11430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669674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6296" y="332656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en-IN" sz="4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772815"/>
            <a:ext cx="8136904" cy="432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737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828092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2511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2018</a:t>
            </a:r>
            <a:endParaRPr lang="en-IN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5" t="32731" r="-1415" b="34165"/>
          <a:stretch/>
        </p:blipFill>
        <p:spPr>
          <a:xfrm>
            <a:off x="467544" y="332656"/>
            <a:ext cx="6624736" cy="1014606"/>
          </a:xfr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6876256" y="33265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en-IN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414720"/>
            <a:ext cx="8136904" cy="460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60943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6192688" cy="1228725"/>
          </a:xfrm>
        </p:spPr>
      </p:pic>
      <p:sp>
        <p:nvSpPr>
          <p:cNvPr id="5" name="TextBox 4"/>
          <p:cNvSpPr txBox="1"/>
          <p:nvPr/>
        </p:nvSpPr>
        <p:spPr>
          <a:xfrm>
            <a:off x="6660232" y="404664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 smtClean="0">
                <a:latin typeface="Times New Roman" pitchFamily="18" charset="0"/>
                <a:cs typeface="Times New Roman" pitchFamily="18" charset="0"/>
              </a:rPr>
              <a:t>2019</a:t>
            </a:r>
            <a:endParaRPr lang="en-IN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80920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6535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Major changes of the new classification are as follows: </a:t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(1) HDP is defined as </a:t>
            </a:r>
            <a:r>
              <a:rPr lang="en-IN" i="1" dirty="0" smtClean="0">
                <a:latin typeface="Times New Roman" pitchFamily="18" charset="0"/>
                <a:cs typeface="Times New Roman" pitchFamily="18" charset="0"/>
              </a:rPr>
              <a:t>hypertension in pregnancy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was removed from the major classification.</a:t>
            </a:r>
          </a:p>
          <a:p>
            <a:pPr marL="0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(3) Chronic hypertension was added to the major classification. </a:t>
            </a:r>
          </a:p>
          <a:p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(4) If pregnant women with new onset of hypertension have either maternal organ dysfunction or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uteroplacental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dysfunction, they should be diagnosed with preeclampsia, even in the absence of proteinuria. </a:t>
            </a:r>
          </a:p>
          <a:p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9493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Major changes of the new classification are as follows: </a:t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(5) The severity classification should be ‘severe’ when hypertension is severe, or when hypertension is mild but there is maternal organ dysfunction or uterine placental dysfunction</a:t>
            </a:r>
            <a:r>
              <a:rPr lang="en-IN" sz="2500" i="1" dirty="0" smtClean="0">
                <a:latin typeface="Times New Roman" pitchFamily="18" charset="0"/>
                <a:cs typeface="Times New Roman" pitchFamily="18" charset="0"/>
              </a:rPr>
              <a:t>. The term ‘mild’ was excluded from the criteria of HDP because it can be misinterpreted to mean ‘not at high risk’. </a:t>
            </a:r>
            <a:endParaRPr lang="en-IN" sz="2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(6) The definition of ‘early onset type’ is that which appears earlier than 34 weeks gestation, in accordance with international standards. </a:t>
            </a:r>
          </a:p>
          <a:p>
            <a:endParaRPr lang="en-IN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4782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Major changes of the new classification are as follows: </a:t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Pre-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does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not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require the presence of proteinuria for </a:t>
            </a:r>
            <a:r>
              <a:rPr lang="en-IN" dirty="0" err="1"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Pre-</a:t>
            </a:r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may be diagnosed if HTN+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–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Thrombocytopenia (PLTs&lt;100k) </a:t>
            </a:r>
          </a:p>
          <a:p>
            <a:pPr marL="457200" lvl="1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–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Liver injury (ALT/AST &gt; x2 UNL) </a:t>
            </a:r>
          </a:p>
          <a:p>
            <a:pPr marL="0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–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Renal dysfunction (</a:t>
            </a:r>
            <a:r>
              <a:rPr lang="en-IN" dirty="0" err="1">
                <a:latin typeface="Times New Roman" pitchFamily="18" charset="0"/>
                <a:cs typeface="Times New Roman" pitchFamily="18" charset="0"/>
              </a:rPr>
              <a:t>SCr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&gt;1.1 or x2 from baseline) </a:t>
            </a:r>
          </a:p>
          <a:p>
            <a:pPr marL="0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–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Pulmonary </a:t>
            </a:r>
            <a:r>
              <a:rPr lang="en-IN" dirty="0" err="1">
                <a:latin typeface="Times New Roman" pitchFamily="18" charset="0"/>
                <a:cs typeface="Times New Roman" pitchFamily="18" charset="0"/>
              </a:rPr>
              <a:t>edema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–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New onset cerebral or visual disturbances </a:t>
            </a: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537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Objectives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Define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hypertension in pregnancy.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Give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recent classification of the hypertensive</a:t>
            </a:r>
          </a:p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disorders of pregnancy.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Diagnose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pre-</a:t>
            </a:r>
            <a:r>
              <a:rPr lang="en-IN" dirty="0" err="1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 and chronic hypertension.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List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which patients are at risk of developing preeclampsia..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Differentiate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pre-</a:t>
            </a:r>
            <a:r>
              <a:rPr lang="en-IN" dirty="0" err="1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 from severe pre-</a:t>
            </a:r>
            <a:r>
              <a:rPr lang="en-IN" dirty="0" err="1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Give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a practical guide to the management of preeclampsia.</a:t>
            </a:r>
          </a:p>
          <a:p>
            <a:r>
              <a:rPr lang="en-IN" dirty="0" err="1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. gestational hypertension and</a:t>
            </a:r>
          </a:p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chronic hypertension during pregnancy.</a:t>
            </a:r>
          </a:p>
        </p:txBody>
      </p:sp>
    </p:spTree>
    <p:extLst>
      <p:ext uri="{BB962C8B-B14F-4D97-AF65-F5344CB8AC3E}">
        <p14:creationId xmlns="" xmlns:p14="http://schemas.microsoft.com/office/powerpoint/2010/main" val="732145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Updated Classification of Hypertensive disorders of pregnancy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57" t="25779" r="7516" b="14136"/>
          <a:stretch/>
        </p:blipFill>
        <p:spPr>
          <a:xfrm>
            <a:off x="611560" y="1628800"/>
            <a:ext cx="7848872" cy="4680519"/>
          </a:xfrm>
        </p:spPr>
      </p:pic>
    </p:spTree>
    <p:extLst>
      <p:ext uri="{BB962C8B-B14F-4D97-AF65-F5344CB8AC3E}">
        <p14:creationId xmlns="" xmlns:p14="http://schemas.microsoft.com/office/powerpoint/2010/main" val="33624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IN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IN" sz="6000" b="1" dirty="0" smtClean="0">
                <a:latin typeface="Times New Roman" pitchFamily="18" charset="0"/>
                <a:cs typeface="Times New Roman" pitchFamily="18" charset="0"/>
              </a:rPr>
              <a:t>DIAGNOSIS</a:t>
            </a:r>
            <a:endParaRPr lang="en-IN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42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" y="0"/>
            <a:ext cx="8229600" cy="1628800"/>
          </a:xfrm>
        </p:spPr>
        <p:txBody>
          <a:bodyPr>
            <a:noAutofit/>
          </a:bodyPr>
          <a:lstStyle/>
          <a:p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IN" sz="4000" dirty="0">
                <a:latin typeface="Times New Roman" pitchFamily="18" charset="0"/>
                <a:cs typeface="Times New Roman" pitchFamily="18" charset="0"/>
              </a:rPr>
              <a:t>per National High Blood Pressure Education Program (NHBPEP)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852" y="2768943"/>
            <a:ext cx="8229600" cy="4764514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" y="1988841"/>
            <a:ext cx="8471284" cy="409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113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Hypertension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Defined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hypertension diagnosed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or present before pregnancy or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before 20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weeks of gestation. Hypertension that is diagnosed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for the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first time during pregnancy and that does not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resolve in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the typical postpartum period also is classified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as chronic hypertension.</a:t>
            </a:r>
          </a:p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ften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diagnosed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at the first or early booking visits. </a:t>
            </a:r>
          </a:p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hould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be confirmed by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24-hour ABPM or home BP monitoring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, or at minimum, after repeated measurements over hours at the same visit 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majority because of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essential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hypertension </a:t>
            </a:r>
          </a:p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White-coat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hypertension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not an entirely benign condition.. </a:t>
            </a:r>
          </a:p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Masked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hypertension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more difficult to diagnose </a:t>
            </a: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8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Gestational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Hypertension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Defined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as a systolic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blood pressure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140 mm Hg or more or a diastolic blood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pressure of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90 mm Hg or more, or both, on two occasions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at least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4 hours apart after 20 weeks of gestation,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in a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woman with a previously normal blood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pressure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without proteinuria or severe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features, blood pressure levels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return to normal in the postpartum period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considered severe when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systolic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level reaches 160 mm Hg or the diastolic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level reaches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110 mm Hg, or both.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Of women with apparent gestational hypertension, 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about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⅓ 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develop preeclampsia 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maternal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IN" sz="2800" dirty="0" err="1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 outcomes are </a:t>
            </a:r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usually normal 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risk of </a:t>
            </a:r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chronic hypertension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later in life </a:t>
            </a:r>
          </a:p>
          <a:p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796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Pre-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32" t="28042" r="21408" b="5775"/>
          <a:stretch/>
        </p:blipFill>
        <p:spPr>
          <a:xfrm>
            <a:off x="467544" y="1556792"/>
            <a:ext cx="8208912" cy="4680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87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18" t="12922" r="49852" b="6527"/>
          <a:stretch/>
        </p:blipFill>
        <p:spPr>
          <a:xfrm>
            <a:off x="1763688" y="548680"/>
            <a:ext cx="5472608" cy="5904656"/>
          </a:xfrm>
        </p:spPr>
      </p:pic>
    </p:spTree>
    <p:extLst>
      <p:ext uri="{BB962C8B-B14F-4D97-AF65-F5344CB8AC3E}">
        <p14:creationId xmlns="" xmlns:p14="http://schemas.microsoft.com/office/powerpoint/2010/main" val="2477323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Severe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Preeclampsia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BP is not always a dependable indicator of severity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828092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80430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Chronic Hypertension with Superimposed Preeclampsia ( CHSP) 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Develop </a:t>
            </a:r>
            <a:r>
              <a:rPr lang="en-IN" dirty="0"/>
              <a:t>in 25 % of women with chronic hypertension </a:t>
            </a:r>
          </a:p>
          <a:p>
            <a:r>
              <a:rPr lang="en-IN" dirty="0" smtClean="0"/>
              <a:t>higher </a:t>
            </a:r>
            <a:r>
              <a:rPr lang="en-IN" dirty="0"/>
              <a:t>in women with underlying </a:t>
            </a:r>
            <a:r>
              <a:rPr lang="en-IN" b="1" dirty="0"/>
              <a:t>renal disease</a:t>
            </a:r>
            <a:r>
              <a:rPr lang="en-IN" dirty="0"/>
              <a:t>. </a:t>
            </a:r>
            <a:endParaRPr lang="en-IN" dirty="0" smtClean="0"/>
          </a:p>
          <a:p>
            <a:r>
              <a:rPr lang="en-IN" dirty="0"/>
              <a:t> </a:t>
            </a:r>
            <a:r>
              <a:rPr lang="en-IN" dirty="0" smtClean="0"/>
              <a:t>                            </a:t>
            </a:r>
            <a:r>
              <a:rPr lang="en-IN" b="1" u="sng" dirty="0" smtClean="0">
                <a:latin typeface="Times New Roman" pitchFamily="18" charset="0"/>
                <a:cs typeface="Times New Roman" pitchFamily="18" charset="0"/>
              </a:rPr>
              <a:t>DIAGNOSIS</a:t>
            </a:r>
            <a:endParaRPr lang="en-IN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/>
              <a:t>Experience </a:t>
            </a:r>
            <a:r>
              <a:rPr lang="en-IN" dirty="0"/>
              <a:t>a sudden </a:t>
            </a:r>
            <a:r>
              <a:rPr lang="en-IN" b="1" dirty="0"/>
              <a:t>exacerbation </a:t>
            </a:r>
            <a:r>
              <a:rPr lang="en-IN" dirty="0"/>
              <a:t>of hypertension (not sufficient alone) </a:t>
            </a:r>
          </a:p>
          <a:p>
            <a:r>
              <a:rPr lang="en-IN" dirty="0" smtClean="0"/>
              <a:t>Develop </a:t>
            </a:r>
            <a:r>
              <a:rPr lang="en-IN" dirty="0"/>
              <a:t>maternal </a:t>
            </a:r>
            <a:r>
              <a:rPr lang="en-IN" b="1" dirty="0"/>
              <a:t>organ dysfunction </a:t>
            </a:r>
            <a:endParaRPr lang="en-IN" dirty="0"/>
          </a:p>
          <a:p>
            <a:r>
              <a:rPr lang="en-IN" b="1" dirty="0" smtClean="0"/>
              <a:t>New-onset </a:t>
            </a:r>
            <a:r>
              <a:rPr lang="en-IN" dirty="0"/>
              <a:t>proteinuria </a:t>
            </a:r>
          </a:p>
          <a:p>
            <a:r>
              <a:rPr lang="en-IN" b="1" dirty="0" smtClean="0"/>
              <a:t>Increase </a:t>
            </a:r>
            <a:r>
              <a:rPr lang="en-IN" dirty="0"/>
              <a:t>in proteinuria in </a:t>
            </a:r>
            <a:r>
              <a:rPr lang="en-IN" dirty="0" err="1"/>
              <a:t>proteinuric</a:t>
            </a:r>
            <a:r>
              <a:rPr lang="en-IN" dirty="0"/>
              <a:t> renal disease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346947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Early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Vs. Late Preeclampsia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13690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8036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80920" cy="5976664"/>
          </a:xfrm>
        </p:spPr>
      </p:pic>
    </p:spTree>
    <p:extLst>
      <p:ext uri="{BB962C8B-B14F-4D97-AF65-F5344CB8AC3E}">
        <p14:creationId xmlns="" xmlns:p14="http://schemas.microsoft.com/office/powerpoint/2010/main" val="3783965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HELLP Syndrome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C</a:t>
            </a:r>
            <a:r>
              <a:rPr lang="en-IN" sz="2400" dirty="0" smtClean="0"/>
              <a:t>linical presentation is one of the more severe forms of preeclampsia because it has been associated with increased rates of maternal morbidity and mortality.</a:t>
            </a:r>
          </a:p>
          <a:p>
            <a:r>
              <a:rPr lang="en-IN" sz="2400" dirty="0"/>
              <a:t>P</a:t>
            </a:r>
            <a:r>
              <a:rPr lang="en-IN" sz="2400" dirty="0" smtClean="0"/>
              <a:t>resenting symptoms </a:t>
            </a:r>
          </a:p>
          <a:p>
            <a:pPr lvl="1"/>
            <a:r>
              <a:rPr lang="en-IN" sz="2000" dirty="0" smtClean="0"/>
              <a:t>right upper quadrant pain and generalized malaise-90% </a:t>
            </a:r>
          </a:p>
          <a:p>
            <a:pPr lvl="1"/>
            <a:r>
              <a:rPr lang="en-IN" sz="2000" dirty="0" smtClean="0"/>
              <a:t> nausea and vomiting - 50% </a:t>
            </a:r>
          </a:p>
          <a:p>
            <a:r>
              <a:rPr lang="en-IN" sz="2400" dirty="0" smtClean="0"/>
              <a:t>Routinely used criteria for diagnosis:</a:t>
            </a:r>
          </a:p>
          <a:p>
            <a:pPr marL="685800" lvl="1">
              <a:lnSpc>
                <a:spcPct val="80000"/>
              </a:lnSpc>
            </a:pPr>
            <a:r>
              <a:rPr lang="en-IN" sz="1600" dirty="0" smtClean="0"/>
              <a:t>lactate dehydrogenase (LDH) elevated to 600 IU/L or more, </a:t>
            </a:r>
          </a:p>
          <a:p>
            <a:pPr marL="685800" lvl="1">
              <a:lnSpc>
                <a:spcPct val="80000"/>
              </a:lnSpc>
            </a:pPr>
            <a:r>
              <a:rPr lang="en-IN" sz="1600" dirty="0" smtClean="0"/>
              <a:t>aspartate aminotransferase (AST) and alanine aminotransferase (ALT) elevated more than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n-IN" sz="1600" dirty="0"/>
              <a:t> </a:t>
            </a:r>
            <a:r>
              <a:rPr lang="en-IN" sz="1600" dirty="0" smtClean="0"/>
              <a:t>        twice the upper limit of normal </a:t>
            </a:r>
          </a:p>
          <a:p>
            <a:pPr marL="685800" lvl="1">
              <a:lnSpc>
                <a:spcPct val="80000"/>
              </a:lnSpc>
            </a:pPr>
            <a:r>
              <a:rPr lang="en-IN" sz="1600" dirty="0" smtClean="0"/>
              <a:t>the platelets count less than 100,000 x 109 /L</a:t>
            </a:r>
            <a:r>
              <a:rPr lang="en-IN" dirty="0" smtClean="0"/>
              <a:t>. </a:t>
            </a:r>
          </a:p>
          <a:p>
            <a:pPr marL="685800" lvl="1">
              <a:lnSpc>
                <a:spcPct val="80000"/>
              </a:lnSpc>
            </a:pPr>
            <a:endParaRPr lang="en-IN" dirty="0" smtClean="0"/>
          </a:p>
          <a:p>
            <a:pPr marL="857250" lvl="1" indent="-457200">
              <a:lnSpc>
                <a:spcPct val="80000"/>
              </a:lnSpc>
            </a:pP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2130702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Eclampsia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is defined by new-onset tonic-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clonic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, focal, or multifocal seizures in the absence of other causative conditions such as epilepsy, cerebral arterial ischemia and infarction, intracranial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hemorrhage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, or drug use.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often (78–83% of cases) preceded by premonitory signs of cerebral irritation such as severe and persistent occipital or frontal headaches, blurred vision, photophobia, and altered mental status. 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can occur in the absence of warning signs or symptoms 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can occur before, during, or after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labor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6290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Nervous system manifestations in preeclampsia are:</a:t>
            </a:r>
          </a:p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headache, </a:t>
            </a:r>
          </a:p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blurred vision, </a:t>
            </a:r>
          </a:p>
          <a:p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scotomata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, and </a:t>
            </a:r>
          </a:p>
          <a:p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hyperreflexia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uncommon, temporary blindness </a:t>
            </a:r>
          </a:p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Nervous system manifestations frequently encountered in preeclampsia are headache, blurred vision,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scotomata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hyperreflexia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. Although uncommon, temporary blindness. 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8532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Etiopathogenesis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600" b="1" dirty="0" err="1">
                <a:latin typeface="Times New Roman" pitchFamily="18" charset="0"/>
                <a:cs typeface="Times New Roman" pitchFamily="18" charset="0"/>
              </a:rPr>
              <a:t>Etiopathogenesis</a:t>
            </a:r>
            <a:r>
              <a:rPr lang="en-IN" sz="2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600" b="1" dirty="0">
                <a:latin typeface="Times New Roman" pitchFamily="18" charset="0"/>
                <a:cs typeface="Times New Roman" pitchFamily="18" charset="0"/>
              </a:rPr>
              <a:t>Still not clear… </a:t>
            </a:r>
            <a:endParaRPr lang="en-IN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IN" sz="2700" dirty="0" err="1" smtClean="0">
                <a:latin typeface="Times New Roman" pitchFamily="18" charset="0"/>
                <a:cs typeface="Times New Roman" pitchFamily="18" charset="0"/>
              </a:rPr>
              <a:t>uteroplacental</a:t>
            </a:r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 ischemia </a:t>
            </a:r>
          </a:p>
          <a:p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immune maladaptation </a:t>
            </a:r>
          </a:p>
          <a:p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very low-density lipoprotein toxicity</a:t>
            </a:r>
          </a:p>
          <a:p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genetic imprinting </a:t>
            </a:r>
          </a:p>
          <a:p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increased </a:t>
            </a:r>
            <a:r>
              <a:rPr lang="en-IN" sz="2700" dirty="0" err="1" smtClean="0">
                <a:latin typeface="Times New Roman" pitchFamily="18" charset="0"/>
                <a:cs typeface="Times New Roman" pitchFamily="18" charset="0"/>
              </a:rPr>
              <a:t>trophoblast</a:t>
            </a:r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 apoptosis or necrosis </a:t>
            </a:r>
          </a:p>
          <a:p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exaggerated maternal inflammatory response to deported </a:t>
            </a:r>
            <a:r>
              <a:rPr lang="en-IN" sz="2700" dirty="0" err="1" smtClean="0">
                <a:latin typeface="Times New Roman" pitchFamily="18" charset="0"/>
                <a:cs typeface="Times New Roman" pitchFamily="18" charset="0"/>
              </a:rPr>
              <a:t>trophoblasts</a:t>
            </a:r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possible role for imbalances of </a:t>
            </a:r>
            <a:r>
              <a:rPr lang="en-IN" sz="2700" dirty="0" err="1" smtClean="0">
                <a:latin typeface="Times New Roman" pitchFamily="18" charset="0"/>
                <a:cs typeface="Times New Roman" pitchFamily="18" charset="0"/>
              </a:rPr>
              <a:t>angiogenic</a:t>
            </a:r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 factors</a:t>
            </a:r>
            <a:endParaRPr lang="en-IN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781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IN" b="1" dirty="0" err="1" smtClean="0"/>
              <a:t>Etiopathogenesis</a:t>
            </a:r>
            <a:r>
              <a:rPr lang="en-IN" b="1" dirty="0" smtClean="0"/>
              <a:t> 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68" t="22602" r="31050" b="13763"/>
          <a:stretch/>
        </p:blipFill>
        <p:spPr>
          <a:xfrm>
            <a:off x="2051720" y="1052736"/>
            <a:ext cx="5544616" cy="5112568"/>
          </a:xfrm>
        </p:spPr>
      </p:pic>
    </p:spTree>
    <p:extLst>
      <p:ext uri="{BB962C8B-B14F-4D97-AF65-F5344CB8AC3E}">
        <p14:creationId xmlns="" xmlns:p14="http://schemas.microsoft.com/office/powerpoint/2010/main" val="151349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Prediction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single test or set of tests can reliably predict the development of preeclampsia 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routine clinical use of </a:t>
            </a:r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rule-in or rule-out tests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not recommended </a:t>
            </a:r>
          </a:p>
          <a:p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PlGF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or sFlt-1 [soluble </a:t>
            </a:r>
            <a:r>
              <a:rPr lang="en-IN" sz="2800" dirty="0" err="1">
                <a:latin typeface="Times New Roman" pitchFamily="18" charset="0"/>
                <a:cs typeface="Times New Roman" pitchFamily="18" charset="0"/>
              </a:rPr>
              <a:t>fms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-like tyrosine kinase-1]/</a:t>
            </a:r>
            <a:r>
              <a:rPr lang="en-IN" sz="2800" dirty="0" err="1">
                <a:latin typeface="Times New Roman" pitchFamily="18" charset="0"/>
                <a:cs typeface="Times New Roman" pitchFamily="18" charset="0"/>
              </a:rPr>
              <a:t>PlGF</a:t>
            </a: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 ratio for preeclampsia </a:t>
            </a:r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continue to be evaluated 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709568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Prediction Of PE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Why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prediction is important? 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ideal screening test 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Methods 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    I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. Preconception factors </a:t>
            </a: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    II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. Pregnancy-Related Factors </a:t>
            </a:r>
          </a:p>
          <a:p>
            <a:pPr marL="0" indent="0">
              <a:buNone/>
            </a:pPr>
            <a:r>
              <a:rPr lang="en-IN" sz="2500" i="1" dirty="0" smtClean="0">
                <a:latin typeface="Times New Roman" pitchFamily="18" charset="0"/>
                <a:cs typeface="Times New Roman" pitchFamily="18" charset="0"/>
              </a:rPr>
              <a:t>               1</a:t>
            </a:r>
            <a:r>
              <a:rPr lang="en-IN" sz="2500" i="1" dirty="0">
                <a:latin typeface="Times New Roman" pitchFamily="18" charset="0"/>
                <a:cs typeface="Times New Roman" pitchFamily="18" charset="0"/>
              </a:rPr>
              <a:t>. Risk factors 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sz="2500" i="1" dirty="0" smtClean="0">
                <a:latin typeface="Times New Roman" pitchFamily="18" charset="0"/>
                <a:cs typeface="Times New Roman" pitchFamily="18" charset="0"/>
              </a:rPr>
              <a:t>               2</a:t>
            </a:r>
            <a:r>
              <a:rPr lang="en-IN" sz="2500" i="1" dirty="0">
                <a:latin typeface="Times New Roman" pitchFamily="18" charset="0"/>
                <a:cs typeface="Times New Roman" pitchFamily="18" charset="0"/>
              </a:rPr>
              <a:t>. Markers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677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/>
              <a:t>1.Preconception factors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1st step in the management of a woman with a history of PE is to conduct a detailed evaluation of potential risk factors </a:t>
            </a:r>
            <a:r>
              <a:rPr lang="en-IN" i="1" dirty="0" smtClean="0">
                <a:latin typeface="Times New Roman" pitchFamily="18" charset="0"/>
                <a:cs typeface="Times New Roman" pitchFamily="18" charset="0"/>
              </a:rPr>
              <a:t>(Barton&amp; </a:t>
            </a:r>
            <a:r>
              <a:rPr lang="en-IN" i="1" dirty="0" err="1" smtClean="0">
                <a:latin typeface="Times New Roman" pitchFamily="18" charset="0"/>
                <a:cs typeface="Times New Roman" pitchFamily="18" charset="0"/>
              </a:rPr>
              <a:t>Sibai</a:t>
            </a:r>
            <a:r>
              <a:rPr lang="en-IN" i="1" dirty="0" smtClean="0">
                <a:latin typeface="Times New Roman" pitchFamily="18" charset="0"/>
                <a:cs typeface="Times New Roman" pitchFamily="18" charset="0"/>
              </a:rPr>
              <a:t>, 2008).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880961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Risk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Factors ( ACOG, 2019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IN" sz="27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IN" sz="2700" b="1" dirty="0" err="1" smtClean="0">
                <a:latin typeface="Times New Roman" pitchFamily="18" charset="0"/>
                <a:cs typeface="Times New Roman" pitchFamily="18" charset="0"/>
              </a:rPr>
              <a:t>PREconceptional</a:t>
            </a:r>
            <a:r>
              <a:rPr lang="en-IN" sz="27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IN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83164186"/>
              </p:ext>
            </p:extLst>
          </p:nvPr>
        </p:nvGraphicFramePr>
        <p:xfrm>
          <a:off x="457200" y="1600200"/>
          <a:ext cx="8229600" cy="4956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932797">
                <a:tc>
                  <a:txBody>
                    <a:bodyPr/>
                    <a:lstStyle/>
                    <a:p>
                      <a:pPr algn="ctr"/>
                      <a:r>
                        <a:rPr lang="en-IN" sz="2800" b="1" i="0" u="none" strike="noStrike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High 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Moderate</a:t>
                      </a:r>
                      <a:endParaRPr lang="en-I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32307">
                <a:tc>
                  <a:txBody>
                    <a:bodyPr/>
                    <a:lstStyle/>
                    <a:p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-History of preeclampsia, especially when accompanied by an adverse outcome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IN" sz="20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IN" sz="20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Multifetal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gestation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IN" sz="20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Chronic hypertension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IN" sz="20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Type 1 or 2 diabetes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IN" sz="20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Renal disease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IN" sz="20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Autoimmune disease ( SLE, </a:t>
                      </a:r>
                      <a:r>
                        <a:rPr lang="en-IN" sz="20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antiphospholipid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syndrome)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IN" sz="20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Nulliparity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IN" sz="20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Obesity (BMI &gt; 30)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IN" sz="20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Family history of preeclampsia (mother or sister)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IN" sz="20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IN" sz="20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Sociodemographic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characteristics (African American race, low socioeconomic status)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IN" sz="20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Age 35 years or older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IN" sz="20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IN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Personal history factors (LBW, SGA, Previous adverse pregnancy outcome, &gt; 10-year pregnancy interval) </a:t>
                      </a:r>
                      <a:endParaRPr lang="en-IN" sz="20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62760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II. Pregnancy-Related Factors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Risk factors: </a:t>
            </a:r>
            <a:r>
              <a:rPr lang="en-IN" i="1" dirty="0">
                <a:latin typeface="Times New Roman" pitchFamily="18" charset="0"/>
                <a:cs typeface="Times New Roman" pitchFamily="18" charset="0"/>
              </a:rPr>
              <a:t>Magnitude of risk depends on the number of factors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-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Hydrops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hydropic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degeneration of the placenta </a:t>
            </a:r>
          </a:p>
          <a:p>
            <a:pPr marL="0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-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Multifetal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gestation </a:t>
            </a:r>
          </a:p>
          <a:p>
            <a:pPr marL="0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-Unexplained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FGR </a:t>
            </a:r>
          </a:p>
          <a:p>
            <a:pPr marL="457200" lvl="1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-Gestational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hypertension </a:t>
            </a:r>
          </a:p>
          <a:p>
            <a:pPr marL="0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-UTI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-Periodontal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infection 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Markers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Biophysical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Biochemical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3240360" cy="271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293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763"/>
            <a:ext cx="859155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6315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Markers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Many 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Based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on: pathophysiological abnormalities </a:t>
            </a:r>
          </a:p>
          <a:p>
            <a:endParaRPr lang="en-IN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0506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206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4000" b="1" dirty="0" smtClean="0">
                <a:latin typeface="Times New Roman" pitchFamily="18" charset="0"/>
                <a:cs typeface="Times New Roman" pitchFamily="18" charset="0"/>
              </a:rPr>
              <a:t>Biochemical Markers</a:t>
            </a:r>
          </a:p>
          <a:p>
            <a:pPr marL="0" indent="0">
              <a:buNone/>
            </a:pPr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The most widely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studied and promising markers being developed are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VEGF(Vascular Endothelial Growth Factor) and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PlGF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pacental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growth factor)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and their antagonist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sFlt-1(soluble FNS like Tyrosine Kinase)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sEng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(Soluble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Endoglin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During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pregnancy,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sFlt-1 levels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remain stable until 29–33 weeks, and then rise steadily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until delivery </a:t>
            </a: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.While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levels of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PlGF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rise progressively starting from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the first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trimester, reaching its peak around 29–33 weeks, and decline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there after.</a:t>
            </a: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032380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In preeclampsia, maternal circulating sFlt-1 levels are significantly increased more than one month before the onset of the early detectable clinical symptoms . In the case of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PlGF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, significant lower concentrations in women who later develop preeclampsia are seen from the beginning of the second trimester. </a:t>
            </a:r>
          </a:p>
          <a:p>
            <a:pPr marL="0" indent="0">
              <a:buNone/>
            </a:pPr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Individually sFlt-1 and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PlGF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failed to be good predictors of preeclampsia, but sFlt-1/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PlGF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ratio lower than 38 has been reported to be negative predictor of preeclampsia with 100% accuracy . </a:t>
            </a:r>
          </a:p>
          <a:p>
            <a:pPr marL="0" indent="0">
              <a:buNone/>
            </a:pPr>
            <a:endParaRPr lang="en-IN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The sFlt-1/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PlGF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ratio greater than 85 (for early onset preeclampsia, EOPE) or 110 (for late onset preeclampsia, LOPE) are indicative of high risk of developing preeclampsia or placenta-related disorders, and these women should be closely monitored . However, the positive predictive value of the sFlt-1/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PlGF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ratio is only 18–20% .</a:t>
            </a:r>
          </a:p>
          <a:p>
            <a:endParaRPr lang="en-IN" sz="2500" dirty="0"/>
          </a:p>
        </p:txBody>
      </p:sp>
    </p:spTree>
    <p:extLst>
      <p:ext uri="{BB962C8B-B14F-4D97-AF65-F5344CB8AC3E}">
        <p14:creationId xmlns="" xmlns:p14="http://schemas.microsoft.com/office/powerpoint/2010/main" val="1904136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87" t="32221" r="5348" b="32249"/>
          <a:stretch/>
        </p:blipFill>
        <p:spPr>
          <a:xfrm>
            <a:off x="467544" y="1052736"/>
            <a:ext cx="8316924" cy="4536504"/>
          </a:xfrm>
        </p:spPr>
      </p:pic>
    </p:spTree>
    <p:extLst>
      <p:ext uri="{BB962C8B-B14F-4D97-AF65-F5344CB8AC3E}">
        <p14:creationId xmlns="" xmlns:p14="http://schemas.microsoft.com/office/powerpoint/2010/main" val="38527342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Biophysical Markers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500" b="1" dirty="0" smtClean="0">
                <a:latin typeface="Times New Roman" pitchFamily="18" charset="0"/>
                <a:cs typeface="Times New Roman" pitchFamily="18" charset="0"/>
              </a:rPr>
              <a:t>Mean </a:t>
            </a:r>
            <a:r>
              <a:rPr lang="en-IN" sz="2500" b="1" dirty="0">
                <a:latin typeface="Times New Roman" pitchFamily="18" charset="0"/>
                <a:cs typeface="Times New Roman" pitchFamily="18" charset="0"/>
              </a:rPr>
              <a:t>arterial pressure 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2D BP+S BP)/3 </a:t>
            </a:r>
            <a:endParaRPr lang="en-IN" sz="2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b="1" dirty="0" smtClean="0">
                <a:latin typeface="Times New Roman" pitchFamily="18" charset="0"/>
                <a:cs typeface="Times New Roman" pitchFamily="18" charset="0"/>
              </a:rPr>
              <a:t>Better </a:t>
            </a:r>
            <a:r>
              <a:rPr lang="en-IN" sz="2500" b="1" dirty="0">
                <a:latin typeface="Times New Roman" pitchFamily="18" charset="0"/>
                <a:cs typeface="Times New Roman" pitchFamily="18" charset="0"/>
              </a:rPr>
              <a:t>predictor of PE than S &amp; D BP </a:t>
            </a:r>
            <a:r>
              <a:rPr lang="en-IN" sz="25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IN" sz="2500" i="1" dirty="0">
                <a:latin typeface="Times New Roman" pitchFamily="18" charset="0"/>
                <a:cs typeface="Times New Roman" pitchFamily="18" charset="0"/>
              </a:rPr>
              <a:t>BMJ 200817;336:111; Meta-analysis of 34 RCT) 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BP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remains the cornerstone of early diagnosis although it has limitations: </a:t>
            </a:r>
            <a:endParaRPr lang="en-IN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i="1" dirty="0" smtClean="0">
                <a:latin typeface="Times New Roman" pitchFamily="18" charset="0"/>
                <a:cs typeface="Times New Roman" pitchFamily="18" charset="0"/>
              </a:rPr>
              <a:t>Measurement </a:t>
            </a:r>
            <a:r>
              <a:rPr lang="en-IN" sz="2500" i="1" dirty="0">
                <a:latin typeface="Times New Roman" pitchFamily="18" charset="0"/>
                <a:cs typeface="Times New Roman" pitchFamily="18" charset="0"/>
              </a:rPr>
              <a:t>errors associated with sphygmomanometer </a:t>
            </a:r>
            <a:endParaRPr lang="en-IN" sz="25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i="1" dirty="0" smtClean="0">
                <a:latin typeface="Times New Roman" pitchFamily="18" charset="0"/>
                <a:cs typeface="Times New Roman" pitchFamily="18" charset="0"/>
              </a:rPr>
              <a:t>Effect </a:t>
            </a:r>
            <a:r>
              <a:rPr lang="en-IN" sz="2500" i="1" dirty="0">
                <a:latin typeface="Times New Roman" pitchFamily="18" charset="0"/>
                <a:cs typeface="Times New Roman" pitchFamily="18" charset="0"/>
              </a:rPr>
              <a:t>of maternal posture on BP in pregnant women. 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endParaRPr lang="en-IN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7012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en-IN" b="1" i="1" dirty="0" smtClean="0"/>
              <a:t>Repeated </a:t>
            </a:r>
            <a:r>
              <a:rPr lang="en-IN" b="1" i="1" dirty="0"/>
              <a:t>routine </a:t>
            </a:r>
            <a:r>
              <a:rPr lang="en-IN" b="1" i="1" dirty="0" smtClean="0"/>
              <a:t>urinalysis: </a:t>
            </a:r>
          </a:p>
          <a:p>
            <a:pPr marL="0" indent="0">
              <a:buNone/>
            </a:pPr>
            <a:r>
              <a:rPr lang="en-IN" b="1" i="1" dirty="0"/>
              <a:t> </a:t>
            </a:r>
            <a:r>
              <a:rPr lang="en-IN" b="1" i="1" dirty="0" smtClean="0"/>
              <a:t>     </a:t>
            </a:r>
            <a:r>
              <a:rPr lang="en-IN" b="1" dirty="0" smtClean="0"/>
              <a:t>Throughout </a:t>
            </a:r>
            <a:r>
              <a:rPr lang="en-IN" b="1" dirty="0"/>
              <a:t>pregnancy NOT useful for predicting PE </a:t>
            </a:r>
            <a:r>
              <a:rPr lang="en-IN" i="1" dirty="0"/>
              <a:t>(JAMA 2003: 12;289(10):1220) 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945827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5721499"/>
          </a:xfrm>
        </p:spPr>
        <p:txBody>
          <a:bodyPr>
            <a:normAutofit fontScale="85000" lnSpcReduction="10000"/>
          </a:bodyPr>
          <a:lstStyle/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u="sng" dirty="0">
                <a:latin typeface="Times New Roman" pitchFamily="18" charset="0"/>
                <a:cs typeface="Times New Roman" pitchFamily="18" charset="0"/>
              </a:rPr>
              <a:t>Uterine artery Doppler ultrasound </a:t>
            </a:r>
            <a:endParaRPr lang="en-IN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(impaired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trophoblastic invasion of the spiral arteries: reduction in </a:t>
            </a:r>
            <a:r>
              <a:rPr lang="en-IN" dirty="0" err="1">
                <a:latin typeface="Times New Roman" pitchFamily="18" charset="0"/>
                <a:cs typeface="Times New Roman" pitchFamily="18" charset="0"/>
              </a:rPr>
              <a:t>uteroplacental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 blood flow} 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IN" dirty="0" err="1">
                <a:latin typeface="Times New Roman" pitchFamily="18" charset="0"/>
                <a:cs typeface="Times New Roman" pitchFamily="18" charset="0"/>
              </a:rPr>
              <a:t>pulsatility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 index and/or Notch in 1st &amp; 2nd trimesters: poor predictor of PE</a:t>
            </a:r>
            <a:r>
              <a:rPr lang="en-IN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IN" i="1" dirty="0" err="1">
                <a:latin typeface="Times New Roman" pitchFamily="18" charset="0"/>
                <a:cs typeface="Times New Roman" pitchFamily="18" charset="0"/>
              </a:rPr>
              <a:t>Papgeorghiou</a:t>
            </a:r>
            <a:r>
              <a:rPr lang="en-IN" i="1" dirty="0">
                <a:latin typeface="Times New Roman" pitchFamily="18" charset="0"/>
                <a:cs typeface="Times New Roman" pitchFamily="18" charset="0"/>
              </a:rPr>
              <a:t> &amp; Leslie, 2007) </a:t>
            </a:r>
            <a:endParaRPr lang="en-IN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u="sng" dirty="0" smtClean="0">
                <a:latin typeface="Times New Roman" pitchFamily="18" charset="0"/>
                <a:cs typeface="Times New Roman" pitchFamily="18" charset="0"/>
              </a:rPr>
              <a:t>Uterine </a:t>
            </a:r>
            <a:r>
              <a:rPr lang="en-IN" b="1" u="sng" dirty="0">
                <a:latin typeface="Times New Roman" pitchFamily="18" charset="0"/>
                <a:cs typeface="Times New Roman" pitchFamily="18" charset="0"/>
              </a:rPr>
              <a:t>artery Doppler plus biochemical markers </a:t>
            </a:r>
            <a:endParaRPr lang="en-IN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Promising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results </a:t>
            </a:r>
          </a:p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BUT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, Current data do not support this combination for routine screening for PE </a:t>
            </a:r>
            <a:r>
              <a:rPr lang="en-IN" i="1" dirty="0">
                <a:latin typeface="Times New Roman" pitchFamily="18" charset="0"/>
                <a:cs typeface="Times New Roman" pitchFamily="18" charset="0"/>
              </a:rPr>
              <a:t>(Barton&amp; </a:t>
            </a:r>
            <a:r>
              <a:rPr lang="en-IN" i="1" dirty="0" err="1">
                <a:latin typeface="Times New Roman" pitchFamily="18" charset="0"/>
                <a:cs typeface="Times New Roman" pitchFamily="18" charset="0"/>
              </a:rPr>
              <a:t>Sibai</a:t>
            </a:r>
            <a:r>
              <a:rPr lang="en-IN" i="1" dirty="0">
                <a:latin typeface="Times New Roman" pitchFamily="18" charset="0"/>
                <a:cs typeface="Times New Roman" pitchFamily="18" charset="0"/>
              </a:rPr>
              <a:t>, 2008).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6138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Assessment of proteinuria in hypertensive disorders of pregnancy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1. Interpret proteinuria measurements for pregnant women in the context of  a full clinical review of symptoms, signs and other investigations for pre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. [2019] </a:t>
            </a:r>
          </a:p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2. Use an automated reagent-strip reading device for dipstick screening for proteinuria in pregnant women in secondary care settings. [2019] </a:t>
            </a:r>
          </a:p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3. If dipstick screening is positive (1+ or more) use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albumin:creatinine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ratio  or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protein:creatinine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ratio to quantify proteinuria in pregnant women. [2019] </a:t>
            </a:r>
          </a:p>
          <a:p>
            <a:pPr lvl="1"/>
            <a:endParaRPr lang="en-IN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9915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Assessment of proteinuria in hypertensive disorders of pregnancy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4. Do not use first morning urine void to quantify proteinuria in pregnant 20 women. [2019]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5. Do not routinely use 24-hour urine collection to quantify proteinuria in 22 pregnant women. [2019] 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6. If using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protein:creatinine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ratio to quantify proteinuria in pregnant women:</a:t>
            </a:r>
          </a:p>
          <a:p>
            <a:pPr lvl="1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use 30 mg/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mmol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as a threshold for significant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proteiunuria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if the result is 30 mg/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mmol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or above and there is still uncertainty about the diagnosis of pre-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, consider re-testing on a new sample,  alongside clinical review. [2019] </a:t>
            </a:r>
          </a:p>
          <a:p>
            <a:pPr lvl="1"/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1585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Assessment of proteinuria in hypertensive disorders of pregnancy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2536" y="1600200"/>
            <a:ext cx="9396536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7. If using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albumin:creatinine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ratio as an alternative to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protein:creatinine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ratio to diagnose pre-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in pregnant women with hypertension:</a:t>
            </a:r>
          </a:p>
          <a:p>
            <a:pPr marL="457200" lvl="1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-use 8 mg/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mmol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as a diagnostic threshold </a:t>
            </a:r>
          </a:p>
          <a:p>
            <a:pPr marL="457200" lvl="1" indent="0">
              <a:buNone/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-if the result is 8 mg/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mmol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or above and there is still     	uncertainty about  the diagnosis of pre-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, 	consider re-testing on a new sample, alongside clinical review. [2019] </a:t>
            </a: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13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Hypertensive disorders of pregnancy (HDP) remain among the most significant and intriguing unsolved problems in obstetrics.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In India, the prevalence of HDP was 7.8% with pre‑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in 5.4% of the study population. 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The problems in HDP may be due to the effects on the cardiovascular, respiratory, neurologic, renal,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haematologic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, hepatic and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uteroplacental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systems.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8944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Remember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…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BP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remains the cornerstone of early diagnosis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Markers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Reliability is inconsistent Many suffer from poor specificity &amp; predictive values. None provided a </a:t>
            </a:r>
            <a:r>
              <a:rPr lang="en-IN" dirty="0" err="1">
                <a:latin typeface="Times New Roman" pitchFamily="18" charset="0"/>
                <a:cs typeface="Times New Roman" pitchFamily="18" charset="0"/>
              </a:rPr>
              <a:t>cutoff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 value that could be clinically useful for the prediction of PE </a:t>
            </a:r>
            <a:r>
              <a:rPr lang="en-IN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IN" i="1" dirty="0" err="1">
                <a:latin typeface="Times New Roman" pitchFamily="18" charset="0"/>
                <a:cs typeface="Times New Roman" pitchFamily="18" charset="0"/>
              </a:rPr>
              <a:t>Widmer</a:t>
            </a:r>
            <a:r>
              <a:rPr lang="en-IN" i="1" dirty="0">
                <a:latin typeface="Times New Roman" pitchFamily="18" charset="0"/>
                <a:cs typeface="Times New Roman" pitchFamily="18" charset="0"/>
              </a:rPr>
              <a:t> et al, 2007)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9278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Autofit/>
          </a:bodyPr>
          <a:lstStyle/>
          <a:p>
            <a:r>
              <a:rPr lang="en-IN" sz="3600" b="1" dirty="0" smtClean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Hypertension with Superimposed Preeclampsia ( CHSP) </a:t>
            </a:r>
            <a:endParaRPr lang="en-I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/>
          </a:bodyPr>
          <a:lstStyle/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Develop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in 25 % of women with chronic hypertension 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higher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in women with underlying </a:t>
            </a:r>
            <a:r>
              <a:rPr lang="en-IN" sz="2500" b="1" dirty="0">
                <a:latin typeface="Times New Roman" pitchFamily="18" charset="0"/>
                <a:cs typeface="Times New Roman" pitchFamily="18" charset="0"/>
              </a:rPr>
              <a:t>renal disease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IN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u="sng" dirty="0" smtClean="0">
                <a:latin typeface="Times New Roman" pitchFamily="18" charset="0"/>
                <a:cs typeface="Times New Roman" pitchFamily="18" charset="0"/>
              </a:rPr>
              <a:t>DIAGNOSIS</a:t>
            </a:r>
            <a:endParaRPr lang="en-IN" sz="2500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Experience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a sudden </a:t>
            </a:r>
            <a:r>
              <a:rPr lang="en-IN" sz="2500" b="1" dirty="0">
                <a:latin typeface="Times New Roman" pitchFamily="18" charset="0"/>
                <a:cs typeface="Times New Roman" pitchFamily="18" charset="0"/>
              </a:rPr>
              <a:t>exacerbation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of hypertension (not sufficient alone) 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Develop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maternal </a:t>
            </a:r>
            <a:r>
              <a:rPr lang="en-IN" sz="2500" b="1" dirty="0">
                <a:latin typeface="Times New Roman" pitchFamily="18" charset="0"/>
                <a:cs typeface="Times New Roman" pitchFamily="18" charset="0"/>
              </a:rPr>
              <a:t>organ dysfunction 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b="1" dirty="0" smtClean="0">
                <a:latin typeface="Times New Roman" pitchFamily="18" charset="0"/>
                <a:cs typeface="Times New Roman" pitchFamily="18" charset="0"/>
              </a:rPr>
              <a:t>New-onset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proteinuria </a:t>
            </a:r>
          </a:p>
          <a:p>
            <a:r>
              <a:rPr lang="en-IN" sz="2500" b="1" dirty="0" smtClean="0">
                <a:latin typeface="Times New Roman" pitchFamily="18" charset="0"/>
                <a:cs typeface="Times New Roman" pitchFamily="18" charset="0"/>
              </a:rPr>
              <a:t>Increase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in proteinuria in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proteinuric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renal disease </a:t>
            </a:r>
          </a:p>
          <a:p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endParaRPr lang="en-IN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8640960" cy="159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02271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4400" dirty="0" smtClean="0">
                <a:latin typeface="Times New Roman" pitchFamily="18" charset="0"/>
                <a:cs typeface="Times New Roman" pitchFamily="18" charset="0"/>
              </a:rPr>
              <a:t> 			</a:t>
            </a:r>
          </a:p>
          <a:p>
            <a:pPr marL="0" indent="0">
              <a:buNone/>
            </a:pPr>
            <a:r>
              <a:rPr lang="en-IN" sz="4400" dirty="0" smtClean="0">
                <a:latin typeface="Times New Roman" pitchFamily="18" charset="0"/>
                <a:cs typeface="Times New Roman" pitchFamily="18" charset="0"/>
              </a:rPr>
              <a:t>			</a:t>
            </a:r>
          </a:p>
          <a:p>
            <a:pPr marL="0" indent="0">
              <a:buNone/>
            </a:pPr>
            <a:r>
              <a:rPr lang="en-IN" sz="4400" dirty="0" smtClean="0">
                <a:latin typeface="Times New Roman" pitchFamily="18" charset="0"/>
                <a:cs typeface="Times New Roman" pitchFamily="18" charset="0"/>
              </a:rPr>
              <a:t>			Management</a:t>
            </a:r>
            <a:endParaRPr lang="en-I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6259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Drugs For Management of Hypertension In </a:t>
            </a:r>
            <a:r>
              <a:rPr lang="en-IN" dirty="0" err="1" smtClean="0"/>
              <a:t>Pregnanacy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9" t="11610" r="3532" b="4953"/>
          <a:stretch/>
        </p:blipFill>
        <p:spPr>
          <a:xfrm>
            <a:off x="611560" y="1772816"/>
            <a:ext cx="7992888" cy="4320479"/>
          </a:xfrm>
        </p:spPr>
      </p:pic>
    </p:spTree>
    <p:extLst>
      <p:ext uri="{BB962C8B-B14F-4D97-AF65-F5344CB8AC3E}">
        <p14:creationId xmlns="" xmlns:p14="http://schemas.microsoft.com/office/powerpoint/2010/main" val="35345047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Management of Severe Hypertension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12" t="10561" r="8695" b="5214"/>
          <a:stretch/>
        </p:blipFill>
        <p:spPr>
          <a:xfrm>
            <a:off x="539552" y="1700808"/>
            <a:ext cx="8064896" cy="4320480"/>
          </a:xfrm>
        </p:spPr>
      </p:pic>
    </p:spTree>
    <p:extLst>
      <p:ext uri="{BB962C8B-B14F-4D97-AF65-F5344CB8AC3E}">
        <p14:creationId xmlns="" xmlns:p14="http://schemas.microsoft.com/office/powerpoint/2010/main" val="26470545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Management of Severe Hypertension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08" t="11611" r="8694" b="7838"/>
          <a:stretch/>
        </p:blipFill>
        <p:spPr>
          <a:xfrm>
            <a:off x="683568" y="1484784"/>
            <a:ext cx="7776863" cy="4464495"/>
          </a:xfrm>
        </p:spPr>
      </p:pic>
    </p:spTree>
    <p:extLst>
      <p:ext uri="{BB962C8B-B14F-4D97-AF65-F5344CB8AC3E}">
        <p14:creationId xmlns="" xmlns:p14="http://schemas.microsoft.com/office/powerpoint/2010/main" val="660610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Management of Severe Hypertension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76" t="11874" r="10021" b="9149"/>
          <a:stretch/>
        </p:blipFill>
        <p:spPr>
          <a:xfrm>
            <a:off x="827584" y="1412776"/>
            <a:ext cx="7488832" cy="4536504"/>
          </a:xfrm>
        </p:spPr>
      </p:pic>
    </p:spTree>
    <p:extLst>
      <p:ext uri="{BB962C8B-B14F-4D97-AF65-F5344CB8AC3E}">
        <p14:creationId xmlns="" xmlns:p14="http://schemas.microsoft.com/office/powerpoint/2010/main" val="1969839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200" dirty="0">
                <a:latin typeface="Times New Roman" pitchFamily="18" charset="0"/>
                <a:cs typeface="Times New Roman" pitchFamily="18" charset="0"/>
              </a:rPr>
              <a:t>The management of hypertension in women</a:t>
            </a:r>
            <a:br>
              <a:rPr lang="en-IN" sz="3200" dirty="0">
                <a:latin typeface="Times New Roman" pitchFamily="18" charset="0"/>
                <a:cs typeface="Times New Roman" pitchFamily="18" charset="0"/>
              </a:rPr>
            </a:br>
            <a:r>
              <a:rPr lang="en-IN" sz="3200" dirty="0">
                <a:latin typeface="Times New Roman" pitchFamily="18" charset="0"/>
                <a:cs typeface="Times New Roman" pitchFamily="18" charset="0"/>
              </a:rPr>
              <a:t>planning for pregnancy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52" t="13063" r="6914" b="14135"/>
          <a:stretch/>
        </p:blipFill>
        <p:spPr>
          <a:xfrm>
            <a:off x="539552" y="1556792"/>
            <a:ext cx="8208912" cy="5184576"/>
          </a:xfrm>
        </p:spPr>
      </p:pic>
    </p:spTree>
    <p:extLst>
      <p:ext uri="{BB962C8B-B14F-4D97-AF65-F5344CB8AC3E}">
        <p14:creationId xmlns="" xmlns:p14="http://schemas.microsoft.com/office/powerpoint/2010/main" val="7730180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Chronic Hypertension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Initial low dose aspirin(81mg) between 12 weeks to 28 weeks(preferably before 16 weeks) till Delivery (level A)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ACE/ARB/Renin Inhibitors/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Minerocorticoid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receptor antagonist – NOT RECOMMENDED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Acute onset Severe HTN-(SBP&lt;160/DBP&gt;110) after confirming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persistance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start Anti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HTNsive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within 15 to 30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mins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. (level B)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4683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en-IN" u="sng" dirty="0" smtClean="0">
                <a:latin typeface="Times New Roman" pitchFamily="18" charset="0"/>
                <a:cs typeface="Times New Roman" pitchFamily="18" charset="0"/>
              </a:rPr>
              <a:t>Expert suggest that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: In Chronic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HTNsive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Patients</a:t>
            </a:r>
          </a:p>
          <a:p>
            <a:r>
              <a:rPr lang="en-IN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repregnancy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evaluation for end organ damage.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Third Trimester USG- To R/o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Growth Restriction.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Maintain BP- (on Anti HTN Medication)</a:t>
            </a:r>
          </a:p>
          <a:p>
            <a:pPr lvl="2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SBP- 110mmhg to 140mmhg</a:t>
            </a:r>
          </a:p>
          <a:p>
            <a:pPr lvl="2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DBP- 80mmhg to 85mmhg	</a:t>
            </a:r>
          </a:p>
          <a:p>
            <a:pPr lvl="2"/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marL="914400" lvl="2" indent="0"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marL="914400" lvl="2" indent="0">
              <a:buNone/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6477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en-IN" sz="3000" dirty="0" smtClean="0">
                <a:latin typeface="Times New Roman" pitchFamily="18" charset="0"/>
                <a:cs typeface="Times New Roman" pitchFamily="18" charset="0"/>
              </a:rPr>
              <a:t>Approximately </a:t>
            </a:r>
            <a:r>
              <a:rPr lang="en-IN" sz="3000" dirty="0">
                <a:latin typeface="Times New Roman" pitchFamily="18" charset="0"/>
                <a:cs typeface="Times New Roman" pitchFamily="18" charset="0"/>
              </a:rPr>
              <a:t>1/3 of hypertensive disorders in pregnancy (HDP) are due to chronic hypertension and 2/3 are due to gestational hypertension–preeclampsia. </a:t>
            </a:r>
          </a:p>
          <a:p>
            <a:r>
              <a:rPr lang="en-I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3000" dirty="0">
                <a:latin typeface="Times New Roman" pitchFamily="18" charset="0"/>
                <a:cs typeface="Times New Roman" pitchFamily="18" charset="0"/>
              </a:rPr>
              <a:t>The spectrum of the disease ranges from mildly elevated blood pressures with </a:t>
            </a:r>
            <a:r>
              <a:rPr lang="en-IN" sz="3000" i="1" dirty="0">
                <a:latin typeface="Times New Roman" pitchFamily="18" charset="0"/>
                <a:cs typeface="Times New Roman" pitchFamily="18" charset="0"/>
              </a:rPr>
              <a:t>minimal clinical significance to severe hypertension and multi organ dysfunction. </a:t>
            </a:r>
            <a:endParaRPr lang="en-IN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48935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3" y="1124744"/>
            <a:ext cx="8442684" cy="502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5" y="332656"/>
            <a:ext cx="80729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400" b="1" dirty="0" smtClean="0">
                <a:latin typeface="Times New Roman" pitchFamily="18" charset="0"/>
                <a:cs typeface="Times New Roman" pitchFamily="18" charset="0"/>
              </a:rPr>
              <a:t>Chronic </a:t>
            </a:r>
            <a:r>
              <a:rPr lang="en-IN" sz="4400" b="1" dirty="0">
                <a:latin typeface="Times New Roman" pitchFamily="18" charset="0"/>
                <a:cs typeface="Times New Roman" pitchFamily="18" charset="0"/>
              </a:rPr>
              <a:t>Hypertension </a:t>
            </a:r>
            <a:endParaRPr lang="en-I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99968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White-Coat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Hypertension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8092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522620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417638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Gestational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hypertension Preeclampsia without severe features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37 Weeks of Gestation-DELIVER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&lt;37 Weeks of Gestation- Expectant Management till term or maternal/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indication for Delivery.</a:t>
            </a: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  <a:p>
            <a:pPr algn="r"/>
            <a:r>
              <a:rPr lang="en-IN" sz="2000" b="1" dirty="0"/>
              <a:t>ACOG,2019 Level A Recommendation </a:t>
            </a:r>
            <a:endParaRPr lang="en-I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08669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030193" cy="1143000"/>
          </a:xfrm>
        </p:spPr>
        <p:txBody>
          <a:bodyPr>
            <a:noAutofit/>
          </a:bodyPr>
          <a:lstStyle/>
          <a:p>
            <a:pPr algn="l"/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Gestational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Hypertension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730001" cy="72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195519" cy="474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276683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lnSpcReduction="1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Are there prevention strategies for reducing the risk of hypertensive disorders of pregnancy?</a:t>
            </a:r>
          </a:p>
          <a:p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To date, no intervention has been proved unequivocally effective at eliminating the risk of preeclampsia.</a:t>
            </a:r>
          </a:p>
          <a:p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a significant reduction in preeclampsia with calcium supplementation, with the greatest effect among women with low-baseline calcium intake</a:t>
            </a:r>
            <a:r>
              <a:rPr lang="en-IN" sz="2800" b="1" dirty="0"/>
              <a:t>(1.2–2.5g/d)</a:t>
            </a:r>
            <a:endParaRPr lang="en-IN" sz="2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700" dirty="0" smtClean="0">
                <a:latin typeface="Times New Roman" pitchFamily="18" charset="0"/>
                <a:cs typeface="Times New Roman" pitchFamily="18" charset="0"/>
              </a:rPr>
              <a:t>Women with any of the high-risk factors for preeclampsia should receive low-dose (81 mg/ day) aspirin for preeclampsia prophylaxis initiated between 12 weeks and 28 weeks of gestation (optimally before 16 weeks of gestation) and continuing until delivery</a:t>
            </a:r>
            <a:endParaRPr lang="en-IN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49440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Prevention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( ACOG , 2019)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83412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281936"/>
            <a:ext cx="8183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 smtClean="0"/>
              <a:t>Clinical risk factors and aspirin use</a:t>
            </a:r>
            <a:endParaRPr lang="en-IN" sz="1200" b="1" dirty="0"/>
          </a:p>
        </p:txBody>
      </p:sp>
    </p:spTree>
    <p:extLst>
      <p:ext uri="{BB962C8B-B14F-4D97-AF65-F5344CB8AC3E}">
        <p14:creationId xmlns="" xmlns:p14="http://schemas.microsoft.com/office/powerpoint/2010/main" val="1712266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000" dirty="0" smtClean="0">
                <a:latin typeface="Times New Roman" pitchFamily="18" charset="0"/>
                <a:cs typeface="Times New Roman" pitchFamily="18" charset="0"/>
              </a:rPr>
              <a:t>What is the optimal treatment for women with gestational hypertension or preeclampsia?</a:t>
            </a:r>
            <a:endParaRPr lang="en-I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Delivery Versus Expectant Management</a:t>
            </a:r>
          </a:p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nitial evaluation,</a:t>
            </a:r>
          </a:p>
          <a:p>
            <a:pPr lvl="1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 a complete blood count with platelet estimate,</a:t>
            </a:r>
          </a:p>
          <a:p>
            <a:pPr lvl="1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 serum </a:t>
            </a:r>
            <a:r>
              <a:rPr lang="en-IN" sz="2000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1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LDH,</a:t>
            </a:r>
          </a:p>
          <a:p>
            <a:pPr lvl="1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 AST, ALT, and </a:t>
            </a:r>
          </a:p>
          <a:p>
            <a:pPr lvl="1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testing for proteinuria</a:t>
            </a:r>
          </a:p>
          <a:p>
            <a:pPr lvl="1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a uric acid</a:t>
            </a:r>
          </a:p>
          <a:p>
            <a:pPr lvl="1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a comprehensive clinical maternal and </a:t>
            </a:r>
            <a:r>
              <a:rPr lang="en-IN" sz="2000" dirty="0" err="1" smtClean="0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 evaluation</a:t>
            </a:r>
            <a:endParaRPr lang="en-I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86463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en-IN" b="1" dirty="0" err="1" smtClean="0"/>
              <a:t>Fetal</a:t>
            </a:r>
            <a:r>
              <a:rPr lang="en-IN" b="1" dirty="0" smtClean="0"/>
              <a:t> </a:t>
            </a:r>
            <a:r>
              <a:rPr lang="en-IN" b="1" dirty="0"/>
              <a:t>Monitoring and Management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Autofit/>
          </a:bodyPr>
          <a:lstStyle/>
          <a:p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1st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of PE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biometry , EFW, AFI assessment, and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Doppler waveform performed 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confirmed preeclampsia serial evaluation of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growth, AFI and UA Doppler 24 weeks’ gestation </a:t>
            </a:r>
          </a:p>
          <a:p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growth no more than at 2 WK intervals. 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More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frequent ultrasound measurements if there is high UA RI or absent or reversed end-diastolic flow. 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Prenatal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corticosteroids for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lung maturation given between 24+0 and 34+0 weeks 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Multiple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steroid courses not recommended. 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MgSO4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neuroprotection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should be administered in gestations before 32 weeks. </a:t>
            </a:r>
          </a:p>
        </p:txBody>
      </p:sp>
    </p:spTree>
    <p:extLst>
      <p:ext uri="{BB962C8B-B14F-4D97-AF65-F5344CB8AC3E}">
        <p14:creationId xmlns="" xmlns:p14="http://schemas.microsoft.com/office/powerpoint/2010/main" val="26313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estational hypertension or preeclampsia without severe features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ontinued monitoring until delivery at 37 0/7 weeks of gestation.</a:t>
            </a: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In women with gestational hypertension or preeclampsia without severe features at or beyond 37 0/7 weeks of gestation, delivery rather than expectant management upon diagnosis is recommended.</a:t>
            </a: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Women should be advised to immediately report any persistent, concerning, or unusual symptoms.</a:t>
            </a:r>
            <a:endParaRPr lang="en-IN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Continued monitoring of women includes:</a:t>
            </a:r>
          </a:p>
          <a:p>
            <a:pPr lvl="2" indent="-342900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serial ultrasonography to determine </a:t>
            </a:r>
            <a:r>
              <a:rPr lang="en-IN" sz="2000" dirty="0" err="1" smtClean="0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 growth,</a:t>
            </a:r>
          </a:p>
          <a:p>
            <a:pPr lvl="2" indent="-342900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 weekly antepartum testing, </a:t>
            </a:r>
          </a:p>
          <a:p>
            <a:pPr lvl="2" indent="-342900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close monitoring of blood pressure, and </a:t>
            </a:r>
          </a:p>
          <a:p>
            <a:pPr lvl="2" indent="-342900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weekly laboratory tests for preeclampsia</a:t>
            </a:r>
            <a:endParaRPr lang="en-IN" sz="17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37616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estational hypertension or preeclampsia with Severe Feature.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iagnosed at or beyond 34 0/7 weeks: 		  - Delivery is recommended.</a:t>
            </a:r>
          </a:p>
          <a:p>
            <a:pPr marL="0" indent="0">
              <a:buNone/>
            </a:pP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	   -Delivery should not be delayed for the       	    administration of steroids in the late    	    	preterm period.</a:t>
            </a:r>
          </a:p>
          <a:p>
            <a:pPr marL="0" indent="0">
              <a:buNone/>
            </a:pP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 less than 34 0/7 weeks of gestation – </a:t>
            </a:r>
          </a:p>
          <a:p>
            <a:pPr marL="0" indent="0">
              <a:buNone/>
            </a:pPr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with stable maternal and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condition	expectant management may be 	considered.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0379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08911" cy="5865515"/>
          </a:xfrm>
        </p:spPr>
      </p:pic>
    </p:spTree>
    <p:extLst>
      <p:ext uri="{BB962C8B-B14F-4D97-AF65-F5344CB8AC3E}">
        <p14:creationId xmlns="" xmlns:p14="http://schemas.microsoft.com/office/powerpoint/2010/main" val="34462865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Expectant Management (ACOG,2019)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71729025"/>
              </p:ext>
            </p:extLst>
          </p:nvPr>
        </p:nvGraphicFramePr>
        <p:xfrm>
          <a:off x="179388" y="1341438"/>
          <a:ext cx="8713788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894"/>
                <a:gridCol w="4356894"/>
              </a:tblGrid>
              <a:tr h="575394">
                <a:tc>
                  <a:txBody>
                    <a:bodyPr/>
                    <a:lstStyle/>
                    <a:p>
                      <a:pPr algn="ctr"/>
                      <a:r>
                        <a:rPr lang="en-IN" sz="3200" b="1" i="0" u="sng" strike="noStrike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Maternal </a:t>
                      </a:r>
                      <a:endParaRPr lang="en-IN" sz="3200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200" u="sng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Fetal</a:t>
                      </a:r>
                      <a:endParaRPr lang="en-IN" sz="3200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80520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Uncontrolled severe BP ( not responsive to antihypertensive )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Persistent refractory headaches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Epigastric</a:t>
                      </a: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pain or right upper pain Persistent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Visual disturbances, motor deficit or altered sensorium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Stroke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Myocardial infarction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HELLP syndrome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New or worsening renal dysfunction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Pulmonary </a:t>
                      </a:r>
                      <a:r>
                        <a:rPr lang="en-IN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edema</a:t>
                      </a: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Eclampsia</a:t>
                      </a: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Suspected acute placental abruption or vaginal bleeding in the absence of placenta </a:t>
                      </a:r>
                      <a:r>
                        <a:rPr lang="en-IN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previa</a:t>
                      </a: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Abnormal </a:t>
                      </a:r>
                      <a:r>
                        <a:rPr lang="en-IN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fetal</a:t>
                      </a: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testing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Fetal</a:t>
                      </a: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death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Fetus</a:t>
                      </a: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without expectation for survival at the time of maternal diagnosis ( lethal anomaly, extreme prematurity)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8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Persistent reversed end-diastolic flow in the umbilical artery </a:t>
                      </a:r>
                      <a:endParaRPr lang="en-IN" sz="1800" b="0" i="0" u="none" strike="noStrike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842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en-IN" b="1" dirty="0">
                <a:latin typeface="Times New Roman" pitchFamily="18" charset="0"/>
                <a:cs typeface="Times New Roman" pitchFamily="18" charset="0"/>
              </a:rPr>
              <a:t>Tight or Relaxed Control of BP?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NEJM January 2015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● A multi-centre RCT of 987 women 15-34 weeks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with chronic hypertension (75%) or gestational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hypertension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en-IN" sz="2500" b="1" dirty="0">
                <a:latin typeface="Times New Roman" pitchFamily="18" charset="0"/>
                <a:cs typeface="Times New Roman" pitchFamily="18" charset="0"/>
              </a:rPr>
              <a:t>Tight = BP below 85mm diastolic BP </a:t>
            </a:r>
            <a:r>
              <a:rPr lang="en-IN" sz="2500" b="1" dirty="0" err="1">
                <a:latin typeface="Times New Roman" pitchFamily="18" charset="0"/>
                <a:cs typeface="Times New Roman" pitchFamily="18" charset="0"/>
              </a:rPr>
              <a:t>vs</a:t>
            </a:r>
            <a:endParaRPr lang="en-IN" sz="25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en-IN" sz="2500" b="1" dirty="0">
                <a:latin typeface="Times New Roman" pitchFamily="18" charset="0"/>
                <a:cs typeface="Times New Roman" pitchFamily="18" charset="0"/>
              </a:rPr>
              <a:t>Relaxed control BP up to 100mm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● No difference in terms of perinatal death, severe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neonatal morbidity or serious maternal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sequelae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up to 6 weeks postnatal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● Significantly more women with Relaxed control had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severe hypertension CF those under tight control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(40.6%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27.5%, P&lt;0.001)</a:t>
            </a:r>
          </a:p>
        </p:txBody>
      </p:sp>
    </p:spTree>
    <p:extLst>
      <p:ext uri="{BB962C8B-B14F-4D97-AF65-F5344CB8AC3E}">
        <p14:creationId xmlns="" xmlns:p14="http://schemas.microsoft.com/office/powerpoint/2010/main" val="27421609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Inpatient Versus</a:t>
            </a:r>
            <a:br>
              <a:rPr lang="en-IN" dirty="0">
                <a:latin typeface="Times New Roman" pitchFamily="18" charset="0"/>
                <a:cs typeface="Times New Roman" pitchFamily="18" charset="0"/>
              </a:rPr>
            </a:br>
            <a:r>
              <a:rPr lang="en-IN" dirty="0">
                <a:latin typeface="Times New Roman" pitchFamily="18" charset="0"/>
                <a:cs typeface="Times New Roman" pitchFamily="18" charset="0"/>
              </a:rPr>
              <a:t>Outpatient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Ambulatory management at home -</a:t>
            </a:r>
            <a:r>
              <a:rPr lang="en-IN" sz="2500" b="1" dirty="0" smtClean="0">
                <a:latin typeface="Times New Roman" pitchFamily="18" charset="0"/>
                <a:cs typeface="Times New Roman" pitchFamily="18" charset="0"/>
              </a:rPr>
              <a:t>women with gestational hypertension or preeclampsia without severe features (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expectant management up to 37 0/7 weeks)</a:t>
            </a:r>
            <a:endParaRPr lang="en-IN" sz="25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sz="2100" dirty="0" smtClean="0">
                <a:latin typeface="Times New Roman" pitchFamily="18" charset="0"/>
                <a:cs typeface="Times New Roman" pitchFamily="18" charset="0"/>
              </a:rPr>
              <a:t>frequent </a:t>
            </a:r>
            <a:r>
              <a:rPr lang="en-IN" sz="2100" dirty="0" err="1" smtClean="0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100" dirty="0" smtClean="0">
                <a:latin typeface="Times New Roman" pitchFamily="18" charset="0"/>
                <a:cs typeface="Times New Roman" pitchFamily="18" charset="0"/>
              </a:rPr>
              <a:t> and maternal evaluation</a:t>
            </a:r>
          </a:p>
          <a:p>
            <a:pPr lvl="1"/>
            <a:r>
              <a:rPr lang="en-IN" sz="2100" dirty="0" smtClean="0">
                <a:latin typeface="Times New Roman" pitchFamily="18" charset="0"/>
                <a:cs typeface="Times New Roman" pitchFamily="18" charset="0"/>
              </a:rPr>
              <a:t>Maternal evaluation</a:t>
            </a:r>
          </a:p>
          <a:p>
            <a:pPr marL="1200150" lvl="2" indent="-342900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weekly evaluation of platelet count, serum </a:t>
            </a:r>
            <a:r>
              <a:rPr lang="en-IN" sz="1700" dirty="0" err="1" smtClean="0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, and liver enzyme levels</a:t>
            </a:r>
          </a:p>
          <a:p>
            <a:pPr marL="1200150" lvl="2" indent="-342900"/>
            <a:r>
              <a:rPr lang="en-IN" sz="1700" dirty="0" smtClean="0">
                <a:latin typeface="Times New Roman" pitchFamily="18" charset="0"/>
                <a:cs typeface="Times New Roman" pitchFamily="18" charset="0"/>
              </a:rPr>
              <a:t>once weekly assessment of proteinuria is recommended</a:t>
            </a:r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1"/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000" dirty="0" err="1" smtClean="0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 Evaluation ultrasonography </a:t>
            </a:r>
          </a:p>
          <a:p>
            <a:pPr lvl="2"/>
            <a:r>
              <a:rPr lang="en-IN" sz="1600" dirty="0" err="1" smtClean="0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 growth every 3–4 weeks of gestation</a:t>
            </a:r>
          </a:p>
          <a:p>
            <a:pPr lvl="2"/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 amniotic fluid volume assessment at least once weekly.</a:t>
            </a:r>
          </a:p>
          <a:p>
            <a:pPr lvl="2"/>
            <a:endParaRPr lang="en-IN" sz="2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Hospitalization is appropriate for </a:t>
            </a:r>
            <a:r>
              <a:rPr lang="en-IN" sz="2500" b="1" dirty="0" smtClean="0">
                <a:latin typeface="Times New Roman" pitchFamily="18" charset="0"/>
                <a:cs typeface="Times New Roman" pitchFamily="18" charset="0"/>
              </a:rPr>
              <a:t>women with severe features.</a:t>
            </a:r>
            <a:endParaRPr lang="en-IN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74078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Magnesium sulphate protocol</a:t>
            </a:r>
            <a:br>
              <a:rPr lang="en-IN" b="1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Magnesium sulphate is the drug of choice to prevent further seizures in women with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and to reduce the risk of seizures in</a:t>
            </a: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women with severe pre-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• Magnesium sulphate is also used for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neuroprotection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of the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fetus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at gestation &lt;30 weeks.</a:t>
            </a:r>
          </a:p>
        </p:txBody>
      </p:sp>
    </p:spTree>
    <p:extLst>
      <p:ext uri="{BB962C8B-B14F-4D97-AF65-F5344CB8AC3E}">
        <p14:creationId xmlns="" xmlns:p14="http://schemas.microsoft.com/office/powerpoint/2010/main" val="18323003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Precautions</a:t>
            </a:r>
            <a:br>
              <a:rPr lang="en-IN" b="1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Using this drug can be hazardous in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association with: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myasthenia gravis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renal failure or severe renal compromise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hypocalcaemic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states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other drugs, especially vasoactive drugs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acute haemolytic states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cardiac ischemia, heart block, or myocarditis</a:t>
            </a:r>
          </a:p>
        </p:txBody>
      </p:sp>
    </p:spTree>
    <p:extLst>
      <p:ext uri="{BB962C8B-B14F-4D97-AF65-F5344CB8AC3E}">
        <p14:creationId xmlns="" xmlns:p14="http://schemas.microsoft.com/office/powerpoint/2010/main" val="27501911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/>
              <a:t>Serum Magnesium Concentration and Toxicities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16832"/>
            <a:ext cx="9036496" cy="241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514798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Magnesium sulphate IV regimen</a:t>
            </a:r>
            <a:br>
              <a:rPr lang="en-IN" b="1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The total adult daily dose should be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no more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than 40 g of magnesium sulphate.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Do not administer more than 8 g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of magnesium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sulphate over 1 hour.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Continue for 24 hours following birth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or 24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hours after the last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seizure, whichever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is the later.</a:t>
            </a:r>
          </a:p>
        </p:txBody>
      </p:sp>
    </p:spTree>
    <p:extLst>
      <p:ext uri="{BB962C8B-B14F-4D97-AF65-F5344CB8AC3E}">
        <p14:creationId xmlns="" xmlns:p14="http://schemas.microsoft.com/office/powerpoint/2010/main" val="9575891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Magnesium sulphate IV regimen</a:t>
            </a:r>
            <a:br>
              <a:rPr lang="en-IN" b="1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To prevent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(prophylaxis)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the loading dose, administer 4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g over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10 minutes. ( Concentration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should be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no higher than 20%.)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After 10 minutes, use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maintenance dose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infusion to begin maintenance at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1 g/hour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Conduct (ECG) monitoring .</a:t>
            </a:r>
          </a:p>
        </p:txBody>
      </p:sp>
    </p:spTree>
    <p:extLst>
      <p:ext uri="{BB962C8B-B14F-4D97-AF65-F5344CB8AC3E}">
        <p14:creationId xmlns="" xmlns:p14="http://schemas.microsoft.com/office/powerpoint/2010/main" val="15788173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latin typeface="Times New Roman" pitchFamily="18" charset="0"/>
                <a:cs typeface="Times New Roman" pitchFamily="18" charset="0"/>
              </a:rPr>
              <a:t>Magnesium sulphate IV regimen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eclamptic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seizures</a:t>
            </a: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• 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For the loading dose, administer 4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g over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5–10 minutes.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After 10 minutes, use maintenance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dose infusion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to begin maintenance at 1 g/hour.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Conduct ECG monitoring and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have </a:t>
            </a:r>
            <a:r>
              <a:rPr lang="en-IN" sz="2500" dirty="0" err="1" smtClean="0">
                <a:latin typeface="Times New Roman" pitchFamily="18" charset="0"/>
                <a:cs typeface="Times New Roman" pitchFamily="18" charset="0"/>
              </a:rPr>
              <a:t>anesthetist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on site.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If seizures have not stopped,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an alternative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medication may be required.</a:t>
            </a:r>
          </a:p>
        </p:txBody>
      </p:sp>
    </p:spTree>
    <p:extLst>
      <p:ext uri="{BB962C8B-B14F-4D97-AF65-F5344CB8AC3E}">
        <p14:creationId xmlns="" xmlns:p14="http://schemas.microsoft.com/office/powerpoint/2010/main" val="26869878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Magnesium sulphate IV regimen</a:t>
            </a:r>
            <a:br>
              <a:rPr lang="en-IN" b="1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When seizure recurs during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maintenance treatment: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Administer 2 g IV over 10 minutes.</a:t>
            </a:r>
          </a:p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Once the condition is stable, either: –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reset infusion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pump to maintenance dose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of 1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g/hour – increase the maintenance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infusion rate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to 2 g/hour.</a:t>
            </a:r>
          </a:p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Check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IN" sz="2400" dirty="0" err="1">
                <a:latin typeface="Times New Roman" pitchFamily="18" charset="0"/>
                <a:cs typeface="Times New Roman" pitchFamily="18" charset="0"/>
              </a:rPr>
              <a:t>hyporeflexia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reduced respiration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rate.</a:t>
            </a:r>
          </a:p>
          <a:p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Ensure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calcium </a:t>
            </a:r>
            <a:r>
              <a:rPr lang="en-IN" sz="2400" dirty="0" err="1">
                <a:latin typeface="Times New Roman" pitchFamily="18" charset="0"/>
                <a:cs typeface="Times New Roman" pitchFamily="18" charset="0"/>
              </a:rPr>
              <a:t>gluconate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 is available.</a:t>
            </a:r>
          </a:p>
        </p:txBody>
      </p:sp>
    </p:spTree>
    <p:extLst>
      <p:ext uri="{BB962C8B-B14F-4D97-AF65-F5344CB8AC3E}">
        <p14:creationId xmlns="" xmlns:p14="http://schemas.microsoft.com/office/powerpoint/2010/main" val="62682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IN" sz="12000" i="1" dirty="0" smtClean="0">
                <a:latin typeface="Times New Roman" pitchFamily="18" charset="0"/>
                <a:cs typeface="Times New Roman" pitchFamily="18" charset="0"/>
              </a:rPr>
              <a:t>Nothing </a:t>
            </a:r>
            <a:r>
              <a:rPr lang="en-IN" sz="12000" i="1" dirty="0">
                <a:latin typeface="Times New Roman" pitchFamily="18" charset="0"/>
                <a:cs typeface="Times New Roman" pitchFamily="18" charset="0"/>
              </a:rPr>
              <a:t>has changed… </a:t>
            </a:r>
            <a:endParaRPr lang="en-IN" sz="1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IN" sz="1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1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2000" dirty="0">
                <a:latin typeface="Times New Roman" pitchFamily="18" charset="0"/>
                <a:cs typeface="Times New Roman" pitchFamily="18" charset="0"/>
              </a:rPr>
              <a:t>The first description of Preeclampsia was given by Hippocrates, a father of modern medicine (460-377 BC), a son of </a:t>
            </a:r>
            <a:r>
              <a:rPr lang="en-IN" sz="12000" dirty="0" err="1">
                <a:latin typeface="Times New Roman" pitchFamily="18" charset="0"/>
                <a:cs typeface="Times New Roman" pitchFamily="18" charset="0"/>
              </a:rPr>
              <a:t>Heraclides</a:t>
            </a:r>
            <a:r>
              <a:rPr lang="en-IN" sz="12000" dirty="0">
                <a:latin typeface="Times New Roman" pitchFamily="18" charset="0"/>
                <a:cs typeface="Times New Roman" pitchFamily="18" charset="0"/>
              </a:rPr>
              <a:t> from the island of Kos . </a:t>
            </a:r>
          </a:p>
          <a:p>
            <a:r>
              <a:rPr lang="en-IN" sz="1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2000" dirty="0">
                <a:latin typeface="Times New Roman" pitchFamily="18" charset="0"/>
                <a:cs typeface="Times New Roman" pitchFamily="18" charset="0"/>
              </a:rPr>
              <a:t>Even after more than two millennia since the first descriptions, the syndrome of preeclampsia/ </a:t>
            </a:r>
            <a:r>
              <a:rPr lang="en-IN" sz="12000" dirty="0" err="1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sz="12000" dirty="0">
                <a:latin typeface="Times New Roman" pitchFamily="18" charset="0"/>
                <a:cs typeface="Times New Roman" pitchFamily="18" charset="0"/>
              </a:rPr>
              <a:t> (PE/E) has remained a multi-system disorder of unknown </a:t>
            </a:r>
            <a:r>
              <a:rPr lang="en-IN" sz="12000" dirty="0" err="1">
                <a:latin typeface="Times New Roman" pitchFamily="18" charset="0"/>
                <a:cs typeface="Times New Roman" pitchFamily="18" charset="0"/>
              </a:rPr>
              <a:t>etiology</a:t>
            </a:r>
            <a:r>
              <a:rPr lang="en-IN" sz="1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IN" sz="12000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5239198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>
                <a:latin typeface="Times New Roman" pitchFamily="18" charset="0"/>
                <a:cs typeface="Times New Roman" pitchFamily="18" charset="0"/>
              </a:rPr>
              <a:t>Intramuscular dose (suitable</a:t>
            </a:r>
            <a:br>
              <a:rPr lang="en-IN" b="1" dirty="0">
                <a:latin typeface="Times New Roman" pitchFamily="18" charset="0"/>
                <a:cs typeface="Times New Roman" pitchFamily="18" charset="0"/>
              </a:rPr>
            </a:br>
            <a:r>
              <a:rPr lang="en-IN" b="1" dirty="0">
                <a:latin typeface="Times New Roman" pitchFamily="18" charset="0"/>
                <a:cs typeface="Times New Roman" pitchFamily="18" charset="0"/>
              </a:rPr>
              <a:t>for retrieval and transfer)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Administer two deep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intramuscular injections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of 4 g magnesium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sulphate 50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% solution into each buttock (the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total dose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of up to 10 g injected into one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site is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highly irritating)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Provide maintenance treatment of 5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g magnesium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sulphate 50%, given by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deep intramuscular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injection, every 4 hours.</a:t>
            </a:r>
          </a:p>
        </p:txBody>
      </p:sp>
    </p:spTree>
    <p:extLst>
      <p:ext uri="{BB962C8B-B14F-4D97-AF65-F5344CB8AC3E}">
        <p14:creationId xmlns="" xmlns:p14="http://schemas.microsoft.com/office/powerpoint/2010/main" val="14988033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Monitoring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– Blood pressure – every 5 minutes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during loading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dose and then hourly 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during maintenance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dose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– Respiratory rate/SpO2 – hourly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– Patellar/brachial reflexes – hourly –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- Urine output – review hourly . Should be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&gt;100 mL/4 hours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– Pre-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bloods = full blood count ,</a:t>
            </a:r>
          </a:p>
          <a:p>
            <a:pPr marL="0" indent="0">
              <a:buNone/>
            </a:pP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, electrolytes, liver function tests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(albumin, ALT and AST).</a:t>
            </a:r>
          </a:p>
        </p:txBody>
      </p:sp>
    </p:spTree>
    <p:extLst>
      <p:ext uri="{BB962C8B-B14F-4D97-AF65-F5344CB8AC3E}">
        <p14:creationId xmlns="" xmlns:p14="http://schemas.microsoft.com/office/powerpoint/2010/main" val="9072793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Monitoring</a:t>
            </a:r>
            <a:br>
              <a:rPr lang="en-IN" b="1" dirty="0" smtClean="0">
                <a:latin typeface="Times New Roman" pitchFamily="18" charset="0"/>
                <a:cs typeface="Times New Roman" pitchFamily="18" charset="0"/>
              </a:rPr>
            </a:b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Stop the infusion if:</a:t>
            </a: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	–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reflexes are absent</a:t>
            </a:r>
          </a:p>
          <a:p>
            <a:pPr marL="0" indent="0">
              <a:buNone/>
            </a:pP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– the respiratory rate is less than 12 per minute,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IN" sz="2500" dirty="0" smtClean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– the urine output drops below 100 mL in 4 hours.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Toxicity If signs of toxicity occur (hypoventilation,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arrhythmia,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hypotonia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• Administer oxygen at 8–12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liters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/minute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• Stop infusion • monitor vital signs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• Administer calcium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gluconate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(10% solution), 10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mL, slowly intravenously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• • Check electrolytes, </a:t>
            </a:r>
            <a:r>
              <a:rPr lang="en-IN" sz="2500" dirty="0" err="1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 and magnesium</a:t>
            </a:r>
          </a:p>
          <a:p>
            <a:pPr marL="0" indent="0">
              <a:buNone/>
            </a:pPr>
            <a:r>
              <a:rPr lang="en-IN" sz="2500" dirty="0">
                <a:latin typeface="Times New Roman" pitchFamily="18" charset="0"/>
                <a:cs typeface="Times New Roman" pitchFamily="18" charset="0"/>
              </a:rPr>
              <a:t>sulphate levels.</a:t>
            </a:r>
          </a:p>
        </p:txBody>
      </p:sp>
    </p:spTree>
    <p:extLst>
      <p:ext uri="{BB962C8B-B14F-4D97-AF65-F5344CB8AC3E}">
        <p14:creationId xmlns="" xmlns:p14="http://schemas.microsoft.com/office/powerpoint/2010/main" val="25193414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55549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000" dirty="0" smtClean="0">
                <a:latin typeface="Times New Roman" pitchFamily="18" charset="0"/>
                <a:cs typeface="Times New Roman" pitchFamily="18" charset="0"/>
              </a:rPr>
              <a:t> The diagnosis is based on a clinical picture and laboratory analysis; </a:t>
            </a:r>
          </a:p>
          <a:p>
            <a:r>
              <a:rPr lang="en-IN" sz="3000" dirty="0" smtClean="0">
                <a:latin typeface="Times New Roman" pitchFamily="18" charset="0"/>
                <a:cs typeface="Times New Roman" pitchFamily="18" charset="0"/>
              </a:rPr>
              <a:t>BUT, an efficient prevention and screening are still missing, </a:t>
            </a:r>
          </a:p>
          <a:p>
            <a:r>
              <a:rPr lang="en-IN" sz="3000" dirty="0" smtClean="0">
                <a:latin typeface="Times New Roman" pitchFamily="18" charset="0"/>
                <a:cs typeface="Times New Roman" pitchFamily="18" charset="0"/>
              </a:rPr>
              <a:t>The therapy is ONLY symptomatic, </a:t>
            </a:r>
          </a:p>
          <a:p>
            <a:r>
              <a:rPr lang="en-IN" sz="3000" dirty="0" smtClean="0">
                <a:latin typeface="Times New Roman" pitchFamily="18" charset="0"/>
                <a:cs typeface="Times New Roman" pitchFamily="18" charset="0"/>
              </a:rPr>
              <a:t>While giving birth STILL REMAINS the only causal therapy. </a:t>
            </a:r>
            <a:endParaRPr lang="en-IN" sz="3000" dirty="0"/>
          </a:p>
        </p:txBody>
      </p:sp>
    </p:spTree>
    <p:extLst>
      <p:ext uri="{BB962C8B-B14F-4D97-AF65-F5344CB8AC3E}">
        <p14:creationId xmlns="" xmlns:p14="http://schemas.microsoft.com/office/powerpoint/2010/main" val="1383577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3042</TotalTime>
  <Words>3219</Words>
  <Application>Microsoft Office PowerPoint</Application>
  <PresentationFormat>On-screen Show (4:3)</PresentationFormat>
  <Paragraphs>394</Paragraphs>
  <Slides>83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Hypertension And Pregnancy(HDP)</vt:lpstr>
      <vt:lpstr>Objectives</vt:lpstr>
      <vt:lpstr>Slide 3</vt:lpstr>
      <vt:lpstr>Slide 4</vt:lpstr>
      <vt:lpstr>Introduction</vt:lpstr>
      <vt:lpstr>Introduction</vt:lpstr>
      <vt:lpstr>Slide 7</vt:lpstr>
      <vt:lpstr>Introduction</vt:lpstr>
      <vt:lpstr>Introduction</vt:lpstr>
      <vt:lpstr>Slide 10</vt:lpstr>
      <vt:lpstr>Slide 11</vt:lpstr>
      <vt:lpstr>Updated Classification of Hypertensive disorders of pregnancy ( ACOG,2013) </vt:lpstr>
      <vt:lpstr>Slide 13</vt:lpstr>
      <vt:lpstr>Slide 14</vt:lpstr>
      <vt:lpstr>2018</vt:lpstr>
      <vt:lpstr>Slide 16</vt:lpstr>
      <vt:lpstr> Major changes of the new classification are as follows:  </vt:lpstr>
      <vt:lpstr> Major changes of the new classification are as follows:  </vt:lpstr>
      <vt:lpstr> Major changes of the new classification are as follows:  </vt:lpstr>
      <vt:lpstr>Updated Classification of Hypertensive disorders of pregnancy </vt:lpstr>
      <vt:lpstr>Slide 21</vt:lpstr>
      <vt:lpstr>As per National High Blood Pressure Education Program (NHBPEP) </vt:lpstr>
      <vt:lpstr>Chronic Hypertension </vt:lpstr>
      <vt:lpstr>Gestational Hypertension </vt:lpstr>
      <vt:lpstr>Pre-eclampsia</vt:lpstr>
      <vt:lpstr>Slide 26</vt:lpstr>
      <vt:lpstr>Severe Preeclampsia </vt:lpstr>
      <vt:lpstr> Chronic Hypertension with Superimposed Preeclampsia ( CHSP) </vt:lpstr>
      <vt:lpstr>Early Vs. Late Preeclampsia </vt:lpstr>
      <vt:lpstr>HELLP Syndrome</vt:lpstr>
      <vt:lpstr>Eclampsia</vt:lpstr>
      <vt:lpstr>Slide 32</vt:lpstr>
      <vt:lpstr>Etiopathogenesis</vt:lpstr>
      <vt:lpstr>Etiopathogenesis </vt:lpstr>
      <vt:lpstr>Prediction</vt:lpstr>
      <vt:lpstr> Prediction Of PE  </vt:lpstr>
      <vt:lpstr>1.Preconception factors</vt:lpstr>
      <vt:lpstr>Risk Factors ( ACOG, 2019) (PREconceptional) </vt:lpstr>
      <vt:lpstr>II. Pregnancy-Related Factors  </vt:lpstr>
      <vt:lpstr>Markers  </vt:lpstr>
      <vt:lpstr>Slide 41</vt:lpstr>
      <vt:lpstr>Slide 42</vt:lpstr>
      <vt:lpstr>Slide 43</vt:lpstr>
      <vt:lpstr>Biophysical Markers</vt:lpstr>
      <vt:lpstr>Slide 45</vt:lpstr>
      <vt:lpstr>Slide 46</vt:lpstr>
      <vt:lpstr>Assessment of proteinuria in hypertensive disorders of pregnancy </vt:lpstr>
      <vt:lpstr>Assessment of proteinuria in hypertensive disorders of pregnancy </vt:lpstr>
      <vt:lpstr>Assessment of proteinuria in hypertensive disorders of pregnancy </vt:lpstr>
      <vt:lpstr>Slide 50</vt:lpstr>
      <vt:lpstr>Chronic Hypertension with Superimposed Preeclampsia ( CHSP) </vt:lpstr>
      <vt:lpstr>Slide 52</vt:lpstr>
      <vt:lpstr>Drugs For Management of Hypertension In Pregnanacy</vt:lpstr>
      <vt:lpstr>Management of Severe Hypertension</vt:lpstr>
      <vt:lpstr>Management of Severe Hypertension</vt:lpstr>
      <vt:lpstr>Management of Severe Hypertension</vt:lpstr>
      <vt:lpstr>The management of hypertension in women planning for pregnancy</vt:lpstr>
      <vt:lpstr>Chronic Hypertension</vt:lpstr>
      <vt:lpstr>Slide 59</vt:lpstr>
      <vt:lpstr>Slide 60</vt:lpstr>
      <vt:lpstr>White-Coat Hypertension </vt:lpstr>
      <vt:lpstr>Gestational hypertension Preeclampsia without severe features </vt:lpstr>
      <vt:lpstr>Gestational Hypertension </vt:lpstr>
      <vt:lpstr>Slide 64</vt:lpstr>
      <vt:lpstr>Prevention ( ACOG , 2019) </vt:lpstr>
      <vt:lpstr>What is the optimal treatment for women with gestational hypertension or preeclampsia?</vt:lpstr>
      <vt:lpstr>Fetal Monitoring and Management </vt:lpstr>
      <vt:lpstr>Gestational hypertension or preeclampsia without severe features</vt:lpstr>
      <vt:lpstr>Gestational hypertension or preeclampsia with Severe Feature.</vt:lpstr>
      <vt:lpstr>NO Expectant Management (ACOG,2019) </vt:lpstr>
      <vt:lpstr>Tight or Relaxed Control of BP?</vt:lpstr>
      <vt:lpstr>Inpatient Versus Outpatient Management</vt:lpstr>
      <vt:lpstr>Magnesium sulphate protocol </vt:lpstr>
      <vt:lpstr>Precautions </vt:lpstr>
      <vt:lpstr>Serum Magnesium Concentration and Toxicities</vt:lpstr>
      <vt:lpstr>Magnesium sulphate IV regimen </vt:lpstr>
      <vt:lpstr>Magnesium sulphate IV regimen </vt:lpstr>
      <vt:lpstr>Magnesium sulphate IV regimen</vt:lpstr>
      <vt:lpstr>Magnesium sulphate IV regimen </vt:lpstr>
      <vt:lpstr>Intramuscular dose (suitable for retrieval and transfer)</vt:lpstr>
      <vt:lpstr>Monitoring</vt:lpstr>
      <vt:lpstr>Monitoring </vt:lpstr>
      <vt:lpstr>Slide 83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Hypertension And Pregnancy</dc:title>
  <dc:creator>Sandy's</dc:creator>
  <cp:lastModifiedBy>DELL</cp:lastModifiedBy>
  <cp:revision>161</cp:revision>
  <dcterms:created xsi:type="dcterms:W3CDTF">2019-04-16T03:40:49Z</dcterms:created>
  <dcterms:modified xsi:type="dcterms:W3CDTF">2021-09-13T10:02:18Z</dcterms:modified>
</cp:coreProperties>
</file>