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1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554" autoAdjust="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90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9339-9558-CA48-BAEE-0BCE694621A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6259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4AEF0-0783-5747-B189-4B84C9D10E0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418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90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907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924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97FB-2A9F-7B4A-81F0-5C43110C87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97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907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243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270D-00F3-8D47-9107-47DCD43CDD8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3415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F43F7B2-0B2E-E94A-9E79-E3FD58C52886}" type="datetimeFigureOut">
              <a:rPr lang="en-US" smtClean="0"/>
              <a:pPr/>
              <a:t>13-Sep-21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FF89254-57B9-7242-96F3-D5396BD980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064965"/>
          </a:xfrm>
        </p:spPr>
        <p:txBody>
          <a:bodyPr/>
          <a:lstStyle/>
          <a:p>
            <a:r>
              <a:rPr lang="en-US" dirty="0" smtClean="0"/>
              <a:t>TROPICAL FEVER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22921" y="3767769"/>
            <a:ext cx="6498159" cy="4478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50824" y="3029639"/>
            <a:ext cx="279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DR.PRADEEP REDDY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97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54613"/>
          </a:xfrm>
        </p:spPr>
        <p:txBody>
          <a:bodyPr/>
          <a:lstStyle/>
          <a:p>
            <a:r>
              <a:rPr lang="en-US" sz="4000" dirty="0" smtClean="0"/>
              <a:t>WHO criteria for severe malaria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8350"/>
            <a:ext cx="8042276" cy="5019658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Cerebral malaria</a:t>
            </a:r>
          </a:p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Impaired of consciousness (GCS &lt;11)</a:t>
            </a:r>
          </a:p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Severe anemia (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Hct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&lt;20% or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Hb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&lt;7 g/dl)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Symbol" charset="0"/>
            </a:endParaRPr>
          </a:p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Hypoglycemia (BS &lt;40 mg/dl)</a:t>
            </a:r>
          </a:p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Metabolic acidosis (HCO</a:t>
            </a:r>
            <a:r>
              <a:rPr lang="en-US" sz="40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3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 &lt;15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mmol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/L)</a:t>
            </a:r>
          </a:p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Acute renal failure (Cr &gt;3 mg/dl and urine output &lt;400 ml/day)</a:t>
            </a:r>
          </a:p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Acute pulmonary edema and ARDS</a:t>
            </a:r>
          </a:p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Shock</a:t>
            </a:r>
          </a:p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Abnormal bleeding</a:t>
            </a:r>
          </a:p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Jaundice (TB &gt;2.5 mg/dl)</a:t>
            </a:r>
          </a:p>
          <a:p>
            <a:pPr>
              <a:defRPr/>
            </a:pP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Hemoglobinuria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Symbol" charset="0"/>
            </a:endParaRPr>
          </a:p>
          <a:p>
            <a:pPr>
              <a:defRPr/>
            </a:pP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Hyperparasitemia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 charset="0"/>
              </a:rPr>
              <a:t> ( infection rate &gt;5%)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Thick and thin film blood smear – Gold standard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Antigen detection by rapid dipstick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immunochromatographic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assays</a:t>
            </a:r>
          </a:p>
          <a:p>
            <a:pPr lvl="1">
              <a:defRPr/>
            </a:pPr>
            <a:r>
              <a:rPr lang="en-US" altLang="zh-CN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charset="0"/>
                <a:cs typeface="宋体" charset="0"/>
              </a:rPr>
              <a:t>Histidine</a:t>
            </a: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charset="0"/>
                <a:cs typeface="宋体" charset="0"/>
              </a:rPr>
              <a:t>-rich protein-2: </a:t>
            </a:r>
            <a:r>
              <a:rPr lang="en-US" altLang="zh-CN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charset="0"/>
                <a:cs typeface="宋体" charset="0"/>
              </a:rPr>
              <a:t>P. falciparum</a:t>
            </a:r>
            <a:endParaRPr lang="th-TH" altLang="zh-CN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charset="0"/>
                <a:cs typeface="宋体" charset="0"/>
              </a:rPr>
              <a:t>Parasite-specific LDH: All </a:t>
            </a:r>
            <a:r>
              <a:rPr lang="en-US" altLang="zh-CN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charset="0"/>
                <a:cs typeface="宋体" charset="0"/>
              </a:rPr>
              <a:t>Plasmodium</a:t>
            </a: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charset="0"/>
                <a:cs typeface="宋体" charset="0"/>
              </a:rPr>
              <a:t> spp.</a:t>
            </a:r>
            <a:endParaRPr lang="th-TH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th-TH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宋体" charset="0"/>
                <a:cs typeface="宋体" charset="0"/>
              </a:rPr>
              <a:t>PCR technique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p108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93" y="124127"/>
            <a:ext cx="7965525" cy="6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209" y="107576"/>
            <a:ext cx="6704356" cy="681419"/>
          </a:xfrm>
        </p:spPr>
        <p:txBody>
          <a:bodyPr/>
          <a:lstStyle/>
          <a:p>
            <a:r>
              <a:rPr lang="en-US" sz="2800" dirty="0" smtClean="0"/>
              <a:t>Anti malarial treatment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60" b="1260"/>
          <a:stretch>
            <a:fillRect/>
          </a:stretch>
        </p:blipFill>
        <p:spPr>
          <a:xfrm>
            <a:off x="179297" y="923925"/>
            <a:ext cx="8663272" cy="5407277"/>
          </a:xfrm>
        </p:spPr>
      </p:pic>
    </p:spTree>
    <p:extLst>
      <p:ext uri="{BB962C8B-B14F-4D97-AF65-F5344CB8AC3E}">
        <p14:creationId xmlns:p14="http://schemas.microsoft.com/office/powerpoint/2010/main" xmlns="" val="19890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7650"/>
            <a:ext cx="7772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3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855" y="307901"/>
            <a:ext cx="7734641" cy="383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kumimoji="0" lang="en-US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Chloroquine</a:t>
            </a:r>
            <a:r>
              <a:rPr kumimoji="0" lang="en-U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 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kumimoji="0" lang="en-U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600 mg base at hour 0 followed by 300 mg base at hour 6, 2</a:t>
            </a:r>
            <a:r>
              <a:rPr kumimoji="0" lang="en-US" sz="3200" b="1" i="0" u="none" strike="noStrike" normalizeH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nd</a:t>
            </a:r>
            <a:r>
              <a:rPr kumimoji="0" lang="en-U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 day, and 3</a:t>
            </a:r>
            <a:r>
              <a:rPr kumimoji="0" lang="en-US" sz="3200" b="1" i="0" u="none" strike="noStrike" normalizeH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rd</a:t>
            </a:r>
            <a:r>
              <a:rPr kumimoji="0" lang="en-U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 day of treatment +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kumimoji="0" lang="en-US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Primaquine</a:t>
            </a:r>
            <a:r>
              <a:rPr kumimoji="0" lang="en-U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 (for </a:t>
            </a:r>
            <a:r>
              <a:rPr kumimoji="0" lang="en-US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P. </a:t>
            </a:r>
            <a:r>
              <a:rPr kumimoji="0" lang="en-US" sz="32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vivax</a:t>
            </a:r>
            <a:r>
              <a:rPr kumimoji="0" lang="en-U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 and </a:t>
            </a:r>
            <a:r>
              <a:rPr kumimoji="0" lang="en-US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P. </a:t>
            </a:r>
            <a:r>
              <a:rPr kumimoji="0" lang="en-US" sz="3200" b="1" i="1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ovale</a:t>
            </a:r>
            <a:r>
              <a:rPr kumimoji="0" lang="en-U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 only)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</a:pPr>
            <a:r>
              <a:rPr kumimoji="0" lang="en-US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charset="0"/>
                <a:cs typeface="Angsana New" charset="0"/>
              </a:rPr>
              <a:t>0.3-0.6 mg base/kg daily for 14 days</a:t>
            </a:r>
            <a:endParaRPr kumimoji="0" lang="th-TH" sz="3200" b="1" i="0" u="none" strike="noStrike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ＭＳ Ｐゴシック" charset="0"/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6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Leptospirosis </a:t>
            </a:r>
            <a:endParaRPr lang="en-US" dirty="0"/>
          </a:p>
        </p:txBody>
      </p:sp>
      <p:pic>
        <p:nvPicPr>
          <p:cNvPr id="4" name="Content Placeholder 3" descr="p0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09" b="112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691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exposure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Occupational groups</a:t>
            </a:r>
          </a:p>
          <a:p>
            <a:pPr>
              <a:buNone/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Farmers, ranchers, abattoir workers, trappers, veterinarians, loggers, sewer workers, rice-field workers, military personnel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Recreational activities</a:t>
            </a:r>
          </a:p>
          <a:p>
            <a:pPr>
              <a:buNone/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Freshwater swimming, canoeing, kayaking, trail biking, hunting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Household environment</a:t>
            </a:r>
          </a:p>
          <a:p>
            <a:pPr>
              <a:buNone/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Pet dogs, domesticated livestock, rainwater catchment systems, rodent infestation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1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778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Pathogenesis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192338" y="1268413"/>
            <a:ext cx="4540250" cy="20145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ngsana New" charset="0"/>
              </a:rPr>
              <a:t>Route of transmission:</a:t>
            </a:r>
          </a:p>
          <a:p>
            <a:pPr>
              <a:defRPr/>
            </a:pPr>
            <a:r>
              <a:rPr lang="en-US" dirty="0">
                <a:cs typeface="Angsana New" charset="0"/>
              </a:rPr>
              <a:t>Abrasion &amp; cuts in skin</a:t>
            </a:r>
          </a:p>
          <a:p>
            <a:pPr>
              <a:defRPr/>
            </a:pPr>
            <a:r>
              <a:rPr lang="en-US" dirty="0">
                <a:cs typeface="Angsana New" charset="0"/>
              </a:rPr>
              <a:t>Mucous membrane/Conjunctiva</a:t>
            </a:r>
          </a:p>
          <a:p>
            <a:pPr>
              <a:defRPr/>
            </a:pPr>
            <a:r>
              <a:rPr lang="en-US" dirty="0">
                <a:cs typeface="Angsana New" charset="0"/>
              </a:rPr>
              <a:t>Intact skin after prolong immersion in water</a:t>
            </a:r>
          </a:p>
          <a:p>
            <a:pPr>
              <a:defRPr/>
            </a:pPr>
            <a:r>
              <a:rPr lang="en-US" dirty="0">
                <a:cs typeface="Angsana New" charset="0"/>
              </a:rPr>
              <a:t>Inhalation of aerosol/water</a:t>
            </a:r>
          </a:p>
          <a:p>
            <a:pPr>
              <a:defRPr/>
            </a:pPr>
            <a:r>
              <a:rPr lang="en-US" dirty="0">
                <a:cs typeface="Angsana New" charset="0"/>
              </a:rPr>
              <a:t>Ingestion</a:t>
            </a:r>
          </a:p>
          <a:p>
            <a:pPr>
              <a:defRPr/>
            </a:pPr>
            <a:endParaRPr lang="th-TH" dirty="0">
              <a:cs typeface="Angsana New" charset="0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4427538" y="3284538"/>
            <a:ext cx="0" cy="4318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1187450" y="3716338"/>
            <a:ext cx="6985000" cy="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1187450" y="3717925"/>
            <a:ext cx="0" cy="6477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34925" y="4508500"/>
            <a:ext cx="2160588" cy="11906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cs typeface="Angsana New" charset="0"/>
              </a:rPr>
              <a:t>Toxin production:</a:t>
            </a:r>
          </a:p>
          <a:p>
            <a:pPr>
              <a:defRPr/>
            </a:pPr>
            <a:r>
              <a:rPr lang="en-US">
                <a:solidFill>
                  <a:schemeClr val="tx2"/>
                </a:solidFill>
                <a:cs typeface="Angsana New" charset="0"/>
              </a:rPr>
              <a:t>LPS</a:t>
            </a:r>
          </a:p>
          <a:p>
            <a:pPr>
              <a:defRPr/>
            </a:pPr>
            <a:r>
              <a:rPr lang="en-US">
                <a:solidFill>
                  <a:schemeClr val="tx2"/>
                </a:solidFill>
                <a:cs typeface="Angsana New" charset="0"/>
              </a:rPr>
              <a:t>Hemolysin</a:t>
            </a:r>
          </a:p>
          <a:p>
            <a:pPr>
              <a:defRPr/>
            </a:pPr>
            <a:r>
              <a:rPr lang="en-US">
                <a:solidFill>
                  <a:schemeClr val="tx2"/>
                </a:solidFill>
                <a:cs typeface="Angsana New" charset="0"/>
              </a:rPr>
              <a:t>Cytotoxin</a:t>
            </a:r>
            <a:endParaRPr lang="th-TH">
              <a:solidFill>
                <a:schemeClr val="tx2"/>
              </a:solidFill>
              <a:cs typeface="Angsana New" charset="0"/>
            </a:endParaRP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3132138" y="3717925"/>
            <a:ext cx="0" cy="6477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2195513" y="4508500"/>
            <a:ext cx="2043112" cy="915988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cs typeface="Angsana New" charset="0"/>
              </a:rPr>
              <a:t>Outer envelope:</a:t>
            </a:r>
          </a:p>
          <a:p>
            <a:pPr>
              <a:defRPr/>
            </a:pPr>
            <a:r>
              <a:rPr lang="en-US">
                <a:cs typeface="Angsana New" charset="0"/>
              </a:rPr>
              <a:t>Antiphagocytic  component</a:t>
            </a:r>
            <a:endParaRPr lang="th-TH">
              <a:cs typeface="Angsana New" charset="0"/>
            </a:endParaRP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5219700" y="3716338"/>
            <a:ext cx="0" cy="6477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8172450" y="3716338"/>
            <a:ext cx="0" cy="6477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4211638" y="4516438"/>
            <a:ext cx="21082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cs typeface="Angsana New" charset="0"/>
              </a:rPr>
              <a:t>Outer membrane            protein:</a:t>
            </a:r>
          </a:p>
          <a:p>
            <a:pPr>
              <a:defRPr/>
            </a:pPr>
            <a:r>
              <a:rPr lang="en-US">
                <a:cs typeface="Angsana New" charset="0"/>
              </a:rPr>
              <a:t>Interstitial nephritis</a:t>
            </a:r>
            <a:endParaRPr lang="th-TH">
              <a:cs typeface="Angsana New" charset="0"/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6300788" y="4508500"/>
            <a:ext cx="2843212" cy="11906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cs typeface="Angsana New" charset="0"/>
              </a:rPr>
              <a:t>Immune complex mediated inflammation:</a:t>
            </a:r>
          </a:p>
          <a:p>
            <a:pPr>
              <a:defRPr/>
            </a:pPr>
            <a:r>
              <a:rPr lang="en-US">
                <a:cs typeface="Angsana New" charset="0"/>
              </a:rPr>
              <a:t>Interstitial nephritis</a:t>
            </a:r>
          </a:p>
          <a:p>
            <a:pPr>
              <a:defRPr/>
            </a:pPr>
            <a:r>
              <a:rPr lang="en-US">
                <a:cs typeface="Angsana New" charset="0"/>
              </a:rPr>
              <a:t>Vasculitis</a:t>
            </a:r>
            <a:endParaRPr lang="th-TH"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561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Clinical manifestations</a:t>
            </a:r>
            <a:endParaRPr lang="th-TH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1347" name="Group 211"/>
          <p:cNvGraphicFramePr>
            <a:graphicFrameLocks noGrp="1"/>
          </p:cNvGraphicFramePr>
          <p:nvPr>
            <p:ph idx="1"/>
          </p:nvPr>
        </p:nvGraphicFramePr>
        <p:xfrm>
          <a:off x="0" y="692150"/>
          <a:ext cx="9144000" cy="6138864"/>
        </p:xfrm>
        <a:graphic>
          <a:graphicData uri="http://schemas.openxmlformats.org/drawingml/2006/table">
            <a:tbl>
              <a:tblPr/>
              <a:tblGrid>
                <a:gridCol w="1619250"/>
                <a:gridCol w="1873250"/>
                <a:gridCol w="1800225"/>
                <a:gridCol w="1871663"/>
                <a:gridCol w="1979612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Anicteric leptospirosis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Icteric leptospirosis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       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                  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Weil</a:t>
                      </a: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ngsana New" charset="0"/>
                        </a:rPr>
                        <a:t>’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s syndrome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85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(Incubation period 2-20 days)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Fever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Leptospiremic phase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3-7 days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Immune phase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0-30 days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Leptospiremic phase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3-7 days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Immune phase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0-30 days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8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4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Associated symptoms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Myalgia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Headache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Nausea, Vomiting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Abdominal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Conjunctival suffusion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Meningitis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Uveitis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Rash</a:t>
                      </a: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Jaundice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Hemorrhage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Acute renal failure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Myocarditis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Hemorrhagic pneumonitis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Meningoencephalitis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Hypotension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4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Leptospires present in</a:t>
                      </a:r>
                      <a:endParaRPr kumimoji="0" 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Blood</a:t>
                      </a: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Blood</a:t>
                      </a: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                          CSF</a:t>
                      </a: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                          CSF</a:t>
                      </a: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   Urine</a:t>
                      </a: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   Urine</a:t>
                      </a:r>
                      <a:endParaRPr kumimoji="0" lang="th-TH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1224" name="AutoShape 88"/>
          <p:cNvCxnSpPr>
            <a:cxnSpLocks noChangeShapeType="1"/>
          </p:cNvCxnSpPr>
          <p:nvPr/>
        </p:nvCxnSpPr>
        <p:spPr bwMode="auto">
          <a:xfrm>
            <a:off x="1619250" y="2921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1226" name="Line 90"/>
          <p:cNvSpPr>
            <a:spLocks noChangeShapeType="1"/>
          </p:cNvSpPr>
          <p:nvPr/>
        </p:nvSpPr>
        <p:spPr bwMode="auto">
          <a:xfrm>
            <a:off x="1763713" y="2565400"/>
            <a:ext cx="73025" cy="21748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27" name="Line 91"/>
          <p:cNvSpPr>
            <a:spLocks noChangeShapeType="1"/>
          </p:cNvSpPr>
          <p:nvPr/>
        </p:nvSpPr>
        <p:spPr bwMode="auto">
          <a:xfrm flipV="1">
            <a:off x="1835150" y="2565400"/>
            <a:ext cx="142875" cy="21748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28" name="Line 92"/>
          <p:cNvSpPr>
            <a:spLocks noChangeShapeType="1"/>
          </p:cNvSpPr>
          <p:nvPr/>
        </p:nvSpPr>
        <p:spPr bwMode="auto">
          <a:xfrm>
            <a:off x="1979613" y="2565400"/>
            <a:ext cx="144462" cy="2159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29" name="Line 93"/>
          <p:cNvSpPr>
            <a:spLocks noChangeShapeType="1"/>
          </p:cNvSpPr>
          <p:nvPr/>
        </p:nvSpPr>
        <p:spPr bwMode="auto">
          <a:xfrm flipV="1">
            <a:off x="2124075" y="2636838"/>
            <a:ext cx="144463" cy="1444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31" name="Line 95"/>
          <p:cNvSpPr>
            <a:spLocks noChangeShapeType="1"/>
          </p:cNvSpPr>
          <p:nvPr/>
        </p:nvSpPr>
        <p:spPr bwMode="auto">
          <a:xfrm flipV="1">
            <a:off x="2484438" y="2924175"/>
            <a:ext cx="215900" cy="2159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34" name="Line 98"/>
          <p:cNvSpPr>
            <a:spLocks noChangeShapeType="1"/>
          </p:cNvSpPr>
          <p:nvPr/>
        </p:nvSpPr>
        <p:spPr bwMode="auto">
          <a:xfrm flipV="1">
            <a:off x="3995738" y="2997200"/>
            <a:ext cx="215900" cy="28733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35" name="Line 99"/>
          <p:cNvSpPr>
            <a:spLocks noChangeShapeType="1"/>
          </p:cNvSpPr>
          <p:nvPr/>
        </p:nvSpPr>
        <p:spPr bwMode="auto">
          <a:xfrm>
            <a:off x="4211638" y="2997200"/>
            <a:ext cx="73025" cy="7143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36" name="Line 100"/>
          <p:cNvSpPr>
            <a:spLocks noChangeShapeType="1"/>
          </p:cNvSpPr>
          <p:nvPr/>
        </p:nvSpPr>
        <p:spPr bwMode="auto">
          <a:xfrm flipV="1">
            <a:off x="4284663" y="2924175"/>
            <a:ext cx="144462" cy="1444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37" name="Line 101"/>
          <p:cNvSpPr>
            <a:spLocks noChangeShapeType="1"/>
          </p:cNvSpPr>
          <p:nvPr/>
        </p:nvSpPr>
        <p:spPr bwMode="auto">
          <a:xfrm>
            <a:off x="4427538" y="2924175"/>
            <a:ext cx="215900" cy="730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38" name="Line 102"/>
          <p:cNvSpPr>
            <a:spLocks noChangeShapeType="1"/>
          </p:cNvSpPr>
          <p:nvPr/>
        </p:nvSpPr>
        <p:spPr bwMode="auto">
          <a:xfrm flipV="1">
            <a:off x="4643438" y="2925763"/>
            <a:ext cx="71437" cy="71437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40" name="Line 104"/>
          <p:cNvSpPr>
            <a:spLocks noChangeShapeType="1"/>
          </p:cNvSpPr>
          <p:nvPr/>
        </p:nvSpPr>
        <p:spPr bwMode="auto">
          <a:xfrm>
            <a:off x="4716463" y="2924175"/>
            <a:ext cx="360362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41" name="Line 105"/>
          <p:cNvSpPr>
            <a:spLocks noChangeShapeType="1"/>
          </p:cNvSpPr>
          <p:nvPr/>
        </p:nvSpPr>
        <p:spPr bwMode="auto">
          <a:xfrm flipV="1">
            <a:off x="1619250" y="2565400"/>
            <a:ext cx="144463" cy="7207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42" name="Line 106"/>
          <p:cNvSpPr>
            <a:spLocks noChangeShapeType="1"/>
          </p:cNvSpPr>
          <p:nvPr/>
        </p:nvSpPr>
        <p:spPr bwMode="auto">
          <a:xfrm>
            <a:off x="2700338" y="2924175"/>
            <a:ext cx="215900" cy="28733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43" name="Line 107"/>
          <p:cNvSpPr>
            <a:spLocks noChangeShapeType="1"/>
          </p:cNvSpPr>
          <p:nvPr/>
        </p:nvSpPr>
        <p:spPr bwMode="auto">
          <a:xfrm flipV="1">
            <a:off x="2916238" y="3068638"/>
            <a:ext cx="71437" cy="1444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45" name="Line 109"/>
          <p:cNvSpPr>
            <a:spLocks noChangeShapeType="1"/>
          </p:cNvSpPr>
          <p:nvPr/>
        </p:nvSpPr>
        <p:spPr bwMode="auto">
          <a:xfrm flipV="1">
            <a:off x="5292725" y="2492375"/>
            <a:ext cx="215900" cy="7921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46" name="Line 110"/>
          <p:cNvSpPr>
            <a:spLocks noChangeShapeType="1"/>
          </p:cNvSpPr>
          <p:nvPr/>
        </p:nvSpPr>
        <p:spPr bwMode="auto">
          <a:xfrm>
            <a:off x="5508625" y="2492375"/>
            <a:ext cx="71438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47" name="Line 111"/>
          <p:cNvSpPr>
            <a:spLocks noChangeShapeType="1"/>
          </p:cNvSpPr>
          <p:nvPr/>
        </p:nvSpPr>
        <p:spPr bwMode="auto">
          <a:xfrm flipV="1">
            <a:off x="5580063" y="2636838"/>
            <a:ext cx="215900" cy="2159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48" name="Line 112"/>
          <p:cNvSpPr>
            <a:spLocks noChangeShapeType="1"/>
          </p:cNvSpPr>
          <p:nvPr/>
        </p:nvSpPr>
        <p:spPr bwMode="auto">
          <a:xfrm>
            <a:off x="5795963" y="2636838"/>
            <a:ext cx="144462" cy="14287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49" name="Line 113"/>
          <p:cNvSpPr>
            <a:spLocks noChangeShapeType="1"/>
          </p:cNvSpPr>
          <p:nvPr/>
        </p:nvSpPr>
        <p:spPr bwMode="auto">
          <a:xfrm flipV="1">
            <a:off x="5940425" y="2565400"/>
            <a:ext cx="144463" cy="2159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0" name="Line 114"/>
          <p:cNvSpPr>
            <a:spLocks noChangeShapeType="1"/>
          </p:cNvSpPr>
          <p:nvPr/>
        </p:nvSpPr>
        <p:spPr bwMode="auto">
          <a:xfrm>
            <a:off x="6084888" y="2565400"/>
            <a:ext cx="215900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1" name="Line 115"/>
          <p:cNvSpPr>
            <a:spLocks noChangeShapeType="1"/>
          </p:cNvSpPr>
          <p:nvPr/>
        </p:nvSpPr>
        <p:spPr bwMode="auto">
          <a:xfrm flipV="1">
            <a:off x="6300788" y="2708275"/>
            <a:ext cx="142875" cy="2159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2" name="Line 116"/>
          <p:cNvSpPr>
            <a:spLocks noChangeShapeType="1"/>
          </p:cNvSpPr>
          <p:nvPr/>
        </p:nvSpPr>
        <p:spPr bwMode="auto">
          <a:xfrm>
            <a:off x="6443663" y="2708275"/>
            <a:ext cx="144462" cy="2889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3" name="Line 117"/>
          <p:cNvSpPr>
            <a:spLocks noChangeShapeType="1"/>
          </p:cNvSpPr>
          <p:nvPr/>
        </p:nvSpPr>
        <p:spPr bwMode="auto">
          <a:xfrm flipV="1">
            <a:off x="6588125" y="2852738"/>
            <a:ext cx="71438" cy="1444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4" name="Line 118"/>
          <p:cNvSpPr>
            <a:spLocks noChangeShapeType="1"/>
          </p:cNvSpPr>
          <p:nvPr/>
        </p:nvSpPr>
        <p:spPr bwMode="auto">
          <a:xfrm>
            <a:off x="6659563" y="2852738"/>
            <a:ext cx="288925" cy="2159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5" name="Line 119"/>
          <p:cNvSpPr>
            <a:spLocks noChangeShapeType="1"/>
          </p:cNvSpPr>
          <p:nvPr/>
        </p:nvSpPr>
        <p:spPr bwMode="auto">
          <a:xfrm flipV="1">
            <a:off x="6948488" y="2636838"/>
            <a:ext cx="215900" cy="4318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6" name="Line 120"/>
          <p:cNvSpPr>
            <a:spLocks noChangeShapeType="1"/>
          </p:cNvSpPr>
          <p:nvPr/>
        </p:nvSpPr>
        <p:spPr bwMode="auto">
          <a:xfrm>
            <a:off x="7164388" y="2636838"/>
            <a:ext cx="144462" cy="3603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7" name="Line 121"/>
          <p:cNvSpPr>
            <a:spLocks noChangeShapeType="1"/>
          </p:cNvSpPr>
          <p:nvPr/>
        </p:nvSpPr>
        <p:spPr bwMode="auto">
          <a:xfrm flipV="1">
            <a:off x="7308850" y="2781300"/>
            <a:ext cx="215900" cy="2159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8" name="Line 122"/>
          <p:cNvSpPr>
            <a:spLocks noChangeShapeType="1"/>
          </p:cNvSpPr>
          <p:nvPr/>
        </p:nvSpPr>
        <p:spPr bwMode="auto">
          <a:xfrm>
            <a:off x="7524750" y="2781300"/>
            <a:ext cx="215900" cy="1444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59" name="Line 123"/>
          <p:cNvSpPr>
            <a:spLocks noChangeShapeType="1"/>
          </p:cNvSpPr>
          <p:nvPr/>
        </p:nvSpPr>
        <p:spPr bwMode="auto">
          <a:xfrm flipV="1">
            <a:off x="7740650" y="2708275"/>
            <a:ext cx="215900" cy="21748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62" name="Line 126"/>
          <p:cNvSpPr>
            <a:spLocks noChangeShapeType="1"/>
          </p:cNvSpPr>
          <p:nvPr/>
        </p:nvSpPr>
        <p:spPr bwMode="auto">
          <a:xfrm flipV="1">
            <a:off x="8388350" y="3141663"/>
            <a:ext cx="71438" cy="1444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64" name="Line 128"/>
          <p:cNvSpPr>
            <a:spLocks noChangeShapeType="1"/>
          </p:cNvSpPr>
          <p:nvPr/>
        </p:nvSpPr>
        <p:spPr bwMode="auto">
          <a:xfrm flipV="1">
            <a:off x="8532813" y="2997200"/>
            <a:ext cx="71437" cy="2159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65" name="Line 129"/>
          <p:cNvSpPr>
            <a:spLocks noChangeShapeType="1"/>
          </p:cNvSpPr>
          <p:nvPr/>
        </p:nvSpPr>
        <p:spPr bwMode="auto">
          <a:xfrm>
            <a:off x="8604250" y="2997200"/>
            <a:ext cx="468313" cy="35877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66" name="Line 130"/>
          <p:cNvSpPr>
            <a:spLocks noChangeShapeType="1"/>
          </p:cNvSpPr>
          <p:nvPr/>
        </p:nvSpPr>
        <p:spPr bwMode="auto">
          <a:xfrm>
            <a:off x="7956550" y="2708275"/>
            <a:ext cx="215900" cy="5762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67" name="Line 131"/>
          <p:cNvSpPr>
            <a:spLocks noChangeShapeType="1"/>
          </p:cNvSpPr>
          <p:nvPr/>
        </p:nvSpPr>
        <p:spPr bwMode="auto">
          <a:xfrm>
            <a:off x="8459788" y="3141663"/>
            <a:ext cx="73025" cy="730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72" name="Line 136"/>
          <p:cNvSpPr>
            <a:spLocks noChangeShapeType="1"/>
          </p:cNvSpPr>
          <p:nvPr/>
        </p:nvSpPr>
        <p:spPr bwMode="auto">
          <a:xfrm>
            <a:off x="2268538" y="2636838"/>
            <a:ext cx="215900" cy="503237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73" name="Line 137"/>
          <p:cNvSpPr>
            <a:spLocks noChangeShapeType="1"/>
          </p:cNvSpPr>
          <p:nvPr/>
        </p:nvSpPr>
        <p:spPr bwMode="auto">
          <a:xfrm>
            <a:off x="2987675" y="3068638"/>
            <a:ext cx="360363" cy="144462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74" name="Line 138"/>
          <p:cNvSpPr>
            <a:spLocks noChangeShapeType="1"/>
          </p:cNvSpPr>
          <p:nvPr/>
        </p:nvSpPr>
        <p:spPr bwMode="auto">
          <a:xfrm flipV="1">
            <a:off x="8172450" y="2852738"/>
            <a:ext cx="144463" cy="433387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75" name="Line 139"/>
          <p:cNvSpPr>
            <a:spLocks noChangeShapeType="1"/>
          </p:cNvSpPr>
          <p:nvPr/>
        </p:nvSpPr>
        <p:spPr bwMode="auto">
          <a:xfrm>
            <a:off x="8316913" y="2852738"/>
            <a:ext cx="71437" cy="4318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77" name="Line 141"/>
          <p:cNvSpPr>
            <a:spLocks noChangeShapeType="1"/>
          </p:cNvSpPr>
          <p:nvPr/>
        </p:nvSpPr>
        <p:spPr bwMode="auto">
          <a:xfrm flipH="1" flipV="1">
            <a:off x="3779838" y="2781300"/>
            <a:ext cx="215900" cy="5048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78" name="Line 142"/>
          <p:cNvSpPr>
            <a:spLocks noChangeShapeType="1"/>
          </p:cNvSpPr>
          <p:nvPr/>
        </p:nvSpPr>
        <p:spPr bwMode="auto">
          <a:xfrm flipH="1">
            <a:off x="3635375" y="2781300"/>
            <a:ext cx="144463" cy="5048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79" name="Line 143"/>
          <p:cNvSpPr>
            <a:spLocks noChangeShapeType="1"/>
          </p:cNvSpPr>
          <p:nvPr/>
        </p:nvSpPr>
        <p:spPr bwMode="auto">
          <a:xfrm>
            <a:off x="1619250" y="5876925"/>
            <a:ext cx="208915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80" name="Line 144"/>
          <p:cNvSpPr>
            <a:spLocks noChangeShapeType="1"/>
          </p:cNvSpPr>
          <p:nvPr/>
        </p:nvSpPr>
        <p:spPr bwMode="auto">
          <a:xfrm>
            <a:off x="2411413" y="6308725"/>
            <a:ext cx="1944687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82" name="Line 146"/>
          <p:cNvSpPr>
            <a:spLocks noChangeShapeType="1"/>
          </p:cNvSpPr>
          <p:nvPr/>
        </p:nvSpPr>
        <p:spPr bwMode="auto">
          <a:xfrm>
            <a:off x="3132138" y="6669088"/>
            <a:ext cx="2160587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83" name="Line 147"/>
          <p:cNvSpPr>
            <a:spLocks noChangeShapeType="1"/>
          </p:cNvSpPr>
          <p:nvPr/>
        </p:nvSpPr>
        <p:spPr bwMode="auto">
          <a:xfrm>
            <a:off x="5291138" y="5876925"/>
            <a:ext cx="208915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84" name="Line 148"/>
          <p:cNvSpPr>
            <a:spLocks noChangeShapeType="1"/>
          </p:cNvSpPr>
          <p:nvPr/>
        </p:nvSpPr>
        <p:spPr bwMode="auto">
          <a:xfrm>
            <a:off x="6227763" y="6308725"/>
            <a:ext cx="1944687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  <p:sp>
        <p:nvSpPr>
          <p:cNvPr id="91285" name="Line 149"/>
          <p:cNvSpPr>
            <a:spLocks noChangeShapeType="1"/>
          </p:cNvSpPr>
          <p:nvPr/>
        </p:nvSpPr>
        <p:spPr bwMode="auto">
          <a:xfrm>
            <a:off x="6948488" y="6669088"/>
            <a:ext cx="2160587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Infectious diseases that either occur uniquely or more commonly in tropical and subtropical regions, are either more widespread in the tropics or more difficult to prevent or control</a:t>
            </a:r>
            <a:r>
              <a:rPr lang="th-TH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7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275" y="1654965"/>
            <a:ext cx="80422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Culture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Antibody detection</a:t>
            </a: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Screening test</a:t>
            </a: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MSAT, IHA, IFA, LA, ELISA, LEPTO dipstick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Confirmation test</a:t>
            </a: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Microscopic agglutination test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Antigen detection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Polymerase chain reaction (PCR)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Pathology</a:t>
            </a:r>
          </a:p>
        </p:txBody>
      </p:sp>
    </p:spTree>
    <p:extLst>
      <p:ext uri="{BB962C8B-B14F-4D97-AF65-F5344CB8AC3E}">
        <p14:creationId xmlns:p14="http://schemas.microsoft.com/office/powerpoint/2010/main" xmlns="" val="5823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734" y="2155302"/>
            <a:ext cx="3631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Mild form</a:t>
            </a: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Doxycycline</a:t>
            </a: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Amoxicillin</a:t>
            </a: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Erythromycin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2813" y="2155302"/>
            <a:ext cx="3818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Moderate-to-severe form</a:t>
            </a: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Penicillin G</a:t>
            </a: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Doxycycline</a:t>
            </a:r>
          </a:p>
          <a:p>
            <a:pPr lvl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Ceftriaxone</a:t>
            </a:r>
            <a:endParaRPr lang="th-TH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1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DENGUE </a:t>
            </a:r>
            <a:endParaRPr lang="en-US" dirty="0"/>
          </a:p>
        </p:txBody>
      </p:sp>
      <p:pic>
        <p:nvPicPr>
          <p:cNvPr id="3" name="Picture 2" descr="image.ax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921575"/>
            <a:ext cx="5334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1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800" y="0"/>
            <a:ext cx="5223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5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77463" y="323850"/>
            <a:ext cx="6935788" cy="430213"/>
          </a:xfrm>
        </p:spPr>
        <p:txBody>
          <a:bodyPr/>
          <a:lstStyle/>
          <a:p>
            <a:r>
              <a:rPr lang="en-US" dirty="0" smtClean="0"/>
              <a:t>Clinical spectrum  </a:t>
            </a:r>
            <a:endParaRPr lang="en-US" dirty="0"/>
          </a:p>
        </p:txBody>
      </p:sp>
      <p:pic>
        <p:nvPicPr>
          <p:cNvPr id="9" name="Picture 8" descr="DengueFlowCha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332" y="1346199"/>
            <a:ext cx="8873278" cy="46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1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612" y="107576"/>
            <a:ext cx="6088663" cy="527469"/>
          </a:xfrm>
        </p:spPr>
        <p:txBody>
          <a:bodyPr/>
          <a:lstStyle/>
          <a:p>
            <a:r>
              <a:rPr lang="en-US" dirty="0" smtClean="0"/>
              <a:t>Phases on infection </a:t>
            </a:r>
            <a:endParaRPr lang="en-US" dirty="0"/>
          </a:p>
        </p:txBody>
      </p:sp>
      <p:pic>
        <p:nvPicPr>
          <p:cNvPr id="3" name="Picture 2" descr="PhasesOfInfInDH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35046"/>
            <a:ext cx="7665296" cy="59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8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 </a:t>
            </a:r>
            <a:endParaRPr lang="en-US" dirty="0"/>
          </a:p>
        </p:txBody>
      </p:sp>
      <p:pic>
        <p:nvPicPr>
          <p:cNvPr id="3" name="Picture 2" descr="en_a04fig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183" y="1444532"/>
            <a:ext cx="6980890" cy="48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9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 </a:t>
            </a:r>
            <a:endParaRPr lang="en-US" dirty="0"/>
          </a:p>
        </p:txBody>
      </p:sp>
      <p:pic>
        <p:nvPicPr>
          <p:cNvPr id="3" name="Picture 2" descr="330px-Dengue_fever_symptom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483" y="1536700"/>
            <a:ext cx="5703744" cy="47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9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507" y="107576"/>
            <a:ext cx="4761075" cy="681419"/>
          </a:xfrm>
        </p:spPr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3" name="Picture 2" descr="dengue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01" y="703656"/>
            <a:ext cx="5906668" cy="615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2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Rickettsioses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627188"/>
            <a:ext cx="5508625" cy="4465637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A50021"/>
                </a:solidFill>
              </a:rPr>
              <a:t>Scrub typhus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smtClean="0">
                <a:solidFill>
                  <a:schemeClr val="tx2"/>
                </a:solidFill>
              </a:rPr>
              <a:t>Orientia tsutsugamushi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solidFill>
                  <a:schemeClr val="tx2"/>
                </a:solidFill>
                <a:ea typeface="宋体" charset="0"/>
                <a:cs typeface="宋体" charset="0"/>
              </a:rPr>
              <a:t>Vector: Trombiculid mite (chigger): </a:t>
            </a:r>
            <a:r>
              <a:rPr lang="en-US" altLang="zh-CN" sz="2400" i="1" smtClean="0">
                <a:solidFill>
                  <a:schemeClr val="tx2"/>
                </a:solidFill>
                <a:ea typeface="宋体" charset="0"/>
                <a:cs typeface="宋体" charset="0"/>
              </a:rPr>
              <a:t>Leptothrombidium</a:t>
            </a:r>
            <a:r>
              <a:rPr lang="en-US" altLang="zh-CN" sz="2400" smtClean="0">
                <a:solidFill>
                  <a:schemeClr val="tx2"/>
                </a:solidFill>
                <a:ea typeface="宋体" charset="0"/>
                <a:cs typeface="宋体" charset="0"/>
              </a:rPr>
              <a:t> spp.</a:t>
            </a: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A50021"/>
                </a:solidFill>
              </a:rPr>
              <a:t>Murine typhus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smtClean="0">
                <a:solidFill>
                  <a:schemeClr val="tx2"/>
                </a:solidFill>
              </a:rPr>
              <a:t>Rickettsia typhi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smtClean="0">
                <a:solidFill>
                  <a:schemeClr val="tx2"/>
                </a:solidFill>
                <a:ea typeface="宋体" charset="0"/>
                <a:cs typeface="宋体" charset="0"/>
              </a:rPr>
              <a:t>Vector:</a:t>
            </a:r>
            <a:r>
              <a:rPr lang="en-US" altLang="zh-CN" sz="2400" i="1" smtClean="0">
                <a:solidFill>
                  <a:schemeClr val="tx2"/>
                </a:solidFill>
                <a:ea typeface="宋体" charset="0"/>
                <a:cs typeface="宋体" charset="0"/>
              </a:rPr>
              <a:t> Xenopsylla cheopsis</a:t>
            </a:r>
            <a:r>
              <a:rPr lang="th-TH" altLang="zh-CN" sz="2400" smtClean="0">
                <a:solidFill>
                  <a:schemeClr val="tx2"/>
                </a:solidFill>
              </a:rPr>
              <a:t> </a:t>
            </a: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A50021"/>
                </a:solidFill>
              </a:rPr>
              <a:t>Spotted fever rickettsioses</a:t>
            </a:r>
            <a:endParaRPr lang="th-TH" sz="2400" b="1" smtClean="0">
              <a:solidFill>
                <a:srgbClr val="A5002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i="1" smtClean="0">
                <a:solidFill>
                  <a:schemeClr val="tx2"/>
                </a:solidFill>
                <a:ea typeface="宋体" charset="0"/>
                <a:cs typeface="宋体" charset="0"/>
              </a:rPr>
              <a:t>R. helvetica</a:t>
            </a:r>
            <a:r>
              <a:rPr lang="th-TH" altLang="zh-CN" sz="2400" smtClean="0">
                <a:solidFill>
                  <a:schemeClr val="tx2"/>
                </a:solidFill>
              </a:rPr>
              <a:t>, </a:t>
            </a:r>
            <a:r>
              <a:rPr lang="en-US" altLang="zh-CN" sz="2400" i="1" smtClean="0">
                <a:solidFill>
                  <a:schemeClr val="tx2"/>
                </a:solidFill>
                <a:ea typeface="宋体" charset="0"/>
                <a:cs typeface="宋体" charset="0"/>
              </a:rPr>
              <a:t>R. honei</a:t>
            </a:r>
            <a:r>
              <a:rPr lang="th-TH" altLang="zh-CN" sz="2400" smtClean="0">
                <a:solidFill>
                  <a:schemeClr val="tx2"/>
                </a:solidFill>
              </a:rPr>
              <a:t>, </a:t>
            </a:r>
            <a:r>
              <a:rPr lang="en-US" altLang="zh-CN" sz="2400" i="1" smtClean="0">
                <a:solidFill>
                  <a:schemeClr val="tx2"/>
                </a:solidFill>
                <a:ea typeface="宋体" charset="0"/>
                <a:cs typeface="宋体" charset="0"/>
              </a:rPr>
              <a:t>R. felis</a:t>
            </a:r>
            <a:r>
              <a:rPr lang="en-US" altLang="zh-CN" sz="2400" smtClean="0">
                <a:solidFill>
                  <a:schemeClr val="tx2"/>
                </a:solidFill>
                <a:ea typeface="宋体" charset="0"/>
                <a:cs typeface="宋体" charset="0"/>
              </a:rPr>
              <a:t>, </a:t>
            </a:r>
            <a:r>
              <a:rPr lang="en-US" altLang="zh-CN" sz="2400" i="1" smtClean="0">
                <a:solidFill>
                  <a:schemeClr val="tx2"/>
                </a:solidFill>
                <a:ea typeface="宋体" charset="0"/>
                <a:cs typeface="宋体" charset="0"/>
              </a:rPr>
              <a:t>R. conorii</a:t>
            </a:r>
            <a:r>
              <a:rPr lang="th-TH" altLang="zh-CN" sz="2400" smtClean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tx2"/>
                </a:solidFill>
              </a:rPr>
              <a:t>Vectors: Ticks</a:t>
            </a:r>
            <a:endParaRPr lang="th-TH" sz="2400" smtClean="0">
              <a:solidFill>
                <a:schemeClr val="tx2"/>
              </a:solidFill>
            </a:endParaRP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3756025"/>
            <a:ext cx="3240087" cy="2662238"/>
          </a:xfrm>
        </p:spPr>
      </p:pic>
      <p:pic>
        <p:nvPicPr>
          <p:cNvPr id="50182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70637" y="1615520"/>
            <a:ext cx="2087563" cy="203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and Sub-tropical regions</a:t>
            </a:r>
            <a:endParaRPr lang="en-US" dirty="0"/>
          </a:p>
        </p:txBody>
      </p:sp>
      <p:pic>
        <p:nvPicPr>
          <p:cNvPr id="4" name="Content Placeholder 3" descr="Figure-1-The-Earth-can-be-broadly-divided-into-three-major-regions-the-tempera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0" r="3710"/>
          <a:stretch>
            <a:fillRect/>
          </a:stretch>
        </p:blipFill>
        <p:spPr>
          <a:xfrm>
            <a:off x="549275" y="1600200"/>
            <a:ext cx="8042276" cy="4500075"/>
          </a:xfrm>
        </p:spPr>
      </p:pic>
    </p:spTree>
    <p:extLst>
      <p:ext uri="{BB962C8B-B14F-4D97-AF65-F5344CB8AC3E}">
        <p14:creationId xmlns:p14="http://schemas.microsoft.com/office/powerpoint/2010/main" xmlns="" val="13099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/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pic>
        <p:nvPicPr>
          <p:cNvPr id="11" name="Picture 10" descr="400px-Rickettsia_ent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723" y="1612899"/>
            <a:ext cx="5453371" cy="51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778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Pathogenesis of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rickettsioses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361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100513" cy="5040312"/>
          </a:xfrm>
          <a:solidFill>
            <a:srgbClr val="CCFF99"/>
          </a:solidFill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2"/>
                </a:solidFill>
              </a:rPr>
              <a:t>Vector bites and feeds and regurgitate bacteria into skin bite site.</a:t>
            </a:r>
          </a:p>
          <a:p>
            <a:pPr eaLnBrk="1" hangingPunct="1">
              <a:defRPr/>
            </a:pPr>
            <a:r>
              <a:rPr lang="th-TH" sz="2400" smtClean="0">
                <a:solidFill>
                  <a:schemeClr val="tx2"/>
                </a:solidFill>
              </a:rPr>
              <a:t>Bacteria are carried via lymphatics/small blood vessels to general circulation where they invade endotheli</a:t>
            </a:r>
            <a:r>
              <a:rPr lang="en-US" sz="2400" smtClean="0">
                <a:solidFill>
                  <a:schemeClr val="tx2"/>
                </a:solidFill>
              </a:rPr>
              <a:t>al</a:t>
            </a:r>
            <a:r>
              <a:rPr lang="th-TH" sz="2400" smtClean="0">
                <a:solidFill>
                  <a:schemeClr val="tx2"/>
                </a:solidFill>
              </a:rPr>
              <a:t> cells (primary target)</a:t>
            </a:r>
          </a:p>
          <a:p>
            <a:pPr eaLnBrk="1" hangingPunct="1">
              <a:defRPr/>
            </a:pPr>
            <a:r>
              <a:rPr lang="th-TH" sz="2400" smtClean="0">
                <a:solidFill>
                  <a:schemeClr val="tx2"/>
                </a:solidFill>
              </a:rPr>
              <a:t>Spread to contiguous endothelial cells, smooth muscle cells, and phagocytes</a:t>
            </a:r>
          </a:p>
          <a:p>
            <a:pPr eaLnBrk="1" hangingPunct="1">
              <a:defRPr/>
            </a:pPr>
            <a:endParaRPr lang="th-TH" sz="240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th-TH" sz="2400" smtClean="0">
              <a:solidFill>
                <a:schemeClr val="tx2"/>
              </a:solidFill>
            </a:endParaRP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4500563" y="1125538"/>
            <a:ext cx="4500562" cy="26479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th-TH" sz="2400" dirty="0">
                <a:cs typeface="Angsana New" charset="0"/>
              </a:rPr>
              <a:t>  </a:t>
            </a:r>
            <a:r>
              <a:rPr lang="en-US" sz="2400" dirty="0">
                <a:cs typeface="Angsana New" charset="0"/>
              </a:rPr>
              <a:t>S</a:t>
            </a:r>
            <a:r>
              <a:rPr lang="th-TH" sz="2400" dirty="0">
                <a:cs typeface="Angsana New" charset="0"/>
              </a:rPr>
              <a:t>pread via the </a:t>
            </a:r>
            <a:endParaRPr lang="en-US" sz="2400" dirty="0">
              <a:cs typeface="Angsana New" charset="0"/>
            </a:endParaRPr>
          </a:p>
          <a:p>
            <a:pPr>
              <a:defRPr/>
            </a:pPr>
            <a:r>
              <a:rPr lang="en-US" sz="2400" dirty="0">
                <a:cs typeface="Angsana New" charset="0"/>
              </a:rPr>
              <a:t>    m</a:t>
            </a:r>
            <a:r>
              <a:rPr lang="th-TH" sz="2400" dirty="0">
                <a:cs typeface="Angsana New" charset="0"/>
              </a:rPr>
              <a:t>icrocirculation and invade   </a:t>
            </a:r>
          </a:p>
          <a:p>
            <a:pPr>
              <a:defRPr/>
            </a:pPr>
            <a:r>
              <a:rPr lang="th-TH" sz="2400" dirty="0">
                <a:cs typeface="Angsana New" charset="0"/>
              </a:rPr>
              <a:t>    all organ systems </a:t>
            </a:r>
          </a:p>
          <a:p>
            <a:pPr>
              <a:buFontTx/>
              <a:buChar char="•"/>
              <a:defRPr/>
            </a:pPr>
            <a:r>
              <a:rPr lang="th-TH" sz="2400" dirty="0">
                <a:cs typeface="Angsana New" charset="0"/>
              </a:rPr>
              <a:t>   </a:t>
            </a:r>
            <a:r>
              <a:rPr lang="en-US" sz="2400" dirty="0" err="1">
                <a:cs typeface="Angsana New" charset="0"/>
              </a:rPr>
              <a:t>Vascul</a:t>
            </a:r>
            <a:r>
              <a:rPr lang="th-TH" sz="2400" dirty="0">
                <a:cs typeface="Angsana New" charset="0"/>
              </a:rPr>
              <a:t>itis resulting in local </a:t>
            </a:r>
          </a:p>
          <a:p>
            <a:pPr>
              <a:defRPr/>
            </a:pPr>
            <a:r>
              <a:rPr lang="th-TH" sz="2400" dirty="0">
                <a:cs typeface="Angsana New" charset="0"/>
              </a:rPr>
              <a:t>    thrombus formation and end    </a:t>
            </a:r>
          </a:p>
          <a:p>
            <a:pPr>
              <a:defRPr/>
            </a:pPr>
            <a:r>
              <a:rPr lang="th-TH" sz="2400" dirty="0">
                <a:cs typeface="Angsana New" charset="0"/>
              </a:rPr>
              <a:t>    organ damage</a:t>
            </a:r>
            <a:r>
              <a:rPr lang="en-US" sz="2400" dirty="0">
                <a:cs typeface="Angsana New" charset="0"/>
              </a:rPr>
              <a:t>.</a:t>
            </a:r>
            <a:endParaRPr lang="th-TH" sz="2400" dirty="0">
              <a:cs typeface="Angsana New" charset="0"/>
            </a:endParaRPr>
          </a:p>
          <a:p>
            <a:pPr>
              <a:defRPr/>
            </a:pPr>
            <a:endParaRPr lang="th-TH" sz="2400" dirty="0">
              <a:cs typeface="Angsana New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Clinical presentations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90700"/>
            <a:ext cx="3814763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Fever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Myalgia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Headache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Nausea/vomiting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Abdominal pain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Diarrhea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Conjunctival suffusion / subconjunctival hemorrhage</a:t>
            </a:r>
          </a:p>
          <a:p>
            <a:pPr eaLnBrk="1" hangingPunct="1">
              <a:buFontTx/>
              <a:buNone/>
              <a:defRPr/>
            </a:pPr>
            <a:endParaRPr lang="th-TH" sz="2400" b="1" smtClean="0">
              <a:solidFill>
                <a:schemeClr val="tx2"/>
              </a:solidFill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90700"/>
            <a:ext cx="3814762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Lymphadenopathy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Rash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Hepatomegaly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Splenomegaly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Jaundice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Altered consciousness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Seizure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Hypotension</a:t>
            </a:r>
            <a:endParaRPr lang="th-TH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Clinical presentations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7229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790700"/>
            <a:ext cx="4500563" cy="3302000"/>
          </a:xfrm>
        </p:spPr>
      </p:pic>
      <p:pic>
        <p:nvPicPr>
          <p:cNvPr id="137230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0563" y="1790700"/>
            <a:ext cx="4643437" cy="3294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Laboratory diagnosis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790700"/>
            <a:ext cx="6264275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Culture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Antibody detection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Weil-Felix test: 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OX-K for scrub typhus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OX-19 for murine typhus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Latex agglutination test, dot-blot ELISA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Confirmation tests: IFA, IIP</a:t>
            </a:r>
            <a:endParaRPr lang="th-TH" sz="24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Polymerase chain reaction (PCR)</a:t>
            </a:r>
          </a:p>
          <a:p>
            <a:pPr eaLnBrk="1" hangingPunct="1">
              <a:defRPr/>
            </a:pPr>
            <a:r>
              <a:rPr lang="en-US" sz="2800" dirty="0" smtClean="0"/>
              <a:t>Pathology</a:t>
            </a:r>
            <a:endParaRPr lang="th-TH" sz="2800" dirty="0" smtClean="0"/>
          </a:p>
          <a:p>
            <a:pPr eaLnBrk="1" hangingPunct="1">
              <a:defRPr/>
            </a:pPr>
            <a:endParaRPr lang="th-TH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Treatment 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Scrub typhus</a:t>
            </a:r>
          </a:p>
          <a:p>
            <a:pPr eaLnBrk="1" hangingPunct="1">
              <a:defRPr/>
            </a:pPr>
            <a:r>
              <a:rPr lang="en-US" dirty="0" smtClean="0"/>
              <a:t>Doxycycline</a:t>
            </a:r>
          </a:p>
          <a:p>
            <a:pPr eaLnBrk="1" hangingPunct="1">
              <a:defRPr/>
            </a:pPr>
            <a:r>
              <a:rPr lang="en-US" dirty="0" smtClean="0"/>
              <a:t>Chloramphenicol</a:t>
            </a:r>
          </a:p>
          <a:p>
            <a:pPr eaLnBrk="1" hangingPunct="1">
              <a:defRPr/>
            </a:pPr>
            <a:r>
              <a:rPr lang="en-US" dirty="0" smtClean="0"/>
              <a:t>Rifampicin</a:t>
            </a:r>
          </a:p>
          <a:p>
            <a:pPr eaLnBrk="1" hangingPunct="1">
              <a:defRPr/>
            </a:pPr>
            <a:r>
              <a:rPr lang="en-US" dirty="0" smtClean="0"/>
              <a:t>Azithromycin </a:t>
            </a:r>
            <a:endParaRPr lang="th-TH" dirty="0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Murine typhus</a:t>
            </a:r>
          </a:p>
          <a:p>
            <a:pPr eaLnBrk="1" hangingPunct="1">
              <a:defRPr/>
            </a:pPr>
            <a:r>
              <a:rPr lang="en-US" dirty="0" smtClean="0"/>
              <a:t>Doxycycline</a:t>
            </a:r>
          </a:p>
          <a:p>
            <a:pPr eaLnBrk="1" hangingPunct="1">
              <a:defRPr/>
            </a:pPr>
            <a:r>
              <a:rPr lang="en-US" dirty="0" smtClean="0"/>
              <a:t>Chloramphenicol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Enteric fever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Typhoid fever</a:t>
            </a:r>
          </a:p>
          <a:p>
            <a:pPr>
              <a:buNone/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Salmonella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Typhi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Paratyphoid fever</a:t>
            </a:r>
            <a:endParaRPr lang="th-TH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  <a:defRPr/>
            </a:pPr>
            <a:r>
              <a:rPr lang="th-TH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Salmonella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Paratyphi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A, B, and C</a:t>
            </a:r>
          </a:p>
          <a:p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6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pic>
        <p:nvPicPr>
          <p:cNvPr id="5" name="Picture 4" descr="1055_Pathogenesis of typhoid fe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75" y="1638300"/>
            <a:ext cx="7897261" cy="48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1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Symptoms of enteric fever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2849" name="Group 145"/>
          <p:cNvGraphicFramePr>
            <a:graphicFrameLocks noGrp="1"/>
          </p:cNvGraphicFramePr>
          <p:nvPr>
            <p:ph idx="1"/>
          </p:nvPr>
        </p:nvGraphicFramePr>
        <p:xfrm>
          <a:off x="250825" y="1790700"/>
          <a:ext cx="8642350" cy="4480452"/>
        </p:xfrm>
        <a:graphic>
          <a:graphicData uri="http://schemas.openxmlformats.org/drawingml/2006/table">
            <a:tbl>
              <a:tblPr/>
              <a:tblGrid>
                <a:gridCol w="2233613"/>
                <a:gridCol w="2951162"/>
                <a:gridCol w="3457575"/>
              </a:tblGrid>
              <a:tr h="457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Symptoms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Typhoid fever (%)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Paratyphoid fever</a:t>
                      </a: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(%)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Fever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89-100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92-100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Headache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43-90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60-100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Nausea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23-36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33-58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Vomiting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24-35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22-45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2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Abdominal cramp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8-52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29-92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Diarrhea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30-57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17-68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Constipation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10-79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2-29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7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Cough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11-36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10-68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8493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Signs of enteric fever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48614" name="Group 134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713788" cy="5231412"/>
        </p:xfrm>
        <a:graphic>
          <a:graphicData uri="http://schemas.openxmlformats.org/drawingml/2006/table">
            <a:tbl>
              <a:tblPr/>
              <a:tblGrid>
                <a:gridCol w="2376488"/>
                <a:gridCol w="2952750"/>
                <a:gridCol w="3384550"/>
              </a:tblGrid>
              <a:tr h="459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Symptoms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Typhoid fever (%)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Paratyphoid fever</a:t>
                      </a:r>
                      <a:r>
                        <a:rPr kumimoji="0" lang="th-TH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(%)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2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Abdominal tenderness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33-84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6-29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Splenomegaly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23-65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0-74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Hepatomegaly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15-52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16-32</a:t>
                      </a: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2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Relative bradycardia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17-50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11-100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Rose spots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2-46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0-3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2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Rales &amp; rhonchi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8-84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2-87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Epitaxis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1-21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2-13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Meningism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1-12</a:t>
                      </a:r>
                      <a:endParaRPr kumimoji="0" lang="th-TH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ngsana New" charset="0"/>
                        </a:rPr>
                        <a:t>0-3</a:t>
                      </a: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ngsana New" charset="0"/>
                      </a:endParaRPr>
                    </a:p>
                  </a:txBody>
                  <a:tcPr marL="90000" marR="90000" marT="46794" marB="46794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T</a:t>
            </a:r>
            <a:r>
              <a:rPr lang="en-US" dirty="0" smtClean="0"/>
              <a:t>ropical </a:t>
            </a:r>
            <a:r>
              <a:rPr lang="en-US" dirty="0"/>
              <a:t>F</a:t>
            </a:r>
            <a:r>
              <a:rPr lang="en-US" dirty="0" smtClean="0"/>
              <a:t>ever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Leptospirosis</a:t>
            </a:r>
          </a:p>
          <a:p>
            <a:pPr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Rickettsioses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</a:p>
          <a:p>
            <a:pPr lvl="1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Scrub typhus</a:t>
            </a:r>
          </a:p>
          <a:p>
            <a:pPr lvl="1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Murine typhus</a:t>
            </a:r>
          </a:p>
          <a:p>
            <a:pPr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Japanese encephalitis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Enteric fever</a:t>
            </a:r>
          </a:p>
          <a:p>
            <a:pPr lvl="1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Typhoid fever</a:t>
            </a:r>
          </a:p>
          <a:p>
            <a:pPr lvl="1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Paratyphoid fever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Non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typhoidal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salmonellosis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Tuberculosis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Malaria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Dengue infection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Helminthic infection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Infective diarrhea</a:t>
            </a:r>
          </a:p>
        </p:txBody>
      </p:sp>
    </p:spTree>
    <p:extLst>
      <p:ext uri="{BB962C8B-B14F-4D97-AF65-F5344CB8AC3E}">
        <p14:creationId xmlns:p14="http://schemas.microsoft.com/office/powerpoint/2010/main" xmlns="" val="11364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pic>
        <p:nvPicPr>
          <p:cNvPr id="145414" name="Picture 6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8651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Laboratory diagnosis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463" y="981075"/>
            <a:ext cx="8820150" cy="1981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Culture – Gold standard: Blood, BM, duodenal string test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Antibody detection</a:t>
            </a:r>
          </a:p>
          <a:p>
            <a:pPr lvl="1" eaLnBrk="1" hangingPunct="1">
              <a:defRPr/>
            </a:pPr>
            <a:r>
              <a:rPr lang="en-US" sz="2000" b="1" smtClean="0">
                <a:solidFill>
                  <a:schemeClr val="tx2"/>
                </a:solidFill>
              </a:rPr>
              <a:t>Widal test – poor sensitivity &amp; specificity</a:t>
            </a:r>
          </a:p>
          <a:p>
            <a:pPr lvl="1" eaLnBrk="1" hangingPunct="1">
              <a:defRPr/>
            </a:pPr>
            <a:r>
              <a:rPr lang="en-US" sz="2000" b="1" smtClean="0">
                <a:solidFill>
                  <a:schemeClr val="tx2"/>
                </a:solidFill>
              </a:rPr>
              <a:t>Rapid serological diagnostic test</a:t>
            </a:r>
            <a:endParaRPr lang="th-TH" sz="2000" b="1" smtClean="0">
              <a:solidFill>
                <a:schemeClr val="tx2"/>
              </a:solidFill>
            </a:endParaRPr>
          </a:p>
        </p:txBody>
      </p:sp>
      <p:pic>
        <p:nvPicPr>
          <p:cNvPr id="73735" name="Picture 7" descr="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2636838"/>
            <a:ext cx="7993062" cy="4032250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4175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Treatment</a:t>
            </a:r>
            <a:endParaRPr lang="th-TH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4762" name="Picture 10" descr="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9144000" cy="6021387"/>
          </a:xfrm>
          <a:solidFill>
            <a:srgbClr val="CCFF99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Syndromic</a:t>
            </a:r>
            <a:r>
              <a:rPr lang="en-US" dirty="0" smtClean="0"/>
              <a:t> approach to tropical fever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9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JCCM_2014_18_2_62_126074_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2400" y="0"/>
            <a:ext cx="3734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7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3790" y="0"/>
            <a:ext cx="6060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95" y="0"/>
            <a:ext cx="7792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1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1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human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Plasmodium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sp. pathogens</a:t>
            </a:r>
          </a:p>
          <a:p>
            <a:pPr lvl="1">
              <a:buNone/>
              <a:defRPr/>
            </a:pP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P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falciparum		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P.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vivax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>
              <a:buNone/>
              <a:defRPr/>
            </a:pP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P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ovale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P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malariae</a:t>
            </a:r>
            <a:endParaRPr lang="en-US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1">
              <a:buNone/>
              <a:defRPr/>
            </a:pP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P.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knowlesi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Vector: 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Anopheles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sp.</a:t>
            </a:r>
            <a:endParaRPr 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8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pic>
        <p:nvPicPr>
          <p:cNvPr id="1198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0513" cy="691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688" y="-26988"/>
            <a:ext cx="8132762" cy="706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Malaria: Life Cycle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th-TH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158038" y="6524625"/>
            <a:ext cx="180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tx2"/>
                </a:solidFill>
                <a:cs typeface="Angsana New" charset="0"/>
              </a:rPr>
              <a:t>http://www.cdc.gov</a:t>
            </a:r>
            <a:endParaRPr lang="th-TH" sz="1400" b="1">
              <a:solidFill>
                <a:schemeClr val="tx2"/>
              </a:solidFill>
              <a:cs typeface="Angsana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8042275" cy="700088"/>
          </a:xfrm>
        </p:spPr>
        <p:txBody>
          <a:bodyPr/>
          <a:lstStyle/>
          <a:p>
            <a:r>
              <a:rPr lang="en-US" dirty="0" smtClean="0"/>
              <a:t>      Clinical outcomes </a:t>
            </a:r>
            <a:endParaRPr lang="en-US" dirty="0"/>
          </a:p>
        </p:txBody>
      </p:sp>
      <p:pic>
        <p:nvPicPr>
          <p:cNvPr id="7" name="Picture 6" descr="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7488" y="808038"/>
            <a:ext cx="8675687" cy="57165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46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85200"/>
          </a:xfrm>
        </p:spPr>
        <p:txBody>
          <a:bodyPr/>
          <a:lstStyle/>
          <a:p>
            <a:r>
              <a:rPr lang="en-US" dirty="0" smtClean="0"/>
              <a:t>Uncomplicated malaria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92776"/>
            <a:ext cx="8042276" cy="5250825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Signs and symptoms of malaria: non-specific</a:t>
            </a:r>
          </a:p>
          <a:p>
            <a:pPr lvl="2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Fever</a:t>
            </a:r>
          </a:p>
          <a:p>
            <a:pPr lvl="2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Chills</a:t>
            </a:r>
          </a:p>
          <a:p>
            <a:pPr lvl="2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Headache</a:t>
            </a:r>
          </a:p>
          <a:p>
            <a:pPr lvl="2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Myalgia</a:t>
            </a:r>
          </a:p>
          <a:p>
            <a:pPr lvl="2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Sore throat</a:t>
            </a:r>
          </a:p>
          <a:p>
            <a:pPr lvl="2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Anorexia</a:t>
            </a:r>
          </a:p>
          <a:p>
            <a:pPr lvl="2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Anemia</a:t>
            </a:r>
          </a:p>
          <a:p>
            <a:pPr lvl="2"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Hepatosplenomegaly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384</TotalTime>
  <Words>730</Words>
  <Application>Microsoft Macintosh PowerPoint</Application>
  <PresentationFormat>On-screen Show (4:3)</PresentationFormat>
  <Paragraphs>279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Breeze</vt:lpstr>
      <vt:lpstr>TROPICAL FEVER </vt:lpstr>
      <vt:lpstr>Tropical Infection</vt:lpstr>
      <vt:lpstr>Tropical and Sub-tropical regions</vt:lpstr>
      <vt:lpstr>Common Tropical Fever </vt:lpstr>
      <vt:lpstr>Malaria </vt:lpstr>
      <vt:lpstr>Slide 6</vt:lpstr>
      <vt:lpstr>Malaria: Life Cycle </vt:lpstr>
      <vt:lpstr>      Clinical outcomes </vt:lpstr>
      <vt:lpstr>Uncomplicated malaria </vt:lpstr>
      <vt:lpstr>WHO criteria for severe malaria</vt:lpstr>
      <vt:lpstr>Lab Diagnosis </vt:lpstr>
      <vt:lpstr>Slide 12</vt:lpstr>
      <vt:lpstr>Anti malarial treatment</vt:lpstr>
      <vt:lpstr>Slide 14</vt:lpstr>
      <vt:lpstr>Slide 15</vt:lpstr>
      <vt:lpstr>Leptospirosis </vt:lpstr>
      <vt:lpstr>Risk factors for exposure</vt:lpstr>
      <vt:lpstr>Pathogenesis</vt:lpstr>
      <vt:lpstr>Clinical manifestations</vt:lpstr>
      <vt:lpstr>Laboratory diagnosis </vt:lpstr>
      <vt:lpstr>TREATMENT</vt:lpstr>
      <vt:lpstr>DENGUE </vt:lpstr>
      <vt:lpstr>Slide 23</vt:lpstr>
      <vt:lpstr>Clinical spectrum  </vt:lpstr>
      <vt:lpstr>Phases on infection </vt:lpstr>
      <vt:lpstr>Clinical manifestation </vt:lpstr>
      <vt:lpstr>Clinical manifestation </vt:lpstr>
      <vt:lpstr>Treatment </vt:lpstr>
      <vt:lpstr>Rickettsioses</vt:lpstr>
      <vt:lpstr>Pathogenesis </vt:lpstr>
      <vt:lpstr>Pathogenesis of rickettsioses</vt:lpstr>
      <vt:lpstr>Clinical presentations</vt:lpstr>
      <vt:lpstr>Clinical presentations</vt:lpstr>
      <vt:lpstr>Laboratory diagnosis</vt:lpstr>
      <vt:lpstr>Treatment </vt:lpstr>
      <vt:lpstr>Enteric fever</vt:lpstr>
      <vt:lpstr>Pathogenesis </vt:lpstr>
      <vt:lpstr>Symptoms of enteric fever</vt:lpstr>
      <vt:lpstr>Signs of enteric fever</vt:lpstr>
      <vt:lpstr>Slide 40</vt:lpstr>
      <vt:lpstr>Laboratory diagnosis</vt:lpstr>
      <vt:lpstr>Treatment</vt:lpstr>
      <vt:lpstr>Syndromic approach to tropical fever</vt:lpstr>
      <vt:lpstr>Slide 44</vt:lpstr>
      <vt:lpstr>Slide 45</vt:lpstr>
      <vt:lpstr>Slide 46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FEVER</dc:title>
  <dc:creator>MD</dc:creator>
  <cp:lastModifiedBy>DELL</cp:lastModifiedBy>
  <cp:revision>50</cp:revision>
  <dcterms:created xsi:type="dcterms:W3CDTF">2017-08-20T04:33:48Z</dcterms:created>
  <dcterms:modified xsi:type="dcterms:W3CDTF">2021-09-13T10:04:09Z</dcterms:modified>
</cp:coreProperties>
</file>