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6"/>
  </p:notesMasterIdLst>
  <p:sldIdLst>
    <p:sldId id="256" r:id="rId2"/>
    <p:sldId id="257" r:id="rId3"/>
    <p:sldId id="258" r:id="rId4"/>
    <p:sldId id="339" r:id="rId5"/>
    <p:sldId id="260" r:id="rId6"/>
    <p:sldId id="259" r:id="rId7"/>
    <p:sldId id="261" r:id="rId8"/>
    <p:sldId id="331" r:id="rId9"/>
    <p:sldId id="266" r:id="rId10"/>
    <p:sldId id="267" r:id="rId11"/>
    <p:sldId id="268" r:id="rId12"/>
    <p:sldId id="269" r:id="rId13"/>
    <p:sldId id="330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86" r:id="rId22"/>
    <p:sldId id="303" r:id="rId23"/>
    <p:sldId id="302" r:id="rId24"/>
    <p:sldId id="333" r:id="rId25"/>
    <p:sldId id="334" r:id="rId26"/>
    <p:sldId id="324" r:id="rId27"/>
    <p:sldId id="325" r:id="rId28"/>
    <p:sldId id="326" r:id="rId29"/>
    <p:sldId id="335" r:id="rId30"/>
    <p:sldId id="310" r:id="rId31"/>
    <p:sldId id="322" r:id="rId32"/>
    <p:sldId id="315" r:id="rId33"/>
    <p:sldId id="319" r:id="rId34"/>
    <p:sldId id="320" r:id="rId35"/>
    <p:sldId id="309" r:id="rId36"/>
    <p:sldId id="306" r:id="rId37"/>
    <p:sldId id="307" r:id="rId38"/>
    <p:sldId id="308" r:id="rId39"/>
    <p:sldId id="336" r:id="rId40"/>
    <p:sldId id="337" r:id="rId41"/>
    <p:sldId id="338" r:id="rId42"/>
    <p:sldId id="313" r:id="rId43"/>
    <p:sldId id="328" r:id="rId44"/>
    <p:sldId id="29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EDF33-1787-B944-9386-5A38A89DEA5D}" type="datetimeFigureOut">
              <a:rPr lang="en-US" smtClean="0"/>
              <a:pPr/>
              <a:t>13-Sep-21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8E192-C649-3C4A-9AE1-E64C0248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367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8E192-C649-3C4A-9AE1-E64C02484F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73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Additionally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8E192-C649-3C4A-9AE1-E64C02484F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85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13-Sep-21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221" y="634923"/>
            <a:ext cx="8677946" cy="324667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POSTEXPOSURE PROPHYLAXIS </a:t>
            </a:r>
            <a:br>
              <a:rPr lang="en-US" b="1" dirty="0" smtClean="0"/>
            </a:br>
            <a:r>
              <a:rPr lang="en-US" b="1" dirty="0" smtClean="0"/>
              <a:t>OF BLOOD BORN INFECTIONS</a:t>
            </a:r>
            <a:br>
              <a:rPr lang="en-US" b="1" dirty="0" smtClean="0"/>
            </a:br>
            <a:r>
              <a:rPr lang="en-US" b="1" dirty="0" smtClean="0"/>
              <a:t> HBV, HCV, AND HIV</a:t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221" y="3556000"/>
            <a:ext cx="8677946" cy="16210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77937" y="3178633"/>
            <a:ext cx="3338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DR.SANDEEP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5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555978"/>
            <a:ext cx="9143999" cy="4302021"/>
          </a:xfrm>
        </p:spPr>
        <p:txBody>
          <a:bodyPr>
            <a:normAutofit/>
          </a:bodyPr>
          <a:lstStyle/>
          <a:p>
            <a:r>
              <a:rPr lang="en-US" dirty="0" smtClean="0"/>
              <a:t>Clear </a:t>
            </a:r>
            <a:r>
              <a:rPr lang="en-US" dirty="0"/>
              <a:t>policies/procedures</a:t>
            </a:r>
            <a:br>
              <a:rPr lang="en-US" dirty="0"/>
            </a:br>
            <a:r>
              <a:rPr lang="en-US" dirty="0"/>
              <a:t>– Confidentiality of exposed and source persons – </a:t>
            </a:r>
            <a:r>
              <a:rPr lang="en-US" dirty="0" smtClean="0"/>
              <a:t>  Management </a:t>
            </a:r>
            <a:r>
              <a:rPr lang="en-US" dirty="0"/>
              <a:t>of exposures</a:t>
            </a:r>
            <a:br>
              <a:rPr lang="en-US" dirty="0"/>
            </a:br>
            <a:r>
              <a:rPr lang="en-US" dirty="0"/>
              <a:t>– Posted in visible place </a:t>
            </a:r>
          </a:p>
          <a:p>
            <a:r>
              <a:rPr lang="en-US" dirty="0" smtClean="0"/>
              <a:t> </a:t>
            </a:r>
            <a:r>
              <a:rPr lang="en-US" dirty="0"/>
              <a:t>Training of healthcare personnel </a:t>
            </a:r>
          </a:p>
          <a:p>
            <a:r>
              <a:rPr lang="en-US" dirty="0" smtClean="0"/>
              <a:t> Rapid   access  to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clinical care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err="1"/>
              <a:t>postexposure</a:t>
            </a:r>
            <a:r>
              <a:rPr lang="en-US" dirty="0"/>
              <a:t> prophylaxis (PEP)</a:t>
            </a:r>
            <a:br>
              <a:rPr lang="en-US" dirty="0"/>
            </a:br>
            <a:r>
              <a:rPr lang="en-US" dirty="0"/>
              <a:t>– testing of source patients/exposed persons </a:t>
            </a:r>
          </a:p>
          <a:p>
            <a:r>
              <a:rPr lang="en-US" dirty="0" smtClean="0"/>
              <a:t> Injury prevention assessment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" y="659535"/>
            <a:ext cx="9144000" cy="1252728"/>
          </a:xfrm>
        </p:spPr>
        <p:txBody>
          <a:bodyPr>
            <a:noAutofit/>
          </a:bodyPr>
          <a:lstStyle/>
          <a:p>
            <a:r>
              <a:rPr lang="en-US" sz="5400" dirty="0" smtClean="0"/>
              <a:t>POSTEXPOSURE MANAGEMENT </a:t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7350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4000" cy="4341264"/>
          </a:xfrm>
        </p:spPr>
        <p:txBody>
          <a:bodyPr/>
          <a:lstStyle/>
          <a:p>
            <a:r>
              <a:rPr lang="en-US" dirty="0"/>
              <a:t>Wound management </a:t>
            </a:r>
          </a:p>
          <a:p>
            <a:r>
              <a:rPr lang="en-US" dirty="0" smtClean="0"/>
              <a:t> </a:t>
            </a:r>
            <a:r>
              <a:rPr lang="en-US" dirty="0"/>
              <a:t>Exposure reporting </a:t>
            </a:r>
            <a:endParaRPr lang="en-US" dirty="0" smtClean="0"/>
          </a:p>
          <a:p>
            <a:r>
              <a:rPr lang="en-US" dirty="0" smtClean="0"/>
              <a:t>Assessment </a:t>
            </a:r>
            <a:r>
              <a:rPr lang="en-US" dirty="0"/>
              <a:t>of infection risk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– </a:t>
            </a:r>
            <a:r>
              <a:rPr lang="en-US" dirty="0"/>
              <a:t>type and severity of exposure </a:t>
            </a:r>
          </a:p>
          <a:p>
            <a:pPr marL="0" indent="0">
              <a:buNone/>
            </a:pPr>
            <a:r>
              <a:rPr lang="en-US" dirty="0" smtClean="0"/>
              <a:t>                – blood borne </a:t>
            </a:r>
            <a:r>
              <a:rPr lang="en-US" dirty="0"/>
              <a:t>infection status of source </a:t>
            </a:r>
            <a:r>
              <a:rPr lang="en-US" dirty="0" smtClean="0"/>
              <a:t>person </a:t>
            </a:r>
          </a:p>
          <a:p>
            <a:r>
              <a:rPr lang="en-US" dirty="0" smtClean="0"/>
              <a:t>Appropriate </a:t>
            </a:r>
            <a:r>
              <a:rPr lang="en-US" dirty="0"/>
              <a:t>treatment, follow-up, and counseling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ELEMENTS OF POSTEXPOSURE MANAGEMENT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3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63824"/>
            <a:ext cx="9144000" cy="4182533"/>
          </a:xfrm>
        </p:spPr>
        <p:txBody>
          <a:bodyPr/>
          <a:lstStyle/>
          <a:p>
            <a:r>
              <a:rPr lang="en-US" dirty="0"/>
              <a:t>Clean wounds with soap and </a:t>
            </a:r>
            <a:r>
              <a:rPr lang="en-US" dirty="0" smtClean="0"/>
              <a:t>water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Flush mucous membranes with </a:t>
            </a:r>
            <a:r>
              <a:rPr lang="en-US" dirty="0" smtClean="0"/>
              <a:t>water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No evidence of benefit for:</a:t>
            </a:r>
            <a:br>
              <a:rPr lang="en-US" dirty="0"/>
            </a:br>
            <a:r>
              <a:rPr lang="en-US" dirty="0" smtClean="0"/>
              <a:t>       – </a:t>
            </a:r>
            <a:r>
              <a:rPr lang="en-US" dirty="0"/>
              <a:t>application of antiseptics or </a:t>
            </a:r>
            <a:r>
              <a:rPr lang="en-US" dirty="0" smtClean="0"/>
              <a:t>disinfectants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– squeezing (“milking”) puncture </a:t>
            </a:r>
            <a:r>
              <a:rPr lang="en-US" dirty="0" smtClean="0"/>
              <a:t>sites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Avoid use of bleach and other agents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8328"/>
            <a:ext cx="9144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POSTEXPOSURE MANAGEMENT: </a:t>
            </a:r>
            <a:br>
              <a:rPr lang="en-US" sz="5300" dirty="0" smtClean="0"/>
            </a:br>
            <a:r>
              <a:rPr lang="en-US" sz="5300" dirty="0" smtClean="0"/>
              <a:t>WOUND CARE </a:t>
            </a:r>
            <a:br>
              <a:rPr lang="en-US" sz="5300" dirty="0" smtClean="0"/>
            </a:br>
            <a:endParaRPr lang="en-US" sz="5300" dirty="0"/>
          </a:p>
        </p:txBody>
      </p:sp>
    </p:spTree>
    <p:extLst>
      <p:ext uri="{BB962C8B-B14F-4D97-AF65-F5344CB8AC3E}">
        <p14:creationId xmlns:p14="http://schemas.microsoft.com/office/powerpoint/2010/main" xmlns="" val="11413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2482" r="-12482"/>
          <a:stretch>
            <a:fillRect/>
          </a:stretch>
        </p:blipFill>
        <p:spPr>
          <a:xfrm>
            <a:off x="-781504" y="2474578"/>
            <a:ext cx="10875925" cy="43834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6950" y="46856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RECOMMENDATIONS FOR THE CONTENTS OF THE OCCUPATIONAL      				 				EXPOSURE REPORT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28889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376" y="211641"/>
            <a:ext cx="8710510" cy="15628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RISK OF HIV INFECTION TO HEALTHCARE PERSONNEL BY 						EXPOSURE ROUTE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042005" y="2679192"/>
            <a:ext cx="4401159" cy="4028216"/>
          </a:xfrm>
        </p:spPr>
        <p:txBody>
          <a:bodyPr/>
          <a:lstStyle/>
          <a:p>
            <a:r>
              <a:rPr lang="en-US" dirty="0" smtClean="0"/>
              <a:t>   Percutaneous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</a:t>
            </a:r>
          </a:p>
          <a:p>
            <a:r>
              <a:rPr lang="en-US" dirty="0" smtClean="0"/>
              <a:t>   </a:t>
            </a:r>
            <a:r>
              <a:rPr lang="en-US" dirty="0"/>
              <a:t>Mucous </a:t>
            </a:r>
            <a:r>
              <a:rPr lang="en-US" dirty="0" smtClean="0"/>
              <a:t>membrane</a:t>
            </a:r>
          </a:p>
          <a:p>
            <a:endParaRPr lang="en-US" dirty="0"/>
          </a:p>
          <a:p>
            <a:r>
              <a:rPr lang="en-US" dirty="0" smtClean="0"/>
              <a:t>   </a:t>
            </a:r>
            <a:r>
              <a:rPr lang="en-US" dirty="0"/>
              <a:t>Non-intact skin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679191"/>
            <a:ext cx="4374703" cy="40282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---   0.3  %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   0.09 %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   &lt; 0.1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0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Risk </a:t>
            </a:r>
            <a:r>
              <a:rPr lang="en-US" dirty="0"/>
              <a:t>Factors for HIV Transmission After Percutaneous Exposure to HIV</a:t>
            </a:r>
            <a:r>
              <a:rPr lang="en-US" dirty="0" smtClean="0"/>
              <a:t>-        						Infected </a:t>
            </a:r>
            <a:r>
              <a:rPr lang="en-US" dirty="0"/>
              <a:t>Blood: </a:t>
            </a:r>
            <a:br>
              <a:rPr lang="en-US" dirty="0"/>
            </a:b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113969" y="2679192"/>
            <a:ext cx="4384878" cy="41788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b="1" u="sng" dirty="0" smtClean="0"/>
              <a:t>  Risk </a:t>
            </a:r>
            <a:r>
              <a:rPr lang="en-US" b="1" u="sng" dirty="0"/>
              <a:t>Factor </a:t>
            </a:r>
          </a:p>
          <a:p>
            <a:r>
              <a:rPr lang="en-US" dirty="0"/>
              <a:t>Deep </a:t>
            </a:r>
            <a:r>
              <a:rPr lang="en-US" dirty="0" smtClean="0"/>
              <a:t>injury</a:t>
            </a:r>
          </a:p>
          <a:p>
            <a:r>
              <a:rPr lang="en-US" dirty="0" smtClean="0"/>
              <a:t>Visible </a:t>
            </a:r>
            <a:r>
              <a:rPr lang="en-US" dirty="0"/>
              <a:t>blood </a:t>
            </a:r>
            <a:r>
              <a:rPr lang="en-US" dirty="0" smtClean="0"/>
              <a:t>on device </a:t>
            </a:r>
          </a:p>
          <a:p>
            <a:r>
              <a:rPr lang="en-US" dirty="0"/>
              <a:t>Procedure involving needle </a:t>
            </a:r>
            <a:r>
              <a:rPr lang="en-US" dirty="0" smtClean="0"/>
              <a:t>placed </a:t>
            </a:r>
            <a:r>
              <a:rPr lang="en-US" dirty="0"/>
              <a:t>in artery or vein </a:t>
            </a:r>
            <a:endParaRPr lang="en-US" dirty="0" smtClean="0"/>
          </a:p>
          <a:p>
            <a:r>
              <a:rPr lang="en-US" dirty="0"/>
              <a:t>Terminal illness in source patient </a:t>
            </a:r>
            <a:endParaRPr lang="en-US" dirty="0" smtClean="0"/>
          </a:p>
          <a:p>
            <a:r>
              <a:rPr lang="en-US" dirty="0" err="1"/>
              <a:t>Postexposure</a:t>
            </a:r>
            <a:r>
              <a:rPr lang="en-US" dirty="0"/>
              <a:t> use of </a:t>
            </a:r>
            <a:r>
              <a:rPr lang="en-US" dirty="0" err="1"/>
              <a:t>zidovudine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4623897" y="2679192"/>
            <a:ext cx="4520102" cy="41788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u="sng" dirty="0" smtClean="0"/>
              <a:t> Adjusted </a:t>
            </a:r>
            <a:r>
              <a:rPr lang="en-US" b="1" u="sng" dirty="0"/>
              <a:t>Odds ratio (95% CI) </a:t>
            </a:r>
          </a:p>
          <a:p>
            <a:pPr marL="0" indent="0">
              <a:buNone/>
            </a:pPr>
            <a:r>
              <a:rPr lang="is-IS" dirty="0" smtClean="0"/>
              <a:t>----  15 </a:t>
            </a:r>
            <a:r>
              <a:rPr lang="is-IS" dirty="0"/>
              <a:t>(6.0-41) </a:t>
            </a:r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----  6.2 </a:t>
            </a:r>
            <a:r>
              <a:rPr lang="is-IS" dirty="0"/>
              <a:t>(2.2-21) </a:t>
            </a:r>
          </a:p>
          <a:p>
            <a:pPr marL="0" indent="0">
              <a:buNone/>
            </a:pPr>
            <a:r>
              <a:rPr lang="is-IS" dirty="0" smtClean="0"/>
              <a:t>----  4.3 </a:t>
            </a:r>
            <a:r>
              <a:rPr lang="is-IS" dirty="0"/>
              <a:t>(1.7-12) </a:t>
            </a:r>
          </a:p>
          <a:p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----  5.6 </a:t>
            </a:r>
            <a:r>
              <a:rPr lang="is-IS" dirty="0"/>
              <a:t>(2.0-16)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pl-PL" dirty="0" smtClean="0"/>
              <a:t>----  0.19 (0.06-0.52)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99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have been difficult to interpret and extrapolate to humans, but provide encouraging evidence of the effectiveness of PEP </a:t>
            </a:r>
          </a:p>
          <a:p>
            <a:pPr marL="0" indent="0">
              <a:buNone/>
            </a:pPr>
            <a:r>
              <a:rPr lang="en-US" dirty="0" smtClean="0"/>
              <a:t>     Reduced </a:t>
            </a:r>
            <a:r>
              <a:rPr lang="en-US" dirty="0"/>
              <a:t>PEP effectiveness if: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– Large dose of </a:t>
            </a:r>
            <a:r>
              <a:rPr lang="en-US" dirty="0" err="1" smtClean="0"/>
              <a:t>inocula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– Delay in time to PEP</a:t>
            </a:r>
            <a:br>
              <a:rPr lang="en-US" dirty="0" smtClean="0"/>
            </a:br>
            <a:r>
              <a:rPr lang="en-US" dirty="0" smtClean="0"/>
              <a:t>      – Shortened duration of PEP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– </a:t>
            </a:r>
            <a:r>
              <a:rPr lang="en-US" dirty="0"/>
              <a:t>Decreased dose of PEP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STUDIES OF PEP EFFICACY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5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964905" cy="4182533"/>
          </a:xfrm>
        </p:spPr>
        <p:txBody>
          <a:bodyPr/>
          <a:lstStyle/>
          <a:p>
            <a:r>
              <a:rPr lang="en-US" dirty="0"/>
              <a:t>Little information on efficacy of PEP in humans </a:t>
            </a:r>
          </a:p>
          <a:p>
            <a:r>
              <a:rPr lang="en-US" dirty="0" err="1" smtClean="0"/>
              <a:t>Seroconversion</a:t>
            </a:r>
            <a:r>
              <a:rPr lang="en-US" dirty="0" smtClean="0"/>
              <a:t> </a:t>
            </a:r>
            <a:r>
              <a:rPr lang="en-US" dirty="0"/>
              <a:t>infrequent following occupational </a:t>
            </a:r>
          </a:p>
          <a:p>
            <a:pPr marL="0" indent="0">
              <a:buNone/>
            </a:pPr>
            <a:r>
              <a:rPr lang="en-US" dirty="0" smtClean="0"/>
              <a:t>        exposure </a:t>
            </a:r>
            <a:r>
              <a:rPr lang="en-US" dirty="0"/>
              <a:t>to HIV-infected blood </a:t>
            </a:r>
          </a:p>
          <a:p>
            <a:r>
              <a:rPr lang="en-US" dirty="0" smtClean="0"/>
              <a:t> </a:t>
            </a:r>
            <a:r>
              <a:rPr lang="en-US" dirty="0"/>
              <a:t>Study of converters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non converters </a:t>
            </a:r>
            <a:r>
              <a:rPr lang="en-US" dirty="0"/>
              <a:t>showed use of </a:t>
            </a:r>
            <a:r>
              <a:rPr lang="en-US" dirty="0" err="1"/>
              <a:t>zidovudine</a:t>
            </a:r>
            <a:r>
              <a:rPr lang="en-US" dirty="0"/>
              <a:t> (ZDV) was associated with an 81% decrease in the risk for HIV infection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STUDIES OF HIV PEP EFFICACY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28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3064" y="2675466"/>
            <a:ext cx="8661665" cy="41825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EIA </a:t>
            </a:r>
            <a:r>
              <a:rPr lang="en-US" dirty="0"/>
              <a:t>standard </a:t>
            </a:r>
            <a:r>
              <a:rPr lang="en-US" dirty="0" smtClean="0"/>
              <a:t>test  or  ELISA</a:t>
            </a:r>
          </a:p>
          <a:p>
            <a:endParaRPr lang="en-US" dirty="0"/>
          </a:p>
          <a:p>
            <a:r>
              <a:rPr lang="en-US" dirty="0" smtClean="0"/>
              <a:t>Direct </a:t>
            </a:r>
            <a:r>
              <a:rPr lang="en-US" dirty="0"/>
              <a:t>virus assays not recommended 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p24 antigen</a:t>
            </a:r>
            <a:br>
              <a:rPr lang="en-US" dirty="0"/>
            </a:br>
            <a:r>
              <a:rPr lang="en-US" dirty="0" smtClean="0"/>
              <a:t>	– </a:t>
            </a:r>
            <a:r>
              <a:rPr lang="en-US" dirty="0"/>
              <a:t>PCR for HIV RNA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POSTEXPOSURE MANAGEMENT: BASELINE HIV TESTING OF EXPOSED 						PERSON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0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3" y="2675466"/>
            <a:ext cx="8873322" cy="4182533"/>
          </a:xfrm>
        </p:spPr>
        <p:txBody>
          <a:bodyPr/>
          <a:lstStyle/>
          <a:p>
            <a:r>
              <a:rPr lang="en-US" dirty="0"/>
              <a:t>Regard as an urgent medical concern</a:t>
            </a:r>
            <a:br>
              <a:rPr lang="en-US" dirty="0"/>
            </a:br>
            <a:r>
              <a:rPr lang="en-US" dirty="0"/>
              <a:t>– If indicated, start PEP as soon as possible </a:t>
            </a:r>
            <a:r>
              <a:rPr lang="en-US" dirty="0" smtClean="0"/>
              <a:t>after </a:t>
            </a:r>
            <a:r>
              <a:rPr lang="en-US" dirty="0"/>
              <a:t>exposure (hours rather than days) </a:t>
            </a:r>
          </a:p>
          <a:p>
            <a:r>
              <a:rPr lang="en-US" dirty="0" smtClean="0"/>
              <a:t>Interval </a:t>
            </a:r>
            <a:r>
              <a:rPr lang="en-US" dirty="0"/>
              <a:t>after which PEP is no longer likely to be effective in humans is unknown </a:t>
            </a:r>
          </a:p>
          <a:p>
            <a:pPr marL="0" indent="0">
              <a:buNone/>
            </a:pPr>
            <a:r>
              <a:rPr lang="en-US" dirty="0" smtClean="0"/>
              <a:t>      – </a:t>
            </a:r>
            <a:r>
              <a:rPr lang="en-US" dirty="0"/>
              <a:t>initiating PEP even days or weeks after an exposure should be considered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INITIATION OF HIV PEP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212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3969" y="2490858"/>
            <a:ext cx="9030031" cy="4367141"/>
          </a:xfrm>
        </p:spPr>
        <p:txBody>
          <a:bodyPr/>
          <a:lstStyle/>
          <a:p>
            <a:r>
              <a:rPr lang="en-US" dirty="0"/>
              <a:t>Avoiding occupational blood exposures is the primary way to prevent transmission of hepatitis B virus (HBV), hepatitis C virus (HCV), and human immunodeficiency virus (HIV) in health-care settings </a:t>
            </a:r>
            <a:endParaRPr lang="en-US" dirty="0" smtClean="0"/>
          </a:p>
          <a:p>
            <a:r>
              <a:rPr lang="en-US" dirty="0"/>
              <a:t>However, hepatitis B immunization and </a:t>
            </a:r>
            <a:r>
              <a:rPr lang="en-US" dirty="0" err="1"/>
              <a:t>postexposure</a:t>
            </a:r>
            <a:r>
              <a:rPr lang="en-US" dirty="0"/>
              <a:t> management are integral components of a complete program to prevent infection </a:t>
            </a:r>
            <a:r>
              <a:rPr lang="en-US" dirty="0" err="1"/>
              <a:t>fol</a:t>
            </a:r>
            <a:r>
              <a:rPr lang="en-US" dirty="0"/>
              <a:t>- lowing </a:t>
            </a:r>
            <a:r>
              <a:rPr lang="en-US" dirty="0" err="1"/>
              <a:t>bloodborne</a:t>
            </a:r>
            <a:r>
              <a:rPr lang="en-US" dirty="0"/>
              <a:t> pathogen exposure and are important elements of workplace safety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INTRODUCTION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6695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>
            <a:normAutofit/>
          </a:bodyPr>
          <a:lstStyle/>
          <a:p>
            <a:r>
              <a:rPr lang="en-US" dirty="0"/>
              <a:t>Consider re-evaluation of the exposed person within 72 </a:t>
            </a:r>
            <a:r>
              <a:rPr lang="en-US" dirty="0" smtClean="0"/>
              <a:t>hours</a:t>
            </a:r>
          </a:p>
          <a:p>
            <a:pPr marL="627063" lvl="2" indent="0">
              <a:buNone/>
            </a:pPr>
            <a:endParaRPr lang="en-US" sz="2400" dirty="0" smtClean="0"/>
          </a:p>
          <a:p>
            <a:pPr marL="627063" lvl="2" indent="0">
              <a:buNone/>
            </a:pPr>
            <a:r>
              <a:rPr lang="en-US" sz="2400" dirty="0" smtClean="0"/>
              <a:t>–</a:t>
            </a:r>
            <a:r>
              <a:rPr lang="en-US" sz="2400" dirty="0"/>
              <a:t>additional information about the source person may </a:t>
            </a:r>
            <a:r>
              <a:rPr lang="en-US" sz="2400" dirty="0" smtClean="0"/>
              <a:t>   become </a:t>
            </a:r>
            <a:r>
              <a:rPr lang="en-US" sz="2400" dirty="0"/>
              <a:t>available </a:t>
            </a:r>
            <a:endParaRPr lang="en-US" sz="2400" dirty="0" smtClean="0"/>
          </a:p>
          <a:p>
            <a:pPr marL="627063" lvl="2" indent="0">
              <a:buNone/>
            </a:pPr>
            <a:endParaRPr lang="en-US" sz="2400" dirty="0" smtClean="0"/>
          </a:p>
          <a:p>
            <a:pPr marL="627063" lvl="2" indent="0">
              <a:buNone/>
            </a:pPr>
            <a:r>
              <a:rPr lang="en-US" sz="2400" dirty="0" smtClean="0"/>
              <a:t>–</a:t>
            </a:r>
            <a:r>
              <a:rPr lang="en-US" sz="2400" dirty="0"/>
              <a:t>if the source person has a negative HIV antibody test, stop PEP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RE-EVALUATION OF HIV-EXPOSED PERSON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50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694228" cy="4182533"/>
          </a:xfrm>
        </p:spPr>
        <p:txBody>
          <a:bodyPr/>
          <a:lstStyle/>
          <a:p>
            <a:r>
              <a:rPr lang="en-US" dirty="0"/>
              <a:t>Intact skin contact with blood and potentially infectious body fluids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Exposure </a:t>
            </a:r>
            <a:r>
              <a:rPr lang="en-US" dirty="0"/>
              <a:t>to unknown source in populations where HIV prevalence is low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Low-risk exposure to unknown source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SITUATIONS WHERE PEP IS RARELY, 						IF EVER, WARRANTED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47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4492" r="-14492"/>
          <a:stretch>
            <a:fillRect/>
          </a:stretch>
        </p:blipFill>
        <p:spPr>
          <a:xfrm>
            <a:off x="-846629" y="1839653"/>
            <a:ext cx="11185271" cy="50183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97530" cy="125272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Recommended </a:t>
            </a:r>
            <a:r>
              <a:rPr lang="en-US" sz="3600" b="1" dirty="0"/>
              <a:t>HIV </a:t>
            </a:r>
            <a:r>
              <a:rPr lang="en-US" sz="3600" b="1" dirty="0" err="1"/>
              <a:t>postexposure</a:t>
            </a:r>
            <a:r>
              <a:rPr lang="en-US" sz="3600" b="1" dirty="0"/>
              <a:t> prophylaxis for mucous membrane exposures </a:t>
            </a:r>
            <a:r>
              <a:rPr lang="en-US" sz="3600" b="1" dirty="0" smtClean="0"/>
              <a:t>an </a:t>
            </a:r>
            <a:r>
              <a:rPr lang="en-US" sz="3600" b="1" dirty="0" err="1" smtClean="0"/>
              <a:t>nonintact</a:t>
            </a:r>
            <a:r>
              <a:rPr lang="en-US" sz="3600" b="1" dirty="0" smtClean="0"/>
              <a:t> </a:t>
            </a:r>
            <a:r>
              <a:rPr lang="en-US" sz="3600" b="1" dirty="0"/>
              <a:t>skin</a:t>
            </a:r>
            <a:r>
              <a:rPr lang="en-US" sz="3600" b="1" dirty="0" smtClean="0"/>
              <a:t>*exposures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618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7346" r="-7346"/>
          <a:stretch>
            <a:fillRect/>
          </a:stretch>
        </p:blipFill>
        <p:spPr>
          <a:xfrm>
            <a:off x="-439596" y="1693863"/>
            <a:ext cx="10159547" cy="516413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2813" y="338328"/>
            <a:ext cx="9101262" cy="181064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Recommended </a:t>
            </a:r>
            <a:r>
              <a:rPr lang="en-US" b="1" dirty="0"/>
              <a:t>HIV </a:t>
            </a:r>
            <a:r>
              <a:rPr lang="en-US" b="1" dirty="0" err="1"/>
              <a:t>postexposure</a:t>
            </a:r>
            <a:r>
              <a:rPr lang="en-US" b="1" dirty="0"/>
              <a:t> prophylaxis for percutaneous injuries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88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295498"/>
            <a:ext cx="9101262" cy="4444472"/>
          </a:xfrm>
        </p:spPr>
        <p:txBody>
          <a:bodyPr>
            <a:normAutofit/>
          </a:bodyPr>
          <a:lstStyle/>
          <a:p>
            <a:r>
              <a:rPr lang="en-US" dirty="0" smtClean="0"/>
              <a:t>General principles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 pregnancy is not a contraindication for PEP 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 exposed person should make informed </a:t>
            </a:r>
            <a:r>
              <a:rPr lang="en-US" dirty="0" smtClean="0"/>
              <a:t>decision about  PEP</a:t>
            </a:r>
            <a:endParaRPr lang="en-US" dirty="0"/>
          </a:p>
          <a:p>
            <a:r>
              <a:rPr lang="en-US" dirty="0" smtClean="0"/>
              <a:t> Choosing regimen is more complex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– </a:t>
            </a:r>
            <a:r>
              <a:rPr lang="en-US" dirty="0"/>
              <a:t>may exacerbate physiologic changes in pregnancy 	</a:t>
            </a:r>
            <a:r>
              <a:rPr lang="en-US" dirty="0" smtClean="0"/>
              <a:t>	– </a:t>
            </a:r>
            <a:r>
              <a:rPr lang="en-US" dirty="0"/>
              <a:t>short/long-term effects on fetus/newborn unknown </a:t>
            </a:r>
            <a:endParaRPr lang="en-US" dirty="0" smtClean="0"/>
          </a:p>
          <a:p>
            <a:pPr marL="301943" lvl="1" indent="0">
              <a:buNone/>
            </a:pPr>
            <a:r>
              <a:rPr lang="en-US" dirty="0" smtClean="0"/>
              <a:t>		– </a:t>
            </a:r>
            <a:r>
              <a:rPr lang="en-US" dirty="0"/>
              <a:t>most data are on </a:t>
            </a:r>
            <a:r>
              <a:rPr lang="en-US" dirty="0" err="1" smtClean="0"/>
              <a:t>zidovudine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           – </a:t>
            </a:r>
            <a:r>
              <a:rPr lang="en-US" dirty="0"/>
              <a:t>some drugs contraindicated during pregnancy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398" y="58253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HIV PEP Considerations in Pregnant Exposed Women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538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/>
              <a:t>ZDV administered during pregnancy, labor, and delivery reduced transmission by 67% </a:t>
            </a:r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1100" dirty="0" smtClean="0"/>
              <a:t> (</a:t>
            </a:r>
            <a:r>
              <a:rPr lang="en-US" sz="1100" dirty="0"/>
              <a:t>Connor EM, et al. N </a:t>
            </a:r>
            <a:r>
              <a:rPr lang="en-US" sz="1100" dirty="0" err="1"/>
              <a:t>Engl</a:t>
            </a:r>
            <a:r>
              <a:rPr lang="en-US" sz="1100" dirty="0"/>
              <a:t> J Med 1994;331:1173-80.) </a:t>
            </a:r>
          </a:p>
          <a:p>
            <a:r>
              <a:rPr lang="en-US" dirty="0" smtClean="0"/>
              <a:t> </a:t>
            </a:r>
            <a:r>
              <a:rPr lang="en-US" dirty="0"/>
              <a:t>Protective effect only partially explained by reduction in maternal viral load </a:t>
            </a:r>
          </a:p>
          <a:p>
            <a:r>
              <a:rPr lang="en-US" dirty="0" smtClean="0"/>
              <a:t> </a:t>
            </a:r>
            <a:r>
              <a:rPr lang="en-US" dirty="0"/>
              <a:t>Protective effect observed when ZDV given only to newborn within the first 48-72 hours of life </a:t>
            </a:r>
            <a:endParaRPr lang="en-US" dirty="0" smtClean="0"/>
          </a:p>
          <a:p>
            <a:pPr marL="0" indent="0">
              <a:buNone/>
            </a:pPr>
            <a:r>
              <a:rPr lang="nb-NO" sz="1100" dirty="0"/>
              <a:t>(</a:t>
            </a:r>
            <a:r>
              <a:rPr lang="nb-NO" sz="1100" dirty="0" err="1"/>
              <a:t>Wade</a:t>
            </a:r>
            <a:r>
              <a:rPr lang="nb-NO" sz="1100" dirty="0"/>
              <a:t> NA, et al. N </a:t>
            </a:r>
            <a:r>
              <a:rPr lang="nb-NO" sz="1100" dirty="0" err="1"/>
              <a:t>Engl</a:t>
            </a:r>
            <a:r>
              <a:rPr lang="nb-NO" sz="1100" dirty="0"/>
              <a:t> J Med 1998;339:1409-14.) ( </a:t>
            </a:r>
            <a:r>
              <a:rPr lang="nb-NO" sz="1100" dirty="0" err="1"/>
              <a:t>Musoke</a:t>
            </a:r>
            <a:r>
              <a:rPr lang="nb-NO" sz="1100" dirty="0"/>
              <a:t> P, et al. AIDS 1999;13:479-86.) (</a:t>
            </a:r>
            <a:r>
              <a:rPr lang="nb-NO" sz="1100" dirty="0" err="1"/>
              <a:t>Guay</a:t>
            </a:r>
            <a:r>
              <a:rPr lang="nb-NO" sz="1100" dirty="0"/>
              <a:t> LA, et al. </a:t>
            </a:r>
            <a:r>
              <a:rPr lang="nb-NO" sz="1100" dirty="0" err="1"/>
              <a:t>Lancet</a:t>
            </a:r>
            <a:r>
              <a:rPr lang="nb-NO" sz="1100" dirty="0"/>
              <a:t> 1999;354:795-802.)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6532" y="452289"/>
            <a:ext cx="9290532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STUDIES OF HIV PEP: PREVENTION OF PERINATAL 							TRANSMISSION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9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376" y="2675466"/>
            <a:ext cx="8948623" cy="3966821"/>
          </a:xfrm>
        </p:spPr>
        <p:txBody>
          <a:bodyPr>
            <a:normAutofit/>
          </a:bodyPr>
          <a:lstStyle/>
          <a:p>
            <a:r>
              <a:rPr lang="en-US" dirty="0"/>
              <a:t>Post HIV exposures will warrant a two-drug regimen using two nucleoside analogues (e.g.</a:t>
            </a:r>
            <a:r>
              <a:rPr lang="en-US" dirty="0">
                <a:solidFill>
                  <a:srgbClr val="FF0000"/>
                </a:solidFill>
              </a:rPr>
              <a:t>, ZDV and 3TC; or 3TC and d4T; or d4T and </a:t>
            </a:r>
            <a:r>
              <a:rPr lang="en-US" dirty="0" err="1">
                <a:solidFill>
                  <a:srgbClr val="FF0000"/>
                </a:solidFill>
              </a:rPr>
              <a:t>ddI</a:t>
            </a:r>
            <a:r>
              <a:rPr lang="en-US" dirty="0"/>
              <a:t>). The addition of a third drug should be considered for exposures that pose an increased risk for transmission 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BASIC </a:t>
            </a:r>
            <a:r>
              <a:rPr lang="en-US" b="1" dirty="0"/>
              <a:t>REGIMEN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• </a:t>
            </a:r>
            <a:r>
              <a:rPr lang="en-US" b="1" dirty="0" err="1">
                <a:solidFill>
                  <a:srgbClr val="FF0000"/>
                </a:solidFill>
              </a:rPr>
              <a:t>Zidovudine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 </a:t>
            </a:r>
            <a:r>
              <a:rPr lang="en-US" b="1" dirty="0">
                <a:solidFill>
                  <a:srgbClr val="FF0000"/>
                </a:solidFill>
              </a:rPr>
              <a:t>ZDV; AZT) + Lamivudine </a:t>
            </a:r>
            <a:r>
              <a:rPr lang="en-US" b="1" dirty="0" smtClean="0">
                <a:solidFill>
                  <a:srgbClr val="FF0000"/>
                </a:solidFill>
              </a:rPr>
              <a:t>( </a:t>
            </a:r>
            <a:r>
              <a:rPr lang="en-US" b="1" dirty="0">
                <a:solidFill>
                  <a:srgbClr val="FF0000"/>
                </a:solidFill>
              </a:rPr>
              <a:t>3TC</a:t>
            </a:r>
            <a:r>
              <a:rPr lang="en-US" b="1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	— </a:t>
            </a:r>
            <a:r>
              <a:rPr lang="en-US" dirty="0"/>
              <a:t> ZDV: 600 mg per day, in two or three divided doses, and </a:t>
            </a:r>
          </a:p>
          <a:p>
            <a:pPr marL="0" indent="0">
              <a:buNone/>
            </a:pPr>
            <a:r>
              <a:rPr lang="en-US" dirty="0" smtClean="0"/>
              <a:t>	— </a:t>
            </a:r>
            <a:r>
              <a:rPr lang="en-US" dirty="0"/>
              <a:t> 3TC: 150 mg twice daily.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4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42018"/>
            <a:ext cx="9143999" cy="4415981"/>
          </a:xfrm>
        </p:spPr>
        <p:txBody>
          <a:bodyPr>
            <a:normAutofit/>
          </a:bodyPr>
          <a:lstStyle/>
          <a:p>
            <a:r>
              <a:rPr lang="en-US" b="1" dirty="0"/>
              <a:t>ALTERNATE BASIC REGIMENS</a:t>
            </a:r>
            <a:br>
              <a:rPr lang="en-US" b="1" dirty="0"/>
            </a:br>
            <a:r>
              <a:rPr lang="en-US" dirty="0" smtClean="0"/>
              <a:t> </a:t>
            </a:r>
            <a:r>
              <a:rPr lang="en-US" b="1" u="sng" dirty="0">
                <a:solidFill>
                  <a:srgbClr val="FF0000"/>
                </a:solidFill>
              </a:rPr>
              <a:t>Lamivudine(3TC)+</a:t>
            </a:r>
            <a:r>
              <a:rPr lang="en-US" b="1" u="sng" dirty="0" err="1">
                <a:solidFill>
                  <a:srgbClr val="FF0000"/>
                </a:solidFill>
              </a:rPr>
              <a:t>Stavudine</a:t>
            </a:r>
            <a:r>
              <a:rPr lang="en-US" b="1" u="sng" dirty="0" smtClean="0">
                <a:solidFill>
                  <a:srgbClr val="FF0000"/>
                </a:solidFill>
              </a:rPr>
              <a:t>(d4T</a:t>
            </a:r>
            <a:r>
              <a:rPr lang="en-US" b="1" u="sng" dirty="0">
                <a:solidFill>
                  <a:srgbClr val="FF0000"/>
                </a:solidFill>
              </a:rPr>
              <a:t>) </a:t>
            </a:r>
            <a:endParaRPr lang="en-US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— </a:t>
            </a:r>
            <a:r>
              <a:rPr lang="en-US" dirty="0"/>
              <a:t> 3TC: 150 mg twice daily, and </a:t>
            </a:r>
          </a:p>
          <a:p>
            <a:pPr marL="0" indent="0" algn="ctr">
              <a:buNone/>
            </a:pPr>
            <a:r>
              <a:rPr lang="en-US" dirty="0"/>
              <a:t>	 </a:t>
            </a:r>
            <a:r>
              <a:rPr lang="en-US" dirty="0" smtClean="0"/>
              <a:t>— </a:t>
            </a:r>
            <a:r>
              <a:rPr lang="en-US" dirty="0"/>
              <a:t> d4T: 40 mg (if body weight is &lt;60 kg, 30 mg twice daily) twice daily. </a:t>
            </a:r>
          </a:p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en-US" b="1" u="sng" dirty="0" err="1" smtClean="0">
                <a:solidFill>
                  <a:srgbClr val="FF0000"/>
                </a:solidFill>
              </a:rPr>
              <a:t>Didanosine</a:t>
            </a:r>
            <a:r>
              <a:rPr lang="en-US" b="1" u="sng" dirty="0" smtClean="0">
                <a:solidFill>
                  <a:srgbClr val="FF0000"/>
                </a:solidFill>
              </a:rPr>
              <a:t>(</a:t>
            </a:r>
            <a:r>
              <a:rPr lang="en-US" b="1" u="sng" dirty="0" err="1" smtClean="0">
                <a:solidFill>
                  <a:srgbClr val="FF0000"/>
                </a:solidFill>
              </a:rPr>
              <a:t>ddI</a:t>
            </a:r>
            <a:r>
              <a:rPr lang="en-US" b="1" u="sng" dirty="0">
                <a:solidFill>
                  <a:srgbClr val="FF0000"/>
                </a:solidFill>
              </a:rPr>
              <a:t>) + </a:t>
            </a:r>
            <a:r>
              <a:rPr lang="en-US" b="1" u="sng" dirty="0" err="1">
                <a:solidFill>
                  <a:srgbClr val="FF0000"/>
                </a:solidFill>
              </a:rPr>
              <a:t>Stavudine</a:t>
            </a:r>
            <a:r>
              <a:rPr lang="en-US" b="1" u="sng" dirty="0">
                <a:solidFill>
                  <a:srgbClr val="FF0000"/>
                </a:solidFill>
              </a:rPr>
              <a:t> (d4T) </a:t>
            </a:r>
            <a:endParaRPr lang="en-US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	— </a:t>
            </a:r>
            <a:r>
              <a:rPr lang="en-US" dirty="0"/>
              <a:t> </a:t>
            </a:r>
            <a:r>
              <a:rPr lang="en-US" dirty="0" err="1"/>
              <a:t>ddI</a:t>
            </a:r>
            <a:r>
              <a:rPr lang="en-US" dirty="0"/>
              <a:t>: 400 mg (if body weight is &lt;60 kg, 125 mg twice daily) daily, on an empty stomach. </a:t>
            </a:r>
          </a:p>
          <a:p>
            <a:pPr marL="0" indent="0" algn="ctr">
              <a:buNone/>
            </a:pPr>
            <a:r>
              <a:rPr lang="en-US" dirty="0" smtClean="0"/>
              <a:t>	  — </a:t>
            </a:r>
            <a:r>
              <a:rPr lang="en-US" dirty="0"/>
              <a:t> d4T: 40 mg (if body weight is &lt;60 kg, 30 mg twice daily) twice daily.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5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3999" cy="4048222"/>
          </a:xfrm>
        </p:spPr>
        <p:txBody>
          <a:bodyPr/>
          <a:lstStyle/>
          <a:p>
            <a:r>
              <a:rPr lang="en-US" b="1" dirty="0"/>
              <a:t>EXPANDED REGIMEN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u="sng" dirty="0"/>
              <a:t> Basic regimen plus one of the following: 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>
                <a:solidFill>
                  <a:srgbClr val="FF0000"/>
                </a:solidFill>
              </a:rPr>
              <a:t>Indinavir</a:t>
            </a:r>
            <a:r>
              <a:rPr lang="en-US" b="1" dirty="0">
                <a:solidFill>
                  <a:srgbClr val="FF0000"/>
                </a:solidFill>
              </a:rPr>
              <a:t>(IDV)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— 800 mg every 8 hours, on an empty </a:t>
            </a:r>
            <a:r>
              <a:rPr lang="en-US" dirty="0" smtClean="0"/>
              <a:t>stomach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Nelfinavir</a:t>
            </a:r>
            <a:r>
              <a:rPr lang="en-US" b="1" dirty="0" smtClean="0">
                <a:solidFill>
                  <a:srgbClr val="FF0000"/>
                </a:solidFill>
              </a:rPr>
              <a:t>(NFV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r>
              <a:rPr lang="en-US" sz="2400" dirty="0" smtClean="0"/>
              <a:t> — </a:t>
            </a:r>
            <a:r>
              <a:rPr lang="en-US" sz="2400" dirty="0"/>
              <a:t> 750 mg three times daily, with meals or snack, or </a:t>
            </a:r>
            <a:endParaRPr lang="en-US" dirty="0"/>
          </a:p>
          <a:p>
            <a:pPr marL="301943" lvl="1" indent="0">
              <a:buNone/>
            </a:pPr>
            <a:r>
              <a:rPr lang="en-US" sz="2400" dirty="0" smtClean="0"/>
              <a:t> — </a:t>
            </a:r>
            <a:r>
              <a:rPr lang="en-US" sz="2400" dirty="0"/>
              <a:t> 1250 mg twice daily, with meals or snack.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4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3999" cy="4048222"/>
          </a:xfrm>
        </p:spPr>
        <p:txBody>
          <a:bodyPr/>
          <a:lstStyle/>
          <a:p>
            <a:r>
              <a:rPr lang="en-US" b="1" dirty="0"/>
              <a:t>ANTIRETROVIRAL AGENTS GENERALLY NOT RECOMMENDED FOR USE AS PEP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/>
              <a:t>Nevirapine</a:t>
            </a:r>
            <a:r>
              <a:rPr lang="en-US" b="1" dirty="0" smtClean="0"/>
              <a:t>(NVP</a:t>
            </a:r>
            <a:r>
              <a:rPr lang="en-US" b="1" dirty="0"/>
              <a:t>)</a:t>
            </a:r>
            <a:br>
              <a:rPr lang="en-US" b="1" dirty="0"/>
            </a:br>
            <a:r>
              <a:rPr lang="en-US" b="1" dirty="0" smtClean="0"/>
              <a:t>	</a:t>
            </a:r>
            <a:r>
              <a:rPr lang="en-US" dirty="0" smtClean="0"/>
              <a:t>— </a:t>
            </a:r>
            <a:r>
              <a:rPr lang="en-US" dirty="0"/>
              <a:t>200 mg daily for 2 weeks, then 200 mg twice daily. </a:t>
            </a:r>
            <a:r>
              <a:rPr lang="en-US" dirty="0" smtClean="0"/>
              <a:t>----</a:t>
            </a:r>
          </a:p>
          <a:p>
            <a:pPr marL="0" indent="0">
              <a:buNone/>
            </a:pPr>
            <a:r>
              <a:rPr lang="en-US" dirty="0" smtClean="0"/>
              <a:t>	---- associated </a:t>
            </a:r>
            <a:r>
              <a:rPr lang="en-US" dirty="0"/>
              <a:t>with rash (early onset) that can be severe and progress to Stevens- Johnson syndrome,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	-- severe hepatotoxicity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6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38" y="2474578"/>
            <a:ext cx="9118562" cy="4383421"/>
          </a:xfrm>
        </p:spPr>
        <p:txBody>
          <a:bodyPr/>
          <a:lstStyle/>
          <a:p>
            <a:r>
              <a:rPr lang="en-US" dirty="0"/>
              <a:t>health-care personnel (HCP) are defined as persons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e.g.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employees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students </a:t>
            </a:r>
            <a:r>
              <a:rPr lang="en-US" dirty="0">
                <a:solidFill>
                  <a:srgbClr val="FF0000"/>
                </a:solidFill>
              </a:rPr>
              <a:t>contractors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attending clinicians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public-safety workers,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Volunteers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whose </a:t>
            </a:r>
            <a:r>
              <a:rPr lang="en-US" dirty="0"/>
              <a:t>activities involve contact with patients or with blood or other body fluids from patients in a health-care, laboratory, or public-safety setting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3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3305" r="-13305"/>
          <a:stretch>
            <a:fillRect/>
          </a:stretch>
        </p:blipFill>
        <p:spPr>
          <a:xfrm>
            <a:off x="-1123411" y="162801"/>
            <a:ext cx="11348084" cy="66951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2801"/>
            <a:ext cx="8229600" cy="14282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1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6174"/>
            <a:ext cx="9143999" cy="487182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HIV</a:t>
            </a:r>
            <a:r>
              <a:rPr lang="en-US" dirty="0"/>
              <a:t>-antibody testing should be performed for </a:t>
            </a:r>
            <a:r>
              <a:rPr lang="en-US" u="sng" dirty="0"/>
              <a:t>at least 6 months </a:t>
            </a:r>
            <a:r>
              <a:rPr lang="en-US" u="sng" dirty="0" err="1"/>
              <a:t>postexposure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e.g., at 6 weeks, 12 weeks, and 6 months</a:t>
            </a:r>
            <a:r>
              <a:rPr lang="en-US" dirty="0"/>
              <a:t>). Extended HIV follow-up (</a:t>
            </a:r>
            <a:r>
              <a:rPr lang="en-US" dirty="0">
                <a:solidFill>
                  <a:srgbClr val="FF0000"/>
                </a:solidFill>
              </a:rPr>
              <a:t>e.g., for 12 months)</a:t>
            </a:r>
            <a:r>
              <a:rPr lang="en-US" dirty="0"/>
              <a:t> is recommended for HCP who become infected with HCV following exposure to a source </a:t>
            </a:r>
            <a:r>
              <a:rPr lang="en-US" dirty="0" smtClean="0"/>
              <a:t>co-infected </a:t>
            </a:r>
            <a:r>
              <a:rPr lang="en-US" dirty="0"/>
              <a:t>with HIV and HCV. </a:t>
            </a:r>
            <a:endParaRPr lang="en-US" dirty="0" smtClean="0"/>
          </a:p>
          <a:p>
            <a:r>
              <a:rPr lang="en-US" b="1" dirty="0"/>
              <a:t>Monitoring and Management of PEP Toxicity. </a:t>
            </a:r>
            <a:r>
              <a:rPr lang="en-US" dirty="0"/>
              <a:t>If PEP is used, HCP should be monitored for drug toxicity by testing at baseline and </a:t>
            </a:r>
            <a:r>
              <a:rPr lang="en-US" u="sng" dirty="0"/>
              <a:t>again 2 weeks after starting PEP </a:t>
            </a:r>
            <a:endParaRPr lang="en-US" u="sng" dirty="0" smtClean="0"/>
          </a:p>
          <a:p>
            <a:r>
              <a:rPr lang="en-US" dirty="0"/>
              <a:t>Minimally, lab monitoring for toxicity should include a complete </a:t>
            </a:r>
            <a:r>
              <a:rPr lang="en-US" u="sng" dirty="0"/>
              <a:t>blood count </a:t>
            </a:r>
            <a:r>
              <a:rPr lang="en-US" dirty="0"/>
              <a:t>and renal </a:t>
            </a:r>
            <a:r>
              <a:rPr lang="en-US" u="sng" dirty="0"/>
              <a:t>and hepatic function tests</a:t>
            </a:r>
            <a:endParaRPr lang="en-US" dirty="0"/>
          </a:p>
          <a:p>
            <a:endParaRPr lang="en-US" u="sn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3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90858"/>
            <a:ext cx="9143999" cy="4367141"/>
          </a:xfrm>
        </p:spPr>
        <p:txBody>
          <a:bodyPr/>
          <a:lstStyle/>
          <a:p>
            <a:r>
              <a:rPr lang="en-US" dirty="0"/>
              <a:t>Certain drugs should be avoided in </a:t>
            </a:r>
            <a:r>
              <a:rPr lang="en-US" u="sng" dirty="0"/>
              <a:t>pregnant wo</a:t>
            </a:r>
            <a:r>
              <a:rPr lang="en-US" dirty="0"/>
              <a:t>men. Because </a:t>
            </a:r>
            <a:r>
              <a:rPr lang="en-US" u="sng" dirty="0" err="1"/>
              <a:t>teratogenic</a:t>
            </a:r>
            <a:r>
              <a:rPr lang="en-US" dirty="0"/>
              <a:t> effects were observed in primate studies, </a:t>
            </a:r>
            <a:r>
              <a:rPr lang="en-US" u="sng" dirty="0"/>
              <a:t>EFV</a:t>
            </a:r>
            <a:r>
              <a:rPr lang="en-US" dirty="0"/>
              <a:t> is </a:t>
            </a:r>
            <a:r>
              <a:rPr lang="en-US" u="sng" dirty="0"/>
              <a:t>not</a:t>
            </a:r>
            <a:r>
              <a:rPr lang="en-US" dirty="0"/>
              <a:t> recommended </a:t>
            </a:r>
            <a:r>
              <a:rPr lang="en-US" u="sng" dirty="0"/>
              <a:t>during pregna</a:t>
            </a:r>
            <a:r>
              <a:rPr lang="en-US" dirty="0"/>
              <a:t>ncy. Reports of </a:t>
            </a:r>
            <a:r>
              <a:rPr lang="en-US" u="sng" dirty="0"/>
              <a:t>fatal lactic acidosis </a:t>
            </a:r>
            <a:r>
              <a:rPr lang="en-US" dirty="0"/>
              <a:t>in pregnant women treated with a </a:t>
            </a:r>
            <a:r>
              <a:rPr lang="en-US" u="sng" dirty="0"/>
              <a:t>combination of d4T and </a:t>
            </a:r>
            <a:r>
              <a:rPr lang="en-US" u="sng" dirty="0" err="1"/>
              <a:t>ddI</a:t>
            </a:r>
            <a:r>
              <a:rPr lang="en-US" u="sng" dirty="0"/>
              <a:t> </a:t>
            </a:r>
            <a:r>
              <a:rPr lang="en-US" dirty="0"/>
              <a:t>have prompted warnings about these drugs during pregnancy.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of the risk of </a:t>
            </a:r>
            <a:r>
              <a:rPr lang="en-US" u="sng" dirty="0" err="1" smtClean="0"/>
              <a:t>hyperbilirubinemia</a:t>
            </a:r>
            <a:r>
              <a:rPr lang="en-US" u="sng" dirty="0" smtClean="0"/>
              <a:t> </a:t>
            </a:r>
            <a:r>
              <a:rPr lang="en-US" dirty="0"/>
              <a:t>in newborns, </a:t>
            </a:r>
            <a:r>
              <a:rPr lang="en-US" u="sng" dirty="0"/>
              <a:t>ID</a:t>
            </a:r>
            <a:r>
              <a:rPr lang="en-US" dirty="0"/>
              <a:t>V should not be administered to </a:t>
            </a:r>
            <a:r>
              <a:rPr lang="en-US" u="sng" dirty="0"/>
              <a:t>pregnant wo</a:t>
            </a:r>
            <a:r>
              <a:rPr lang="en-US" dirty="0"/>
              <a:t>men shortly </a:t>
            </a:r>
            <a:r>
              <a:rPr lang="en-US" u="sng" dirty="0"/>
              <a:t>before delivery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9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58298"/>
            <a:ext cx="9143999" cy="4574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Monitoring </a:t>
            </a:r>
            <a:r>
              <a:rPr lang="en-US" dirty="0"/>
              <a:t>for evidence of </a:t>
            </a:r>
            <a:r>
              <a:rPr lang="en-US" u="sng" dirty="0"/>
              <a:t>hyperglycemia</a:t>
            </a:r>
            <a:r>
              <a:rPr lang="en-US" dirty="0"/>
              <a:t> should be included for HCP whose regimens include any</a:t>
            </a:r>
            <a:r>
              <a:rPr lang="en-US" u="sng" dirty="0"/>
              <a:t> </a:t>
            </a:r>
            <a:r>
              <a:rPr lang="en-US" dirty="0"/>
              <a:t>PI; if the exposed person is receiving </a:t>
            </a:r>
            <a:r>
              <a:rPr lang="en-US" u="sng" dirty="0"/>
              <a:t>IDV</a:t>
            </a:r>
            <a:r>
              <a:rPr lang="en-US" dirty="0"/>
              <a:t>, monitoring for </a:t>
            </a:r>
            <a:r>
              <a:rPr lang="en-US" u="sng" dirty="0" err="1"/>
              <a:t>crystalluria</a:t>
            </a:r>
            <a:r>
              <a:rPr lang="en-US" u="sng" dirty="0"/>
              <a:t>, hematuria, hemolytic anemia, and hepatitis </a:t>
            </a:r>
            <a:r>
              <a:rPr lang="en-US" dirty="0"/>
              <a:t>also should be included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toxicity is noted, modification of the regimen should be considered after expert consultation; further diagnostic studies may be indicated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2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74578"/>
            <a:ext cx="9143999" cy="438342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exposed woman </a:t>
            </a:r>
            <a:r>
              <a:rPr lang="en-US" u="sng" dirty="0"/>
              <a:t>is breast feeding</a:t>
            </a:r>
            <a:r>
              <a:rPr lang="en-US" dirty="0"/>
              <a:t>, she should be counseled about the risk of HIV </a:t>
            </a:r>
            <a:r>
              <a:rPr lang="en-US" u="sng" dirty="0"/>
              <a:t>trans- mission through breast milk</a:t>
            </a:r>
            <a:r>
              <a:rPr lang="en-US" dirty="0"/>
              <a:t>, and </a:t>
            </a:r>
            <a:r>
              <a:rPr lang="en-US" u="sng" dirty="0"/>
              <a:t>discontinuation of breast feeding </a:t>
            </a:r>
            <a:r>
              <a:rPr lang="en-US" dirty="0"/>
              <a:t>should be considered, especially for high-risk </a:t>
            </a:r>
            <a:r>
              <a:rPr lang="en-US" dirty="0" smtClean="0"/>
              <a:t>exposures.</a:t>
            </a:r>
          </a:p>
          <a:p>
            <a:endParaRPr lang="en-US" dirty="0" smtClean="0"/>
          </a:p>
          <a:p>
            <a:r>
              <a:rPr lang="en-US" dirty="0" smtClean="0"/>
              <a:t> NRTIs </a:t>
            </a:r>
            <a:r>
              <a:rPr lang="en-US" dirty="0"/>
              <a:t>are known to </a:t>
            </a:r>
            <a:r>
              <a:rPr lang="en-US" u="sng" dirty="0"/>
              <a:t>pass into breast milk</a:t>
            </a:r>
            <a:r>
              <a:rPr lang="en-US" dirty="0"/>
              <a:t>, as is </a:t>
            </a:r>
            <a:r>
              <a:rPr lang="en-US" dirty="0">
                <a:solidFill>
                  <a:srgbClr val="FF0000"/>
                </a:solidFill>
              </a:rPr>
              <a:t>NVP</a:t>
            </a:r>
            <a:r>
              <a:rPr lang="en-US" dirty="0"/>
              <a:t>; whether this also is true for the other approved antiretroviral drugs is unknown.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7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0519" r="-30519"/>
          <a:stretch>
            <a:fillRect/>
          </a:stretch>
        </p:blipFill>
        <p:spPr>
          <a:xfrm>
            <a:off x="-2637575" y="1582726"/>
            <a:ext cx="14360130" cy="527527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8841"/>
            <a:ext cx="9144000" cy="153388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Recommended </a:t>
            </a:r>
            <a:r>
              <a:rPr lang="en-US" b="1" dirty="0" err="1"/>
              <a:t>postexposure</a:t>
            </a:r>
            <a:r>
              <a:rPr lang="en-US" b="1" dirty="0"/>
              <a:t> prophylaxis for exposure to </a:t>
            </a:r>
            <a:r>
              <a:rPr lang="en-US" b="1" dirty="0" smtClean="0"/>
              <a:t> HBV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96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the Advisory Committee on Immunization Practices (ACIP) reviewed available data re- </a:t>
            </a:r>
            <a:r>
              <a:rPr lang="en-US" dirty="0" err="1"/>
              <a:t>garding</a:t>
            </a:r>
            <a:r>
              <a:rPr lang="en-US" dirty="0"/>
              <a:t> the prevention of HCV infection with IG and concluded that using IG as PEP for hepatitis C was not supported </a:t>
            </a:r>
            <a:r>
              <a:rPr lang="en-US" dirty="0" smtClean="0"/>
              <a:t>. </a:t>
            </a:r>
            <a:r>
              <a:rPr lang="en-US" dirty="0"/>
              <a:t>This conclusion was based on the following facts: </a:t>
            </a:r>
            <a:endParaRPr lang="en-US" dirty="0" smtClean="0"/>
          </a:p>
          <a:p>
            <a:r>
              <a:rPr lang="en-US" dirty="0" smtClean="0"/>
              <a:t>No protective antibody  response  has been identified following HCV infection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Previous studies of IG use to prevent post-transfusion non</a:t>
            </a:r>
            <a:r>
              <a:rPr lang="en-US" dirty="0"/>
              <a:t>-A,non-</a:t>
            </a:r>
            <a:r>
              <a:rPr lang="en-US" dirty="0" smtClean="0"/>
              <a:t>B hepatitis might </a:t>
            </a:r>
            <a:r>
              <a:rPr lang="en-US" dirty="0"/>
              <a:t>not be relevant in making recommendations regarding PEP for hepatitis C. </a:t>
            </a:r>
            <a:endParaRPr lang="en-US" dirty="0" smtClean="0"/>
          </a:p>
          <a:p>
            <a:r>
              <a:rPr lang="en-US" dirty="0" smtClean="0"/>
              <a:t>Experimental studies in chimpanzees  with IG containing anti</a:t>
            </a:r>
            <a:r>
              <a:rPr lang="en-US" dirty="0"/>
              <a:t>-</a:t>
            </a:r>
            <a:r>
              <a:rPr lang="en-US" dirty="0" smtClean="0"/>
              <a:t>HCV failed to prevent </a:t>
            </a:r>
            <a:r>
              <a:rPr lang="en-US" dirty="0"/>
              <a:t>transmission of infection after exposure.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POSTEXPOSURE MANAGEMENT FOR HCV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37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/>
              <a:t>In an experiment designed to model HCV transmission by </a:t>
            </a:r>
            <a:r>
              <a:rPr lang="en-US" dirty="0" err="1" smtClean="0"/>
              <a:t>needl</a:t>
            </a:r>
            <a:r>
              <a:rPr lang="en-US" dirty="0" smtClean="0"/>
              <a:t> </a:t>
            </a:r>
            <a:r>
              <a:rPr lang="en-US" dirty="0" err="1" smtClean="0"/>
              <a:t>estick</a:t>
            </a:r>
            <a:r>
              <a:rPr lang="en-US" dirty="0" smtClean="0"/>
              <a:t> </a:t>
            </a:r>
            <a:r>
              <a:rPr lang="en-US" dirty="0"/>
              <a:t>exposure in the health-care setting, high anti-HCV titer IG administered to chimpanzees 1 hour after exposure to HCV-positive blood did not prevent transmission of infection </a:t>
            </a:r>
            <a:r>
              <a:rPr lang="en-US" dirty="0" smtClean="0"/>
              <a:t>.</a:t>
            </a:r>
          </a:p>
          <a:p>
            <a:r>
              <a:rPr lang="en-US" dirty="0"/>
              <a:t>No clinical trials have been conducted to assess </a:t>
            </a:r>
            <a:r>
              <a:rPr lang="en-US" dirty="0" err="1"/>
              <a:t>postexposure</a:t>
            </a:r>
            <a:r>
              <a:rPr lang="en-US" dirty="0"/>
              <a:t> use of antiviral agents (</a:t>
            </a:r>
            <a:r>
              <a:rPr lang="en-US" dirty="0">
                <a:solidFill>
                  <a:srgbClr val="FF0000"/>
                </a:solidFill>
              </a:rPr>
              <a:t>e.g., interferon with or without ribavirin</a:t>
            </a:r>
            <a:r>
              <a:rPr lang="en-US" dirty="0"/>
              <a:t>) to prevent HCV infection, and antivirals are not FDA-approved for this indication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6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28058"/>
            <a:ext cx="9143999" cy="4529942"/>
          </a:xfrm>
        </p:spPr>
        <p:txBody>
          <a:bodyPr>
            <a:normAutofit/>
          </a:bodyPr>
          <a:lstStyle/>
          <a:p>
            <a:r>
              <a:rPr lang="en-US" dirty="0"/>
              <a:t>In the absence of PEP for HCV, recommendations for </a:t>
            </a:r>
            <a:r>
              <a:rPr lang="en-US" dirty="0" err="1"/>
              <a:t>postexposure</a:t>
            </a:r>
            <a:r>
              <a:rPr lang="en-US" dirty="0"/>
              <a:t> management are intended to achieve early identification of chronic disease and, if present, referral for evaluation of treatment </a:t>
            </a:r>
            <a:r>
              <a:rPr lang="en-US" dirty="0" smtClean="0"/>
              <a:t>options.</a:t>
            </a:r>
          </a:p>
          <a:p>
            <a:r>
              <a:rPr lang="en-US" dirty="0" smtClean="0"/>
              <a:t>However</a:t>
            </a:r>
            <a:r>
              <a:rPr lang="en-US" dirty="0"/>
              <a:t>, a theoretical argument is that intervention with antivirals when HCV RNA first becomes detectable might prevent the development of chronic infection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Data from studies conducted outside the United States suggest that a short course of interferon started early in the course of acute hepatitis C is associated with a higher rate of resolved infection than that achieved when therapy is begun after chronic hepatitis C has been well established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98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474578"/>
            <a:ext cx="8981187" cy="4383422"/>
          </a:xfrm>
        </p:spPr>
        <p:txBody>
          <a:bodyPr>
            <a:normAutofit/>
          </a:bodyPr>
          <a:lstStyle/>
          <a:p>
            <a:r>
              <a:rPr lang="en-US" dirty="0"/>
              <a:t>• Advise exposed persons to seek medical evaluation for any acute illness occurring during follow-up. </a:t>
            </a:r>
          </a:p>
          <a:p>
            <a:r>
              <a:rPr lang="en-US" b="1" dirty="0"/>
              <a:t>HBV exposures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• Perform follow</a:t>
            </a:r>
            <a:r>
              <a:rPr lang="en-US" dirty="0"/>
              <a:t>-</a:t>
            </a:r>
            <a:r>
              <a:rPr lang="en-US" dirty="0" smtClean="0"/>
              <a:t>up </a:t>
            </a:r>
            <a:r>
              <a:rPr lang="en-US" dirty="0" err="1" smtClean="0"/>
              <a:t>antiHBs</a:t>
            </a:r>
            <a:r>
              <a:rPr lang="en-US" dirty="0" smtClean="0"/>
              <a:t>   testing in  persons who receive hepatitis B vaccine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     — </a:t>
            </a:r>
            <a:r>
              <a:rPr lang="en-US" dirty="0"/>
              <a:t> Test for anti-HBs 1–2 months after last dose of vaccine. </a:t>
            </a:r>
          </a:p>
          <a:p>
            <a:pPr marL="0" indent="0">
              <a:buNone/>
            </a:pPr>
            <a:r>
              <a:rPr lang="en-US" dirty="0" smtClean="0"/>
              <a:t>    — </a:t>
            </a:r>
            <a:r>
              <a:rPr lang="en-US" dirty="0"/>
              <a:t> Anti-HBs response to vaccine cannot be ascertained if HBIG was received in the previous 3–4 months.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PERFORM FOLLOW-UP TESTING AND PROVIDE COUNSELING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39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003573" cy="4182533"/>
          </a:xfrm>
        </p:spPr>
        <p:txBody>
          <a:bodyPr/>
          <a:lstStyle/>
          <a:p>
            <a:r>
              <a:rPr lang="en-US" dirty="0" smtClean="0"/>
              <a:t>Types of injuries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 </a:t>
            </a:r>
            <a:r>
              <a:rPr lang="en-US" b="1" u="sng" dirty="0" smtClean="0"/>
              <a:t> percutaneous injury</a:t>
            </a:r>
          </a:p>
          <a:p>
            <a:pPr marL="0" indent="0">
              <a:buNone/>
            </a:pPr>
            <a:r>
              <a:rPr lang="en-US" dirty="0" smtClean="0"/>
              <a:t>                -</a:t>
            </a:r>
            <a:r>
              <a:rPr lang="en-US" dirty="0" smtClean="0">
                <a:solidFill>
                  <a:srgbClr val="FF0000"/>
                </a:solidFill>
              </a:rPr>
              <a:t>-   a </a:t>
            </a:r>
            <a:r>
              <a:rPr lang="en-US" dirty="0" err="1">
                <a:solidFill>
                  <a:srgbClr val="FF0000"/>
                </a:solidFill>
              </a:rPr>
              <a:t>needlestick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---  cut </a:t>
            </a:r>
            <a:r>
              <a:rPr lang="en-US" dirty="0">
                <a:solidFill>
                  <a:srgbClr val="FF0000"/>
                </a:solidFill>
              </a:rPr>
              <a:t>with a sharp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b="1" u="sng" dirty="0" smtClean="0"/>
              <a:t> contact </a:t>
            </a:r>
            <a:r>
              <a:rPr lang="en-US" b="1" u="sng" dirty="0"/>
              <a:t>of mucous membrane or </a:t>
            </a:r>
            <a:r>
              <a:rPr lang="en-US" b="1" u="sng" dirty="0" err="1"/>
              <a:t>nonintact</a:t>
            </a:r>
            <a:r>
              <a:rPr lang="en-US" b="1" u="sng" dirty="0"/>
              <a:t> skin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>
                <a:solidFill>
                  <a:srgbClr val="FF0000"/>
                </a:solidFill>
              </a:rPr>
              <a:t>exposed skin that is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--- chapped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--- abraded</a:t>
            </a:r>
            <a:r>
              <a:rPr lang="en-US" dirty="0">
                <a:solidFill>
                  <a:srgbClr val="FF0000"/>
                </a:solidFill>
              </a:rPr>
              <a:t>, or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---afflicted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dermatitis  </a:t>
            </a: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675466"/>
            <a:ext cx="8981187" cy="3966821"/>
          </a:xfrm>
        </p:spPr>
        <p:txBody>
          <a:bodyPr>
            <a:normAutofit/>
          </a:bodyPr>
          <a:lstStyle/>
          <a:p>
            <a:r>
              <a:rPr lang="en-US" b="1" dirty="0"/>
              <a:t>HIV exposures 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Perform HIV-antibody testing for at least 6 months </a:t>
            </a:r>
            <a:r>
              <a:rPr lang="en-US" sz="2400" dirty="0" smtClean="0"/>
              <a:t>post exposure </a:t>
            </a:r>
            <a:r>
              <a:rPr lang="en-US" sz="2400" dirty="0"/>
              <a:t>(e.g., at baseline, 6 weeks, 3 months, and 6 months).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Perform HIV antibody testing if illness compatible with an acute retroviral syndrome occurs.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Advise exposed persons to use precautions to prevent secondary transmission during the follow-up period.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Evaluate exposed persons taking PEP within 72 hours after exposure and monitor for drug toxicity for at least 2 weeks.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614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/>
          <a:lstStyle/>
          <a:p>
            <a:r>
              <a:rPr lang="en-US" b="1" dirty="0"/>
              <a:t>HCV exposures </a:t>
            </a:r>
            <a:endParaRPr lang="en-US" dirty="0"/>
          </a:p>
          <a:p>
            <a:pPr lvl="1"/>
            <a:r>
              <a:rPr lang="en-US" sz="2400" dirty="0" smtClean="0"/>
              <a:t>Perform baseline and follow</a:t>
            </a:r>
            <a:r>
              <a:rPr lang="en-US" sz="2400" dirty="0"/>
              <a:t>-</a:t>
            </a:r>
            <a:r>
              <a:rPr lang="en-US" sz="2400" dirty="0" smtClean="0"/>
              <a:t>up testing </a:t>
            </a:r>
            <a:r>
              <a:rPr lang="en-US" sz="2400" dirty="0" err="1" smtClean="0"/>
              <a:t>foranti</a:t>
            </a:r>
            <a:r>
              <a:rPr lang="en-US" sz="2400" dirty="0"/>
              <a:t>-</a:t>
            </a:r>
            <a:r>
              <a:rPr lang="en-US" sz="2400" dirty="0" smtClean="0"/>
              <a:t>HCV and </a:t>
            </a:r>
            <a:r>
              <a:rPr lang="en-US" sz="2400" dirty="0" err="1" smtClean="0"/>
              <a:t>alanineamino</a:t>
            </a:r>
            <a:r>
              <a:rPr lang="en-US" sz="2400" dirty="0"/>
              <a:t>- </a:t>
            </a:r>
            <a:r>
              <a:rPr lang="en-US" sz="2400" dirty="0" err="1"/>
              <a:t>transferase</a:t>
            </a:r>
            <a:r>
              <a:rPr lang="en-US" sz="2400" dirty="0"/>
              <a:t> (ALT) 4–6 months after exposures. </a:t>
            </a:r>
          </a:p>
          <a:p>
            <a:pPr lvl="1"/>
            <a:r>
              <a:rPr lang="en-US" sz="2400" dirty="0"/>
              <a:t>Perform HCV RNA at 4–6 weeks if earlier diagnosis of HCV infection desired. </a:t>
            </a:r>
          </a:p>
          <a:p>
            <a:pPr lvl="1"/>
            <a:r>
              <a:rPr lang="en-US" sz="2400" dirty="0"/>
              <a:t>Confirm repeatedly reactive anti-HCV enzyme immunoassays (EIAs) with supplemental tests.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4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25738"/>
            <a:ext cx="9143999" cy="4432261"/>
          </a:xfrm>
        </p:spPr>
        <p:txBody>
          <a:bodyPr/>
          <a:lstStyle/>
          <a:p>
            <a:r>
              <a:rPr lang="en-US" dirty="0"/>
              <a:t>Establish a </a:t>
            </a:r>
            <a:r>
              <a:rPr lang="en-US" dirty="0" err="1"/>
              <a:t>bloodborne</a:t>
            </a:r>
            <a:r>
              <a:rPr lang="en-US" dirty="0"/>
              <a:t> pathogen management policy </a:t>
            </a:r>
          </a:p>
          <a:p>
            <a:r>
              <a:rPr lang="en-US" dirty="0" smtClean="0"/>
              <a:t> </a:t>
            </a:r>
            <a:r>
              <a:rPr lang="en-US" dirty="0"/>
              <a:t>Implement management policies (e.g., training, hepatitis B vaccination, exposure reporting, PEP access, etc.) </a:t>
            </a:r>
          </a:p>
          <a:p>
            <a:r>
              <a:rPr lang="en-US" dirty="0" smtClean="0"/>
              <a:t> </a:t>
            </a:r>
            <a:r>
              <a:rPr lang="en-US" dirty="0"/>
              <a:t>Establish laboratory capacity for </a:t>
            </a:r>
            <a:r>
              <a:rPr lang="en-US" dirty="0" err="1"/>
              <a:t>bloodborne</a:t>
            </a:r>
            <a:r>
              <a:rPr lang="en-US" dirty="0"/>
              <a:t> virus testing </a:t>
            </a:r>
          </a:p>
          <a:p>
            <a:r>
              <a:rPr lang="en-US" dirty="0" smtClean="0"/>
              <a:t> </a:t>
            </a:r>
            <a:r>
              <a:rPr lang="en-US" dirty="0"/>
              <a:t>Select and use appropriate PEP regimens </a:t>
            </a:r>
          </a:p>
          <a:p>
            <a:r>
              <a:rPr lang="en-US" dirty="0"/>
              <a:t>Provide access to counseling for exposed personnel </a:t>
            </a:r>
          </a:p>
          <a:p>
            <a:r>
              <a:rPr lang="en-US" dirty="0"/>
              <a:t>Monitor adverse events and </a:t>
            </a:r>
            <a:r>
              <a:rPr lang="en-US" dirty="0" err="1"/>
              <a:t>seroconversion</a:t>
            </a:r>
            <a:r>
              <a:rPr lang="en-US" dirty="0"/>
              <a:t> </a:t>
            </a:r>
          </a:p>
          <a:p>
            <a:r>
              <a:rPr lang="en-US" dirty="0"/>
              <a:t>Monitor exposure management programs </a:t>
            </a:r>
          </a:p>
          <a:p>
            <a:r>
              <a:rPr lang="en-US" dirty="0"/>
              <a:t>(e.g., time between exposure and evaluation, testing of source persons, completion of follow-up)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1740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RECOMMENDATIONS FOR HEALTHCARE FACILITIES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03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295498"/>
            <a:ext cx="8997468" cy="456250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Bloodborne</a:t>
            </a:r>
            <a:r>
              <a:rPr lang="en-US" dirty="0"/>
              <a:t> </a:t>
            </a:r>
            <a:r>
              <a:rPr lang="en-US" dirty="0" smtClean="0"/>
              <a:t>viruses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Can produce chronic </a:t>
            </a:r>
            <a:r>
              <a:rPr lang="en-US" dirty="0" smtClean="0"/>
              <a:t>infection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Transmissible in healthcare settings </a:t>
            </a:r>
            <a:endParaRPr lang="en-US" dirty="0" smtClean="0"/>
          </a:p>
          <a:p>
            <a:r>
              <a:rPr lang="en-US" dirty="0"/>
              <a:t>Occupational exposure management is complex </a:t>
            </a:r>
          </a:p>
          <a:p>
            <a:r>
              <a:rPr lang="en-US" dirty="0"/>
              <a:t>Preventing Transmission of </a:t>
            </a:r>
            <a:r>
              <a:rPr lang="en-US" dirty="0" err="1"/>
              <a:t>Bloodborne</a:t>
            </a:r>
            <a:r>
              <a:rPr lang="en-US" dirty="0"/>
              <a:t> Viruses in Healthcare Settings </a:t>
            </a:r>
          </a:p>
          <a:p>
            <a:pPr marL="0" indent="0">
              <a:buNone/>
            </a:pPr>
            <a:r>
              <a:rPr lang="en-US" dirty="0" smtClean="0"/>
              <a:t>          ---    Promote </a:t>
            </a:r>
            <a:r>
              <a:rPr lang="en-US" dirty="0"/>
              <a:t>hepatitis B vaccination </a:t>
            </a:r>
          </a:p>
          <a:p>
            <a:pPr marL="0" indent="0">
              <a:buNone/>
            </a:pPr>
            <a:r>
              <a:rPr lang="en-US" dirty="0" smtClean="0"/>
              <a:t>          ---    Treat </a:t>
            </a:r>
            <a:r>
              <a:rPr lang="en-US" dirty="0"/>
              <a:t>all patients as potentially </a:t>
            </a:r>
            <a:r>
              <a:rPr lang="en-US" dirty="0" smtClean="0"/>
              <a:t>infectious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---   Use </a:t>
            </a:r>
            <a:r>
              <a:rPr lang="en-US" dirty="0"/>
              <a:t>barriers to prevent blood/body fluid contact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----  Prevent </a:t>
            </a:r>
            <a:r>
              <a:rPr lang="en-US" dirty="0"/>
              <a:t>percutaneous injuries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        ---- avoiding occupational blood exposures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CONCLUSION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3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251" y="2675466"/>
            <a:ext cx="9013749" cy="4182533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</a:t>
            </a:r>
            <a:r>
              <a:rPr lang="en-US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 </a:t>
            </a:r>
          </a:p>
          <a:p>
            <a:pPr marL="0" indent="0">
              <a:buNone/>
            </a:pPr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</a:t>
            </a:r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5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55883" y="2604820"/>
            <a:ext cx="9085999" cy="4806704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potentially infectious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cerebrospinal </a:t>
            </a:r>
            <a:r>
              <a:rPr lang="en-US" u="sng" dirty="0">
                <a:solidFill>
                  <a:srgbClr val="FF0000"/>
                </a:solidFill>
              </a:rPr>
              <a:t>fluid,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synovial fluid</a:t>
            </a:r>
            <a:r>
              <a:rPr lang="en-US" u="sng" dirty="0">
                <a:solidFill>
                  <a:srgbClr val="FF0000"/>
                </a:solidFill>
              </a:rPr>
              <a:t>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pleural fluid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peritoneal </a:t>
            </a:r>
            <a:r>
              <a:rPr lang="en-US" u="sng" dirty="0" smtClean="0">
                <a:solidFill>
                  <a:srgbClr val="FF0000"/>
                </a:solidFill>
              </a:rPr>
              <a:t>fluid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pericardial </a:t>
            </a:r>
            <a:r>
              <a:rPr lang="en-US" u="sng" dirty="0">
                <a:solidFill>
                  <a:srgbClr val="FF0000"/>
                </a:solidFill>
              </a:rPr>
              <a:t>fluid,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amniotic fl</a:t>
            </a:r>
            <a:r>
              <a:rPr lang="en-US" dirty="0">
                <a:solidFill>
                  <a:srgbClr val="FF0000"/>
                </a:solidFill>
              </a:rPr>
              <a:t>uid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8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2" y="2174853"/>
            <a:ext cx="9143999" cy="43412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Feces,</a:t>
            </a:r>
          </a:p>
          <a:p>
            <a:r>
              <a:rPr lang="en-US" dirty="0">
                <a:solidFill>
                  <a:srgbClr val="FF0000"/>
                </a:solidFill>
              </a:rPr>
              <a:t> nasal secretions,</a:t>
            </a:r>
          </a:p>
          <a:p>
            <a:r>
              <a:rPr lang="en-US" dirty="0">
                <a:solidFill>
                  <a:srgbClr val="FF0000"/>
                </a:solidFill>
              </a:rPr>
              <a:t> saliva,</a:t>
            </a:r>
          </a:p>
          <a:p>
            <a:r>
              <a:rPr lang="en-US" dirty="0">
                <a:solidFill>
                  <a:srgbClr val="FF0000"/>
                </a:solidFill>
              </a:rPr>
              <a:t> sputum</a:t>
            </a:r>
          </a:p>
          <a:p>
            <a:r>
              <a:rPr lang="en-US" dirty="0">
                <a:solidFill>
                  <a:srgbClr val="FF0000"/>
                </a:solidFill>
              </a:rPr>
              <a:t> sweat,</a:t>
            </a:r>
          </a:p>
          <a:p>
            <a:r>
              <a:rPr lang="en-US" dirty="0">
                <a:solidFill>
                  <a:srgbClr val="FF0000"/>
                </a:solidFill>
              </a:rPr>
              <a:t> tears,</a:t>
            </a:r>
          </a:p>
          <a:p>
            <a:r>
              <a:rPr lang="en-US" dirty="0">
                <a:solidFill>
                  <a:srgbClr val="FF0000"/>
                </a:solidFill>
              </a:rPr>
              <a:t> urine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risk for transmission </a:t>
            </a:r>
            <a:r>
              <a:rPr lang="en-US" dirty="0"/>
              <a:t>of HBV, HCV, and HIV infection from these       	fluids and materials is </a:t>
            </a:r>
            <a:r>
              <a:rPr lang="en-US" dirty="0">
                <a:solidFill>
                  <a:srgbClr val="FF0000"/>
                </a:solidFill>
              </a:rPr>
              <a:t>extremely low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8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human bites, the clinical evaluation must include the possibility that both the person bitten and the person who inflicted the bite were exposed to </a:t>
            </a:r>
            <a:r>
              <a:rPr lang="en-US" dirty="0" err="1"/>
              <a:t>bloodborne</a:t>
            </a:r>
            <a:r>
              <a:rPr lang="en-US" dirty="0"/>
              <a:t> pathogens. </a:t>
            </a:r>
            <a:endParaRPr lang="en-US" dirty="0" smtClean="0"/>
          </a:p>
          <a:p>
            <a:r>
              <a:rPr lang="en-US" dirty="0" smtClean="0"/>
              <a:t>Transmission </a:t>
            </a:r>
            <a:r>
              <a:rPr lang="en-US" dirty="0"/>
              <a:t>of HBV or HIV infection only rarely has been reported by this route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9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964905" cy="3966821"/>
          </a:xfrm>
        </p:spPr>
        <p:txBody>
          <a:bodyPr/>
          <a:lstStyle/>
          <a:p>
            <a:r>
              <a:rPr lang="en-US" dirty="0" smtClean="0"/>
              <a:t> Generally higher in hospitalized patients than </a:t>
            </a:r>
            <a:r>
              <a:rPr lang="en-US" dirty="0"/>
              <a:t>general population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Varies with geographic area </a:t>
            </a:r>
          </a:p>
          <a:p>
            <a:endParaRPr lang="en-US" dirty="0"/>
          </a:p>
          <a:p>
            <a:r>
              <a:rPr lang="en-US" dirty="0" smtClean="0"/>
              <a:t> Varies with patient risk factors</a:t>
            </a:r>
            <a:r>
              <a:rPr lang="en-US" dirty="0"/>
              <a:t>(</a:t>
            </a:r>
            <a:r>
              <a:rPr lang="en-US" dirty="0" smtClean="0"/>
              <a:t>injecting drug </a:t>
            </a:r>
            <a:r>
              <a:rPr lang="en-US" dirty="0"/>
              <a:t>use, multiple sex partners)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112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BLOODBORNE VIRUS INFECTION IN PATIENTS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96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 smtClean="0"/>
              <a:t> HBV risk varies  depending on  e</a:t>
            </a:r>
            <a:r>
              <a:rPr lang="en-US" dirty="0"/>
              <a:t>-antigen status of source person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– </a:t>
            </a:r>
            <a:r>
              <a:rPr lang="en-US" dirty="0"/>
              <a:t>If e-antigen positive, risk is up to 30% – If e-antigen negative, risk is </a:t>
            </a:r>
            <a:r>
              <a:rPr lang="en-US" dirty="0">
                <a:solidFill>
                  <a:srgbClr val="FF0000"/>
                </a:solidFill>
              </a:rPr>
              <a:t>1-6%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/>
              <a:t>HCV risk </a:t>
            </a:r>
            <a:r>
              <a:rPr lang="en-US" dirty="0" smtClean="0">
                <a:solidFill>
                  <a:srgbClr val="FF0000"/>
                </a:solidFill>
              </a:rPr>
              <a:t>is    </a:t>
            </a:r>
            <a:r>
              <a:rPr lang="en-US" dirty="0">
                <a:solidFill>
                  <a:srgbClr val="FF0000"/>
                </a:solidFill>
              </a:rPr>
              <a:t>1.8% (range of 0 - 7%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- HIV risk   </a:t>
            </a:r>
            <a:r>
              <a:rPr lang="en-US" dirty="0" smtClean="0">
                <a:solidFill>
                  <a:srgbClr val="FF0000"/>
                </a:solidFill>
              </a:rPr>
              <a:t>is    0.3</a:t>
            </a:r>
            <a:r>
              <a:rPr lang="en-US" dirty="0">
                <a:solidFill>
                  <a:srgbClr val="FF0000"/>
                </a:solidFill>
              </a:rPr>
              <a:t>%(rangeof0.2-0.5%)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2813" y="843012"/>
            <a:ext cx="8840761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Risk of HBV, HCV and HIV Transmission after Occupational Percutaneous </a:t>
            </a:r>
            <a:r>
              <a:rPr lang="en-US" dirty="0" smtClean="0"/>
              <a:t>								Exposure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42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3019</TotalTime>
  <Words>1659</Words>
  <Application>Microsoft Office PowerPoint</Application>
  <PresentationFormat>On-screen Show (4:3)</PresentationFormat>
  <Paragraphs>237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Waveform</vt:lpstr>
      <vt:lpstr>POSTEXPOSURE PROPHYLAXIS  OF BLOOD BORN INFECTIONS  HBV, HCV, AND HIV   </vt:lpstr>
      <vt:lpstr>INTRODUCTION</vt:lpstr>
      <vt:lpstr>Slide 3</vt:lpstr>
      <vt:lpstr>Slide 4</vt:lpstr>
      <vt:lpstr>Slide 5</vt:lpstr>
      <vt:lpstr>Slide 6</vt:lpstr>
      <vt:lpstr>Slide 7</vt:lpstr>
      <vt:lpstr>PREVALENCE OF BLOODBORNE VIRUS INFECTION IN PATIENTS  </vt:lpstr>
      <vt:lpstr>Risk of HBV, HCV and HIV Transmission after Occupational Percutaneous         Exposure  </vt:lpstr>
      <vt:lpstr>POSTEXPOSURE MANAGEMENT  </vt:lpstr>
      <vt:lpstr> ELEMENTS OF POSTEXPOSURE MANAGEMENT  </vt:lpstr>
      <vt:lpstr> POSTEXPOSURE MANAGEMENT:  WOUND CARE  </vt:lpstr>
      <vt:lpstr>RECOMMENDATIONS FOR THE CONTENTS OF THE OCCUPATIONAL               EXPOSURE REPORT </vt:lpstr>
      <vt:lpstr> AVERAGE RISK OF HIV INFECTION TO HEALTHCARE PERSONNEL BY       EXPOSURE ROUTE  </vt:lpstr>
      <vt:lpstr> Risk Factors for HIV Transmission After Percutaneous Exposure to HIV-              Infected Blood:  </vt:lpstr>
      <vt:lpstr>ANIMAL STUDIES OF PEP EFFICACY  </vt:lpstr>
      <vt:lpstr> HUMAN STUDIES OF HIV PEP EFFICACY  </vt:lpstr>
      <vt:lpstr>  POSTEXPOSURE MANAGEMENT: BASELINE HIV TESTING OF EXPOSED       PERSON  </vt:lpstr>
      <vt:lpstr>INITIATION OF HIV PEP  </vt:lpstr>
      <vt:lpstr> RE-EVALUATION OF HIV-EXPOSED PERSON  </vt:lpstr>
      <vt:lpstr>  SITUATIONS WHERE PEP IS RARELY,       IF EVER, WARRANTED  </vt:lpstr>
      <vt:lpstr> Recommended HIV postexposure prophylaxis for mucous membrane exposures an nonintact skin*exposures  </vt:lpstr>
      <vt:lpstr>Recommended HIV postexposure prophylaxis for percutaneous injuries  </vt:lpstr>
      <vt:lpstr>HIV PEP Considerations in Pregnant Exposed Women  </vt:lpstr>
      <vt:lpstr> HUMAN STUDIES OF HIV PEP: PREVENTION OF PERINATAL        TRANSMISSION  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 Recommended postexposure prophylaxis for exposure to  HBV  </vt:lpstr>
      <vt:lpstr> POSTEXPOSURE MANAGEMENT FOR HCV  </vt:lpstr>
      <vt:lpstr>Slide 37</vt:lpstr>
      <vt:lpstr>Slide 38</vt:lpstr>
      <vt:lpstr> PERFORM FOLLOW-UP TESTING AND PROVIDE COUNSELING  </vt:lpstr>
      <vt:lpstr>Slide 40</vt:lpstr>
      <vt:lpstr>Slide 41</vt:lpstr>
      <vt:lpstr>RECOMMENDATIONS FOR HEALTHCARE FACILITIES  </vt:lpstr>
      <vt:lpstr>CONCLUSION </vt:lpstr>
      <vt:lpstr>Slide 44</vt:lpstr>
    </vt:vector>
  </TitlesOfParts>
  <Company>viral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the Management of Occupational Exposures to HBV, HCV, and HIV and Recommendations for Postexposure Prophylaxis  </dc:title>
  <dc:creator>viral</dc:creator>
  <cp:lastModifiedBy>DELL</cp:lastModifiedBy>
  <cp:revision>70</cp:revision>
  <dcterms:created xsi:type="dcterms:W3CDTF">2016-09-08T04:16:25Z</dcterms:created>
  <dcterms:modified xsi:type="dcterms:W3CDTF">2021-09-13T10:05:32Z</dcterms:modified>
</cp:coreProperties>
</file>