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79" r:id="rId13"/>
    <p:sldId id="272" r:id="rId14"/>
    <p:sldId id="280" r:id="rId15"/>
    <p:sldId id="281" r:id="rId16"/>
    <p:sldId id="290" r:id="rId17"/>
    <p:sldId id="287" r:id="rId18"/>
    <p:sldId id="283" r:id="rId19"/>
    <p:sldId id="288" r:id="rId20"/>
    <p:sldId id="289" r:id="rId21"/>
    <p:sldId id="284" r:id="rId22"/>
    <p:sldId id="286" r:id="rId23"/>
    <p:sldId id="275" r:id="rId24"/>
    <p:sldId id="292" r:id="rId25"/>
    <p:sldId id="278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B776-0695-42B7-85B3-ECB07227E9AB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D602-D27D-435E-97FF-AA578CBB8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81534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5F2839D-C2B7-4BF3-AE9D-6D69A96D8F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4597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?term=Swiston%20J%5bAuthor%5d&amp;cauthor=true&amp;cauthor_uid=22459772" TargetMode="External"/><Relationship Id="rId4" Type="http://schemas.openxmlformats.org/officeDocument/2006/relationships/hyperlink" Target="http://www.ncbi.nlm.nih.gov/pubmed?term=Janda%20S%5bAuthor%5d&amp;cauthor=true&amp;cauthor_uid=2245977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77132" cy="2514600"/>
          </a:xfrm>
        </p:spPr>
        <p:txBody>
          <a:bodyPr/>
          <a:lstStyle/>
          <a:p>
            <a:r>
              <a:rPr lang="en-US" dirty="0" err="1" smtClean="0"/>
              <a:t>Haemothorax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Empyema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Hydropneumothorax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i="1" dirty="0" smtClean="0"/>
              <a:t>Dr</a:t>
            </a:r>
            <a:r>
              <a:rPr lang="en-US" i="1" dirty="0" smtClean="0"/>
              <a:t>. </a:t>
            </a:r>
            <a:r>
              <a:rPr lang="en-US" i="1" dirty="0" err="1" smtClean="0"/>
              <a:t>Kusum</a:t>
            </a:r>
            <a:r>
              <a:rPr lang="en-US" i="1" dirty="0" smtClean="0"/>
              <a:t> </a:t>
            </a:r>
            <a:r>
              <a:rPr lang="en-US" i="1" dirty="0" smtClean="0"/>
              <a:t>Shah</a:t>
            </a:r>
          </a:p>
          <a:p>
            <a:pPr marL="342900" indent="-342900"/>
            <a:r>
              <a:rPr lang="en-US" i="1" smtClean="0"/>
              <a:t>Professor</a:t>
            </a:r>
            <a:r>
              <a:rPr lang="en-US" i="1" dirty="0" smtClean="0"/>
              <a:t>, </a:t>
            </a:r>
            <a:r>
              <a:rPr lang="en-US" i="1" dirty="0" err="1" smtClean="0"/>
              <a:t>Dept</a:t>
            </a:r>
            <a:r>
              <a:rPr lang="en-US" i="1" dirty="0" smtClean="0"/>
              <a:t> of Respiratory Medicine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Empyema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Thoracis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482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en-US" i="1" dirty="0" smtClean="0"/>
              <a:t>An Accumulation of Pus in the Pleural Cavity</a:t>
            </a:r>
          </a:p>
          <a:p>
            <a:pPr algn="ctr"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600" dirty="0" smtClean="0"/>
          </a:p>
          <a:p>
            <a:pPr>
              <a:buFontTx/>
              <a:buNone/>
            </a:pPr>
            <a:endParaRPr lang="en-US" sz="600" dirty="0" smtClean="0"/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8229600" y="5334000"/>
          <a:ext cx="838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Art" r:id="rId3" imgW="3284280" imgH="3660480" progId="">
                  <p:embed/>
                </p:oleObj>
              </mc:Choice>
              <mc:Fallback>
                <p:oleObj name="ClipArt" r:id="rId3" imgW="3284280" imgH="36604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334000"/>
                        <a:ext cx="838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Stages of </a:t>
            </a:r>
            <a:r>
              <a:rPr lang="en-US" dirty="0" err="1" smtClean="0">
                <a:solidFill>
                  <a:srgbClr val="FF0000"/>
                </a:solidFill>
              </a:rPr>
              <a:t>Empyema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53400" cy="5105400"/>
          </a:xfrm>
          <a:noFill/>
        </p:spPr>
        <p:txBody>
          <a:bodyPr/>
          <a:lstStyle/>
          <a:p>
            <a:r>
              <a:rPr lang="en-US" dirty="0" smtClean="0"/>
              <a:t>Stage I -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Exudative</a:t>
            </a:r>
            <a:r>
              <a:rPr lang="en-US" i="1" dirty="0" smtClean="0">
                <a:solidFill>
                  <a:srgbClr val="FF0000"/>
                </a:solidFill>
              </a:rPr>
              <a:t>” </a:t>
            </a:r>
          </a:p>
          <a:p>
            <a:pPr lvl="2"/>
            <a:r>
              <a:rPr lang="en-US" dirty="0" smtClean="0"/>
              <a:t>sterile pleural fluid develops secondary to inflammation without fusion of the pleura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Fibrinopurulent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fibrinous</a:t>
            </a:r>
            <a:r>
              <a:rPr lang="en-US" dirty="0" smtClean="0"/>
              <a:t> peel develops on both pleural surfaces limiting lung expansion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Organizing”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in-growth of capillaries &amp; fibroblasts into the </a:t>
            </a:r>
            <a:r>
              <a:rPr lang="en-US" dirty="0" err="1" smtClean="0"/>
              <a:t>fibrinous</a:t>
            </a:r>
            <a:r>
              <a:rPr lang="en-US" dirty="0" smtClean="0"/>
              <a:t> peel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1676400" cy="762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Causes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 in connection with pleural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effussions,pneumonia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, chest wounds, chest surgery, lung abscess, or a ruptured esophagus.</a:t>
            </a: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of different organisms, including bacteria, fungi, and 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amebas</a:t>
            </a:r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pneumoniae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Hemophilus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influenzae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and Staphylococcus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>
                <a:latin typeface="Arial" pitchFamily="34" charset="0"/>
                <a:cs typeface="Arial" pitchFamily="34" charset="0"/>
              </a:rPr>
              <a:t>S.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aureus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is the most common cause in all age groups, accounting for 90% of cases 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50938" y="152400"/>
            <a:ext cx="6908800" cy="1143000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Bacteriological</a:t>
            </a:r>
            <a:r>
              <a:rPr lang="fr-FR" dirty="0">
                <a:solidFill>
                  <a:srgbClr val="FF0000"/>
                </a:solidFill>
              </a:rPr>
              <a:t> data.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7653338" cy="4495800"/>
          </a:xfrm>
        </p:spPr>
        <p:txBody>
          <a:bodyPr/>
          <a:lstStyle/>
          <a:p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dirty="0"/>
              <a:t>: 15-20%</a:t>
            </a:r>
          </a:p>
          <a:p>
            <a:pPr lvl="3"/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i="1" dirty="0" err="1"/>
              <a:t>Staphylococcus</a:t>
            </a:r>
            <a:r>
              <a:rPr lang="fr-FR" i="1" dirty="0"/>
              <a:t>:15-30</a:t>
            </a:r>
            <a:r>
              <a:rPr lang="fr-FR" dirty="0"/>
              <a:t>%</a:t>
            </a:r>
          </a:p>
          <a:p>
            <a:r>
              <a:rPr lang="fr-FR" dirty="0" err="1"/>
              <a:t>Streptococcus</a:t>
            </a:r>
            <a:r>
              <a:rPr lang="fr-FR" dirty="0"/>
              <a:t> </a:t>
            </a:r>
            <a:r>
              <a:rPr lang="fr-FR" dirty="0" err="1"/>
              <a:t>spp</a:t>
            </a:r>
            <a:endParaRPr lang="fr-FR" dirty="0"/>
          </a:p>
          <a:p>
            <a:r>
              <a:rPr lang="fr-FR" dirty="0"/>
              <a:t>Gram </a:t>
            </a:r>
            <a:r>
              <a:rPr lang="fr-FR" dirty="0" err="1"/>
              <a:t>Negative</a:t>
            </a:r>
            <a:r>
              <a:rPr lang="fr-FR" dirty="0"/>
              <a:t>: 20-50%</a:t>
            </a:r>
          </a:p>
          <a:p>
            <a:pPr lvl="3"/>
            <a:r>
              <a:rPr lang="fr-FR" i="1" dirty="0" err="1"/>
              <a:t>Klebsiella</a:t>
            </a:r>
            <a:r>
              <a:rPr lang="fr-FR" i="1" dirty="0"/>
              <a:t>, </a:t>
            </a:r>
            <a:r>
              <a:rPr lang="fr-FR" i="1" dirty="0" err="1"/>
              <a:t>Enterobacter</a:t>
            </a:r>
            <a:r>
              <a:rPr lang="fr-FR" i="1" dirty="0"/>
              <a:t>, </a:t>
            </a:r>
            <a:r>
              <a:rPr lang="fr-FR" i="1" dirty="0" err="1"/>
              <a:t>Pseudomonas</a:t>
            </a:r>
            <a:r>
              <a:rPr lang="fr-FR" i="1" dirty="0"/>
              <a:t>, </a:t>
            </a:r>
            <a:r>
              <a:rPr lang="fr-FR" i="1" dirty="0" err="1"/>
              <a:t>Hemophilus</a:t>
            </a:r>
            <a:r>
              <a:rPr lang="fr-FR" i="1" dirty="0"/>
              <a:t>, </a:t>
            </a:r>
            <a:r>
              <a:rPr lang="fr-FR" i="1" dirty="0" err="1"/>
              <a:t>E.Coli</a:t>
            </a:r>
            <a:endParaRPr lang="fr-FR" i="1" dirty="0"/>
          </a:p>
          <a:p>
            <a:r>
              <a:rPr lang="fr-FR" dirty="0" err="1"/>
              <a:t>Anaerobes</a:t>
            </a:r>
            <a:r>
              <a:rPr lang="fr-FR" dirty="0"/>
              <a:t>: </a:t>
            </a:r>
          </a:p>
          <a:p>
            <a:pPr lvl="3"/>
            <a:r>
              <a:rPr lang="fr-FR" i="1" dirty="0" err="1"/>
              <a:t>Fusobacterium</a:t>
            </a:r>
            <a:r>
              <a:rPr lang="fr-FR" i="1" dirty="0"/>
              <a:t>, </a:t>
            </a:r>
            <a:r>
              <a:rPr lang="fr-FR" i="1" dirty="0" err="1"/>
              <a:t>Bacteroides</a:t>
            </a:r>
            <a:r>
              <a:rPr lang="fr-FR" i="1" dirty="0"/>
              <a:t> </a:t>
            </a:r>
            <a:r>
              <a:rPr lang="fr-FR" i="1" dirty="0" err="1"/>
              <a:t>fragilis</a:t>
            </a:r>
            <a:endParaRPr lang="fr-FR" dirty="0"/>
          </a:p>
          <a:p>
            <a:pPr lvl="3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Symptoms: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vary </a:t>
            </a:r>
            <a:r>
              <a:rPr lang="en-US" altLang="zh-TW" sz="2400" dirty="0"/>
              <a:t>somewhat according to the location of the infection and its severity.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symptoms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pneumonia- </a:t>
            </a:r>
            <a:r>
              <a:rPr lang="en-US" altLang="zh-TW" sz="2400" dirty="0"/>
              <a:t>including fever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fatigue,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cough(+/- sputum),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</a:t>
            </a:r>
            <a:r>
              <a:rPr lang="en-US" altLang="zh-TW" sz="2400" dirty="0"/>
              <a:t>shortness of breath and chest pain.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/>
              <a:t>In severe </a:t>
            </a:r>
            <a:r>
              <a:rPr lang="en-US" altLang="zh-TW" sz="2400" dirty="0" smtClean="0"/>
              <a:t>cases - dehydrated</a:t>
            </a:r>
            <a:r>
              <a:rPr lang="en-US" altLang="zh-TW" sz="2400" dirty="0"/>
              <a:t>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cough </a:t>
            </a:r>
            <a:r>
              <a:rPr lang="en-US" altLang="zh-TW" sz="2400" dirty="0"/>
              <a:t>up blood, greenish–brown sputum,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or </a:t>
            </a:r>
            <a:r>
              <a:rPr lang="en-US" altLang="zh-TW" sz="2400" dirty="0"/>
              <a:t>run a fever as high as 105F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or </a:t>
            </a:r>
            <a:r>
              <a:rPr lang="en-US" altLang="zh-TW" sz="2400" dirty="0"/>
              <a:t>fall into a </a:t>
            </a:r>
            <a:r>
              <a:rPr lang="en-US" altLang="zh-TW" sz="2400" dirty="0" smtClean="0"/>
              <a:t>coma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Signs: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respiratory movements/breath sounds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TVF/VR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Tenderness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Dull note on percussion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3962400" cy="8382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   Diagnosis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Clinical Examination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On an X-ray, </a:t>
            </a:r>
            <a:r>
              <a:rPr lang="en-US" altLang="zh-TW" sz="2800" dirty="0" err="1" smtClean="0"/>
              <a:t>empyema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thoracis</a:t>
            </a:r>
            <a:r>
              <a:rPr lang="en-US" altLang="zh-TW" sz="2800" dirty="0" smtClean="0"/>
              <a:t> will appear as a cloudy or opaque area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Needle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USG  guided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HRCT Thorax     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813300" cy="4656138"/>
          </a:xfrm>
          <a:prstGeom prst="rect">
            <a:avLst/>
          </a:prstGeom>
          <a:noFill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962400" cy="467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Primary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>
                <a:solidFill>
                  <a:srgbClr val="FF0000"/>
                </a:solidFill>
              </a:rPr>
              <a:t>options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Antibiotics</a:t>
            </a:r>
            <a:r>
              <a:rPr lang="fr-FR" dirty="0" smtClean="0"/>
              <a:t> </a:t>
            </a:r>
            <a:r>
              <a:rPr lang="fr-FR" dirty="0" err="1"/>
              <a:t>alone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 smtClean="0"/>
              <a:t>thoracocentesis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Insertion of </a:t>
            </a:r>
            <a:r>
              <a:rPr lang="fr-FR" dirty="0" err="1"/>
              <a:t>chest</a:t>
            </a:r>
            <a:r>
              <a:rPr lang="fr-FR" dirty="0"/>
              <a:t> drain </a:t>
            </a:r>
            <a:r>
              <a:rPr lang="fr-FR" dirty="0" err="1"/>
              <a:t>alone</a:t>
            </a:r>
            <a:r>
              <a:rPr lang="fr-FR" dirty="0"/>
              <a:t> or in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fibrinolytics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VATS</a:t>
            </a:r>
          </a:p>
          <a:p>
            <a:endParaRPr lang="fr-FR" dirty="0" smtClean="0"/>
          </a:p>
          <a:p>
            <a:r>
              <a:rPr lang="fr-FR" dirty="0" smtClean="0"/>
              <a:t>Open </a:t>
            </a:r>
            <a:r>
              <a:rPr lang="fr-FR" dirty="0" err="1"/>
              <a:t>decortication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41910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Treatment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Combination </a:t>
            </a:r>
            <a:r>
              <a:rPr lang="en-US" altLang="zh-TW" sz="2800" dirty="0"/>
              <a:t>of medications and surgical </a:t>
            </a:r>
            <a:r>
              <a:rPr lang="en-US" altLang="zh-TW" sz="2800" dirty="0" smtClean="0"/>
              <a:t>techniques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Medication involves </a:t>
            </a:r>
            <a:r>
              <a:rPr lang="en-US" altLang="zh-TW" sz="2800" dirty="0"/>
              <a:t>intravenously administering a two-week course of antibiotics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It is important to give antibiotics as soon as possible to prevent first-stage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from processing to its later stage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The antibiotics most commonly used are penicillin and </a:t>
            </a:r>
            <a:r>
              <a:rPr lang="en-US" altLang="zh-TW" sz="2800" dirty="0" err="1"/>
              <a:t>vancomycin</a:t>
            </a:r>
            <a:r>
              <a:rPr lang="en-US" altLang="zh-TW" sz="2800" dirty="0"/>
              <a:t>.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0"/>
            <a:ext cx="47244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Thoracocentesis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/>
              <a:t>caliber</a:t>
            </a:r>
            <a:r>
              <a:rPr lang="fr-FR" dirty="0"/>
              <a:t> </a:t>
            </a:r>
            <a:r>
              <a:rPr lang="fr-FR" dirty="0" smtClean="0"/>
              <a:t> and </a:t>
            </a:r>
            <a:r>
              <a:rPr lang="fr-FR" dirty="0" err="1" smtClean="0"/>
              <a:t>wide</a:t>
            </a:r>
            <a:r>
              <a:rPr lang="fr-FR" dirty="0" smtClean="0"/>
              <a:t> bore </a:t>
            </a:r>
            <a:r>
              <a:rPr lang="fr-FR" dirty="0" err="1" smtClean="0"/>
              <a:t>needle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diagnosis</a:t>
            </a:r>
            <a:r>
              <a:rPr lang="fr-FR" dirty="0"/>
              <a:t> </a:t>
            </a:r>
            <a:r>
              <a:rPr lang="fr-FR" dirty="0" smtClean="0"/>
              <a:t>technique</a:t>
            </a:r>
          </a:p>
          <a:p>
            <a:endParaRPr lang="fr-FR" dirty="0"/>
          </a:p>
          <a:p>
            <a:r>
              <a:rPr lang="fr-FR" dirty="0" err="1"/>
              <a:t>Therapeutically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if the </a:t>
            </a: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 smtClean="0"/>
              <a:t>fluid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Theoretically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pleural lavage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z="6600" smtClean="0"/>
              <a:t>Hemothorax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148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i="1" dirty="0" smtClean="0"/>
              <a:t>“ the collection of blood between the visceral and parietal pleura…”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Thoracentesis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/>
          <a:lstStyle/>
          <a:p>
            <a:r>
              <a:rPr lang="en-US" altLang="zh-TW" dirty="0" err="1"/>
              <a:t>Thoracentesis</a:t>
            </a:r>
            <a:r>
              <a:rPr lang="en-US" altLang="zh-TW" dirty="0"/>
              <a:t> is a procedure that the patient is given a local anesthetic, a needle is inserted into the pleural cavity through the back between the ribs on the infected side, and a sample of fluid is withdrawn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If the patient has </a:t>
            </a:r>
            <a:r>
              <a:rPr lang="en-US" altLang="zh-TW" dirty="0" err="1"/>
              <a:t>empyema</a:t>
            </a:r>
            <a:r>
              <a:rPr lang="en-US" altLang="zh-TW" dirty="0"/>
              <a:t>, there will be </a:t>
            </a:r>
            <a:r>
              <a:rPr lang="en-US" altLang="zh-TW" dirty="0" err="1"/>
              <a:t>leukocytosis</a:t>
            </a:r>
            <a:r>
              <a:rPr lang="en-US" altLang="zh-TW" dirty="0"/>
              <a:t>, a high level of protein, and a very low level of blood sugar.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181600" cy="9144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Surgical treatment of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has two goals: drainage of the infected fluid and closing up of the space left in the pleural cavity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second-stage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insert </a:t>
            </a:r>
            <a:r>
              <a:rPr lang="en-US" altLang="zh-TW" sz="2800" dirty="0"/>
              <a:t>a chest tube </a:t>
            </a:r>
            <a:r>
              <a:rPr lang="en-US" altLang="zh-TW" sz="2800" dirty="0" smtClean="0"/>
              <a:t>or </a:t>
            </a:r>
            <a:r>
              <a:rPr lang="en-US" altLang="zh-TW" sz="2800" dirty="0"/>
              <a:t>remove part of a rib (rib resection</a:t>
            </a:r>
            <a:r>
              <a:rPr lang="en-US" altLang="zh-TW" sz="2800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third-stage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the surgeon may cut or peel away the thick fibrous layer coating the lung, a procedure which is called </a:t>
            </a:r>
            <a:r>
              <a:rPr lang="en-US" altLang="zh-TW" sz="2800" dirty="0" err="1"/>
              <a:t>decortication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The doctor may use video-assisted thoracic surgery (VATS) techniques to position the chest tube or to perform a limited </a:t>
            </a:r>
            <a:r>
              <a:rPr lang="en-US" altLang="zh-TW" sz="2800" dirty="0" err="1"/>
              <a:t>decortication</a:t>
            </a:r>
            <a:r>
              <a:rPr lang="en-US" altLang="zh-TW" sz="2800" dirty="0"/>
              <a:t>.     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4953000" cy="990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Thoracic Surgery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VATS is a minimally invasive surgical technique that uses a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to allow the surgeon to view the chest cavity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lung is collapsed and 3-4 small or access ports, are made to facilitate insertion of the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and surgical instruments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When the surgical procedure is complete, the surgeon expands the lung and inserts a chest tube in one of the incision sites. </a:t>
            </a:r>
          </a:p>
          <a:p>
            <a:endParaRPr lang="en-US" altLang="zh-TW" sz="2800" dirty="0"/>
          </a:p>
          <a:p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fr-FR"/>
              <a:t>Chest Tube</a:t>
            </a:r>
            <a:endParaRPr lang="fr-FR" sz="3200"/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2800" y="1295400"/>
            <a:ext cx="7653338" cy="44958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120000"/>
              </a:lnSpc>
            </a:pPr>
            <a:r>
              <a:rPr lang="fr-FR"/>
              <a:t>As soon as the liquid is thick</a:t>
            </a:r>
          </a:p>
          <a:p>
            <a:pPr>
              <a:lnSpc>
                <a:spcPct val="120000"/>
              </a:lnSpc>
            </a:pPr>
            <a:r>
              <a:rPr lang="fr-FR"/>
              <a:t>Localization</a:t>
            </a:r>
          </a:p>
          <a:p>
            <a:pPr lvl="2">
              <a:lnSpc>
                <a:spcPct val="120000"/>
              </a:lnSpc>
            </a:pPr>
            <a:r>
              <a:rPr lang="fr-FR"/>
              <a:t>free: axillary</a:t>
            </a:r>
          </a:p>
          <a:p>
            <a:pPr lvl="2"/>
            <a:r>
              <a:rPr lang="fr-FR" b="1" u="sng">
                <a:solidFill>
                  <a:schemeClr val="hlink"/>
                </a:solidFill>
              </a:rPr>
              <a:t>loculated</a:t>
            </a:r>
            <a:r>
              <a:rPr lang="fr-FR"/>
              <a:t>: Chest imaging using ultrasonography and/or computed tomography</a:t>
            </a:r>
          </a:p>
          <a:p>
            <a:pPr>
              <a:lnSpc>
                <a:spcPct val="120000"/>
              </a:lnSpc>
            </a:pPr>
            <a:r>
              <a:rPr lang="fr-FR"/>
              <a:t>Size: 20 à 24 </a:t>
            </a:r>
          </a:p>
          <a:p>
            <a:pPr>
              <a:lnSpc>
                <a:spcPct val="120000"/>
              </a:lnSpc>
            </a:pPr>
            <a:r>
              <a:rPr lang="fr-FR"/>
              <a:t>Bedside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81407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Intrapleural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fibrinolytic</a:t>
            </a:r>
            <a:r>
              <a:rPr lang="en-US" sz="1800" b="0" dirty="0" smtClean="0">
                <a:solidFill>
                  <a:schemeClr val="tx1"/>
                </a:solidFill>
              </a:rPr>
              <a:t> therapy for treatment of adult  </a:t>
            </a:r>
            <a:r>
              <a:rPr lang="en-US" sz="1800" b="0" dirty="0" err="1" smtClean="0">
                <a:solidFill>
                  <a:schemeClr val="tx1"/>
                </a:solidFill>
              </a:rPr>
              <a:t>para</a:t>
            </a:r>
            <a:r>
              <a:rPr lang="en-US" sz="1800" b="0" dirty="0" smtClean="0">
                <a:solidFill>
                  <a:schemeClr val="tx1"/>
                </a:solidFill>
              </a:rPr>
              <a:t> pneumonic effusions and  </a:t>
            </a:r>
            <a:r>
              <a:rPr lang="en-US" sz="1800" b="0" dirty="0" err="1" smtClean="0">
                <a:solidFill>
                  <a:schemeClr val="tx1"/>
                </a:solidFill>
              </a:rPr>
              <a:t>empyemas</a:t>
            </a:r>
            <a:r>
              <a:rPr lang="en-US" sz="1800" b="0" dirty="0" smtClean="0">
                <a:solidFill>
                  <a:schemeClr val="tx1"/>
                </a:solidFill>
              </a:rPr>
              <a:t>: a systematic review and meta-analysis.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600" b="0" u="sng" dirty="0" smtClean="0">
                <a:solidFill>
                  <a:schemeClr val="tx1"/>
                </a:solidFill>
                <a:hlinkClick r:id="rId3" tooltip="Chest."/>
              </a:rPr>
              <a:t>Chest.</a:t>
            </a:r>
            <a:r>
              <a:rPr lang="en-US" sz="1600" b="0" dirty="0" smtClean="0">
                <a:solidFill>
                  <a:schemeClr val="tx1"/>
                </a:solidFill>
              </a:rPr>
              <a:t> 2012 Aug;142(2):401-11</a:t>
            </a:r>
            <a:r>
              <a:rPr lang="en-US" sz="1600" b="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pt-BR" sz="1200" u="sng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Janda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S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Swiston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J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Level  1 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systematic review and meta-analysis of all randomized controlled trials to date comparing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placebo to clarify their current role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meta-analysis does reveal that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is potentially beneficial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adult population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3048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 err="1"/>
              <a:t>Thoracocentesis</a:t>
            </a:r>
            <a:endParaRPr lang="fr-FR" sz="3200" dirty="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Clear liquid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clear</a:t>
            </a:r>
            <a:r>
              <a:rPr lang="fr-FR" dirty="0"/>
              <a:t> or purulent effusion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pH&gt;7.20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3606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pH&lt;7.20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07950" y="3860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 intervention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419600" y="289560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4343400" y="41148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 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Fibrinolytics</a:t>
            </a:r>
            <a:r>
              <a:rPr lang="fr-FR" dirty="0"/>
              <a:t> 24-48h</a:t>
            </a:r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2438400" y="1676400"/>
            <a:ext cx="1366838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3810000" y="1676400"/>
            <a:ext cx="1008062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 flipH="1">
            <a:off x="1187450" y="2565400"/>
            <a:ext cx="863600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2051050" y="2565400"/>
            <a:ext cx="792163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 flipH="1">
            <a:off x="4953000" y="2514600"/>
            <a:ext cx="719138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5638800" y="2514600"/>
            <a:ext cx="720725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1116013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9" name="Line 23"/>
          <p:cNvSpPr>
            <a:spLocks noChangeShapeType="1"/>
          </p:cNvSpPr>
          <p:nvPr/>
        </p:nvSpPr>
        <p:spPr bwMode="auto">
          <a:xfrm>
            <a:off x="2916238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5181600" y="33528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6934200" y="32004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</a:t>
            </a:r>
          </a:p>
          <a:p>
            <a:r>
              <a:rPr lang="fr-FR" dirty="0" err="1"/>
              <a:t>Fibrinolytics</a:t>
            </a:r>
            <a:endParaRPr lang="fr-FR" dirty="0"/>
          </a:p>
          <a:p>
            <a:r>
              <a:rPr lang="fr-FR" dirty="0"/>
              <a:t>Pleural lavage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70104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VATS</a:t>
            </a:r>
          </a:p>
          <a:p>
            <a:r>
              <a:rPr lang="fr-FR" dirty="0"/>
              <a:t>Drainage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5562600" y="5942012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/>
              <a:t>VATS</a:t>
            </a:r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162800" y="5943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7" name="Line 31"/>
          <p:cNvSpPr>
            <a:spLocks noChangeShapeType="1"/>
          </p:cNvSpPr>
          <p:nvPr/>
        </p:nvSpPr>
        <p:spPr bwMode="auto">
          <a:xfrm flipH="1">
            <a:off x="62484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>
            <a:off x="68580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9" name="Line 33"/>
          <p:cNvSpPr>
            <a:spLocks noChangeShapeType="1"/>
          </p:cNvSpPr>
          <p:nvPr/>
        </p:nvSpPr>
        <p:spPr bwMode="auto">
          <a:xfrm>
            <a:off x="6096000" y="5562600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0" name="Line 34"/>
          <p:cNvSpPr>
            <a:spLocks noChangeShapeType="1"/>
          </p:cNvSpPr>
          <p:nvPr/>
        </p:nvSpPr>
        <p:spPr bwMode="auto">
          <a:xfrm>
            <a:off x="8027988" y="5516563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1835150" y="386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Reccurent thoracocentesis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1.Exudative pleural effusion is characterized by: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Protein content &gt; 3 g/100 ml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WBC &gt; 5000/mm3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Pleural to serum LDH ratio &gt; 0.6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LDH &gt; 1/3 of serum LDH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 &lt; 7.3</a:t>
            </a:r>
          </a:p>
          <a:p>
            <a:pPr>
              <a:buNone/>
            </a:pPr>
            <a:r>
              <a:rPr lang="en-US" dirty="0" smtClean="0"/>
              <a:t>2.Abrams needle is used for.</a:t>
            </a:r>
          </a:p>
          <a:p>
            <a:pPr>
              <a:buNone/>
            </a:pPr>
            <a:r>
              <a:rPr lang="en-US" dirty="0" smtClean="0"/>
              <a:t>     A. Pleural biopsy</a:t>
            </a:r>
          </a:p>
          <a:p>
            <a:pPr>
              <a:buNone/>
            </a:pPr>
            <a:r>
              <a:rPr lang="en-US" dirty="0" smtClean="0"/>
              <a:t>     B. Renal biopsy</a:t>
            </a:r>
          </a:p>
          <a:p>
            <a:pPr>
              <a:buNone/>
            </a:pPr>
            <a:r>
              <a:rPr lang="en-US" dirty="0" smtClean="0"/>
              <a:t>     C. Liver biopsy</a:t>
            </a:r>
          </a:p>
          <a:p>
            <a:pPr>
              <a:buNone/>
            </a:pPr>
            <a:r>
              <a:rPr lang="en-US" dirty="0" smtClean="0"/>
              <a:t>     D. </a:t>
            </a:r>
            <a:r>
              <a:rPr lang="en-US" dirty="0" err="1" smtClean="0"/>
              <a:t>Peritonial</a:t>
            </a:r>
            <a:r>
              <a:rPr lang="en-US" dirty="0" smtClean="0"/>
              <a:t> biopsy</a:t>
            </a:r>
          </a:p>
          <a:p>
            <a:pPr>
              <a:buNone/>
            </a:pPr>
            <a:r>
              <a:rPr lang="en-US" dirty="0" smtClean="0"/>
              <a:t>3. All of the following respiratory diseases can produce acute </a:t>
            </a:r>
            <a:r>
              <a:rPr lang="en-US" dirty="0" err="1" smtClean="0"/>
              <a:t>dyspnea</a:t>
            </a:r>
            <a:r>
              <a:rPr lang="en-US" dirty="0" smtClean="0"/>
              <a:t> at rest except</a:t>
            </a:r>
          </a:p>
          <a:p>
            <a:pPr>
              <a:buNone/>
            </a:pPr>
            <a:r>
              <a:rPr lang="en-US" dirty="0" smtClean="0"/>
              <a:t>     A. Acute sever asthma</a:t>
            </a:r>
          </a:p>
          <a:p>
            <a:pPr>
              <a:buNone/>
            </a:pPr>
            <a:r>
              <a:rPr lang="en-US" dirty="0" smtClean="0"/>
              <a:t>     B. Pneumonia </a:t>
            </a:r>
          </a:p>
          <a:p>
            <a:pPr>
              <a:buNone/>
            </a:pPr>
            <a:r>
              <a:rPr lang="en-US" dirty="0" smtClean="0"/>
              <a:t>     C. Lobar collapse</a:t>
            </a:r>
          </a:p>
          <a:p>
            <a:pPr>
              <a:buNone/>
            </a:pPr>
            <a:r>
              <a:rPr lang="en-US" dirty="0" smtClean="0"/>
              <a:t>     D. Mild pleural effusion</a:t>
            </a:r>
          </a:p>
          <a:p>
            <a:pPr>
              <a:buNone/>
            </a:pPr>
            <a:r>
              <a:rPr lang="en-US" dirty="0" smtClean="0"/>
              <a:t>     E. </a:t>
            </a:r>
            <a:r>
              <a:rPr lang="en-US" dirty="0" err="1" smtClean="0"/>
              <a:t>Pneumothorax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IN" dirty="0" smtClean="0"/>
              <a:t>4) What is the most appropriate </a:t>
            </a:r>
            <a:r>
              <a:rPr lang="en-IN" dirty="0" err="1" smtClean="0"/>
              <a:t>intial</a:t>
            </a:r>
            <a:r>
              <a:rPr lang="en-IN" dirty="0" smtClean="0"/>
              <a:t> step in management of patient with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Parentralpencillin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pencillin</a:t>
            </a:r>
            <a:endParaRPr lang="en-IN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5) </a:t>
            </a:r>
            <a:r>
              <a:rPr lang="en-IN" dirty="0" err="1" smtClean="0"/>
              <a:t>Whichis</a:t>
            </a:r>
            <a:r>
              <a:rPr lang="en-IN" dirty="0" smtClean="0"/>
              <a:t> most common organism causing 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 </a:t>
            </a:r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Beta-</a:t>
            </a:r>
            <a:r>
              <a:rPr lang="en-IN" dirty="0" err="1" smtClean="0"/>
              <a:t>hemolytic</a:t>
            </a:r>
            <a:r>
              <a:rPr lang="en-IN" dirty="0" smtClean="0"/>
              <a:t> streptococci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Pseudomonas </a:t>
            </a:r>
            <a:r>
              <a:rPr lang="en-IN" dirty="0" err="1" smtClean="0"/>
              <a:t>aeroginosa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Candida </a:t>
            </a:r>
            <a:r>
              <a:rPr lang="en-IN" dirty="0" err="1" smtClean="0"/>
              <a:t>albicans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IN" dirty="0" smtClean="0"/>
              <a:t>6) In patient with a persistent infected air spaces after </a:t>
            </a:r>
            <a:r>
              <a:rPr lang="en-IN" dirty="0" err="1" smtClean="0"/>
              <a:t>empyema</a:t>
            </a:r>
            <a:r>
              <a:rPr lang="en-IN" dirty="0" smtClean="0"/>
              <a:t> removal, the best treatment  is?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Prolonged 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Muscles transposition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Thoracoplasty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Pneumonectomy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IN" dirty="0" smtClean="0"/>
              <a:t>7) In a very ill patient who is not a surgical candidate, the best means of treating </a:t>
            </a:r>
            <a:r>
              <a:rPr lang="en-IN" dirty="0" err="1" smtClean="0"/>
              <a:t>empyema</a:t>
            </a:r>
            <a:r>
              <a:rPr lang="en-IN" dirty="0" smtClean="0"/>
              <a:t> is 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VATs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Rib resection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 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257800" cy="10820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77724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Causes of a Spontaneous </a:t>
            </a:r>
            <a:r>
              <a:rPr lang="en-US" dirty="0" err="1" smtClean="0"/>
              <a:t>Hemothorax</a:t>
            </a:r>
            <a:endParaRPr lang="en-US" dirty="0" smtClean="0"/>
          </a:p>
          <a:p>
            <a:pPr>
              <a:buFontTx/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Pulmonary:  </a:t>
            </a:r>
            <a:r>
              <a:rPr lang="en-US" sz="2000" dirty="0" err="1" smtClean="0"/>
              <a:t>bullous</a:t>
            </a:r>
            <a:r>
              <a:rPr lang="en-US" sz="2000" dirty="0" smtClean="0"/>
              <a:t> emphysema, PE, infarction,  AVM’s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Pleural: </a:t>
            </a:r>
            <a:r>
              <a:rPr lang="en-US" sz="2000" dirty="0" smtClean="0"/>
              <a:t>torn adhesions, endometriosis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err="1" smtClean="0"/>
              <a:t>Neoplastic</a:t>
            </a:r>
            <a:r>
              <a:rPr lang="en-US" dirty="0" smtClean="0"/>
              <a:t>: </a:t>
            </a:r>
            <a:r>
              <a:rPr lang="en-US" sz="2000" dirty="0" smtClean="0"/>
              <a:t>primary, metastatic </a:t>
            </a:r>
            <a:r>
              <a:rPr lang="en-US" sz="2000" i="1" dirty="0" smtClean="0"/>
              <a:t>(melanoma)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Blood </a:t>
            </a:r>
            <a:r>
              <a:rPr lang="en-US" dirty="0" err="1" smtClean="0"/>
              <a:t>Dyscrasias</a:t>
            </a:r>
            <a:r>
              <a:rPr lang="en-US" dirty="0" smtClean="0"/>
              <a:t>: </a:t>
            </a:r>
            <a:r>
              <a:rPr lang="en-US" sz="2000" dirty="0" smtClean="0"/>
              <a:t>thrombocytopenia, hemophilia, anticoagulation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Thoracic Pathology: </a:t>
            </a:r>
            <a:r>
              <a:rPr lang="en-US" sz="2000" dirty="0" smtClean="0"/>
              <a:t>ruptured aorta, dissection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Abdominal Pathology: </a:t>
            </a:r>
            <a:r>
              <a:rPr lang="en-US" sz="2000" dirty="0" smtClean="0"/>
              <a:t>pancreatic </a:t>
            </a:r>
            <a:r>
              <a:rPr lang="en-US" sz="2000" dirty="0" err="1" smtClean="0"/>
              <a:t>pseudocyst</a:t>
            </a:r>
            <a:r>
              <a:rPr lang="en-US" sz="2000" dirty="0" smtClean="0"/>
              <a:t>, </a:t>
            </a:r>
            <a:r>
              <a:rPr lang="en-US" sz="2000" dirty="0" err="1" smtClean="0"/>
              <a:t>hemoperitoneum</a:t>
            </a:r>
            <a:endParaRPr lang="en-US" sz="20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/>
              <a:t>8) Which </a:t>
            </a:r>
            <a:r>
              <a:rPr lang="en-IN" dirty="0" err="1" smtClean="0"/>
              <a:t>fibrinolytic</a:t>
            </a:r>
            <a:r>
              <a:rPr lang="en-IN" dirty="0" smtClean="0"/>
              <a:t> agent used to treat </a:t>
            </a:r>
            <a:r>
              <a:rPr lang="en-IN" dirty="0" err="1" smtClean="0"/>
              <a:t>empyema</a:t>
            </a:r>
            <a:r>
              <a:rPr lang="en-IN" dirty="0" smtClean="0"/>
              <a:t> can sometime cause a allergic reaction?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Urokinase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Unfractionated</a:t>
            </a:r>
            <a:r>
              <a:rPr lang="en-IN" dirty="0" smtClean="0"/>
              <a:t> heparin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Streptokinase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LMWH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HYDROPNEUMOTHORAX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IN" dirty="0" smtClean="0"/>
              <a:t>9) All of the following  finding is </a:t>
            </a:r>
            <a:r>
              <a:rPr lang="en-IN" dirty="0" err="1" smtClean="0"/>
              <a:t>auscultated</a:t>
            </a:r>
            <a:r>
              <a:rPr lang="en-IN" dirty="0" smtClean="0"/>
              <a:t>  in </a:t>
            </a:r>
            <a:r>
              <a:rPr lang="en-IN" dirty="0" err="1" smtClean="0"/>
              <a:t>hydropneumothorax</a:t>
            </a:r>
            <a:r>
              <a:rPr lang="en-IN" dirty="0" smtClean="0"/>
              <a:t> except?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Succussion</a:t>
            </a:r>
            <a:r>
              <a:rPr lang="en-IN" dirty="0" smtClean="0"/>
              <a:t> splash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 Decreased breath sound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Crepitation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Wheeze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10) treatment of choice of </a:t>
            </a:r>
            <a:r>
              <a:rPr lang="en-IN" dirty="0" err="1" smtClean="0"/>
              <a:t>hydropneumothorax</a:t>
            </a:r>
            <a:r>
              <a:rPr lang="en-IN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Thoracocentesis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Tube </a:t>
            </a:r>
            <a:r>
              <a:rPr lang="en-IN" dirty="0" err="1" smtClean="0"/>
              <a:t>thoracstomy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 and tube </a:t>
            </a:r>
            <a:r>
              <a:rPr lang="en-IN" dirty="0" err="1" smtClean="0"/>
              <a:t>thoracostomy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11) Which type of breath sound is heard in </a:t>
            </a:r>
            <a:r>
              <a:rPr lang="en-IN" dirty="0" err="1" smtClean="0"/>
              <a:t>hydropneumothorax</a:t>
            </a:r>
            <a:r>
              <a:rPr lang="en-IN" dirty="0" smtClean="0"/>
              <a:t>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a)Tubular bronchial 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b)Cavernous bronchial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</a:t>
            </a:r>
            <a:r>
              <a:rPr lang="en-IN" dirty="0" err="1" smtClean="0"/>
              <a:t>Amphoric</a:t>
            </a:r>
            <a:r>
              <a:rPr lang="en-IN" dirty="0" smtClean="0"/>
              <a:t>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Bronchovesicular</a:t>
            </a:r>
            <a:r>
              <a:rPr lang="en-IN" dirty="0" smtClean="0"/>
              <a:t> breathing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12) </a:t>
            </a:r>
            <a:r>
              <a:rPr lang="en-IN" dirty="0" err="1" smtClean="0"/>
              <a:t>Bronchopleural</a:t>
            </a:r>
            <a:r>
              <a:rPr lang="en-IN" dirty="0" smtClean="0"/>
              <a:t> fistula is seen in which of the following condition?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a)Pleural effusion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</a:t>
            </a:r>
            <a:r>
              <a:rPr lang="en-IN" dirty="0" err="1" smtClean="0"/>
              <a:t>Hydropneumothorax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c)Lung abscess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Bronchiectasis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1) </a:t>
            </a:r>
            <a:r>
              <a:rPr lang="en-IN" dirty="0" err="1" smtClean="0"/>
              <a:t>a,c</a:t>
            </a:r>
            <a:r>
              <a:rPr lang="en-IN" dirty="0" smtClean="0"/>
              <a:t> (2) a (3) c  (4)d (5)a (6)b (7)c (8)c (9) d (10) b (11) c (12)b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324600" cy="1066800"/>
          </a:xfrm>
          <a:noFill/>
        </p:spPr>
        <p:txBody>
          <a:bodyPr/>
          <a:lstStyle/>
          <a:p>
            <a:r>
              <a:rPr lang="en-US" sz="4800" dirty="0" smtClean="0"/>
              <a:t>     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physiological Process</a:t>
            </a:r>
            <a:endParaRPr lang="en-US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the accumulation of pleural blood forms a stable clot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3000" dirty="0" smtClean="0"/>
              <a:t>overall ventilation &amp; oxygenation becomes impaired</a:t>
            </a:r>
          </a:p>
          <a:p>
            <a:pPr>
              <a:buFontTx/>
              <a:buNone/>
            </a:pPr>
            <a:endParaRPr lang="en-US" sz="1200" dirty="0" smtClean="0"/>
          </a:p>
          <a:p>
            <a:pPr lvl="2"/>
            <a:r>
              <a:rPr lang="en-US" sz="2600" dirty="0" smtClean="0"/>
              <a:t>mechanical compression of the lung parenchyma</a:t>
            </a:r>
          </a:p>
          <a:p>
            <a:pPr lvl="2"/>
            <a:r>
              <a:rPr lang="en-US" sz="2600" dirty="0" err="1" smtClean="0"/>
              <a:t>mediastinal</a:t>
            </a:r>
            <a:r>
              <a:rPr lang="en-US" sz="2600" dirty="0" smtClean="0"/>
              <a:t> shift</a:t>
            </a:r>
          </a:p>
          <a:p>
            <a:pPr lvl="2"/>
            <a:r>
              <a:rPr lang="en-US" sz="2600" dirty="0" smtClean="0"/>
              <a:t>flattening of the </a:t>
            </a:r>
            <a:r>
              <a:rPr lang="en-US" sz="2600" dirty="0" err="1" smtClean="0"/>
              <a:t>hemidiaphragm</a:t>
            </a:r>
            <a:endParaRPr lang="en-US" sz="26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4876800" cy="1143000"/>
          </a:xfrm>
        </p:spPr>
        <p:txBody>
          <a:bodyPr/>
          <a:lstStyle/>
          <a:p>
            <a:r>
              <a:rPr lang="en-US" sz="4800" dirty="0" smtClean="0"/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 </a:t>
            </a:r>
            <a:endParaRPr lang="en-US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</a:t>
            </a:r>
            <a:r>
              <a:rPr lang="en-US" i="1" u="sng" dirty="0" err="1" smtClean="0"/>
              <a:t>Pathophysiologic</a:t>
            </a:r>
            <a:r>
              <a:rPr lang="en-US" i="1" u="sng" dirty="0" smtClean="0"/>
              <a:t> Process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over time, the clot is partially-absorbed, leaving behind </a:t>
            </a:r>
            <a:r>
              <a:rPr lang="en-US" sz="3000" dirty="0" err="1" smtClean="0"/>
              <a:t>loculated</a:t>
            </a:r>
            <a:r>
              <a:rPr lang="en-US" sz="3000" dirty="0" smtClean="0"/>
              <a:t> fluid and </a:t>
            </a:r>
            <a:r>
              <a:rPr lang="en-US" sz="3000" dirty="0" err="1" smtClean="0"/>
              <a:t>fibrinous</a:t>
            </a:r>
            <a:r>
              <a:rPr lang="en-US" sz="3000" dirty="0" smtClean="0"/>
              <a:t> </a:t>
            </a:r>
            <a:r>
              <a:rPr lang="en-US" sz="3000" dirty="0" err="1" smtClean="0"/>
              <a:t>septations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macro-fibrin deposition begins to provide a structural framework</a:t>
            </a:r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this “peel” slowly contracts to entrap the underlying lung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/>
              <a:t>  </a:t>
            </a:r>
            <a:endParaRPr lang="en-US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4000" i="1" u="sng" smtClean="0"/>
              <a:t>Goal of Treatment</a:t>
            </a:r>
            <a:endParaRPr lang="en-US" sz="3600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r>
              <a:rPr lang="en-US" sz="3600" i="1" smtClean="0"/>
              <a:t>to remove the pleural blood </a:t>
            </a:r>
          </a:p>
          <a:p>
            <a:pPr algn="ctr">
              <a:buFontTx/>
              <a:buNone/>
            </a:pPr>
            <a:r>
              <a:rPr lang="en-US" sz="3600" i="1" smtClean="0"/>
              <a:t>and allow for </a:t>
            </a:r>
          </a:p>
          <a:p>
            <a:pPr algn="ctr">
              <a:buFontTx/>
              <a:buNone/>
            </a:pPr>
            <a:r>
              <a:rPr lang="en-US" sz="3600" i="1" smtClean="0"/>
              <a:t>complete lung re-expansion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0"/>
            <a:ext cx="7493000" cy="6096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General Management Options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thoracentesis</a:t>
            </a:r>
            <a:r>
              <a:rPr lang="en-US" dirty="0" smtClean="0"/>
              <a:t>:  </a:t>
            </a:r>
            <a:r>
              <a:rPr lang="en-US" sz="2000" i="1" dirty="0" smtClean="0">
                <a:latin typeface="+mj-lt"/>
              </a:rPr>
              <a:t>bedside / ultrasound-guided / C.T.-guided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thoracostomy</a:t>
            </a:r>
            <a:r>
              <a:rPr lang="en-US" dirty="0" smtClean="0"/>
              <a:t> drainage: </a:t>
            </a:r>
            <a:r>
              <a:rPr lang="en-US" sz="2000" dirty="0" smtClean="0"/>
              <a:t>with </a:t>
            </a:r>
            <a:r>
              <a:rPr lang="en-US" sz="2000" dirty="0" err="1" smtClean="0"/>
              <a:t>icd</a:t>
            </a:r>
            <a:r>
              <a:rPr lang="en-US" sz="2000" dirty="0" smtClean="0"/>
              <a:t> </a:t>
            </a:r>
            <a:r>
              <a:rPr lang="en-US" sz="2000" i="1" dirty="0" smtClean="0"/>
              <a:t>the mainstay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thorascopic</a:t>
            </a:r>
            <a:r>
              <a:rPr lang="en-US" dirty="0" smtClean="0"/>
              <a:t> surgery:  </a:t>
            </a:r>
            <a:r>
              <a:rPr lang="en-US" sz="2000" i="1" dirty="0" smtClean="0"/>
              <a:t>less than 2 wks.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thoracotomy</a:t>
            </a:r>
            <a:r>
              <a:rPr lang="en-US" dirty="0" smtClean="0"/>
              <a:t>:</a:t>
            </a:r>
            <a:r>
              <a:rPr lang="en-US" sz="2000" dirty="0" smtClean="0"/>
              <a:t>  </a:t>
            </a:r>
            <a:r>
              <a:rPr lang="en-US" sz="2000" i="1" dirty="0" smtClean="0"/>
              <a:t>massive </a:t>
            </a:r>
            <a:r>
              <a:rPr lang="en-US" sz="2000" i="1" dirty="0" err="1" smtClean="0"/>
              <a:t>hemothorax</a:t>
            </a:r>
            <a:r>
              <a:rPr lang="en-US" sz="2000" i="1" dirty="0" smtClean="0"/>
              <a:t> / instability / chronic </a:t>
            </a:r>
            <a:r>
              <a:rPr lang="en-US" sz="2000" i="1" dirty="0" err="1" smtClean="0"/>
              <a:t>hemothorax</a:t>
            </a:r>
            <a:endParaRPr lang="en-US" sz="2000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fibrinolytic</a:t>
            </a:r>
            <a:r>
              <a:rPr lang="en-US" dirty="0" smtClean="0"/>
              <a:t> therapy: </a:t>
            </a:r>
            <a:r>
              <a:rPr lang="en-US" sz="2000" i="1" dirty="0" err="1" smtClean="0"/>
              <a:t>urokinase</a:t>
            </a:r>
            <a:r>
              <a:rPr lang="en-US" sz="2000" i="1" dirty="0" smtClean="0"/>
              <a:t> (1000 IU/ml) in 150cc solution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Hemothorax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5400" i="1" dirty="0" smtClean="0"/>
              <a:t>Questions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6600" i="1" dirty="0" smtClean="0">
                <a:solidFill>
                  <a:srgbClr val="FF0000"/>
                </a:solidFill>
              </a:rPr>
              <a:t>What is an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Empyema</a:t>
            </a:r>
            <a:r>
              <a:rPr lang="en-US" sz="6600" i="1" dirty="0" smtClean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1161</Words>
  <Application>Microsoft Office PowerPoint</Application>
  <PresentationFormat>On-screen Show (4:3)</PresentationFormat>
  <Paragraphs>301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 Antiqua</vt:lpstr>
      <vt:lpstr>Calibri</vt:lpstr>
      <vt:lpstr>Cambria</vt:lpstr>
      <vt:lpstr>新細明體</vt:lpstr>
      <vt:lpstr>黑体</vt:lpstr>
      <vt:lpstr>Times New Roman</vt:lpstr>
      <vt:lpstr>Wingdings</vt:lpstr>
      <vt:lpstr>Wingdings 2</vt:lpstr>
      <vt:lpstr>Opulent</vt:lpstr>
      <vt:lpstr>ClipArt</vt:lpstr>
      <vt:lpstr>Haemothorax, Empyema, Hydropneumothorax</vt:lpstr>
      <vt:lpstr>Hemothorax</vt:lpstr>
      <vt:lpstr>   Hemothorax  </vt:lpstr>
      <vt:lpstr>         Hemothorax  </vt:lpstr>
      <vt:lpstr>    Hemothorax  </vt:lpstr>
      <vt:lpstr>Hemothorax  </vt:lpstr>
      <vt:lpstr>PowerPoint Presentation</vt:lpstr>
      <vt:lpstr>Hemothorax</vt:lpstr>
      <vt:lpstr>PowerPoint Presentation</vt:lpstr>
      <vt:lpstr>Empyema Thoracis</vt:lpstr>
      <vt:lpstr>The Stages of Empyema</vt:lpstr>
      <vt:lpstr>Causes </vt:lpstr>
      <vt:lpstr>Bacteriological data.</vt:lpstr>
      <vt:lpstr>PowerPoint Presentation</vt:lpstr>
      <vt:lpstr>        Diagnosis</vt:lpstr>
      <vt:lpstr>PowerPoint Presentation</vt:lpstr>
      <vt:lpstr>Primary  treatment  options</vt:lpstr>
      <vt:lpstr>     Treatment</vt:lpstr>
      <vt:lpstr>Thoracocentesis</vt:lpstr>
      <vt:lpstr>Thoracentesis </vt:lpstr>
      <vt:lpstr>Surgical Treatment</vt:lpstr>
      <vt:lpstr>Thoracic Surgery</vt:lpstr>
      <vt:lpstr>Chest Tube</vt:lpstr>
      <vt:lpstr>    Intrapleural  fibrinolytic therapy for treatment of adult  para pneumonic effusions and  empyemas: a systematic review and meta-analysis. Chest. 2012 Aug;142(2):401-11. .  </vt:lpstr>
      <vt:lpstr>PowerPoint Presentation</vt:lpstr>
      <vt:lpstr>PowerPoint Presentation</vt:lpstr>
      <vt:lpstr>                          MCQ</vt:lpstr>
      <vt:lpstr>PowerPoint Presentation</vt:lpstr>
      <vt:lpstr>PowerPoint Presentation</vt:lpstr>
      <vt:lpstr>PowerPoint Presentation</vt:lpstr>
      <vt:lpstr>HYDROPNEUMOTHORAX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Empyema,Hydropneumothorax,Chylothorax</dc:title>
  <dc:creator>tbchestopd</dc:creator>
  <cp:lastModifiedBy>star</cp:lastModifiedBy>
  <cp:revision>42</cp:revision>
  <dcterms:created xsi:type="dcterms:W3CDTF">2012-04-17T09:05:35Z</dcterms:created>
  <dcterms:modified xsi:type="dcterms:W3CDTF">2021-09-13T04:12:06Z</dcterms:modified>
</cp:coreProperties>
</file>