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95" r:id="rId4"/>
    <p:sldId id="261" r:id="rId5"/>
    <p:sldId id="293" r:id="rId6"/>
    <p:sldId id="271" r:id="rId7"/>
    <p:sldId id="294" r:id="rId8"/>
    <p:sldId id="262" r:id="rId9"/>
    <p:sldId id="264" r:id="rId10"/>
    <p:sldId id="263" r:id="rId11"/>
    <p:sldId id="272" r:id="rId12"/>
    <p:sldId id="273" r:id="rId13"/>
    <p:sldId id="274" r:id="rId14"/>
    <p:sldId id="275" r:id="rId15"/>
    <p:sldId id="276" r:id="rId16"/>
    <p:sldId id="277" r:id="rId17"/>
    <p:sldId id="291" r:id="rId18"/>
    <p:sldId id="265" r:id="rId19"/>
    <p:sldId id="266" r:id="rId20"/>
    <p:sldId id="267" r:id="rId21"/>
    <p:sldId id="286" r:id="rId22"/>
    <p:sldId id="287" r:id="rId23"/>
    <p:sldId id="288" r:id="rId24"/>
    <p:sldId id="292" r:id="rId25"/>
    <p:sldId id="268" r:id="rId26"/>
    <p:sldId id="282" r:id="rId27"/>
    <p:sldId id="284" r:id="rId28"/>
    <p:sldId id="283" r:id="rId29"/>
    <p:sldId id="285" r:id="rId30"/>
    <p:sldId id="278" r:id="rId31"/>
    <p:sldId id="279" r:id="rId32"/>
    <p:sldId id="280" r:id="rId33"/>
    <p:sldId id="281" r:id="rId34"/>
    <p:sldId id="289" r:id="rId35"/>
    <p:sldId id="296" r:id="rId36"/>
    <p:sldId id="297"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1" d="100"/>
          <a:sy n="91" d="100"/>
        </p:scale>
        <p:origin x="-777" y="-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9/13/2021</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9/13/2021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9/13/2021</a:t>
            </a:fld>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9/13/2021</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9/13/2021</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ajcn.nutrition.org/search?author1=Linda+D+McCabe&amp;sortspec=date&amp;submit=Submit" TargetMode="External"/><Relationship Id="rId7" Type="http://schemas.openxmlformats.org/officeDocument/2006/relationships/hyperlink" Target="http://ajcn.nutrition.org/search?author1=George+P+McCabe&amp;sortspec=date&amp;submit=Submit" TargetMode="External"/><Relationship Id="rId2" Type="http://schemas.openxmlformats.org/officeDocument/2006/relationships/hyperlink" Target="http://ajcn.nutrition.org/search?author1=David+I+Thurnham&amp;sortspec=date&amp;submit=Submit" TargetMode="External"/><Relationship Id="rId1" Type="http://schemas.openxmlformats.org/officeDocument/2006/relationships/slideLayout" Target="../slideLayouts/slideLayout2.xml"/><Relationship Id="rId6" Type="http://schemas.openxmlformats.org/officeDocument/2006/relationships/hyperlink" Target="http://ajcn.nutrition.org/search?author1=Christine+A+Northrop-Clewes&amp;sortspec=date&amp;submit=Submit" TargetMode="External"/><Relationship Id="rId5" Type="http://schemas.openxmlformats.org/officeDocument/2006/relationships/hyperlink" Target="http://ajcn.nutrition.org/search?author1=Frank+T+Wieringa&amp;sortspec=date&amp;submit=Submit" TargetMode="External"/><Relationship Id="rId4" Type="http://schemas.openxmlformats.org/officeDocument/2006/relationships/hyperlink" Target="http://ajcn.nutrition.org/search?author1=Sumanto+Haldar&amp;sortspec=date&amp;submit=Submi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ajcn.nutrition.org/search?author1=Lindsay+H+Allen&amp;sortspec=date&amp;submit=Submi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www.sciencedirect.com/science/journal/00223476" TargetMode="External"/><Relationship Id="rId3" Type="http://schemas.openxmlformats.org/officeDocument/2006/relationships/hyperlink" Target="http://jn.nutrition.org/content/131/2/649S.full." TargetMode="External"/><Relationship Id="rId7" Type="http://schemas.openxmlformats.org/officeDocument/2006/relationships/hyperlink" Target="http://www.sciencedirect.com/science/article/pii/S0022347675802113" TargetMode="External"/><Relationship Id="rId2" Type="http://schemas.openxmlformats.org/officeDocument/2006/relationships/hyperlink" Target="http://jn.nutrition.org/search?author1=Sally+Grantham-McGregor&amp;sortspec=date&amp;submit=Submit" TargetMode="External"/><Relationship Id="rId1" Type="http://schemas.openxmlformats.org/officeDocument/2006/relationships/slideLayout" Target="../slideLayouts/slideLayout2.xml"/><Relationship Id="rId6" Type="http://schemas.openxmlformats.org/officeDocument/2006/relationships/hyperlink" Target="http://jn.nutrition.org/search?author1=Thomas+Brownlie+IV&amp;sortspec=date&amp;submit=Submit" TargetMode="External"/><Relationship Id="rId5" Type="http://schemas.openxmlformats.org/officeDocument/2006/relationships/hyperlink" Target="http://jn.nutrition.org/search?author1=Jere+D.+Haas&amp;sortspec=date&amp;submit=Submit" TargetMode="External"/><Relationship Id="rId4" Type="http://schemas.openxmlformats.org/officeDocument/2006/relationships/hyperlink" Target="http://jn.nutrition.org/search?author1=Cornelius+Ani&amp;sortspec=date&amp;submit=Submit" TargetMode="External"/><Relationship Id="rId9" Type="http://schemas.openxmlformats.org/officeDocument/2006/relationships/hyperlink" Target="http://www.sciencedirect.com/science/journal/00223476/86/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dirty="0" smtClean="0"/>
              <a:t>Iron deficiency anaemia	</a:t>
            </a:r>
            <a:endParaRPr lang="en-IN" dirty="0"/>
          </a:p>
        </p:txBody>
      </p:sp>
      <p:sp>
        <p:nvSpPr>
          <p:cNvPr id="3" name="Subtitle 2"/>
          <p:cNvSpPr>
            <a:spLocks noGrp="1"/>
          </p:cNvSpPr>
          <p:nvPr>
            <p:ph type="subTitle" idx="1"/>
          </p:nvPr>
        </p:nvSpPr>
        <p:spPr/>
        <p:txBody>
          <a:bodyPr>
            <a:normAutofit/>
          </a:bodyPr>
          <a:lstStyle/>
          <a:p>
            <a:r>
              <a:rPr lang="en-IN" dirty="0" smtClean="0"/>
              <a:t>Dr. Sunil </a:t>
            </a:r>
            <a:r>
              <a:rPr lang="en-IN" dirty="0" err="1" smtClean="0"/>
              <a:t>Pathak</a:t>
            </a:r>
            <a:endParaRPr lang="en-IN" dirty="0" smtClean="0"/>
          </a:p>
          <a:p>
            <a:r>
              <a:rPr lang="en-IN" smtClean="0"/>
              <a:t>Associate Professor </a:t>
            </a:r>
            <a:endParaRPr lang="en-IN" dirty="0" smtClean="0"/>
          </a:p>
          <a:p>
            <a:r>
              <a:rPr lang="en-IN" dirty="0" smtClean="0"/>
              <a:t>Dept of Paediatrics</a:t>
            </a:r>
            <a:endParaRPr lang="en-IN" dirty="0"/>
          </a:p>
        </p:txBody>
      </p:sp>
    </p:spTree>
    <p:extLst>
      <p:ext uri="{BB962C8B-B14F-4D97-AF65-F5344CB8AC3E}">
        <p14:creationId xmlns:p14="http://schemas.microsoft.com/office/powerpoint/2010/main" xmlns="" val="11913619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470223" y="1143000"/>
            <a:ext cx="1905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Dietary Iron</a:t>
            </a:r>
            <a:endParaRPr lang="en-IN" dirty="0"/>
          </a:p>
        </p:txBody>
      </p:sp>
      <p:sp>
        <p:nvSpPr>
          <p:cNvPr id="5" name="Rounded Rectangle 4"/>
          <p:cNvSpPr/>
          <p:nvPr/>
        </p:nvSpPr>
        <p:spPr>
          <a:xfrm>
            <a:off x="1412823" y="2514600"/>
            <a:ext cx="2057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Haem Iron</a:t>
            </a:r>
            <a:endParaRPr lang="en-IN" dirty="0"/>
          </a:p>
        </p:txBody>
      </p:sp>
      <p:sp>
        <p:nvSpPr>
          <p:cNvPr id="6" name="Rounded Rectangle 5"/>
          <p:cNvSpPr/>
          <p:nvPr/>
        </p:nvSpPr>
        <p:spPr>
          <a:xfrm>
            <a:off x="5375222" y="2514600"/>
            <a:ext cx="2059200" cy="7207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Non-haem Iron</a:t>
            </a:r>
            <a:endParaRPr lang="en-IN" dirty="0"/>
          </a:p>
        </p:txBody>
      </p:sp>
      <p:sp>
        <p:nvSpPr>
          <p:cNvPr id="7" name="Rounded Rectangle 6"/>
          <p:cNvSpPr/>
          <p:nvPr/>
        </p:nvSpPr>
        <p:spPr>
          <a:xfrm>
            <a:off x="1412823" y="3733800"/>
            <a:ext cx="2057400" cy="1828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Haem Iron is present in Hb containing animal food like meat, liver &amp; spleen</a:t>
            </a:r>
            <a:endParaRPr lang="en-IN" dirty="0"/>
          </a:p>
        </p:txBody>
      </p:sp>
      <p:sp>
        <p:nvSpPr>
          <p:cNvPr id="8" name="Rounded Rectangle 7"/>
          <p:cNvSpPr/>
          <p:nvPr/>
        </p:nvSpPr>
        <p:spPr>
          <a:xfrm>
            <a:off x="5375222" y="3733800"/>
            <a:ext cx="2059200" cy="1828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Non-haem Iron is obtained from cereals, vegetables and beans</a:t>
            </a:r>
            <a:endParaRPr lang="en-IN" dirty="0"/>
          </a:p>
        </p:txBody>
      </p:sp>
      <p:cxnSp>
        <p:nvCxnSpPr>
          <p:cNvPr id="12" name="Straight Arrow Connector 11"/>
          <p:cNvCxnSpPr>
            <a:stCxn id="4" idx="2"/>
          </p:cNvCxnSpPr>
          <p:nvPr/>
        </p:nvCxnSpPr>
        <p:spPr>
          <a:xfrm flipH="1">
            <a:off x="3470223" y="1828800"/>
            <a:ext cx="952500" cy="7207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4" idx="2"/>
          </p:cNvCxnSpPr>
          <p:nvPr/>
        </p:nvCxnSpPr>
        <p:spPr>
          <a:xfrm>
            <a:off x="4422723" y="1828800"/>
            <a:ext cx="952500" cy="7207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5" idx="2"/>
            <a:endCxn id="7" idx="0"/>
          </p:cNvCxnSpPr>
          <p:nvPr/>
        </p:nvCxnSpPr>
        <p:spPr>
          <a:xfrm>
            <a:off x="2441523" y="32004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6" idx="2"/>
            <a:endCxn id="8" idx="0"/>
          </p:cNvCxnSpPr>
          <p:nvPr/>
        </p:nvCxnSpPr>
        <p:spPr>
          <a:xfrm>
            <a:off x="6404822" y="3235377"/>
            <a:ext cx="0" cy="4984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517979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Haem Iron absorption</a:t>
            </a:r>
            <a:endParaRPr lang="en-IN" dirty="0"/>
          </a:p>
        </p:txBody>
      </p:sp>
      <p:sp>
        <p:nvSpPr>
          <p:cNvPr id="3" name="Content Placeholder 2"/>
          <p:cNvSpPr>
            <a:spLocks noGrp="1"/>
          </p:cNvSpPr>
          <p:nvPr>
            <p:ph idx="1"/>
          </p:nvPr>
        </p:nvSpPr>
        <p:spPr/>
        <p:txBody>
          <a:bodyPr/>
          <a:lstStyle/>
          <a:p>
            <a:r>
              <a:rPr lang="en-IN" dirty="0" smtClean="0"/>
              <a:t>Absorption of Haem iron has constant absorption rate of 20-30% without any influenced by iron balance of the subject or by ingestion of other food items</a:t>
            </a:r>
          </a:p>
          <a:p>
            <a:r>
              <a:rPr lang="en-IN" dirty="0" smtClean="0"/>
              <a:t>The haem molecule is absorbed intact and the iron is released in the mucosal cells</a:t>
            </a:r>
          </a:p>
          <a:p>
            <a:endParaRPr lang="en-IN" dirty="0"/>
          </a:p>
        </p:txBody>
      </p:sp>
    </p:spTree>
    <p:extLst>
      <p:ext uri="{BB962C8B-B14F-4D97-AF65-F5344CB8AC3E}">
        <p14:creationId xmlns:p14="http://schemas.microsoft.com/office/powerpoint/2010/main" xmlns="" val="20271527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Non haem iron absorption</a:t>
            </a:r>
            <a:endParaRPr lang="en-IN" dirty="0"/>
          </a:p>
        </p:txBody>
      </p:sp>
      <p:sp>
        <p:nvSpPr>
          <p:cNvPr id="3" name="Content Placeholder 2"/>
          <p:cNvSpPr>
            <a:spLocks noGrp="1"/>
          </p:cNvSpPr>
          <p:nvPr>
            <p:ph idx="1"/>
          </p:nvPr>
        </p:nvSpPr>
        <p:spPr/>
        <p:txBody>
          <a:bodyPr/>
          <a:lstStyle/>
          <a:p>
            <a:r>
              <a:rPr lang="en-IN" dirty="0" smtClean="0"/>
              <a:t>It is strongly influenced by</a:t>
            </a:r>
          </a:p>
          <a:p>
            <a:pPr lvl="1"/>
            <a:r>
              <a:rPr lang="en-IN" dirty="0" smtClean="0"/>
              <a:t>Iron status of the body</a:t>
            </a:r>
          </a:p>
          <a:p>
            <a:pPr lvl="1"/>
            <a:r>
              <a:rPr lang="en-IN" dirty="0" smtClean="0"/>
              <a:t>Solubility of iron salts</a:t>
            </a:r>
          </a:p>
          <a:p>
            <a:pPr lvl="1"/>
            <a:r>
              <a:rPr lang="en-IN" dirty="0" smtClean="0"/>
              <a:t>Integrity of gut mucosa</a:t>
            </a:r>
          </a:p>
          <a:p>
            <a:pPr lvl="1"/>
            <a:r>
              <a:rPr lang="en-IN" dirty="0" smtClean="0"/>
              <a:t>Presence of absorption inhibitors or facilitators</a:t>
            </a:r>
            <a:endParaRPr lang="en-IN" dirty="0"/>
          </a:p>
        </p:txBody>
      </p:sp>
    </p:spTree>
    <p:extLst>
      <p:ext uri="{BB962C8B-B14F-4D97-AF65-F5344CB8AC3E}">
        <p14:creationId xmlns:p14="http://schemas.microsoft.com/office/powerpoint/2010/main" xmlns="" val="3669941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Inhibitors of absorption</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Food containing polyphenol compounds:</a:t>
            </a:r>
          </a:p>
          <a:p>
            <a:pPr lvl="1"/>
            <a:r>
              <a:rPr lang="en-IN" dirty="0" smtClean="0"/>
              <a:t>Cereals like sorghum and oats</a:t>
            </a:r>
          </a:p>
          <a:p>
            <a:pPr lvl="1"/>
            <a:r>
              <a:rPr lang="en-IN" dirty="0" smtClean="0"/>
              <a:t>Beverages like tea, coffee, cocoa and wine</a:t>
            </a:r>
          </a:p>
          <a:p>
            <a:pPr lvl="1"/>
            <a:r>
              <a:rPr lang="en-IN" dirty="0" smtClean="0"/>
              <a:t>Fruits like strawberry, banana and melon</a:t>
            </a:r>
          </a:p>
          <a:p>
            <a:r>
              <a:rPr lang="en-IN" dirty="0" smtClean="0"/>
              <a:t>Food containing phytic acid:</a:t>
            </a:r>
          </a:p>
          <a:p>
            <a:pPr lvl="1"/>
            <a:r>
              <a:rPr lang="en-IN" dirty="0" smtClean="0"/>
              <a:t>bran</a:t>
            </a:r>
          </a:p>
          <a:p>
            <a:pPr lvl="1"/>
            <a:r>
              <a:rPr lang="en-IN" dirty="0" smtClean="0"/>
              <a:t>Cereals like wheat, rice, maize &amp; barely</a:t>
            </a:r>
          </a:p>
          <a:p>
            <a:pPr lvl="1"/>
            <a:r>
              <a:rPr lang="en-IN" dirty="0" smtClean="0"/>
              <a:t>Legumes like soya beans, black beans &amp; peas</a:t>
            </a:r>
            <a:endParaRPr lang="en-IN" dirty="0"/>
          </a:p>
          <a:p>
            <a:r>
              <a:rPr lang="en-IN" dirty="0" smtClean="0"/>
              <a:t>Cow’s milk due its high calcium &amp; casein contents</a:t>
            </a:r>
            <a:endParaRPr lang="en-IN" dirty="0"/>
          </a:p>
        </p:txBody>
      </p:sp>
    </p:spTree>
    <p:extLst>
      <p:ext uri="{BB962C8B-B14F-4D97-AF65-F5344CB8AC3E}">
        <p14:creationId xmlns:p14="http://schemas.microsoft.com/office/powerpoint/2010/main" xmlns="" val="7323505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Mechanism of inhibition</a:t>
            </a:r>
            <a:endParaRPr lang="en-IN" dirty="0"/>
          </a:p>
        </p:txBody>
      </p:sp>
      <p:sp>
        <p:nvSpPr>
          <p:cNvPr id="3" name="Content Placeholder 2"/>
          <p:cNvSpPr>
            <a:spLocks noGrp="1"/>
          </p:cNvSpPr>
          <p:nvPr>
            <p:ph idx="1"/>
          </p:nvPr>
        </p:nvSpPr>
        <p:spPr/>
        <p:txBody>
          <a:bodyPr/>
          <a:lstStyle/>
          <a:p>
            <a:r>
              <a:rPr lang="en-IN" dirty="0" smtClean="0"/>
              <a:t>The dietary phenols &amp; phytic acids compounds bind with iron</a:t>
            </a:r>
          </a:p>
          <a:p>
            <a:r>
              <a:rPr lang="en-IN" dirty="0" smtClean="0"/>
              <a:t>Deceasing free iron in the gut and forming complexes that are not absorbed</a:t>
            </a:r>
            <a:endParaRPr lang="en-IN" dirty="0"/>
          </a:p>
        </p:txBody>
      </p:sp>
    </p:spTree>
    <p:extLst>
      <p:ext uri="{BB962C8B-B14F-4D97-AF65-F5344CB8AC3E}">
        <p14:creationId xmlns:p14="http://schemas.microsoft.com/office/powerpoint/2010/main" xmlns="" val="36010603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Promoters of iron absorption</a:t>
            </a:r>
            <a:endParaRPr lang="en-IN" dirty="0"/>
          </a:p>
        </p:txBody>
      </p:sp>
      <p:sp>
        <p:nvSpPr>
          <p:cNvPr id="3" name="Content Placeholder 2"/>
          <p:cNvSpPr>
            <a:spLocks noGrp="1"/>
          </p:cNvSpPr>
          <p:nvPr>
            <p:ph idx="1"/>
          </p:nvPr>
        </p:nvSpPr>
        <p:spPr/>
        <p:txBody>
          <a:bodyPr>
            <a:normAutofit lnSpcReduction="10000"/>
          </a:bodyPr>
          <a:lstStyle/>
          <a:p>
            <a:r>
              <a:rPr lang="en-IN" dirty="0" smtClean="0"/>
              <a:t>Foods containing ascorbic acid like citrus fruits, broccoli and dark green vegetables</a:t>
            </a:r>
          </a:p>
          <a:p>
            <a:pPr lvl="1"/>
            <a:r>
              <a:rPr lang="en-IN" dirty="0" smtClean="0"/>
              <a:t>Mechanism: ascorbic acid reduces iron from ferric to ferrous forms, which increases its absorption</a:t>
            </a:r>
          </a:p>
          <a:p>
            <a:r>
              <a:rPr lang="en-IN" dirty="0" smtClean="0"/>
              <a:t>Foods containing muscle protein</a:t>
            </a:r>
          </a:p>
          <a:p>
            <a:pPr lvl="1"/>
            <a:r>
              <a:rPr lang="en-IN" dirty="0" smtClean="0"/>
              <a:t>Mechanism: cysteine containing peptides released from partially digested meat, reduces ferric to ferrous salts and form soluble iron complexes</a:t>
            </a:r>
            <a:endParaRPr lang="en-IN" dirty="0"/>
          </a:p>
        </p:txBody>
      </p:sp>
    </p:spTree>
    <p:extLst>
      <p:ext uri="{BB962C8B-B14F-4D97-AF65-F5344CB8AC3E}">
        <p14:creationId xmlns:p14="http://schemas.microsoft.com/office/powerpoint/2010/main" xmlns="" val="16861099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20800" y="863600"/>
            <a:ext cx="6502400" cy="5130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6276234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Hepcidin</a:t>
            </a:r>
            <a:endParaRPr lang="en-IN" dirty="0"/>
          </a:p>
        </p:txBody>
      </p:sp>
      <p:sp>
        <p:nvSpPr>
          <p:cNvPr id="3" name="Content Placeholder 2"/>
          <p:cNvSpPr>
            <a:spLocks noGrp="1"/>
          </p:cNvSpPr>
          <p:nvPr>
            <p:ph idx="1"/>
          </p:nvPr>
        </p:nvSpPr>
        <p:spPr>
          <a:xfrm>
            <a:off x="1043492" y="2323652"/>
            <a:ext cx="6777317" cy="4153348"/>
          </a:xfrm>
        </p:spPr>
        <p:txBody>
          <a:bodyPr>
            <a:normAutofit fontScale="85000" lnSpcReduction="20000"/>
          </a:bodyPr>
          <a:lstStyle/>
          <a:p>
            <a:r>
              <a:rPr lang="en-IN" dirty="0" smtClean="0"/>
              <a:t>Is a 25 amino acid disulphide rich peptide synthesized in the liver</a:t>
            </a:r>
          </a:p>
          <a:p>
            <a:r>
              <a:rPr lang="en-IN" dirty="0" smtClean="0"/>
              <a:t>Act as a systemic iron regulatory hormone by regulating iron transport from iron exporting tissues into plasma</a:t>
            </a:r>
          </a:p>
          <a:p>
            <a:r>
              <a:rPr lang="en-IN" dirty="0" smtClean="0"/>
              <a:t>Its synthesis increased by iron loading &amp; presence of infection and decreased by anaemia and hypoxia</a:t>
            </a:r>
          </a:p>
          <a:p>
            <a:r>
              <a:rPr lang="en-IN" dirty="0" smtClean="0"/>
              <a:t>Low level of Hepcidin enhanced iron absorption and release of iron from stores by increased expression of ferroportin</a:t>
            </a:r>
          </a:p>
          <a:p>
            <a:r>
              <a:rPr lang="en-IN" dirty="0" smtClean="0"/>
              <a:t>Abnormal iron homeostasis in various condition like hemochromatosis, anaemia of inflammation and chronic diseases, is due to dysregulation of Hepcidin production</a:t>
            </a:r>
          </a:p>
        </p:txBody>
      </p:sp>
    </p:spTree>
    <p:extLst>
      <p:ext uri="{BB962C8B-B14F-4D97-AF65-F5344CB8AC3E}">
        <p14:creationId xmlns:p14="http://schemas.microsoft.com/office/powerpoint/2010/main" xmlns="" val="14603639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0"/>
            <a:ext cx="7024744" cy="722864"/>
          </a:xfrm>
        </p:spPr>
        <p:txBody>
          <a:bodyPr/>
          <a:lstStyle/>
          <a:p>
            <a:r>
              <a:rPr lang="en-IN" dirty="0" smtClean="0"/>
              <a:t>Clinical features</a:t>
            </a:r>
            <a:endParaRPr lang="en-IN" dirty="0"/>
          </a:p>
        </p:txBody>
      </p:sp>
      <p:sp>
        <p:nvSpPr>
          <p:cNvPr id="3" name="Content Placeholder 2"/>
          <p:cNvSpPr>
            <a:spLocks noGrp="1"/>
          </p:cNvSpPr>
          <p:nvPr>
            <p:ph idx="1"/>
          </p:nvPr>
        </p:nvSpPr>
        <p:spPr>
          <a:xfrm>
            <a:off x="1043492" y="1524000"/>
            <a:ext cx="7186108" cy="4800600"/>
          </a:xfrm>
        </p:spPr>
        <p:txBody>
          <a:bodyPr>
            <a:noAutofit/>
          </a:bodyPr>
          <a:lstStyle/>
          <a:p>
            <a:r>
              <a:rPr lang="en-IN" sz="1600" dirty="0" smtClean="0"/>
              <a:t>Symptoms related to iron deficiency anaemia:</a:t>
            </a:r>
          </a:p>
          <a:p>
            <a:pPr lvl="1"/>
            <a:r>
              <a:rPr lang="en-IN" sz="1600" dirty="0" smtClean="0"/>
              <a:t>Decreased appetite</a:t>
            </a:r>
          </a:p>
          <a:p>
            <a:pPr lvl="1"/>
            <a:r>
              <a:rPr lang="en-IN" sz="1600" dirty="0" smtClean="0"/>
              <a:t>Fatigue</a:t>
            </a:r>
          </a:p>
          <a:p>
            <a:pPr lvl="1"/>
            <a:r>
              <a:rPr lang="en-IN" sz="1600" dirty="0" smtClean="0"/>
              <a:t>Irritability</a:t>
            </a:r>
          </a:p>
          <a:p>
            <a:pPr lvl="1"/>
            <a:r>
              <a:rPr lang="en-IN" sz="1600" dirty="0" smtClean="0"/>
              <a:t>Pale skin colour</a:t>
            </a:r>
          </a:p>
          <a:p>
            <a:pPr lvl="1"/>
            <a:r>
              <a:rPr lang="en-IN" sz="1600" dirty="0" smtClean="0"/>
              <a:t>Shortness of breath, etc.</a:t>
            </a:r>
            <a:endParaRPr lang="en-IN" sz="1600" dirty="0"/>
          </a:p>
          <a:p>
            <a:r>
              <a:rPr lang="en-IN" sz="1600" dirty="0" smtClean="0"/>
              <a:t>Symptoms related to iron deficiency:</a:t>
            </a:r>
          </a:p>
          <a:p>
            <a:pPr lvl="1"/>
            <a:r>
              <a:rPr lang="en-IN" sz="1600" dirty="0" smtClean="0"/>
              <a:t>Decreased work performance</a:t>
            </a:r>
          </a:p>
          <a:p>
            <a:pPr lvl="1"/>
            <a:r>
              <a:rPr lang="en-IN" sz="1600" dirty="0"/>
              <a:t>Headache</a:t>
            </a:r>
          </a:p>
          <a:p>
            <a:pPr lvl="1"/>
            <a:r>
              <a:rPr lang="en-IN" sz="1600" dirty="0" smtClean="0"/>
              <a:t>Paraesthesia</a:t>
            </a:r>
            <a:endParaRPr lang="en-IN" sz="1600" dirty="0"/>
          </a:p>
          <a:p>
            <a:pPr lvl="1"/>
            <a:r>
              <a:rPr lang="en-IN" sz="1600" dirty="0" smtClean="0"/>
              <a:t>Breath holding spells</a:t>
            </a:r>
          </a:p>
          <a:p>
            <a:pPr lvl="1"/>
            <a:r>
              <a:rPr lang="en-IN" sz="1600" dirty="0" smtClean="0"/>
              <a:t>Dysphagia</a:t>
            </a:r>
          </a:p>
          <a:p>
            <a:pPr lvl="1"/>
            <a:r>
              <a:rPr lang="en-IN" sz="1600" dirty="0" smtClean="0"/>
              <a:t>Pica</a:t>
            </a:r>
          </a:p>
          <a:p>
            <a:pPr lvl="1"/>
            <a:r>
              <a:rPr lang="en-IN" sz="1600" dirty="0" smtClean="0"/>
              <a:t>Poor attention span, poor response to sensory stimuli and behavioural &amp; developmental milestones retardation</a:t>
            </a:r>
          </a:p>
          <a:p>
            <a:pPr lvl="1"/>
            <a:r>
              <a:rPr lang="en-IN" sz="1600" dirty="0" smtClean="0"/>
              <a:t>Hyperactivity syndromes like restless leg syndrome tourttr syndrome and ADHD </a:t>
            </a:r>
            <a:endParaRPr lang="en-IN" sz="1600" dirty="0"/>
          </a:p>
        </p:txBody>
      </p:sp>
    </p:spTree>
    <p:extLst>
      <p:ext uri="{BB962C8B-B14F-4D97-AF65-F5344CB8AC3E}">
        <p14:creationId xmlns:p14="http://schemas.microsoft.com/office/powerpoint/2010/main" xmlns="" val="12707001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Physical findings</a:t>
            </a:r>
            <a:endParaRPr lang="en-IN" dirty="0"/>
          </a:p>
        </p:txBody>
      </p:sp>
      <p:sp>
        <p:nvSpPr>
          <p:cNvPr id="3" name="Content Placeholder 2"/>
          <p:cNvSpPr>
            <a:spLocks noGrp="1"/>
          </p:cNvSpPr>
          <p:nvPr>
            <p:ph idx="1"/>
          </p:nvPr>
        </p:nvSpPr>
        <p:spPr/>
        <p:txBody>
          <a:bodyPr/>
          <a:lstStyle/>
          <a:p>
            <a:r>
              <a:rPr lang="en-IN" dirty="0" smtClean="0"/>
              <a:t>Pallor</a:t>
            </a:r>
          </a:p>
          <a:p>
            <a:r>
              <a:rPr lang="en-IN" dirty="0" smtClean="0"/>
              <a:t>Glossitis</a:t>
            </a:r>
          </a:p>
          <a:p>
            <a:r>
              <a:rPr lang="en-IN" dirty="0" smtClean="0"/>
              <a:t>Stomatitis</a:t>
            </a:r>
          </a:p>
          <a:p>
            <a:r>
              <a:rPr lang="en-IN" dirty="0" smtClean="0"/>
              <a:t>Angular cheilitis</a:t>
            </a:r>
          </a:p>
          <a:p>
            <a:r>
              <a:rPr lang="en-IN" dirty="0" smtClean="0"/>
              <a:t>Koilonychia</a:t>
            </a:r>
          </a:p>
          <a:p>
            <a:r>
              <a:rPr lang="en-IN" dirty="0" smtClean="0"/>
              <a:t>Retinal haemorrhages and exudates</a:t>
            </a:r>
          </a:p>
          <a:p>
            <a:endParaRPr lang="en-IN" dirty="0"/>
          </a:p>
        </p:txBody>
      </p:sp>
    </p:spTree>
    <p:extLst>
      <p:ext uri="{BB962C8B-B14F-4D97-AF65-F5344CB8AC3E}">
        <p14:creationId xmlns:p14="http://schemas.microsoft.com/office/powerpoint/2010/main" xmlns="" val="42886289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What is Iron and Why is it important?</a:t>
            </a:r>
            <a:endParaRPr lang="en-IN" dirty="0"/>
          </a:p>
        </p:txBody>
      </p:sp>
      <p:sp>
        <p:nvSpPr>
          <p:cNvPr id="3" name="Content Placeholder 2"/>
          <p:cNvSpPr>
            <a:spLocks noGrp="1"/>
          </p:cNvSpPr>
          <p:nvPr>
            <p:ph idx="1"/>
          </p:nvPr>
        </p:nvSpPr>
        <p:spPr/>
        <p:txBody>
          <a:bodyPr>
            <a:normAutofit lnSpcReduction="10000"/>
          </a:bodyPr>
          <a:lstStyle/>
          <a:p>
            <a:r>
              <a:rPr lang="en-IN" dirty="0"/>
              <a:t>Iron is among the abundant minerals </a:t>
            </a:r>
            <a:r>
              <a:rPr lang="en-IN" dirty="0" smtClean="0"/>
              <a:t>in </a:t>
            </a:r>
            <a:r>
              <a:rPr lang="en-IN" dirty="0"/>
              <a:t>the earth’s crust</a:t>
            </a:r>
          </a:p>
          <a:p>
            <a:r>
              <a:rPr lang="en-IN" dirty="0" smtClean="0"/>
              <a:t>Iron exist in two stable forms in body</a:t>
            </a:r>
          </a:p>
          <a:p>
            <a:pPr lvl="1"/>
            <a:r>
              <a:rPr lang="en-IN" dirty="0"/>
              <a:t>Relatively inactive ferric state (Fe3+)</a:t>
            </a:r>
          </a:p>
          <a:p>
            <a:pPr lvl="1"/>
            <a:r>
              <a:rPr lang="en-IN" dirty="0"/>
              <a:t>Biochemically active ferrous form(Fe2+)</a:t>
            </a:r>
          </a:p>
          <a:p>
            <a:r>
              <a:rPr lang="en-IN" dirty="0" smtClean="0"/>
              <a:t>Because of this unique ability of existence in two forms in body, many enzymes in the body contain iron or require it as a cofactor.</a:t>
            </a:r>
            <a:endParaRPr lang="en-IN" dirty="0"/>
          </a:p>
          <a:p>
            <a:endParaRPr lang="en-IN" dirty="0" smtClean="0"/>
          </a:p>
        </p:txBody>
      </p:sp>
    </p:spTree>
    <p:extLst>
      <p:ext uri="{BB962C8B-B14F-4D97-AF65-F5344CB8AC3E}">
        <p14:creationId xmlns:p14="http://schemas.microsoft.com/office/powerpoint/2010/main" xmlns="" val="32646290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024744" cy="1143000"/>
          </a:xfrm>
        </p:spPr>
        <p:txBody>
          <a:bodyPr/>
          <a:lstStyle/>
          <a:p>
            <a:r>
              <a:rPr lang="en-IN" dirty="0"/>
              <a:t>D</a:t>
            </a:r>
            <a:r>
              <a:rPr lang="en-IN" dirty="0" smtClean="0"/>
              <a:t>iagnosis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678746918"/>
              </p:ext>
            </p:extLst>
          </p:nvPr>
        </p:nvGraphicFramePr>
        <p:xfrm>
          <a:off x="533400" y="1066800"/>
          <a:ext cx="8077200" cy="5420360"/>
        </p:xfrm>
        <a:graphic>
          <a:graphicData uri="http://schemas.openxmlformats.org/drawingml/2006/table">
            <a:tbl>
              <a:tblPr firstRow="1" bandRow="1">
                <a:tableStyleId>{5C22544A-7EE6-4342-B048-85BDC9FD1C3A}</a:tableStyleId>
              </a:tblPr>
              <a:tblGrid>
                <a:gridCol w="3352800"/>
                <a:gridCol w="4724400"/>
              </a:tblGrid>
              <a:tr h="365759">
                <a:tc>
                  <a:txBody>
                    <a:bodyPr/>
                    <a:lstStyle/>
                    <a:p>
                      <a:r>
                        <a:rPr lang="en-IN" dirty="0" smtClean="0"/>
                        <a:t>Parameter</a:t>
                      </a:r>
                      <a:endParaRPr lang="en-IN" dirty="0"/>
                    </a:p>
                  </a:txBody>
                  <a:tcPr/>
                </a:tc>
                <a:tc>
                  <a:txBody>
                    <a:bodyPr/>
                    <a:lstStyle/>
                    <a:p>
                      <a:r>
                        <a:rPr lang="en-IN" dirty="0" smtClean="0"/>
                        <a:t>Finding</a:t>
                      </a:r>
                      <a:endParaRPr lang="en-IN" dirty="0"/>
                    </a:p>
                  </a:txBody>
                  <a:tcPr/>
                </a:tc>
              </a:tr>
              <a:tr h="370840">
                <a:tc>
                  <a:txBody>
                    <a:bodyPr/>
                    <a:lstStyle/>
                    <a:p>
                      <a:r>
                        <a:rPr lang="en-IN" dirty="0" smtClean="0"/>
                        <a:t>CBC</a:t>
                      </a:r>
                      <a:endParaRPr lang="en-IN" dirty="0"/>
                    </a:p>
                  </a:txBody>
                  <a:tcPr/>
                </a:tc>
                <a:tc>
                  <a:txBody>
                    <a:bodyPr/>
                    <a:lstStyle/>
                    <a:p>
                      <a:r>
                        <a:rPr lang="en-IN" dirty="0" smtClean="0"/>
                        <a:t>Low</a:t>
                      </a:r>
                      <a:r>
                        <a:rPr lang="en-IN" baseline="0" dirty="0" smtClean="0"/>
                        <a:t> haemoglobin</a:t>
                      </a:r>
                    </a:p>
                    <a:p>
                      <a:r>
                        <a:rPr lang="en-IN" dirty="0" smtClean="0"/>
                        <a:t>Microcytic, hypochromic RBC</a:t>
                      </a:r>
                    </a:p>
                    <a:p>
                      <a:r>
                        <a:rPr lang="en-IN" dirty="0" smtClean="0"/>
                        <a:t>Anisocytosis</a:t>
                      </a:r>
                    </a:p>
                    <a:p>
                      <a:r>
                        <a:rPr lang="en-IN" dirty="0" smtClean="0"/>
                        <a:t>Target</a:t>
                      </a:r>
                      <a:r>
                        <a:rPr lang="en-IN" baseline="0" dirty="0" smtClean="0"/>
                        <a:t> cells occasionally</a:t>
                      </a:r>
                    </a:p>
                    <a:p>
                      <a:r>
                        <a:rPr lang="en-IN" dirty="0" smtClean="0"/>
                        <a:t>Elongated hypochromic elliptocytes (</a:t>
                      </a:r>
                      <a:r>
                        <a:rPr lang="en-IN" baseline="0" dirty="0" smtClean="0"/>
                        <a:t>pencil cell)</a:t>
                      </a:r>
                    </a:p>
                    <a:p>
                      <a:r>
                        <a:rPr lang="en-IN" baseline="0" dirty="0" smtClean="0"/>
                        <a:t>RDW increased</a:t>
                      </a:r>
                    </a:p>
                    <a:p>
                      <a:r>
                        <a:rPr lang="en-IN" baseline="0" dirty="0" smtClean="0"/>
                        <a:t>Thrombocytopenia or thrombocytosis</a:t>
                      </a:r>
                    </a:p>
                    <a:p>
                      <a:r>
                        <a:rPr lang="en-IN" baseline="0" dirty="0" smtClean="0"/>
                        <a:t>Reticulocyte count normal or decreased</a:t>
                      </a:r>
                      <a:endParaRPr lang="en-IN" dirty="0"/>
                    </a:p>
                  </a:txBody>
                  <a:tcPr/>
                </a:tc>
              </a:tr>
              <a:tr h="370840">
                <a:tc>
                  <a:txBody>
                    <a:bodyPr/>
                    <a:lstStyle/>
                    <a:p>
                      <a:r>
                        <a:rPr lang="en-IN" dirty="0" smtClean="0"/>
                        <a:t>Bone marrow</a:t>
                      </a:r>
                      <a:endParaRPr lang="en-IN" dirty="0"/>
                    </a:p>
                  </a:txBody>
                  <a:tcPr/>
                </a:tc>
                <a:tc>
                  <a:txBody>
                    <a:bodyPr/>
                    <a:lstStyle/>
                    <a:p>
                      <a:r>
                        <a:rPr lang="en-IN" dirty="0" smtClean="0"/>
                        <a:t>Decreased or absent hemosiderin</a:t>
                      </a:r>
                      <a:endParaRPr lang="en-IN" dirty="0"/>
                    </a:p>
                  </a:txBody>
                  <a:tcPr/>
                </a:tc>
              </a:tr>
              <a:tr h="370840">
                <a:tc>
                  <a:txBody>
                    <a:bodyPr/>
                    <a:lstStyle/>
                    <a:p>
                      <a:r>
                        <a:rPr lang="en-IN" dirty="0" smtClean="0"/>
                        <a:t>Serum iron</a:t>
                      </a:r>
                      <a:endParaRPr lang="en-IN" dirty="0"/>
                    </a:p>
                  </a:txBody>
                  <a:tcPr/>
                </a:tc>
                <a:tc>
                  <a:txBody>
                    <a:bodyPr/>
                    <a:lstStyle/>
                    <a:p>
                      <a:r>
                        <a:rPr lang="en-IN" dirty="0" smtClean="0"/>
                        <a:t>Low</a:t>
                      </a:r>
                      <a:r>
                        <a:rPr lang="en-IN" baseline="0" dirty="0" smtClean="0"/>
                        <a:t> or normal</a:t>
                      </a:r>
                      <a:endParaRPr lang="en-IN" dirty="0"/>
                    </a:p>
                  </a:txBody>
                  <a:tcPr/>
                </a:tc>
              </a:tr>
              <a:tr h="370840">
                <a:tc>
                  <a:txBody>
                    <a:bodyPr/>
                    <a:lstStyle/>
                    <a:p>
                      <a:r>
                        <a:rPr lang="en-IN" dirty="0" smtClean="0"/>
                        <a:t>Iron binding</a:t>
                      </a:r>
                      <a:r>
                        <a:rPr lang="en-IN" baseline="0" dirty="0" smtClean="0"/>
                        <a:t> capacity</a:t>
                      </a:r>
                    </a:p>
                  </a:txBody>
                  <a:tcPr/>
                </a:tc>
                <a:tc>
                  <a:txBody>
                    <a:bodyPr/>
                    <a:lstStyle/>
                    <a:p>
                      <a:r>
                        <a:rPr lang="en-IN" dirty="0" smtClean="0"/>
                        <a:t>Increased</a:t>
                      </a:r>
                      <a:endParaRPr lang="en-IN" dirty="0"/>
                    </a:p>
                  </a:txBody>
                  <a:tcPr/>
                </a:tc>
              </a:tr>
              <a:tr h="370840">
                <a:tc>
                  <a:txBody>
                    <a:bodyPr/>
                    <a:lstStyle/>
                    <a:p>
                      <a:r>
                        <a:rPr lang="en-IN" baseline="0" dirty="0" smtClean="0"/>
                        <a:t>Transferrin saturation</a:t>
                      </a:r>
                    </a:p>
                  </a:txBody>
                  <a:tcPr/>
                </a:tc>
                <a:tc>
                  <a:txBody>
                    <a:bodyPr/>
                    <a:lstStyle/>
                    <a:p>
                      <a:r>
                        <a:rPr lang="en-IN" dirty="0" smtClean="0"/>
                        <a:t>Decreased</a:t>
                      </a:r>
                      <a:endParaRPr lang="en-IN" dirty="0"/>
                    </a:p>
                  </a:txBody>
                  <a:tcPr/>
                </a:tc>
              </a:tr>
              <a:tr h="370840">
                <a:tc>
                  <a:txBody>
                    <a:bodyPr/>
                    <a:lstStyle/>
                    <a:p>
                      <a:r>
                        <a:rPr lang="en-IN" baseline="0" dirty="0" smtClean="0"/>
                        <a:t>Serum ferritin</a:t>
                      </a:r>
                    </a:p>
                  </a:txBody>
                  <a:tcPr/>
                </a:tc>
                <a:tc>
                  <a:txBody>
                    <a:bodyPr/>
                    <a:lstStyle/>
                    <a:p>
                      <a:r>
                        <a:rPr lang="en-IN" dirty="0" smtClean="0"/>
                        <a:t>Less than or equal to 10 mcg/l</a:t>
                      </a:r>
                      <a:endParaRPr lang="en-IN" dirty="0"/>
                    </a:p>
                  </a:txBody>
                  <a:tcPr/>
                </a:tc>
              </a:tr>
              <a:tr h="629919">
                <a:tc>
                  <a:txBody>
                    <a:bodyPr/>
                    <a:lstStyle/>
                    <a:p>
                      <a:r>
                        <a:rPr lang="en-IN" baseline="0" dirty="0" smtClean="0"/>
                        <a:t>Erythrocyte zinc protoporphyrin</a:t>
                      </a:r>
                    </a:p>
                  </a:txBody>
                  <a:tcPr/>
                </a:tc>
                <a:tc>
                  <a:txBody>
                    <a:bodyPr/>
                    <a:lstStyle/>
                    <a:p>
                      <a:r>
                        <a:rPr lang="en-IN" dirty="0" smtClean="0"/>
                        <a:t>Increased</a:t>
                      </a:r>
                      <a:endParaRPr lang="en-IN" dirty="0"/>
                    </a:p>
                  </a:txBody>
                  <a:tcPr/>
                </a:tc>
              </a:tr>
            </a:tbl>
          </a:graphicData>
        </a:graphic>
      </p:graphicFrame>
    </p:spTree>
    <p:extLst>
      <p:ext uri="{BB962C8B-B14F-4D97-AF65-F5344CB8AC3E}">
        <p14:creationId xmlns:p14="http://schemas.microsoft.com/office/powerpoint/2010/main" xmlns="" val="37100367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Serum ferritin:</a:t>
            </a:r>
          </a:p>
          <a:p>
            <a:pPr lvl="1"/>
            <a:r>
              <a:rPr lang="en-IN" dirty="0" smtClean="0"/>
              <a:t>Low level is virtually diagnostic for iron deficiency</a:t>
            </a:r>
          </a:p>
          <a:p>
            <a:pPr lvl="1"/>
            <a:r>
              <a:rPr lang="en-IN" dirty="0" smtClean="0"/>
              <a:t>But it is also acute phase reactant so also elevated in chronic inflammation, liver disease or malignancies independent of iron status</a:t>
            </a:r>
          </a:p>
          <a:p>
            <a:pPr lvl="1"/>
            <a:r>
              <a:rPr lang="en-IN" dirty="0" smtClean="0"/>
              <a:t>So in patient with such condition it is not reliable indicator for diagnosis</a:t>
            </a:r>
            <a:endParaRPr lang="en-IN" dirty="0"/>
          </a:p>
          <a:p>
            <a:endParaRPr lang="en-IN" dirty="0"/>
          </a:p>
        </p:txBody>
      </p:sp>
    </p:spTree>
    <p:extLst>
      <p:ext uri="{BB962C8B-B14F-4D97-AF65-F5344CB8AC3E}">
        <p14:creationId xmlns:p14="http://schemas.microsoft.com/office/powerpoint/2010/main" xmlns="" val="18010268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Transferrin saturation:</a:t>
            </a:r>
          </a:p>
          <a:p>
            <a:pPr lvl="1"/>
            <a:r>
              <a:rPr lang="en-IN" dirty="0" smtClean="0"/>
              <a:t>Transferrin is a protein whose primary function is to transport iron from iron storage sites in the reticuloendothelial system to the bone marrow for use in erythropoiesis</a:t>
            </a:r>
          </a:p>
          <a:p>
            <a:pPr lvl="1"/>
            <a:r>
              <a:rPr lang="en-IN" dirty="0" smtClean="0"/>
              <a:t>Transferrin saturation is defined as the ratio of serum iron to the total iron binding capacity</a:t>
            </a:r>
          </a:p>
          <a:p>
            <a:pPr lvl="1"/>
            <a:r>
              <a:rPr lang="en-IN" dirty="0" smtClean="0"/>
              <a:t>Transferrin saturation=(Serum iron/TIBC)*100</a:t>
            </a:r>
            <a:endParaRPr lang="en-IN" dirty="0"/>
          </a:p>
        </p:txBody>
      </p:sp>
    </p:spTree>
    <p:extLst>
      <p:ext uri="{BB962C8B-B14F-4D97-AF65-F5344CB8AC3E}">
        <p14:creationId xmlns:p14="http://schemas.microsoft.com/office/powerpoint/2010/main" xmlns="" val="41244238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IN" dirty="0" smtClean="0"/>
              <a:t>Erythrocyte zinc protoporphyrin:</a:t>
            </a:r>
          </a:p>
          <a:p>
            <a:pPr lvl="1"/>
            <a:r>
              <a:rPr lang="en-IN" dirty="0" smtClean="0"/>
              <a:t>Is a product of abnormal haem synthesis</a:t>
            </a:r>
          </a:p>
          <a:p>
            <a:pPr lvl="1"/>
            <a:r>
              <a:rPr lang="en-IN" dirty="0" smtClean="0"/>
              <a:t>Can be used for screening IDA</a:t>
            </a:r>
          </a:p>
          <a:p>
            <a:pPr lvl="1"/>
            <a:r>
              <a:rPr lang="en-IN" dirty="0" smtClean="0"/>
              <a:t>advantage: </a:t>
            </a:r>
          </a:p>
          <a:p>
            <a:pPr lvl="2"/>
            <a:r>
              <a:rPr lang="en-IN" dirty="0" smtClean="0"/>
              <a:t>portable measurement</a:t>
            </a:r>
          </a:p>
          <a:p>
            <a:pPr lvl="2"/>
            <a:r>
              <a:rPr lang="en-IN" dirty="0" smtClean="0"/>
              <a:t>cost effective </a:t>
            </a:r>
          </a:p>
          <a:p>
            <a:pPr lvl="1"/>
            <a:r>
              <a:rPr lang="en-IN" dirty="0" smtClean="0"/>
              <a:t>Limitation:</a:t>
            </a:r>
          </a:p>
          <a:p>
            <a:pPr lvl="2"/>
            <a:r>
              <a:rPr lang="en-IN" dirty="0" smtClean="0"/>
              <a:t>difficulty in automating the assay</a:t>
            </a:r>
          </a:p>
          <a:p>
            <a:pPr lvl="2"/>
            <a:r>
              <a:rPr lang="en-IN" dirty="0" smtClean="0"/>
              <a:t>Increases in lead toxicity</a:t>
            </a:r>
          </a:p>
          <a:p>
            <a:pPr lvl="2"/>
            <a:r>
              <a:rPr lang="en-IN" dirty="0" smtClean="0"/>
              <a:t>Falsely elevated in patients with elevated serum bilirubin or on regular haemodialysis</a:t>
            </a:r>
          </a:p>
          <a:p>
            <a:pPr lvl="1"/>
            <a:endParaRPr lang="en-IN" dirty="0"/>
          </a:p>
        </p:txBody>
      </p:sp>
    </p:spTree>
    <p:extLst>
      <p:ext uri="{BB962C8B-B14F-4D97-AF65-F5344CB8AC3E}">
        <p14:creationId xmlns:p14="http://schemas.microsoft.com/office/powerpoint/2010/main" xmlns="" val="33765685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1600" dirty="0"/>
              <a:t>The threshold concentrations of erythrocyte protoporphyrin by age groups at which iron deficient erythropoiesis occurs according to </a:t>
            </a:r>
            <a:r>
              <a:rPr lang="en-IN" sz="1600" dirty="0" smtClean="0"/>
              <a:t>Centres </a:t>
            </a:r>
            <a:r>
              <a:rPr lang="en-IN" sz="1600" dirty="0"/>
              <a:t>for Disease Control and Prevention (CDC) recommendations and the 97.5th percentile of the distribution of values in healthy subjects</a:t>
            </a:r>
          </a:p>
        </p:txBody>
      </p:sp>
      <p:sp>
        <p:nvSpPr>
          <p:cNvPr id="3" name="Content Placeholder 2"/>
          <p:cNvSpPr>
            <a:spLocks noGrp="1"/>
          </p:cNvSpPr>
          <p:nvPr>
            <p:ph idx="1"/>
          </p:nvPr>
        </p:nvSpPr>
        <p:spPr>
          <a:xfrm>
            <a:off x="990600" y="5562600"/>
            <a:ext cx="6777317" cy="3508977"/>
          </a:xfrm>
        </p:spPr>
        <p:txBody>
          <a:bodyPr>
            <a:normAutofit/>
          </a:bodyPr>
          <a:lstStyle/>
          <a:p>
            <a:r>
              <a:rPr lang="en-IN" sz="1400" dirty="0" err="1"/>
              <a:t>Soldin</a:t>
            </a:r>
            <a:r>
              <a:rPr lang="en-IN" sz="1400" dirty="0"/>
              <a:t> OP, Miller M, </a:t>
            </a:r>
            <a:r>
              <a:rPr lang="en-IN" sz="1400" dirty="0" err="1"/>
              <a:t>Soldin</a:t>
            </a:r>
            <a:r>
              <a:rPr lang="en-IN" sz="1400" dirty="0"/>
              <a:t> SJ. </a:t>
            </a:r>
            <a:r>
              <a:rPr lang="en-IN" sz="1400" dirty="0" smtClean="0"/>
              <a:t>Paediatric </a:t>
            </a:r>
            <a:r>
              <a:rPr lang="en-IN" sz="1400" dirty="0"/>
              <a:t>reference ranges for zinc protoporphyrin. Clinical Biochemistry, 2003, 36:21–25. </a:t>
            </a:r>
          </a:p>
        </p:txBody>
      </p:sp>
      <p:graphicFrame>
        <p:nvGraphicFramePr>
          <p:cNvPr id="4" name="Table 3"/>
          <p:cNvGraphicFramePr>
            <a:graphicFrameLocks noGrp="1"/>
          </p:cNvGraphicFramePr>
          <p:nvPr>
            <p:extLst>
              <p:ext uri="{D42A27DB-BD31-4B8C-83A1-F6EECF244321}">
                <p14:modId xmlns:p14="http://schemas.microsoft.com/office/powerpoint/2010/main" xmlns="" val="1477311966"/>
              </p:ext>
            </p:extLst>
          </p:nvPr>
        </p:nvGraphicFramePr>
        <p:xfrm>
          <a:off x="1295400" y="2743200"/>
          <a:ext cx="6096000" cy="26670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en-IN" dirty="0" smtClean="0"/>
                        <a:t>Age</a:t>
                      </a:r>
                      <a:endParaRPr lang="en-IN" dirty="0"/>
                    </a:p>
                  </a:txBody>
                  <a:tcPr/>
                </a:tc>
                <a:tc>
                  <a:txBody>
                    <a:bodyPr/>
                    <a:lstStyle/>
                    <a:p>
                      <a:r>
                        <a:rPr lang="en-IN" dirty="0" smtClean="0"/>
                        <a:t>Recommended threshold</a:t>
                      </a:r>
                      <a:r>
                        <a:rPr lang="en-IN" baseline="0" dirty="0" smtClean="0"/>
                        <a:t> </a:t>
                      </a:r>
                      <a:r>
                        <a:rPr lang="en-IN" dirty="0" smtClean="0"/>
                        <a:t>(µg/dl red cells) </a:t>
                      </a:r>
                      <a:endParaRPr lang="en-IN" dirty="0"/>
                    </a:p>
                  </a:txBody>
                  <a:tcPr/>
                </a:tc>
                <a:tc>
                  <a:txBody>
                    <a:bodyPr/>
                    <a:lstStyle/>
                    <a:p>
                      <a:r>
                        <a:rPr lang="en-IN" dirty="0" smtClean="0"/>
                        <a:t>97.5th percentile (µg/dl red cells) </a:t>
                      </a:r>
                      <a:endParaRPr lang="en-IN" dirty="0"/>
                    </a:p>
                  </a:txBody>
                  <a:tcPr/>
                </a:tc>
              </a:tr>
              <a:tr h="370840">
                <a:tc>
                  <a:txBody>
                    <a:bodyPr/>
                    <a:lstStyle/>
                    <a:p>
                      <a:r>
                        <a:rPr lang="en-IN" dirty="0" smtClean="0"/>
                        <a:t>0–12 months </a:t>
                      </a:r>
                      <a:endParaRPr lang="en-IN" dirty="0"/>
                    </a:p>
                  </a:txBody>
                  <a:tcPr/>
                </a:tc>
                <a:tc>
                  <a:txBody>
                    <a:bodyPr/>
                    <a:lstStyle/>
                    <a:p>
                      <a:r>
                        <a:rPr lang="en-IN" dirty="0" smtClean="0"/>
                        <a:t>&gt;80 </a:t>
                      </a:r>
                      <a:endParaRPr lang="en-IN" dirty="0"/>
                    </a:p>
                  </a:txBody>
                  <a:tcPr/>
                </a:tc>
                <a:tc>
                  <a:txBody>
                    <a:bodyPr/>
                    <a:lstStyle/>
                    <a:p>
                      <a:r>
                        <a:rPr lang="en-IN" dirty="0" smtClean="0"/>
                        <a:t>40</a:t>
                      </a:r>
                      <a:endParaRPr lang="en-IN" dirty="0"/>
                    </a:p>
                  </a:txBody>
                  <a:tcPr/>
                </a:tc>
              </a:tr>
              <a:tr h="370840">
                <a:tc>
                  <a:txBody>
                    <a:bodyPr/>
                    <a:lstStyle/>
                    <a:p>
                      <a:r>
                        <a:rPr lang="en-IN" dirty="0" smtClean="0"/>
                        <a:t>1–2 years </a:t>
                      </a:r>
                      <a:endParaRPr lang="en-IN" dirty="0"/>
                    </a:p>
                  </a:txBody>
                  <a:tcPr/>
                </a:tc>
                <a:tc>
                  <a:txBody>
                    <a:bodyPr/>
                    <a:lstStyle/>
                    <a:p>
                      <a:r>
                        <a:rPr lang="en-IN" dirty="0" smtClean="0"/>
                        <a:t>&gt;80 </a:t>
                      </a:r>
                      <a:endParaRPr lang="en-IN" dirty="0"/>
                    </a:p>
                  </a:txBody>
                  <a:tcPr/>
                </a:tc>
                <a:tc>
                  <a:txBody>
                    <a:bodyPr/>
                    <a:lstStyle/>
                    <a:p>
                      <a:r>
                        <a:rPr lang="en-IN" dirty="0" smtClean="0"/>
                        <a:t>32</a:t>
                      </a:r>
                      <a:endParaRPr lang="en-IN" dirty="0"/>
                    </a:p>
                  </a:txBody>
                  <a:tcPr/>
                </a:tc>
              </a:tr>
              <a:tr h="370840">
                <a:tc>
                  <a:txBody>
                    <a:bodyPr/>
                    <a:lstStyle/>
                    <a:p>
                      <a:r>
                        <a:rPr lang="en-IN" dirty="0" smtClean="0"/>
                        <a:t>2–9 years </a:t>
                      </a:r>
                      <a:endParaRPr lang="en-IN" dirty="0"/>
                    </a:p>
                  </a:txBody>
                  <a:tcPr/>
                </a:tc>
                <a:tc>
                  <a:txBody>
                    <a:bodyPr/>
                    <a:lstStyle/>
                    <a:p>
                      <a:r>
                        <a:rPr lang="en-IN" dirty="0" smtClean="0"/>
                        <a:t>&gt;70 </a:t>
                      </a:r>
                      <a:endParaRPr lang="en-IN" dirty="0"/>
                    </a:p>
                  </a:txBody>
                  <a:tcPr/>
                </a:tc>
                <a:tc>
                  <a:txBody>
                    <a:bodyPr/>
                    <a:lstStyle/>
                    <a:p>
                      <a:r>
                        <a:rPr lang="en-IN" dirty="0" smtClean="0"/>
                        <a:t>30</a:t>
                      </a:r>
                      <a:endParaRPr lang="en-IN" dirty="0"/>
                    </a:p>
                  </a:txBody>
                  <a:tcPr/>
                </a:tc>
              </a:tr>
              <a:tr h="370840">
                <a:tc>
                  <a:txBody>
                    <a:bodyPr/>
                    <a:lstStyle/>
                    <a:p>
                      <a:r>
                        <a:rPr lang="en-IN" dirty="0" smtClean="0"/>
                        <a:t>10–17 years (girls) </a:t>
                      </a:r>
                      <a:endParaRPr lang="en-IN" dirty="0"/>
                    </a:p>
                  </a:txBody>
                  <a:tcPr/>
                </a:tc>
                <a:tc>
                  <a:txBody>
                    <a:bodyPr/>
                    <a:lstStyle/>
                    <a:p>
                      <a:r>
                        <a:rPr lang="en-IN" dirty="0" smtClean="0"/>
                        <a:t>&gt;70 </a:t>
                      </a:r>
                      <a:endParaRPr lang="en-IN" dirty="0"/>
                    </a:p>
                  </a:txBody>
                  <a:tcPr/>
                </a:tc>
                <a:tc>
                  <a:txBody>
                    <a:bodyPr/>
                    <a:lstStyle/>
                    <a:p>
                      <a:r>
                        <a:rPr lang="en-IN" dirty="0" smtClean="0"/>
                        <a:t>34</a:t>
                      </a:r>
                      <a:endParaRPr lang="en-IN" dirty="0"/>
                    </a:p>
                  </a:txBody>
                  <a:tcPr/>
                </a:tc>
              </a:tr>
            </a:tbl>
          </a:graphicData>
        </a:graphic>
      </p:graphicFrame>
    </p:spTree>
    <p:extLst>
      <p:ext uri="{BB962C8B-B14F-4D97-AF65-F5344CB8AC3E}">
        <p14:creationId xmlns:p14="http://schemas.microsoft.com/office/powerpoint/2010/main" xmlns="" val="8341442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Management</a:t>
            </a:r>
            <a:endParaRPr lang="en-IN" dirty="0"/>
          </a:p>
        </p:txBody>
      </p:sp>
      <p:sp>
        <p:nvSpPr>
          <p:cNvPr id="3" name="Content Placeholder 2"/>
          <p:cNvSpPr>
            <a:spLocks noGrp="1"/>
          </p:cNvSpPr>
          <p:nvPr>
            <p:ph idx="1"/>
          </p:nvPr>
        </p:nvSpPr>
        <p:spPr/>
        <p:txBody>
          <a:bodyPr/>
          <a:lstStyle/>
          <a:p>
            <a:r>
              <a:rPr lang="en-IN" dirty="0" smtClean="0"/>
              <a:t>Treatment of iron deficiency anaemia</a:t>
            </a:r>
            <a:endParaRPr lang="en-IN" dirty="0"/>
          </a:p>
          <a:p>
            <a:pPr lvl="1"/>
            <a:r>
              <a:rPr lang="en-IN" dirty="0" smtClean="0"/>
              <a:t>Oral iron therapy</a:t>
            </a:r>
          </a:p>
          <a:p>
            <a:pPr lvl="1"/>
            <a:r>
              <a:rPr lang="en-IN" dirty="0" smtClean="0"/>
              <a:t>Parenteral iron therapy</a:t>
            </a:r>
          </a:p>
          <a:p>
            <a:pPr lvl="1"/>
            <a:r>
              <a:rPr lang="en-IN" dirty="0" smtClean="0"/>
              <a:t>Blood transfusion</a:t>
            </a:r>
            <a:endParaRPr lang="en-IN" dirty="0"/>
          </a:p>
          <a:p>
            <a:r>
              <a:rPr lang="en-IN" dirty="0" smtClean="0"/>
              <a:t>Oral therapy is preferred as iron deficiency anaemia is a disorder of long duration and slow progression</a:t>
            </a:r>
            <a:endParaRPr lang="en-IN" dirty="0"/>
          </a:p>
        </p:txBody>
      </p:sp>
    </p:spTree>
    <p:extLst>
      <p:ext uri="{BB962C8B-B14F-4D97-AF65-F5344CB8AC3E}">
        <p14:creationId xmlns:p14="http://schemas.microsoft.com/office/powerpoint/2010/main" xmlns="" val="9047688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Oral Iron therapy</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Dose of iron therapy:</a:t>
            </a:r>
          </a:p>
          <a:p>
            <a:pPr lvl="1"/>
            <a:r>
              <a:rPr lang="en-IN" dirty="0"/>
              <a:t>For treatment: 4-6 mg/kg/day elemental iron</a:t>
            </a:r>
          </a:p>
          <a:p>
            <a:pPr lvl="1"/>
            <a:r>
              <a:rPr lang="en-IN" dirty="0"/>
              <a:t>For routine supplements: 2-4 mg/kg/day elemental iron</a:t>
            </a:r>
          </a:p>
          <a:p>
            <a:r>
              <a:rPr lang="en-IN" dirty="0" smtClean="0"/>
              <a:t>Duration of therapy:</a:t>
            </a:r>
          </a:p>
          <a:p>
            <a:pPr lvl="1"/>
            <a:r>
              <a:rPr lang="en-IN" dirty="0" err="1" smtClean="0"/>
              <a:t>Atleast</a:t>
            </a:r>
            <a:r>
              <a:rPr lang="en-IN" dirty="0" smtClean="0"/>
              <a:t> 3 months after the blood count has returned to normal</a:t>
            </a:r>
            <a:endParaRPr lang="en-IN" dirty="0"/>
          </a:p>
          <a:p>
            <a:r>
              <a:rPr lang="en-IN" dirty="0" smtClean="0"/>
              <a:t>Failure to treatment:</a:t>
            </a:r>
          </a:p>
          <a:p>
            <a:pPr lvl="1"/>
            <a:r>
              <a:rPr lang="en-IN" dirty="0" smtClean="0"/>
              <a:t>Poor compliance (most common)</a:t>
            </a:r>
          </a:p>
          <a:p>
            <a:pPr lvl="1"/>
            <a:r>
              <a:rPr lang="en-IN" dirty="0" smtClean="0"/>
              <a:t>False diagnosis</a:t>
            </a:r>
          </a:p>
          <a:p>
            <a:pPr lvl="1"/>
            <a:r>
              <a:rPr lang="en-IN" dirty="0" smtClean="0"/>
              <a:t>Coexistence of other abnormality like thalassemia trait</a:t>
            </a:r>
          </a:p>
          <a:p>
            <a:endParaRPr lang="en-IN" dirty="0" smtClean="0"/>
          </a:p>
        </p:txBody>
      </p:sp>
    </p:spTree>
    <p:extLst>
      <p:ext uri="{BB962C8B-B14F-4D97-AF65-F5344CB8AC3E}">
        <p14:creationId xmlns:p14="http://schemas.microsoft.com/office/powerpoint/2010/main" xmlns="" val="18566776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451" y="607939"/>
            <a:ext cx="7024744" cy="1143000"/>
          </a:xfrm>
        </p:spPr>
        <p:txBody>
          <a:bodyPr/>
          <a:lstStyle/>
          <a:p>
            <a:r>
              <a:rPr lang="en-IN" dirty="0" smtClean="0"/>
              <a:t>Oral iron preparation</a:t>
            </a:r>
            <a:endParaRPr lang="en-IN" dirty="0"/>
          </a:p>
        </p:txBody>
      </p:sp>
      <p:sp>
        <p:nvSpPr>
          <p:cNvPr id="3" name="Content Placeholder 2"/>
          <p:cNvSpPr>
            <a:spLocks noGrp="1"/>
          </p:cNvSpPr>
          <p:nvPr>
            <p:ph idx="1"/>
          </p:nvPr>
        </p:nvSpPr>
        <p:spPr>
          <a:xfrm>
            <a:off x="1043492" y="1828800"/>
            <a:ext cx="6777317" cy="4495800"/>
          </a:xfrm>
        </p:spPr>
        <p:txBody>
          <a:bodyPr>
            <a:normAutofit fontScale="77500" lnSpcReduction="20000"/>
          </a:bodyPr>
          <a:lstStyle/>
          <a:p>
            <a:r>
              <a:rPr lang="en-IN" dirty="0" smtClean="0"/>
              <a:t>Conventional oral iron preparations</a:t>
            </a:r>
          </a:p>
          <a:p>
            <a:pPr lvl="1"/>
            <a:r>
              <a:rPr lang="en-IN" dirty="0"/>
              <a:t>ferrous </a:t>
            </a:r>
            <a:r>
              <a:rPr lang="en-IN" dirty="0" smtClean="0"/>
              <a:t>sulphate(15mg)</a:t>
            </a:r>
            <a:endParaRPr lang="en-IN" dirty="0"/>
          </a:p>
          <a:p>
            <a:pPr lvl="1"/>
            <a:r>
              <a:rPr lang="en-IN" dirty="0"/>
              <a:t>Ferrous </a:t>
            </a:r>
            <a:r>
              <a:rPr lang="en-IN" dirty="0" smtClean="0"/>
              <a:t>fumarate(9mg)</a:t>
            </a:r>
            <a:endParaRPr lang="en-IN" dirty="0"/>
          </a:p>
          <a:p>
            <a:pPr lvl="1"/>
            <a:r>
              <a:rPr lang="en-IN" dirty="0"/>
              <a:t>Ferrous </a:t>
            </a:r>
            <a:r>
              <a:rPr lang="en-IN" dirty="0" smtClean="0"/>
              <a:t>gluconate(26mg)</a:t>
            </a:r>
            <a:endParaRPr lang="en-IN" dirty="0"/>
          </a:p>
          <a:p>
            <a:r>
              <a:rPr lang="en-IN" dirty="0" smtClean="0"/>
              <a:t>Less commonly used preparations:</a:t>
            </a:r>
          </a:p>
          <a:p>
            <a:pPr lvl="1"/>
            <a:r>
              <a:rPr lang="en-IN" dirty="0" smtClean="0"/>
              <a:t>Ferrous succinate(9mg)</a:t>
            </a:r>
          </a:p>
          <a:p>
            <a:pPr lvl="1"/>
            <a:r>
              <a:rPr lang="en-IN" dirty="0" smtClean="0"/>
              <a:t>Ferrous lactate</a:t>
            </a:r>
          </a:p>
          <a:p>
            <a:pPr lvl="1"/>
            <a:r>
              <a:rPr lang="en-IN" dirty="0" smtClean="0"/>
              <a:t>Ferrous glutamate</a:t>
            </a:r>
          </a:p>
          <a:p>
            <a:pPr lvl="1"/>
            <a:r>
              <a:rPr lang="en-IN" dirty="0" smtClean="0"/>
              <a:t>Colloidal ferric hydroxide</a:t>
            </a:r>
          </a:p>
          <a:p>
            <a:r>
              <a:rPr lang="en-IN" dirty="0" smtClean="0"/>
              <a:t>Newer oral iron preparation:</a:t>
            </a:r>
          </a:p>
          <a:p>
            <a:pPr lvl="1"/>
            <a:r>
              <a:rPr lang="en-IN" dirty="0" smtClean="0"/>
              <a:t>Iron polymaltose complex</a:t>
            </a:r>
          </a:p>
          <a:p>
            <a:pPr lvl="1"/>
            <a:r>
              <a:rPr lang="en-IN" dirty="0" smtClean="0"/>
              <a:t>Ferrous bisglycinate(17mg)</a:t>
            </a:r>
          </a:p>
          <a:p>
            <a:pPr lvl="1"/>
            <a:r>
              <a:rPr lang="en-IN" dirty="0" smtClean="0"/>
              <a:t>Sodium feredetate (21mg)</a:t>
            </a:r>
          </a:p>
          <a:p>
            <a:pPr lvl="1"/>
            <a:r>
              <a:rPr lang="en-IN" dirty="0"/>
              <a:t>Carbonyl </a:t>
            </a:r>
            <a:r>
              <a:rPr lang="en-IN" dirty="0" smtClean="0"/>
              <a:t>iron</a:t>
            </a:r>
          </a:p>
          <a:p>
            <a:pPr marL="365760" lvl="1" indent="0">
              <a:buNone/>
            </a:pPr>
            <a:endParaRPr lang="en-IN" dirty="0"/>
          </a:p>
          <a:p>
            <a:pPr marL="365760" lvl="1" indent="0">
              <a:buNone/>
            </a:pPr>
            <a:r>
              <a:rPr lang="en-IN" sz="1500" dirty="0" smtClean="0"/>
              <a:t>Values in bracket indicate amount of preparation provide 3 mg of elemental iron</a:t>
            </a:r>
            <a:endParaRPr lang="en-IN" sz="1500" dirty="0"/>
          </a:p>
          <a:p>
            <a:pPr lvl="1"/>
            <a:endParaRPr lang="en-IN" dirty="0" smtClean="0"/>
          </a:p>
        </p:txBody>
      </p:sp>
    </p:spTree>
    <p:extLst>
      <p:ext uri="{BB962C8B-B14F-4D97-AF65-F5344CB8AC3E}">
        <p14:creationId xmlns:p14="http://schemas.microsoft.com/office/powerpoint/2010/main" xmlns="" val="16655021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Iron preparation available</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661428255"/>
              </p:ext>
            </p:extLst>
          </p:nvPr>
        </p:nvGraphicFramePr>
        <p:xfrm>
          <a:off x="2362200" y="2590800"/>
          <a:ext cx="4518024" cy="2225040"/>
        </p:xfrm>
        <a:graphic>
          <a:graphicData uri="http://schemas.openxmlformats.org/drawingml/2006/table">
            <a:tbl>
              <a:tblPr firstRow="1" bandRow="1">
                <a:tableStyleId>{5C22544A-7EE6-4342-B048-85BDC9FD1C3A}</a:tableStyleId>
              </a:tblPr>
              <a:tblGrid>
                <a:gridCol w="2259012"/>
                <a:gridCol w="2259012"/>
              </a:tblGrid>
              <a:tr h="370840">
                <a:tc>
                  <a:txBody>
                    <a:bodyPr/>
                    <a:lstStyle/>
                    <a:p>
                      <a:r>
                        <a:rPr lang="en-IN" dirty="0" smtClean="0"/>
                        <a:t>Brand name</a:t>
                      </a:r>
                      <a:endParaRPr lang="en-IN" dirty="0"/>
                    </a:p>
                  </a:txBody>
                  <a:tcPr/>
                </a:tc>
                <a:tc>
                  <a:txBody>
                    <a:bodyPr/>
                    <a:lstStyle/>
                    <a:p>
                      <a:r>
                        <a:rPr lang="en-IN" dirty="0" smtClean="0"/>
                        <a:t>Iron content</a:t>
                      </a:r>
                      <a:endParaRPr lang="en-IN" dirty="0"/>
                    </a:p>
                  </a:txBody>
                  <a:tcPr/>
                </a:tc>
              </a:tr>
              <a:tr h="370840">
                <a:tc>
                  <a:txBody>
                    <a:bodyPr/>
                    <a:lstStyle/>
                    <a:p>
                      <a:r>
                        <a:rPr lang="en-IN" dirty="0" smtClean="0"/>
                        <a:t>Livogen</a:t>
                      </a:r>
                      <a:endParaRPr lang="en-IN" dirty="0"/>
                    </a:p>
                  </a:txBody>
                  <a:tcPr/>
                </a:tc>
                <a:tc>
                  <a:txBody>
                    <a:bodyPr/>
                    <a:lstStyle/>
                    <a:p>
                      <a:r>
                        <a:rPr lang="en-IN" dirty="0" smtClean="0"/>
                        <a:t>Ferrous</a:t>
                      </a:r>
                      <a:r>
                        <a:rPr lang="en-IN" baseline="0" dirty="0" smtClean="0"/>
                        <a:t> fumarate</a:t>
                      </a:r>
                      <a:endParaRPr lang="en-IN" dirty="0"/>
                    </a:p>
                  </a:txBody>
                  <a:tcPr/>
                </a:tc>
              </a:tr>
              <a:tr h="370840">
                <a:tc>
                  <a:txBody>
                    <a:bodyPr/>
                    <a:lstStyle/>
                    <a:p>
                      <a:r>
                        <a:rPr lang="en-IN" dirty="0" smtClean="0"/>
                        <a:t>Autrin</a:t>
                      </a:r>
                      <a:endParaRPr lang="en-IN" dirty="0"/>
                    </a:p>
                  </a:txBody>
                  <a:tcPr/>
                </a:tc>
                <a:tc>
                  <a:txBody>
                    <a:bodyPr/>
                    <a:lstStyle/>
                    <a:p>
                      <a:r>
                        <a:rPr lang="en-IN" dirty="0" smtClean="0"/>
                        <a:t>Ferrous fumarate</a:t>
                      </a:r>
                      <a:endParaRPr lang="en-IN" dirty="0"/>
                    </a:p>
                  </a:txBody>
                  <a:tcPr/>
                </a:tc>
              </a:tr>
              <a:tr h="370840">
                <a:tc>
                  <a:txBody>
                    <a:bodyPr/>
                    <a:lstStyle/>
                    <a:p>
                      <a:r>
                        <a:rPr lang="en-IN" dirty="0" smtClean="0"/>
                        <a:t>Tonoferon</a:t>
                      </a:r>
                      <a:endParaRPr lang="en-IN" dirty="0"/>
                    </a:p>
                  </a:txBody>
                  <a:tcPr/>
                </a:tc>
                <a:tc>
                  <a:txBody>
                    <a:bodyPr/>
                    <a:lstStyle/>
                    <a:p>
                      <a:endParaRPr lang="en-IN" dirty="0"/>
                    </a:p>
                  </a:txBody>
                  <a:tcPr/>
                </a:tc>
              </a:tr>
              <a:tr h="370840">
                <a:tc>
                  <a:txBody>
                    <a:bodyPr/>
                    <a:lstStyle/>
                    <a:p>
                      <a:r>
                        <a:rPr lang="en-IN" dirty="0" smtClean="0"/>
                        <a:t>Ferronia XT</a:t>
                      </a:r>
                      <a:endParaRPr lang="en-IN" dirty="0"/>
                    </a:p>
                  </a:txBody>
                  <a:tcPr/>
                </a:tc>
                <a:tc>
                  <a:txBody>
                    <a:bodyPr/>
                    <a:lstStyle/>
                    <a:p>
                      <a:r>
                        <a:rPr lang="en-IN" dirty="0" smtClean="0"/>
                        <a:t>Ferrous gluconate</a:t>
                      </a:r>
                      <a:endParaRPr lang="en-IN" dirty="0"/>
                    </a:p>
                  </a:txBody>
                  <a:tcPr/>
                </a:tc>
              </a:tr>
              <a:tr h="370840">
                <a:tc>
                  <a:txBody>
                    <a:bodyPr/>
                    <a:lstStyle/>
                    <a:p>
                      <a:r>
                        <a:rPr lang="en-IN" dirty="0" smtClean="0"/>
                        <a:t>Hemsi</a:t>
                      </a:r>
                      <a:endParaRPr lang="en-IN" dirty="0"/>
                    </a:p>
                  </a:txBody>
                  <a:tcPr/>
                </a:tc>
                <a:tc>
                  <a:txBody>
                    <a:bodyPr/>
                    <a:lstStyle/>
                    <a:p>
                      <a:r>
                        <a:rPr lang="en-IN" dirty="0" smtClean="0"/>
                        <a:t>Ferrous fumarate</a:t>
                      </a:r>
                      <a:endParaRPr lang="en-IN" dirty="0"/>
                    </a:p>
                  </a:txBody>
                  <a:tcPr/>
                </a:tc>
              </a:tr>
            </a:tbl>
          </a:graphicData>
        </a:graphic>
      </p:graphicFrame>
    </p:spTree>
    <p:extLst>
      <p:ext uri="{BB962C8B-B14F-4D97-AF65-F5344CB8AC3E}">
        <p14:creationId xmlns:p14="http://schemas.microsoft.com/office/powerpoint/2010/main" xmlns="" val="5122883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Parenteral iron</a:t>
            </a:r>
            <a:endParaRPr lang="en-IN" dirty="0"/>
          </a:p>
        </p:txBody>
      </p:sp>
      <p:sp>
        <p:nvSpPr>
          <p:cNvPr id="3" name="Content Placeholder 2"/>
          <p:cNvSpPr>
            <a:spLocks noGrp="1"/>
          </p:cNvSpPr>
          <p:nvPr>
            <p:ph idx="1"/>
          </p:nvPr>
        </p:nvSpPr>
        <p:spPr/>
        <p:txBody>
          <a:bodyPr>
            <a:normAutofit fontScale="55000" lnSpcReduction="20000"/>
          </a:bodyPr>
          <a:lstStyle/>
          <a:p>
            <a:r>
              <a:rPr lang="en-IN" dirty="0" err="1" smtClean="0"/>
              <a:t>Indiacations</a:t>
            </a:r>
            <a:r>
              <a:rPr lang="en-IN" dirty="0" smtClean="0"/>
              <a:t>:</a:t>
            </a:r>
          </a:p>
          <a:p>
            <a:pPr lvl="1"/>
            <a:r>
              <a:rPr lang="en-IN" dirty="0" smtClean="0"/>
              <a:t>Intolerance to oral preparations</a:t>
            </a:r>
          </a:p>
          <a:p>
            <a:pPr lvl="1"/>
            <a:r>
              <a:rPr lang="en-IN" dirty="0" smtClean="0"/>
              <a:t>Rapid iron correction required</a:t>
            </a:r>
          </a:p>
          <a:p>
            <a:pPr lvl="1"/>
            <a:r>
              <a:rPr lang="en-IN" dirty="0" smtClean="0"/>
              <a:t>Active inflammatory bowel disease</a:t>
            </a:r>
          </a:p>
          <a:p>
            <a:pPr lvl="1"/>
            <a:r>
              <a:rPr lang="en-IN" dirty="0" smtClean="0"/>
              <a:t>Noncompliance with oral preparations</a:t>
            </a:r>
          </a:p>
          <a:p>
            <a:pPr lvl="1"/>
            <a:r>
              <a:rPr lang="en-IN" dirty="0" smtClean="0"/>
              <a:t>Follow up of the patient is impossible</a:t>
            </a:r>
            <a:endParaRPr lang="en-IN" dirty="0"/>
          </a:p>
          <a:p>
            <a:r>
              <a:rPr lang="en-IN" dirty="0" smtClean="0"/>
              <a:t>Contraindications:</a:t>
            </a:r>
          </a:p>
          <a:p>
            <a:pPr lvl="1"/>
            <a:r>
              <a:rPr lang="en-IN" dirty="0" err="1" smtClean="0"/>
              <a:t>Anemias</a:t>
            </a:r>
            <a:r>
              <a:rPr lang="en-IN" dirty="0" smtClean="0"/>
              <a:t> not due to iron deficiency</a:t>
            </a:r>
          </a:p>
          <a:p>
            <a:pPr lvl="1"/>
            <a:r>
              <a:rPr lang="en-IN" dirty="0" smtClean="0"/>
              <a:t>Iron overload</a:t>
            </a:r>
          </a:p>
          <a:p>
            <a:pPr lvl="1"/>
            <a:r>
              <a:rPr lang="en-IN" dirty="0" smtClean="0"/>
              <a:t>Hypersensitivity to parenteral iron preparations</a:t>
            </a:r>
          </a:p>
          <a:p>
            <a:pPr lvl="1"/>
            <a:r>
              <a:rPr lang="en-IN" dirty="0" smtClean="0"/>
              <a:t>Severe allergy or anaphylactic reactions</a:t>
            </a:r>
          </a:p>
          <a:p>
            <a:pPr lvl="1"/>
            <a:r>
              <a:rPr lang="en-IN" dirty="0" smtClean="0"/>
              <a:t>Clinical or biochemical evidence of Liver damage</a:t>
            </a:r>
          </a:p>
          <a:p>
            <a:pPr lvl="1"/>
            <a:r>
              <a:rPr lang="en-IN" dirty="0" smtClean="0"/>
              <a:t>Acute or chronic infection</a:t>
            </a:r>
          </a:p>
          <a:p>
            <a:pPr lvl="1"/>
            <a:r>
              <a:rPr lang="en-IN" dirty="0" smtClean="0"/>
              <a:t>neonates</a:t>
            </a:r>
          </a:p>
          <a:p>
            <a:r>
              <a:rPr lang="en-IN" dirty="0" smtClean="0"/>
              <a:t>Parenteral iron should be given in following dose</a:t>
            </a:r>
          </a:p>
          <a:p>
            <a:r>
              <a:rPr lang="en-IN" dirty="0" smtClean="0"/>
              <a:t>Weight in kg*4*hemoglobin deficit in </a:t>
            </a:r>
            <a:r>
              <a:rPr lang="en-IN" dirty="0" err="1" smtClean="0"/>
              <a:t>gm</a:t>
            </a:r>
            <a:r>
              <a:rPr lang="en-IN" dirty="0" smtClean="0"/>
              <a:t>/dl</a:t>
            </a:r>
          </a:p>
          <a:p>
            <a:endParaRPr lang="en-IN" dirty="0" smtClean="0"/>
          </a:p>
        </p:txBody>
      </p:sp>
    </p:spTree>
    <p:extLst>
      <p:ext uri="{BB962C8B-B14F-4D97-AF65-F5344CB8AC3E}">
        <p14:creationId xmlns:p14="http://schemas.microsoft.com/office/powerpoint/2010/main" xmlns="" val="277314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914400"/>
            <a:ext cx="6777317" cy="4918229"/>
          </a:xfrm>
        </p:spPr>
        <p:txBody>
          <a:bodyPr>
            <a:normAutofit lnSpcReduction="10000"/>
          </a:bodyPr>
          <a:lstStyle/>
          <a:p>
            <a:r>
              <a:rPr lang="en-IN" dirty="0"/>
              <a:t>Iron have several vital functions</a:t>
            </a:r>
          </a:p>
          <a:p>
            <a:pPr lvl="1"/>
            <a:r>
              <a:rPr lang="en-IN" dirty="0"/>
              <a:t>Carrier of oxygen from lungs to tissues</a:t>
            </a:r>
          </a:p>
          <a:p>
            <a:pPr lvl="1"/>
            <a:r>
              <a:rPr lang="en-IN" dirty="0"/>
              <a:t>Transport of electrons within </a:t>
            </a:r>
            <a:r>
              <a:rPr lang="en-IN" dirty="0" smtClean="0"/>
              <a:t>calls</a:t>
            </a:r>
          </a:p>
          <a:p>
            <a:pPr lvl="1"/>
            <a:r>
              <a:rPr lang="en-IN" dirty="0"/>
              <a:t>Co-factor of essential enzymatic reactions:</a:t>
            </a:r>
          </a:p>
          <a:p>
            <a:pPr lvl="2"/>
            <a:r>
              <a:rPr lang="en-IN" dirty="0"/>
              <a:t>Neurotransmission</a:t>
            </a:r>
          </a:p>
          <a:p>
            <a:pPr lvl="2"/>
            <a:r>
              <a:rPr lang="en-IN" dirty="0"/>
              <a:t>Synthesis of steroid hormones</a:t>
            </a:r>
          </a:p>
          <a:p>
            <a:pPr lvl="2"/>
            <a:r>
              <a:rPr lang="en-IN" dirty="0"/>
              <a:t>Synthesis of bile salts</a:t>
            </a:r>
          </a:p>
          <a:p>
            <a:pPr lvl="2"/>
            <a:r>
              <a:rPr lang="en-IN" dirty="0"/>
              <a:t>Detoxification processes in the liver</a:t>
            </a:r>
          </a:p>
          <a:p>
            <a:pPr lvl="1"/>
            <a:r>
              <a:rPr lang="en-IN" dirty="0" smtClean="0"/>
              <a:t>Cytochromes a, b and c, cytochrome P450, catalase, xanthine oxidase, NADH dehydrogenase, etc. are iron containing enzymes</a:t>
            </a:r>
          </a:p>
          <a:p>
            <a:pPr lvl="1"/>
            <a:r>
              <a:rPr lang="en-IN" dirty="0" smtClean="0"/>
              <a:t>Iron require for normal psychomotor and cognitive development</a:t>
            </a:r>
          </a:p>
          <a:p>
            <a:pPr lvl="1"/>
            <a:endParaRPr lang="en-IN" dirty="0"/>
          </a:p>
          <a:p>
            <a:pPr marL="685800" lvl="2" indent="0">
              <a:buNone/>
            </a:pPr>
            <a:endParaRPr lang="en-IN" dirty="0"/>
          </a:p>
          <a:p>
            <a:endParaRPr lang="en-IN" dirty="0"/>
          </a:p>
        </p:txBody>
      </p:sp>
    </p:spTree>
    <p:extLst>
      <p:ext uri="{BB962C8B-B14F-4D97-AF65-F5344CB8AC3E}">
        <p14:creationId xmlns:p14="http://schemas.microsoft.com/office/powerpoint/2010/main" xmlns="" val="30214296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Prevention of iron deficiency</a:t>
            </a:r>
            <a:endParaRPr lang="en-IN" dirty="0"/>
          </a:p>
        </p:txBody>
      </p:sp>
      <p:sp>
        <p:nvSpPr>
          <p:cNvPr id="3" name="Content Placeholder 2"/>
          <p:cNvSpPr>
            <a:spLocks noGrp="1"/>
          </p:cNvSpPr>
          <p:nvPr>
            <p:ph idx="1"/>
          </p:nvPr>
        </p:nvSpPr>
        <p:spPr/>
        <p:txBody>
          <a:bodyPr/>
          <a:lstStyle/>
          <a:p>
            <a:r>
              <a:rPr lang="en-IN" dirty="0" smtClean="0"/>
              <a:t>Dietary modification</a:t>
            </a:r>
          </a:p>
          <a:p>
            <a:r>
              <a:rPr lang="en-IN" dirty="0" smtClean="0"/>
              <a:t>Food fortification</a:t>
            </a:r>
          </a:p>
          <a:p>
            <a:r>
              <a:rPr lang="en-IN" dirty="0" smtClean="0"/>
              <a:t>Iron supplementation</a:t>
            </a:r>
            <a:endParaRPr lang="en-IN" dirty="0"/>
          </a:p>
        </p:txBody>
      </p:sp>
    </p:spTree>
    <p:extLst>
      <p:ext uri="{BB962C8B-B14F-4D97-AF65-F5344CB8AC3E}">
        <p14:creationId xmlns:p14="http://schemas.microsoft.com/office/powerpoint/2010/main" xmlns="" val="25605861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Diet and nutrition education</a:t>
            </a:r>
            <a:endParaRPr lang="en-IN" dirty="0"/>
          </a:p>
        </p:txBody>
      </p:sp>
      <p:sp>
        <p:nvSpPr>
          <p:cNvPr id="3" name="Content Placeholder 2"/>
          <p:cNvSpPr>
            <a:spLocks noGrp="1"/>
          </p:cNvSpPr>
          <p:nvPr>
            <p:ph idx="1"/>
          </p:nvPr>
        </p:nvSpPr>
        <p:spPr/>
        <p:txBody>
          <a:bodyPr/>
          <a:lstStyle/>
          <a:p>
            <a:r>
              <a:rPr lang="en-IN" dirty="0" smtClean="0"/>
              <a:t>Eat more fruits and vegetables</a:t>
            </a:r>
          </a:p>
          <a:p>
            <a:r>
              <a:rPr lang="en-IN" dirty="0" smtClean="0"/>
              <a:t>No coffee or tea with meals</a:t>
            </a:r>
          </a:p>
          <a:p>
            <a:r>
              <a:rPr lang="en-IN" dirty="0" smtClean="0"/>
              <a:t>Programmes should be targeted to at risk groups</a:t>
            </a:r>
          </a:p>
          <a:p>
            <a:r>
              <a:rPr lang="en-IN" dirty="0" smtClean="0"/>
              <a:t>Reduce phytic content of cereals and legumes by fermentation</a:t>
            </a:r>
            <a:endParaRPr lang="en-IN" dirty="0"/>
          </a:p>
        </p:txBody>
      </p:sp>
    </p:spTree>
    <p:extLst>
      <p:ext uri="{BB962C8B-B14F-4D97-AF65-F5344CB8AC3E}">
        <p14:creationId xmlns:p14="http://schemas.microsoft.com/office/powerpoint/2010/main" xmlns="" val="32275686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Food fortification</a:t>
            </a:r>
            <a:endParaRPr lang="en-IN" dirty="0"/>
          </a:p>
        </p:txBody>
      </p:sp>
      <p:sp>
        <p:nvSpPr>
          <p:cNvPr id="3" name="Content Placeholder 2"/>
          <p:cNvSpPr>
            <a:spLocks noGrp="1"/>
          </p:cNvSpPr>
          <p:nvPr>
            <p:ph idx="1"/>
          </p:nvPr>
        </p:nvSpPr>
        <p:spPr/>
        <p:txBody>
          <a:bodyPr>
            <a:normAutofit/>
          </a:bodyPr>
          <a:lstStyle/>
          <a:p>
            <a:r>
              <a:rPr lang="en-IN" dirty="0" smtClean="0"/>
              <a:t>Iron compounds used in food fortification</a:t>
            </a:r>
          </a:p>
          <a:p>
            <a:pPr lvl="1"/>
            <a:r>
              <a:rPr lang="en-IN" dirty="0" smtClean="0"/>
              <a:t>Freely water soluble</a:t>
            </a:r>
          </a:p>
          <a:p>
            <a:pPr lvl="2"/>
            <a:r>
              <a:rPr lang="en-IN" dirty="0" smtClean="0"/>
              <a:t>Ferrous sulphate, gluconate, lactate &amp; ferric ammonium citrate</a:t>
            </a:r>
          </a:p>
          <a:p>
            <a:pPr lvl="1"/>
            <a:r>
              <a:rPr lang="en-IN" dirty="0" smtClean="0"/>
              <a:t>Poorly water soluble</a:t>
            </a:r>
          </a:p>
          <a:p>
            <a:pPr lvl="2"/>
            <a:r>
              <a:rPr lang="en-IN" dirty="0" smtClean="0"/>
              <a:t>Ferrous fumarate, succinate &amp; saccharate</a:t>
            </a:r>
          </a:p>
          <a:p>
            <a:pPr lvl="1"/>
            <a:r>
              <a:rPr lang="en-IN" dirty="0" smtClean="0"/>
              <a:t>Water insoluble</a:t>
            </a:r>
          </a:p>
          <a:p>
            <a:pPr lvl="2"/>
            <a:r>
              <a:rPr lang="en-IN" dirty="0" smtClean="0"/>
              <a:t>Ferric pyrophosphate, ferric orthophosphate &amp; elemental iron</a:t>
            </a:r>
            <a:endParaRPr lang="en-IN" dirty="0"/>
          </a:p>
          <a:p>
            <a:endParaRPr lang="en-IN" dirty="0"/>
          </a:p>
        </p:txBody>
      </p:sp>
    </p:spTree>
    <p:extLst>
      <p:ext uri="{BB962C8B-B14F-4D97-AF65-F5344CB8AC3E}">
        <p14:creationId xmlns:p14="http://schemas.microsoft.com/office/powerpoint/2010/main" xmlns="" val="10773843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Which form of iron to use in fortification?</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Ideally a safe, cheap, highly bioavailable iron which causes no organoleptic side-effects should be used</a:t>
            </a:r>
          </a:p>
          <a:p>
            <a:r>
              <a:rPr lang="en-IN" dirty="0" smtClean="0"/>
              <a:t>Freely water soluble iron are the most bio-available, but causes unacceptable colour and flavour change in many foods</a:t>
            </a:r>
          </a:p>
          <a:p>
            <a:r>
              <a:rPr lang="en-IN" dirty="0" smtClean="0"/>
              <a:t>Insoluble iron compounds are inert with no organoleptic effects but it is poorly absorbed</a:t>
            </a:r>
          </a:p>
          <a:p>
            <a:r>
              <a:rPr lang="en-IN" dirty="0" smtClean="0"/>
              <a:t>Cost wise elemental iron is the cheapest</a:t>
            </a:r>
          </a:p>
          <a:p>
            <a:pPr lvl="1"/>
            <a:r>
              <a:rPr lang="en-IN" dirty="0" smtClean="0"/>
              <a:t>Ferrous sulphate has good absorption &amp; high bioavailability</a:t>
            </a:r>
          </a:p>
          <a:p>
            <a:pPr lvl="1"/>
            <a:r>
              <a:rPr lang="en-IN" dirty="0" smtClean="0"/>
              <a:t>Drawbacks: GIT disturbances &amp; staining of teeth</a:t>
            </a:r>
          </a:p>
          <a:p>
            <a:pPr lvl="1"/>
            <a:endParaRPr lang="en-IN" dirty="0" smtClean="0"/>
          </a:p>
          <a:p>
            <a:pPr lvl="1"/>
            <a:endParaRPr lang="en-IN" dirty="0"/>
          </a:p>
        </p:txBody>
      </p:sp>
    </p:spTree>
    <p:extLst>
      <p:ext uri="{BB962C8B-B14F-4D97-AF65-F5344CB8AC3E}">
        <p14:creationId xmlns:p14="http://schemas.microsoft.com/office/powerpoint/2010/main" xmlns="" val="31311912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Iron supplementation</a:t>
            </a:r>
            <a:endParaRPr lang="en-IN" dirty="0"/>
          </a:p>
        </p:txBody>
      </p:sp>
      <p:sp>
        <p:nvSpPr>
          <p:cNvPr id="3" name="Content Placeholder 2"/>
          <p:cNvSpPr>
            <a:spLocks noGrp="1"/>
          </p:cNvSpPr>
          <p:nvPr>
            <p:ph idx="1"/>
          </p:nvPr>
        </p:nvSpPr>
        <p:spPr/>
        <p:txBody>
          <a:bodyPr>
            <a:normAutofit lnSpcReduction="10000"/>
          </a:bodyPr>
          <a:lstStyle/>
          <a:p>
            <a:r>
              <a:rPr lang="en-IN" dirty="0" smtClean="0"/>
              <a:t>Routine iron supplementation required in high risk groups</a:t>
            </a:r>
          </a:p>
          <a:p>
            <a:r>
              <a:rPr lang="en-IN" dirty="0" smtClean="0"/>
              <a:t>Dose for iron supplementation is 2-4 mg/kg/day</a:t>
            </a:r>
          </a:p>
          <a:p>
            <a:r>
              <a:rPr lang="en-IN" dirty="0" smtClean="0"/>
              <a:t>Current practice:</a:t>
            </a:r>
          </a:p>
          <a:p>
            <a:pPr lvl="1"/>
            <a:r>
              <a:rPr lang="en-IN" dirty="0" smtClean="0"/>
              <a:t>In normal healthy infants: supplementation is started at 3 months of age till 1 year</a:t>
            </a:r>
          </a:p>
          <a:p>
            <a:pPr lvl="1"/>
            <a:r>
              <a:rPr lang="en-IN" dirty="0" smtClean="0"/>
              <a:t>In preterm infants: supplementation is started at 15 days of age till 1 year</a:t>
            </a:r>
            <a:endParaRPr lang="en-IN" dirty="0"/>
          </a:p>
        </p:txBody>
      </p:sp>
    </p:spTree>
    <p:extLst>
      <p:ext uri="{BB962C8B-B14F-4D97-AF65-F5344CB8AC3E}">
        <p14:creationId xmlns:p14="http://schemas.microsoft.com/office/powerpoint/2010/main" xmlns="" val="1447378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graphicFrame>
        <p:nvGraphicFramePr>
          <p:cNvPr id="4" name="Group 39"/>
          <p:cNvGraphicFramePr>
            <a:graphicFrameLocks noGrp="1"/>
          </p:cNvGraphicFramePr>
          <p:nvPr/>
        </p:nvGraphicFramePr>
        <p:xfrm>
          <a:off x="0" y="0"/>
          <a:ext cx="9144000" cy="6916982"/>
        </p:xfrm>
        <a:graphic>
          <a:graphicData uri="http://schemas.openxmlformats.org/drawingml/2006/table">
            <a:tbl>
              <a:tblPr/>
              <a:tblGrid>
                <a:gridCol w="1271588"/>
                <a:gridCol w="1852612"/>
                <a:gridCol w="838200"/>
                <a:gridCol w="2971800"/>
                <a:gridCol w="2209800"/>
              </a:tblGrid>
              <a:tr h="66858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Calibri" pitchFamily="34" charset="0"/>
                        </a:rPr>
                        <a:t>Author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Study design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Level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Result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outcome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189418">
                <a:tc>
                  <a:txBody>
                    <a:bodyPr/>
                    <a:lstStyle/>
                    <a:p>
                      <a:pPr marR="116205" fontAlgn="base">
                        <a:lnSpc>
                          <a:spcPts val="1800"/>
                        </a:lnSpc>
                        <a:spcAft>
                          <a:spcPts val="0"/>
                        </a:spcAft>
                      </a:pPr>
                      <a:r>
                        <a:rPr lang="en-IN" sz="1400" dirty="0">
                          <a:solidFill>
                            <a:srgbClr val="000000"/>
                          </a:solidFill>
                          <a:latin typeface="Times New Roman"/>
                          <a:ea typeface="Times New Roman"/>
                          <a:cs typeface="Times New Roman"/>
                        </a:rPr>
                        <a:t>Susana Martins,</a:t>
                      </a:r>
                      <a:endParaRPr lang="en-IN" sz="1400" dirty="0">
                        <a:latin typeface="Times New Roman"/>
                        <a:ea typeface="Calibri"/>
                        <a:cs typeface="Times New Roman"/>
                      </a:endParaRPr>
                    </a:p>
                    <a:p>
                      <a:pPr marR="47625" fontAlgn="base">
                        <a:lnSpc>
                          <a:spcPts val="1800"/>
                        </a:lnSpc>
                        <a:spcAft>
                          <a:spcPts val="0"/>
                        </a:spcAft>
                      </a:pPr>
                      <a:r>
                        <a:rPr lang="en-IN" sz="1400" dirty="0">
                          <a:solidFill>
                            <a:srgbClr val="000000"/>
                          </a:solidFill>
                          <a:latin typeface="Times New Roman"/>
                          <a:ea typeface="Times New Roman"/>
                          <a:cs typeface="Times New Roman"/>
                        </a:rPr>
                        <a:t>Stuart Logan, Ruth E Gilbert</a:t>
                      </a:r>
                      <a:endParaRPr lang="en-IN" sz="1400" dirty="0">
                        <a:latin typeface="Times New Roman"/>
                        <a:ea typeface="Calibri"/>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R="304800" fontAlgn="base">
                        <a:spcAft>
                          <a:spcPts val="0"/>
                        </a:spcAft>
                      </a:pPr>
                      <a:r>
                        <a:rPr lang="en-IN" sz="1400" b="1">
                          <a:solidFill>
                            <a:srgbClr val="000000"/>
                          </a:solidFill>
                          <a:latin typeface="Calibri"/>
                          <a:ea typeface="Times New Roman"/>
                        </a:rPr>
                        <a:t>Iron therapy for improving psychomotor development and cognitive function in children under the age of three with iron deficiency anaemia</a:t>
                      </a:r>
                      <a:endParaRPr lang="en-IN" sz="1400" b="1">
                        <a:latin typeface="Calibri"/>
                        <a:ea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a:spcAft>
                          <a:spcPts val="0"/>
                        </a:spcAft>
                      </a:pPr>
                      <a:r>
                        <a:rPr lang="en-US" sz="1400">
                          <a:latin typeface="Times New Roman"/>
                          <a:ea typeface="Calibri"/>
                          <a:cs typeface="Times New Roman"/>
                        </a:rPr>
                        <a:t>1</a:t>
                      </a:r>
                      <a:endParaRPr lang="en-IN" sz="1400">
                        <a:latin typeface="Times New Roman"/>
                        <a:ea typeface="Calibri"/>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fontAlgn="base">
                        <a:lnSpc>
                          <a:spcPts val="1560"/>
                        </a:lnSpc>
                        <a:spcAft>
                          <a:spcPts val="1200"/>
                        </a:spcAft>
                      </a:pPr>
                      <a:r>
                        <a:rPr lang="en-IN" sz="1400">
                          <a:solidFill>
                            <a:srgbClr val="000000"/>
                          </a:solidFill>
                          <a:latin typeface="Calibri"/>
                          <a:ea typeface="Times New Roman"/>
                        </a:rPr>
                        <a:t>Five trials, including 180 children with IDA, examined the effects of iron therapy on measures of psychomotor development between 5 and 11 days of commencement of therapy. Data from four trials could be pooled. The pooled difference in pre to post treatment change in Bayley Scale PDI between iron treated and placebo groups was -3.2 (95%CI -7.24, 0.85) and in Bayley Scale MDI, 0.55 (95% CI -2.84, 1.75).</a:t>
                      </a:r>
                      <a:endParaRPr lang="en-IN" sz="1400">
                        <a:latin typeface="Calibri"/>
                        <a:ea typeface="Times New Roman"/>
                      </a:endParaRPr>
                    </a:p>
                    <a:p>
                      <a:pPr fontAlgn="base">
                        <a:lnSpc>
                          <a:spcPts val="1560"/>
                        </a:lnSpc>
                        <a:spcAft>
                          <a:spcPts val="1200"/>
                        </a:spcAft>
                      </a:pPr>
                      <a:r>
                        <a:rPr lang="en-IN" sz="1400">
                          <a:solidFill>
                            <a:srgbClr val="000000"/>
                          </a:solidFill>
                          <a:latin typeface="Calibri"/>
                          <a:ea typeface="Times New Roman"/>
                        </a:rPr>
                        <a:t>Two studies, including 160 randomised children with IDA, examined the effects of iron therapy on measures of psychomotor development more than 30 days after commencement of therapy. Aukett et al reported the mean number of skills gained after two months of iron therapy, using the Denver test. The intervention group gained 0.8 (95% CI -0.18, 1.78) more skills on average than the control group. Idjrandinata et al reported that the difference in pre to post treatment change in Bayley Scale PDI between iron treated and placebo groups after 4 months was 18.40 (95%CI 10.16, 26.64) and in Bayley Scale MDI, 18.80 (95% CI 10.19, 27.41).</a:t>
                      </a:r>
                      <a:endParaRPr lang="en-IN" sz="1400">
                        <a:latin typeface="Calibri"/>
                        <a:ea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a:spcAft>
                          <a:spcPts val="0"/>
                        </a:spcAft>
                      </a:pPr>
                      <a:r>
                        <a:rPr lang="en-US" sz="1400" dirty="0">
                          <a:solidFill>
                            <a:srgbClr val="000000"/>
                          </a:solidFill>
                          <a:latin typeface="Times New Roman"/>
                          <a:ea typeface="Calibri"/>
                          <a:cs typeface="Times New Roman"/>
                        </a:rPr>
                        <a:t>There is no convincing evidence that iron treatment of young children with IDA has an effect on psychomotor development </a:t>
                      </a:r>
                      <a:r>
                        <a:rPr lang="en-US" sz="1400" dirty="0" err="1">
                          <a:solidFill>
                            <a:srgbClr val="000000"/>
                          </a:solidFill>
                          <a:latin typeface="Times New Roman"/>
                          <a:ea typeface="Calibri"/>
                          <a:cs typeface="Times New Roman"/>
                        </a:rPr>
                        <a:t>discernable</a:t>
                      </a:r>
                      <a:r>
                        <a:rPr lang="en-US" sz="1400" dirty="0">
                          <a:solidFill>
                            <a:srgbClr val="000000"/>
                          </a:solidFill>
                          <a:latin typeface="Times New Roman"/>
                          <a:ea typeface="Calibri"/>
                          <a:cs typeface="Times New Roman"/>
                        </a:rPr>
                        <a:t> within 5-11 days. The effect of longer term treatment remains unclear but the data would be compatible with clinically significant benefit. There is urgent need for further </a:t>
                      </a:r>
                      <a:r>
                        <a:rPr lang="en-US" sz="1400" dirty="0" err="1">
                          <a:solidFill>
                            <a:srgbClr val="000000"/>
                          </a:solidFill>
                          <a:latin typeface="Times New Roman"/>
                          <a:ea typeface="Calibri"/>
                          <a:cs typeface="Times New Roman"/>
                        </a:rPr>
                        <a:t>randomised</a:t>
                      </a:r>
                      <a:r>
                        <a:rPr lang="en-US" sz="1400" dirty="0">
                          <a:solidFill>
                            <a:srgbClr val="000000"/>
                          </a:solidFill>
                          <a:latin typeface="Times New Roman"/>
                          <a:ea typeface="Calibri"/>
                          <a:cs typeface="Times New Roman"/>
                        </a:rPr>
                        <a:t> controlled trials with long term follow up</a:t>
                      </a:r>
                      <a:endParaRPr lang="en-IN" sz="1400" dirty="0">
                        <a:latin typeface="Times New Roman"/>
                        <a:ea typeface="Calibri"/>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graphicFrame>
        <p:nvGraphicFramePr>
          <p:cNvPr id="4" name="Group 39"/>
          <p:cNvGraphicFramePr>
            <a:graphicFrameLocks noGrp="1"/>
          </p:cNvGraphicFramePr>
          <p:nvPr/>
        </p:nvGraphicFramePr>
        <p:xfrm>
          <a:off x="0" y="0"/>
          <a:ext cx="9144000" cy="6858000"/>
        </p:xfrm>
        <a:graphic>
          <a:graphicData uri="http://schemas.openxmlformats.org/drawingml/2006/table">
            <a:tbl>
              <a:tblPr/>
              <a:tblGrid>
                <a:gridCol w="1271588"/>
                <a:gridCol w="1852612"/>
                <a:gridCol w="838200"/>
                <a:gridCol w="2971800"/>
                <a:gridCol w="2209800"/>
              </a:tblGrid>
              <a:tr h="66858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Calibri" pitchFamily="34" charset="0"/>
                        </a:rPr>
                        <a:t>Author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Study design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Level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Result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outcome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189418">
                <a:tc>
                  <a:txBody>
                    <a:bodyPr/>
                    <a:lstStyle/>
                    <a:p>
                      <a:pPr marL="342900" lvl="0" indent="-342900" fontAlgn="base">
                        <a:spcAft>
                          <a:spcPts val="0"/>
                        </a:spcAft>
                        <a:tabLst>
                          <a:tab pos="457200" algn="l"/>
                        </a:tabLst>
                      </a:pPr>
                      <a:r>
                        <a:rPr lang="en-IN" sz="1800" b="1" u="none" strike="noStrike" dirty="0">
                          <a:solidFill>
                            <a:srgbClr val="333333"/>
                          </a:solidFill>
                          <a:latin typeface="Times New Roman"/>
                          <a:ea typeface="Times New Roman"/>
                          <a:cs typeface="Times New Roman"/>
                          <a:hlinkClick r:id="rId2"/>
                        </a:rPr>
                        <a:t>David I </a:t>
                      </a:r>
                      <a:r>
                        <a:rPr lang="en-IN" sz="1800" b="1" u="none" strike="noStrike" dirty="0" err="1">
                          <a:solidFill>
                            <a:srgbClr val="333333"/>
                          </a:solidFill>
                          <a:latin typeface="Times New Roman"/>
                          <a:ea typeface="Times New Roman"/>
                          <a:cs typeface="Times New Roman"/>
                          <a:hlinkClick r:id="rId2"/>
                        </a:rPr>
                        <a:t>Thurnham</a:t>
                      </a:r>
                      <a:r>
                        <a:rPr lang="en-IN" sz="1800" b="1" dirty="0">
                          <a:solidFill>
                            <a:srgbClr val="403838"/>
                          </a:solidFill>
                          <a:latin typeface="Times New Roman"/>
                          <a:ea typeface="Times New Roman"/>
                          <a:cs typeface="Times New Roman"/>
                        </a:rPr>
                        <a:t>, </a:t>
                      </a:r>
                      <a:endParaRPr lang="en-IN" sz="1800" dirty="0">
                        <a:latin typeface="Times New Roman"/>
                        <a:ea typeface="Calibri"/>
                        <a:cs typeface="Times New Roman"/>
                      </a:endParaRPr>
                    </a:p>
                    <a:p>
                      <a:pPr marL="342900" lvl="0" indent="-342900" fontAlgn="base">
                        <a:spcAft>
                          <a:spcPts val="0"/>
                        </a:spcAft>
                        <a:tabLst>
                          <a:tab pos="457200" algn="l"/>
                        </a:tabLst>
                      </a:pPr>
                      <a:r>
                        <a:rPr lang="en-IN" sz="1800" b="1" u="none" strike="noStrike" dirty="0">
                          <a:solidFill>
                            <a:srgbClr val="333333"/>
                          </a:solidFill>
                          <a:latin typeface="Times New Roman"/>
                          <a:ea typeface="Times New Roman"/>
                          <a:cs typeface="Times New Roman"/>
                          <a:hlinkClick r:id="rId3"/>
                        </a:rPr>
                        <a:t>Linda D McCabe</a:t>
                      </a:r>
                      <a:r>
                        <a:rPr lang="en-IN" sz="1800" b="1" dirty="0">
                          <a:solidFill>
                            <a:srgbClr val="403838"/>
                          </a:solidFill>
                          <a:latin typeface="Times New Roman"/>
                          <a:ea typeface="Times New Roman"/>
                          <a:cs typeface="Times New Roman"/>
                        </a:rPr>
                        <a:t>, </a:t>
                      </a:r>
                      <a:endParaRPr lang="en-IN" sz="1800" dirty="0">
                        <a:latin typeface="Times New Roman"/>
                        <a:ea typeface="Calibri"/>
                        <a:cs typeface="Times New Roman"/>
                      </a:endParaRPr>
                    </a:p>
                    <a:p>
                      <a:pPr marL="342900" lvl="0" indent="-342900" fontAlgn="base">
                        <a:spcAft>
                          <a:spcPts val="0"/>
                        </a:spcAft>
                        <a:tabLst>
                          <a:tab pos="457200" algn="l"/>
                        </a:tabLst>
                      </a:pPr>
                      <a:r>
                        <a:rPr lang="en-IN" sz="1800" b="1" u="none" strike="noStrike" dirty="0" err="1">
                          <a:solidFill>
                            <a:srgbClr val="333333"/>
                          </a:solidFill>
                          <a:latin typeface="Times New Roman"/>
                          <a:ea typeface="Times New Roman"/>
                          <a:cs typeface="Times New Roman"/>
                          <a:hlinkClick r:id="rId4"/>
                        </a:rPr>
                        <a:t>Sumanto</a:t>
                      </a:r>
                      <a:r>
                        <a:rPr lang="en-IN" sz="1800" b="1" u="none" strike="noStrike" dirty="0">
                          <a:solidFill>
                            <a:srgbClr val="333333"/>
                          </a:solidFill>
                          <a:latin typeface="Times New Roman"/>
                          <a:ea typeface="Times New Roman"/>
                          <a:cs typeface="Times New Roman"/>
                          <a:hlinkClick r:id="rId4"/>
                        </a:rPr>
                        <a:t> </a:t>
                      </a:r>
                      <a:r>
                        <a:rPr lang="en-IN" sz="1800" b="1" u="none" strike="noStrike" dirty="0" err="1">
                          <a:solidFill>
                            <a:srgbClr val="333333"/>
                          </a:solidFill>
                          <a:latin typeface="Times New Roman"/>
                          <a:ea typeface="Times New Roman"/>
                          <a:cs typeface="Times New Roman"/>
                          <a:hlinkClick r:id="rId4"/>
                        </a:rPr>
                        <a:t>Haldar</a:t>
                      </a:r>
                      <a:r>
                        <a:rPr lang="en-IN" sz="1800" b="1" dirty="0">
                          <a:solidFill>
                            <a:srgbClr val="403838"/>
                          </a:solidFill>
                          <a:latin typeface="Times New Roman"/>
                          <a:ea typeface="Times New Roman"/>
                          <a:cs typeface="Times New Roman"/>
                        </a:rPr>
                        <a:t>, </a:t>
                      </a:r>
                      <a:endParaRPr lang="en-IN" sz="1800" dirty="0">
                        <a:latin typeface="Times New Roman"/>
                        <a:ea typeface="Calibri"/>
                        <a:cs typeface="Times New Roman"/>
                      </a:endParaRPr>
                    </a:p>
                    <a:p>
                      <a:pPr marL="342900" lvl="0" indent="-342900" fontAlgn="base">
                        <a:spcAft>
                          <a:spcPts val="0"/>
                        </a:spcAft>
                        <a:tabLst>
                          <a:tab pos="457200" algn="l"/>
                        </a:tabLst>
                      </a:pPr>
                      <a:r>
                        <a:rPr lang="en-IN" sz="1800" b="1" u="none" strike="noStrike" dirty="0">
                          <a:solidFill>
                            <a:srgbClr val="333333"/>
                          </a:solidFill>
                          <a:latin typeface="Times New Roman"/>
                          <a:ea typeface="Times New Roman"/>
                          <a:cs typeface="Times New Roman"/>
                          <a:hlinkClick r:id="rId5"/>
                        </a:rPr>
                        <a:t>Frank T </a:t>
                      </a:r>
                      <a:r>
                        <a:rPr lang="en-IN" sz="1800" b="1" u="none" strike="noStrike" dirty="0" err="1">
                          <a:solidFill>
                            <a:srgbClr val="333333"/>
                          </a:solidFill>
                          <a:latin typeface="Times New Roman"/>
                          <a:ea typeface="Times New Roman"/>
                          <a:cs typeface="Times New Roman"/>
                          <a:hlinkClick r:id="rId5"/>
                        </a:rPr>
                        <a:t>Wieringa</a:t>
                      </a:r>
                      <a:r>
                        <a:rPr lang="en-IN" sz="1800" b="1" dirty="0">
                          <a:solidFill>
                            <a:srgbClr val="403838"/>
                          </a:solidFill>
                          <a:latin typeface="Times New Roman"/>
                          <a:ea typeface="Times New Roman"/>
                          <a:cs typeface="Times New Roman"/>
                        </a:rPr>
                        <a:t>,</a:t>
                      </a:r>
                      <a:endParaRPr lang="en-IN" sz="1800" dirty="0">
                        <a:latin typeface="Times New Roman"/>
                        <a:ea typeface="Calibri"/>
                        <a:cs typeface="Times New Roman"/>
                      </a:endParaRPr>
                    </a:p>
                    <a:p>
                      <a:pPr marL="342900" lvl="0" indent="-342900" fontAlgn="base">
                        <a:spcAft>
                          <a:spcPts val="0"/>
                        </a:spcAft>
                        <a:tabLst>
                          <a:tab pos="457200" algn="l"/>
                        </a:tabLst>
                      </a:pPr>
                      <a:r>
                        <a:rPr lang="en-IN" sz="1800" b="1" u="none" strike="noStrike" dirty="0">
                          <a:solidFill>
                            <a:srgbClr val="333333"/>
                          </a:solidFill>
                          <a:latin typeface="Times New Roman"/>
                          <a:ea typeface="Times New Roman"/>
                          <a:cs typeface="Times New Roman"/>
                          <a:hlinkClick r:id="rId6"/>
                        </a:rPr>
                        <a:t>Christine A Northrop-</a:t>
                      </a:r>
                      <a:r>
                        <a:rPr lang="en-IN" sz="1800" b="1" u="none" strike="noStrike" dirty="0" err="1">
                          <a:solidFill>
                            <a:srgbClr val="333333"/>
                          </a:solidFill>
                          <a:latin typeface="Times New Roman"/>
                          <a:ea typeface="Times New Roman"/>
                          <a:cs typeface="Times New Roman"/>
                          <a:hlinkClick r:id="rId6"/>
                        </a:rPr>
                        <a:t>Clewes</a:t>
                      </a:r>
                      <a:r>
                        <a:rPr lang="en-IN" sz="1800" b="1" dirty="0">
                          <a:solidFill>
                            <a:srgbClr val="403838"/>
                          </a:solidFill>
                          <a:latin typeface="Times New Roman"/>
                          <a:ea typeface="Times New Roman"/>
                          <a:cs typeface="Times New Roman"/>
                        </a:rPr>
                        <a:t>, and </a:t>
                      </a:r>
                      <a:endParaRPr lang="en-IN" sz="1800" dirty="0">
                        <a:latin typeface="Times New Roman"/>
                        <a:ea typeface="Calibri"/>
                        <a:cs typeface="Times New Roman"/>
                      </a:endParaRPr>
                    </a:p>
                    <a:p>
                      <a:pPr marL="342900" lvl="0" indent="-342900" fontAlgn="base">
                        <a:spcAft>
                          <a:spcPts val="0"/>
                        </a:spcAft>
                        <a:tabLst>
                          <a:tab pos="457200" algn="l"/>
                        </a:tabLst>
                      </a:pPr>
                      <a:r>
                        <a:rPr lang="en-IN" sz="1800" b="1" u="none" strike="noStrike" dirty="0">
                          <a:solidFill>
                            <a:srgbClr val="333333"/>
                          </a:solidFill>
                          <a:latin typeface="Times New Roman"/>
                          <a:ea typeface="Times New Roman"/>
                          <a:cs typeface="Times New Roman"/>
                          <a:hlinkClick r:id="rId7"/>
                        </a:rPr>
                        <a:t>George P McCabe</a:t>
                      </a:r>
                      <a:endParaRPr lang="en-IN" sz="1800" dirty="0">
                        <a:latin typeface="Times New Roman"/>
                        <a:ea typeface="Calibri"/>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fontAlgn="base">
                        <a:spcAft>
                          <a:spcPts val="0"/>
                        </a:spcAft>
                      </a:pPr>
                      <a:r>
                        <a:rPr lang="en-IN" sz="1800" b="1" kern="1800">
                          <a:solidFill>
                            <a:srgbClr val="403838"/>
                          </a:solidFill>
                          <a:latin typeface="Times New Roman"/>
                          <a:ea typeface="Times New Roman"/>
                          <a:cs typeface="Times New Roman"/>
                        </a:rPr>
                        <a:t>Adjusting plasma ferritin concentrations to remove the effects of subclinical inflammation in the assessment of iron deficiency: a meta-analysis </a:t>
                      </a:r>
                      <a:endParaRPr lang="en-IN" sz="1800">
                        <a:latin typeface="Times New Roman"/>
                        <a:ea typeface="Calibri"/>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a:spcAft>
                          <a:spcPts val="0"/>
                        </a:spcAft>
                      </a:pPr>
                      <a:r>
                        <a:rPr lang="en-US" sz="1800">
                          <a:latin typeface="Times New Roman"/>
                          <a:ea typeface="Calibri"/>
                          <a:cs typeface="Times New Roman"/>
                        </a:rPr>
                        <a:t>1</a:t>
                      </a:r>
                      <a:endParaRPr lang="en-IN" sz="1800">
                        <a:latin typeface="Times New Roman"/>
                        <a:ea typeface="Calibri"/>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a:spcAft>
                          <a:spcPts val="0"/>
                        </a:spcAft>
                      </a:pPr>
                      <a:r>
                        <a:rPr lang="en-US" sz="1800">
                          <a:solidFill>
                            <a:srgbClr val="403838"/>
                          </a:solidFill>
                          <a:latin typeface="Times New Roman"/>
                          <a:ea typeface="Calibri"/>
                          <a:cs typeface="Times New Roman"/>
                        </a:rPr>
                        <a:t>In the 2-group analysis, inflammation increased ferritin by 49.6% (CRP) or 38.2% (AGP; both </a:t>
                      </a:r>
                      <a:r>
                        <a:rPr lang="en-US" sz="1800" i="1">
                          <a:solidFill>
                            <a:srgbClr val="403838"/>
                          </a:solidFill>
                          <a:latin typeface="Times New Roman"/>
                          <a:ea typeface="Calibri"/>
                          <a:cs typeface="Times New Roman"/>
                        </a:rPr>
                        <a:t>P</a:t>
                      </a:r>
                      <a:r>
                        <a:rPr lang="en-US" sz="1800">
                          <a:solidFill>
                            <a:srgbClr val="403838"/>
                          </a:solidFill>
                          <a:latin typeface="Times New Roman"/>
                          <a:ea typeface="Calibri"/>
                          <a:cs typeface="Times New Roman"/>
                        </a:rPr>
                        <a:t> &lt; 0.001). Elevated AGP was more common than CRP in young persons than in adults. In the 4-group analysis, ferritin was 30%, 90%, and 36% (all</a:t>
                      </a:r>
                      <a:r>
                        <a:rPr lang="en-US" sz="1800" i="1">
                          <a:solidFill>
                            <a:srgbClr val="403838"/>
                          </a:solidFill>
                          <a:latin typeface="Times New Roman"/>
                          <a:ea typeface="Calibri"/>
                          <a:cs typeface="Times New Roman"/>
                        </a:rPr>
                        <a:t>P</a:t>
                      </a:r>
                      <a:r>
                        <a:rPr lang="en-US" sz="1800">
                          <a:solidFill>
                            <a:srgbClr val="403838"/>
                          </a:solidFill>
                          <a:latin typeface="Times New Roman"/>
                          <a:ea typeface="Calibri"/>
                          <a:cs typeface="Times New Roman"/>
                        </a:rPr>
                        <a:t> &lt; 0.001) higher in the incubation, early convalescence, and late convalescence subgroups, respectively, with corresponding correction factors of 0.77, 0.53, and 0.75. Overall, inflammation increased ferritin by ≈30% and was associated with a 14% (CI: 7%, 21%) underestimation of ID.</a:t>
                      </a:r>
                      <a:endParaRPr lang="en-IN" sz="1800">
                        <a:latin typeface="Times New Roman"/>
                        <a:ea typeface="Calibri"/>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a:spcAft>
                          <a:spcPts val="0"/>
                        </a:spcAft>
                      </a:pPr>
                      <a:r>
                        <a:rPr lang="en-US" sz="1800" dirty="0">
                          <a:solidFill>
                            <a:srgbClr val="403838"/>
                          </a:solidFill>
                          <a:latin typeface="Times New Roman"/>
                          <a:ea typeface="Calibri"/>
                          <a:cs typeface="Times New Roman"/>
                        </a:rPr>
                        <a:t>Measures of both APP and CRP are needed to estimate the full effect of inflammation and can be used to correct ferritin concentrations. Few differences were observed between age and sex subgroups.</a:t>
                      </a:r>
                      <a:endParaRPr lang="en-IN" sz="1800" dirty="0">
                        <a:latin typeface="Times New Roman"/>
                        <a:ea typeface="Calibri"/>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Iron deficiency?</a:t>
            </a:r>
            <a:endParaRPr lang="en-IN" dirty="0"/>
          </a:p>
        </p:txBody>
      </p:sp>
      <p:sp>
        <p:nvSpPr>
          <p:cNvPr id="3" name="Content Placeholder 2"/>
          <p:cNvSpPr>
            <a:spLocks noGrp="1"/>
          </p:cNvSpPr>
          <p:nvPr>
            <p:ph idx="1"/>
          </p:nvPr>
        </p:nvSpPr>
        <p:spPr>
          <a:xfrm>
            <a:off x="1043492" y="2323652"/>
            <a:ext cx="6777317" cy="3924748"/>
          </a:xfrm>
        </p:spPr>
        <p:txBody>
          <a:bodyPr>
            <a:normAutofit fontScale="40000" lnSpcReduction="20000"/>
          </a:bodyPr>
          <a:lstStyle/>
          <a:p>
            <a:r>
              <a:rPr lang="en-IN" sz="4000" dirty="0" smtClean="0"/>
              <a:t>Is the state in which the content of iron in the body is less than normal</a:t>
            </a:r>
          </a:p>
          <a:p>
            <a:r>
              <a:rPr lang="en-IN" sz="4000" dirty="0" smtClean="0"/>
              <a:t>Three stages of iron deficiency*:</a:t>
            </a:r>
          </a:p>
          <a:p>
            <a:pPr lvl="1"/>
            <a:r>
              <a:rPr lang="en-IN" sz="4000" b="1" dirty="0" smtClean="0"/>
              <a:t>Iron depletion </a:t>
            </a:r>
            <a:r>
              <a:rPr lang="en-IN" sz="4000" dirty="0" smtClean="0"/>
              <a:t>: storage iron is decreased or absent but serum iron, transferrin saturation and blood hemoglobin are normal</a:t>
            </a:r>
          </a:p>
          <a:p>
            <a:pPr lvl="1"/>
            <a:r>
              <a:rPr lang="en-IN" sz="4000" b="1" dirty="0" smtClean="0"/>
              <a:t>Iron deficiency without anaemia </a:t>
            </a:r>
            <a:r>
              <a:rPr lang="en-IN" sz="4000" dirty="0" smtClean="0"/>
              <a:t>: decreased or absent iron storage, low serum iron and transferrin saturation but without frank anaemia</a:t>
            </a:r>
          </a:p>
          <a:p>
            <a:pPr lvl="1"/>
            <a:r>
              <a:rPr lang="en-IN" sz="4000" b="1" dirty="0" smtClean="0"/>
              <a:t>Iron deficiency anaemia </a:t>
            </a:r>
            <a:r>
              <a:rPr lang="en-IN" sz="4000" dirty="0" smtClean="0"/>
              <a:t>: decreased or absent iron stores, low serum iron and transferrin saturation and low blood hemoglobin</a:t>
            </a:r>
            <a:endParaRPr lang="en-IN" sz="4000" dirty="0"/>
          </a:p>
          <a:p>
            <a:r>
              <a:rPr lang="en-IN" sz="4000" dirty="0" smtClean="0"/>
              <a:t>Rare conditions like idiopathic pulmonary hemosiderosis or paroxysmal nocturnal hemoglobinuria iron deficiency occur without iron depletion</a:t>
            </a:r>
          </a:p>
          <a:p>
            <a:pPr marL="68580" indent="0">
              <a:buNone/>
            </a:pPr>
            <a:endParaRPr lang="en-IN" dirty="0" smtClean="0"/>
          </a:p>
          <a:p>
            <a:endParaRPr lang="en-IN" sz="1700" dirty="0" smtClean="0"/>
          </a:p>
          <a:p>
            <a:endParaRPr lang="en-IN" sz="1700" dirty="0"/>
          </a:p>
          <a:p>
            <a:r>
              <a:rPr lang="en-IN" sz="2800" dirty="0" smtClean="0"/>
              <a:t>*  </a:t>
            </a:r>
            <a:r>
              <a:rPr lang="en-IN" sz="2800" dirty="0" err="1"/>
              <a:t>Oski</a:t>
            </a:r>
            <a:r>
              <a:rPr lang="en-IN" sz="2800" dirty="0"/>
              <a:t> FA. Iron deﬁciency in infancy and childhood. </a:t>
            </a:r>
            <a:r>
              <a:rPr lang="en-IN" sz="2800" i="1" dirty="0"/>
              <a:t>N </a:t>
            </a:r>
            <a:r>
              <a:rPr lang="en-IN" sz="2800" i="1" dirty="0" err="1"/>
              <a:t>Engl</a:t>
            </a:r>
            <a:r>
              <a:rPr lang="en-IN" sz="2800" i="1" dirty="0"/>
              <a:t> J </a:t>
            </a:r>
            <a:r>
              <a:rPr lang="en-IN" sz="2800" i="1" dirty="0" smtClean="0"/>
              <a:t>Med</a:t>
            </a:r>
            <a:r>
              <a:rPr lang="en-IN" sz="2800" dirty="0"/>
              <a:t> </a:t>
            </a:r>
            <a:r>
              <a:rPr lang="en-IN" sz="2800" dirty="0" smtClean="0"/>
              <a:t>1993</a:t>
            </a:r>
            <a:r>
              <a:rPr lang="en-IN" sz="2800" dirty="0"/>
              <a:t>; </a:t>
            </a:r>
            <a:r>
              <a:rPr lang="en-IN" sz="2800" b="1" dirty="0"/>
              <a:t>329</a:t>
            </a:r>
            <a:r>
              <a:rPr lang="en-IN" sz="2800" dirty="0"/>
              <a:t>: 190</a:t>
            </a:r>
            <a:endParaRPr lang="en-IN" sz="2800" dirty="0" smtClean="0"/>
          </a:p>
        </p:txBody>
      </p:sp>
    </p:spTree>
    <p:extLst>
      <p:ext uri="{BB962C8B-B14F-4D97-AF65-F5344CB8AC3E}">
        <p14:creationId xmlns:p14="http://schemas.microsoft.com/office/powerpoint/2010/main" xmlns="" val="38039083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High risk groups</a:t>
            </a:r>
            <a:endParaRPr lang="en-IN" dirty="0"/>
          </a:p>
        </p:txBody>
      </p:sp>
      <p:sp>
        <p:nvSpPr>
          <p:cNvPr id="3" name="Content Placeholder 2"/>
          <p:cNvSpPr>
            <a:spLocks noGrp="1"/>
          </p:cNvSpPr>
          <p:nvPr>
            <p:ph idx="1"/>
          </p:nvPr>
        </p:nvSpPr>
        <p:spPr/>
        <p:txBody>
          <a:bodyPr/>
          <a:lstStyle/>
          <a:p>
            <a:r>
              <a:rPr lang="en-IN" dirty="0" smtClean="0"/>
              <a:t>Infants</a:t>
            </a:r>
          </a:p>
          <a:p>
            <a:r>
              <a:rPr lang="en-IN" dirty="0" smtClean="0"/>
              <a:t>Toddlers (most vulnerable)</a:t>
            </a:r>
          </a:p>
          <a:p>
            <a:r>
              <a:rPr lang="en-IN" dirty="0" smtClean="0"/>
              <a:t>Preschool children</a:t>
            </a:r>
          </a:p>
          <a:p>
            <a:r>
              <a:rPr lang="en-IN" dirty="0" smtClean="0"/>
              <a:t>Adolescents</a:t>
            </a:r>
          </a:p>
          <a:p>
            <a:r>
              <a:rPr lang="en-IN" dirty="0" smtClean="0"/>
              <a:t>Women of childbearing age groups</a:t>
            </a:r>
          </a:p>
          <a:p>
            <a:r>
              <a:rPr lang="en-IN" dirty="0" smtClean="0"/>
              <a:t>Pregnant women</a:t>
            </a:r>
          </a:p>
          <a:p>
            <a:r>
              <a:rPr lang="en-IN" dirty="0" smtClean="0"/>
              <a:t>Lactating mother</a:t>
            </a:r>
            <a:endParaRPr lang="en-IN" dirty="0"/>
          </a:p>
        </p:txBody>
      </p:sp>
    </p:spTree>
    <p:extLst>
      <p:ext uri="{BB962C8B-B14F-4D97-AF65-F5344CB8AC3E}">
        <p14:creationId xmlns:p14="http://schemas.microsoft.com/office/powerpoint/2010/main" xmlns="" val="3780608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1143000"/>
          </a:xfrm>
        </p:spPr>
        <p:txBody>
          <a:bodyPr>
            <a:normAutofit fontScale="90000"/>
          </a:bodyPr>
          <a:lstStyle/>
          <a:p>
            <a:r>
              <a:rPr lang="en-IN" dirty="0" smtClean="0"/>
              <a:t>Consequences of iron deficiency</a:t>
            </a:r>
            <a:endParaRPr lang="en-IN" dirty="0"/>
          </a:p>
        </p:txBody>
      </p:sp>
      <p:sp>
        <p:nvSpPr>
          <p:cNvPr id="3" name="Content Placeholder 2"/>
          <p:cNvSpPr>
            <a:spLocks noGrp="1"/>
          </p:cNvSpPr>
          <p:nvPr>
            <p:ph idx="1"/>
          </p:nvPr>
        </p:nvSpPr>
        <p:spPr>
          <a:xfrm>
            <a:off x="1043492" y="1828800"/>
            <a:ext cx="6777317" cy="4572000"/>
          </a:xfrm>
        </p:spPr>
        <p:txBody>
          <a:bodyPr>
            <a:normAutofit fontScale="92500"/>
          </a:bodyPr>
          <a:lstStyle/>
          <a:p>
            <a:r>
              <a:rPr lang="en-IN" dirty="0" smtClean="0"/>
              <a:t>In fetal life:</a:t>
            </a:r>
          </a:p>
          <a:p>
            <a:pPr lvl="1"/>
            <a:r>
              <a:rPr lang="en-IN" dirty="0" smtClean="0"/>
              <a:t>Increase risk of premature delivery and LBW(1)</a:t>
            </a:r>
          </a:p>
          <a:p>
            <a:r>
              <a:rPr lang="en-IN" dirty="0" smtClean="0"/>
              <a:t>In infancy:</a:t>
            </a:r>
          </a:p>
          <a:p>
            <a:pPr lvl="1"/>
            <a:r>
              <a:rPr lang="en-IN" dirty="0" smtClean="0"/>
              <a:t>Affect growth</a:t>
            </a:r>
          </a:p>
          <a:p>
            <a:pPr lvl="1"/>
            <a:r>
              <a:rPr lang="en-IN" dirty="0" smtClean="0"/>
              <a:t>Impaired neurological development like psychomotor and cognitive development (2-4)</a:t>
            </a:r>
            <a:endParaRPr lang="en-IN" dirty="0"/>
          </a:p>
          <a:p>
            <a:pPr marL="68580" indent="0">
              <a:buNone/>
            </a:pPr>
            <a:endParaRPr lang="en-IN" sz="1200" dirty="0"/>
          </a:p>
          <a:p>
            <a:r>
              <a:rPr lang="en-IN" sz="1200" b="1" dirty="0" smtClean="0">
                <a:hlinkClick r:id="rId2"/>
              </a:rPr>
              <a:t>1.Lindsay </a:t>
            </a:r>
            <a:r>
              <a:rPr lang="en-IN" sz="1200" b="1" dirty="0">
                <a:hlinkClick r:id="rId2"/>
              </a:rPr>
              <a:t>H </a:t>
            </a:r>
            <a:r>
              <a:rPr lang="en-IN" sz="1200" b="1" dirty="0" err="1" smtClean="0">
                <a:hlinkClick r:id="rId2"/>
              </a:rPr>
              <a:t>Allen</a:t>
            </a:r>
            <a:r>
              <a:rPr lang="en-IN" sz="1200" b="1" dirty="0" err="1" smtClean="0"/>
              <a:t>:</a:t>
            </a:r>
            <a:r>
              <a:rPr lang="en-IN" sz="1200" b="1" dirty="0" err="1"/>
              <a:t>Anemia</a:t>
            </a:r>
            <a:r>
              <a:rPr lang="en-IN" sz="1200" b="1" dirty="0"/>
              <a:t> and iron deficiency: effects on pregnancy </a:t>
            </a:r>
            <a:r>
              <a:rPr lang="en-IN" sz="1200" b="1" dirty="0" smtClean="0"/>
              <a:t>outcome,</a:t>
            </a:r>
            <a:r>
              <a:rPr lang="en-IN" sz="1200" dirty="0"/>
              <a:t> Am J </a:t>
            </a:r>
            <a:r>
              <a:rPr lang="en-IN" sz="1200" dirty="0" err="1"/>
              <a:t>Clin</a:t>
            </a:r>
            <a:r>
              <a:rPr lang="en-IN" sz="1200" dirty="0"/>
              <a:t> </a:t>
            </a:r>
            <a:r>
              <a:rPr lang="en-IN" sz="1200" dirty="0" err="1"/>
              <a:t>Nutr</a:t>
            </a:r>
            <a:r>
              <a:rPr lang="en-IN" sz="1200" b="1" dirty="0"/>
              <a:t> May 2000 </a:t>
            </a:r>
            <a:r>
              <a:rPr lang="en-IN" sz="1200" dirty="0"/>
              <a:t/>
            </a:r>
            <a:br>
              <a:rPr lang="en-IN" sz="1200" dirty="0"/>
            </a:br>
            <a:r>
              <a:rPr lang="en-IN" sz="1200" dirty="0"/>
              <a:t>vol. 71 no. 5 </a:t>
            </a:r>
            <a:r>
              <a:rPr lang="en-IN" sz="1200" b="1" dirty="0" smtClean="0"/>
              <a:t>1280s-1284s</a:t>
            </a:r>
          </a:p>
          <a:p>
            <a:r>
              <a:rPr lang="en-IN" sz="1200" dirty="0" smtClean="0"/>
              <a:t>2.de </a:t>
            </a:r>
            <a:r>
              <a:rPr lang="en-IN" sz="1200" dirty="0" err="1"/>
              <a:t>Andraca</a:t>
            </a:r>
            <a:r>
              <a:rPr lang="en-IN" sz="1200" dirty="0"/>
              <a:t> I, Castillo M, Walter T. Psychomotor </a:t>
            </a:r>
            <a:r>
              <a:rPr lang="en-IN" sz="1200" dirty="0" smtClean="0"/>
              <a:t>development and </a:t>
            </a:r>
            <a:r>
              <a:rPr lang="en-IN" sz="1200" dirty="0"/>
              <a:t>behaviour in iron </a:t>
            </a:r>
            <a:r>
              <a:rPr lang="en-IN" sz="1200" dirty="0" smtClean="0"/>
              <a:t>deﬁcient </a:t>
            </a:r>
            <a:r>
              <a:rPr lang="en-IN" sz="1200" dirty="0"/>
              <a:t>anaemic infants. </a:t>
            </a:r>
            <a:r>
              <a:rPr lang="en-IN" sz="1200" i="1" dirty="0" err="1"/>
              <a:t>Nutr</a:t>
            </a:r>
            <a:r>
              <a:rPr lang="en-IN" sz="1200" i="1" dirty="0"/>
              <a:t> Rev </a:t>
            </a:r>
            <a:r>
              <a:rPr lang="en-IN" sz="1200" dirty="0" smtClean="0"/>
              <a:t>1997;</a:t>
            </a:r>
            <a:r>
              <a:rPr lang="en-IN" sz="1200" b="1" dirty="0" smtClean="0"/>
              <a:t>55</a:t>
            </a:r>
            <a:r>
              <a:rPr lang="en-IN" sz="1200" dirty="0"/>
              <a:t>: </a:t>
            </a:r>
            <a:r>
              <a:rPr lang="en-IN" sz="1200" dirty="0" smtClean="0"/>
              <a:t>125</a:t>
            </a:r>
          </a:p>
          <a:p>
            <a:r>
              <a:rPr lang="en-IN" sz="1200" dirty="0" smtClean="0"/>
              <a:t>3.Beard </a:t>
            </a:r>
            <a:r>
              <a:rPr lang="en-IN" sz="1200" dirty="0"/>
              <a:t>J. Iron deﬁciency alters brain development </a:t>
            </a:r>
            <a:r>
              <a:rPr lang="en-IN" sz="1200" dirty="0" smtClean="0"/>
              <a:t>and functioning</a:t>
            </a:r>
            <a:r>
              <a:rPr lang="en-IN" sz="1200" dirty="0"/>
              <a:t>. </a:t>
            </a:r>
            <a:r>
              <a:rPr lang="en-IN" sz="1200" i="1" dirty="0"/>
              <a:t>J </a:t>
            </a:r>
            <a:r>
              <a:rPr lang="en-IN" sz="1200" i="1" dirty="0" err="1"/>
              <a:t>Nutr</a:t>
            </a:r>
            <a:r>
              <a:rPr lang="en-IN" sz="1200" i="1" dirty="0"/>
              <a:t> </a:t>
            </a:r>
            <a:r>
              <a:rPr lang="en-IN" sz="1200" dirty="0"/>
              <a:t>2003; </a:t>
            </a:r>
            <a:r>
              <a:rPr lang="en-IN" sz="1200" b="1" dirty="0"/>
              <a:t>133 </a:t>
            </a:r>
            <a:r>
              <a:rPr lang="en-IN" sz="1200" dirty="0"/>
              <a:t>(5 suppl. 1): </a:t>
            </a:r>
            <a:r>
              <a:rPr lang="en-IN" sz="1200" dirty="0" smtClean="0"/>
              <a:t>1468S</a:t>
            </a:r>
          </a:p>
          <a:p>
            <a:r>
              <a:rPr lang="en-IN" sz="1200" dirty="0" smtClean="0"/>
              <a:t>4.Yager </a:t>
            </a:r>
            <a:r>
              <a:rPr lang="en-IN" sz="1200" dirty="0"/>
              <a:t>JY, </a:t>
            </a:r>
            <a:r>
              <a:rPr lang="en-IN" sz="1200" dirty="0" err="1"/>
              <a:t>Hartﬁeld</a:t>
            </a:r>
            <a:r>
              <a:rPr lang="en-IN" sz="1200" dirty="0"/>
              <a:t> DS. Neurologic manifestations of </a:t>
            </a:r>
            <a:r>
              <a:rPr lang="en-IN" sz="1200" dirty="0" smtClean="0"/>
              <a:t>iron deﬁciency </a:t>
            </a:r>
            <a:r>
              <a:rPr lang="en-IN" sz="1200" dirty="0"/>
              <a:t>in childhood. </a:t>
            </a:r>
            <a:r>
              <a:rPr lang="en-IN" sz="1200" i="1" dirty="0" err="1"/>
              <a:t>Pediatr</a:t>
            </a:r>
            <a:r>
              <a:rPr lang="en-IN" sz="1200" i="1" dirty="0"/>
              <a:t> </a:t>
            </a:r>
            <a:r>
              <a:rPr lang="en-IN" sz="1200" i="1" dirty="0" err="1"/>
              <a:t>Neurol</a:t>
            </a:r>
            <a:r>
              <a:rPr lang="en-IN" sz="1200" i="1" dirty="0"/>
              <a:t> </a:t>
            </a:r>
            <a:r>
              <a:rPr lang="en-IN" sz="1200" dirty="0"/>
              <a:t>2002; </a:t>
            </a:r>
            <a:r>
              <a:rPr lang="en-IN" sz="1200" b="1" dirty="0"/>
              <a:t>27</a:t>
            </a:r>
            <a:r>
              <a:rPr lang="en-IN" sz="1200" dirty="0"/>
              <a:t>: 85</a:t>
            </a:r>
            <a:endParaRPr lang="en-IN" sz="1200" b="1" dirty="0"/>
          </a:p>
          <a:p>
            <a:pPr fontAlgn="base"/>
            <a:endParaRPr lang="en-IN" b="1" dirty="0"/>
          </a:p>
          <a:p>
            <a:pPr fontAlgn="base"/>
            <a:endParaRPr lang="en-IN" b="1" dirty="0"/>
          </a:p>
          <a:p>
            <a:endParaRPr lang="en-IN" b="1" dirty="0"/>
          </a:p>
          <a:p>
            <a:endParaRPr lang="en-IN" b="1" dirty="0"/>
          </a:p>
          <a:p>
            <a:endParaRPr lang="en-IN" b="1" dirty="0"/>
          </a:p>
          <a:p>
            <a:endParaRPr lang="en-IN" dirty="0" smtClean="0"/>
          </a:p>
        </p:txBody>
      </p:sp>
    </p:spTree>
    <p:extLst>
      <p:ext uri="{BB962C8B-B14F-4D97-AF65-F5344CB8AC3E}">
        <p14:creationId xmlns:p14="http://schemas.microsoft.com/office/powerpoint/2010/main" xmlns="" val="275236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838200"/>
            <a:ext cx="6777317" cy="5638800"/>
          </a:xfrm>
        </p:spPr>
        <p:txBody>
          <a:bodyPr>
            <a:normAutofit/>
          </a:bodyPr>
          <a:lstStyle/>
          <a:p>
            <a:r>
              <a:rPr lang="en-IN" dirty="0"/>
              <a:t>In toddler and preschool children:</a:t>
            </a:r>
          </a:p>
          <a:p>
            <a:pPr lvl="1"/>
            <a:r>
              <a:rPr lang="en-IN" dirty="0"/>
              <a:t>Learning disabilities and delayed psychomotor </a:t>
            </a:r>
            <a:r>
              <a:rPr lang="en-IN" dirty="0" smtClean="0"/>
              <a:t>development(5)</a:t>
            </a:r>
            <a:endParaRPr lang="en-IN" dirty="0"/>
          </a:p>
          <a:p>
            <a:pPr lvl="1"/>
            <a:r>
              <a:rPr lang="en-IN" dirty="0"/>
              <a:t>Associated risk of lead poisoning because of PICA</a:t>
            </a:r>
          </a:p>
          <a:p>
            <a:r>
              <a:rPr lang="en-IN" dirty="0"/>
              <a:t>In adolescence:</a:t>
            </a:r>
          </a:p>
          <a:p>
            <a:pPr lvl="1"/>
            <a:r>
              <a:rPr lang="en-IN" dirty="0"/>
              <a:t>Reduced work </a:t>
            </a:r>
            <a:r>
              <a:rPr lang="en-IN" dirty="0" smtClean="0"/>
              <a:t>capacity(6)</a:t>
            </a:r>
            <a:endParaRPr lang="en-IN" dirty="0"/>
          </a:p>
          <a:p>
            <a:pPr lvl="1"/>
            <a:r>
              <a:rPr lang="en-IN" dirty="0"/>
              <a:t>Affect secondary growth spurts</a:t>
            </a:r>
          </a:p>
          <a:p>
            <a:r>
              <a:rPr lang="en-IN" dirty="0"/>
              <a:t>Impaired immunity (high risk of infection</a:t>
            </a:r>
            <a:r>
              <a:rPr lang="en-IN" dirty="0" smtClean="0"/>
              <a:t>)(7)</a:t>
            </a:r>
            <a:endParaRPr lang="en-IN" dirty="0"/>
          </a:p>
          <a:p>
            <a:pPr fontAlgn="base"/>
            <a:r>
              <a:rPr lang="en-IN" sz="1100" b="1" dirty="0" smtClean="0"/>
              <a:t>5.</a:t>
            </a:r>
            <a:r>
              <a:rPr lang="en-IN" sz="1100" b="1" dirty="0" smtClean="0">
                <a:hlinkClick r:id="rId2"/>
              </a:rPr>
              <a:t> </a:t>
            </a:r>
            <a:r>
              <a:rPr lang="en-IN" sz="1100" b="1" dirty="0">
                <a:hlinkClick r:id="rId2"/>
              </a:rPr>
              <a:t>Sally Grantham-McGregor</a:t>
            </a:r>
            <a:r>
              <a:rPr lang="en-IN" sz="1100" baseline="30000" dirty="0">
                <a:hlinkClick r:id="rId3"/>
              </a:rPr>
              <a:t>3</a:t>
            </a:r>
            <a:r>
              <a:rPr lang="en-IN" sz="1100" b="1" dirty="0"/>
              <a:t> and </a:t>
            </a:r>
            <a:r>
              <a:rPr lang="en-IN" sz="1100" b="1" dirty="0">
                <a:hlinkClick r:id="rId4"/>
              </a:rPr>
              <a:t>Cornelius </a:t>
            </a:r>
            <a:r>
              <a:rPr lang="en-IN" sz="1100" b="1" dirty="0" err="1">
                <a:hlinkClick r:id="rId4"/>
              </a:rPr>
              <a:t>Ani</a:t>
            </a:r>
            <a:r>
              <a:rPr lang="en-IN" sz="1100" b="1" dirty="0" err="1"/>
              <a:t>:A</a:t>
            </a:r>
            <a:r>
              <a:rPr lang="en-IN" sz="1100" b="1" dirty="0"/>
              <a:t> Review of Studies on the Effect of Iron Deficiency on Cognitive Development in Children, </a:t>
            </a:r>
            <a:r>
              <a:rPr lang="en-IN" sz="1100" dirty="0"/>
              <a:t>J. </a:t>
            </a:r>
            <a:r>
              <a:rPr lang="en-IN" sz="1100" dirty="0" err="1"/>
              <a:t>Nutr</a:t>
            </a:r>
            <a:r>
              <a:rPr lang="en-IN" sz="1100" dirty="0"/>
              <a:t>.</a:t>
            </a:r>
            <a:r>
              <a:rPr lang="en-IN" sz="1100" b="1" dirty="0"/>
              <a:t> February 1, 2001 </a:t>
            </a:r>
            <a:r>
              <a:rPr lang="en-IN" sz="1100" dirty="0"/>
              <a:t/>
            </a:r>
            <a:br>
              <a:rPr lang="en-IN" sz="1100" dirty="0"/>
            </a:br>
            <a:r>
              <a:rPr lang="en-IN" sz="1100" dirty="0"/>
              <a:t>vol. 131 no. 2 </a:t>
            </a:r>
            <a:r>
              <a:rPr lang="en-IN" sz="1100" b="1" dirty="0"/>
              <a:t>649S-668S</a:t>
            </a:r>
          </a:p>
          <a:p>
            <a:pPr fontAlgn="base"/>
            <a:r>
              <a:rPr lang="en-IN" sz="1100" b="1" dirty="0" smtClean="0"/>
              <a:t>6.</a:t>
            </a:r>
            <a:r>
              <a:rPr lang="en-IN" sz="1100" b="1" dirty="0" smtClean="0">
                <a:hlinkClick r:id="rId5"/>
              </a:rPr>
              <a:t> </a:t>
            </a:r>
            <a:r>
              <a:rPr lang="en-IN" sz="1100" b="1" dirty="0" err="1">
                <a:hlinkClick r:id="rId5"/>
              </a:rPr>
              <a:t>Jere</a:t>
            </a:r>
            <a:r>
              <a:rPr lang="en-IN" sz="1100" b="1" dirty="0">
                <a:hlinkClick r:id="rId5"/>
              </a:rPr>
              <a:t> D. Haas</a:t>
            </a:r>
            <a:r>
              <a:rPr lang="en-IN" sz="1100" b="1" dirty="0"/>
              <a:t> and </a:t>
            </a:r>
            <a:r>
              <a:rPr lang="en-IN" sz="1100" b="1" dirty="0">
                <a:hlinkClick r:id="rId6"/>
              </a:rPr>
              <a:t>Thomas </a:t>
            </a:r>
            <a:r>
              <a:rPr lang="en-IN" sz="1100" b="1" dirty="0" err="1">
                <a:hlinkClick r:id="rId6"/>
              </a:rPr>
              <a:t>Brownlie</a:t>
            </a:r>
            <a:r>
              <a:rPr lang="en-IN" sz="1100" b="1" dirty="0">
                <a:hlinkClick r:id="rId6"/>
              </a:rPr>
              <a:t> </a:t>
            </a:r>
            <a:r>
              <a:rPr lang="en-IN" sz="1100" b="1" dirty="0" err="1">
                <a:hlinkClick r:id="rId6"/>
              </a:rPr>
              <a:t>IV</a:t>
            </a:r>
            <a:r>
              <a:rPr lang="en-IN" sz="1100" b="1" dirty="0" err="1"/>
              <a:t>:Iron</a:t>
            </a:r>
            <a:r>
              <a:rPr lang="en-IN" sz="1100" b="1" dirty="0"/>
              <a:t> Deficiency and Reduced Work Capacity: A Critical Review of the Research to Determine a Causal Relationship, </a:t>
            </a:r>
            <a:r>
              <a:rPr lang="en-IN" sz="1100" dirty="0"/>
              <a:t>J. </a:t>
            </a:r>
            <a:r>
              <a:rPr lang="en-IN" sz="1100" dirty="0" err="1"/>
              <a:t>Nutr</a:t>
            </a:r>
            <a:r>
              <a:rPr lang="en-IN" sz="1100" dirty="0"/>
              <a:t>.</a:t>
            </a:r>
            <a:r>
              <a:rPr lang="en-IN" sz="1100" b="1" dirty="0"/>
              <a:t> February 1, 2001 </a:t>
            </a:r>
            <a:r>
              <a:rPr lang="en-IN" sz="1100" dirty="0"/>
              <a:t/>
            </a:r>
            <a:br>
              <a:rPr lang="en-IN" sz="1100" dirty="0"/>
            </a:br>
            <a:r>
              <a:rPr lang="en-IN" sz="1100" dirty="0"/>
              <a:t>vol. 131 no. 2 </a:t>
            </a:r>
            <a:r>
              <a:rPr lang="en-IN" sz="1100" b="1" dirty="0"/>
              <a:t>676S-690S</a:t>
            </a:r>
          </a:p>
          <a:p>
            <a:pPr fontAlgn="base"/>
            <a:r>
              <a:rPr lang="en-IN" sz="1100" b="1" dirty="0" smtClean="0"/>
              <a:t>7.</a:t>
            </a:r>
            <a:r>
              <a:rPr lang="en-IN" sz="1100" dirty="0" smtClean="0"/>
              <a:t> </a:t>
            </a:r>
            <a:r>
              <a:rPr lang="en-IN" sz="1100" dirty="0">
                <a:hlinkClick r:id="rId7"/>
              </a:rPr>
              <a:t>Lorna G. </a:t>
            </a:r>
            <a:r>
              <a:rPr lang="en-IN" sz="1100" dirty="0" err="1">
                <a:hlinkClick r:id="rId7"/>
              </a:rPr>
              <a:t>Macdougall</a:t>
            </a:r>
            <a:r>
              <a:rPr lang="en-IN" sz="1100" baseline="30000" dirty="0">
                <a:hlinkClick r:id="rId7"/>
              </a:rPr>
              <a:t>,</a:t>
            </a:r>
            <a:r>
              <a:rPr lang="en-IN" sz="1100" dirty="0">
                <a:hlinkClick r:id="rId7"/>
              </a:rPr>
              <a:t> R. Anderson</a:t>
            </a:r>
            <a:r>
              <a:rPr lang="en-IN" sz="1100" baseline="30000" dirty="0">
                <a:hlinkClick r:id="rId7"/>
              </a:rPr>
              <a:t>,</a:t>
            </a:r>
            <a:r>
              <a:rPr lang="en-IN" sz="1100" dirty="0">
                <a:hlinkClick r:id="rId7"/>
              </a:rPr>
              <a:t> G.M. </a:t>
            </a:r>
            <a:r>
              <a:rPr lang="en-IN" sz="1100" dirty="0" err="1">
                <a:hlinkClick r:id="rId7"/>
              </a:rPr>
              <a:t>McNab</a:t>
            </a:r>
            <a:r>
              <a:rPr lang="en-IN" sz="1100" baseline="30000" dirty="0">
                <a:hlinkClick r:id="rId7"/>
              </a:rPr>
              <a:t>,</a:t>
            </a:r>
            <a:r>
              <a:rPr lang="en-IN" sz="1100" dirty="0">
                <a:hlinkClick r:id="rId7"/>
              </a:rPr>
              <a:t> J. </a:t>
            </a:r>
            <a:r>
              <a:rPr lang="en-IN" sz="1100" dirty="0" err="1">
                <a:hlinkClick r:id="rId7"/>
              </a:rPr>
              <a:t>Katz</a:t>
            </a:r>
            <a:r>
              <a:rPr lang="en-IN" sz="1100" dirty="0" err="1"/>
              <a:t>:The</a:t>
            </a:r>
            <a:r>
              <a:rPr lang="en-IN" sz="1100" dirty="0"/>
              <a:t> immune response in iron-deficient children: Impaired cellular </a:t>
            </a:r>
            <a:r>
              <a:rPr lang="en-IN" sz="1100" dirty="0" err="1"/>
              <a:t>defense</a:t>
            </a:r>
            <a:r>
              <a:rPr lang="en-IN" sz="1100" dirty="0"/>
              <a:t> mechanisms with altered </a:t>
            </a:r>
            <a:r>
              <a:rPr lang="en-IN" sz="1100" dirty="0" err="1"/>
              <a:t>humoral</a:t>
            </a:r>
            <a:r>
              <a:rPr lang="en-IN" sz="1100" dirty="0"/>
              <a:t> components, </a:t>
            </a:r>
            <a:r>
              <a:rPr lang="en-IN" sz="1100" u="sng" dirty="0">
                <a:hlinkClick r:id="rId8" tooltip="Go to The Journal of Pediatrics on ScienceDirect"/>
              </a:rPr>
              <a:t>The Journal of </a:t>
            </a:r>
            <a:r>
              <a:rPr lang="en-IN" sz="1100" u="sng" dirty="0" err="1">
                <a:hlinkClick r:id="rId8" tooltip="Go to The Journal of Pediatrics on ScienceDirect"/>
              </a:rPr>
              <a:t>Pediatrics</a:t>
            </a:r>
            <a:r>
              <a:rPr lang="en-IN" sz="1100" u="sng" dirty="0" err="1"/>
              <a:t>,</a:t>
            </a:r>
            <a:r>
              <a:rPr lang="en-IN" sz="1100" dirty="0" err="1">
                <a:hlinkClick r:id="rId9" tooltip="Go to table of contents for this volume/issue"/>
              </a:rPr>
              <a:t>Volume</a:t>
            </a:r>
            <a:r>
              <a:rPr lang="en-IN" sz="1100" dirty="0">
                <a:hlinkClick r:id="rId9" tooltip="Go to table of contents for this volume/issue"/>
              </a:rPr>
              <a:t> 86, Issue 6</a:t>
            </a:r>
            <a:r>
              <a:rPr lang="en-IN" sz="1100" dirty="0"/>
              <a:t>, June 1975, Pages 833–843</a:t>
            </a:r>
          </a:p>
          <a:p>
            <a:endParaRPr lang="en-IN" dirty="0"/>
          </a:p>
        </p:txBody>
      </p:sp>
    </p:spTree>
    <p:extLst>
      <p:ext uri="{BB962C8B-B14F-4D97-AF65-F5344CB8AC3E}">
        <p14:creationId xmlns:p14="http://schemas.microsoft.com/office/powerpoint/2010/main" xmlns="" val="20509534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024744" cy="685800"/>
          </a:xfrm>
        </p:spPr>
        <p:txBody>
          <a:bodyPr>
            <a:normAutofit fontScale="90000"/>
          </a:bodyPr>
          <a:lstStyle/>
          <a:p>
            <a:r>
              <a:rPr lang="en-IN" dirty="0" smtClean="0"/>
              <a:t>Magnitude of problem in India</a:t>
            </a:r>
            <a:endParaRPr lang="en-IN" dirty="0"/>
          </a:p>
        </p:txBody>
      </p:sp>
      <p:sp>
        <p:nvSpPr>
          <p:cNvPr id="3" name="Content Placeholder 2"/>
          <p:cNvSpPr>
            <a:spLocks noGrp="1"/>
          </p:cNvSpPr>
          <p:nvPr>
            <p:ph idx="1"/>
          </p:nvPr>
        </p:nvSpPr>
        <p:spPr>
          <a:xfrm>
            <a:off x="1219200" y="5638800"/>
            <a:ext cx="6777317" cy="3508977"/>
          </a:xfrm>
        </p:spPr>
        <p:txBody>
          <a:bodyPr>
            <a:normAutofit/>
          </a:bodyPr>
          <a:lstStyle/>
          <a:p>
            <a:r>
              <a:rPr lang="en-IN" sz="1600" dirty="0" smtClean="0"/>
              <a:t>Source:NFHS 3</a:t>
            </a:r>
          </a:p>
          <a:p>
            <a:r>
              <a:rPr lang="en-IN" sz="1600" dirty="0" smtClean="0"/>
              <a:t>*</a:t>
            </a:r>
            <a:r>
              <a:rPr lang="en-IN" sz="1600" dirty="0"/>
              <a:t>National Nutrition Monitoring Bureau Survey (NNMBS), 2006</a:t>
            </a:r>
          </a:p>
        </p:txBody>
      </p:sp>
      <p:graphicFrame>
        <p:nvGraphicFramePr>
          <p:cNvPr id="7" name="Content Placeholder 3"/>
          <p:cNvGraphicFramePr>
            <a:graphicFrameLocks/>
          </p:cNvGraphicFramePr>
          <p:nvPr>
            <p:extLst>
              <p:ext uri="{D42A27DB-BD31-4B8C-83A1-F6EECF244321}">
                <p14:modId xmlns:p14="http://schemas.microsoft.com/office/powerpoint/2010/main" xmlns="" val="59184338"/>
              </p:ext>
            </p:extLst>
          </p:nvPr>
        </p:nvGraphicFramePr>
        <p:xfrm>
          <a:off x="1066800" y="1295400"/>
          <a:ext cx="6777038" cy="4246880"/>
        </p:xfrm>
        <a:graphic>
          <a:graphicData uri="http://schemas.openxmlformats.org/drawingml/2006/table">
            <a:tbl>
              <a:tblPr firstRow="1" bandRow="1">
                <a:tableStyleId>{5C22544A-7EE6-4342-B048-85BDC9FD1C3A}</a:tableStyleId>
              </a:tblPr>
              <a:tblGrid>
                <a:gridCol w="3388519"/>
                <a:gridCol w="3388519"/>
              </a:tblGrid>
              <a:tr h="370840">
                <a:tc>
                  <a:txBody>
                    <a:bodyPr/>
                    <a:lstStyle/>
                    <a:p>
                      <a:r>
                        <a:rPr lang="en-IN" dirty="0" smtClean="0"/>
                        <a:t>Age group</a:t>
                      </a:r>
                      <a:endParaRPr lang="en-IN" dirty="0"/>
                    </a:p>
                  </a:txBody>
                  <a:tcPr/>
                </a:tc>
                <a:tc>
                  <a:txBody>
                    <a:bodyPr/>
                    <a:lstStyle/>
                    <a:p>
                      <a:r>
                        <a:rPr lang="en-IN" dirty="0" smtClean="0"/>
                        <a:t>Prevalence of anaemia</a:t>
                      </a:r>
                      <a:endParaRPr lang="en-IN" dirty="0"/>
                    </a:p>
                  </a:txBody>
                  <a:tcPr/>
                </a:tc>
              </a:tr>
              <a:tr h="370840">
                <a:tc>
                  <a:txBody>
                    <a:bodyPr/>
                    <a:lstStyle/>
                    <a:p>
                      <a:r>
                        <a:rPr lang="en-IN" dirty="0" smtClean="0"/>
                        <a:t>Children 6 to 35 months</a:t>
                      </a:r>
                      <a:endParaRPr lang="en-IN" dirty="0"/>
                    </a:p>
                  </a:txBody>
                  <a:tcPr/>
                </a:tc>
                <a:tc>
                  <a:txBody>
                    <a:bodyPr/>
                    <a:lstStyle/>
                    <a:p>
                      <a:r>
                        <a:rPr lang="en-IN" dirty="0" smtClean="0"/>
                        <a:t>79</a:t>
                      </a:r>
                      <a:endParaRPr lang="en-IN" dirty="0"/>
                    </a:p>
                  </a:txBody>
                  <a:tcPr/>
                </a:tc>
              </a:tr>
              <a:tr h="370840">
                <a:tc>
                  <a:txBody>
                    <a:bodyPr/>
                    <a:lstStyle/>
                    <a:p>
                      <a:r>
                        <a:rPr lang="en-IN" dirty="0" smtClean="0"/>
                        <a:t>Children 6 to 59 months</a:t>
                      </a:r>
                      <a:endParaRPr lang="en-IN" dirty="0"/>
                    </a:p>
                  </a:txBody>
                  <a:tcPr/>
                </a:tc>
                <a:tc>
                  <a:txBody>
                    <a:bodyPr/>
                    <a:lstStyle/>
                    <a:p>
                      <a:r>
                        <a:rPr lang="en-IN" dirty="0" smtClean="0"/>
                        <a:t>69.5</a:t>
                      </a:r>
                      <a:endParaRPr lang="en-IN" dirty="0"/>
                    </a:p>
                  </a:txBody>
                  <a:tcPr/>
                </a:tc>
              </a:tr>
              <a:tr h="370840">
                <a:tc>
                  <a:txBody>
                    <a:bodyPr/>
                    <a:lstStyle/>
                    <a:p>
                      <a:r>
                        <a:rPr lang="en-IN" dirty="0" smtClean="0"/>
                        <a:t>All women 15-49 years</a:t>
                      </a:r>
                      <a:endParaRPr lang="en-IN" dirty="0"/>
                    </a:p>
                  </a:txBody>
                  <a:tcPr/>
                </a:tc>
                <a:tc>
                  <a:txBody>
                    <a:bodyPr/>
                    <a:lstStyle/>
                    <a:p>
                      <a:r>
                        <a:rPr lang="en-IN" dirty="0" smtClean="0"/>
                        <a:t>55.3</a:t>
                      </a:r>
                      <a:endParaRPr lang="en-IN" dirty="0"/>
                    </a:p>
                  </a:txBody>
                  <a:tcPr/>
                </a:tc>
              </a:tr>
              <a:tr h="370840">
                <a:tc>
                  <a:txBody>
                    <a:bodyPr/>
                    <a:lstStyle/>
                    <a:p>
                      <a:r>
                        <a:rPr lang="en-IN" dirty="0" smtClean="0"/>
                        <a:t>Ever married women15-49 years</a:t>
                      </a:r>
                      <a:endParaRPr lang="en-IN" dirty="0"/>
                    </a:p>
                  </a:txBody>
                  <a:tcPr/>
                </a:tc>
                <a:tc>
                  <a:txBody>
                    <a:bodyPr/>
                    <a:lstStyle/>
                    <a:p>
                      <a:r>
                        <a:rPr lang="en-IN" dirty="0" smtClean="0"/>
                        <a:t>56</a:t>
                      </a:r>
                      <a:endParaRPr lang="en-IN" dirty="0"/>
                    </a:p>
                  </a:txBody>
                  <a:tcPr/>
                </a:tc>
              </a:tr>
              <a:tr h="370840">
                <a:tc>
                  <a:txBody>
                    <a:bodyPr/>
                    <a:lstStyle/>
                    <a:p>
                      <a:r>
                        <a:rPr lang="en-IN" dirty="0" smtClean="0"/>
                        <a:t>Pregnant mother 15-49 years</a:t>
                      </a:r>
                      <a:endParaRPr lang="en-IN" dirty="0"/>
                    </a:p>
                  </a:txBody>
                  <a:tcPr/>
                </a:tc>
                <a:tc>
                  <a:txBody>
                    <a:bodyPr/>
                    <a:lstStyle/>
                    <a:p>
                      <a:r>
                        <a:rPr lang="en-IN" dirty="0" smtClean="0"/>
                        <a:t>58.7</a:t>
                      </a:r>
                      <a:endParaRPr lang="en-IN" dirty="0"/>
                    </a:p>
                  </a:txBody>
                  <a:tcPr/>
                </a:tc>
              </a:tr>
              <a:tr h="370840">
                <a:tc>
                  <a:txBody>
                    <a:bodyPr/>
                    <a:lstStyle/>
                    <a:p>
                      <a:r>
                        <a:rPr lang="en-IN" dirty="0" smtClean="0"/>
                        <a:t>Lactating mother 15-49 years</a:t>
                      </a:r>
                      <a:endParaRPr lang="en-IN" dirty="0"/>
                    </a:p>
                  </a:txBody>
                  <a:tcPr/>
                </a:tc>
                <a:tc>
                  <a:txBody>
                    <a:bodyPr/>
                    <a:lstStyle/>
                    <a:p>
                      <a:r>
                        <a:rPr lang="en-IN" dirty="0" smtClean="0"/>
                        <a:t>63.2</a:t>
                      </a:r>
                      <a:endParaRPr lang="en-IN" dirty="0"/>
                    </a:p>
                  </a:txBody>
                  <a:tcPr/>
                </a:tc>
              </a:tr>
              <a:tr h="370840">
                <a:tc>
                  <a:txBody>
                    <a:bodyPr/>
                    <a:lstStyle/>
                    <a:p>
                      <a:r>
                        <a:rPr lang="en-IN" dirty="0" smtClean="0"/>
                        <a:t>12-14 years</a:t>
                      </a:r>
                      <a:endParaRPr lang="en-IN" dirty="0"/>
                    </a:p>
                  </a:txBody>
                  <a:tcPr/>
                </a:tc>
                <a:tc>
                  <a:txBody>
                    <a:bodyPr/>
                    <a:lstStyle/>
                    <a:p>
                      <a:r>
                        <a:rPr lang="en-IN" dirty="0" smtClean="0"/>
                        <a:t>68.6</a:t>
                      </a:r>
                      <a:endParaRPr lang="en-IN" dirty="0"/>
                    </a:p>
                  </a:txBody>
                  <a:tcPr/>
                </a:tc>
              </a:tr>
              <a:tr h="370840">
                <a:tc>
                  <a:txBody>
                    <a:bodyPr/>
                    <a:lstStyle/>
                    <a:p>
                      <a:r>
                        <a:rPr lang="en-IN" dirty="0" smtClean="0"/>
                        <a:t>15-17 years</a:t>
                      </a:r>
                      <a:endParaRPr lang="en-IN" dirty="0"/>
                    </a:p>
                  </a:txBody>
                  <a:tcPr/>
                </a:tc>
                <a:tc>
                  <a:txBody>
                    <a:bodyPr/>
                    <a:lstStyle/>
                    <a:p>
                      <a:r>
                        <a:rPr lang="en-IN" dirty="0" smtClean="0"/>
                        <a:t>69.7</a:t>
                      </a:r>
                      <a:endParaRPr lang="en-IN" dirty="0"/>
                    </a:p>
                  </a:txBody>
                  <a:tcPr/>
                </a:tc>
              </a:tr>
              <a:tr h="370840">
                <a:tc>
                  <a:txBody>
                    <a:bodyPr/>
                    <a:lstStyle/>
                    <a:p>
                      <a:r>
                        <a:rPr lang="en-IN" dirty="0" smtClean="0"/>
                        <a:t>15-19 years</a:t>
                      </a:r>
                      <a:endParaRPr lang="en-IN" dirty="0"/>
                    </a:p>
                  </a:txBody>
                  <a:tcPr/>
                </a:tc>
                <a:tc>
                  <a:txBody>
                    <a:bodyPr/>
                    <a:lstStyle/>
                    <a:p>
                      <a:r>
                        <a:rPr lang="en-IN" dirty="0" smtClean="0"/>
                        <a:t>55.8</a:t>
                      </a:r>
                      <a:endParaRPr lang="en-IN" dirty="0"/>
                    </a:p>
                  </a:txBody>
                  <a:tcPr/>
                </a:tc>
              </a:tr>
            </a:tbl>
          </a:graphicData>
        </a:graphic>
      </p:graphicFrame>
    </p:spTree>
    <p:extLst>
      <p:ext uri="{BB962C8B-B14F-4D97-AF65-F5344CB8AC3E}">
        <p14:creationId xmlns:p14="http://schemas.microsoft.com/office/powerpoint/2010/main" xmlns="" val="3409372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0"/>
            <a:ext cx="7024744" cy="914400"/>
          </a:xfrm>
        </p:spPr>
        <p:txBody>
          <a:bodyPr>
            <a:normAutofit/>
          </a:bodyPr>
          <a:lstStyle/>
          <a:p>
            <a:r>
              <a:rPr lang="en-IN" dirty="0" smtClean="0"/>
              <a:t>Aetiology</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751068118"/>
              </p:ext>
            </p:extLst>
          </p:nvPr>
        </p:nvGraphicFramePr>
        <p:xfrm>
          <a:off x="609600" y="1752600"/>
          <a:ext cx="8001002" cy="3810000"/>
        </p:xfrm>
        <a:graphic>
          <a:graphicData uri="http://schemas.openxmlformats.org/drawingml/2006/table">
            <a:tbl>
              <a:tblPr firstRow="1" bandRow="1">
                <a:tableStyleId>{5C22544A-7EE6-4342-B048-85BDC9FD1C3A}</a:tableStyleId>
              </a:tblPr>
              <a:tblGrid>
                <a:gridCol w="2209800"/>
                <a:gridCol w="1981200"/>
                <a:gridCol w="1676400"/>
                <a:gridCol w="2133602"/>
              </a:tblGrid>
              <a:tr h="370840">
                <a:tc>
                  <a:txBody>
                    <a:bodyPr/>
                    <a:lstStyle/>
                    <a:p>
                      <a:r>
                        <a:rPr lang="en-IN" dirty="0" smtClean="0"/>
                        <a:t>Increased blood loss</a:t>
                      </a:r>
                      <a:endParaRPr lang="en-IN" dirty="0"/>
                    </a:p>
                  </a:txBody>
                  <a:tcPr/>
                </a:tc>
                <a:tc>
                  <a:txBody>
                    <a:bodyPr/>
                    <a:lstStyle/>
                    <a:p>
                      <a:r>
                        <a:rPr lang="en-IN" dirty="0" smtClean="0"/>
                        <a:t>Increased requirement</a:t>
                      </a:r>
                      <a:endParaRPr lang="en-IN" dirty="0"/>
                    </a:p>
                  </a:txBody>
                  <a:tcPr/>
                </a:tc>
                <a:tc>
                  <a:txBody>
                    <a:bodyPr/>
                    <a:lstStyle/>
                    <a:p>
                      <a:r>
                        <a:rPr lang="en-IN" dirty="0" smtClean="0"/>
                        <a:t>Inadequate dietary</a:t>
                      </a:r>
                      <a:r>
                        <a:rPr lang="en-IN" baseline="0" dirty="0" smtClean="0"/>
                        <a:t> intake</a:t>
                      </a:r>
                      <a:endParaRPr lang="en-IN" dirty="0"/>
                    </a:p>
                  </a:txBody>
                  <a:tcPr/>
                </a:tc>
                <a:tc>
                  <a:txBody>
                    <a:bodyPr/>
                    <a:lstStyle/>
                    <a:p>
                      <a:r>
                        <a:rPr lang="en-IN" dirty="0" smtClean="0"/>
                        <a:t>Decreased intestinal</a:t>
                      </a:r>
                      <a:r>
                        <a:rPr lang="en-IN" baseline="0" dirty="0" smtClean="0"/>
                        <a:t> absorption</a:t>
                      </a:r>
                      <a:endParaRPr lang="en-IN" dirty="0"/>
                    </a:p>
                  </a:txBody>
                  <a:tcPr/>
                </a:tc>
              </a:tr>
              <a:tr h="2895600">
                <a:tc>
                  <a:txBody>
                    <a:bodyPr/>
                    <a:lstStyle/>
                    <a:p>
                      <a:pPr marL="285750" indent="-285750">
                        <a:buFont typeface="Arial" pitchFamily="34" charset="0"/>
                        <a:buChar char="•"/>
                      </a:pPr>
                      <a:r>
                        <a:rPr lang="en-IN" dirty="0" smtClean="0"/>
                        <a:t>Uterine</a:t>
                      </a:r>
                    </a:p>
                    <a:p>
                      <a:pPr marL="285750" indent="-285750">
                        <a:buFont typeface="Arial" pitchFamily="34" charset="0"/>
                        <a:buChar char="•"/>
                      </a:pPr>
                      <a:r>
                        <a:rPr lang="en-IN" dirty="0" smtClean="0"/>
                        <a:t>Gastrointestinal</a:t>
                      </a:r>
                    </a:p>
                    <a:p>
                      <a:pPr marL="285750" indent="-285750">
                        <a:buFont typeface="Arial" pitchFamily="34" charset="0"/>
                        <a:buChar char="•"/>
                      </a:pPr>
                      <a:r>
                        <a:rPr lang="en-IN" dirty="0" smtClean="0"/>
                        <a:t>Renal tract</a:t>
                      </a:r>
                    </a:p>
                    <a:p>
                      <a:pPr marL="285750" indent="-285750">
                        <a:buFont typeface="Arial" pitchFamily="34" charset="0"/>
                        <a:buChar char="•"/>
                      </a:pPr>
                      <a:r>
                        <a:rPr lang="en-IN" dirty="0" smtClean="0"/>
                        <a:t>Nose</a:t>
                      </a:r>
                    </a:p>
                    <a:p>
                      <a:pPr marL="285750" indent="-285750">
                        <a:buFont typeface="Arial" pitchFamily="34" charset="0"/>
                        <a:buChar char="•"/>
                      </a:pPr>
                      <a:r>
                        <a:rPr lang="en-IN" dirty="0" smtClean="0"/>
                        <a:t>lungs</a:t>
                      </a:r>
                      <a:endParaRPr lang="en-IN" dirty="0"/>
                    </a:p>
                  </a:txBody>
                  <a:tcPr/>
                </a:tc>
                <a:tc>
                  <a:txBody>
                    <a:bodyPr/>
                    <a:lstStyle/>
                    <a:p>
                      <a:pPr marL="285750" indent="-285750">
                        <a:buFont typeface="Arial" pitchFamily="34" charset="0"/>
                        <a:buChar char="•"/>
                      </a:pPr>
                      <a:r>
                        <a:rPr lang="en-IN" dirty="0" smtClean="0"/>
                        <a:t>Spurts of growth</a:t>
                      </a:r>
                      <a:r>
                        <a:rPr lang="en-IN" baseline="0" dirty="0" smtClean="0"/>
                        <a:t> in infancy, childhood and adolescence</a:t>
                      </a:r>
                    </a:p>
                    <a:p>
                      <a:pPr marL="285750" indent="-285750">
                        <a:buFont typeface="Arial" pitchFamily="34" charset="0"/>
                        <a:buChar char="•"/>
                      </a:pPr>
                      <a:r>
                        <a:rPr lang="en-IN" baseline="0" dirty="0" smtClean="0"/>
                        <a:t>Prematurity</a:t>
                      </a:r>
                    </a:p>
                    <a:p>
                      <a:pPr marL="285750" indent="-285750">
                        <a:buFont typeface="Arial" pitchFamily="34" charset="0"/>
                        <a:buChar char="•"/>
                      </a:pPr>
                      <a:r>
                        <a:rPr lang="en-IN" baseline="0" dirty="0" smtClean="0"/>
                        <a:t>Pregnancy and lactation</a:t>
                      </a:r>
                      <a:endParaRPr lang="en-IN" dirty="0"/>
                    </a:p>
                  </a:txBody>
                  <a:tcPr/>
                </a:tc>
                <a:tc>
                  <a:txBody>
                    <a:bodyPr/>
                    <a:lstStyle/>
                    <a:p>
                      <a:pPr marL="285750" indent="-285750">
                        <a:buFont typeface="Arial" pitchFamily="34" charset="0"/>
                        <a:buChar char="•"/>
                      </a:pPr>
                      <a:r>
                        <a:rPr lang="en-IN" dirty="0" smtClean="0"/>
                        <a:t>Poor economic status</a:t>
                      </a:r>
                    </a:p>
                    <a:p>
                      <a:pPr marL="285750" indent="-285750">
                        <a:buFont typeface="Arial" pitchFamily="34" charset="0"/>
                        <a:buChar char="•"/>
                      </a:pPr>
                      <a:r>
                        <a:rPr lang="en-IN" dirty="0" smtClean="0"/>
                        <a:t>Anorexia</a:t>
                      </a:r>
                    </a:p>
                  </a:txBody>
                  <a:tcPr/>
                </a:tc>
                <a:tc>
                  <a:txBody>
                    <a:bodyPr/>
                    <a:lstStyle/>
                    <a:p>
                      <a:pPr marL="285750" indent="-285750">
                        <a:buFont typeface="Arial" pitchFamily="34" charset="0"/>
                        <a:buChar char="•"/>
                      </a:pPr>
                      <a:r>
                        <a:rPr lang="en-IN" dirty="0" smtClean="0"/>
                        <a:t>Partial or total gastrectomy</a:t>
                      </a:r>
                    </a:p>
                    <a:p>
                      <a:pPr marL="285750" indent="-285750">
                        <a:buFont typeface="Arial" pitchFamily="34" charset="0"/>
                        <a:buChar char="•"/>
                      </a:pPr>
                      <a:r>
                        <a:rPr lang="en-IN" dirty="0" smtClean="0"/>
                        <a:t>Achlorhydria</a:t>
                      </a:r>
                    </a:p>
                    <a:p>
                      <a:pPr marL="285750" indent="-285750">
                        <a:buFont typeface="Arial" pitchFamily="34" charset="0"/>
                        <a:buChar char="•"/>
                      </a:pPr>
                      <a:r>
                        <a:rPr lang="en-IN" dirty="0" smtClean="0"/>
                        <a:t>Intestinal malabsorption such</a:t>
                      </a:r>
                      <a:r>
                        <a:rPr lang="en-IN" baseline="0" dirty="0" smtClean="0"/>
                        <a:t> as in celiac disease</a:t>
                      </a:r>
                      <a:endParaRPr lang="en-IN" dirty="0"/>
                    </a:p>
                  </a:txBody>
                  <a:tcPr/>
                </a:tc>
              </a:tr>
            </a:tbl>
          </a:graphicData>
        </a:graphic>
      </p:graphicFrame>
    </p:spTree>
    <p:extLst>
      <p:ext uri="{BB962C8B-B14F-4D97-AF65-F5344CB8AC3E}">
        <p14:creationId xmlns:p14="http://schemas.microsoft.com/office/powerpoint/2010/main" xmlns="" val="12822241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1017</TotalTime>
  <Words>2060</Words>
  <Application>Microsoft Office PowerPoint</Application>
  <PresentationFormat>On-screen Show (4:3)</PresentationFormat>
  <Paragraphs>345</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Austin</vt:lpstr>
      <vt:lpstr>Iron deficiency anaemia </vt:lpstr>
      <vt:lpstr>What is Iron and Why is it important?</vt:lpstr>
      <vt:lpstr>Slide 3</vt:lpstr>
      <vt:lpstr>What is Iron deficiency?</vt:lpstr>
      <vt:lpstr>High risk groups</vt:lpstr>
      <vt:lpstr>Consequences of iron deficiency</vt:lpstr>
      <vt:lpstr>Slide 7</vt:lpstr>
      <vt:lpstr>Magnitude of problem in India</vt:lpstr>
      <vt:lpstr>Aetiology</vt:lpstr>
      <vt:lpstr>Slide 10</vt:lpstr>
      <vt:lpstr>Haem Iron absorption</vt:lpstr>
      <vt:lpstr>Non haem iron absorption</vt:lpstr>
      <vt:lpstr>Inhibitors of absorption</vt:lpstr>
      <vt:lpstr>Mechanism of inhibition</vt:lpstr>
      <vt:lpstr>Promoters of iron absorption</vt:lpstr>
      <vt:lpstr>Slide 16</vt:lpstr>
      <vt:lpstr>Hepcidin</vt:lpstr>
      <vt:lpstr>Clinical features</vt:lpstr>
      <vt:lpstr>Physical findings</vt:lpstr>
      <vt:lpstr>Diagnosis</vt:lpstr>
      <vt:lpstr>Slide 21</vt:lpstr>
      <vt:lpstr>Slide 22</vt:lpstr>
      <vt:lpstr>Slide 23</vt:lpstr>
      <vt:lpstr>The threshold concentrations of erythrocyte protoporphyrin by age groups at which iron deficient erythropoiesis occurs according to Centres for Disease Control and Prevention (CDC) recommendations and the 97.5th percentile of the distribution of values in healthy subjects</vt:lpstr>
      <vt:lpstr>Management</vt:lpstr>
      <vt:lpstr>Oral Iron therapy</vt:lpstr>
      <vt:lpstr>Oral iron preparation</vt:lpstr>
      <vt:lpstr>Iron preparation available</vt:lpstr>
      <vt:lpstr>Parenteral iron</vt:lpstr>
      <vt:lpstr>Prevention of iron deficiency</vt:lpstr>
      <vt:lpstr>Diet and nutrition education</vt:lpstr>
      <vt:lpstr>Food fortification</vt:lpstr>
      <vt:lpstr>Which form of iron to use in fortification?</vt:lpstr>
      <vt:lpstr>Iron supplementation</vt:lpstr>
      <vt:lpstr>Slide 35</vt:lpstr>
      <vt:lpstr>Slide 36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Iron deficiency anemia </dc:title>
  <dc:creator>Harshil</dc:creator>
  <cp:lastModifiedBy>karthik</cp:lastModifiedBy>
  <cp:revision>55</cp:revision>
  <dcterms:created xsi:type="dcterms:W3CDTF">2006-08-16T00:00:00Z</dcterms:created>
  <dcterms:modified xsi:type="dcterms:W3CDTF">2021-09-13T06:50:06Z</dcterms:modified>
</cp:coreProperties>
</file>