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0"/>
  </p:notesMasterIdLst>
  <p:sldIdLst>
    <p:sldId id="32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2F2"/>
          </a:solidFill>
        </a:fill>
      </a:tcStyle>
    </a:wholeTbl>
    <a:band2H>
      <a:tcTxStyle/>
      <a:tcStyle>
        <a:tcBdr/>
        <a:fill>
          <a:solidFill>
            <a:srgbClr val="E6F1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EECD"/>
          </a:solidFill>
        </a:fill>
      </a:tcStyle>
    </a:wholeTbl>
    <a:band2H>
      <a:tcTxStyle/>
      <a:tcStyle>
        <a:tcBdr/>
        <a:fill>
          <a:solidFill>
            <a:srgbClr val="ECF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6CA"/>
          </a:solidFill>
        </a:fill>
      </a:tcStyle>
    </a:wholeTbl>
    <a:band2H>
      <a:tcTxStyle/>
      <a:tcStyle>
        <a:tcBdr/>
        <a:fill>
          <a:solidFill>
            <a:schemeClr val="accent3">
              <a:hueOff val="-743258"/>
              <a:lumOff val="43377"/>
            </a:schemeClr>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4DF"/>
          </a:solidFill>
        </a:fill>
      </a:tcStyle>
    </a:wholeTbl>
    <a:band2H>
      <a:tcTxStyle/>
      <a:tcStyle>
        <a:tcBdr/>
        <a:fill>
          <a:solidFill>
            <a:srgbClr val="E7F2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77"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1143000" y="685800"/>
            <a:ext cx="4572000" cy="3429000"/>
          </a:xfrm>
          <a:prstGeom prst="rect">
            <a:avLst/>
          </a:prstGeom>
        </p:spPr>
        <p:txBody>
          <a:bodyPr/>
          <a:lstStyle/>
          <a:p>
            <a:endParaRPr/>
          </a:p>
        </p:txBody>
      </p:sp>
      <p:sp>
        <p:nvSpPr>
          <p:cNvPr id="172" name="Shape 17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0" name="Rectangle 31"/>
          <p:cNvSpPr/>
          <p:nvPr/>
        </p:nvSpPr>
        <p:spPr>
          <a:xfrm>
            <a:off x="-1" y="-2"/>
            <a:ext cx="365762" cy="685445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1" name="Rectangle 38"/>
          <p:cNvSpPr/>
          <p:nvPr/>
        </p:nvSpPr>
        <p:spPr>
          <a:xfrm>
            <a:off x="309557" y="680477"/>
            <a:ext cx="45721"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2" name="Rectangle 39"/>
          <p:cNvSpPr/>
          <p:nvPr/>
        </p:nvSpPr>
        <p:spPr>
          <a:xfrm>
            <a:off x="269072" y="680477"/>
            <a:ext cx="27433"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3" name="Rectangle 40"/>
          <p:cNvSpPr/>
          <p:nvPr/>
        </p:nvSpPr>
        <p:spPr>
          <a:xfrm>
            <a:off x="248242" y="680477"/>
            <a:ext cx="12701"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4" name="Rectangle 41"/>
          <p:cNvSpPr/>
          <p:nvPr/>
        </p:nvSpPr>
        <p:spPr>
          <a:xfrm>
            <a:off x="219990" y="680477"/>
            <a:ext cx="12701"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5" name="Title Text"/>
          <p:cNvSpPr txBox="1">
            <a:spLocks noGrp="1"/>
          </p:cNvSpPr>
          <p:nvPr>
            <p:ph type="title"/>
          </p:nvPr>
        </p:nvSpPr>
        <p:spPr>
          <a:xfrm>
            <a:off x="914400" y="4343400"/>
            <a:ext cx="7772400" cy="1975105"/>
          </a:xfrm>
          <a:prstGeom prst="rect">
            <a:avLst/>
          </a:prstGeom>
        </p:spPr>
        <p:txBody>
          <a:bodyPr/>
          <a:lstStyle>
            <a:lvl1pPr marR="9144">
              <a:defRPr b="1" cap="all" spc="0"/>
            </a:lvl1pPr>
          </a:lstStyle>
          <a:p>
            <a:r>
              <a:t>Title Text</a:t>
            </a:r>
          </a:p>
        </p:txBody>
      </p:sp>
      <p:sp>
        <p:nvSpPr>
          <p:cNvPr id="26" name="Body Level One…"/>
          <p:cNvSpPr txBox="1">
            <a:spLocks noGrp="1"/>
          </p:cNvSpPr>
          <p:nvPr>
            <p:ph type="body" sz="quarter" idx="1"/>
          </p:nvPr>
        </p:nvSpPr>
        <p:spPr>
          <a:xfrm>
            <a:off x="914400" y="2834639"/>
            <a:ext cx="7772400" cy="1508761"/>
          </a:xfrm>
          <a:prstGeom prst="rect">
            <a:avLst/>
          </a:prstGeom>
        </p:spPr>
        <p:txBody>
          <a:bodyPr anchor="b"/>
          <a:lstStyle>
            <a:lvl1pPr marL="0" indent="0">
              <a:spcBef>
                <a:spcPts val="0"/>
              </a:spcBef>
              <a:buClrTx/>
              <a:buSzTx/>
              <a:buNone/>
              <a:defRPr sz="2000"/>
            </a:lvl1pPr>
            <a:lvl2pPr marL="0" indent="457200">
              <a:spcBef>
                <a:spcPts val="0"/>
              </a:spcBef>
              <a:buClrTx/>
              <a:buSzTx/>
              <a:buNone/>
              <a:defRPr sz="2000"/>
            </a:lvl2pPr>
            <a:lvl3pPr marL="0" indent="914400">
              <a:spcBef>
                <a:spcPts val="0"/>
              </a:spcBef>
              <a:buClrTx/>
              <a:buSzTx/>
              <a:buNone/>
              <a:defRPr sz="2000"/>
            </a:lvl3pPr>
            <a:lvl4pPr marL="0" indent="1371600">
              <a:spcBef>
                <a:spcPts val="0"/>
              </a:spcBef>
              <a:buClrTx/>
              <a:buSzTx/>
              <a:buNone/>
              <a:defRPr sz="2000"/>
            </a:lvl4pPr>
            <a:lvl5pPr marL="0" indent="1828800">
              <a:spcBef>
                <a:spcPts val="0"/>
              </a:spcBef>
              <a:buClrTx/>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27" name="Rectangle 55"/>
          <p:cNvSpPr/>
          <p:nvPr/>
        </p:nvSpPr>
        <p:spPr>
          <a:xfrm>
            <a:off x="255291" y="5047393"/>
            <a:ext cx="73153" cy="1691641"/>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8" name="Rectangle 64"/>
          <p:cNvSpPr/>
          <p:nvPr/>
        </p:nvSpPr>
        <p:spPr>
          <a:xfrm>
            <a:off x="255291" y="4796818"/>
            <a:ext cx="73153" cy="228601"/>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29" name="Rectangle 65"/>
          <p:cNvSpPr/>
          <p:nvPr/>
        </p:nvSpPr>
        <p:spPr>
          <a:xfrm>
            <a:off x="255291" y="4637685"/>
            <a:ext cx="73153" cy="137161"/>
          </a:xfrm>
          <a:prstGeom prst="rect">
            <a:avLst/>
          </a:prstGeom>
          <a:solidFill>
            <a:srgbClr val="D6ECFF"/>
          </a:solidFill>
          <a:ln w="12700">
            <a:miter lim="400000"/>
          </a:ln>
        </p:spPr>
        <p:txBody>
          <a:bodyPr lIns="45719" rIns="45719" anchor="ctr"/>
          <a:lstStyle/>
          <a:p>
            <a:pPr algn="ctr">
              <a:defRPr>
                <a:solidFill>
                  <a:srgbClr val="FFFFFF"/>
                </a:solidFill>
              </a:defRPr>
            </a:pPr>
            <a:endParaRPr/>
          </a:p>
        </p:txBody>
      </p:sp>
      <p:sp>
        <p:nvSpPr>
          <p:cNvPr id="30" name="Rectangle 66"/>
          <p:cNvSpPr/>
          <p:nvPr/>
        </p:nvSpPr>
        <p:spPr>
          <a:xfrm>
            <a:off x="255291" y="4542559"/>
            <a:ext cx="73153" cy="73153"/>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54" name="Rectangle 6"/>
          <p:cNvSpPr/>
          <p:nvPr/>
        </p:nvSpPr>
        <p:spPr>
          <a:xfrm>
            <a:off x="-2" y="-3"/>
            <a:ext cx="365764" cy="6854460"/>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155" name="Rectangle 7"/>
          <p:cNvSpPr/>
          <p:nvPr/>
        </p:nvSpPr>
        <p:spPr>
          <a:xfrm>
            <a:off x="255291" y="5047393"/>
            <a:ext cx="73154" cy="1691641"/>
          </a:xfrm>
          <a:prstGeom prst="rect">
            <a:avLst/>
          </a:prstGeom>
          <a:solidFill>
            <a:schemeClr val="accent2"/>
          </a:solidFill>
          <a:ln w="12700">
            <a:miter lim="400000"/>
          </a:ln>
        </p:spPr>
        <p:txBody>
          <a:bodyPr lIns="45718" tIns="45718" rIns="45718" bIns="45718" anchor="ctr"/>
          <a:lstStyle/>
          <a:p>
            <a:pPr algn="ctr">
              <a:defRPr>
                <a:solidFill>
                  <a:srgbClr val="FFFFFF"/>
                </a:solidFill>
              </a:defRPr>
            </a:pPr>
            <a:endParaRPr/>
          </a:p>
        </p:txBody>
      </p:sp>
      <p:sp>
        <p:nvSpPr>
          <p:cNvPr id="156" name="Rectangle 8"/>
          <p:cNvSpPr/>
          <p:nvPr/>
        </p:nvSpPr>
        <p:spPr>
          <a:xfrm>
            <a:off x="255291" y="4796818"/>
            <a:ext cx="73154" cy="228602"/>
          </a:xfrm>
          <a:prstGeom prst="rect">
            <a:avLst/>
          </a:prstGeom>
          <a:solidFill>
            <a:schemeClr val="accent3"/>
          </a:solidFill>
          <a:ln w="12700">
            <a:miter lim="400000"/>
          </a:ln>
        </p:spPr>
        <p:txBody>
          <a:bodyPr lIns="45718" tIns="45718" rIns="45718" bIns="45718" anchor="ctr"/>
          <a:lstStyle/>
          <a:p>
            <a:pPr algn="ctr">
              <a:defRPr>
                <a:solidFill>
                  <a:srgbClr val="FFFFFF"/>
                </a:solidFill>
              </a:defRPr>
            </a:pPr>
            <a:endParaRPr/>
          </a:p>
        </p:txBody>
      </p:sp>
      <p:sp>
        <p:nvSpPr>
          <p:cNvPr id="157" name="Rectangle 9"/>
          <p:cNvSpPr/>
          <p:nvPr/>
        </p:nvSpPr>
        <p:spPr>
          <a:xfrm>
            <a:off x="255291" y="4637685"/>
            <a:ext cx="73154" cy="137162"/>
          </a:xfrm>
          <a:prstGeom prst="rect">
            <a:avLst/>
          </a:prstGeom>
          <a:solidFill>
            <a:srgbClr val="D6ECFF"/>
          </a:solidFill>
          <a:ln w="12700">
            <a:miter lim="400000"/>
          </a:ln>
        </p:spPr>
        <p:txBody>
          <a:bodyPr lIns="45718" tIns="45718" rIns="45718" bIns="45718" anchor="ctr"/>
          <a:lstStyle/>
          <a:p>
            <a:pPr algn="ctr">
              <a:defRPr>
                <a:solidFill>
                  <a:srgbClr val="FFFFFF"/>
                </a:solidFill>
              </a:defRPr>
            </a:pPr>
            <a:endParaRPr/>
          </a:p>
        </p:txBody>
      </p:sp>
      <p:sp>
        <p:nvSpPr>
          <p:cNvPr id="158" name="Rectangle 10"/>
          <p:cNvSpPr/>
          <p:nvPr/>
        </p:nvSpPr>
        <p:spPr>
          <a:xfrm>
            <a:off x="255291" y="4542559"/>
            <a:ext cx="73154" cy="73154"/>
          </a:xfrm>
          <a:prstGeom prst="rect">
            <a:avLst/>
          </a:prstGeom>
          <a:solidFill>
            <a:schemeClr val="accent2"/>
          </a:solidFill>
          <a:ln w="12700">
            <a:miter lim="400000"/>
          </a:ln>
        </p:spPr>
        <p:txBody>
          <a:bodyPr lIns="45718" tIns="45718" rIns="45718" bIns="45718" anchor="ctr"/>
          <a:lstStyle/>
          <a:p>
            <a:pPr algn="ctr">
              <a:defRPr>
                <a:solidFill>
                  <a:srgbClr val="FFFFFF"/>
                </a:solidFill>
              </a:defRPr>
            </a:pPr>
            <a:endParaRPr/>
          </a:p>
        </p:txBody>
      </p:sp>
      <p:sp>
        <p:nvSpPr>
          <p:cNvPr id="159" name="Rectangle 11"/>
          <p:cNvSpPr/>
          <p:nvPr/>
        </p:nvSpPr>
        <p:spPr>
          <a:xfrm>
            <a:off x="309557" y="680477"/>
            <a:ext cx="45722" cy="365762"/>
          </a:xfrm>
          <a:prstGeom prst="rect">
            <a:avLst/>
          </a:prstGeom>
          <a:solidFill>
            <a:srgbClr val="000000"/>
          </a:solidFill>
          <a:ln w="12700">
            <a:miter lim="400000"/>
          </a:ln>
        </p:spPr>
        <p:txBody>
          <a:bodyPr lIns="45718" tIns="45718" rIns="45718" bIns="45718" anchor="ctr"/>
          <a:lstStyle/>
          <a:p>
            <a:pPr algn="ctr">
              <a:defRPr>
                <a:solidFill>
                  <a:srgbClr val="FFFFFF"/>
                </a:solidFill>
              </a:defRPr>
            </a:pPr>
            <a:endParaRPr/>
          </a:p>
        </p:txBody>
      </p:sp>
      <p:sp>
        <p:nvSpPr>
          <p:cNvPr id="160" name="Rectangle 14"/>
          <p:cNvSpPr/>
          <p:nvPr/>
        </p:nvSpPr>
        <p:spPr>
          <a:xfrm>
            <a:off x="269071" y="680477"/>
            <a:ext cx="27434" cy="365762"/>
          </a:xfrm>
          <a:prstGeom prst="rect">
            <a:avLst/>
          </a:prstGeom>
          <a:solidFill>
            <a:srgbClr val="000000"/>
          </a:solidFill>
          <a:ln w="12700">
            <a:miter lim="400000"/>
          </a:ln>
        </p:spPr>
        <p:txBody>
          <a:bodyPr lIns="45718" tIns="45718" rIns="45718" bIns="45718" anchor="ctr"/>
          <a:lstStyle/>
          <a:p>
            <a:pPr algn="ctr">
              <a:defRPr>
                <a:solidFill>
                  <a:srgbClr val="FFFFFF"/>
                </a:solidFill>
              </a:defRPr>
            </a:pPr>
            <a:endParaRPr/>
          </a:p>
        </p:txBody>
      </p:sp>
      <p:sp>
        <p:nvSpPr>
          <p:cNvPr id="161" name="Rectangle 15"/>
          <p:cNvSpPr/>
          <p:nvPr/>
        </p:nvSpPr>
        <p:spPr>
          <a:xfrm>
            <a:off x="248241" y="680477"/>
            <a:ext cx="12702" cy="365762"/>
          </a:xfrm>
          <a:prstGeom prst="rect">
            <a:avLst/>
          </a:prstGeom>
          <a:solidFill>
            <a:srgbClr val="000000"/>
          </a:solidFill>
          <a:ln w="12700">
            <a:miter lim="400000"/>
          </a:ln>
        </p:spPr>
        <p:txBody>
          <a:bodyPr lIns="45718" tIns="45718" rIns="45718" bIns="45718" anchor="ctr"/>
          <a:lstStyle/>
          <a:p>
            <a:pPr algn="ctr">
              <a:defRPr>
                <a:solidFill>
                  <a:srgbClr val="FFFFFF"/>
                </a:solidFill>
              </a:defRPr>
            </a:pPr>
            <a:endParaRPr/>
          </a:p>
        </p:txBody>
      </p:sp>
      <p:sp>
        <p:nvSpPr>
          <p:cNvPr id="162" name="Rectangle 16"/>
          <p:cNvSpPr/>
          <p:nvPr/>
        </p:nvSpPr>
        <p:spPr>
          <a:xfrm>
            <a:off x="219990" y="680477"/>
            <a:ext cx="12702" cy="365762"/>
          </a:xfrm>
          <a:prstGeom prst="rect">
            <a:avLst/>
          </a:prstGeom>
          <a:solidFill>
            <a:srgbClr val="000000"/>
          </a:solidFill>
          <a:ln w="12700">
            <a:miter lim="400000"/>
          </a:ln>
        </p:spPr>
        <p:txBody>
          <a:bodyPr lIns="45718" tIns="45718" rIns="45718" bIns="45718" anchor="ctr"/>
          <a:lstStyle/>
          <a:p>
            <a:pPr algn="ctr">
              <a:defRPr>
                <a:solidFill>
                  <a:srgbClr val="FFFFFF"/>
                </a:solidFill>
              </a:defRPr>
            </a:pPr>
            <a:endParaRPr/>
          </a:p>
        </p:txBody>
      </p:sp>
      <p:sp>
        <p:nvSpPr>
          <p:cNvPr id="163" name="Title Text"/>
          <p:cNvSpPr txBox="1">
            <a:spLocks noGrp="1"/>
          </p:cNvSpPr>
          <p:nvPr>
            <p:ph type="title"/>
          </p:nvPr>
        </p:nvSpPr>
        <p:spPr>
          <a:xfrm>
            <a:off x="914400" y="512062"/>
            <a:ext cx="7772400" cy="914402"/>
          </a:xfrm>
          <a:prstGeom prst="rect">
            <a:avLst/>
          </a:prstGeom>
        </p:spPr>
        <p:txBody>
          <a:bodyPr lIns="45718" tIns="45718" rIns="45718" bIns="45718"/>
          <a:lstStyle/>
          <a:p>
            <a:r>
              <a:t>Title Text</a:t>
            </a:r>
          </a:p>
        </p:txBody>
      </p:sp>
      <p:sp>
        <p:nvSpPr>
          <p:cNvPr id="164" name="Body Level One…"/>
          <p:cNvSpPr txBox="1">
            <a:spLocks noGrp="1"/>
          </p:cNvSpPr>
          <p:nvPr>
            <p:ph type="body" idx="1"/>
          </p:nvPr>
        </p:nvSpPr>
        <p:spPr>
          <a:xfrm>
            <a:off x="914400" y="1783558"/>
            <a:ext cx="7772400" cy="4572003"/>
          </a:xfrm>
          <a:prstGeom prst="rect">
            <a:avLst/>
          </a:prstGeom>
        </p:spPr>
        <p:txBody>
          <a:bodyPr lIns="45718" tIns="45718" rIns="45718" bIns="45718"/>
          <a:lstStyle>
            <a:lvl2pPr marL="784625" indent="-329711"/>
            <a:lvl4pPr marL="1344999" indent="-311726">
              <a:buChar char="­"/>
            </a:lvl4pPr>
            <a:lvl5pPr marL="1586483" indent="-315466"/>
          </a:lstStyle>
          <a:p>
            <a:r>
              <a:t>Body Level One</a:t>
            </a:r>
          </a:p>
          <a:p>
            <a:pPr lvl="1"/>
            <a:r>
              <a:t>Body Level Two</a:t>
            </a:r>
          </a:p>
          <a:p>
            <a:pPr lvl="2"/>
            <a:r>
              <a:t>Body Level Three</a:t>
            </a:r>
          </a:p>
          <a:p>
            <a:pPr lvl="3"/>
            <a:r>
              <a:t>Body Level Four</a:t>
            </a:r>
          </a:p>
          <a:p>
            <a:pPr lvl="4"/>
            <a:r>
              <a:t>Body Level Five</a:t>
            </a:r>
          </a:p>
        </p:txBody>
      </p:sp>
      <p:sp>
        <p:nvSpPr>
          <p:cNvPr id="165" name="Slide Number"/>
          <p:cNvSpPr txBox="1">
            <a:spLocks noGrp="1"/>
          </p:cNvSpPr>
          <p:nvPr>
            <p:ph type="sldNum" sz="quarter" idx="2"/>
          </p:nvPr>
        </p:nvSpPr>
        <p:spPr>
          <a:xfrm>
            <a:off x="8610600" y="6517548"/>
            <a:ext cx="273654" cy="264253"/>
          </a:xfrm>
          <a:prstGeom prst="rect">
            <a:avLst/>
          </a:prstGeom>
        </p:spPr>
        <p:txBody>
          <a:bodyPr lIns="45718" tIns="45718" rIns="45718" bIns="45718"/>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7" name="Freeform 13"/>
          <p:cNvSpPr/>
          <p:nvPr/>
        </p:nvSpPr>
        <p:spPr>
          <a:xfrm>
            <a:off x="4828952" y="2140688"/>
            <a:ext cx="4322137" cy="4724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84" y="9755"/>
                </a:lnTo>
                <a:lnTo>
                  <a:pt x="21600" y="0"/>
                </a:lnTo>
                <a:lnTo>
                  <a:pt x="21600" y="348"/>
                </a:lnTo>
                <a:lnTo>
                  <a:pt x="5874" y="9915"/>
                </a:lnTo>
                <a:lnTo>
                  <a:pt x="379" y="21600"/>
                </a:lnTo>
                <a:close/>
              </a:path>
            </a:pathLst>
          </a:custGeom>
          <a:ln w="3175">
            <a:solidFill>
              <a:schemeClr val="accent2">
                <a:alpha val="52999"/>
              </a:schemeClr>
            </a:solidFill>
          </a:ln>
        </p:spPr>
        <p:txBody>
          <a:bodyPr lIns="45719" rIns="45719"/>
          <a:lstStyle/>
          <a:p>
            <a:endParaRPr/>
          </a:p>
        </p:txBody>
      </p:sp>
      <p:sp>
        <p:nvSpPr>
          <p:cNvPr id="48" name="Freeform 14"/>
          <p:cNvSpPr/>
          <p:nvPr/>
        </p:nvSpPr>
        <p:spPr>
          <a:xfrm>
            <a:off x="373965" y="-1"/>
            <a:ext cx="5514537" cy="6615333"/>
          </a:xfrm>
          <a:custGeom>
            <a:avLst/>
            <a:gdLst/>
            <a:ahLst/>
            <a:cxnLst>
              <a:cxn ang="0">
                <a:pos x="wd2" y="hd2"/>
              </a:cxn>
              <a:cxn ang="5400000">
                <a:pos x="wd2" y="hd2"/>
              </a:cxn>
              <a:cxn ang="10800000">
                <a:pos x="wd2" y="hd2"/>
              </a:cxn>
              <a:cxn ang="16200000">
                <a:pos x="wd2" y="hd2"/>
              </a:cxn>
            </a:cxnLst>
            <a:rect l="0" t="0" r="r" b="b"/>
            <a:pathLst>
              <a:path w="21600" h="21600" extrusionOk="0">
                <a:moveTo>
                  <a:pt x="0" y="21349"/>
                </a:moveTo>
                <a:lnTo>
                  <a:pt x="0" y="21600"/>
                </a:lnTo>
                <a:lnTo>
                  <a:pt x="21600" y="13814"/>
                </a:lnTo>
                <a:lnTo>
                  <a:pt x="17753" y="0"/>
                </a:lnTo>
                <a:lnTo>
                  <a:pt x="17458" y="0"/>
                </a:lnTo>
                <a:lnTo>
                  <a:pt x="21360" y="13704"/>
                </a:lnTo>
                <a:lnTo>
                  <a:pt x="0" y="21349"/>
                </a:lnTo>
                <a:close/>
              </a:path>
            </a:pathLst>
          </a:custGeom>
          <a:ln w="3175">
            <a:solidFill>
              <a:schemeClr val="accent2">
                <a:alpha val="52999"/>
              </a:schemeClr>
            </a:solidFill>
          </a:ln>
        </p:spPr>
        <p:txBody>
          <a:bodyPr lIns="45719" rIns="45719"/>
          <a:lstStyle/>
          <a:p>
            <a:endParaRPr/>
          </a:p>
        </p:txBody>
      </p:sp>
      <p:sp>
        <p:nvSpPr>
          <p:cNvPr id="49" name="Freeform 12"/>
          <p:cNvSpPr/>
          <p:nvPr/>
        </p:nvSpPr>
        <p:spPr>
          <a:xfrm rot="5236414">
            <a:off x="4462127" y="1483599"/>
            <a:ext cx="4114801" cy="11887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D8EDFF">
              <a:alpha val="30000"/>
            </a:srgbClr>
          </a:solidFill>
          <a:ln w="12700">
            <a:miter lim="400000"/>
          </a:ln>
        </p:spPr>
        <p:txBody>
          <a:bodyPr lIns="45719" rIns="45719"/>
          <a:lstStyle/>
          <a:p>
            <a:endParaRPr/>
          </a:p>
        </p:txBody>
      </p:sp>
      <p:sp>
        <p:nvSpPr>
          <p:cNvPr id="50" name="Freeform 15"/>
          <p:cNvSpPr/>
          <p:nvPr/>
        </p:nvSpPr>
        <p:spPr>
          <a:xfrm>
            <a:off x="5943600" y="0"/>
            <a:ext cx="2743200" cy="4267200"/>
          </a:xfrm>
          <a:custGeom>
            <a:avLst/>
            <a:gdLst/>
            <a:ahLst/>
            <a:cxnLst>
              <a:cxn ang="0">
                <a:pos x="wd2" y="hd2"/>
              </a:cxn>
              <a:cxn ang="5400000">
                <a:pos x="wd2" y="hd2"/>
              </a:cxn>
              <a:cxn ang="10800000">
                <a:pos x="wd2" y="hd2"/>
              </a:cxn>
              <a:cxn ang="16200000">
                <a:pos x="wd2" y="hd2"/>
              </a:cxn>
            </a:cxnLst>
            <a:rect l="0" t="0" r="r" b="b"/>
            <a:pathLst>
              <a:path w="21600" h="21600" extrusionOk="0">
                <a:moveTo>
                  <a:pt x="13800" y="0"/>
                </a:moveTo>
                <a:lnTo>
                  <a:pt x="21600" y="0"/>
                </a:lnTo>
                <a:lnTo>
                  <a:pt x="0" y="21600"/>
                </a:lnTo>
                <a:lnTo>
                  <a:pt x="13800" y="0"/>
                </a:lnTo>
                <a:close/>
              </a:path>
            </a:pathLst>
          </a:custGeom>
          <a:solidFill>
            <a:srgbClr val="D8EDFF">
              <a:alpha val="30000"/>
            </a:srgbClr>
          </a:solidFill>
          <a:ln w="12700">
            <a:miter lim="400000"/>
          </a:ln>
        </p:spPr>
        <p:txBody>
          <a:bodyPr lIns="45719" rIns="45719"/>
          <a:lstStyle/>
          <a:p>
            <a:endParaRPr/>
          </a:p>
        </p:txBody>
      </p:sp>
      <p:sp>
        <p:nvSpPr>
          <p:cNvPr id="51" name="Freeform 16"/>
          <p:cNvSpPr/>
          <p:nvPr/>
        </p:nvSpPr>
        <p:spPr>
          <a:xfrm>
            <a:off x="5943600" y="4267200"/>
            <a:ext cx="3200400" cy="1143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0"/>
                </a:lnTo>
                <a:close/>
              </a:path>
            </a:pathLst>
          </a:custGeom>
          <a:solidFill>
            <a:srgbClr val="D8EDFF">
              <a:alpha val="30000"/>
            </a:srgbClr>
          </a:solidFill>
          <a:ln w="12700">
            <a:miter lim="400000"/>
          </a:ln>
        </p:spPr>
        <p:txBody>
          <a:bodyPr lIns="45719" rIns="45719"/>
          <a:lstStyle/>
          <a:p>
            <a:endParaRPr/>
          </a:p>
        </p:txBody>
      </p:sp>
      <p:sp>
        <p:nvSpPr>
          <p:cNvPr id="52" name="Freeform 17"/>
          <p:cNvSpPr/>
          <p:nvPr/>
        </p:nvSpPr>
        <p:spPr>
          <a:xfrm>
            <a:off x="5943600" y="0"/>
            <a:ext cx="1371600" cy="42672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9200" y="0"/>
                </a:lnTo>
                <a:lnTo>
                  <a:pt x="21600" y="0"/>
                </a:lnTo>
                <a:close/>
              </a:path>
            </a:pathLst>
          </a:custGeom>
          <a:solidFill>
            <a:srgbClr val="D8EDFF">
              <a:alpha val="30000"/>
            </a:srgbClr>
          </a:solidFill>
          <a:ln w="12700">
            <a:miter lim="400000"/>
          </a:ln>
        </p:spPr>
        <p:txBody>
          <a:bodyPr lIns="45719" rIns="45719"/>
          <a:lstStyle/>
          <a:p>
            <a:endParaRPr/>
          </a:p>
        </p:txBody>
      </p:sp>
      <p:sp>
        <p:nvSpPr>
          <p:cNvPr id="53" name="Freeform 18"/>
          <p:cNvSpPr/>
          <p:nvPr/>
        </p:nvSpPr>
        <p:spPr>
          <a:xfrm>
            <a:off x="5948362" y="4246562"/>
            <a:ext cx="2090738" cy="2611438"/>
          </a:xfrm>
          <a:custGeom>
            <a:avLst/>
            <a:gdLst/>
            <a:ahLst/>
            <a:cxnLst>
              <a:cxn ang="0">
                <a:pos x="wd2" y="hd2"/>
              </a:cxn>
              <a:cxn ang="5400000">
                <a:pos x="wd2" y="hd2"/>
              </a:cxn>
              <a:cxn ang="10800000">
                <a:pos x="wd2" y="hd2"/>
              </a:cxn>
              <a:cxn ang="16200000">
                <a:pos x="wd2" y="hd2"/>
              </a:cxn>
            </a:cxnLst>
            <a:rect l="0" t="0" r="r" b="b"/>
            <a:pathLst>
              <a:path w="21600" h="21600" extrusionOk="0">
                <a:moveTo>
                  <a:pt x="17565" y="21600"/>
                </a:moveTo>
                <a:lnTo>
                  <a:pt x="21600" y="21600"/>
                </a:lnTo>
                <a:lnTo>
                  <a:pt x="0" y="0"/>
                </a:lnTo>
                <a:lnTo>
                  <a:pt x="17565" y="21600"/>
                </a:lnTo>
                <a:close/>
              </a:path>
            </a:pathLst>
          </a:custGeom>
          <a:solidFill>
            <a:srgbClr val="D8EDFF">
              <a:alpha val="30000"/>
            </a:srgbClr>
          </a:solidFill>
          <a:ln w="12700">
            <a:miter lim="400000"/>
          </a:ln>
        </p:spPr>
        <p:txBody>
          <a:bodyPr lIns="45719" rIns="45719"/>
          <a:lstStyle/>
          <a:p>
            <a:endParaRPr/>
          </a:p>
        </p:txBody>
      </p:sp>
      <p:sp>
        <p:nvSpPr>
          <p:cNvPr id="54" name="Freeform 19"/>
          <p:cNvSpPr/>
          <p:nvPr/>
        </p:nvSpPr>
        <p:spPr>
          <a:xfrm>
            <a:off x="5943600" y="4267200"/>
            <a:ext cx="1600200" cy="2590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0571" y="21600"/>
                </a:lnTo>
                <a:lnTo>
                  <a:pt x="21600" y="21600"/>
                </a:lnTo>
                <a:close/>
              </a:path>
            </a:pathLst>
          </a:custGeom>
          <a:solidFill>
            <a:srgbClr val="D8EDFF">
              <a:alpha val="30000"/>
            </a:srgbClr>
          </a:solidFill>
          <a:ln w="12700">
            <a:miter lim="400000"/>
          </a:ln>
        </p:spPr>
        <p:txBody>
          <a:bodyPr lIns="45719" rIns="45719"/>
          <a:lstStyle/>
          <a:p>
            <a:endParaRPr/>
          </a:p>
        </p:txBody>
      </p:sp>
      <p:sp>
        <p:nvSpPr>
          <p:cNvPr id="55" name="Freeform 20"/>
          <p:cNvSpPr/>
          <p:nvPr/>
        </p:nvSpPr>
        <p:spPr>
          <a:xfrm>
            <a:off x="5943600" y="1371600"/>
            <a:ext cx="3200400" cy="2895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05"/>
                </a:lnTo>
                <a:lnTo>
                  <a:pt x="0" y="21600"/>
                </a:lnTo>
                <a:lnTo>
                  <a:pt x="21600" y="0"/>
                </a:lnTo>
                <a:close/>
              </a:path>
            </a:pathLst>
          </a:custGeom>
          <a:solidFill>
            <a:srgbClr val="D8EDFF">
              <a:alpha val="30000"/>
            </a:srgbClr>
          </a:solidFill>
          <a:ln w="12700">
            <a:miter lim="400000"/>
          </a:ln>
        </p:spPr>
        <p:txBody>
          <a:bodyPr lIns="45719" rIns="45719"/>
          <a:lstStyle/>
          <a:p>
            <a:endParaRPr/>
          </a:p>
        </p:txBody>
      </p:sp>
      <p:sp>
        <p:nvSpPr>
          <p:cNvPr id="56" name="Freeform 21"/>
          <p:cNvSpPr/>
          <p:nvPr/>
        </p:nvSpPr>
        <p:spPr>
          <a:xfrm>
            <a:off x="5943600" y="1752600"/>
            <a:ext cx="3200400" cy="2514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655"/>
                </a:lnTo>
                <a:lnTo>
                  <a:pt x="21600" y="0"/>
                </a:lnTo>
                <a:close/>
              </a:path>
            </a:pathLst>
          </a:custGeom>
          <a:solidFill>
            <a:srgbClr val="D8EDFF">
              <a:alpha val="30000"/>
            </a:srgbClr>
          </a:solidFill>
          <a:ln w="12700">
            <a:miter lim="400000"/>
          </a:ln>
        </p:spPr>
        <p:txBody>
          <a:bodyPr lIns="45719" rIns="45719"/>
          <a:lstStyle/>
          <a:p>
            <a:endParaRPr/>
          </a:p>
        </p:txBody>
      </p:sp>
      <p:sp>
        <p:nvSpPr>
          <p:cNvPr id="57" name="Freeform 22"/>
          <p:cNvSpPr/>
          <p:nvPr/>
        </p:nvSpPr>
        <p:spPr>
          <a:xfrm>
            <a:off x="990600" y="4267200"/>
            <a:ext cx="49530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7311" y="21600"/>
                </a:lnTo>
                <a:lnTo>
                  <a:pt x="0" y="21600"/>
                </a:lnTo>
                <a:close/>
              </a:path>
            </a:pathLst>
          </a:custGeom>
          <a:solidFill>
            <a:srgbClr val="D8EDFF">
              <a:alpha val="30000"/>
            </a:srgbClr>
          </a:solidFill>
          <a:ln w="12700">
            <a:miter lim="400000"/>
          </a:ln>
        </p:spPr>
        <p:txBody>
          <a:bodyPr lIns="45719" rIns="45719"/>
          <a:lstStyle/>
          <a:p>
            <a:endParaRPr/>
          </a:p>
        </p:txBody>
      </p:sp>
      <p:sp>
        <p:nvSpPr>
          <p:cNvPr id="58" name="Freeform 23"/>
          <p:cNvSpPr/>
          <p:nvPr/>
        </p:nvSpPr>
        <p:spPr>
          <a:xfrm>
            <a:off x="533400" y="4267200"/>
            <a:ext cx="53340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926" y="21600"/>
                </a:lnTo>
                <a:lnTo>
                  <a:pt x="0" y="21600"/>
                </a:lnTo>
                <a:close/>
              </a:path>
            </a:pathLst>
          </a:custGeom>
          <a:solidFill>
            <a:srgbClr val="D8EDFF">
              <a:alpha val="30000"/>
            </a:srgbClr>
          </a:solidFill>
          <a:ln w="12700">
            <a:miter lim="400000"/>
          </a:ln>
        </p:spPr>
        <p:txBody>
          <a:bodyPr lIns="45719" rIns="45719"/>
          <a:lstStyle/>
          <a:p>
            <a:endParaRPr/>
          </a:p>
        </p:txBody>
      </p:sp>
      <p:sp>
        <p:nvSpPr>
          <p:cNvPr id="59" name="Freeform 24"/>
          <p:cNvSpPr/>
          <p:nvPr/>
        </p:nvSpPr>
        <p:spPr>
          <a:xfrm>
            <a:off x="366823" y="2438400"/>
            <a:ext cx="5562601"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200"/>
                </a:lnTo>
                <a:lnTo>
                  <a:pt x="0" y="0"/>
                </a:lnTo>
                <a:close/>
              </a:path>
            </a:pathLst>
          </a:custGeom>
          <a:solidFill>
            <a:srgbClr val="D8EDFF">
              <a:alpha val="30000"/>
            </a:srgbClr>
          </a:solidFill>
          <a:ln w="12700">
            <a:miter lim="400000"/>
          </a:ln>
        </p:spPr>
        <p:txBody>
          <a:bodyPr lIns="45719" rIns="45719"/>
          <a:lstStyle/>
          <a:p>
            <a:endParaRPr/>
          </a:p>
        </p:txBody>
      </p:sp>
      <p:sp>
        <p:nvSpPr>
          <p:cNvPr id="60" name="Freeform 25"/>
          <p:cNvSpPr/>
          <p:nvPr/>
        </p:nvSpPr>
        <p:spPr>
          <a:xfrm>
            <a:off x="366823" y="2133600"/>
            <a:ext cx="5638801" cy="213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D8EDFF">
              <a:alpha val="30000"/>
            </a:srgbClr>
          </a:solidFill>
          <a:ln w="12700">
            <a:miter lim="400000"/>
          </a:ln>
        </p:spPr>
        <p:txBody>
          <a:bodyPr lIns="45719" rIns="45719"/>
          <a:lstStyle/>
          <a:p>
            <a:endParaRPr/>
          </a:p>
        </p:txBody>
      </p:sp>
      <p:sp>
        <p:nvSpPr>
          <p:cNvPr id="61" name="Freeform 26"/>
          <p:cNvSpPr/>
          <p:nvPr/>
        </p:nvSpPr>
        <p:spPr>
          <a:xfrm>
            <a:off x="4572000" y="4267200"/>
            <a:ext cx="13716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21600"/>
                </a:lnTo>
                <a:lnTo>
                  <a:pt x="21600" y="0"/>
                </a:lnTo>
                <a:lnTo>
                  <a:pt x="0" y="21600"/>
                </a:lnTo>
                <a:close/>
              </a:path>
            </a:pathLst>
          </a:custGeom>
          <a:solidFill>
            <a:srgbClr val="D8EDFF">
              <a:alpha val="30000"/>
            </a:srgbClr>
          </a:solidFill>
          <a:ln w="12700">
            <a:miter lim="400000"/>
          </a:ln>
        </p:spPr>
        <p:txBody>
          <a:bodyPr lIns="45719" rIns="45719"/>
          <a:lstStyle/>
          <a:p>
            <a:endParaRPr/>
          </a:p>
        </p:txBody>
      </p:sp>
      <p:sp>
        <p:nvSpPr>
          <p:cNvPr id="62" name="Body Level One…"/>
          <p:cNvSpPr txBox="1">
            <a:spLocks noGrp="1"/>
          </p:cNvSpPr>
          <p:nvPr>
            <p:ph type="body" sz="quarter" idx="1"/>
          </p:nvPr>
        </p:nvSpPr>
        <p:spPr>
          <a:xfrm>
            <a:off x="706902" y="1351671"/>
            <a:ext cx="5718048" cy="977487"/>
          </a:xfrm>
          <a:prstGeom prst="rect">
            <a:avLst/>
          </a:prstGeom>
        </p:spPr>
        <p:txBody>
          <a:bodyPr lIns="0" tIns="0" rIns="0" bIns="0"/>
          <a:lstStyle>
            <a:lvl1pPr marL="0" indent="54864">
              <a:buClrTx/>
              <a:buSzTx/>
              <a:buNone/>
              <a:defRPr sz="2000">
                <a:solidFill>
                  <a:srgbClr val="888888"/>
                </a:solidFill>
              </a:defRPr>
            </a:lvl1pPr>
            <a:lvl2pPr marL="0" indent="454913">
              <a:buClrTx/>
              <a:buSzTx/>
              <a:buNone/>
              <a:defRPr sz="2000">
                <a:solidFill>
                  <a:srgbClr val="888888"/>
                </a:solidFill>
              </a:defRPr>
            </a:lvl2pPr>
            <a:lvl3pPr marL="0" indent="768096">
              <a:buClrTx/>
              <a:buSzTx/>
              <a:buNone/>
              <a:defRPr sz="2000">
                <a:solidFill>
                  <a:srgbClr val="888888"/>
                </a:solidFill>
              </a:defRPr>
            </a:lvl3pPr>
            <a:lvl4pPr marL="0" indent="1033272">
              <a:buClrTx/>
              <a:buSzTx/>
              <a:buNone/>
              <a:defRPr sz="2000">
                <a:solidFill>
                  <a:srgbClr val="888888"/>
                </a:solidFill>
              </a:defRPr>
            </a:lvl4pPr>
            <a:lvl5pPr marL="0" indent="1271016">
              <a:buClrTx/>
              <a:buSz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3" name="Rectangle 6"/>
          <p:cNvSpPr/>
          <p:nvPr/>
        </p:nvSpPr>
        <p:spPr>
          <a:xfrm>
            <a:off x="363160" y="402263"/>
            <a:ext cx="8503920" cy="886266"/>
          </a:xfrm>
          <a:prstGeom prst="rect">
            <a:avLst/>
          </a:prstGeom>
          <a:solidFill>
            <a:srgbClr val="D8EDFF">
              <a:alpha val="40000"/>
            </a:srgbClr>
          </a:solidFill>
          <a:ln w="12700">
            <a:miter lim="400000"/>
          </a:ln>
        </p:spPr>
        <p:txBody>
          <a:bodyPr lIns="45719" rIns="45719" anchor="ctr"/>
          <a:lstStyle/>
          <a:p>
            <a:pPr algn="ctr">
              <a:defRPr>
                <a:solidFill>
                  <a:srgbClr val="FFFFFF"/>
                </a:solidFill>
              </a:defRPr>
            </a:pPr>
            <a:endParaRPr/>
          </a:p>
        </p:txBody>
      </p:sp>
      <p:sp>
        <p:nvSpPr>
          <p:cNvPr id="64" name="Title Text"/>
          <p:cNvSpPr txBox="1">
            <a:spLocks noGrp="1"/>
          </p:cNvSpPr>
          <p:nvPr>
            <p:ph type="title"/>
          </p:nvPr>
        </p:nvSpPr>
        <p:spPr>
          <a:xfrm>
            <a:off x="706902" y="512063"/>
            <a:ext cx="8156448" cy="777242"/>
          </a:xfrm>
          <a:prstGeom prst="rect">
            <a:avLst/>
          </a:prstGeom>
        </p:spPr>
        <p:txBody>
          <a:bodyPr/>
          <a:lstStyle>
            <a:lvl1pPr>
              <a:defRPr sz="3800" spc="-150"/>
            </a:lvl1pPr>
          </a:lstStyle>
          <a:p>
            <a:r>
              <a:t>Title Text</a:t>
            </a:r>
          </a:p>
        </p:txBody>
      </p:sp>
      <p:sp>
        <p:nvSpPr>
          <p:cNvPr id="65" name="Rectangle 7"/>
          <p:cNvSpPr/>
          <p:nvPr/>
        </p:nvSpPr>
        <p:spPr>
          <a:xfrm flipH="1">
            <a:off x="371538" y="680477"/>
            <a:ext cx="27433"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66" name="Rectangle 8"/>
          <p:cNvSpPr/>
          <p:nvPr/>
        </p:nvSpPr>
        <p:spPr>
          <a:xfrm flipH="1">
            <a:off x="411109" y="680477"/>
            <a:ext cx="27433"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67" name="Rectangle 9"/>
          <p:cNvSpPr/>
          <p:nvPr/>
        </p:nvSpPr>
        <p:spPr>
          <a:xfrm flipH="1">
            <a:off x="446672" y="680477"/>
            <a:ext cx="12701"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68" name="Rectangle 10"/>
          <p:cNvSpPr/>
          <p:nvPr/>
        </p:nvSpPr>
        <p:spPr>
          <a:xfrm flipH="1">
            <a:off x="474924" y="680477"/>
            <a:ext cx="12701"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69" name="Rectangle 11"/>
          <p:cNvSpPr/>
          <p:nvPr/>
        </p:nvSpPr>
        <p:spPr>
          <a:xfrm>
            <a:off x="500477" y="680477"/>
            <a:ext cx="36577"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77" name="Title Text"/>
          <p:cNvSpPr txBox="1">
            <a:spLocks noGrp="1"/>
          </p:cNvSpPr>
          <p:nvPr>
            <p:ph type="title"/>
          </p:nvPr>
        </p:nvSpPr>
        <p:spPr>
          <a:xfrm>
            <a:off x="457200" y="512063"/>
            <a:ext cx="8229600" cy="914401"/>
          </a:xfrm>
          <a:prstGeom prst="rect">
            <a:avLst/>
          </a:prstGeom>
        </p:spPr>
        <p:txBody>
          <a:bodyPr/>
          <a:lstStyle/>
          <a:p>
            <a:r>
              <a:t>Title Text</a:t>
            </a:r>
          </a:p>
        </p:txBody>
      </p:sp>
      <p:sp>
        <p:nvSpPr>
          <p:cNvPr id="78" name="Body Level One…"/>
          <p:cNvSpPr txBox="1">
            <a:spLocks noGrp="1"/>
          </p:cNvSpPr>
          <p:nvPr>
            <p:ph type="body" sz="half" idx="1"/>
          </p:nvPr>
        </p:nvSpPr>
        <p:spPr>
          <a:xfrm>
            <a:off x="464343" y="1770501"/>
            <a:ext cx="4038601" cy="4525963"/>
          </a:xfrm>
          <a:prstGeom prst="rect">
            <a:avLst/>
          </a:prstGeom>
        </p:spPr>
        <p:txBody>
          <a:bodyPr/>
          <a:lstStyle>
            <a:lvl1pPr>
              <a:defRPr sz="2800"/>
            </a:lvl1pPr>
            <a:lvl2pPr marL="788288" indent="-333375">
              <a:defRPr sz="2800"/>
            </a:lvl2pPr>
            <a:lvl3pPr marL="1088136" indent="-320039">
              <a:defRPr sz="2800"/>
            </a:lvl3pPr>
            <a:lvl4pPr marL="1388872" indent="-355600">
              <a:defRPr sz="2800"/>
            </a:lvl4pPr>
            <a:lvl5pPr marL="1598167" indent="-327151">
              <a:defRPr sz="2800"/>
            </a:lvl5p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6" name="Rectangle 24"/>
          <p:cNvSpPr/>
          <p:nvPr/>
        </p:nvSpPr>
        <p:spPr>
          <a:xfrm>
            <a:off x="0" y="402265"/>
            <a:ext cx="8867080" cy="886265"/>
          </a:xfrm>
          <a:prstGeom prst="rect">
            <a:avLst/>
          </a:prstGeom>
          <a:solidFill>
            <a:srgbClr val="D8EDFF">
              <a:alpha val="40000"/>
            </a:srgbClr>
          </a:solidFill>
          <a:ln w="12700">
            <a:miter lim="400000"/>
          </a:ln>
        </p:spPr>
        <p:txBody>
          <a:bodyPr lIns="45719" rIns="45719" anchor="ctr"/>
          <a:lstStyle/>
          <a:p>
            <a:pPr algn="ctr">
              <a:defRPr>
                <a:solidFill>
                  <a:srgbClr val="FFFFFF"/>
                </a:solidFill>
              </a:defRPr>
            </a:pPr>
            <a:endParaRPr/>
          </a:p>
        </p:txBody>
      </p:sp>
      <p:sp>
        <p:nvSpPr>
          <p:cNvPr id="87" name="Title Text"/>
          <p:cNvSpPr txBox="1">
            <a:spLocks noGrp="1"/>
          </p:cNvSpPr>
          <p:nvPr>
            <p:ph type="title"/>
          </p:nvPr>
        </p:nvSpPr>
        <p:spPr>
          <a:xfrm>
            <a:off x="504823" y="512063"/>
            <a:ext cx="7772401" cy="914401"/>
          </a:xfrm>
          <a:prstGeom prst="rect">
            <a:avLst/>
          </a:prstGeom>
        </p:spPr>
        <p:txBody>
          <a:bodyPr/>
          <a:lstStyle/>
          <a:p>
            <a:r>
              <a:t>Title Text</a:t>
            </a:r>
          </a:p>
        </p:txBody>
      </p:sp>
      <p:sp>
        <p:nvSpPr>
          <p:cNvPr id="88" name="Body Level One…"/>
          <p:cNvSpPr txBox="1">
            <a:spLocks noGrp="1"/>
          </p:cNvSpPr>
          <p:nvPr>
            <p:ph type="body" sz="quarter" idx="1"/>
          </p:nvPr>
        </p:nvSpPr>
        <p:spPr>
          <a:xfrm>
            <a:off x="457200" y="1809750"/>
            <a:ext cx="4040188" cy="639763"/>
          </a:xfrm>
          <a:prstGeom prst="rect">
            <a:avLst/>
          </a:prstGeom>
        </p:spPr>
        <p:txBody>
          <a:bodyPr anchor="ctr"/>
          <a:lstStyle>
            <a:lvl1pPr marL="0" indent="73152">
              <a:buClrTx/>
              <a:buSzTx/>
              <a:buNone/>
              <a:defRPr sz="2400">
                <a:solidFill>
                  <a:schemeClr val="accent2"/>
                </a:solidFill>
              </a:defRPr>
            </a:lvl1pPr>
            <a:lvl2pPr marL="0" indent="454913">
              <a:buClrTx/>
              <a:buSzTx/>
              <a:buNone/>
              <a:defRPr sz="2400">
                <a:solidFill>
                  <a:schemeClr val="accent2"/>
                </a:solidFill>
              </a:defRPr>
            </a:lvl2pPr>
            <a:lvl3pPr marL="0" indent="768096">
              <a:buClrTx/>
              <a:buSzTx/>
              <a:buNone/>
              <a:defRPr sz="2400">
                <a:solidFill>
                  <a:schemeClr val="accent2"/>
                </a:solidFill>
              </a:defRPr>
            </a:lvl3pPr>
            <a:lvl4pPr marL="0" indent="1033272">
              <a:buClrTx/>
              <a:buSzTx/>
              <a:buNone/>
              <a:defRPr sz="2400">
                <a:solidFill>
                  <a:schemeClr val="accent2"/>
                </a:solidFill>
              </a:defRPr>
            </a:lvl4pPr>
            <a:lvl5pPr marL="0" indent="1271016">
              <a:buClrTx/>
              <a:buSzTx/>
              <a:buNone/>
              <a:defRPr sz="2400">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89" name="Text Placeholder 3"/>
          <p:cNvSpPr>
            <a:spLocks noGrp="1"/>
          </p:cNvSpPr>
          <p:nvPr>
            <p:ph type="body" sz="quarter" idx="21"/>
          </p:nvPr>
        </p:nvSpPr>
        <p:spPr>
          <a:xfrm>
            <a:off x="4645025" y="1809750"/>
            <a:ext cx="4041775" cy="639763"/>
          </a:xfrm>
          <a:prstGeom prst="rect">
            <a:avLst/>
          </a:prstGeom>
        </p:spPr>
        <p:txBody>
          <a:bodyPr anchor="ctr"/>
          <a:lstStyle/>
          <a:p>
            <a:pPr marL="0" indent="73152">
              <a:buClrTx/>
              <a:buSzTx/>
              <a:buNone/>
              <a:defRPr sz="2400">
                <a:solidFill>
                  <a:schemeClr val="accent2"/>
                </a:solidFill>
              </a:defRPr>
            </a:pPr>
            <a:endParaRPr/>
          </a:p>
        </p:txBody>
      </p:sp>
      <p:sp>
        <p:nvSpPr>
          <p:cNvPr id="90" name="Rectangle 15"/>
          <p:cNvSpPr/>
          <p:nvPr/>
        </p:nvSpPr>
        <p:spPr>
          <a:xfrm>
            <a:off x="87790" y="680477"/>
            <a:ext cx="45721" cy="365761"/>
          </a:xfrm>
          <a:prstGeom prst="rect">
            <a:avLst/>
          </a:prstGeom>
          <a:solidFill>
            <a:srgbClr val="D6ECFF"/>
          </a:solidFill>
          <a:ln w="12700">
            <a:miter lim="400000"/>
          </a:ln>
        </p:spPr>
        <p:txBody>
          <a:bodyPr lIns="45719" rIns="45719" anchor="ctr"/>
          <a:lstStyle/>
          <a:p>
            <a:pPr algn="ctr">
              <a:defRPr>
                <a:solidFill>
                  <a:srgbClr val="FFFFFF"/>
                </a:solidFill>
              </a:defRPr>
            </a:pPr>
            <a:endParaRPr/>
          </a:p>
        </p:txBody>
      </p:sp>
      <p:sp>
        <p:nvSpPr>
          <p:cNvPr id="91" name="Rectangle 16"/>
          <p:cNvSpPr/>
          <p:nvPr/>
        </p:nvSpPr>
        <p:spPr>
          <a:xfrm>
            <a:off x="47305" y="680477"/>
            <a:ext cx="27432" cy="365761"/>
          </a:xfrm>
          <a:prstGeom prst="rect">
            <a:avLst/>
          </a:prstGeom>
          <a:solidFill>
            <a:srgbClr val="D6ECFF"/>
          </a:solidFill>
          <a:ln w="12700">
            <a:miter lim="400000"/>
          </a:ln>
        </p:spPr>
        <p:txBody>
          <a:bodyPr lIns="45719" rIns="45719" anchor="ctr"/>
          <a:lstStyle/>
          <a:p>
            <a:pPr algn="ctr">
              <a:defRPr>
                <a:solidFill>
                  <a:srgbClr val="FFFFFF"/>
                </a:solidFill>
              </a:defRPr>
            </a:pPr>
            <a:endParaRPr/>
          </a:p>
        </p:txBody>
      </p:sp>
      <p:sp>
        <p:nvSpPr>
          <p:cNvPr id="92" name="Rectangle 17"/>
          <p:cNvSpPr/>
          <p:nvPr/>
        </p:nvSpPr>
        <p:spPr>
          <a:xfrm>
            <a:off x="26473" y="680477"/>
            <a:ext cx="12701" cy="365761"/>
          </a:xfrm>
          <a:prstGeom prst="rect">
            <a:avLst/>
          </a:prstGeom>
          <a:solidFill>
            <a:srgbClr val="D6ECFF"/>
          </a:solidFill>
          <a:ln w="12700">
            <a:miter lim="400000"/>
          </a:ln>
        </p:spPr>
        <p:txBody>
          <a:bodyPr lIns="45719" rIns="45719" anchor="ctr"/>
          <a:lstStyle/>
          <a:p>
            <a:pPr algn="ctr">
              <a:defRPr>
                <a:solidFill>
                  <a:srgbClr val="FFFFFF"/>
                </a:solidFill>
              </a:defRPr>
            </a:pPr>
            <a:endParaRPr/>
          </a:p>
        </p:txBody>
      </p:sp>
      <p:sp>
        <p:nvSpPr>
          <p:cNvPr id="93" name="Rectangle 18"/>
          <p:cNvSpPr/>
          <p:nvPr/>
        </p:nvSpPr>
        <p:spPr>
          <a:xfrm>
            <a:off x="-1779" y="680477"/>
            <a:ext cx="12701" cy="365761"/>
          </a:xfrm>
          <a:prstGeom prst="rect">
            <a:avLst/>
          </a:prstGeom>
          <a:solidFill>
            <a:srgbClr val="D6ECFF"/>
          </a:solidFill>
          <a:ln w="12700">
            <a:miter lim="400000"/>
          </a:ln>
        </p:spPr>
        <p:txBody>
          <a:bodyPr lIns="45719" rIns="45719" anchor="ctr"/>
          <a:lstStyle/>
          <a:p>
            <a:pPr algn="ctr">
              <a:defRPr>
                <a:solidFill>
                  <a:srgbClr val="FFFFFF"/>
                </a:solidFill>
              </a:defRPr>
            </a:pPr>
            <a:endParaRPr/>
          </a:p>
        </p:txBody>
      </p:sp>
      <p:sp>
        <p:nvSpPr>
          <p:cNvPr id="94" name="Rectangle 19"/>
          <p:cNvSpPr/>
          <p:nvPr/>
        </p:nvSpPr>
        <p:spPr>
          <a:xfrm flipH="1">
            <a:off x="149770" y="680477"/>
            <a:ext cx="27432" cy="365761"/>
          </a:xfrm>
          <a:prstGeom prst="rect">
            <a:avLst/>
          </a:prstGeom>
          <a:solidFill>
            <a:srgbClr val="D6ECFF"/>
          </a:solidFill>
          <a:ln w="12700">
            <a:miter lim="400000"/>
          </a:ln>
        </p:spPr>
        <p:txBody>
          <a:bodyPr lIns="45719" rIns="45719" anchor="ctr"/>
          <a:lstStyle/>
          <a:p>
            <a:pPr algn="ctr">
              <a:defRPr>
                <a:solidFill>
                  <a:srgbClr val="FFFFFF"/>
                </a:solidFill>
              </a:defRPr>
            </a:pPr>
            <a:endParaRPr/>
          </a:p>
        </p:txBody>
      </p:sp>
      <p:sp>
        <p:nvSpPr>
          <p:cNvPr id="95" name="Rectangle 20"/>
          <p:cNvSpPr/>
          <p:nvPr/>
        </p:nvSpPr>
        <p:spPr>
          <a:xfrm flipH="1">
            <a:off x="189340" y="680477"/>
            <a:ext cx="27433" cy="365761"/>
          </a:xfrm>
          <a:prstGeom prst="rect">
            <a:avLst/>
          </a:prstGeom>
          <a:solidFill>
            <a:srgbClr val="D6ECFF"/>
          </a:solidFill>
          <a:ln w="12700">
            <a:miter lim="400000"/>
          </a:ln>
        </p:spPr>
        <p:txBody>
          <a:bodyPr lIns="45719" rIns="45719" anchor="ctr"/>
          <a:lstStyle/>
          <a:p>
            <a:pPr algn="ctr">
              <a:defRPr>
                <a:solidFill>
                  <a:srgbClr val="FFFFFF"/>
                </a:solidFill>
              </a:defRPr>
            </a:pPr>
            <a:endParaRPr/>
          </a:p>
        </p:txBody>
      </p:sp>
      <p:sp>
        <p:nvSpPr>
          <p:cNvPr id="96" name="Rectangle 21"/>
          <p:cNvSpPr/>
          <p:nvPr/>
        </p:nvSpPr>
        <p:spPr>
          <a:xfrm flipH="1">
            <a:off x="224904" y="680477"/>
            <a:ext cx="12701" cy="365761"/>
          </a:xfrm>
          <a:prstGeom prst="rect">
            <a:avLst/>
          </a:prstGeom>
          <a:solidFill>
            <a:srgbClr val="D6ECFF"/>
          </a:solidFill>
          <a:ln w="12700">
            <a:miter lim="400000"/>
          </a:ln>
        </p:spPr>
        <p:txBody>
          <a:bodyPr lIns="45719" rIns="45719" anchor="ctr"/>
          <a:lstStyle/>
          <a:p>
            <a:pPr algn="ctr">
              <a:defRPr>
                <a:solidFill>
                  <a:srgbClr val="FFFFFF"/>
                </a:solidFill>
              </a:defRPr>
            </a:pPr>
            <a:endParaRPr/>
          </a:p>
        </p:txBody>
      </p:sp>
      <p:sp>
        <p:nvSpPr>
          <p:cNvPr id="97" name="Rectangle 28"/>
          <p:cNvSpPr/>
          <p:nvPr/>
        </p:nvSpPr>
        <p:spPr>
          <a:xfrm flipH="1">
            <a:off x="253156" y="680477"/>
            <a:ext cx="12701" cy="365761"/>
          </a:xfrm>
          <a:prstGeom prst="rect">
            <a:avLst/>
          </a:prstGeom>
          <a:solidFill>
            <a:srgbClr val="D6ECFF"/>
          </a:solidFill>
          <a:ln w="12700">
            <a:miter lim="400000"/>
          </a:ln>
        </p:spPr>
        <p:txBody>
          <a:bodyPr lIns="45719" rIns="45719" anchor="ctr"/>
          <a:lstStyle/>
          <a:p>
            <a:pPr algn="ctr">
              <a:defRPr>
                <a:solidFill>
                  <a:srgbClr val="FFFFFF"/>
                </a:solidFill>
              </a:defRPr>
            </a:pPr>
            <a:endParaRPr/>
          </a:p>
        </p:txBody>
      </p:sp>
      <p:sp>
        <p:nvSpPr>
          <p:cNvPr id="98" name="Rectangle 29"/>
          <p:cNvSpPr/>
          <p:nvPr/>
        </p:nvSpPr>
        <p:spPr>
          <a:xfrm>
            <a:off x="278709" y="680477"/>
            <a:ext cx="36577" cy="365761"/>
          </a:xfrm>
          <a:prstGeom prst="rect">
            <a:avLst/>
          </a:prstGeom>
          <a:solidFill>
            <a:srgbClr val="D6ECFF"/>
          </a:solidFill>
          <a:ln w="12700">
            <a:miter lim="400000"/>
          </a:ln>
        </p:spPr>
        <p:txBody>
          <a:bodyPr lIns="45719" rIns="45719" anchor="ctr"/>
          <a:lstStyle/>
          <a:p>
            <a:pPr algn="ctr">
              <a:defRPr>
                <a:solidFill>
                  <a:srgbClr val="FFFFFF"/>
                </a:solidFill>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6" name="Title Text"/>
          <p:cNvSpPr txBox="1">
            <a:spLocks noGrp="1"/>
          </p:cNvSpPr>
          <p:nvPr>
            <p:ph type="title"/>
          </p:nvPr>
        </p:nvSpPr>
        <p:spPr>
          <a:prstGeom prst="rect">
            <a:avLst/>
          </a:prstGeom>
        </p:spPr>
        <p:txBody>
          <a:bodyPr/>
          <a:lstStyle/>
          <a:p>
            <a:r>
              <a:t>Title Text</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21" name="Title Text"/>
          <p:cNvSpPr txBox="1">
            <a:spLocks noGrp="1"/>
          </p:cNvSpPr>
          <p:nvPr>
            <p:ph type="title"/>
          </p:nvPr>
        </p:nvSpPr>
        <p:spPr>
          <a:xfrm>
            <a:off x="685800" y="273050"/>
            <a:ext cx="8229600" cy="1162050"/>
          </a:xfrm>
          <a:prstGeom prst="rect">
            <a:avLst/>
          </a:prstGeom>
        </p:spPr>
        <p:txBody>
          <a:bodyPr anchor="ctr"/>
          <a:lstStyle>
            <a:lvl1pPr>
              <a:defRPr sz="3600"/>
            </a:lvl1pPr>
          </a:lstStyle>
          <a:p>
            <a:r>
              <a:t>Title Text</a:t>
            </a:r>
          </a:p>
        </p:txBody>
      </p:sp>
      <p:sp>
        <p:nvSpPr>
          <p:cNvPr id="122" name="Body Level One…"/>
          <p:cNvSpPr txBox="1">
            <a:spLocks noGrp="1"/>
          </p:cNvSpPr>
          <p:nvPr>
            <p:ph type="body" sz="quarter" idx="1"/>
          </p:nvPr>
        </p:nvSpPr>
        <p:spPr>
          <a:xfrm>
            <a:off x="685800" y="1435100"/>
            <a:ext cx="2514600" cy="4572000"/>
          </a:xfrm>
          <a:prstGeom prst="rect">
            <a:avLst/>
          </a:prstGeom>
        </p:spPr>
        <p:txBody>
          <a:bodyPr/>
          <a:lstStyle>
            <a:lvl1pPr marL="0" indent="54864">
              <a:buClrTx/>
              <a:buSzTx/>
              <a:buNone/>
              <a:defRPr sz="1800"/>
            </a:lvl1pPr>
            <a:lvl2pPr marL="0" indent="454913">
              <a:buClrTx/>
              <a:buSzTx/>
              <a:buNone/>
              <a:defRPr sz="1800"/>
            </a:lvl2pPr>
            <a:lvl3pPr marL="0" indent="768096">
              <a:buClrTx/>
              <a:buSzTx/>
              <a:buNone/>
              <a:defRPr sz="1800"/>
            </a:lvl3pPr>
            <a:lvl4pPr marL="0" indent="1033272">
              <a:buClrTx/>
              <a:buSzTx/>
              <a:buNone/>
              <a:defRPr sz="1800"/>
            </a:lvl4pPr>
            <a:lvl5pPr marL="0" indent="1271016">
              <a:buClrTx/>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30" name="Rectangle 7"/>
          <p:cNvSpPr/>
          <p:nvPr/>
        </p:nvSpPr>
        <p:spPr>
          <a:xfrm>
            <a:off x="368031" y="0"/>
            <a:ext cx="8778242" cy="187803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131" name="Straight Connector 8"/>
          <p:cNvSpPr/>
          <p:nvPr/>
        </p:nvSpPr>
        <p:spPr>
          <a:xfrm>
            <a:off x="363194" y="1886298"/>
            <a:ext cx="8782624" cy="1"/>
          </a:xfrm>
          <a:prstGeom prst="line">
            <a:avLst/>
          </a:prstGeom>
          <a:ln w="19050">
            <a:solidFill>
              <a:srgbClr val="FFFFFF"/>
            </a:solidFill>
            <a:miter/>
          </a:ln>
        </p:spPr>
        <p:txBody>
          <a:bodyPr lIns="45719" rIns="45719"/>
          <a:lstStyle/>
          <a:p>
            <a:endParaRPr/>
          </a:p>
        </p:txBody>
      </p:sp>
      <p:grpSp>
        <p:nvGrpSpPr>
          <p:cNvPr id="135" name="Group 9"/>
          <p:cNvGrpSpPr/>
          <p:nvPr/>
        </p:nvGrpSpPr>
        <p:grpSpPr>
          <a:xfrm>
            <a:off x="8516729" y="1217051"/>
            <a:ext cx="128466" cy="132764"/>
            <a:chOff x="0" y="0"/>
            <a:chExt cx="128465" cy="132762"/>
          </a:xfrm>
        </p:grpSpPr>
        <p:sp>
          <p:nvSpPr>
            <p:cNvPr id="132" name="Straight Connector 14"/>
            <p:cNvSpPr/>
            <p:nvPr/>
          </p:nvSpPr>
          <p:spPr>
            <a:xfrm>
              <a:off x="55859" y="-1"/>
              <a:ext cx="72607" cy="66007"/>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33" name="Straight Connector 15"/>
            <p:cNvSpPr/>
            <p:nvPr/>
          </p:nvSpPr>
          <p:spPr>
            <a:xfrm flipV="1">
              <a:off x="-1" y="66008"/>
              <a:ext cx="103162" cy="35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34" name="Straight Connector 16"/>
            <p:cNvSpPr/>
            <p:nvPr/>
          </p:nvSpPr>
          <p:spPr>
            <a:xfrm flipV="1">
              <a:off x="55858" y="65252"/>
              <a:ext cx="72607" cy="6751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sp>
        <p:nvSpPr>
          <p:cNvPr id="136" name="Title Text"/>
          <p:cNvSpPr txBox="1">
            <a:spLocks noGrp="1"/>
          </p:cNvSpPr>
          <p:nvPr>
            <p:ph type="title"/>
          </p:nvPr>
        </p:nvSpPr>
        <p:spPr>
          <a:xfrm>
            <a:off x="914400" y="441251"/>
            <a:ext cx="6858000" cy="701749"/>
          </a:xfrm>
          <a:prstGeom prst="rect">
            <a:avLst/>
          </a:prstGeom>
        </p:spPr>
        <p:txBody>
          <a:bodyPr anchor="b"/>
          <a:lstStyle>
            <a:lvl1pPr>
              <a:defRPr sz="2100"/>
            </a:lvl1pPr>
          </a:lstStyle>
          <a:p>
            <a:r>
              <a:t>Title Text</a:t>
            </a:r>
          </a:p>
        </p:txBody>
      </p:sp>
      <p:sp>
        <p:nvSpPr>
          <p:cNvPr id="137" name="Picture Placeholder 2"/>
          <p:cNvSpPr>
            <a:spLocks noGrp="1"/>
          </p:cNvSpPr>
          <p:nvPr>
            <p:ph type="pic" idx="21"/>
          </p:nvPr>
        </p:nvSpPr>
        <p:spPr>
          <a:xfrm>
            <a:off x="368031" y="1893780"/>
            <a:ext cx="8778242" cy="4960146"/>
          </a:xfrm>
          <a:prstGeom prst="rect">
            <a:avLst/>
          </a:prstGeom>
        </p:spPr>
        <p:txBody>
          <a:bodyPr lIns="91439" rIns="91439">
            <a:noAutofit/>
          </a:bodyPr>
          <a:lstStyle/>
          <a:p>
            <a:endParaRPr/>
          </a:p>
        </p:txBody>
      </p:sp>
      <p:sp>
        <p:nvSpPr>
          <p:cNvPr id="138" name="Body Level One…"/>
          <p:cNvSpPr txBox="1">
            <a:spLocks noGrp="1"/>
          </p:cNvSpPr>
          <p:nvPr>
            <p:ph type="body" sz="quarter" idx="1"/>
          </p:nvPr>
        </p:nvSpPr>
        <p:spPr>
          <a:xfrm>
            <a:off x="914400" y="1150144"/>
            <a:ext cx="6858000" cy="685801"/>
          </a:xfrm>
          <a:prstGeom prst="rect">
            <a:avLst/>
          </a:prstGeom>
        </p:spPr>
        <p:txBody>
          <a:bodyPr/>
          <a:lstStyle>
            <a:lvl1pPr marL="0" indent="27432">
              <a:spcBef>
                <a:spcPts val="0"/>
              </a:spcBef>
              <a:buClrTx/>
              <a:buSzTx/>
              <a:buNone/>
              <a:defRPr sz="1400">
                <a:solidFill>
                  <a:srgbClr val="FFFFFF"/>
                </a:solidFill>
              </a:defRPr>
            </a:lvl1pPr>
            <a:lvl2pPr marL="788288" indent="-333375">
              <a:spcBef>
                <a:spcPts val="0"/>
              </a:spcBef>
              <a:buClrTx/>
              <a:defRPr sz="1400">
                <a:solidFill>
                  <a:srgbClr val="FFFFFF"/>
                </a:solidFill>
              </a:defRPr>
            </a:lvl2pPr>
            <a:lvl3pPr marL="1088136" indent="-320039">
              <a:spcBef>
                <a:spcPts val="0"/>
              </a:spcBef>
              <a:buClrTx/>
              <a:defRPr sz="1400">
                <a:solidFill>
                  <a:srgbClr val="FFFFFF"/>
                </a:solidFill>
              </a:defRPr>
            </a:lvl3pPr>
            <a:lvl4pPr marL="1388872" indent="-355600">
              <a:spcBef>
                <a:spcPts val="0"/>
              </a:spcBef>
              <a:buClrTx/>
              <a:defRPr sz="1400">
                <a:solidFill>
                  <a:srgbClr val="FFFFFF"/>
                </a:solidFill>
              </a:defRPr>
            </a:lvl4pPr>
            <a:lvl5pPr marL="1598167" indent="-327151">
              <a:spcBef>
                <a:spcPts val="0"/>
              </a:spcBef>
              <a:buClrTx/>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grpSp>
        <p:nvGrpSpPr>
          <p:cNvPr id="142" name="Group 13"/>
          <p:cNvGrpSpPr/>
          <p:nvPr/>
        </p:nvGrpSpPr>
        <p:grpSpPr>
          <a:xfrm>
            <a:off x="8669129" y="1369451"/>
            <a:ext cx="128466" cy="132764"/>
            <a:chOff x="0" y="0"/>
            <a:chExt cx="128465" cy="132762"/>
          </a:xfrm>
        </p:grpSpPr>
        <p:sp>
          <p:nvSpPr>
            <p:cNvPr id="139" name="Straight Connector 10"/>
            <p:cNvSpPr/>
            <p:nvPr/>
          </p:nvSpPr>
          <p:spPr>
            <a:xfrm>
              <a:off x="55859" y="-1"/>
              <a:ext cx="72607" cy="66007"/>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40" name="Straight Connector 11"/>
            <p:cNvSpPr/>
            <p:nvPr/>
          </p:nvSpPr>
          <p:spPr>
            <a:xfrm flipV="1">
              <a:off x="-1" y="66008"/>
              <a:ext cx="103162" cy="35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41" name="Straight Connector 12"/>
            <p:cNvSpPr/>
            <p:nvPr/>
          </p:nvSpPr>
          <p:spPr>
            <a:xfrm flipV="1">
              <a:off x="55858" y="65252"/>
              <a:ext cx="72607" cy="6751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grpSp>
        <p:nvGrpSpPr>
          <p:cNvPr id="146" name="Group 17"/>
          <p:cNvGrpSpPr/>
          <p:nvPr/>
        </p:nvGrpSpPr>
        <p:grpSpPr>
          <a:xfrm>
            <a:off x="8322236" y="1472614"/>
            <a:ext cx="128466" cy="132764"/>
            <a:chOff x="0" y="0"/>
            <a:chExt cx="128465" cy="132762"/>
          </a:xfrm>
        </p:grpSpPr>
        <p:sp>
          <p:nvSpPr>
            <p:cNvPr id="143" name="Straight Connector 18"/>
            <p:cNvSpPr/>
            <p:nvPr/>
          </p:nvSpPr>
          <p:spPr>
            <a:xfrm>
              <a:off x="55859" y="-1"/>
              <a:ext cx="72607" cy="66007"/>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44" name="Straight Connector 19"/>
            <p:cNvSpPr/>
            <p:nvPr/>
          </p:nvSpPr>
          <p:spPr>
            <a:xfrm flipV="1">
              <a:off x="-1" y="66008"/>
              <a:ext cx="103162" cy="35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45" name="Straight Connector 20"/>
            <p:cNvSpPr/>
            <p:nvPr/>
          </p:nvSpPr>
          <p:spPr>
            <a:xfrm flipV="1">
              <a:off x="55858" y="65252"/>
              <a:ext cx="72607" cy="6751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sp>
        <p:nvSpPr>
          <p:cNvPr id="147" name="Slide Number"/>
          <p:cNvSpPr txBox="1">
            <a:spLocks noGrp="1"/>
          </p:cNvSpPr>
          <p:nvPr>
            <p:ph type="sldNum" sz="quarter" idx="2"/>
          </p:nvPr>
        </p:nvSpPr>
        <p:spPr>
          <a:xfrm>
            <a:off x="8610600" y="156369"/>
            <a:ext cx="273656" cy="26425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1" y="-2"/>
            <a:ext cx="365762" cy="685445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 name="Rectangle 7"/>
          <p:cNvSpPr/>
          <p:nvPr/>
        </p:nvSpPr>
        <p:spPr>
          <a:xfrm>
            <a:off x="255291" y="5047393"/>
            <a:ext cx="73153" cy="1691641"/>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4" name="Rectangle 8"/>
          <p:cNvSpPr/>
          <p:nvPr/>
        </p:nvSpPr>
        <p:spPr>
          <a:xfrm>
            <a:off x="255291" y="4796818"/>
            <a:ext cx="73153" cy="228601"/>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5" name="Rectangle 9"/>
          <p:cNvSpPr/>
          <p:nvPr/>
        </p:nvSpPr>
        <p:spPr>
          <a:xfrm>
            <a:off x="255291" y="4637685"/>
            <a:ext cx="73153" cy="137161"/>
          </a:xfrm>
          <a:prstGeom prst="rect">
            <a:avLst/>
          </a:prstGeom>
          <a:solidFill>
            <a:srgbClr val="D6ECFF"/>
          </a:solidFill>
          <a:ln w="12700">
            <a:miter lim="400000"/>
          </a:ln>
        </p:spPr>
        <p:txBody>
          <a:bodyPr lIns="45719" rIns="45719" anchor="ctr"/>
          <a:lstStyle/>
          <a:p>
            <a:pPr algn="ctr">
              <a:defRPr>
                <a:solidFill>
                  <a:srgbClr val="FFFFFF"/>
                </a:solidFill>
              </a:defRPr>
            </a:pPr>
            <a:endParaRPr/>
          </a:p>
        </p:txBody>
      </p:sp>
      <p:sp>
        <p:nvSpPr>
          <p:cNvPr id="6" name="Rectangle 10"/>
          <p:cNvSpPr/>
          <p:nvPr/>
        </p:nvSpPr>
        <p:spPr>
          <a:xfrm>
            <a:off x="255291" y="4542559"/>
            <a:ext cx="73153" cy="73153"/>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7" name="Rectangle 11"/>
          <p:cNvSpPr/>
          <p:nvPr/>
        </p:nvSpPr>
        <p:spPr>
          <a:xfrm>
            <a:off x="309557" y="680477"/>
            <a:ext cx="45721"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8" name="Rectangle 14"/>
          <p:cNvSpPr/>
          <p:nvPr/>
        </p:nvSpPr>
        <p:spPr>
          <a:xfrm>
            <a:off x="269072" y="680477"/>
            <a:ext cx="27433"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9" name="Rectangle 15"/>
          <p:cNvSpPr/>
          <p:nvPr/>
        </p:nvSpPr>
        <p:spPr>
          <a:xfrm>
            <a:off x="248242" y="680477"/>
            <a:ext cx="12701"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10" name="Rectangle 16"/>
          <p:cNvSpPr/>
          <p:nvPr/>
        </p:nvSpPr>
        <p:spPr>
          <a:xfrm>
            <a:off x="219990" y="680477"/>
            <a:ext cx="12701" cy="36576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11" name="Title Text"/>
          <p:cNvSpPr txBox="1">
            <a:spLocks noGrp="1"/>
          </p:cNvSpPr>
          <p:nvPr>
            <p:ph type="title"/>
          </p:nvPr>
        </p:nvSpPr>
        <p:spPr>
          <a:xfrm>
            <a:off x="914400" y="512063"/>
            <a:ext cx="7772400"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12" name="Body Level One…"/>
          <p:cNvSpPr txBox="1">
            <a:spLocks noGrp="1"/>
          </p:cNvSpPr>
          <p:nvPr>
            <p:ph type="body" idx="1"/>
          </p:nvPr>
        </p:nvSpPr>
        <p:spPr>
          <a:xfrm>
            <a:off x="914400" y="1783559"/>
            <a:ext cx="7772400" cy="457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610600" y="6517545"/>
            <a:ext cx="273656" cy="264256"/>
          </a:xfrm>
          <a:prstGeom prst="rect">
            <a:avLst/>
          </a:prstGeom>
          <a:ln w="12700">
            <a:miter lim="400000"/>
          </a:ln>
        </p:spPr>
        <p:txBody>
          <a:bodyPr wrap="none" lIns="45719" rIns="45719" anchor="b">
            <a:spAutoFit/>
          </a:bodyPr>
          <a:lstStyle>
            <a:lvl1pPr>
              <a:defRPr sz="1200">
                <a:solidFill>
                  <a:srgbClr val="4E5B6F"/>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3E588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3E588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3E588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3E588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3E588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3E588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3E588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3E588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3E5880"/>
          </a:solidFill>
          <a:uFillTx/>
          <a:latin typeface="+mn-lt"/>
          <a:ea typeface="+mn-ea"/>
          <a:cs typeface="+mn-cs"/>
          <a:sym typeface="Arial"/>
        </a:defRPr>
      </a:lvl9pPr>
    </p:titleStyle>
    <p:bodyStyle>
      <a:lvl1pPr marL="411480" marR="0" indent="-342900" algn="l" defTabSz="914400" rtl="0" latinLnBrk="0">
        <a:lnSpc>
          <a:spcPct val="100000"/>
        </a:lnSpc>
        <a:spcBef>
          <a:spcPts val="700"/>
        </a:spcBef>
        <a:spcAft>
          <a:spcPts val="0"/>
        </a:spcAft>
        <a:buClr>
          <a:srgbClr val="4E5B6F"/>
        </a:buClr>
        <a:buSzPct val="95000"/>
        <a:buFontTx/>
        <a:buChar char="▪"/>
        <a:tabLst/>
        <a:defRPr sz="3000" b="0" i="0" u="none" strike="noStrike" cap="none" spc="0" baseline="0">
          <a:solidFill>
            <a:srgbClr val="000000"/>
          </a:solidFill>
          <a:uFillTx/>
          <a:latin typeface="+mn-lt"/>
          <a:ea typeface="+mn-ea"/>
          <a:cs typeface="+mn-cs"/>
          <a:sym typeface="Arial"/>
        </a:defRPr>
      </a:lvl1pPr>
      <a:lvl2pPr marL="784625" marR="0" indent="-329711" algn="l" defTabSz="914400" rtl="0" latinLnBrk="0">
        <a:lnSpc>
          <a:spcPct val="100000"/>
        </a:lnSpc>
        <a:spcBef>
          <a:spcPts val="700"/>
        </a:spcBef>
        <a:spcAft>
          <a:spcPts val="0"/>
        </a:spcAft>
        <a:buClr>
          <a:srgbClr val="4E5B6F"/>
        </a:buClr>
        <a:buSzPct val="90000"/>
        <a:buFontTx/>
        <a:buChar char="▫"/>
        <a:tabLst/>
        <a:defRPr sz="3000" b="0" i="0" u="none" strike="noStrike" cap="none" spc="0" baseline="0">
          <a:solidFill>
            <a:srgbClr val="000000"/>
          </a:solidFill>
          <a:uFillTx/>
          <a:latin typeface="+mn-lt"/>
          <a:ea typeface="+mn-ea"/>
          <a:cs typeface="+mn-cs"/>
          <a:sym typeface="Arial"/>
        </a:defRPr>
      </a:lvl2pPr>
      <a:lvl3pPr marL="1053846" marR="0" indent="-285750" algn="l" defTabSz="914400" rtl="0" latinLnBrk="0">
        <a:lnSpc>
          <a:spcPct val="100000"/>
        </a:lnSpc>
        <a:spcBef>
          <a:spcPts val="700"/>
        </a:spcBef>
        <a:spcAft>
          <a:spcPts val="0"/>
        </a:spcAft>
        <a:buClr>
          <a:srgbClr val="4E5B6F"/>
        </a:buClr>
        <a:buSzPct val="100000"/>
        <a:buFontTx/>
        <a:buChar char="◾"/>
        <a:tabLst/>
        <a:defRPr sz="3000" b="0" i="0" u="none" strike="noStrike" cap="none" spc="0" baseline="0">
          <a:solidFill>
            <a:srgbClr val="000000"/>
          </a:solidFill>
          <a:uFillTx/>
          <a:latin typeface="+mn-lt"/>
          <a:ea typeface="+mn-ea"/>
          <a:cs typeface="+mn-cs"/>
          <a:sym typeface="Arial"/>
        </a:defRPr>
      </a:lvl3pPr>
      <a:lvl4pPr marL="1344999" marR="0" indent="-311727" algn="l" defTabSz="914400" rtl="0" latinLnBrk="0">
        <a:lnSpc>
          <a:spcPct val="100000"/>
        </a:lnSpc>
        <a:spcBef>
          <a:spcPts val="700"/>
        </a:spcBef>
        <a:spcAft>
          <a:spcPts val="0"/>
        </a:spcAft>
        <a:buClr>
          <a:srgbClr val="4E5B6F"/>
        </a:buClr>
        <a:buSzPct val="100000"/>
        <a:buFontTx/>
        <a:buChar char=""/>
        <a:tabLst/>
        <a:defRPr sz="3000" b="0" i="0" u="none" strike="noStrike" cap="none" spc="0" baseline="0">
          <a:solidFill>
            <a:srgbClr val="000000"/>
          </a:solidFill>
          <a:uFillTx/>
          <a:latin typeface="+mn-lt"/>
          <a:ea typeface="+mn-ea"/>
          <a:cs typeface="+mn-cs"/>
          <a:sym typeface="Arial"/>
        </a:defRPr>
      </a:lvl4pPr>
      <a:lvl5pPr marL="1586483" marR="0" indent="-315467" algn="l" defTabSz="914400" rtl="0" latinLnBrk="0">
        <a:lnSpc>
          <a:spcPct val="100000"/>
        </a:lnSpc>
        <a:spcBef>
          <a:spcPts val="700"/>
        </a:spcBef>
        <a:spcAft>
          <a:spcPts val="0"/>
        </a:spcAft>
        <a:buClr>
          <a:srgbClr val="4E5B6F"/>
        </a:buClr>
        <a:buSzPct val="100000"/>
        <a:buFontTx/>
        <a:buChar char="●"/>
        <a:tabLst/>
        <a:defRPr sz="3000" b="0" i="0" u="none" strike="noStrike" cap="none" spc="0" baseline="0">
          <a:solidFill>
            <a:srgbClr val="000000"/>
          </a:solidFill>
          <a:uFillTx/>
          <a:latin typeface="+mn-lt"/>
          <a:ea typeface="+mn-ea"/>
          <a:cs typeface="+mn-cs"/>
          <a:sym typeface="Arial"/>
        </a:defRPr>
      </a:lvl5pPr>
      <a:lvl6pPr marL="1850135" marR="0" indent="-350519" algn="l" defTabSz="914400" rtl="0" latinLnBrk="0">
        <a:lnSpc>
          <a:spcPct val="100000"/>
        </a:lnSpc>
        <a:spcBef>
          <a:spcPts val="700"/>
        </a:spcBef>
        <a:spcAft>
          <a:spcPts val="0"/>
        </a:spcAft>
        <a:buClr>
          <a:srgbClr val="4E5B6F"/>
        </a:buClr>
        <a:buSzPct val="100000"/>
        <a:buFontTx/>
        <a:buChar char="●"/>
        <a:tabLst/>
        <a:defRPr sz="3000" b="0" i="0" u="none" strike="noStrike" cap="none" spc="0" baseline="0">
          <a:solidFill>
            <a:srgbClr val="000000"/>
          </a:solidFill>
          <a:uFillTx/>
          <a:latin typeface="+mn-lt"/>
          <a:ea typeface="+mn-ea"/>
          <a:cs typeface="+mn-cs"/>
          <a:sym typeface="Arial"/>
        </a:defRPr>
      </a:lvl6pPr>
      <a:lvl7pPr marL="2061971" marR="0" indent="-342899" algn="l" defTabSz="914400" rtl="0" latinLnBrk="0">
        <a:lnSpc>
          <a:spcPct val="100000"/>
        </a:lnSpc>
        <a:spcBef>
          <a:spcPts val="700"/>
        </a:spcBef>
        <a:spcAft>
          <a:spcPts val="0"/>
        </a:spcAft>
        <a:buClr>
          <a:srgbClr val="4E5B6F"/>
        </a:buClr>
        <a:buSzPct val="100000"/>
        <a:buFontTx/>
        <a:buChar char="●"/>
        <a:tabLst/>
        <a:defRPr sz="3000" b="0" i="0" u="none" strike="noStrike" cap="none" spc="0" baseline="0">
          <a:solidFill>
            <a:srgbClr val="000000"/>
          </a:solidFill>
          <a:uFillTx/>
          <a:latin typeface="+mn-lt"/>
          <a:ea typeface="+mn-ea"/>
          <a:cs typeface="+mn-cs"/>
          <a:sym typeface="Arial"/>
        </a:defRPr>
      </a:lvl7pPr>
      <a:lvl8pPr marL="2253995" marR="0" indent="-342899" algn="l" defTabSz="914400" rtl="0" latinLnBrk="0">
        <a:lnSpc>
          <a:spcPct val="100000"/>
        </a:lnSpc>
        <a:spcBef>
          <a:spcPts val="700"/>
        </a:spcBef>
        <a:spcAft>
          <a:spcPts val="0"/>
        </a:spcAft>
        <a:buClr>
          <a:srgbClr val="4E5B6F"/>
        </a:buClr>
        <a:buSzPct val="100000"/>
        <a:buFontTx/>
        <a:buChar char="●"/>
        <a:tabLst/>
        <a:defRPr sz="3000" b="0" i="0" u="none" strike="noStrike" cap="none" spc="0" baseline="0">
          <a:solidFill>
            <a:srgbClr val="000000"/>
          </a:solidFill>
          <a:uFillTx/>
          <a:latin typeface="+mn-lt"/>
          <a:ea typeface="+mn-ea"/>
          <a:cs typeface="+mn-cs"/>
          <a:sym typeface="Arial"/>
        </a:defRPr>
      </a:lvl8pPr>
      <a:lvl9pPr marL="2446019" marR="0" indent="-342899" algn="l" defTabSz="914400" rtl="0" latinLnBrk="0">
        <a:lnSpc>
          <a:spcPct val="100000"/>
        </a:lnSpc>
        <a:spcBef>
          <a:spcPts val="700"/>
        </a:spcBef>
        <a:spcAft>
          <a:spcPts val="0"/>
        </a:spcAft>
        <a:buClr>
          <a:srgbClr val="4E5B6F"/>
        </a:buClr>
        <a:buSzPct val="100000"/>
        <a:buFontTx/>
        <a:buChar char="●"/>
        <a:tabLst/>
        <a:defRPr sz="30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A._aegypti" TargetMode="External"/><Relationship Id="rId2" Type="http://schemas.openxmlformats.org/officeDocument/2006/relationships/hyperlink" Target="https://en.wikipedia.org/wiki/Aede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3"/>
            <a:ext cx="7772400" cy="3059813"/>
          </a:xfrm>
        </p:spPr>
        <p:txBody>
          <a:bodyPr>
            <a:normAutofit/>
          </a:bodyPr>
          <a:lstStyle/>
          <a:p>
            <a:r>
              <a:rPr lang="en-IN" sz="6000" dirty="0" smtClean="0"/>
              <a:t>           DENGUE </a:t>
            </a:r>
            <a:endParaRPr lang="en-US" sz="6000" dirty="0"/>
          </a:p>
        </p:txBody>
      </p:sp>
      <p:sp>
        <p:nvSpPr>
          <p:cNvPr id="3" name="Text Placeholder 2"/>
          <p:cNvSpPr>
            <a:spLocks noGrp="1"/>
          </p:cNvSpPr>
          <p:nvPr>
            <p:ph type="body" idx="1"/>
          </p:nvPr>
        </p:nvSpPr>
        <p:spPr>
          <a:xfrm>
            <a:off x="914400" y="4214818"/>
            <a:ext cx="7772400" cy="2140742"/>
          </a:xfrm>
        </p:spPr>
        <p:txBody>
          <a:bodyPr/>
          <a:lstStyle/>
          <a:p>
            <a:pPr>
              <a:buNone/>
            </a:pPr>
            <a:r>
              <a:rPr lang="en-IN" dirty="0" smtClean="0"/>
              <a:t>DR. POOJA </a:t>
            </a:r>
          </a:p>
          <a:p>
            <a:pPr>
              <a:buNone/>
            </a:pPr>
            <a:r>
              <a:rPr lang="en-IN" dirty="0" smtClean="0"/>
              <a:t>ASSISTANT PROFESSOR </a:t>
            </a:r>
          </a:p>
          <a:p>
            <a:pPr>
              <a:buNone/>
            </a:pPr>
            <a:r>
              <a:rPr lang="en-IN" dirty="0" smtClean="0"/>
              <a:t>DEPT OF PAEDIATRICS</a:t>
            </a: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hikungunya is spread through bites from Aedes mosquitoes, and the species A. aegypti was identified as the most common vector followed by A.albopictus.…"/>
          <p:cNvSpPr txBox="1">
            <a:spLocks noGrp="1"/>
          </p:cNvSpPr>
          <p:nvPr>
            <p:ph type="ctrTitle"/>
          </p:nvPr>
        </p:nvSpPr>
        <p:spPr>
          <a:xfrm>
            <a:off x="395876" y="1544960"/>
            <a:ext cx="8521826" cy="4407973"/>
          </a:xfrm>
          <a:prstGeom prst="rect">
            <a:avLst/>
          </a:prstGeom>
        </p:spPr>
        <p:txBody>
          <a:bodyPr/>
          <a:lstStyle/>
          <a:p>
            <a:pPr marR="0" defTabSz="457200">
              <a:defRPr sz="2200" b="0" cap="none">
                <a:solidFill>
                  <a:srgbClr val="202122"/>
                </a:solidFill>
              </a:defRPr>
            </a:pPr>
            <a:endParaRPr/>
          </a:p>
          <a:p>
            <a:pPr marL="220578" marR="0" indent="-220578" defTabSz="457200">
              <a:buSzPct val="100000"/>
              <a:defRPr sz="2200" b="0" cap="none">
                <a:solidFill>
                  <a:srgbClr val="202122"/>
                </a:solidFill>
              </a:defRPr>
            </a:pPr>
            <a:endParaRPr/>
          </a:p>
          <a:p>
            <a:pPr marL="220578" marR="0" indent="-220578" defTabSz="457200">
              <a:buSzPct val="100000"/>
              <a:defRPr sz="2200" b="0" cap="none">
                <a:solidFill>
                  <a:srgbClr val="202122"/>
                </a:solidFill>
              </a:defRPr>
            </a:pPr>
            <a:r>
              <a:t>Chikungunya is spread through bites from </a:t>
            </a:r>
            <a:r>
              <a:rPr b="1" i="1">
                <a:hlinkClick r:id="rId2"/>
              </a:rPr>
              <a:t>Aedes</a:t>
            </a:r>
            <a:r>
              <a:t> mosquitoes, and the species</a:t>
            </a:r>
            <a:r>
              <a:rPr b="1" i="1"/>
              <a:t> </a:t>
            </a:r>
            <a:r>
              <a:rPr b="1" i="1">
                <a:hlinkClick r:id="rId3"/>
              </a:rPr>
              <a:t>A. aegypti</a:t>
            </a:r>
            <a:r>
              <a:t> was identified as </a:t>
            </a:r>
            <a:r>
              <a:rPr b="1" i="1"/>
              <a:t>the most common vector </a:t>
            </a:r>
            <a:r>
              <a:t>followed by</a:t>
            </a:r>
            <a:r>
              <a:rPr b="1" i="1"/>
              <a:t> A.albopictus.</a:t>
            </a:r>
          </a:p>
          <a:p>
            <a:pPr marL="220578" marR="0" indent="-220578" defTabSz="457200">
              <a:buSzPct val="100000"/>
              <a:defRPr sz="2200" b="0" cap="none">
                <a:solidFill>
                  <a:srgbClr val="202122"/>
                </a:solidFill>
              </a:defRPr>
            </a:pPr>
            <a:endParaRPr/>
          </a:p>
          <a:p>
            <a:pPr marL="220578" marR="0" indent="-220578" defTabSz="457200">
              <a:buSzPct val="100000"/>
              <a:defRPr sz="2200" b="0" cap="none">
                <a:solidFill>
                  <a:srgbClr val="202122"/>
                </a:solidFill>
              </a:defRPr>
            </a:pPr>
            <a:endParaRPr/>
          </a:p>
          <a:p>
            <a:pPr marL="220578" marR="0" indent="-220578" defTabSz="457200">
              <a:buSzPct val="100000"/>
              <a:defRPr sz="2200" b="0" cap="none">
                <a:solidFill>
                  <a:srgbClr val="202122"/>
                </a:solidFill>
              </a:defRPr>
            </a:pPr>
            <a:r>
              <a:t>Vertical transmission </a:t>
            </a:r>
          </a:p>
          <a:p>
            <a:pPr marL="220578" marR="0" indent="-220578" defTabSz="457200">
              <a:buSzPct val="100000"/>
              <a:defRPr sz="2200" b="0" cap="none">
                <a:solidFill>
                  <a:srgbClr val="202122"/>
                </a:solidFill>
              </a:defRPr>
            </a:pPr>
            <a:endParaRPr/>
          </a:p>
          <a:p>
            <a:pPr marL="220578" marR="0" indent="-220578" defTabSz="457200">
              <a:buSzPct val="100000"/>
              <a:defRPr sz="2200" b="0" cap="none">
                <a:solidFill>
                  <a:srgbClr val="202122"/>
                </a:solidFill>
              </a:defRPr>
            </a:pPr>
            <a:endParaRPr/>
          </a:p>
          <a:p>
            <a:pPr marL="220578" marR="0" indent="-220578" defTabSz="457200">
              <a:buSzPct val="100000"/>
              <a:defRPr sz="2200" b="0" cap="none">
                <a:solidFill>
                  <a:srgbClr val="202122"/>
                </a:solidFill>
              </a:defRPr>
            </a:pPr>
            <a:r>
              <a:t>Transmission via infected blood products</a:t>
            </a:r>
          </a:p>
        </p:txBody>
      </p:sp>
      <p:sp>
        <p:nvSpPr>
          <p:cNvPr id="199" name="TRANSMISSION"/>
          <p:cNvSpPr txBox="1">
            <a:spLocks noGrp="1"/>
          </p:cNvSpPr>
          <p:nvPr>
            <p:ph type="subTitle" sz="quarter" idx="1"/>
          </p:nvPr>
        </p:nvSpPr>
        <p:spPr>
          <a:xfrm>
            <a:off x="19483" y="297710"/>
            <a:ext cx="6398916" cy="720168"/>
          </a:xfrm>
          <a:prstGeom prst="rect">
            <a:avLst/>
          </a:prstGeom>
        </p:spPr>
        <p:txBody>
          <a:bodyPr/>
          <a:lstStyle>
            <a:lvl1pPr>
              <a:defRPr sz="3600" b="1"/>
            </a:lvl1pPr>
          </a:lstStyle>
          <a:p>
            <a:r>
              <a:t>                      TRANSMISSION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ATHOGENESIS"/>
          <p:cNvSpPr txBox="1">
            <a:spLocks noGrp="1"/>
          </p:cNvSpPr>
          <p:nvPr>
            <p:ph type="subTitle" sz="quarter" idx="1"/>
          </p:nvPr>
        </p:nvSpPr>
        <p:spPr>
          <a:xfrm>
            <a:off x="876300" y="333141"/>
            <a:ext cx="7772400" cy="631658"/>
          </a:xfrm>
          <a:prstGeom prst="rect">
            <a:avLst/>
          </a:prstGeom>
        </p:spPr>
        <p:txBody>
          <a:bodyPr>
            <a:normAutofit lnSpcReduction="10000"/>
          </a:bodyPr>
          <a:lstStyle>
            <a:lvl1pPr>
              <a:defRPr sz="3600" b="1"/>
            </a:lvl1pPr>
          </a:lstStyle>
          <a:p>
            <a:r>
              <a:t>              PATHOGENESIS</a:t>
            </a:r>
          </a:p>
        </p:txBody>
      </p:sp>
      <p:sp>
        <p:nvSpPr>
          <p:cNvPr id="202" name="Replicates in fibroblasts, monocytes, macrophages, NK cells, epithelial and endothelial cells.…"/>
          <p:cNvSpPr txBox="1"/>
          <p:nvPr/>
        </p:nvSpPr>
        <p:spPr>
          <a:xfrm>
            <a:off x="685800" y="1367110"/>
            <a:ext cx="7772400" cy="5286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37222" indent="-237222" defTabSz="832104">
              <a:buSzPct val="100000"/>
              <a:buChar char="•"/>
              <a:defRPr sz="3276" b="1"/>
            </a:pPr>
            <a:r>
              <a:rPr sz="2366" b="0"/>
              <a:t>Replicates in fibroblasts, monocytes, macrophages, NK cells, epithelial and endothelial cells.</a:t>
            </a:r>
          </a:p>
          <a:p>
            <a:pPr marL="328462" indent="-328462" defTabSz="832104">
              <a:buSzPct val="100000"/>
              <a:buChar char="•"/>
              <a:defRPr sz="3276" b="1"/>
            </a:pPr>
            <a:endParaRPr sz="2366" b="0"/>
          </a:p>
          <a:p>
            <a:pPr marL="237222" indent="-237222" defTabSz="832104">
              <a:buSzPct val="100000"/>
              <a:buChar char="•"/>
              <a:defRPr sz="3276" b="1"/>
            </a:pPr>
            <a:r>
              <a:rPr sz="2366" b="0"/>
              <a:t>T and B lymphocytes are not susceptible</a:t>
            </a:r>
          </a:p>
          <a:p>
            <a:pPr marL="328462" indent="-328462" defTabSz="832104">
              <a:buSzPct val="100000"/>
              <a:buChar char="•"/>
              <a:defRPr sz="3276" b="1"/>
            </a:pPr>
            <a:endParaRPr sz="2366" b="0"/>
          </a:p>
          <a:p>
            <a:pPr marL="237222" indent="-237222" defTabSz="832104">
              <a:buSzPct val="100000"/>
              <a:buChar char="•"/>
              <a:defRPr sz="3276" b="1"/>
            </a:pPr>
            <a:r>
              <a:rPr sz="2366" b="0"/>
              <a:t>Replication is inhibited by interferon</a:t>
            </a:r>
          </a:p>
          <a:p>
            <a:pPr marL="328462" indent="-328462" defTabSz="832104">
              <a:buSzPct val="100000"/>
              <a:buChar char="•"/>
              <a:defRPr sz="3276" b="1"/>
            </a:pPr>
            <a:endParaRPr sz="2366" b="0"/>
          </a:p>
          <a:p>
            <a:pPr marL="237222" indent="-237222" defTabSz="832104">
              <a:buSzPct val="100000"/>
              <a:buChar char="•"/>
              <a:defRPr sz="3276" b="1"/>
            </a:pPr>
            <a:r>
              <a:rPr sz="2366" b="0"/>
              <a:t>Produces clinical manifestations after 48 hours of bite</a:t>
            </a:r>
          </a:p>
          <a:p>
            <a:pPr marL="328462" indent="-328462" defTabSz="832104">
              <a:buSzPct val="100000"/>
              <a:buChar char="•"/>
              <a:defRPr sz="3276" b="1"/>
            </a:pPr>
            <a:endParaRPr sz="2366" b="0"/>
          </a:p>
          <a:p>
            <a:pPr marL="237222" indent="-237222" defTabSz="832104">
              <a:buSzPct val="100000"/>
              <a:buChar char="•"/>
              <a:defRPr sz="3276" b="1"/>
            </a:pPr>
            <a:r>
              <a:rPr sz="2366" b="0"/>
              <a:t>High viremia for first 2 days, declines around day 3 or 4, disappears by day 5</a:t>
            </a:r>
          </a:p>
          <a:p>
            <a:pPr defTabSz="832104">
              <a:defRPr sz="3276" b="1"/>
            </a:pPr>
            <a:endParaRPr sz="2366" b="0"/>
          </a:p>
          <a:p>
            <a:pPr marL="237222" indent="-237222" defTabSz="832104">
              <a:buSzPct val="100000"/>
              <a:buChar char="•"/>
              <a:defRPr sz="3276" b="1"/>
            </a:pPr>
            <a:r>
              <a:rPr sz="2366" b="0"/>
              <a:t>Hemagglutination and neutralising antibodies can be detected after day 5 with declining viremia</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linical manifestations begin 3-7 days after a mosquito bite…"/>
          <p:cNvSpPr txBox="1">
            <a:spLocks noGrp="1"/>
          </p:cNvSpPr>
          <p:nvPr>
            <p:ph type="ctrTitle"/>
          </p:nvPr>
        </p:nvSpPr>
        <p:spPr>
          <a:xfrm>
            <a:off x="914400" y="1167752"/>
            <a:ext cx="7772400" cy="5150753"/>
          </a:xfrm>
          <a:prstGeom prst="rect">
            <a:avLst/>
          </a:prstGeom>
        </p:spPr>
        <p:txBody>
          <a:bodyPr>
            <a:normAutofit fontScale="90000"/>
          </a:bodyPr>
          <a:lstStyle/>
          <a:p>
            <a:pPr marR="0" defTabSz="329184">
              <a:spcBef>
                <a:spcPts val="800"/>
              </a:spcBef>
              <a:defRPr sz="1920" b="0" cap="none">
                <a:solidFill>
                  <a:srgbClr val="000000"/>
                </a:solidFill>
              </a:defRPr>
            </a:pPr>
            <a:r>
              <a:t>Clinical manifestations begin 3-7 days after a mosquito bite</a:t>
            </a:r>
          </a:p>
          <a:p>
            <a:pPr marL="279312" marR="0" indent="-279312" defTabSz="329184">
              <a:spcBef>
                <a:spcPts val="800"/>
              </a:spcBef>
              <a:buSzPct val="100000"/>
              <a:defRPr sz="1920" b="0" cap="none">
                <a:solidFill>
                  <a:srgbClr val="000000"/>
                </a:solidFill>
              </a:defRPr>
            </a:pPr>
            <a:r>
              <a:t>The onset is abrupt</a:t>
            </a:r>
          </a:p>
          <a:p>
            <a:pPr marL="279312" marR="0" indent="-279312" defTabSz="329184">
              <a:spcBef>
                <a:spcPts val="800"/>
              </a:spcBef>
              <a:buSzPct val="100000"/>
              <a:defRPr sz="1920" b="0" cap="none">
                <a:solidFill>
                  <a:srgbClr val="000000"/>
                </a:solidFill>
              </a:defRPr>
            </a:pPr>
            <a:r>
              <a:t>High fever with chills, myalgia, headache, photophobia, may remit after a gap of 4-10 days ( saddleback fever )</a:t>
            </a:r>
          </a:p>
          <a:p>
            <a:pPr marL="279312" marR="0" indent="-279312" defTabSz="329184">
              <a:spcBef>
                <a:spcPts val="800"/>
              </a:spcBef>
              <a:buSzPct val="100000"/>
              <a:defRPr sz="1920" b="0" cap="none">
                <a:solidFill>
                  <a:srgbClr val="000000"/>
                </a:solidFill>
              </a:defRPr>
            </a:pPr>
            <a:r>
              <a:t>Severe joint symptoms (hands, feet, ankles, wrists) -symmetric bilateral polyarthralgia or arthritis. </a:t>
            </a:r>
          </a:p>
          <a:p>
            <a:pPr marL="279312" marR="0" indent="-279312" defTabSz="329184">
              <a:spcBef>
                <a:spcPts val="800"/>
              </a:spcBef>
              <a:buSzPct val="100000"/>
              <a:defRPr sz="1920" b="0" cap="none">
                <a:solidFill>
                  <a:srgbClr val="000000"/>
                </a:solidFill>
              </a:defRPr>
            </a:pPr>
            <a:r>
              <a:t>Most pediatric patients are relatively asymptomatic, but all ages are vulnerable to classic disease. </a:t>
            </a:r>
          </a:p>
          <a:p>
            <a:pPr marL="279312" marR="0" indent="-279312" defTabSz="329184">
              <a:spcBef>
                <a:spcPts val="800"/>
              </a:spcBef>
              <a:buSzPct val="100000"/>
              <a:defRPr sz="1920" b="0" cap="none">
                <a:solidFill>
                  <a:srgbClr val="000000"/>
                </a:solidFill>
              </a:defRPr>
            </a:pPr>
            <a:r>
              <a:t>Headache</a:t>
            </a:r>
          </a:p>
          <a:p>
            <a:pPr marL="279312" marR="0" indent="-279312" defTabSz="329184">
              <a:spcBef>
                <a:spcPts val="800"/>
              </a:spcBef>
              <a:buSzPct val="100000"/>
              <a:defRPr sz="1920" b="0" cap="none">
                <a:solidFill>
                  <a:srgbClr val="000000"/>
                </a:solidFill>
              </a:defRPr>
            </a:pPr>
            <a:r>
              <a:t>Myalgias</a:t>
            </a:r>
          </a:p>
          <a:p>
            <a:pPr marL="279312" marR="0" indent="-279312" defTabSz="329184">
              <a:spcBef>
                <a:spcPts val="800"/>
              </a:spcBef>
              <a:buSzPct val="100000"/>
              <a:defRPr sz="1920" b="0" cap="none">
                <a:solidFill>
                  <a:srgbClr val="000000"/>
                </a:solidFill>
              </a:defRPr>
            </a:pPr>
            <a:r>
              <a:t>Conjunctivitis</a:t>
            </a:r>
          </a:p>
          <a:p>
            <a:pPr marL="279312" marR="0" indent="-279312" defTabSz="329184">
              <a:spcBef>
                <a:spcPts val="800"/>
              </a:spcBef>
              <a:buSzPct val="100000"/>
              <a:defRPr sz="1920" b="0" cap="none">
                <a:solidFill>
                  <a:srgbClr val="000000"/>
                </a:solidFill>
              </a:defRPr>
            </a:pPr>
            <a:r>
              <a:t>Weakness</a:t>
            </a:r>
          </a:p>
          <a:p>
            <a:pPr marL="279312" marR="0" indent="-279312" defTabSz="329184">
              <a:spcBef>
                <a:spcPts val="800"/>
              </a:spcBef>
              <a:buSzPct val="100000"/>
              <a:defRPr sz="1920" b="0" cap="none">
                <a:solidFill>
                  <a:srgbClr val="000000"/>
                </a:solidFill>
              </a:defRPr>
            </a:pPr>
            <a:r>
              <a:t>Lymphopenia</a:t>
            </a:r>
          </a:p>
          <a:p>
            <a:pPr marL="279312" marR="0" indent="-279312" defTabSz="329184">
              <a:spcBef>
                <a:spcPts val="800"/>
              </a:spcBef>
              <a:buSzPct val="100000"/>
              <a:defRPr sz="1920" b="0" cap="none">
                <a:solidFill>
                  <a:srgbClr val="000000"/>
                </a:solidFill>
              </a:defRPr>
            </a:pPr>
            <a:r>
              <a:t>Maculopapular rash. </a:t>
            </a:r>
          </a:p>
        </p:txBody>
      </p:sp>
      <p:sp>
        <p:nvSpPr>
          <p:cNvPr id="205" name="SIGNS AND SYMPTOMS"/>
          <p:cNvSpPr txBox="1">
            <a:spLocks noGrp="1"/>
          </p:cNvSpPr>
          <p:nvPr>
            <p:ph type="subTitle" sz="quarter" idx="1"/>
          </p:nvPr>
        </p:nvSpPr>
        <p:spPr>
          <a:xfrm>
            <a:off x="332417" y="438752"/>
            <a:ext cx="7772401" cy="550523"/>
          </a:xfrm>
          <a:prstGeom prst="rect">
            <a:avLst/>
          </a:prstGeom>
        </p:spPr>
        <p:txBody>
          <a:bodyPr>
            <a:normAutofit lnSpcReduction="10000"/>
          </a:bodyPr>
          <a:lstStyle/>
          <a:p>
            <a:pPr defTabSz="822959">
              <a:defRPr sz="1800"/>
            </a:pPr>
            <a:r>
              <a:t>                             </a:t>
            </a:r>
            <a:r>
              <a:rPr sz="3239"/>
              <a:t> </a:t>
            </a:r>
            <a:r>
              <a:rPr sz="3239" b="1"/>
              <a:t> SIGNS AND SYMPTOMS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Dengue…"/>
          <p:cNvSpPr txBox="1">
            <a:spLocks noGrp="1"/>
          </p:cNvSpPr>
          <p:nvPr>
            <p:ph type="ctrTitle"/>
          </p:nvPr>
        </p:nvSpPr>
        <p:spPr>
          <a:xfrm>
            <a:off x="584200" y="1172851"/>
            <a:ext cx="7472284" cy="5390943"/>
          </a:xfrm>
          <a:prstGeom prst="rect">
            <a:avLst/>
          </a:prstGeom>
        </p:spPr>
        <p:txBody>
          <a:bodyPr/>
          <a:lstStyle/>
          <a:p>
            <a:pPr marL="187161" marR="0" indent="-187161" defTabSz="457200">
              <a:spcBef>
                <a:spcPts val="1200"/>
              </a:spcBef>
              <a:buSzPct val="100000"/>
              <a:buChar char="•"/>
              <a:defRPr sz="2600" b="0" cap="none">
                <a:solidFill>
                  <a:srgbClr val="000000"/>
                </a:solidFill>
              </a:defRPr>
            </a:pPr>
            <a:r>
              <a:t>Dengue</a:t>
            </a:r>
          </a:p>
          <a:p>
            <a:pPr marL="187161" marR="0" indent="-187161" defTabSz="457200">
              <a:spcBef>
                <a:spcPts val="1200"/>
              </a:spcBef>
              <a:buSzPct val="100000"/>
              <a:defRPr sz="2600" b="0" cap="none">
                <a:solidFill>
                  <a:srgbClr val="000000"/>
                </a:solidFill>
              </a:defRPr>
            </a:pPr>
            <a:r>
              <a:t>West Nile</a:t>
            </a:r>
          </a:p>
          <a:p>
            <a:pPr marL="187161" marR="0" indent="-187161" defTabSz="457200">
              <a:spcBef>
                <a:spcPts val="1200"/>
              </a:spcBef>
              <a:buSzPct val="100000"/>
              <a:defRPr sz="2600" b="0" cap="none">
                <a:solidFill>
                  <a:srgbClr val="000000"/>
                </a:solidFill>
              </a:defRPr>
            </a:pPr>
            <a:r>
              <a:t>Enterovirus diseases</a:t>
            </a:r>
          </a:p>
          <a:p>
            <a:pPr marL="187161" marR="0" indent="-187161" defTabSz="457200">
              <a:spcBef>
                <a:spcPts val="1200"/>
              </a:spcBef>
              <a:buSzPct val="100000"/>
              <a:defRPr sz="2600" b="0" cap="none">
                <a:solidFill>
                  <a:srgbClr val="000000"/>
                </a:solidFill>
              </a:defRPr>
            </a:pPr>
            <a:r>
              <a:t>Leptospirosis</a:t>
            </a:r>
          </a:p>
          <a:p>
            <a:pPr marL="187161" marR="0" indent="-187161" defTabSz="457200">
              <a:spcBef>
                <a:spcPts val="1200"/>
              </a:spcBef>
              <a:buSzPct val="100000"/>
              <a:defRPr sz="2600" b="0" cap="none">
                <a:solidFill>
                  <a:srgbClr val="000000"/>
                </a:solidFill>
              </a:defRPr>
            </a:pPr>
            <a:r>
              <a:t>Rickettsial disease</a:t>
            </a:r>
          </a:p>
          <a:p>
            <a:pPr marL="187161" marR="0" indent="-187161" defTabSz="457200">
              <a:spcBef>
                <a:spcPts val="1200"/>
              </a:spcBef>
              <a:buSzPct val="100000"/>
              <a:defRPr sz="2600" b="0" cap="none">
                <a:solidFill>
                  <a:srgbClr val="000000"/>
                </a:solidFill>
              </a:defRPr>
            </a:pPr>
            <a:r>
              <a:t>Measles</a:t>
            </a:r>
          </a:p>
          <a:p>
            <a:pPr marL="187161" marR="0" indent="-187161" defTabSz="457200">
              <a:spcBef>
                <a:spcPts val="1200"/>
              </a:spcBef>
              <a:buSzPct val="100000"/>
              <a:defRPr sz="2600" b="0" cap="none">
                <a:solidFill>
                  <a:srgbClr val="000000"/>
                </a:solidFill>
              </a:defRPr>
            </a:pPr>
            <a:r>
              <a:t>Parvovirus disease</a:t>
            </a:r>
          </a:p>
          <a:p>
            <a:pPr marL="187161" marR="0" indent="-187161" defTabSz="457200">
              <a:spcBef>
                <a:spcPts val="1200"/>
              </a:spcBef>
              <a:buSzPct val="100000"/>
              <a:defRPr sz="2600" b="0" cap="none">
                <a:solidFill>
                  <a:srgbClr val="000000"/>
                </a:solidFill>
              </a:defRPr>
            </a:pPr>
            <a:r>
              <a:t>Rheumatologic diseases</a:t>
            </a:r>
          </a:p>
          <a:p>
            <a:pPr marL="187161" marR="0" indent="-187161" defTabSz="457200">
              <a:spcBef>
                <a:spcPts val="1200"/>
              </a:spcBef>
              <a:buSzPct val="100000"/>
              <a:defRPr sz="2600" b="0" cap="none">
                <a:solidFill>
                  <a:srgbClr val="000000"/>
                </a:solidFill>
              </a:defRPr>
            </a:pPr>
            <a:r>
              <a:t>Other alphavirus diseases (e.g., Ross River virus) in endemic areas. </a:t>
            </a:r>
          </a:p>
        </p:txBody>
      </p:sp>
      <p:sp>
        <p:nvSpPr>
          <p:cNvPr id="208" name="DIFFERENTIAL DIAGNOSIS"/>
          <p:cNvSpPr txBox="1">
            <a:spLocks noGrp="1"/>
          </p:cNvSpPr>
          <p:nvPr>
            <p:ph type="subTitle" sz="quarter" idx="1"/>
          </p:nvPr>
        </p:nvSpPr>
        <p:spPr>
          <a:xfrm>
            <a:off x="914400" y="387365"/>
            <a:ext cx="7772400" cy="588658"/>
          </a:xfrm>
          <a:prstGeom prst="rect">
            <a:avLst/>
          </a:prstGeom>
        </p:spPr>
        <p:txBody>
          <a:bodyPr>
            <a:normAutofit lnSpcReduction="10000"/>
          </a:bodyPr>
          <a:lstStyle/>
          <a:p>
            <a:pPr defTabSz="896111">
              <a:defRPr sz="1960"/>
            </a:pPr>
            <a:r>
              <a:t>                 </a:t>
            </a:r>
            <a:r>
              <a:rPr sz="3528" b="1"/>
              <a:t>DIFFERENTIAL DIAGNOSIS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DIAGNOSIS"/>
          <p:cNvSpPr txBox="1">
            <a:spLocks noGrp="1"/>
          </p:cNvSpPr>
          <p:nvPr>
            <p:ph type="subTitle" sz="quarter" idx="1"/>
          </p:nvPr>
        </p:nvSpPr>
        <p:spPr>
          <a:xfrm>
            <a:off x="769292" y="104409"/>
            <a:ext cx="5521971" cy="777413"/>
          </a:xfrm>
          <a:prstGeom prst="rect">
            <a:avLst/>
          </a:prstGeom>
        </p:spPr>
        <p:txBody>
          <a:bodyPr/>
          <a:lstStyle/>
          <a:p>
            <a:pPr>
              <a:defRPr b="1"/>
            </a:pPr>
            <a:r>
              <a:t>                    </a:t>
            </a:r>
            <a:r>
              <a:rPr sz="2600"/>
              <a:t>             </a:t>
            </a:r>
            <a:r>
              <a:rPr sz="3600"/>
              <a:t>DIAGNOSIS</a:t>
            </a:r>
          </a:p>
        </p:txBody>
      </p:sp>
      <p:pic>
        <p:nvPicPr>
          <p:cNvPr id="211" name="Screenshot 2021-07-12 at 7.24.35 AM.png" descr="Screenshot 2021-07-12 at 7.24.35 AM.png"/>
          <p:cNvPicPr>
            <a:picLocks noChangeAspect="1"/>
          </p:cNvPicPr>
          <p:nvPr/>
        </p:nvPicPr>
        <p:blipFill>
          <a:blip r:embed="rId2">
            <a:extLst/>
          </a:blip>
          <a:srcRect b="14042"/>
          <a:stretch>
            <a:fillRect/>
          </a:stretch>
        </p:blipFill>
        <p:spPr>
          <a:xfrm>
            <a:off x="819150" y="1208296"/>
            <a:ext cx="7505700" cy="3599790"/>
          </a:xfrm>
          <a:prstGeom prst="rect">
            <a:avLst/>
          </a:prstGeom>
          <a:ln w="12700">
            <a:miter lim="400000"/>
          </a:ln>
        </p:spPr>
      </p:pic>
      <p:sp>
        <p:nvSpPr>
          <p:cNvPr id="212" name="TEXTBOOK OF PEDIATRICS NELSON, PAGE"/>
          <p:cNvSpPr txBox="1"/>
          <p:nvPr/>
        </p:nvSpPr>
        <p:spPr>
          <a:xfrm>
            <a:off x="2232585" y="4991029"/>
            <a:ext cx="4971605"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TEXTBOOK OF PEDIATRICS NELSON, PAGE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here is no specific antiviral drug treatment for chikungunya.…"/>
          <p:cNvSpPr txBox="1">
            <a:spLocks noGrp="1"/>
          </p:cNvSpPr>
          <p:nvPr>
            <p:ph type="ctrTitle"/>
          </p:nvPr>
        </p:nvSpPr>
        <p:spPr>
          <a:xfrm>
            <a:off x="685800" y="956235"/>
            <a:ext cx="7772400" cy="5328613"/>
          </a:xfrm>
          <a:prstGeom prst="rect">
            <a:avLst/>
          </a:prstGeom>
        </p:spPr>
        <p:txBody>
          <a:bodyPr>
            <a:normAutofit fontScale="90000"/>
          </a:bodyPr>
          <a:lstStyle/>
          <a:p>
            <a:pPr marL="138964" marR="0" indent="-138964" defTabSz="452627">
              <a:buSzPct val="100000"/>
              <a:buChar char="•"/>
              <a:defRPr sz="2574" b="0" cap="none">
                <a:solidFill>
                  <a:srgbClr val="3B3835"/>
                </a:solidFill>
              </a:defRPr>
            </a:pPr>
            <a:endParaRPr/>
          </a:p>
          <a:p>
            <a:pPr marL="138964" marR="0" indent="-138964" defTabSz="452627">
              <a:buSzPct val="100000"/>
              <a:defRPr sz="2574" b="0" cap="none">
                <a:solidFill>
                  <a:srgbClr val="3B3835"/>
                </a:solidFill>
              </a:defRPr>
            </a:pPr>
            <a:r>
              <a:t>There is no specific antiviral drug treatment for chikungunya. </a:t>
            </a:r>
          </a:p>
          <a:p>
            <a:pPr marL="138964" marR="0" indent="-138964" defTabSz="452627">
              <a:buSzPct val="100000"/>
              <a:defRPr sz="2574" b="0" cap="none">
                <a:solidFill>
                  <a:srgbClr val="3B3835"/>
                </a:solidFill>
              </a:defRPr>
            </a:pPr>
            <a:endParaRPr/>
          </a:p>
          <a:p>
            <a:pPr marL="138964" marR="0" indent="-138964" defTabSz="452627">
              <a:buSzPct val="100000"/>
              <a:defRPr sz="2574" b="0" cap="none">
                <a:solidFill>
                  <a:srgbClr val="3B3835"/>
                </a:solidFill>
              </a:defRPr>
            </a:pPr>
            <a:r>
              <a:t>Treatment is directed primarily at relieving the symptoms, including joint pain using anti-pyretics, optimal analgesics ( NSAIDS) and fluids. </a:t>
            </a:r>
          </a:p>
          <a:p>
            <a:pPr marL="138964" marR="0" indent="-138964" defTabSz="452627">
              <a:buSzPct val="100000"/>
              <a:defRPr sz="2574" b="0" cap="none">
                <a:solidFill>
                  <a:srgbClr val="3B3835"/>
                </a:solidFill>
              </a:defRPr>
            </a:pPr>
            <a:endParaRPr/>
          </a:p>
          <a:p>
            <a:pPr marL="138964" marR="0" indent="-138964" defTabSz="452627">
              <a:buSzPct val="100000"/>
              <a:defRPr sz="2574" b="0" cap="none">
                <a:solidFill>
                  <a:srgbClr val="3B3835"/>
                </a:solidFill>
              </a:defRPr>
            </a:pPr>
            <a:r>
              <a:t>In unresolved arthritis refractory to NSAIDS, chloroquine ( 10mg/kg/day) has proved to be useful.</a:t>
            </a:r>
          </a:p>
          <a:p>
            <a:pPr marL="138964" marR="0" indent="-138964" defTabSz="452627">
              <a:buSzPct val="100000"/>
              <a:defRPr sz="2574" b="0" cap="none">
                <a:solidFill>
                  <a:srgbClr val="3B3835"/>
                </a:solidFill>
              </a:defRPr>
            </a:pPr>
            <a:endParaRPr/>
          </a:p>
          <a:p>
            <a:pPr marL="138964" marR="0" indent="-138964" defTabSz="452627">
              <a:buSzPct val="100000"/>
              <a:defRPr sz="2574" b="0" cap="none">
                <a:solidFill>
                  <a:srgbClr val="3B3835"/>
                </a:solidFill>
              </a:defRPr>
            </a:pPr>
            <a:r>
              <a:t>There is no commercial chikungunya vaccine till date.</a:t>
            </a:r>
          </a:p>
        </p:txBody>
      </p:sp>
      <p:sp>
        <p:nvSpPr>
          <p:cNvPr id="215" name="TREATMENT"/>
          <p:cNvSpPr txBox="1">
            <a:spLocks noGrp="1"/>
          </p:cNvSpPr>
          <p:nvPr>
            <p:ph type="subTitle" sz="quarter" idx="1"/>
          </p:nvPr>
        </p:nvSpPr>
        <p:spPr>
          <a:xfrm>
            <a:off x="1024834" y="142749"/>
            <a:ext cx="7772401" cy="732999"/>
          </a:xfrm>
          <a:prstGeom prst="rect">
            <a:avLst/>
          </a:prstGeom>
        </p:spPr>
        <p:txBody>
          <a:bodyPr/>
          <a:lstStyle>
            <a:lvl1pPr>
              <a:defRPr sz="3600" b="1"/>
            </a:lvl1pPr>
          </a:lstStyle>
          <a:p>
            <a:r>
              <a:t>               TREATMENT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VACCINE…"/>
          <p:cNvSpPr txBox="1">
            <a:spLocks noGrp="1"/>
          </p:cNvSpPr>
          <p:nvPr>
            <p:ph type="ctrTitle"/>
          </p:nvPr>
        </p:nvSpPr>
        <p:spPr>
          <a:xfrm>
            <a:off x="914400" y="1166544"/>
            <a:ext cx="7772400" cy="5151961"/>
          </a:xfrm>
          <a:prstGeom prst="rect">
            <a:avLst/>
          </a:prstGeom>
        </p:spPr>
        <p:txBody>
          <a:bodyPr/>
          <a:lstStyle/>
          <a:p>
            <a:pPr marR="0" defTabSz="452627">
              <a:defRPr sz="1584" b="0" cap="none">
                <a:solidFill>
                  <a:srgbClr val="3C4245"/>
                </a:solidFill>
              </a:defRPr>
            </a:pPr>
            <a:endParaRPr/>
          </a:p>
          <a:p>
            <a:pPr marR="0" defTabSz="452627">
              <a:defRPr sz="2574" cap="none">
                <a:solidFill>
                  <a:srgbClr val="333333"/>
                </a:solidFill>
                <a:latin typeface="Helvetica"/>
                <a:ea typeface="Helvetica"/>
                <a:cs typeface="Helvetica"/>
                <a:sym typeface="Helvetica"/>
              </a:defRPr>
            </a:pPr>
            <a:r>
              <a:t>VACCINE</a:t>
            </a:r>
          </a:p>
          <a:p>
            <a:pPr marR="0" defTabSz="452627">
              <a:defRPr sz="2574" b="0" cap="none">
                <a:solidFill>
                  <a:srgbClr val="333333"/>
                </a:solidFill>
              </a:defRPr>
            </a:pPr>
            <a:endParaRPr/>
          </a:p>
          <a:p>
            <a:pPr marR="0" defTabSz="452627">
              <a:defRPr sz="2574" b="0" cap="none">
                <a:solidFill>
                  <a:srgbClr val="333333"/>
                </a:solidFill>
              </a:defRPr>
            </a:pPr>
            <a:r>
              <a:t>In 2000, a live-attenuated CHIKV vaccine was developed by the US army and used in a randomized, double-blind, placebo-controlled trial. Seroconversion rates were high (98%), but the vaccine temporally was associated with arthralgia in 8% of vaccines.</a:t>
            </a:r>
            <a:r>
              <a:rPr baseline="31999">
                <a:solidFill>
                  <a:srgbClr val="2D5A89"/>
                </a:solidFill>
              </a:rPr>
              <a:t>1</a:t>
            </a:r>
            <a:r>
              <a:t> For these reasons, further assessment of the vaccine was discontinued. Currently, alternative strategies for the development of a safe and efficacious chikungunya vaccine continue to be investigated.</a:t>
            </a:r>
          </a:p>
        </p:txBody>
      </p:sp>
      <p:sp>
        <p:nvSpPr>
          <p:cNvPr id="218" name="PREVENTION"/>
          <p:cNvSpPr txBox="1">
            <a:spLocks noGrp="1"/>
          </p:cNvSpPr>
          <p:nvPr>
            <p:ph type="subTitle" sz="quarter" idx="1"/>
          </p:nvPr>
        </p:nvSpPr>
        <p:spPr>
          <a:xfrm>
            <a:off x="914400" y="301973"/>
            <a:ext cx="7772400" cy="662123"/>
          </a:xfrm>
          <a:prstGeom prst="rect">
            <a:avLst/>
          </a:prstGeom>
        </p:spPr>
        <p:txBody>
          <a:bodyPr/>
          <a:lstStyle/>
          <a:p>
            <a:pPr>
              <a:defRPr sz="3600"/>
            </a:pPr>
            <a:r>
              <a:t>               </a:t>
            </a:r>
            <a:r>
              <a:rPr b="1"/>
              <a:t>PREVENTION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a:spLocks noGrp="1"/>
          </p:cNvSpPr>
          <p:nvPr>
            <p:ph type="ctrTitle"/>
          </p:nvPr>
        </p:nvSpPr>
        <p:spPr>
          <a:xfrm>
            <a:off x="571500" y="889000"/>
            <a:ext cx="7772400" cy="1470025"/>
          </a:xfrm>
          <a:prstGeom prst="rect">
            <a:avLst/>
          </a:prstGeom>
        </p:spPr>
        <p:txBody>
          <a:bodyPr/>
          <a:lstStyle/>
          <a:p>
            <a:pPr algn="ctr">
              <a:defRPr sz="6600">
                <a:solidFill>
                  <a:srgbClr val="000000"/>
                </a:solidFill>
              </a:defRPr>
            </a:pPr>
            <a:r>
              <a:t> </a:t>
            </a:r>
            <a:r>
              <a:rPr sz="7200"/>
              <a:t>DENGUE</a:t>
            </a:r>
          </a:p>
        </p:txBody>
      </p:sp>
      <p:pic>
        <p:nvPicPr>
          <p:cNvPr id="221" name="Picture 4" descr="Picture 4"/>
          <p:cNvPicPr>
            <a:picLocks noChangeAspect="1"/>
          </p:cNvPicPr>
          <p:nvPr/>
        </p:nvPicPr>
        <p:blipFill>
          <a:blip r:embed="rId2">
            <a:extLst/>
          </a:blip>
          <a:srcRect l="4" r="5" b="4"/>
          <a:stretch>
            <a:fillRect/>
          </a:stretch>
        </p:blipFill>
        <p:spPr>
          <a:xfrm>
            <a:off x="2999515" y="3284189"/>
            <a:ext cx="2605747" cy="2183459"/>
          </a:xfrm>
          <a:custGeom>
            <a:avLst/>
            <a:gdLst/>
            <a:ahLst/>
            <a:cxnLst>
              <a:cxn ang="0">
                <a:pos x="wd2" y="hd2"/>
              </a:cxn>
              <a:cxn ang="5400000">
                <a:pos x="wd2" y="hd2"/>
              </a:cxn>
              <a:cxn ang="10800000">
                <a:pos x="wd2" y="hd2"/>
              </a:cxn>
              <a:cxn ang="16200000">
                <a:pos x="wd2" y="hd2"/>
              </a:cxn>
            </a:cxnLst>
            <a:rect l="0" t="0" r="r" b="b"/>
            <a:pathLst>
              <a:path w="20880" h="20713" extrusionOk="0">
                <a:moveTo>
                  <a:pt x="12876" y="6"/>
                </a:moveTo>
                <a:cubicBezTo>
                  <a:pt x="12056" y="-64"/>
                  <a:pt x="11246" y="525"/>
                  <a:pt x="10856" y="1579"/>
                </a:cubicBezTo>
                <a:cubicBezTo>
                  <a:pt x="10679" y="1344"/>
                  <a:pt x="10478" y="1142"/>
                  <a:pt x="10258" y="985"/>
                </a:cubicBezTo>
                <a:cubicBezTo>
                  <a:pt x="9003" y="84"/>
                  <a:pt x="7443" y="730"/>
                  <a:pt x="6776" y="2426"/>
                </a:cubicBezTo>
                <a:cubicBezTo>
                  <a:pt x="6147" y="1929"/>
                  <a:pt x="5413" y="1729"/>
                  <a:pt x="4690" y="1862"/>
                </a:cubicBezTo>
                <a:cubicBezTo>
                  <a:pt x="2906" y="2189"/>
                  <a:pt x="1658" y="4406"/>
                  <a:pt x="1901" y="6812"/>
                </a:cubicBezTo>
                <a:lnTo>
                  <a:pt x="1882" y="6906"/>
                </a:lnTo>
                <a:cubicBezTo>
                  <a:pt x="1217" y="6999"/>
                  <a:pt x="626" y="7517"/>
                  <a:pt x="288" y="8299"/>
                </a:cubicBezTo>
                <a:cubicBezTo>
                  <a:pt x="-297" y="9655"/>
                  <a:pt x="36" y="11398"/>
                  <a:pt x="1036" y="12191"/>
                </a:cubicBezTo>
                <a:cubicBezTo>
                  <a:pt x="612" y="12800"/>
                  <a:pt x="410" y="13626"/>
                  <a:pt x="482" y="14454"/>
                </a:cubicBezTo>
                <a:cubicBezTo>
                  <a:pt x="566" y="15408"/>
                  <a:pt x="995" y="16192"/>
                  <a:pt x="1580" y="16615"/>
                </a:cubicBezTo>
                <a:cubicBezTo>
                  <a:pt x="1513" y="16808"/>
                  <a:pt x="1477" y="17019"/>
                  <a:pt x="1475" y="17240"/>
                </a:cubicBezTo>
                <a:cubicBezTo>
                  <a:pt x="1365" y="17426"/>
                  <a:pt x="1284" y="17639"/>
                  <a:pt x="1284" y="17883"/>
                </a:cubicBezTo>
                <a:cubicBezTo>
                  <a:pt x="1284" y="18518"/>
                  <a:pt x="1718" y="19032"/>
                  <a:pt x="2254" y="19032"/>
                </a:cubicBezTo>
                <a:cubicBezTo>
                  <a:pt x="2387" y="19032"/>
                  <a:pt x="2514" y="18998"/>
                  <a:pt x="2629" y="18941"/>
                </a:cubicBezTo>
                <a:cubicBezTo>
                  <a:pt x="2726" y="18965"/>
                  <a:pt x="2825" y="18979"/>
                  <a:pt x="2928" y="18979"/>
                </a:cubicBezTo>
                <a:cubicBezTo>
                  <a:pt x="3300" y="18979"/>
                  <a:pt x="3634" y="18810"/>
                  <a:pt x="3892" y="18538"/>
                </a:cubicBezTo>
                <a:cubicBezTo>
                  <a:pt x="5063" y="19666"/>
                  <a:pt x="6661" y="19819"/>
                  <a:pt x="7972" y="18753"/>
                </a:cubicBezTo>
                <a:cubicBezTo>
                  <a:pt x="8391" y="19601"/>
                  <a:pt x="9015" y="20227"/>
                  <a:pt x="9737" y="20522"/>
                </a:cubicBezTo>
                <a:cubicBezTo>
                  <a:pt x="11460" y="21228"/>
                  <a:pt x="13279" y="19913"/>
                  <a:pt x="13801" y="17582"/>
                </a:cubicBezTo>
                <a:cubicBezTo>
                  <a:pt x="14245" y="17955"/>
                  <a:pt x="14757" y="18151"/>
                  <a:pt x="15280" y="18151"/>
                </a:cubicBezTo>
                <a:cubicBezTo>
                  <a:pt x="16822" y="18151"/>
                  <a:pt x="18072" y="16465"/>
                  <a:pt x="18072" y="14386"/>
                </a:cubicBezTo>
                <a:cubicBezTo>
                  <a:pt x="18629" y="14279"/>
                  <a:pt x="19156" y="13982"/>
                  <a:pt x="19602" y="13520"/>
                </a:cubicBezTo>
                <a:cubicBezTo>
                  <a:pt x="21034" y="12036"/>
                  <a:pt x="21303" y="9264"/>
                  <a:pt x="20203" y="7332"/>
                </a:cubicBezTo>
                <a:cubicBezTo>
                  <a:pt x="20250" y="7183"/>
                  <a:pt x="20289" y="7032"/>
                  <a:pt x="20320" y="6876"/>
                </a:cubicBezTo>
                <a:cubicBezTo>
                  <a:pt x="20694" y="5021"/>
                  <a:pt x="19886" y="3108"/>
                  <a:pt x="18514" y="2603"/>
                </a:cubicBezTo>
                <a:cubicBezTo>
                  <a:pt x="18418" y="1882"/>
                  <a:pt x="18137" y="1229"/>
                  <a:pt x="17722" y="755"/>
                </a:cubicBezTo>
                <a:cubicBezTo>
                  <a:pt x="16734" y="-372"/>
                  <a:pt x="15255" y="-206"/>
                  <a:pt x="14418" y="1124"/>
                </a:cubicBezTo>
                <a:cubicBezTo>
                  <a:pt x="14223" y="778"/>
                  <a:pt x="13972" y="497"/>
                  <a:pt x="13683" y="303"/>
                </a:cubicBezTo>
                <a:cubicBezTo>
                  <a:pt x="13423" y="128"/>
                  <a:pt x="13149" y="29"/>
                  <a:pt x="12876" y="6"/>
                </a:cubicBezTo>
                <a:close/>
              </a:path>
            </a:pathLst>
          </a:cu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itle 1"/>
          <p:cNvSpPr txBox="1">
            <a:spLocks noGrp="1"/>
          </p:cNvSpPr>
          <p:nvPr>
            <p:ph type="title"/>
          </p:nvPr>
        </p:nvSpPr>
        <p:spPr>
          <a:xfrm>
            <a:off x="1358081" y="283463"/>
            <a:ext cx="6427838" cy="799953"/>
          </a:xfrm>
          <a:prstGeom prst="rect">
            <a:avLst/>
          </a:prstGeom>
        </p:spPr>
        <p:txBody>
          <a:bodyPr/>
          <a:lstStyle>
            <a:lvl1pPr algn="ctr">
              <a:defRPr sz="3600" b="1" spc="-90">
                <a:solidFill>
                  <a:srgbClr val="000000"/>
                </a:solidFill>
              </a:defRPr>
            </a:lvl1pPr>
          </a:lstStyle>
          <a:p>
            <a:r>
              <a:t>INTRODUCTION</a:t>
            </a:r>
          </a:p>
        </p:txBody>
      </p:sp>
      <p:sp>
        <p:nvSpPr>
          <p:cNvPr id="224" name="Content Placeholder 2"/>
          <p:cNvSpPr txBox="1">
            <a:spLocks noGrp="1"/>
          </p:cNvSpPr>
          <p:nvPr>
            <p:ph type="body" idx="1"/>
          </p:nvPr>
        </p:nvSpPr>
        <p:spPr>
          <a:xfrm>
            <a:off x="914400" y="1306863"/>
            <a:ext cx="7772400" cy="5048697"/>
          </a:xfrm>
          <a:prstGeom prst="rect">
            <a:avLst/>
          </a:prstGeom>
        </p:spPr>
        <p:txBody>
          <a:bodyPr/>
          <a:lstStyle/>
          <a:p>
            <a:pPr marL="300789" indent="-300789">
              <a:lnSpc>
                <a:spcPct val="120000"/>
              </a:lnSpc>
              <a:buClrTx/>
              <a:buSzPct val="100000"/>
              <a:buChar char="•"/>
              <a:defRPr sz="2600"/>
            </a:pPr>
            <a:r>
              <a:t>Dengue is the most rapidly emerged mosquito-borne viral disease of great public health concern in India.</a:t>
            </a:r>
          </a:p>
          <a:p>
            <a:pPr marL="300789" indent="-300789">
              <a:lnSpc>
                <a:spcPct val="120000"/>
              </a:lnSpc>
              <a:buClrTx/>
              <a:buSzPct val="100000"/>
              <a:buChar char="•"/>
              <a:defRPr sz="2600"/>
            </a:pPr>
            <a:endParaRPr/>
          </a:p>
          <a:p>
            <a:pPr marL="300789" indent="-300789">
              <a:lnSpc>
                <a:spcPct val="120000"/>
              </a:lnSpc>
              <a:buClrTx/>
              <a:buSzPct val="100000"/>
              <a:buChar char="•"/>
              <a:defRPr sz="2600"/>
            </a:pPr>
            <a:r>
              <a:t>Dengue – Name originated from the swahili word for “ Bone breaking fever”.</a:t>
            </a:r>
          </a:p>
          <a:p>
            <a:pPr marL="300789" indent="-300789">
              <a:lnSpc>
                <a:spcPct val="120000"/>
              </a:lnSpc>
              <a:buClrTx/>
              <a:buSzPct val="100000"/>
              <a:buChar char="•"/>
              <a:defRPr sz="2600"/>
            </a:pPr>
            <a:endParaRPr/>
          </a:p>
          <a:p>
            <a:pPr marL="300789" indent="-300789">
              <a:lnSpc>
                <a:spcPct val="120000"/>
              </a:lnSpc>
              <a:buClrTx/>
              <a:buSzPct val="100000"/>
              <a:buChar char="•"/>
              <a:defRPr sz="2600"/>
            </a:pPr>
            <a:r>
              <a:t>It is a major public health concern throughout tropical and subtropical regions of the world.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ontent Placeholder 2"/>
          <p:cNvSpPr txBox="1">
            <a:spLocks noGrp="1"/>
          </p:cNvSpPr>
          <p:nvPr>
            <p:ph type="body" idx="1"/>
          </p:nvPr>
        </p:nvSpPr>
        <p:spPr>
          <a:xfrm>
            <a:off x="403893" y="502439"/>
            <a:ext cx="8282907" cy="5853122"/>
          </a:xfrm>
          <a:prstGeom prst="rect">
            <a:avLst/>
          </a:prstGeom>
        </p:spPr>
        <p:txBody>
          <a:bodyPr/>
          <a:lstStyle/>
          <a:p>
            <a:pPr marL="260684" indent="-260684" defTabSz="457200">
              <a:lnSpc>
                <a:spcPct val="120000"/>
              </a:lnSpc>
              <a:spcBef>
                <a:spcPts val="1200"/>
              </a:spcBef>
              <a:buClrTx/>
              <a:buSzPct val="100000"/>
              <a:buChar char="•"/>
              <a:defRPr sz="2600"/>
            </a:pPr>
            <a:endParaRPr/>
          </a:p>
          <a:p>
            <a:pPr marL="260684" indent="-260684" defTabSz="457200">
              <a:lnSpc>
                <a:spcPct val="120000"/>
              </a:lnSpc>
              <a:spcBef>
                <a:spcPts val="1200"/>
              </a:spcBef>
              <a:buClrTx/>
              <a:buSzPct val="100000"/>
              <a:buChar char="•"/>
              <a:defRPr sz="2600"/>
            </a:pPr>
            <a:r>
              <a:t>Every year, thousands of cases of Dengue Fever occur all over the country giving rise to a significant number of deaths and morbidity. </a:t>
            </a:r>
          </a:p>
          <a:p>
            <a:pPr marL="260684" indent="-260684" defTabSz="457200">
              <a:lnSpc>
                <a:spcPct val="120000"/>
              </a:lnSpc>
              <a:spcBef>
                <a:spcPts val="1200"/>
              </a:spcBef>
              <a:buClrTx/>
              <a:buSzPct val="100000"/>
              <a:buChar char="•"/>
              <a:defRPr sz="2600"/>
            </a:pPr>
            <a:endParaRPr/>
          </a:p>
          <a:p>
            <a:pPr marL="260684" indent="-260684" defTabSz="457200">
              <a:lnSpc>
                <a:spcPct val="120000"/>
              </a:lnSpc>
              <a:spcBef>
                <a:spcPts val="1200"/>
              </a:spcBef>
              <a:buClrTx/>
              <a:buSzPct val="100000"/>
              <a:buChar char="•"/>
              <a:defRPr sz="2600"/>
            </a:pPr>
            <a:r>
              <a:t>Last year alone, there were 20,000 deaths; 264 disability-adjusted life years (DALY) per million populations </a:t>
            </a:r>
          </a:p>
          <a:p>
            <a:pPr marL="0" indent="0" defTabSz="457200">
              <a:lnSpc>
                <a:spcPct val="120000"/>
              </a:lnSpc>
              <a:spcBef>
                <a:spcPts val="1200"/>
              </a:spcBef>
              <a:buClrTx/>
              <a:buSzTx/>
              <a:buNone/>
              <a:defRPr sz="2600"/>
            </a:pPr>
            <a:r>
              <a:t> ( acc to NVBDCP data 2020 )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ARBOVIRUS…"/>
          <p:cNvSpPr txBox="1">
            <a:spLocks noGrp="1"/>
          </p:cNvSpPr>
          <p:nvPr>
            <p:ph type="ctrTitle"/>
          </p:nvPr>
        </p:nvSpPr>
        <p:spPr>
          <a:xfrm>
            <a:off x="685800" y="500269"/>
            <a:ext cx="7772400" cy="6199537"/>
          </a:xfrm>
          <a:prstGeom prst="rect">
            <a:avLst/>
          </a:prstGeom>
        </p:spPr>
        <p:txBody>
          <a:bodyPr/>
          <a:lstStyle/>
          <a:p>
            <a:r>
              <a:t>               </a:t>
            </a:r>
            <a:r>
              <a:rPr sz="3600">
                <a:solidFill>
                  <a:srgbClr val="000000"/>
                </a:solidFill>
              </a:rPr>
              <a:t>ARBOVIRUS</a:t>
            </a:r>
          </a:p>
          <a:p>
            <a:pPr>
              <a:defRPr sz="2700"/>
            </a:pPr>
            <a:endParaRPr/>
          </a:p>
          <a:p>
            <a:pPr marR="0" defTabSz="457200">
              <a:defRPr sz="2600" b="0" cap="none">
                <a:solidFill>
                  <a:srgbClr val="3B3835"/>
                </a:solidFill>
              </a:defRPr>
            </a:pPr>
            <a:r>
              <a:t>Arthropod-borne viruses (arboviruses) are viruses that can be transmitted to man by arthropod vectors .</a:t>
            </a:r>
          </a:p>
          <a:p>
            <a:pPr marR="0" defTabSz="457200">
              <a:defRPr sz="2600" b="0" cap="none">
                <a:solidFill>
                  <a:srgbClr val="3B3835"/>
                </a:solidFill>
              </a:defRPr>
            </a:pPr>
            <a:endParaRPr/>
          </a:p>
          <a:p>
            <a:pPr marR="0" defTabSz="457200">
              <a:defRPr sz="2600" b="0" cap="none">
                <a:solidFill>
                  <a:srgbClr val="3B3835"/>
                </a:solidFill>
              </a:defRPr>
            </a:pPr>
            <a:r>
              <a:rPr b="1"/>
              <a:t>WHO definition</a:t>
            </a:r>
            <a:r>
              <a:t> - Viruses that are maintained in nature principally, or to an important extent, through biological transmission between  susceptible vertebrate host by hematophagous arthropods or through transovarian and possibly venereal transmission in arthropods.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s per the data from the National Vector Borne     Disease Control Programme (NVBDCP)."/>
          <p:cNvSpPr txBox="1">
            <a:spLocks noGrp="1"/>
          </p:cNvSpPr>
          <p:nvPr>
            <p:ph type="subTitle" idx="1"/>
          </p:nvPr>
        </p:nvSpPr>
        <p:spPr>
          <a:xfrm>
            <a:off x="597257" y="671841"/>
            <a:ext cx="8089543" cy="6035783"/>
          </a:xfrm>
          <a:prstGeom prst="rect">
            <a:avLst/>
          </a:prstGeom>
        </p:spPr>
        <p:txBody>
          <a:bodyPr anchor="t"/>
          <a:lstStyle/>
          <a:p>
            <a:pPr defTabSz="457200">
              <a:defRPr sz="2600">
                <a:latin typeface="PT Serif"/>
                <a:ea typeface="PT Serif"/>
                <a:cs typeface="PT Serif"/>
                <a:sym typeface="PT Serif"/>
              </a:defRPr>
            </a:pPr>
            <a:endParaRPr/>
          </a:p>
          <a:p>
            <a:pPr defTabSz="457200">
              <a:defRPr sz="2600">
                <a:latin typeface="PT Serif"/>
                <a:ea typeface="PT Serif"/>
                <a:cs typeface="PT Serif"/>
                <a:sym typeface="PT Serif"/>
              </a:defRPr>
            </a:pPr>
            <a:endParaRPr/>
          </a:p>
          <a:p>
            <a:pPr defTabSz="457200">
              <a:defRPr sz="2600">
                <a:latin typeface="PT Serif"/>
                <a:ea typeface="PT Serif"/>
                <a:cs typeface="PT Serif"/>
                <a:sym typeface="PT Serif"/>
              </a:defRPr>
            </a:pPr>
            <a:endParaRPr/>
          </a:p>
          <a:p>
            <a:pPr defTabSz="457200">
              <a:defRPr sz="2600">
                <a:latin typeface="PT Serif"/>
                <a:ea typeface="PT Serif"/>
                <a:cs typeface="PT Serif"/>
                <a:sym typeface="PT Serif"/>
              </a:defRPr>
            </a:pPr>
            <a:endParaRPr/>
          </a:p>
          <a:p>
            <a:pPr defTabSz="457200">
              <a:defRPr sz="2600">
                <a:latin typeface="PT Serif"/>
                <a:ea typeface="PT Serif"/>
                <a:cs typeface="PT Serif"/>
                <a:sym typeface="PT Serif"/>
              </a:defRPr>
            </a:pPr>
            <a:endParaRPr/>
          </a:p>
          <a:p>
            <a:pPr defTabSz="457200">
              <a:defRPr sz="2600">
                <a:latin typeface="PT Serif"/>
                <a:ea typeface="PT Serif"/>
                <a:cs typeface="PT Serif"/>
                <a:sym typeface="PT Serif"/>
              </a:defRPr>
            </a:pPr>
            <a:endParaRPr/>
          </a:p>
          <a:p>
            <a:pPr defTabSz="457200">
              <a:defRPr sz="2600">
                <a:latin typeface="PT Serif"/>
                <a:ea typeface="PT Serif"/>
                <a:cs typeface="PT Serif"/>
                <a:sym typeface="PT Serif"/>
              </a:defRPr>
            </a:pPr>
            <a:endParaRPr/>
          </a:p>
          <a:p>
            <a:pPr defTabSz="457200">
              <a:defRPr sz="2600">
                <a:latin typeface="PT Serif"/>
                <a:ea typeface="PT Serif"/>
                <a:cs typeface="PT Serif"/>
                <a:sym typeface="PT Serif"/>
              </a:defRPr>
            </a:pPr>
            <a:endParaRPr/>
          </a:p>
          <a:p>
            <a:pPr defTabSz="457200">
              <a:defRPr sz="2600">
                <a:latin typeface="PT Serif"/>
                <a:ea typeface="PT Serif"/>
                <a:cs typeface="PT Serif"/>
                <a:sym typeface="PT Serif"/>
              </a:defRPr>
            </a:pPr>
            <a:endParaRPr/>
          </a:p>
          <a:p>
            <a:pPr defTabSz="457200">
              <a:defRPr sz="2600">
                <a:latin typeface="PT Serif"/>
                <a:ea typeface="PT Serif"/>
                <a:cs typeface="PT Serif"/>
                <a:sym typeface="PT Serif"/>
              </a:defRPr>
            </a:pPr>
            <a:r>
              <a:t>      </a:t>
            </a:r>
          </a:p>
          <a:p>
            <a:pPr defTabSz="457200">
              <a:defRPr sz="2600">
                <a:latin typeface="PT Serif"/>
                <a:ea typeface="PT Serif"/>
                <a:cs typeface="PT Serif"/>
                <a:sym typeface="PT Serif"/>
              </a:defRPr>
            </a:pPr>
            <a:r>
              <a:t>as per the data from the National Vector Borne     Disease Control Programme (NVBDCP).</a:t>
            </a:r>
          </a:p>
        </p:txBody>
      </p:sp>
      <p:graphicFrame>
        <p:nvGraphicFramePr>
          <p:cNvPr id="229" name="Table"/>
          <p:cNvGraphicFramePr/>
          <p:nvPr/>
        </p:nvGraphicFramePr>
        <p:xfrm>
          <a:off x="918524" y="1770900"/>
          <a:ext cx="3656450" cy="2200535"/>
        </p:xfrm>
        <a:graphic>
          <a:graphicData uri="http://schemas.openxmlformats.org/drawingml/2006/table">
            <a:tbl>
              <a:tblPr bandRow="1">
                <a:tableStyleId>{2708684C-4D16-4618-839F-0558EEFCDFE6}</a:tableStyleId>
              </a:tblPr>
              <a:tblGrid>
                <a:gridCol w="1828225"/>
                <a:gridCol w="1828225"/>
              </a:tblGrid>
              <a:tr h="680575">
                <a:tc gridSpan="2">
                  <a:txBody>
                    <a:bodyPr/>
                    <a:lstStyle/>
                    <a:p>
                      <a:pPr>
                        <a:defRPr sz="1800"/>
                      </a:pPr>
                      <a:r>
                        <a:rPr sz="2500" b="1"/>
                        <a:t>  CASES OF DENGUE</a:t>
                      </a:r>
                    </a:p>
                  </a:txBody>
                  <a:tcPr marL="0" marR="0" marT="0" marB="0" horzOverflow="overflow"/>
                </a:tc>
                <a:tc hMerge="1">
                  <a:txBody>
                    <a:bodyPr/>
                    <a:lstStyle/>
                    <a:p>
                      <a:endParaRPr lang="en-US"/>
                    </a:p>
                  </a:txBody>
                  <a:tcPr/>
                </a:tc>
              </a:tr>
              <a:tr h="680575">
                <a:tc>
                  <a:txBody>
                    <a:bodyPr/>
                    <a:lstStyle/>
                    <a:p>
                      <a:pPr>
                        <a:defRPr sz="1800"/>
                      </a:pPr>
                      <a:r>
                        <a:t>2017</a:t>
                      </a:r>
                    </a:p>
                  </a:txBody>
                  <a:tcPr marL="0" marR="0" marT="0" marB="0" horzOverflow="overflow"/>
                </a:tc>
                <a:tc>
                  <a:txBody>
                    <a:bodyPr/>
                    <a:lstStyle/>
                    <a:p>
                      <a:pPr>
                        <a:defRPr sz="1800"/>
                      </a:pPr>
                      <a:r>
                        <a:t>2020</a:t>
                      </a:r>
                    </a:p>
                  </a:txBody>
                  <a:tcPr marL="0" marR="0" marT="0" marB="0" horzOverflow="overflow"/>
                </a:tc>
              </a:tr>
              <a:tr h="839385">
                <a:tc>
                  <a:txBody>
                    <a:bodyPr/>
                    <a:lstStyle/>
                    <a:p>
                      <a:pPr>
                        <a:defRPr sz="1800"/>
                      </a:pPr>
                      <a:r>
                        <a:t>1.88 lakh
( highest in last 5 years )</a:t>
                      </a:r>
                    </a:p>
                  </a:txBody>
                  <a:tcPr marL="0" marR="0" marT="0" marB="0" horzOverflow="overflow"/>
                </a:tc>
                <a:tc>
                  <a:txBody>
                    <a:bodyPr/>
                    <a:lstStyle/>
                    <a:p>
                      <a:pPr>
                        <a:defRPr sz="1800"/>
                      </a:pPr>
                      <a:r>
                        <a:t>39,419 ( reduction of 79% )</a:t>
                      </a:r>
                    </a:p>
                  </a:txBody>
                  <a:tcPr marL="0" marR="0" marT="0" marB="0" horzOverflow="overflow"/>
                </a:tc>
              </a:tr>
            </a:tbl>
          </a:graphicData>
        </a:graphic>
      </p:graphicFrame>
      <p:graphicFrame>
        <p:nvGraphicFramePr>
          <p:cNvPr id="230" name="Table"/>
          <p:cNvGraphicFramePr/>
          <p:nvPr/>
        </p:nvGraphicFramePr>
        <p:xfrm>
          <a:off x="4616764" y="1760740"/>
          <a:ext cx="3643750" cy="2199618"/>
        </p:xfrm>
        <a:graphic>
          <a:graphicData uri="http://schemas.openxmlformats.org/drawingml/2006/table">
            <a:tbl>
              <a:tblPr bandRow="1">
                <a:tableStyleId>{2708684C-4D16-4618-839F-0558EEFCDFE6}</a:tableStyleId>
              </a:tblPr>
              <a:tblGrid>
                <a:gridCol w="1821875"/>
                <a:gridCol w="1821875"/>
              </a:tblGrid>
              <a:tr h="750217">
                <a:tc gridSpan="2">
                  <a:txBody>
                    <a:bodyPr/>
                    <a:lstStyle/>
                    <a:p>
                      <a:pPr>
                        <a:defRPr sz="1800"/>
                      </a:pPr>
                      <a:r>
                        <a:rPr sz="2500" b="1"/>
                        <a:t>DEATHS DUE TO DENGUE</a:t>
                      </a:r>
                    </a:p>
                  </a:txBody>
                  <a:tcPr marL="0" marR="0" marT="0" marB="0" horzOverflow="overflow"/>
                </a:tc>
                <a:tc hMerge="1">
                  <a:txBody>
                    <a:bodyPr/>
                    <a:lstStyle/>
                    <a:p>
                      <a:endParaRPr lang="en-US"/>
                    </a:p>
                  </a:txBody>
                  <a:tcPr/>
                </a:tc>
              </a:tr>
              <a:tr h="718809">
                <a:tc>
                  <a:txBody>
                    <a:bodyPr/>
                    <a:lstStyle/>
                    <a:p>
                      <a:pPr>
                        <a:defRPr sz="1800"/>
                      </a:pPr>
                      <a:r>
                        <a:t>2017</a:t>
                      </a:r>
                    </a:p>
                  </a:txBody>
                  <a:tcPr marL="0" marR="0" marT="0" marB="0" horzOverflow="overflow"/>
                </a:tc>
                <a:tc>
                  <a:txBody>
                    <a:bodyPr/>
                    <a:lstStyle/>
                    <a:p>
                      <a:pPr>
                        <a:defRPr sz="1800"/>
                      </a:pPr>
                      <a:r>
                        <a:t>2020</a:t>
                      </a:r>
                    </a:p>
                  </a:txBody>
                  <a:tcPr marL="0" marR="0" marT="0" marB="0" horzOverflow="overflow"/>
                </a:tc>
              </a:tr>
              <a:tr h="718809">
                <a:tc>
                  <a:txBody>
                    <a:bodyPr/>
                    <a:lstStyle/>
                    <a:p>
                      <a:pPr>
                        <a:defRPr sz="1800"/>
                      </a:pPr>
                      <a:r>
                        <a:t>325</a:t>
                      </a:r>
                    </a:p>
                  </a:txBody>
                  <a:tcPr marL="0" marR="0" marT="0" marB="0" horzOverflow="overflow"/>
                </a:tc>
                <a:tc>
                  <a:txBody>
                    <a:bodyPr/>
                    <a:lstStyle/>
                    <a:p>
                      <a:pPr>
                        <a:defRPr sz="1800"/>
                      </a:pPr>
                      <a:r>
                        <a:t>56 ( reduction of 83% )</a:t>
                      </a:r>
                    </a:p>
                  </a:txBody>
                  <a:tcPr marL="0" marR="0" marT="0" marB="0" horzOverflow="overflow"/>
                </a:tc>
              </a:tr>
            </a:tbl>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685800" y="273526"/>
            <a:ext cx="7772400" cy="1179662"/>
          </a:xfrm>
          <a:prstGeom prst="rect">
            <a:avLst/>
          </a:prstGeom>
        </p:spPr>
        <p:txBody>
          <a:bodyPr>
            <a:normAutofit fontScale="90000"/>
          </a:bodyPr>
          <a:lstStyle/>
          <a:p>
            <a:pPr algn="ctr" defTabSz="877823">
              <a:lnSpc>
                <a:spcPct val="120000"/>
              </a:lnSpc>
              <a:defRPr sz="3455" b="1" spc="-86">
                <a:solidFill>
                  <a:srgbClr val="000000"/>
                </a:solidFill>
              </a:defRPr>
            </a:pPr>
            <a:r>
              <a:t>DENGUE VIRUS</a:t>
            </a:r>
            <a:br/>
            <a:endParaRPr/>
          </a:p>
        </p:txBody>
      </p:sp>
      <p:sp>
        <p:nvSpPr>
          <p:cNvPr id="233" name="Content Placeholder 2"/>
          <p:cNvSpPr txBox="1">
            <a:spLocks noGrp="1"/>
          </p:cNvSpPr>
          <p:nvPr>
            <p:ph type="body" idx="1"/>
          </p:nvPr>
        </p:nvSpPr>
        <p:spPr>
          <a:xfrm>
            <a:off x="649684" y="1346738"/>
            <a:ext cx="8037116" cy="4999436"/>
          </a:xfrm>
          <a:prstGeom prst="rect">
            <a:avLst/>
          </a:prstGeom>
        </p:spPr>
        <p:txBody>
          <a:bodyPr>
            <a:normAutofit lnSpcReduction="10000"/>
          </a:bodyPr>
          <a:lstStyle/>
          <a:p>
            <a:pPr marL="255470" indent="-255470" defTabSz="896111">
              <a:lnSpc>
                <a:spcPct val="120000"/>
              </a:lnSpc>
              <a:spcBef>
                <a:spcPts val="600"/>
              </a:spcBef>
              <a:buClrTx/>
              <a:buSzPct val="100000"/>
              <a:buChar char="•"/>
              <a:defRPr sz="2548"/>
            </a:pPr>
            <a:r>
              <a:t>Dengue viruses are categorised under the genus flavivirus. These viruses contain single stranded RNA and are small in size.</a:t>
            </a:r>
          </a:p>
          <a:p>
            <a:pPr marL="255470" indent="-255470" defTabSz="896111">
              <a:lnSpc>
                <a:spcPct val="120000"/>
              </a:lnSpc>
              <a:spcBef>
                <a:spcPts val="600"/>
              </a:spcBef>
              <a:buClrTx/>
              <a:buSzPct val="100000"/>
              <a:buChar char="•"/>
              <a:defRPr sz="2548"/>
            </a:pPr>
            <a:endParaRPr/>
          </a:p>
          <a:p>
            <a:pPr marL="255470" indent="-255470" defTabSz="896111">
              <a:lnSpc>
                <a:spcPct val="120000"/>
              </a:lnSpc>
              <a:spcBef>
                <a:spcPts val="600"/>
              </a:spcBef>
              <a:buClrTx/>
              <a:buSzPct val="100000"/>
              <a:buChar char="•"/>
              <a:defRPr sz="2548"/>
            </a:pPr>
            <a:r>
              <a:t>There are four dengue serotypes DENV-1 , DENV-2 , DENV-3, DENV-4.</a:t>
            </a:r>
          </a:p>
          <a:p>
            <a:pPr marL="255470" indent="-255470" defTabSz="448055">
              <a:lnSpc>
                <a:spcPct val="120000"/>
              </a:lnSpc>
              <a:spcBef>
                <a:spcPts val="1100"/>
              </a:spcBef>
              <a:buClrTx/>
              <a:buSzPct val="100000"/>
              <a:buChar char="•"/>
              <a:defRPr sz="2548"/>
            </a:pPr>
            <a:endParaRPr/>
          </a:p>
          <a:p>
            <a:pPr marL="255470" indent="-255470" defTabSz="448055">
              <a:lnSpc>
                <a:spcPct val="120000"/>
              </a:lnSpc>
              <a:spcBef>
                <a:spcPts val="1100"/>
              </a:spcBef>
              <a:buClrTx/>
              <a:buSzPct val="100000"/>
              <a:buChar char="•"/>
              <a:defRPr sz="2548"/>
            </a:pPr>
            <a:r>
              <a:t>Although all four serotypes are antigenically similar, still they are different enough to elicit cross-protection for a few months after infection by any one of them.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ROSS REACTIVITY"/>
          <p:cNvSpPr txBox="1">
            <a:spLocks noGrp="1"/>
          </p:cNvSpPr>
          <p:nvPr>
            <p:ph type="subTitle" sz="quarter" idx="1"/>
          </p:nvPr>
        </p:nvSpPr>
        <p:spPr>
          <a:xfrm>
            <a:off x="914400" y="235257"/>
            <a:ext cx="7772400" cy="780049"/>
          </a:xfrm>
          <a:prstGeom prst="rect">
            <a:avLst/>
          </a:prstGeom>
        </p:spPr>
        <p:txBody>
          <a:bodyPr/>
          <a:lstStyle>
            <a:lvl1pPr>
              <a:defRPr sz="3600" b="1"/>
            </a:lvl1pPr>
          </a:lstStyle>
          <a:p>
            <a:r>
              <a:t>          CROSS REACTIVITY</a:t>
            </a:r>
          </a:p>
        </p:txBody>
      </p:sp>
      <p:sp>
        <p:nvSpPr>
          <p:cNvPr id="236" name="Two types of antibodies are produced, neutralizing and non- neutralizing.…"/>
          <p:cNvSpPr txBox="1"/>
          <p:nvPr/>
        </p:nvSpPr>
        <p:spPr>
          <a:xfrm>
            <a:off x="432145" y="956776"/>
            <a:ext cx="8459342" cy="5324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lnSpcReduction="10000"/>
          </a:bodyPr>
          <a:lstStyle/>
          <a:p>
            <a:pPr marL="192906" indent="-192906" defTabSz="676655">
              <a:lnSpc>
                <a:spcPct val="120000"/>
              </a:lnSpc>
              <a:buSzPct val="100000"/>
              <a:buChar char="•"/>
              <a:defRPr sz="1924" b="1"/>
            </a:pPr>
            <a:r>
              <a:rPr b="0"/>
              <a:t>Two types of antibodies are produced, </a:t>
            </a:r>
            <a:r>
              <a:rPr i="1" u="sng"/>
              <a:t>neutralizing</a:t>
            </a:r>
            <a:r>
              <a:rPr b="0"/>
              <a:t> and </a:t>
            </a:r>
            <a:r>
              <a:rPr i="1" u="sng"/>
              <a:t>non- neutralizing</a:t>
            </a:r>
            <a:r>
              <a:rPr b="0"/>
              <a:t>.</a:t>
            </a:r>
          </a:p>
          <a:p>
            <a:pPr marL="192906" indent="-192906" defTabSz="676655">
              <a:lnSpc>
                <a:spcPct val="120000"/>
              </a:lnSpc>
              <a:buSzPct val="100000"/>
              <a:buChar char="•"/>
              <a:defRPr sz="1924" b="1"/>
            </a:pPr>
            <a:r>
              <a:rPr b="0"/>
              <a:t>Neutralization requires a threshold level of antibodies. </a:t>
            </a:r>
          </a:p>
          <a:p>
            <a:pPr marL="192906" indent="-192906" defTabSz="676655">
              <a:lnSpc>
                <a:spcPct val="120000"/>
              </a:lnSpc>
              <a:buSzPct val="100000"/>
              <a:buChar char="•"/>
              <a:defRPr sz="1924" b="1"/>
            </a:pPr>
            <a:r>
              <a:rPr b="0"/>
              <a:t>The neutralizing antibodies can protect against a </a:t>
            </a:r>
            <a:r>
              <a:rPr i="1"/>
              <a:t>specific</a:t>
            </a:r>
            <a:r>
              <a:rPr b="0"/>
              <a:t> serotype of the virus. </a:t>
            </a:r>
          </a:p>
          <a:p>
            <a:pPr marL="192906" indent="-192906" defTabSz="676655">
              <a:lnSpc>
                <a:spcPct val="120000"/>
              </a:lnSpc>
              <a:buSzPct val="100000"/>
              <a:buChar char="•"/>
              <a:defRPr sz="1924" b="1"/>
            </a:pPr>
            <a:r>
              <a:rPr b="0"/>
              <a:t>The non-neutralizing antibodies bind to but </a:t>
            </a:r>
            <a:r>
              <a:rPr b="0" i="1"/>
              <a:t>do not neutralize</a:t>
            </a:r>
            <a:r>
              <a:rPr b="0"/>
              <a:t> an infecting virus. </a:t>
            </a:r>
          </a:p>
          <a:p>
            <a:pPr marL="192906" indent="-192906" defTabSz="676655">
              <a:lnSpc>
                <a:spcPct val="120000"/>
              </a:lnSpc>
              <a:buSzPct val="100000"/>
              <a:buChar char="•"/>
              <a:defRPr sz="1924" b="1"/>
            </a:pPr>
            <a:r>
              <a:rPr b="0"/>
              <a:t>After the formation of virus-antibody complex, viral entry is enhanced into the dendritic cells and macrophages. </a:t>
            </a:r>
          </a:p>
          <a:p>
            <a:pPr marL="192906" indent="-192906" defTabSz="676655">
              <a:lnSpc>
                <a:spcPct val="120000"/>
              </a:lnSpc>
              <a:buSzPct val="100000"/>
              <a:buChar char="•"/>
              <a:defRPr sz="1924" b="1"/>
            </a:pPr>
            <a:r>
              <a:rPr b="0"/>
              <a:t>Once inside the cell, the virus replicates and generates higher virus titres in the blood. This phenomenon is known as </a:t>
            </a:r>
            <a:r>
              <a:rPr i="1" u="sng"/>
              <a:t>Antibody-Dependent Enhancement (ADE)</a:t>
            </a:r>
            <a:r>
              <a:rPr b="0"/>
              <a:t> of infection. </a:t>
            </a:r>
          </a:p>
          <a:p>
            <a:pPr marL="192906" indent="-192906" defTabSz="676655">
              <a:lnSpc>
                <a:spcPct val="120000"/>
              </a:lnSpc>
              <a:buSzPct val="100000"/>
              <a:buChar char="•"/>
              <a:defRPr sz="1924" b="1"/>
            </a:pPr>
            <a:r>
              <a:rPr b="0"/>
              <a:t>Dengue virus-specific CD4+ and CD8+ T cells lyse dengue virus-infected cells and produce IFN-gamma,TNF-alpha, and lymphotoxin, all of which results in a </a:t>
            </a:r>
            <a:r>
              <a:rPr i="1" u="sng"/>
              <a:t>"Cytokine storm" </a:t>
            </a:r>
            <a:r>
              <a:rPr b="0"/>
              <a:t>and ultimately leads to more severe disease.</a:t>
            </a:r>
            <a:endParaRPr sz="888">
              <a:latin typeface="Times Roman"/>
              <a:ea typeface="Times Roman"/>
              <a:cs typeface="Times Roman"/>
              <a:sym typeface="Times Roman"/>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itle 1"/>
          <p:cNvSpPr txBox="1">
            <a:spLocks noGrp="1"/>
          </p:cNvSpPr>
          <p:nvPr>
            <p:ph type="title"/>
          </p:nvPr>
        </p:nvSpPr>
        <p:spPr>
          <a:xfrm>
            <a:off x="914400" y="406157"/>
            <a:ext cx="7772400" cy="914401"/>
          </a:xfrm>
          <a:prstGeom prst="rect">
            <a:avLst/>
          </a:prstGeom>
        </p:spPr>
        <p:txBody>
          <a:bodyPr/>
          <a:lstStyle>
            <a:lvl1pPr algn="ctr">
              <a:defRPr sz="3600" b="1" spc="-112">
                <a:solidFill>
                  <a:srgbClr val="000000"/>
                </a:solidFill>
              </a:defRPr>
            </a:lvl1pPr>
          </a:lstStyle>
          <a:p>
            <a:r>
              <a:t>MOLECULAR EPIDEMIOLOGY</a:t>
            </a:r>
          </a:p>
        </p:txBody>
      </p:sp>
      <p:sp>
        <p:nvSpPr>
          <p:cNvPr id="239" name="Content Placeholder 2"/>
          <p:cNvSpPr txBox="1">
            <a:spLocks noGrp="1"/>
          </p:cNvSpPr>
          <p:nvPr>
            <p:ph type="body" idx="1"/>
          </p:nvPr>
        </p:nvSpPr>
        <p:spPr>
          <a:xfrm>
            <a:off x="573603" y="1285859"/>
            <a:ext cx="8113197" cy="5069702"/>
          </a:xfrm>
          <a:prstGeom prst="rect">
            <a:avLst/>
          </a:prstGeom>
        </p:spPr>
        <p:txBody>
          <a:bodyPr/>
          <a:lstStyle/>
          <a:p>
            <a:pPr marL="0" indent="0" defTabSz="397763">
              <a:lnSpc>
                <a:spcPct val="120000"/>
              </a:lnSpc>
              <a:spcBef>
                <a:spcPts val="1000"/>
              </a:spcBef>
              <a:buClrTx/>
              <a:buSzTx/>
              <a:buNone/>
              <a:defRPr sz="2262"/>
            </a:pPr>
            <a:r>
              <a:t>The four dengue virus types (DENV1-4) called as dengue virus serotypes form a phylogenetic group and differ in nucleotide sequence from each other.</a:t>
            </a:r>
          </a:p>
          <a:p>
            <a:pPr marL="0" indent="0" defTabSz="397763">
              <a:lnSpc>
                <a:spcPct val="120000"/>
              </a:lnSpc>
              <a:spcBef>
                <a:spcPts val="1000"/>
              </a:spcBef>
              <a:buClrTx/>
              <a:buSzTx/>
              <a:buNone/>
              <a:defRPr sz="2262"/>
            </a:pPr>
            <a:r>
              <a:t>Serotype : Subtype/Genotype</a:t>
            </a:r>
          </a:p>
          <a:p>
            <a:pPr marL="127935" indent="-127935" defTabSz="397763">
              <a:lnSpc>
                <a:spcPct val="120000"/>
              </a:lnSpc>
              <a:spcBef>
                <a:spcPts val="1000"/>
              </a:spcBef>
              <a:buClrTx/>
              <a:buSzPct val="100000"/>
              <a:buChar char="•"/>
              <a:defRPr sz="2262"/>
            </a:pPr>
            <a:r>
              <a:t>DENV-1: Three</a:t>
            </a:r>
          </a:p>
          <a:p>
            <a:pPr marL="127935" indent="-127935" defTabSz="397763">
              <a:lnSpc>
                <a:spcPct val="120000"/>
              </a:lnSpc>
              <a:spcBef>
                <a:spcPts val="1000"/>
              </a:spcBef>
              <a:buClrTx/>
              <a:buSzPct val="100000"/>
              <a:buChar char="•"/>
              <a:defRPr sz="2262"/>
            </a:pPr>
            <a:r>
              <a:t>DENV-2: Six</a:t>
            </a:r>
          </a:p>
          <a:p>
            <a:pPr marL="127935" indent="-127935" defTabSz="397763">
              <a:lnSpc>
                <a:spcPct val="120000"/>
              </a:lnSpc>
              <a:spcBef>
                <a:spcPts val="1000"/>
              </a:spcBef>
              <a:buClrTx/>
              <a:buSzPct val="100000"/>
              <a:buChar char="•"/>
              <a:defRPr sz="2262"/>
            </a:pPr>
            <a:r>
              <a:t>DENV-3: Four </a:t>
            </a:r>
          </a:p>
          <a:p>
            <a:pPr marL="127935" indent="-127935" defTabSz="397763">
              <a:lnSpc>
                <a:spcPct val="120000"/>
              </a:lnSpc>
              <a:spcBef>
                <a:spcPts val="1000"/>
              </a:spcBef>
              <a:buClrTx/>
              <a:buSzPct val="100000"/>
              <a:buChar char="•"/>
              <a:defRPr sz="2262"/>
            </a:pPr>
            <a:r>
              <a:t>DENV-4: Four </a:t>
            </a:r>
          </a:p>
          <a:p>
            <a:pPr marL="0" indent="0" defTabSz="397763">
              <a:lnSpc>
                <a:spcPct val="120000"/>
              </a:lnSpc>
              <a:spcBef>
                <a:spcPts val="1000"/>
              </a:spcBef>
              <a:buClrTx/>
              <a:buSzTx/>
              <a:buNone/>
              <a:defRPr sz="2262"/>
            </a:pPr>
            <a:endParaRPr/>
          </a:p>
          <a:p>
            <a:pPr marL="0" indent="0" defTabSz="397763">
              <a:spcBef>
                <a:spcPts val="1000"/>
              </a:spcBef>
              <a:buClrTx/>
              <a:buSzTx/>
              <a:buNone/>
              <a:defRPr sz="1276"/>
            </a:pPr>
            <a:endParaRPr sz="1044">
              <a:latin typeface="Times Roman"/>
              <a:ea typeface="Times Roman"/>
              <a:cs typeface="Times Roman"/>
              <a:sym typeface="Times Roman"/>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1"/>
          <p:cNvSpPr txBox="1">
            <a:spLocks noGrp="1"/>
          </p:cNvSpPr>
          <p:nvPr>
            <p:ph type="title"/>
          </p:nvPr>
        </p:nvSpPr>
        <p:spPr>
          <a:xfrm>
            <a:off x="914400" y="512063"/>
            <a:ext cx="7772400" cy="773798"/>
          </a:xfrm>
          <a:prstGeom prst="rect">
            <a:avLst/>
          </a:prstGeom>
        </p:spPr>
        <p:txBody>
          <a:bodyPr/>
          <a:lstStyle>
            <a:lvl1pPr algn="ctr">
              <a:defRPr sz="3600" b="1" spc="-90">
                <a:solidFill>
                  <a:srgbClr val="000000"/>
                </a:solidFill>
              </a:defRPr>
            </a:lvl1pPr>
          </a:lstStyle>
          <a:p>
            <a:r>
              <a:t>VECTOR</a:t>
            </a:r>
          </a:p>
        </p:txBody>
      </p:sp>
      <p:sp>
        <p:nvSpPr>
          <p:cNvPr id="242" name="Content Placeholder 2"/>
          <p:cNvSpPr txBox="1">
            <a:spLocks noGrp="1"/>
          </p:cNvSpPr>
          <p:nvPr>
            <p:ph type="body" idx="1"/>
          </p:nvPr>
        </p:nvSpPr>
        <p:spPr>
          <a:xfrm>
            <a:off x="914400" y="1285859"/>
            <a:ext cx="7772400" cy="5069702"/>
          </a:xfrm>
          <a:prstGeom prst="rect">
            <a:avLst/>
          </a:prstGeom>
        </p:spPr>
        <p:txBody>
          <a:bodyPr/>
          <a:lstStyle/>
          <a:p>
            <a:pPr marL="235518" indent="-235518" defTabSz="795527">
              <a:lnSpc>
                <a:spcPct val="120000"/>
              </a:lnSpc>
              <a:spcBef>
                <a:spcPts val="600"/>
              </a:spcBef>
              <a:buClrTx/>
              <a:buSzPct val="100000"/>
              <a:buChar char="•"/>
              <a:defRPr sz="2262"/>
            </a:pPr>
            <a:endParaRPr/>
          </a:p>
          <a:p>
            <a:pPr marL="226795" indent="-226795" defTabSz="795527">
              <a:lnSpc>
                <a:spcPct val="120000"/>
              </a:lnSpc>
              <a:spcBef>
                <a:spcPts val="600"/>
              </a:spcBef>
              <a:buClrTx/>
              <a:buSzPct val="100000"/>
              <a:buChar char="•"/>
              <a:defRPr sz="2262"/>
            </a:pPr>
            <a:r>
              <a:t>Dengue viruses are transmitted from an infected person to others by the bite of the </a:t>
            </a:r>
            <a:r>
              <a:rPr b="1" i="1"/>
              <a:t>female Aedes aegypti</a:t>
            </a:r>
            <a:r>
              <a:t> mosquito.</a:t>
            </a:r>
          </a:p>
          <a:p>
            <a:pPr marL="226795" indent="-226795" defTabSz="795527">
              <a:lnSpc>
                <a:spcPct val="120000"/>
              </a:lnSpc>
              <a:spcBef>
                <a:spcPts val="600"/>
              </a:spcBef>
              <a:buClrTx/>
              <a:buSzPct val="100000"/>
              <a:buChar char="•"/>
              <a:defRPr sz="2262"/>
            </a:pPr>
            <a:endParaRPr/>
          </a:p>
          <a:p>
            <a:pPr marL="226795" indent="-226795" defTabSz="795527">
              <a:lnSpc>
                <a:spcPct val="120000"/>
              </a:lnSpc>
              <a:spcBef>
                <a:spcPts val="600"/>
              </a:spcBef>
              <a:buClrTx/>
              <a:buSzPct val="100000"/>
              <a:buChar char="•"/>
              <a:defRPr sz="2262"/>
            </a:pPr>
            <a:r>
              <a:t>The female aedes aegypti  mosquito,being highly domesticated tropical mosquito, prefer to lay eggs in artificial containers commonly found in and around homes. Under optimal conditions , the adult emerges in </a:t>
            </a:r>
            <a:r>
              <a:rPr b="1" i="1"/>
              <a:t>seven</a:t>
            </a:r>
            <a:r>
              <a:t> days.</a:t>
            </a:r>
          </a:p>
          <a:p>
            <a:pPr marL="226795" indent="-226795" defTabSz="795527">
              <a:lnSpc>
                <a:spcPct val="120000"/>
              </a:lnSpc>
              <a:spcBef>
                <a:spcPts val="600"/>
              </a:spcBef>
              <a:buClrTx/>
              <a:buSzPct val="100000"/>
              <a:buChar char="•"/>
              <a:defRPr sz="2262"/>
            </a:pPr>
            <a:endParaRPr/>
          </a:p>
          <a:p>
            <a:pPr marL="226795" indent="-226795" defTabSz="795527">
              <a:lnSpc>
                <a:spcPct val="120000"/>
              </a:lnSpc>
              <a:spcBef>
                <a:spcPts val="600"/>
              </a:spcBef>
              <a:buClrTx/>
              <a:buSzPct val="100000"/>
              <a:buChar char="•"/>
              <a:defRPr sz="2262"/>
            </a:pPr>
            <a:r>
              <a:t>Climate also plays major role for virus transmission.</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ent Placeholder 2"/>
          <p:cNvSpPr txBox="1">
            <a:spLocks noGrp="1"/>
          </p:cNvSpPr>
          <p:nvPr>
            <p:ph type="body" idx="1"/>
          </p:nvPr>
        </p:nvSpPr>
        <p:spPr>
          <a:xfrm>
            <a:off x="914400" y="571479"/>
            <a:ext cx="7772400" cy="5929355"/>
          </a:xfrm>
          <a:prstGeom prst="rect">
            <a:avLst/>
          </a:prstGeom>
        </p:spPr>
        <p:txBody>
          <a:bodyPr>
            <a:normAutofit lnSpcReduction="10000"/>
          </a:bodyPr>
          <a:lstStyle/>
          <a:p>
            <a:pPr marL="237222" indent="-237222" defTabSz="832104">
              <a:lnSpc>
                <a:spcPct val="120000"/>
              </a:lnSpc>
              <a:spcBef>
                <a:spcPts val="600"/>
              </a:spcBef>
              <a:buClrTx/>
              <a:buSzPct val="100000"/>
              <a:buChar char="•"/>
              <a:defRPr sz="2366"/>
            </a:pPr>
            <a:endParaRPr/>
          </a:p>
          <a:p>
            <a:pPr marL="237222" indent="-237222" defTabSz="832104">
              <a:lnSpc>
                <a:spcPct val="120000"/>
              </a:lnSpc>
              <a:spcBef>
                <a:spcPts val="600"/>
              </a:spcBef>
              <a:buClrTx/>
              <a:buSzPct val="100000"/>
              <a:buChar char="•"/>
              <a:defRPr sz="2366"/>
            </a:pPr>
            <a:r>
              <a:t>Climatic conditions, particularly temperature and rainfall have major impact on the life cycle , breeding and transmission of diseases.</a:t>
            </a:r>
          </a:p>
          <a:p>
            <a:pPr marL="237222" indent="-237222" defTabSz="832104">
              <a:lnSpc>
                <a:spcPct val="120000"/>
              </a:lnSpc>
              <a:spcBef>
                <a:spcPts val="600"/>
              </a:spcBef>
              <a:buClrTx/>
              <a:buSzPct val="100000"/>
              <a:buChar char="•"/>
              <a:defRPr sz="2366"/>
            </a:pPr>
            <a:endParaRPr/>
          </a:p>
          <a:p>
            <a:pPr marL="237222" indent="-237222" defTabSz="832104">
              <a:lnSpc>
                <a:spcPct val="120000"/>
              </a:lnSpc>
              <a:spcBef>
                <a:spcPts val="600"/>
              </a:spcBef>
              <a:buClrTx/>
              <a:buSzPct val="100000"/>
              <a:buChar char="•"/>
              <a:defRPr sz="2366"/>
            </a:pPr>
            <a:r>
              <a:t>The average survival of aedes aegypti is 30 days and can fly up to limited distance of 400 meters.</a:t>
            </a:r>
          </a:p>
          <a:p>
            <a:pPr marL="237222" indent="-237222" defTabSz="832104">
              <a:lnSpc>
                <a:spcPct val="120000"/>
              </a:lnSpc>
              <a:spcBef>
                <a:spcPts val="600"/>
              </a:spcBef>
              <a:buClrTx/>
              <a:buSzPct val="100000"/>
              <a:buChar char="•"/>
              <a:defRPr sz="2366"/>
            </a:pPr>
            <a:endParaRPr/>
          </a:p>
          <a:p>
            <a:pPr marL="237222" indent="-237222" defTabSz="832104">
              <a:lnSpc>
                <a:spcPct val="120000"/>
              </a:lnSpc>
              <a:spcBef>
                <a:spcPts val="600"/>
              </a:spcBef>
              <a:buClrTx/>
              <a:buSzPct val="100000"/>
              <a:buChar char="•"/>
              <a:defRPr sz="2366"/>
            </a:pPr>
            <a:r>
              <a:t>Aedes aegypti breeds around households, water storage containers, water reservoirs, overhead tanks , coolers, unused tyres coconut shells, disposable cups etc, are important in producing large numbers of adult mosquitoes in close proximity to human dwellings.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a:spLocks noGrp="1"/>
          </p:cNvSpPr>
          <p:nvPr>
            <p:ph type="title"/>
          </p:nvPr>
        </p:nvSpPr>
        <p:spPr>
          <a:prstGeom prst="rect">
            <a:avLst/>
          </a:prstGeom>
        </p:spPr>
        <p:txBody>
          <a:bodyPr/>
          <a:lstStyle>
            <a:lvl1pPr algn="ctr">
              <a:lnSpc>
                <a:spcPct val="120000"/>
              </a:lnSpc>
              <a:defRPr sz="3600" b="1" spc="-112">
                <a:solidFill>
                  <a:srgbClr val="000000"/>
                </a:solidFill>
              </a:defRPr>
            </a:lvl1pPr>
          </a:lstStyle>
          <a:p>
            <a:r>
              <a:t>ENVIRONMENTAL FACTORS</a:t>
            </a:r>
          </a:p>
        </p:txBody>
      </p:sp>
      <p:sp>
        <p:nvSpPr>
          <p:cNvPr id="247" name="Content Placeholder 2"/>
          <p:cNvSpPr txBox="1">
            <a:spLocks noGrp="1"/>
          </p:cNvSpPr>
          <p:nvPr>
            <p:ph type="body" idx="1"/>
          </p:nvPr>
        </p:nvSpPr>
        <p:spPr>
          <a:prstGeom prst="rect">
            <a:avLst/>
          </a:prstGeom>
        </p:spPr>
        <p:txBody>
          <a:bodyPr/>
          <a:lstStyle/>
          <a:p>
            <a:pPr marL="260684" indent="-260684">
              <a:lnSpc>
                <a:spcPct val="120000"/>
              </a:lnSpc>
              <a:buClrTx/>
              <a:buSzPct val="100000"/>
              <a:buChar char="•"/>
              <a:defRPr sz="2600"/>
            </a:pPr>
            <a:r>
              <a:t>The population of aedes aegypti fluctuates with rainfall and water storage. Its survives best between 16 c and 30 c and relative humidity of 60-80%. </a:t>
            </a:r>
          </a:p>
          <a:p>
            <a:pPr marL="260684" indent="-260684">
              <a:lnSpc>
                <a:spcPct val="120000"/>
              </a:lnSpc>
              <a:buClrTx/>
              <a:buSzPct val="100000"/>
              <a:buChar char="•"/>
              <a:defRPr sz="2600"/>
            </a:pPr>
            <a:endParaRPr/>
          </a:p>
          <a:p>
            <a:pPr marL="260684" indent="-260684">
              <a:lnSpc>
                <a:spcPct val="120000"/>
              </a:lnSpc>
              <a:buClrTx/>
              <a:buSzPct val="100000"/>
              <a:buChar char="•"/>
              <a:defRPr sz="2600"/>
            </a:pPr>
            <a:r>
              <a:t>Aedes aegypti is highly anthropophilic and rests in cool shady places. A lower environmental temperature increases the extrinsic incubation period which, in turn, decreases the transmission.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itle 1"/>
          <p:cNvSpPr txBox="1">
            <a:spLocks noGrp="1"/>
          </p:cNvSpPr>
          <p:nvPr>
            <p:ph type="title"/>
          </p:nvPr>
        </p:nvSpPr>
        <p:spPr>
          <a:prstGeom prst="rect">
            <a:avLst/>
          </a:prstGeom>
        </p:spPr>
        <p:txBody>
          <a:bodyPr/>
          <a:lstStyle>
            <a:lvl1pPr algn="ctr">
              <a:defRPr sz="3600" b="1" spc="-90">
                <a:solidFill>
                  <a:srgbClr val="000000"/>
                </a:solidFill>
              </a:defRPr>
            </a:lvl1pPr>
          </a:lstStyle>
          <a:p>
            <a:r>
              <a:t>HOST FACTOR</a:t>
            </a:r>
          </a:p>
        </p:txBody>
      </p:sp>
      <p:sp>
        <p:nvSpPr>
          <p:cNvPr id="250" name="Content Placeholder 2"/>
          <p:cNvSpPr txBox="1">
            <a:spLocks noGrp="1"/>
          </p:cNvSpPr>
          <p:nvPr>
            <p:ph type="body" idx="1"/>
          </p:nvPr>
        </p:nvSpPr>
        <p:spPr>
          <a:prstGeom prst="rect">
            <a:avLst/>
          </a:prstGeom>
        </p:spPr>
        <p:txBody>
          <a:bodyPr/>
          <a:lstStyle/>
          <a:p>
            <a:pPr marL="260684" indent="-260684">
              <a:lnSpc>
                <a:spcPct val="120000"/>
              </a:lnSpc>
              <a:buClrTx/>
              <a:buSzPct val="100000"/>
              <a:buChar char="•"/>
              <a:defRPr sz="2600"/>
            </a:pPr>
            <a:r>
              <a:t>The dengue virus infects humans and several species of lower primates. In Asians, disease is more severe in children.</a:t>
            </a:r>
          </a:p>
          <a:p>
            <a:pPr marL="260684" indent="-260684">
              <a:lnSpc>
                <a:spcPct val="120000"/>
              </a:lnSpc>
              <a:buClrTx/>
              <a:buSzPct val="100000"/>
              <a:buChar char="•"/>
              <a:defRPr sz="2600"/>
            </a:pPr>
            <a:endParaRPr/>
          </a:p>
          <a:p>
            <a:pPr marL="260684" indent="-260684">
              <a:lnSpc>
                <a:spcPct val="120000"/>
              </a:lnSpc>
              <a:buClrTx/>
              <a:buSzPct val="100000"/>
              <a:buChar char="•"/>
              <a:defRPr sz="2600"/>
            </a:pPr>
            <a:r>
              <a:t>Travel to dengue endemic areas is most important risk factor. However, if the patient develops fever more than two weeks after travel, it is unlikely to be dengue infection.</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1"/>
          <p:cNvSpPr txBox="1">
            <a:spLocks noGrp="1"/>
          </p:cNvSpPr>
          <p:nvPr>
            <p:ph type="title"/>
          </p:nvPr>
        </p:nvSpPr>
        <p:spPr>
          <a:xfrm>
            <a:off x="914400" y="228600"/>
            <a:ext cx="7772400" cy="832045"/>
          </a:xfrm>
          <a:prstGeom prst="rect">
            <a:avLst/>
          </a:prstGeom>
        </p:spPr>
        <p:txBody>
          <a:bodyPr/>
          <a:lstStyle>
            <a:lvl1pPr>
              <a:lnSpc>
                <a:spcPct val="120000"/>
              </a:lnSpc>
              <a:defRPr sz="3600" b="1" spc="-90">
                <a:solidFill>
                  <a:srgbClr val="000000"/>
                </a:solidFill>
              </a:defRPr>
            </a:lvl1pPr>
          </a:lstStyle>
          <a:p>
            <a:r>
              <a:t>                TRANSMISSION</a:t>
            </a:r>
          </a:p>
        </p:txBody>
      </p:sp>
      <p:pic>
        <p:nvPicPr>
          <p:cNvPr id="253" name="Picture 2" descr="Picture 2"/>
          <p:cNvPicPr>
            <a:picLocks noChangeAspect="1"/>
          </p:cNvPicPr>
          <p:nvPr/>
        </p:nvPicPr>
        <p:blipFill>
          <a:blip r:embed="rId2">
            <a:extLst/>
          </a:blip>
          <a:stretch>
            <a:fillRect/>
          </a:stretch>
        </p:blipFill>
        <p:spPr>
          <a:xfrm>
            <a:off x="1209900" y="1066800"/>
            <a:ext cx="6724200" cy="3429000"/>
          </a:xfrm>
          <a:prstGeom prst="rect">
            <a:avLst/>
          </a:prstGeom>
          <a:ln w="12700">
            <a:miter lim="400000"/>
          </a:ln>
        </p:spPr>
      </p:pic>
      <p:sp>
        <p:nvSpPr>
          <p:cNvPr id="254" name="TextBox 5"/>
          <p:cNvSpPr txBox="1"/>
          <p:nvPr/>
        </p:nvSpPr>
        <p:spPr>
          <a:xfrm>
            <a:off x="322716" y="4182804"/>
            <a:ext cx="8701768" cy="23554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nSpc>
                <a:spcPct val="120000"/>
              </a:lnSpc>
              <a:buSzPct val="100000"/>
              <a:buFont typeface="Arial"/>
              <a:buChar char="•"/>
              <a:defRPr sz="2600"/>
            </a:pPr>
            <a:r>
              <a:t>Because of high level of viremia resulting from dengue virus infection of humans, viruses are efficiently transmitted between mosquitoes and humans without the need for an enzootic amplification host.</a:t>
            </a:r>
          </a:p>
          <a:p>
            <a:pPr marL="285750" indent="-285750">
              <a:lnSpc>
                <a:spcPct val="120000"/>
              </a:lnSpc>
              <a:buSzPct val="100000"/>
              <a:buFont typeface="Arial"/>
              <a:buChar char="•"/>
              <a:defRPr sz="2600"/>
            </a:pPr>
            <a:r>
              <a:t>Optimal temperature for transmission &gt; 16° C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ATHOPHYSIOLOGY  OF DENGUE FEVER"/>
          <p:cNvSpPr txBox="1">
            <a:spLocks noGrp="1"/>
          </p:cNvSpPr>
          <p:nvPr>
            <p:ph type="subTitle" sz="quarter" idx="1"/>
          </p:nvPr>
        </p:nvSpPr>
        <p:spPr>
          <a:xfrm>
            <a:off x="1021556" y="291730"/>
            <a:ext cx="7772401" cy="654817"/>
          </a:xfrm>
          <a:prstGeom prst="rect">
            <a:avLst/>
          </a:prstGeom>
        </p:spPr>
        <p:txBody>
          <a:bodyPr/>
          <a:lstStyle>
            <a:lvl1pPr>
              <a:defRPr sz="2600" b="1"/>
            </a:lvl1pPr>
          </a:lstStyle>
          <a:p>
            <a:r>
              <a:t>   PATHOPHYSIOLOGY  OF DENGUE FEVER</a:t>
            </a:r>
          </a:p>
        </p:txBody>
      </p:sp>
      <p:sp>
        <p:nvSpPr>
          <p:cNvPr id="257" name="Various mechanisms are proposed to explain the signs and symptoms observed in a patient, and most have the following central themes:…"/>
          <p:cNvSpPr txBox="1"/>
          <p:nvPr/>
        </p:nvSpPr>
        <p:spPr>
          <a:xfrm>
            <a:off x="385971" y="1243833"/>
            <a:ext cx="8372058" cy="5417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457200">
              <a:lnSpc>
                <a:spcPct val="120000"/>
              </a:lnSpc>
              <a:spcBef>
                <a:spcPts val="1200"/>
              </a:spcBef>
              <a:defRPr sz="2600"/>
            </a:pPr>
            <a:r>
              <a:t>Various mechanisms are proposed to explain the signs and symptoms observed in a patient, and most have the following central themes: </a:t>
            </a:r>
          </a:p>
          <a:p>
            <a:pPr marL="147052" indent="-147052" defTabSz="457200">
              <a:lnSpc>
                <a:spcPct val="120000"/>
              </a:lnSpc>
              <a:spcBef>
                <a:spcPts val="1200"/>
              </a:spcBef>
              <a:buSzPct val="100000"/>
              <a:buChar char="•"/>
              <a:defRPr sz="2600"/>
            </a:pPr>
            <a:r>
              <a:t>Antibody-dependent enhancement (ADE) </a:t>
            </a:r>
          </a:p>
          <a:p>
            <a:pPr marL="147052" indent="-147052" defTabSz="457200">
              <a:lnSpc>
                <a:spcPct val="120000"/>
              </a:lnSpc>
              <a:spcBef>
                <a:spcPts val="1200"/>
              </a:spcBef>
              <a:buSzPct val="100000"/>
              <a:buChar char="•"/>
              <a:defRPr sz="2600"/>
            </a:pPr>
            <a:r>
              <a:t>Cytokine Storm </a:t>
            </a:r>
          </a:p>
          <a:p>
            <a:pPr marL="147052" indent="-147052" defTabSz="457200">
              <a:lnSpc>
                <a:spcPct val="120000"/>
              </a:lnSpc>
              <a:spcBef>
                <a:spcPts val="1200"/>
              </a:spcBef>
              <a:buSzPct val="100000"/>
              <a:buChar char="•"/>
              <a:defRPr sz="2600"/>
            </a:pPr>
            <a:r>
              <a:t>Vasculopathy </a:t>
            </a:r>
          </a:p>
          <a:p>
            <a:pPr marL="147052" indent="-147052" defTabSz="457200">
              <a:lnSpc>
                <a:spcPct val="120000"/>
              </a:lnSpc>
              <a:spcBef>
                <a:spcPts val="1200"/>
              </a:spcBef>
              <a:buSzPct val="100000"/>
              <a:buChar char="•"/>
              <a:defRPr sz="2600"/>
            </a:pPr>
            <a:r>
              <a:t>Coagulopathy    </a:t>
            </a:r>
          </a:p>
          <a:p>
            <a:pPr marL="260684" indent="-260684" defTabSz="457200">
              <a:lnSpc>
                <a:spcPct val="120000"/>
              </a:lnSpc>
              <a:spcBef>
                <a:spcPts val="1400"/>
              </a:spcBef>
              <a:buSzPct val="100000"/>
              <a:buChar char="•"/>
              <a:defRPr sz="2600"/>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Object 1" descr="Object 1"/>
          <p:cNvPicPr>
            <a:picLocks noChangeAspect="1"/>
          </p:cNvPicPr>
          <p:nvPr/>
        </p:nvPicPr>
        <p:blipFill>
          <a:blip r:embed="rId2">
            <a:extLst/>
          </a:blip>
          <a:srcRect l="2908" b="2908"/>
          <a:stretch>
            <a:fillRect/>
          </a:stretch>
        </p:blipFill>
        <p:spPr>
          <a:xfrm>
            <a:off x="-215900" y="857250"/>
            <a:ext cx="9144041" cy="5143523"/>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Dengue virus has three principal proteins that are targeted by the host immune response.…"/>
          <p:cNvSpPr txBox="1">
            <a:spLocks noGrp="1"/>
          </p:cNvSpPr>
          <p:nvPr>
            <p:ph type="subTitle" idx="1"/>
          </p:nvPr>
        </p:nvSpPr>
        <p:spPr>
          <a:xfrm>
            <a:off x="914400" y="748665"/>
            <a:ext cx="7772400" cy="5754777"/>
          </a:xfrm>
          <a:prstGeom prst="rect">
            <a:avLst/>
          </a:prstGeom>
        </p:spPr>
        <p:txBody>
          <a:bodyPr>
            <a:normAutofit fontScale="92500"/>
          </a:bodyPr>
          <a:lstStyle/>
          <a:p>
            <a:pPr marL="119112" indent="-119112" defTabSz="370331">
              <a:lnSpc>
                <a:spcPct val="120000"/>
              </a:lnSpc>
              <a:spcBef>
                <a:spcPts val="900"/>
              </a:spcBef>
              <a:buSzPct val="100000"/>
              <a:buChar char="•"/>
              <a:defRPr sz="2106"/>
            </a:pPr>
            <a:endParaRPr/>
          </a:p>
          <a:p>
            <a:pPr defTabSz="370331">
              <a:lnSpc>
                <a:spcPct val="120000"/>
              </a:lnSpc>
              <a:spcBef>
                <a:spcPts val="900"/>
              </a:spcBef>
              <a:buClr>
                <a:srgbClr val="000000"/>
              </a:buClr>
              <a:defRPr sz="2106"/>
            </a:pPr>
            <a:r>
              <a:t>Dengue virus has</a:t>
            </a:r>
            <a:r>
              <a:rPr b="1"/>
              <a:t> three principal proteins</a:t>
            </a:r>
            <a:r>
              <a:t> that are targeted by the host immune response. </a:t>
            </a:r>
            <a:br/>
            <a:endParaRPr/>
          </a:p>
          <a:p>
            <a:pPr marL="211154" indent="-211154" defTabSz="370331">
              <a:lnSpc>
                <a:spcPct val="120000"/>
              </a:lnSpc>
              <a:spcBef>
                <a:spcPts val="1100"/>
              </a:spcBef>
              <a:buSzPct val="100000"/>
              <a:buChar char="•"/>
              <a:defRPr sz="2106"/>
            </a:pPr>
            <a:r>
              <a:rPr b="1"/>
              <a:t>E protein</a:t>
            </a:r>
            <a:r>
              <a:t>-specific antibodies cause neutralization of infection and block attachment to cell receptors. </a:t>
            </a:r>
            <a:br/>
            <a:endParaRPr/>
          </a:p>
          <a:p>
            <a:pPr marL="211154" indent="-211154" defTabSz="370331">
              <a:lnSpc>
                <a:spcPct val="120000"/>
              </a:lnSpc>
              <a:spcBef>
                <a:spcPts val="1100"/>
              </a:spcBef>
              <a:buSzPct val="100000"/>
              <a:buChar char="•"/>
              <a:defRPr sz="2106"/>
            </a:pPr>
            <a:r>
              <a:rPr b="1"/>
              <a:t>NS1</a:t>
            </a:r>
            <a:r>
              <a:t> is not found in the virion; NS1-specific antibodies are therefore incapable of neutralization of infection but can direct complement-mediated lysis of infected cells. </a:t>
            </a:r>
            <a:br/>
            <a:endParaRPr/>
          </a:p>
          <a:p>
            <a:pPr marL="211154" indent="-211154" defTabSz="370331">
              <a:lnSpc>
                <a:spcPct val="120000"/>
              </a:lnSpc>
              <a:spcBef>
                <a:spcPts val="1100"/>
              </a:spcBef>
              <a:buSzPct val="100000"/>
              <a:buChar char="•"/>
              <a:defRPr sz="2106"/>
            </a:pPr>
            <a:r>
              <a:rPr b="1"/>
              <a:t>Pre-M</a:t>
            </a:r>
            <a:r>
              <a:t>–specific antibodies bind to partially matured virions only and show poor neutralization of infection but can mediate ADE. </a:t>
            </a:r>
            <a:b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Screenshot 2021-08-05 at 10.44.32 PM.png" descr="Screenshot 2021-08-05 at 10.44.32 PM.png"/>
          <p:cNvPicPr>
            <a:picLocks noChangeAspect="1"/>
          </p:cNvPicPr>
          <p:nvPr/>
        </p:nvPicPr>
        <p:blipFill>
          <a:blip r:embed="rId2">
            <a:extLst/>
          </a:blip>
          <a:stretch>
            <a:fillRect/>
          </a:stretch>
        </p:blipFill>
        <p:spPr>
          <a:xfrm>
            <a:off x="1193531" y="307935"/>
            <a:ext cx="6753367" cy="6555423"/>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robable Dengue fever:…"/>
          <p:cNvSpPr txBox="1">
            <a:spLocks noGrp="1"/>
          </p:cNvSpPr>
          <p:nvPr>
            <p:ph type="subTitle" idx="1"/>
          </p:nvPr>
        </p:nvSpPr>
        <p:spPr>
          <a:xfrm>
            <a:off x="914400" y="1180582"/>
            <a:ext cx="7772400" cy="5461822"/>
          </a:xfrm>
          <a:prstGeom prst="rect">
            <a:avLst/>
          </a:prstGeom>
        </p:spPr>
        <p:txBody>
          <a:bodyPr anchor="t"/>
          <a:lstStyle/>
          <a:p>
            <a:pPr defTabSz="297179">
              <a:lnSpc>
                <a:spcPct val="120000"/>
              </a:lnSpc>
              <a:spcBef>
                <a:spcPts val="700"/>
              </a:spcBef>
              <a:defRPr sz="1690" b="1"/>
            </a:pPr>
            <a:r>
              <a:t>Probable Dengue fever: </a:t>
            </a:r>
            <a:endParaRPr b="0"/>
          </a:p>
          <a:p>
            <a:pPr defTabSz="297179">
              <a:lnSpc>
                <a:spcPct val="120000"/>
              </a:lnSpc>
              <a:spcBef>
                <a:spcPts val="700"/>
              </a:spcBef>
              <a:defRPr sz="1690"/>
            </a:pPr>
            <a:r>
              <a:t>A case compatible with the clinical description of dengue fever during the outbreak and/or Non- ELISA based NS1/IgM positive is only probable dengue fever due to poor sensitivity and specificity.</a:t>
            </a:r>
          </a:p>
          <a:p>
            <a:pPr defTabSz="297179">
              <a:lnSpc>
                <a:spcPct val="120000"/>
              </a:lnSpc>
              <a:spcBef>
                <a:spcPts val="700"/>
              </a:spcBef>
              <a:defRPr sz="1690"/>
            </a:pPr>
            <a:endParaRPr/>
          </a:p>
          <a:p>
            <a:pPr defTabSz="297179">
              <a:lnSpc>
                <a:spcPct val="120000"/>
              </a:lnSpc>
              <a:spcBef>
                <a:spcPts val="700"/>
              </a:spcBef>
              <a:defRPr sz="1690"/>
            </a:pPr>
            <a:r>
              <a:rPr b="1"/>
              <a:t>Confirmed Dengue Fever</a:t>
            </a:r>
            <a:r>
              <a:t>:</a:t>
            </a:r>
          </a:p>
          <a:p>
            <a:pPr defTabSz="297179">
              <a:lnSpc>
                <a:spcPct val="120000"/>
              </a:lnSpc>
              <a:spcBef>
                <a:spcPts val="700"/>
              </a:spcBef>
              <a:defRPr sz="1690"/>
            </a:pPr>
            <a:r>
              <a:t>A case compatible with the clinical descriptions of dengue fever with at least one of the following: </a:t>
            </a:r>
          </a:p>
          <a:p>
            <a:pPr defTabSz="297179">
              <a:lnSpc>
                <a:spcPct val="120000"/>
              </a:lnSpc>
              <a:spcBef>
                <a:spcPts val="700"/>
              </a:spcBef>
              <a:defRPr sz="1690"/>
            </a:pPr>
            <a:r>
              <a:t>• Demonstration of dengue virus antigen in a serum sample by NS1-ELISA</a:t>
            </a:r>
            <a:br/>
            <a:r>
              <a:t>• Demonstration of IgM antibody titer by ELISA in the single serum sample</a:t>
            </a:r>
            <a:br/>
            <a:r>
              <a:t>• IgG seroconversion in paired sera after 2 weeks with a fourfold increase of IgG titer • Detection of viral nucleic acid by PCR</a:t>
            </a:r>
            <a:br/>
            <a:r>
              <a:t>• Isolation of the virus (virus culture positive) from serum, plasma or leucocytes). </a:t>
            </a:r>
          </a:p>
          <a:p>
            <a:pPr defTabSz="297179">
              <a:lnSpc>
                <a:spcPct val="120000"/>
              </a:lnSpc>
              <a:spcBef>
                <a:spcPts val="700"/>
              </a:spcBef>
              <a:defRPr sz="1690"/>
            </a:pPr>
            <a:endParaRPr/>
          </a:p>
        </p:txBody>
      </p:sp>
      <p:sp>
        <p:nvSpPr>
          <p:cNvPr id="264" name="CLINICAL FEATURES"/>
          <p:cNvSpPr txBox="1"/>
          <p:nvPr/>
        </p:nvSpPr>
        <p:spPr>
          <a:xfrm>
            <a:off x="914400" y="272018"/>
            <a:ext cx="7772400" cy="851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defTabSz="393192">
              <a:spcBef>
                <a:spcPts val="1000"/>
              </a:spcBef>
              <a:defRPr sz="3124" b="1"/>
            </a:lvl1pPr>
          </a:lstStyle>
          <a:p>
            <a:r>
              <a:t>                 CLINICAL FEATURES</a:t>
            </a:r>
            <a:endParaRPr sz="1032" b="0">
              <a:latin typeface="Times Roman"/>
              <a:ea typeface="Times Roman"/>
              <a:cs typeface="Times Roman"/>
              <a:sym typeface="Times Roman"/>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Natural Course of Dengue Infection…"/>
          <p:cNvSpPr txBox="1">
            <a:spLocks noGrp="1"/>
          </p:cNvSpPr>
          <p:nvPr>
            <p:ph type="subTitle" idx="1"/>
          </p:nvPr>
        </p:nvSpPr>
        <p:spPr>
          <a:xfrm>
            <a:off x="914400" y="880626"/>
            <a:ext cx="7772400" cy="5431076"/>
          </a:xfrm>
          <a:prstGeom prst="rect">
            <a:avLst/>
          </a:prstGeom>
        </p:spPr>
        <p:txBody>
          <a:bodyPr anchor="t"/>
          <a:lstStyle/>
          <a:p>
            <a:pPr defTabSz="457200">
              <a:lnSpc>
                <a:spcPct val="120000"/>
              </a:lnSpc>
              <a:spcBef>
                <a:spcPts val="1200"/>
              </a:spcBef>
              <a:defRPr sz="2600" b="1"/>
            </a:pPr>
            <a:r>
              <a:t>Natural Course of Dengue Infection </a:t>
            </a:r>
            <a:endParaRPr b="0"/>
          </a:p>
          <a:p>
            <a:pPr defTabSz="457200">
              <a:lnSpc>
                <a:spcPct val="120000"/>
              </a:lnSpc>
              <a:spcBef>
                <a:spcPts val="1200"/>
              </a:spcBef>
              <a:defRPr sz="2600"/>
            </a:pPr>
            <a:r>
              <a:t>The clinical course of illness passes through the following three phases: </a:t>
            </a:r>
          </a:p>
          <a:p>
            <a:pPr marL="457200" indent="-317500" defTabSz="457200">
              <a:lnSpc>
                <a:spcPct val="120000"/>
              </a:lnSpc>
              <a:spcBef>
                <a:spcPts val="1400"/>
              </a:spcBef>
              <a:buClr>
                <a:srgbClr val="000000"/>
              </a:buClr>
              <a:buSzPct val="100000"/>
              <a:buFont typeface="Arial"/>
              <a:buChar char="•"/>
              <a:defRPr sz="2600"/>
            </a:pPr>
            <a:r>
              <a:t>Febrile phase </a:t>
            </a:r>
          </a:p>
          <a:p>
            <a:pPr marL="457200" indent="-317500" defTabSz="457200">
              <a:lnSpc>
                <a:spcPct val="120000"/>
              </a:lnSpc>
              <a:spcBef>
                <a:spcPts val="1400"/>
              </a:spcBef>
              <a:buClr>
                <a:srgbClr val="000000"/>
              </a:buClr>
              <a:buSzPct val="100000"/>
              <a:buFont typeface="Arial"/>
              <a:buChar char="•"/>
              <a:defRPr sz="2600"/>
            </a:pPr>
            <a:r>
              <a:t>Critical phase </a:t>
            </a:r>
          </a:p>
          <a:p>
            <a:pPr marL="457200" indent="-317500" defTabSz="457200">
              <a:lnSpc>
                <a:spcPct val="120000"/>
              </a:lnSpc>
              <a:spcBef>
                <a:spcPts val="1400"/>
              </a:spcBef>
              <a:buClr>
                <a:srgbClr val="000000"/>
              </a:buClr>
              <a:buSzPct val="100000"/>
              <a:buFont typeface="Arial"/>
              <a:buChar char="•"/>
              <a:defRPr sz="2600"/>
            </a:pPr>
            <a:r>
              <a:t>Convalescent phase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Screenshot 2021-08-05 at 10.42.41 PM.png" descr="Screenshot 2021-08-05 at 10.42.41 PM.png"/>
          <p:cNvPicPr>
            <a:picLocks noChangeAspect="1"/>
          </p:cNvPicPr>
          <p:nvPr/>
        </p:nvPicPr>
        <p:blipFill>
          <a:blip r:embed="rId2">
            <a:extLst/>
          </a:blip>
          <a:stretch>
            <a:fillRect/>
          </a:stretch>
        </p:blipFill>
        <p:spPr>
          <a:xfrm>
            <a:off x="890453" y="5357"/>
            <a:ext cx="7359522" cy="6858001"/>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FEBRILE PHASE"/>
          <p:cNvSpPr txBox="1">
            <a:spLocks noGrp="1"/>
          </p:cNvSpPr>
          <p:nvPr>
            <p:ph type="subTitle" sz="quarter" idx="1"/>
          </p:nvPr>
        </p:nvSpPr>
        <p:spPr>
          <a:xfrm>
            <a:off x="685800" y="568367"/>
            <a:ext cx="7772400" cy="589980"/>
          </a:xfrm>
          <a:prstGeom prst="rect">
            <a:avLst/>
          </a:prstGeom>
        </p:spPr>
        <p:txBody>
          <a:bodyPr>
            <a:normAutofit lnSpcReduction="10000"/>
          </a:bodyPr>
          <a:lstStyle/>
          <a:p>
            <a:pPr defTabSz="896111">
              <a:defRPr sz="1960" b="1"/>
            </a:pPr>
            <a:r>
              <a:t>                          </a:t>
            </a:r>
            <a:r>
              <a:rPr sz="3528"/>
              <a:t>  FEBRILE PHASE</a:t>
            </a:r>
          </a:p>
        </p:txBody>
      </p:sp>
      <p:sp>
        <p:nvSpPr>
          <p:cNvPr id="271" name="Sudden rise in temperature - biphasic, lasting 2-7 days, commonly associated with…"/>
          <p:cNvSpPr txBox="1"/>
          <p:nvPr/>
        </p:nvSpPr>
        <p:spPr>
          <a:xfrm>
            <a:off x="457200" y="1430223"/>
            <a:ext cx="8229600" cy="5253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292607">
              <a:lnSpc>
                <a:spcPct val="120000"/>
              </a:lnSpc>
              <a:spcBef>
                <a:spcPts val="700"/>
              </a:spcBef>
              <a:defRPr sz="1664"/>
            </a:pPr>
            <a:endParaRPr/>
          </a:p>
          <a:p>
            <a:pPr marL="292607" indent="-203200" defTabSz="292607">
              <a:lnSpc>
                <a:spcPct val="120000"/>
              </a:lnSpc>
              <a:spcBef>
                <a:spcPts val="700"/>
              </a:spcBef>
              <a:buClr>
                <a:srgbClr val="000000"/>
              </a:buClr>
              <a:buSzPct val="100000"/>
              <a:buFont typeface="Arial"/>
              <a:buChar char="•"/>
              <a:defRPr sz="1664"/>
            </a:pPr>
            <a:r>
              <a:t>Sudden rise in temperature - biphasic, lasting 2-7 days, commonly associated with </a:t>
            </a:r>
          </a:p>
          <a:p>
            <a:pPr marL="292607" indent="-203200" defTabSz="292607">
              <a:lnSpc>
                <a:spcPct val="120000"/>
              </a:lnSpc>
              <a:spcBef>
                <a:spcPts val="700"/>
              </a:spcBef>
              <a:buClr>
                <a:srgbClr val="000000"/>
              </a:buClr>
              <a:buSzPct val="100000"/>
              <a:buFont typeface="Arial"/>
              <a:buChar char="•"/>
              <a:defRPr sz="1664"/>
            </a:pPr>
            <a:r>
              <a:t>Headache, </a:t>
            </a:r>
          </a:p>
          <a:p>
            <a:pPr marL="292607" indent="-203200" defTabSz="292607">
              <a:lnSpc>
                <a:spcPct val="120000"/>
              </a:lnSpc>
              <a:spcBef>
                <a:spcPts val="700"/>
              </a:spcBef>
              <a:buClr>
                <a:srgbClr val="000000"/>
              </a:buClr>
              <a:buSzPct val="100000"/>
              <a:buFont typeface="Arial"/>
              <a:buChar char="•"/>
              <a:defRPr sz="1664"/>
            </a:pPr>
            <a:r>
              <a:t>Flushing, </a:t>
            </a:r>
          </a:p>
          <a:p>
            <a:pPr marL="292607" indent="-203200" defTabSz="292607">
              <a:lnSpc>
                <a:spcPct val="120000"/>
              </a:lnSpc>
              <a:spcBef>
                <a:spcPts val="700"/>
              </a:spcBef>
              <a:buClr>
                <a:srgbClr val="000000"/>
              </a:buClr>
              <a:buSzPct val="100000"/>
              <a:buFont typeface="Arial"/>
              <a:buChar char="•"/>
              <a:defRPr sz="1664"/>
            </a:pPr>
            <a:r>
              <a:t>Retro-orbital pain </a:t>
            </a:r>
          </a:p>
          <a:p>
            <a:pPr marL="292607" indent="-203200" defTabSz="292607">
              <a:lnSpc>
                <a:spcPct val="120000"/>
              </a:lnSpc>
              <a:spcBef>
                <a:spcPts val="700"/>
              </a:spcBef>
              <a:buClr>
                <a:srgbClr val="000000"/>
              </a:buClr>
              <a:buSzPct val="100000"/>
              <a:buFont typeface="Arial"/>
              <a:buChar char="•"/>
              <a:defRPr sz="1664"/>
            </a:pPr>
            <a:r>
              <a:t>Rash, </a:t>
            </a:r>
          </a:p>
          <a:p>
            <a:pPr marL="292607" indent="-203200" defTabSz="292607">
              <a:lnSpc>
                <a:spcPct val="120000"/>
              </a:lnSpc>
              <a:spcBef>
                <a:spcPts val="700"/>
              </a:spcBef>
              <a:buClr>
                <a:srgbClr val="000000"/>
              </a:buClr>
              <a:buSzPct val="100000"/>
              <a:buFont typeface="Arial"/>
              <a:buChar char="•"/>
              <a:defRPr sz="1664"/>
            </a:pPr>
            <a:r>
              <a:t>Myalgia, </a:t>
            </a:r>
          </a:p>
          <a:p>
            <a:pPr marL="292607" indent="-203200" defTabSz="292607">
              <a:lnSpc>
                <a:spcPct val="120000"/>
              </a:lnSpc>
              <a:spcBef>
                <a:spcPts val="700"/>
              </a:spcBef>
              <a:buClr>
                <a:srgbClr val="000000"/>
              </a:buClr>
              <a:buSzPct val="100000"/>
              <a:buFont typeface="Arial"/>
              <a:buChar char="•"/>
              <a:defRPr sz="1664"/>
            </a:pPr>
            <a:r>
              <a:t>Maculopapular or rubelliform rash which usually appear after 3</a:t>
            </a:r>
            <a:r>
              <a:rPr baseline="40064"/>
              <a:t>rd </a:t>
            </a:r>
            <a:r>
              <a:t>or 4</a:t>
            </a:r>
            <a:r>
              <a:rPr baseline="40064"/>
              <a:t>th </a:t>
            </a:r>
            <a:r>
              <a:t>day of fever and is commonly seen on the face, neck and another part of the body, it generally fades away in the latter half of febrile phase. </a:t>
            </a:r>
          </a:p>
          <a:p>
            <a:pPr marL="292607" indent="-203200" defTabSz="292607">
              <a:lnSpc>
                <a:spcPct val="120000"/>
              </a:lnSpc>
              <a:spcBef>
                <a:spcPts val="700"/>
              </a:spcBef>
              <a:buClr>
                <a:srgbClr val="000000"/>
              </a:buClr>
              <a:buSzPct val="100000"/>
              <a:buFont typeface="Arial"/>
              <a:buChar char="•"/>
              <a:defRPr sz="1664"/>
            </a:pPr>
            <a:r>
              <a:t>Unusual haemorrhagic manifestations or severity may be seen in persons with coinfection with other organisms or in those having co- morbid illnesses. </a:t>
            </a:r>
            <a:br/>
            <a:endParaRPr sz="768">
              <a:latin typeface="Times Roman"/>
              <a:ea typeface="Times Roman"/>
              <a:cs typeface="Times Roman"/>
              <a:sym typeface="Times Roman"/>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RITICAL PHASE (Leakage phase)"/>
          <p:cNvSpPr txBox="1">
            <a:spLocks noGrp="1"/>
          </p:cNvSpPr>
          <p:nvPr>
            <p:ph type="subTitle" sz="quarter" idx="1"/>
          </p:nvPr>
        </p:nvSpPr>
        <p:spPr>
          <a:xfrm>
            <a:off x="1128712" y="369376"/>
            <a:ext cx="7772401" cy="493916"/>
          </a:xfrm>
          <a:prstGeom prst="rect">
            <a:avLst/>
          </a:prstGeom>
        </p:spPr>
        <p:txBody>
          <a:bodyPr>
            <a:normAutofit lnSpcReduction="10000"/>
          </a:bodyPr>
          <a:lstStyle/>
          <a:p>
            <a:pPr defTabSz="370331">
              <a:spcBef>
                <a:spcPts val="900"/>
              </a:spcBef>
              <a:defRPr sz="2916"/>
            </a:pPr>
            <a:r>
              <a:t>    </a:t>
            </a:r>
            <a:r>
              <a:rPr b="1"/>
              <a:t>CRITICAL PHASE (Leakage phase) </a:t>
            </a:r>
          </a:p>
        </p:txBody>
      </p:sp>
      <p:sp>
        <p:nvSpPr>
          <p:cNvPr id="274" name="After 3 to 4 days of onset of the fever…"/>
          <p:cNvSpPr txBox="1"/>
          <p:nvPr/>
        </p:nvSpPr>
        <p:spPr>
          <a:xfrm>
            <a:off x="357187" y="1562623"/>
            <a:ext cx="8429626" cy="5111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452627" indent="-314325" defTabSz="452627">
              <a:lnSpc>
                <a:spcPct val="120000"/>
              </a:lnSpc>
              <a:spcBef>
                <a:spcPts val="1100"/>
              </a:spcBef>
              <a:buClr>
                <a:srgbClr val="000000"/>
              </a:buClr>
              <a:buSzPct val="100000"/>
              <a:buFont typeface="Arial"/>
              <a:buChar char="•"/>
              <a:defRPr sz="2574"/>
            </a:pPr>
            <a:r>
              <a:t>After 3 to 4 days of onset of the fever</a:t>
            </a:r>
          </a:p>
          <a:p>
            <a:pPr marL="452627" indent="-314325" defTabSz="452627">
              <a:lnSpc>
                <a:spcPct val="120000"/>
              </a:lnSpc>
              <a:spcBef>
                <a:spcPts val="1100"/>
              </a:spcBef>
              <a:buClr>
                <a:srgbClr val="000000"/>
              </a:buClr>
              <a:buSzPct val="100000"/>
              <a:buFont typeface="Arial"/>
              <a:buChar char="•"/>
              <a:defRPr sz="2574"/>
            </a:pPr>
            <a:r>
              <a:t>Plasma leakage and haemoconcentration —-&gt; bleeding, hypotension and fluid accumulation in pleural, pericardial or abdominal cavities. </a:t>
            </a:r>
          </a:p>
          <a:p>
            <a:pPr marL="452627" indent="-314325" defTabSz="452627">
              <a:lnSpc>
                <a:spcPct val="120000"/>
              </a:lnSpc>
              <a:spcBef>
                <a:spcPts val="1100"/>
              </a:spcBef>
              <a:buClr>
                <a:srgbClr val="000000"/>
              </a:buClr>
              <a:buSzPct val="100000"/>
              <a:buFont typeface="Arial"/>
              <a:buChar char="•"/>
              <a:defRPr sz="2574"/>
            </a:pPr>
            <a:r>
              <a:t>High morbidity and mortality are usually seen in cases with multiple organ involvement or severe metabolic derangements. </a:t>
            </a:r>
          </a:p>
          <a:p>
            <a:pPr marL="452627" indent="-314325" defTabSz="452627">
              <a:lnSpc>
                <a:spcPct val="120000"/>
              </a:lnSpc>
              <a:spcBef>
                <a:spcPts val="1100"/>
              </a:spcBef>
              <a:buClr>
                <a:srgbClr val="000000"/>
              </a:buClr>
              <a:buSzPct val="100000"/>
              <a:buFont typeface="Arial"/>
              <a:buChar char="•"/>
              <a:defRPr sz="2574"/>
            </a:pPr>
            <a:r>
              <a:t>The period of plasma leakage usually lasts for </a:t>
            </a:r>
            <a:r>
              <a:rPr b="1"/>
              <a:t>36-48</a:t>
            </a:r>
            <a:r>
              <a:t> </a:t>
            </a:r>
            <a:r>
              <a:rPr b="1"/>
              <a:t>hrs</a:t>
            </a:r>
            <a:r>
              <a:t>. </a:t>
            </a:r>
            <a:br/>
            <a:endParaRPr sz="1188">
              <a:latin typeface="Times Roman"/>
              <a:ea typeface="Times Roman"/>
              <a:cs typeface="Times Roman"/>
              <a:sym typeface="Times Roman"/>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ONVALESCENT PHASE ( RECOVERY PHASE )"/>
          <p:cNvSpPr txBox="1">
            <a:spLocks noGrp="1"/>
          </p:cNvSpPr>
          <p:nvPr>
            <p:ph type="subTitle" sz="quarter" idx="1"/>
          </p:nvPr>
        </p:nvSpPr>
        <p:spPr>
          <a:xfrm>
            <a:off x="584200" y="128605"/>
            <a:ext cx="7772400" cy="948032"/>
          </a:xfrm>
          <a:prstGeom prst="rect">
            <a:avLst/>
          </a:prstGeom>
        </p:spPr>
        <p:txBody>
          <a:bodyPr/>
          <a:lstStyle>
            <a:lvl1pPr defTabSz="649223">
              <a:defRPr sz="2626" b="1"/>
            </a:lvl1pPr>
          </a:lstStyle>
          <a:p>
            <a:r>
              <a:t>CONVALESCENT PHASE ( RECOVERY PHASE )</a:t>
            </a:r>
          </a:p>
        </p:txBody>
      </p:sp>
      <p:sp>
        <p:nvSpPr>
          <p:cNvPr id="277" name="the extracellular fluid, which was lost due to capillary leakage, returns to the circulatory system…"/>
          <p:cNvSpPr txBox="1"/>
          <p:nvPr/>
        </p:nvSpPr>
        <p:spPr>
          <a:xfrm>
            <a:off x="559071" y="1103190"/>
            <a:ext cx="8190436" cy="51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p>
            <a:pPr marL="146183" indent="-146183" defTabSz="740663">
              <a:lnSpc>
                <a:spcPct val="120000"/>
              </a:lnSpc>
              <a:buSzPct val="100000"/>
              <a:buChar char="•"/>
              <a:defRPr sz="2106"/>
            </a:pPr>
            <a:r>
              <a:t>the extracellular fluid, which was lost due to capillary leakage, returns to the circulatory system </a:t>
            </a:r>
          </a:p>
          <a:p>
            <a:pPr marL="146183" indent="-146183" defTabSz="740663">
              <a:lnSpc>
                <a:spcPct val="120000"/>
              </a:lnSpc>
              <a:buSzPct val="100000"/>
              <a:buChar char="•"/>
              <a:defRPr sz="2106"/>
            </a:pPr>
            <a:endParaRPr/>
          </a:p>
          <a:p>
            <a:pPr marL="146183" indent="-146183" defTabSz="740663">
              <a:lnSpc>
                <a:spcPct val="120000"/>
              </a:lnSpc>
              <a:buSzPct val="100000"/>
              <a:buChar char="•"/>
              <a:defRPr sz="2106"/>
            </a:pPr>
            <a:r>
              <a:t>signs and symptoms of the patient improve</a:t>
            </a:r>
          </a:p>
          <a:p>
            <a:pPr marL="146183" indent="-146183" defTabSz="740663">
              <a:lnSpc>
                <a:spcPct val="120000"/>
              </a:lnSpc>
              <a:buSzPct val="100000"/>
              <a:buChar char="•"/>
              <a:defRPr sz="2106"/>
            </a:pPr>
            <a:endParaRPr/>
          </a:p>
          <a:p>
            <a:pPr marL="146183" indent="-146183" defTabSz="740663">
              <a:lnSpc>
                <a:spcPct val="120000"/>
              </a:lnSpc>
              <a:buSzPct val="100000"/>
              <a:buChar char="•"/>
              <a:defRPr sz="2106"/>
            </a:pPr>
            <a:r>
              <a:t>starts after 6-7 days of fever and lasts for 2-3 days</a:t>
            </a:r>
          </a:p>
          <a:p>
            <a:pPr marL="146183" indent="-146183" defTabSz="740663">
              <a:lnSpc>
                <a:spcPct val="120000"/>
              </a:lnSpc>
              <a:buSzPct val="100000"/>
              <a:buChar char="•"/>
              <a:defRPr sz="2106"/>
            </a:pPr>
            <a:endParaRPr/>
          </a:p>
          <a:p>
            <a:pPr marL="146183" indent="-146183" defTabSz="740663">
              <a:lnSpc>
                <a:spcPct val="120000"/>
              </a:lnSpc>
              <a:buSzPct val="100000"/>
              <a:buChar char="•"/>
              <a:defRPr sz="2106"/>
            </a:pPr>
            <a:r>
              <a:t>Longer convalescence period may be expected in some patients with severe shock, multiple organ involvement and other complications requiring specific treatment</a:t>
            </a:r>
          </a:p>
          <a:p>
            <a:pPr marL="146183" indent="-146183" defTabSz="740663">
              <a:lnSpc>
                <a:spcPct val="120000"/>
              </a:lnSpc>
              <a:buSzPct val="100000"/>
              <a:buChar char="•"/>
              <a:defRPr sz="2106"/>
            </a:pPr>
            <a:endParaRPr/>
          </a:p>
          <a:p>
            <a:pPr marL="146183" indent="-146183" defTabSz="740663">
              <a:lnSpc>
                <a:spcPct val="120000"/>
              </a:lnSpc>
              <a:buSzPct val="100000"/>
              <a:buChar char="•"/>
              <a:defRPr sz="2106"/>
            </a:pPr>
            <a:r>
              <a:t>The patient may develop </a:t>
            </a:r>
            <a:r>
              <a:rPr b="1" i="1"/>
              <a:t>pulmonary oedema due to fluid overload</a:t>
            </a:r>
            <a:r>
              <a:t> during this phase, especially if the fluid replacement rate is not reviewed and revised periodically</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itle 1"/>
          <p:cNvSpPr txBox="1">
            <a:spLocks noGrp="1"/>
          </p:cNvSpPr>
          <p:nvPr>
            <p:ph type="title"/>
          </p:nvPr>
        </p:nvSpPr>
        <p:spPr>
          <a:prstGeom prst="rect">
            <a:avLst/>
          </a:prstGeom>
        </p:spPr>
        <p:txBody>
          <a:bodyPr/>
          <a:lstStyle>
            <a:lvl1pPr>
              <a:lnSpc>
                <a:spcPct val="120000"/>
              </a:lnSpc>
              <a:defRPr sz="3600" b="1" spc="-90">
                <a:solidFill>
                  <a:srgbClr val="000000"/>
                </a:solidFill>
              </a:defRPr>
            </a:lvl1pPr>
          </a:lstStyle>
          <a:p>
            <a:r>
              <a:t>    CLINICAL COURSE OF DENGUE</a:t>
            </a:r>
          </a:p>
        </p:txBody>
      </p:sp>
      <p:pic>
        <p:nvPicPr>
          <p:cNvPr id="280" name="Content Placeholder 3" descr="Content Placeholder 3"/>
          <p:cNvPicPr>
            <a:picLocks noChangeAspect="1"/>
          </p:cNvPicPr>
          <p:nvPr/>
        </p:nvPicPr>
        <p:blipFill>
          <a:blip r:embed="rId2">
            <a:extLst/>
          </a:blip>
          <a:stretch>
            <a:fillRect/>
          </a:stretch>
        </p:blipFill>
        <p:spPr>
          <a:xfrm>
            <a:off x="1115616" y="1556791"/>
            <a:ext cx="7571186" cy="5184579"/>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txBox="1">
            <a:spLocks noGrp="1"/>
          </p:cNvSpPr>
          <p:nvPr>
            <p:ph type="title"/>
          </p:nvPr>
        </p:nvSpPr>
        <p:spPr>
          <a:xfrm>
            <a:off x="914400" y="512063"/>
            <a:ext cx="7772400" cy="396657"/>
          </a:xfrm>
          <a:prstGeom prst="rect">
            <a:avLst/>
          </a:prstGeom>
        </p:spPr>
        <p:txBody>
          <a:bodyPr>
            <a:normAutofit fontScale="90000"/>
          </a:bodyPr>
          <a:lstStyle/>
          <a:p>
            <a:pPr defTabSz="484631">
              <a:defRPr sz="2120" spc="-52"/>
            </a:pPr>
            <a:endParaRPr/>
          </a:p>
        </p:txBody>
      </p:sp>
      <p:pic>
        <p:nvPicPr>
          <p:cNvPr id="283" name="Content Placeholder 3" descr="Content Placeholder 3"/>
          <p:cNvPicPr>
            <a:picLocks noChangeAspect="1"/>
          </p:cNvPicPr>
          <p:nvPr/>
        </p:nvPicPr>
        <p:blipFill>
          <a:blip r:embed="rId2">
            <a:extLst/>
          </a:blip>
          <a:stretch>
            <a:fillRect/>
          </a:stretch>
        </p:blipFill>
        <p:spPr>
          <a:xfrm>
            <a:off x="395536" y="764704"/>
            <a:ext cx="8568953" cy="583264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hey can multiply in the tissues of the arthropod without evidence of disease or damage…"/>
          <p:cNvSpPr txBox="1">
            <a:spLocks noGrp="1"/>
          </p:cNvSpPr>
          <p:nvPr>
            <p:ph type="ctrTitle"/>
          </p:nvPr>
        </p:nvSpPr>
        <p:spPr>
          <a:xfrm>
            <a:off x="914400" y="370767"/>
            <a:ext cx="7772400" cy="5947738"/>
          </a:xfrm>
          <a:prstGeom prst="rect">
            <a:avLst/>
          </a:prstGeom>
        </p:spPr>
        <p:txBody>
          <a:bodyPr>
            <a:normAutofit fontScale="90000"/>
          </a:bodyPr>
          <a:lstStyle/>
          <a:p>
            <a:pPr marL="226313" marR="0" indent="-226313" defTabSz="452627">
              <a:buSzPct val="100000"/>
              <a:buChar char="•"/>
              <a:defRPr sz="2277" b="0" cap="none">
                <a:solidFill>
                  <a:srgbClr val="3B3835"/>
                </a:solidFill>
              </a:defRPr>
            </a:pPr>
            <a:endParaRPr/>
          </a:p>
          <a:p>
            <a:pPr marL="226313" marR="0" indent="-226313" defTabSz="452627">
              <a:buSzPct val="100000"/>
              <a:defRPr sz="2277" b="0" cap="none">
                <a:solidFill>
                  <a:srgbClr val="3B3835"/>
                </a:solidFill>
              </a:defRPr>
            </a:pPr>
            <a:endParaRPr/>
          </a:p>
          <a:p>
            <a:pPr marL="226313" marR="0" indent="-226313" defTabSz="452627">
              <a:buSzPct val="100000"/>
              <a:defRPr sz="2574" b="0" cap="none">
                <a:solidFill>
                  <a:srgbClr val="3B3835"/>
                </a:solidFill>
              </a:defRPr>
            </a:pPr>
            <a:r>
              <a:t>They can multiply in the tissues of the arthropod without evidence of disease or damage </a:t>
            </a:r>
          </a:p>
          <a:p>
            <a:pPr marL="226313" marR="0" indent="-226313" defTabSz="452627">
              <a:buSzPct val="100000"/>
              <a:defRPr sz="2574" b="0" cap="none">
                <a:solidFill>
                  <a:srgbClr val="3B3835"/>
                </a:solidFill>
              </a:defRPr>
            </a:pPr>
            <a:endParaRPr/>
          </a:p>
          <a:p>
            <a:pPr marL="226313" marR="0" indent="-226313" defTabSz="452627">
              <a:buSzPct val="100000"/>
              <a:defRPr sz="2574" b="0" cap="none">
                <a:solidFill>
                  <a:srgbClr val="3B3835"/>
                </a:solidFill>
              </a:defRPr>
            </a:pPr>
            <a:r>
              <a:t>The vector acquires a lifelong infection through the ingestion of blood from a viremic vertebrate </a:t>
            </a:r>
          </a:p>
          <a:p>
            <a:pPr marL="226313" marR="0" indent="-226313" defTabSz="452627">
              <a:buSzPct val="100000"/>
              <a:defRPr sz="2574" b="0" cap="none">
                <a:solidFill>
                  <a:srgbClr val="3B3835"/>
                </a:solidFill>
              </a:defRPr>
            </a:pPr>
            <a:endParaRPr/>
          </a:p>
          <a:p>
            <a:pPr marL="226313" marR="0" indent="-226313" defTabSz="452627">
              <a:buSzPct val="100000"/>
              <a:defRPr sz="2574" b="0" cap="none">
                <a:solidFill>
                  <a:srgbClr val="3B3835"/>
                </a:solidFill>
              </a:defRPr>
            </a:pPr>
            <a:r>
              <a:t>All arboviruses have an RNA genome, and most have a lipid-containing envelope and consequently are inactivated by ether or sodium deoxycholate </a:t>
            </a:r>
          </a:p>
          <a:p>
            <a:pPr marL="226313" marR="0" indent="-226313" defTabSz="452627">
              <a:buSzPct val="100000"/>
              <a:defRPr sz="2574" b="0" cap="none">
                <a:solidFill>
                  <a:srgbClr val="3B3835"/>
                </a:solidFill>
              </a:defRPr>
            </a:pPr>
            <a:endParaRPr/>
          </a:p>
          <a:p>
            <a:pPr marL="226313" marR="0" indent="-226313" defTabSz="452627">
              <a:buSzPct val="100000"/>
              <a:defRPr sz="2574" b="0" cap="none">
                <a:solidFill>
                  <a:srgbClr val="3B3835"/>
                </a:solidFill>
              </a:defRPr>
            </a:pPr>
            <a:r>
              <a:t>Inclusion in this group is based on ecological and epidemiological considerations and hence it contains viruses of diverse physical and chemical properties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Why Co-infection: A Public Health Challenge"/>
          <p:cNvSpPr txBox="1">
            <a:spLocks noGrp="1"/>
          </p:cNvSpPr>
          <p:nvPr>
            <p:ph type="subTitle" sz="quarter" idx="1"/>
          </p:nvPr>
        </p:nvSpPr>
        <p:spPr>
          <a:xfrm>
            <a:off x="535285" y="487600"/>
            <a:ext cx="8073430" cy="751514"/>
          </a:xfrm>
          <a:prstGeom prst="rect">
            <a:avLst/>
          </a:prstGeom>
        </p:spPr>
        <p:txBody>
          <a:bodyPr/>
          <a:lstStyle>
            <a:lvl1pPr defTabSz="374904">
              <a:spcBef>
                <a:spcPts val="900"/>
              </a:spcBef>
              <a:defRPr sz="2952" b="1"/>
            </a:lvl1pPr>
          </a:lstStyle>
          <a:p>
            <a:r>
              <a:t>Why Co-infection: A Public Health Challenge </a:t>
            </a:r>
          </a:p>
        </p:txBody>
      </p:sp>
      <p:sp>
        <p:nvSpPr>
          <p:cNvPr id="286" name="Difficult to distinguish symptoms and signs because of their overlapping initial clinical presentations and laboratory parameters.…"/>
          <p:cNvSpPr txBox="1"/>
          <p:nvPr/>
        </p:nvSpPr>
        <p:spPr>
          <a:xfrm>
            <a:off x="535285" y="1396920"/>
            <a:ext cx="8073430" cy="5337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defTabSz="315468">
              <a:spcBef>
                <a:spcPts val="800"/>
              </a:spcBef>
              <a:defRPr sz="1794" b="1"/>
            </a:pPr>
            <a:endParaRPr b="0">
              <a:latin typeface="Times Roman"/>
              <a:ea typeface="Times Roman"/>
              <a:cs typeface="Times Roman"/>
              <a:sym typeface="Times Roman"/>
            </a:endParaRPr>
          </a:p>
          <a:p>
            <a:pPr marL="315468" indent="-219075" defTabSz="315468">
              <a:spcBef>
                <a:spcPts val="1000"/>
              </a:spcBef>
              <a:buClr>
                <a:srgbClr val="000000"/>
              </a:buClr>
              <a:buSzPct val="100000"/>
              <a:buFont typeface="Arial"/>
              <a:buChar char="•"/>
              <a:defRPr sz="1794"/>
            </a:pPr>
            <a:r>
              <a:t>Difficult to distinguish symptoms and signs because of their overlapping initial clinical presentations and laboratory parameters. </a:t>
            </a:r>
            <a:r>
              <a:rPr>
                <a:latin typeface="Times Roman"/>
                <a:ea typeface="Times Roman"/>
                <a:cs typeface="Times Roman"/>
                <a:sym typeface="Times Roman"/>
              </a:rPr>
              <a:t/>
            </a:r>
            <a:br>
              <a:rPr>
                <a:latin typeface="Times Roman"/>
                <a:ea typeface="Times Roman"/>
                <a:cs typeface="Times Roman"/>
                <a:sym typeface="Times Roman"/>
              </a:rPr>
            </a:br>
            <a:endParaRPr>
              <a:latin typeface="Times Roman"/>
              <a:ea typeface="Times Roman"/>
              <a:cs typeface="Times Roman"/>
              <a:sym typeface="Times Roman"/>
            </a:endParaRPr>
          </a:p>
          <a:p>
            <a:pPr marL="315468" indent="-219075" defTabSz="315468">
              <a:spcBef>
                <a:spcPts val="1000"/>
              </a:spcBef>
              <a:buClr>
                <a:srgbClr val="000000"/>
              </a:buClr>
              <a:buSzPct val="100000"/>
              <a:buFont typeface="Arial"/>
              <a:buChar char="•"/>
              <a:defRPr sz="1794"/>
            </a:pPr>
            <a:r>
              <a:t>They both have an unpredictable clinical course and both generally require in-hospital monitoring for management. A high index of suspicion will be required to identify Dengue- COVID-19 co-infections. </a:t>
            </a:r>
            <a:r>
              <a:rPr>
                <a:latin typeface="Times Roman"/>
                <a:ea typeface="Times Roman"/>
                <a:cs typeface="Times Roman"/>
                <a:sym typeface="Times Roman"/>
              </a:rPr>
              <a:t/>
            </a:r>
            <a:br>
              <a:rPr>
                <a:latin typeface="Times Roman"/>
                <a:ea typeface="Times Roman"/>
                <a:cs typeface="Times Roman"/>
                <a:sym typeface="Times Roman"/>
              </a:rPr>
            </a:br>
            <a:endParaRPr>
              <a:latin typeface="Times Roman"/>
              <a:ea typeface="Times Roman"/>
              <a:cs typeface="Times Roman"/>
              <a:sym typeface="Times Roman"/>
            </a:endParaRPr>
          </a:p>
          <a:p>
            <a:pPr marL="315468" indent="-219075" defTabSz="315468">
              <a:spcBef>
                <a:spcPts val="1000"/>
              </a:spcBef>
              <a:buClr>
                <a:srgbClr val="000000"/>
              </a:buClr>
              <a:buSzPct val="100000"/>
              <a:buFont typeface="Arial"/>
              <a:buChar char="•"/>
              <a:defRPr sz="1794"/>
            </a:pPr>
            <a:r>
              <a:t>Most of the hospitals are busy with managing COVID-19 at present, and a very little window is open to tackling another disease outbreak. </a:t>
            </a:r>
            <a:r>
              <a:rPr>
                <a:latin typeface="Times Roman"/>
                <a:ea typeface="Times Roman"/>
                <a:cs typeface="Times Roman"/>
                <a:sym typeface="Times Roman"/>
              </a:rPr>
              <a:t/>
            </a:r>
            <a:br>
              <a:rPr>
                <a:latin typeface="Times Roman"/>
                <a:ea typeface="Times Roman"/>
                <a:cs typeface="Times Roman"/>
                <a:sym typeface="Times Roman"/>
              </a:rPr>
            </a:br>
            <a:endParaRPr>
              <a:latin typeface="Times Roman"/>
              <a:ea typeface="Times Roman"/>
              <a:cs typeface="Times Roman"/>
              <a:sym typeface="Times Roman"/>
            </a:endParaRPr>
          </a:p>
          <a:p>
            <a:pPr marL="315468" indent="-219075" defTabSz="315468">
              <a:spcBef>
                <a:spcPts val="1000"/>
              </a:spcBef>
              <a:buClr>
                <a:srgbClr val="000000"/>
              </a:buClr>
              <a:buSzPct val="100000"/>
              <a:buFont typeface="Arial"/>
              <a:buChar char="•"/>
              <a:defRPr sz="1794"/>
            </a:pPr>
            <a:r>
              <a:t>Most of the cases of COVID-19 and dengue are asymptomatic (about 80%). In a setting of coinfection, one might enhance the severity of the other. </a:t>
            </a:r>
            <a:r>
              <a:rPr>
                <a:latin typeface="Times Roman"/>
                <a:ea typeface="Times Roman"/>
                <a:cs typeface="Times Roman"/>
                <a:sym typeface="Times Roman"/>
              </a:rPr>
              <a:t/>
            </a:r>
            <a:br>
              <a:rPr>
                <a:latin typeface="Times Roman"/>
                <a:ea typeface="Times Roman"/>
                <a:cs typeface="Times Roman"/>
                <a:sym typeface="Times Roman"/>
              </a:rPr>
            </a:br>
            <a:endParaRPr>
              <a:latin typeface="Times Roman"/>
              <a:ea typeface="Times Roman"/>
              <a:cs typeface="Times Roman"/>
              <a:sym typeface="Times Roman"/>
            </a:endParaRPr>
          </a:p>
          <a:p>
            <a:pPr marL="315468" indent="-219075" defTabSz="315468">
              <a:spcBef>
                <a:spcPts val="1000"/>
              </a:spcBef>
              <a:buClr>
                <a:srgbClr val="000000"/>
              </a:buClr>
              <a:buSzPct val="100000"/>
              <a:buFont typeface="Arial"/>
              <a:buChar char="•"/>
              <a:defRPr sz="1012"/>
            </a:pPr>
            <a:endParaRPr>
              <a:latin typeface="Times Roman"/>
              <a:ea typeface="Times Roman"/>
              <a:cs typeface="Times Roman"/>
              <a:sym typeface="Times Roman"/>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IV fluid therapy is challenging in coinfected patients due to early development of ARDS/pulmonary oedema.…"/>
          <p:cNvSpPr txBox="1"/>
          <p:nvPr/>
        </p:nvSpPr>
        <p:spPr>
          <a:xfrm>
            <a:off x="926726" y="598085"/>
            <a:ext cx="7459560" cy="5852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04273" indent="-104273" defTabSz="182880">
              <a:lnSpc>
                <a:spcPct val="120000"/>
              </a:lnSpc>
              <a:spcBef>
                <a:spcPts val="500"/>
              </a:spcBef>
              <a:buSzPct val="100000"/>
              <a:buChar char="•"/>
              <a:defRPr sz="2280"/>
            </a:pPr>
            <a:r>
              <a:t>IV fluid therapy is challenging in coinfected patients due to early development of ARDS/pulmonary oedema. </a:t>
            </a:r>
            <a:br/>
            <a:endParaRPr/>
          </a:p>
          <a:p>
            <a:pPr marL="104273" indent="-104273" defTabSz="182880">
              <a:lnSpc>
                <a:spcPct val="120000"/>
              </a:lnSpc>
              <a:spcBef>
                <a:spcPts val="500"/>
              </a:spcBef>
              <a:buSzPct val="100000"/>
              <a:buChar char="•"/>
              <a:defRPr sz="2280"/>
            </a:pPr>
            <a:r>
              <a:t>Treatment with Low molecular weight heparin for management of COVID-19 may enhance bleeding in the presence of dengue, especially with low platelet count. </a:t>
            </a:r>
            <a:br/>
            <a:endParaRPr/>
          </a:p>
          <a:p>
            <a:pPr marL="104273" indent="-104273" defTabSz="182880">
              <a:lnSpc>
                <a:spcPct val="120000"/>
              </a:lnSpc>
              <a:spcBef>
                <a:spcPts val="500"/>
              </a:spcBef>
              <a:buSzPct val="100000"/>
              <a:buChar char="•"/>
              <a:defRPr sz="2280"/>
            </a:pPr>
            <a:r>
              <a:t>False positivity is also reported among co-infection, which may create a diagnostic challenge. </a:t>
            </a:r>
            <a:br/>
            <a:endParaRPr/>
          </a:p>
          <a:p>
            <a:pPr marL="88231" indent="-88231" defTabSz="182880">
              <a:lnSpc>
                <a:spcPct val="120000"/>
              </a:lnSpc>
              <a:spcBef>
                <a:spcPts val="500"/>
              </a:spcBef>
              <a:buSzPct val="100000"/>
              <a:buChar char="•"/>
              <a:defRPr sz="1520"/>
            </a:pPr>
            <a:r>
              <a:rPr sz="2280"/>
              <a:t>Both viral diseases do not have any specific antivirals drugs or any vaccine.</a:t>
            </a:r>
            <a:r>
              <a:t> </a:t>
            </a:r>
            <a:br/>
            <a:endParaRPr/>
          </a:p>
          <a:p>
            <a:pPr defTabSz="182880">
              <a:lnSpc>
                <a:spcPct val="120000"/>
              </a:lnSpc>
              <a:spcBef>
                <a:spcPts val="400"/>
              </a:spcBef>
              <a:defRPr sz="1520"/>
            </a:pPr>
            <a:endParaRPr/>
          </a:p>
          <a:p>
            <a:pPr defTabSz="182880">
              <a:lnSpc>
                <a:spcPct val="120000"/>
              </a:lnSpc>
              <a:spcBef>
                <a:spcPts val="400"/>
              </a:spcBef>
              <a:defRPr sz="1520"/>
            </a:pPr>
            <a:endParaRPr/>
          </a:p>
          <a:p>
            <a:pPr defTabSz="182880">
              <a:lnSpc>
                <a:spcPct val="120000"/>
              </a:lnSpc>
              <a:spcBef>
                <a:spcPts val="400"/>
              </a:spcBef>
              <a:defRPr sz="1520"/>
            </a:pPr>
            <a:endParaRPr/>
          </a:p>
          <a:p>
            <a:pPr defTabSz="182880">
              <a:lnSpc>
                <a:spcPct val="120000"/>
              </a:lnSpc>
              <a:spcBef>
                <a:spcPts val="400"/>
              </a:spcBef>
              <a:defRPr sz="1040"/>
            </a:pPr>
            <a:endParaRPr/>
          </a:p>
          <a:p>
            <a:pPr defTabSz="182880">
              <a:spcBef>
                <a:spcPts val="400"/>
              </a:spcBef>
              <a:defRPr sz="586"/>
            </a:pPr>
            <a:endParaRPr sz="480">
              <a:latin typeface="Times Roman"/>
              <a:ea typeface="Times Roman"/>
              <a:cs typeface="Times Roman"/>
              <a:sym typeface="Times Roman"/>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Dengue primarily gets transmitted by mosquito bite, initially infects the LHCs in the dermis or the peripheral blood monocytes which later on carries the viral particle to draining lymph node and primes the T cell and B cell.…"/>
          <p:cNvSpPr txBox="1">
            <a:spLocks noGrp="1"/>
          </p:cNvSpPr>
          <p:nvPr>
            <p:ph type="subTitle" idx="1"/>
          </p:nvPr>
        </p:nvSpPr>
        <p:spPr>
          <a:xfrm>
            <a:off x="914400" y="316567"/>
            <a:ext cx="7772400" cy="6224866"/>
          </a:xfrm>
          <a:prstGeom prst="rect">
            <a:avLst/>
          </a:prstGeom>
        </p:spPr>
        <p:txBody>
          <a:bodyPr/>
          <a:lstStyle/>
          <a:p>
            <a:pPr marL="164231" indent="-164231" defTabSz="288036">
              <a:lnSpc>
                <a:spcPct val="120000"/>
              </a:lnSpc>
              <a:spcBef>
                <a:spcPts val="700"/>
              </a:spcBef>
              <a:buSzPct val="100000"/>
              <a:buChar char="•"/>
              <a:defRPr sz="2394"/>
            </a:pPr>
            <a:r>
              <a:rPr b="1"/>
              <a:t>Dengue </a:t>
            </a:r>
            <a:r>
              <a:t>primarily gets transmitted by </a:t>
            </a:r>
            <a:r>
              <a:rPr b="1"/>
              <a:t>mosquito bite</a:t>
            </a:r>
            <a:r>
              <a:t>, initially infects the LHCs in the dermis or the peripheral blood monocytes which later on carries the viral particle to draining lymph node and primes the T cell and B cell. </a:t>
            </a:r>
          </a:p>
          <a:p>
            <a:pPr marL="164231" indent="-164231" defTabSz="288036">
              <a:lnSpc>
                <a:spcPct val="120000"/>
              </a:lnSpc>
              <a:spcBef>
                <a:spcPts val="700"/>
              </a:spcBef>
              <a:buSzPct val="100000"/>
              <a:buChar char="•"/>
              <a:defRPr sz="2394"/>
            </a:pPr>
            <a:endParaRPr/>
          </a:p>
          <a:p>
            <a:pPr marL="164231" indent="-164231" defTabSz="288036">
              <a:lnSpc>
                <a:spcPct val="120000"/>
              </a:lnSpc>
              <a:spcBef>
                <a:spcPts val="700"/>
              </a:spcBef>
              <a:buSzPct val="100000"/>
              <a:buChar char="•"/>
              <a:defRPr sz="2394"/>
            </a:pPr>
            <a:r>
              <a:t>On the other hand, the route of entry of </a:t>
            </a:r>
            <a:r>
              <a:rPr b="1"/>
              <a:t>coronaviruses</a:t>
            </a:r>
            <a:r>
              <a:t> is the </a:t>
            </a:r>
            <a:r>
              <a:rPr b="1"/>
              <a:t>respiratory tract</a:t>
            </a:r>
            <a:r>
              <a:t>. Both the viruses multiply in the host cellular cytoplasm.</a:t>
            </a:r>
          </a:p>
          <a:p>
            <a:pPr marL="164231" indent="-164231" defTabSz="288036">
              <a:lnSpc>
                <a:spcPct val="120000"/>
              </a:lnSpc>
              <a:spcBef>
                <a:spcPts val="700"/>
              </a:spcBef>
              <a:buSzPct val="100000"/>
              <a:buChar char="•"/>
              <a:defRPr sz="2394"/>
            </a:pPr>
            <a:endParaRPr/>
          </a:p>
          <a:p>
            <a:pPr marL="164231" indent="-164231" defTabSz="288036">
              <a:lnSpc>
                <a:spcPct val="120000"/>
              </a:lnSpc>
              <a:spcBef>
                <a:spcPts val="700"/>
              </a:spcBef>
              <a:buSzPct val="100000"/>
              <a:buChar char="•"/>
              <a:defRPr sz="2394"/>
            </a:pPr>
            <a:r>
              <a:t>In a setting of the dysfunctional immune response, </a:t>
            </a:r>
            <a:r>
              <a:rPr b="1"/>
              <a:t>both </a:t>
            </a:r>
            <a:r>
              <a:t>can cause a </a:t>
            </a:r>
            <a:r>
              <a:rPr b="1"/>
              <a:t>cytokine storm</a:t>
            </a:r>
            <a:r>
              <a:t> that leads to both local and systemic tissue damage.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Both infections exhibit the following characteristics- Antibody-dependent enhancement (ADE), cytokine storm, vasculopathy, and coagulopathy.…"/>
          <p:cNvSpPr txBox="1"/>
          <p:nvPr/>
        </p:nvSpPr>
        <p:spPr>
          <a:xfrm>
            <a:off x="497104" y="813928"/>
            <a:ext cx="8149792" cy="5634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6795" indent="-226795" defTabSz="397763">
              <a:lnSpc>
                <a:spcPct val="120000"/>
              </a:lnSpc>
              <a:spcBef>
                <a:spcPts val="1000"/>
              </a:spcBef>
              <a:buSzPct val="100000"/>
              <a:buChar char="•"/>
              <a:defRPr sz="2262"/>
            </a:pPr>
            <a:r>
              <a:t>Both infections exhibit the following characteristics- Antibody-dependent enhancement</a:t>
            </a:r>
            <a:r>
              <a:rPr b="1"/>
              <a:t> (ADE)</a:t>
            </a:r>
            <a:r>
              <a:t>, </a:t>
            </a:r>
            <a:r>
              <a:rPr b="1"/>
              <a:t>cytokine storm</a:t>
            </a:r>
            <a:r>
              <a:t>, </a:t>
            </a:r>
            <a:r>
              <a:rPr b="1"/>
              <a:t>vasculopathy</a:t>
            </a:r>
            <a:r>
              <a:t>, and </a:t>
            </a:r>
            <a:r>
              <a:rPr b="1"/>
              <a:t>coagulopathy</a:t>
            </a:r>
            <a:r>
              <a:t>. </a:t>
            </a:r>
            <a:endParaRPr sz="1044"/>
          </a:p>
          <a:p>
            <a:pPr marL="226795" indent="-226795" defTabSz="397763">
              <a:lnSpc>
                <a:spcPct val="120000"/>
              </a:lnSpc>
              <a:spcBef>
                <a:spcPts val="1000"/>
              </a:spcBef>
              <a:buSzPct val="100000"/>
              <a:buChar char="•"/>
              <a:defRPr sz="2262"/>
            </a:pPr>
            <a:r>
              <a:t>Chance of cross-reactive antibody formation, so false positivity can't be ruled out at this moment.</a:t>
            </a:r>
          </a:p>
          <a:p>
            <a:pPr marL="226795" indent="-226795" defTabSz="397763">
              <a:lnSpc>
                <a:spcPct val="120000"/>
              </a:lnSpc>
              <a:spcBef>
                <a:spcPts val="1000"/>
              </a:spcBef>
              <a:buSzPct val="100000"/>
              <a:buChar char="•"/>
              <a:defRPr sz="2262"/>
            </a:pPr>
            <a:r>
              <a:t>If fever for </a:t>
            </a:r>
            <a:r>
              <a:rPr b="1"/>
              <a:t>less than 5 days NS1</a:t>
            </a:r>
            <a:r>
              <a:t> and </a:t>
            </a:r>
            <a:r>
              <a:rPr b="1"/>
              <a:t>PCR</a:t>
            </a:r>
            <a:r>
              <a:t> should be tested.</a:t>
            </a:r>
          </a:p>
          <a:p>
            <a:pPr marL="226795" indent="-226795" defTabSz="397763">
              <a:lnSpc>
                <a:spcPct val="120000"/>
              </a:lnSpc>
              <a:spcBef>
                <a:spcPts val="1000"/>
              </a:spcBef>
              <a:buSzPct val="100000"/>
              <a:buChar char="•"/>
              <a:defRPr sz="2262"/>
            </a:pPr>
            <a:r>
              <a:t>If a patient presents </a:t>
            </a:r>
            <a:r>
              <a:rPr b="1"/>
              <a:t>after 5 days</a:t>
            </a:r>
            <a:r>
              <a:t> </a:t>
            </a:r>
            <a:r>
              <a:rPr b="1"/>
              <a:t> IgM for dengue</a:t>
            </a:r>
            <a:r>
              <a:t> should be tested.</a:t>
            </a:r>
          </a:p>
          <a:p>
            <a:pPr marL="226795" indent="-226795" defTabSz="397763">
              <a:lnSpc>
                <a:spcPct val="120000"/>
              </a:lnSpc>
              <a:spcBef>
                <a:spcPts val="1000"/>
              </a:spcBef>
              <a:buSzPct val="100000"/>
              <a:buChar char="•"/>
              <a:defRPr sz="2262"/>
            </a:pPr>
            <a:r>
              <a:t>To term it a co-infection on 21-35 days, COVID-19 antibody titer can be measured as it will be proven that SARS-CoV-2 has primed the immune cells of the body. </a:t>
            </a:r>
            <a:endParaRPr sz="1044">
              <a:latin typeface="Times Roman"/>
              <a:ea typeface="Times Roman"/>
              <a:cs typeface="Times Roman"/>
              <a:sym typeface="Times Roman"/>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LINICAL CHARACTERISTICS"/>
          <p:cNvSpPr txBox="1">
            <a:spLocks noGrp="1"/>
          </p:cNvSpPr>
          <p:nvPr>
            <p:ph type="subTitle" sz="quarter" idx="1"/>
          </p:nvPr>
        </p:nvSpPr>
        <p:spPr>
          <a:xfrm>
            <a:off x="1152174" y="412234"/>
            <a:ext cx="6948720" cy="519346"/>
          </a:xfrm>
          <a:prstGeom prst="rect">
            <a:avLst/>
          </a:prstGeom>
        </p:spPr>
        <p:txBody>
          <a:bodyPr>
            <a:normAutofit lnSpcReduction="10000"/>
          </a:bodyPr>
          <a:lstStyle>
            <a:lvl1pPr defTabSz="777240">
              <a:defRPr sz="3060" b="1"/>
            </a:lvl1pPr>
          </a:lstStyle>
          <a:p>
            <a:r>
              <a:t>    CLINICAL CHARACTERISTICS</a:t>
            </a:r>
          </a:p>
        </p:txBody>
      </p:sp>
      <p:sp>
        <p:nvSpPr>
          <p:cNvPr id="295" name="Both diseases, dengue and COVID-19 appear as a brief febrile illness with…"/>
          <p:cNvSpPr txBox="1"/>
          <p:nvPr/>
        </p:nvSpPr>
        <p:spPr>
          <a:xfrm>
            <a:off x="566267" y="1223905"/>
            <a:ext cx="8120533" cy="6353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676655">
              <a:defRPr sz="1924"/>
            </a:pPr>
            <a:r>
              <a:t>Both diseases, dengue and COVID-19 appear as a brief febrile illness with </a:t>
            </a:r>
          </a:p>
          <a:p>
            <a:pPr marL="148389" indent="-148389" defTabSz="676655">
              <a:lnSpc>
                <a:spcPct val="120000"/>
              </a:lnSpc>
              <a:buSzPct val="100000"/>
              <a:buChar char="•"/>
              <a:defRPr sz="1924"/>
            </a:pPr>
            <a:endParaRPr/>
          </a:p>
          <a:p>
            <a:pPr marL="148389" indent="-148389" defTabSz="676655">
              <a:lnSpc>
                <a:spcPct val="120000"/>
              </a:lnSpc>
              <a:buSzPct val="100000"/>
              <a:buChar char="•"/>
              <a:defRPr sz="1924"/>
            </a:pPr>
            <a:r>
              <a:t>Thrombocytopenia </a:t>
            </a:r>
          </a:p>
          <a:p>
            <a:pPr marL="148389" indent="-148389" defTabSz="676655">
              <a:lnSpc>
                <a:spcPct val="120000"/>
              </a:lnSpc>
              <a:buSzPct val="100000"/>
              <a:buChar char="•"/>
              <a:defRPr sz="1924"/>
            </a:pPr>
            <a:endParaRPr/>
          </a:p>
          <a:p>
            <a:pPr marL="148389" indent="-148389" defTabSz="676655">
              <a:lnSpc>
                <a:spcPct val="120000"/>
              </a:lnSpc>
              <a:buSzPct val="100000"/>
              <a:buChar char="•"/>
              <a:defRPr sz="1924"/>
            </a:pPr>
            <a:r>
              <a:t>Shortness of breath (more prevalent in COVID-19)</a:t>
            </a:r>
          </a:p>
          <a:p>
            <a:pPr marL="148389" indent="-148389" defTabSz="676655">
              <a:lnSpc>
                <a:spcPct val="120000"/>
              </a:lnSpc>
              <a:buSzPct val="100000"/>
              <a:buChar char="•"/>
              <a:defRPr sz="1924"/>
            </a:pPr>
            <a:endParaRPr/>
          </a:p>
          <a:p>
            <a:pPr marL="148389" indent="-148389" defTabSz="676655">
              <a:lnSpc>
                <a:spcPct val="120000"/>
              </a:lnSpc>
              <a:buSzPct val="100000"/>
              <a:buChar char="•"/>
              <a:defRPr sz="1924"/>
            </a:pPr>
            <a:r>
              <a:t>Bleeding signs (more prevalent in dengue). </a:t>
            </a:r>
          </a:p>
          <a:p>
            <a:pPr marL="148389" indent="-148389" defTabSz="676655">
              <a:lnSpc>
                <a:spcPct val="120000"/>
              </a:lnSpc>
              <a:buSzPct val="100000"/>
              <a:buChar char="•"/>
              <a:defRPr sz="1924"/>
            </a:pPr>
            <a:endParaRPr/>
          </a:p>
          <a:p>
            <a:pPr marL="148389" indent="-148389" defTabSz="676655">
              <a:lnSpc>
                <a:spcPct val="120000"/>
              </a:lnSpc>
              <a:buSzPct val="100000"/>
              <a:buChar char="•"/>
              <a:defRPr sz="1924"/>
            </a:pPr>
            <a:r>
              <a:t>Leucopenia or a normal leucocyte count is detected during routine testing for both disorders. </a:t>
            </a:r>
          </a:p>
          <a:p>
            <a:pPr marL="148389" indent="-148389" defTabSz="676655">
              <a:lnSpc>
                <a:spcPct val="120000"/>
              </a:lnSpc>
              <a:buSzPct val="100000"/>
              <a:buChar char="•"/>
              <a:defRPr sz="1924"/>
            </a:pPr>
            <a:endParaRPr/>
          </a:p>
          <a:p>
            <a:pPr marL="192906" indent="-192906" defTabSz="338327">
              <a:lnSpc>
                <a:spcPct val="120000"/>
              </a:lnSpc>
              <a:spcBef>
                <a:spcPts val="800"/>
              </a:spcBef>
              <a:buSzPct val="100000"/>
              <a:buChar char="•"/>
              <a:defRPr sz="1924"/>
            </a:pPr>
            <a:r>
              <a:t>Decrease in platelet count is a characteristic of dengue illness, but it is also present in a considerable proportion of COVID infections. </a:t>
            </a:r>
          </a:p>
          <a:p>
            <a:pPr defTabSz="338327">
              <a:lnSpc>
                <a:spcPct val="120000"/>
              </a:lnSpc>
              <a:spcBef>
                <a:spcPts val="800"/>
              </a:spcBef>
              <a:defRPr sz="1924"/>
            </a:pPr>
            <a:endParaRPr/>
          </a:p>
          <a:p>
            <a:pPr marL="286888" indent="-286888" defTabSz="338327">
              <a:spcBef>
                <a:spcPts val="800"/>
              </a:spcBef>
              <a:buSzPct val="100000"/>
              <a:buChar char="•"/>
              <a:defRPr sz="2861">
                <a:latin typeface="Times Roman"/>
                <a:ea typeface="Times Roman"/>
                <a:cs typeface="Times Roman"/>
                <a:sym typeface="Times Roman"/>
              </a:defRPr>
            </a:pPr>
            <a:endParaRPr/>
          </a:p>
          <a:p>
            <a:pPr defTabSz="676655">
              <a:defRPr sz="1480"/>
            </a:pPr>
            <a:endParaRPr sz="888"/>
          </a:p>
          <a:p>
            <a:pPr defTabSz="676655">
              <a:defRPr sz="1480"/>
            </a:pPr>
            <a:endParaRPr sz="888"/>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Double-click to edit"/>
          <p:cNvSpPr txBox="1">
            <a:spLocks noGrp="1"/>
          </p:cNvSpPr>
          <p:nvPr>
            <p:ph type="subTitle" sz="quarter" idx="1"/>
          </p:nvPr>
        </p:nvSpPr>
        <p:spPr>
          <a:xfrm>
            <a:off x="957262" y="354433"/>
            <a:ext cx="7772401" cy="720702"/>
          </a:xfrm>
          <a:prstGeom prst="rect">
            <a:avLst/>
          </a:prstGeom>
        </p:spPr>
        <p:txBody>
          <a:bodyPr/>
          <a:lstStyle/>
          <a:p>
            <a:endParaRPr/>
          </a:p>
        </p:txBody>
      </p:sp>
      <p:sp>
        <p:nvSpPr>
          <p:cNvPr id="298" name="Both COVID-19 and dengue infection are associated with coagulopathy and vasculopathy,…"/>
          <p:cNvSpPr txBox="1"/>
          <p:nvPr/>
        </p:nvSpPr>
        <p:spPr>
          <a:xfrm>
            <a:off x="685800" y="1343120"/>
            <a:ext cx="8076289" cy="4841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marL="182478" indent="-182478" defTabSz="320039">
              <a:lnSpc>
                <a:spcPct val="120000"/>
              </a:lnSpc>
              <a:spcBef>
                <a:spcPts val="800"/>
              </a:spcBef>
              <a:buSzPct val="100000"/>
              <a:buChar char="•"/>
              <a:defRPr sz="1819"/>
            </a:pPr>
            <a:r>
              <a:t>Both COVID-19 and dengue infection are associated with</a:t>
            </a:r>
            <a:r>
              <a:rPr b="1" i="1"/>
              <a:t> coagulopathy </a:t>
            </a:r>
            <a:r>
              <a:t>and </a:t>
            </a:r>
            <a:r>
              <a:rPr b="1" i="1"/>
              <a:t>vasculopathy</a:t>
            </a:r>
            <a:r>
              <a:t>, </a:t>
            </a:r>
          </a:p>
          <a:p>
            <a:pPr marL="182478" indent="-182478" defTabSz="320039">
              <a:lnSpc>
                <a:spcPct val="120000"/>
              </a:lnSpc>
              <a:spcBef>
                <a:spcPts val="800"/>
              </a:spcBef>
              <a:buSzPct val="100000"/>
              <a:buChar char="•"/>
              <a:defRPr sz="1819"/>
            </a:pPr>
            <a:endParaRPr/>
          </a:p>
          <a:p>
            <a:pPr marL="182478" indent="-182478" defTabSz="320039">
              <a:lnSpc>
                <a:spcPct val="120000"/>
              </a:lnSpc>
              <a:spcBef>
                <a:spcPts val="800"/>
              </a:spcBef>
              <a:buSzPct val="100000"/>
              <a:buChar char="•"/>
              <a:defRPr sz="1819"/>
            </a:pPr>
            <a:r>
              <a:t>With coagulopathy and a higher risk of </a:t>
            </a:r>
            <a:r>
              <a:rPr b="1"/>
              <a:t>thrombosis</a:t>
            </a:r>
            <a:r>
              <a:t> being more prevalent in </a:t>
            </a:r>
            <a:r>
              <a:rPr b="1"/>
              <a:t>COVID-19 </a:t>
            </a:r>
            <a:r>
              <a:t>infections, which has resulted in the </a:t>
            </a:r>
            <a:r>
              <a:rPr b="1"/>
              <a:t>widespread usage </a:t>
            </a:r>
            <a:r>
              <a:t>of Low Molecular Weight Heparin (</a:t>
            </a:r>
            <a:r>
              <a:rPr b="1"/>
              <a:t>LMWH</a:t>
            </a:r>
            <a:r>
              <a:t>). </a:t>
            </a:r>
          </a:p>
          <a:p>
            <a:pPr marL="182478" indent="-182478" defTabSz="320039">
              <a:lnSpc>
                <a:spcPct val="120000"/>
              </a:lnSpc>
              <a:spcBef>
                <a:spcPts val="800"/>
              </a:spcBef>
              <a:buSzPct val="100000"/>
              <a:buChar char="•"/>
              <a:defRPr sz="1819"/>
            </a:pPr>
            <a:endParaRPr/>
          </a:p>
          <a:p>
            <a:pPr marL="182478" indent="-182478" defTabSz="320039">
              <a:lnSpc>
                <a:spcPct val="120000"/>
              </a:lnSpc>
              <a:spcBef>
                <a:spcPts val="800"/>
              </a:spcBef>
              <a:buSzPct val="100000"/>
              <a:buChar char="•"/>
              <a:defRPr sz="1819"/>
            </a:pPr>
            <a:r>
              <a:t>However, when </a:t>
            </a:r>
            <a:r>
              <a:rPr b="1"/>
              <a:t>dengue co-infection</a:t>
            </a:r>
            <a:r>
              <a:t> occurs, which is frequently associated with </a:t>
            </a:r>
            <a:r>
              <a:rPr b="1"/>
              <a:t>thrombocytopenia</a:t>
            </a:r>
            <a:r>
              <a:t> and an increased risk of bleeding, the usage of </a:t>
            </a:r>
            <a:r>
              <a:rPr b="1"/>
              <a:t>LMWH becomes problematic</a:t>
            </a:r>
            <a:r>
              <a:t>. </a:t>
            </a:r>
            <a:endParaRPr sz="839"/>
          </a:p>
          <a:p>
            <a:pPr defTabSz="320039">
              <a:spcBef>
                <a:spcPts val="800"/>
              </a:spcBef>
              <a:defRPr sz="2706">
                <a:latin typeface="Times Roman"/>
                <a:ea typeface="Times Roman"/>
                <a:cs typeface="Times Roman"/>
                <a:sym typeface="Times Roman"/>
              </a:defRPr>
            </a:pPr>
            <a:endParaRPr/>
          </a:p>
          <a:p>
            <a:pPr defTabSz="320039">
              <a:lnSpc>
                <a:spcPct val="120000"/>
              </a:lnSpc>
              <a:spcBef>
                <a:spcPts val="800"/>
              </a:spcBef>
              <a:defRPr sz="1819"/>
            </a:pPr>
            <a:endParaRPr sz="839"/>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Diagnostic approach to Co-infection"/>
          <p:cNvSpPr txBox="1">
            <a:spLocks noGrp="1"/>
          </p:cNvSpPr>
          <p:nvPr>
            <p:ph type="subTitle" sz="quarter" idx="1"/>
          </p:nvPr>
        </p:nvSpPr>
        <p:spPr>
          <a:xfrm>
            <a:off x="914400" y="220027"/>
            <a:ext cx="7772400" cy="975659"/>
          </a:xfrm>
          <a:prstGeom prst="rect">
            <a:avLst/>
          </a:prstGeom>
        </p:spPr>
        <p:txBody>
          <a:bodyPr/>
          <a:lstStyle>
            <a:lvl1pPr defTabSz="443484">
              <a:spcBef>
                <a:spcPts val="1100"/>
              </a:spcBef>
              <a:defRPr sz="3492" b="1"/>
            </a:lvl1pPr>
          </a:lstStyle>
          <a:p>
            <a:r>
              <a:t>Diagnostic approach to Co-infection </a:t>
            </a:r>
            <a:endParaRPr sz="1164" b="0">
              <a:latin typeface="Times Roman"/>
              <a:ea typeface="Times Roman"/>
              <a:cs typeface="Times Roman"/>
              <a:sym typeface="Times Roman"/>
            </a:endParaRPr>
          </a:p>
        </p:txBody>
      </p:sp>
      <p:sp>
        <p:nvSpPr>
          <p:cNvPr id="301" name="Rectangle"/>
          <p:cNvSpPr txBox="1"/>
          <p:nvPr/>
        </p:nvSpPr>
        <p:spPr>
          <a:xfrm>
            <a:off x="914400" y="1250823"/>
            <a:ext cx="7772400" cy="5408788"/>
          </a:xfrm>
          <a:prstGeom prst="rect">
            <a:avLst/>
          </a:prstGeom>
          <a:ln w="12700">
            <a:miter lim="400000"/>
          </a:ln>
        </p:spPr>
        <p:txBody>
          <a:bodyPr lIns="45719" rIns="45719" anchor="b">
            <a:normAutofit/>
          </a:bodyPr>
          <a:lstStyle/>
          <a:p>
            <a:pPr>
              <a:defRPr sz="2000"/>
            </a:pPr>
            <a:endParaRPr/>
          </a:p>
        </p:txBody>
      </p:sp>
      <p:pic>
        <p:nvPicPr>
          <p:cNvPr id="302" name="Screenshot 2021-08-05 at 9.41.14 PM.png" descr="Screenshot 2021-08-05 at 9.41.14 PM.png"/>
          <p:cNvPicPr>
            <a:picLocks noChangeAspect="1"/>
          </p:cNvPicPr>
          <p:nvPr/>
        </p:nvPicPr>
        <p:blipFill>
          <a:blip r:embed="rId2">
            <a:extLst/>
          </a:blip>
          <a:stretch>
            <a:fillRect/>
          </a:stretch>
        </p:blipFill>
        <p:spPr>
          <a:xfrm>
            <a:off x="554535" y="919596"/>
            <a:ext cx="7322636" cy="5767312"/>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linical considerations for co- infection with dengue and COVID-19"/>
          <p:cNvSpPr txBox="1">
            <a:spLocks noGrp="1"/>
          </p:cNvSpPr>
          <p:nvPr>
            <p:ph type="subTitle" sz="quarter" idx="1"/>
          </p:nvPr>
        </p:nvSpPr>
        <p:spPr>
          <a:xfrm>
            <a:off x="785812" y="295036"/>
            <a:ext cx="7772401" cy="1383564"/>
          </a:xfrm>
          <a:prstGeom prst="rect">
            <a:avLst/>
          </a:prstGeom>
        </p:spPr>
        <p:txBody>
          <a:bodyPr/>
          <a:lstStyle>
            <a:lvl1pPr defTabSz="342900">
              <a:spcBef>
                <a:spcPts val="900"/>
              </a:spcBef>
              <a:defRPr sz="2700" b="1"/>
            </a:lvl1pPr>
          </a:lstStyle>
          <a:p>
            <a:r>
              <a:t>Clinical considerations for co- infection with dengue and COVID-19 </a:t>
            </a:r>
          </a:p>
        </p:txBody>
      </p:sp>
      <p:sp>
        <p:nvSpPr>
          <p:cNvPr id="305" name="Rule out co-infection using an appropriate diagnostic tool in order to commence appropriate specialised care and therefore decrease morbidity and death.…"/>
          <p:cNvSpPr txBox="1"/>
          <p:nvPr/>
        </p:nvSpPr>
        <p:spPr>
          <a:xfrm>
            <a:off x="585787" y="1713395"/>
            <a:ext cx="7972426" cy="4580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13761" indent="-213761" defTabSz="374904">
              <a:lnSpc>
                <a:spcPct val="120000"/>
              </a:lnSpc>
              <a:spcBef>
                <a:spcPts val="900"/>
              </a:spcBef>
              <a:buSzPct val="100000"/>
              <a:buChar char="•"/>
              <a:defRPr sz="2132"/>
            </a:pPr>
            <a:r>
              <a:t>Rule out co-infection using an appropriate diagnostic tool in order to commence appropriate specialised care and therefore decrease morbidity and death. </a:t>
            </a:r>
          </a:p>
          <a:p>
            <a:pPr marL="213761" indent="-213761" defTabSz="374904">
              <a:lnSpc>
                <a:spcPct val="120000"/>
              </a:lnSpc>
              <a:spcBef>
                <a:spcPts val="900"/>
              </a:spcBef>
              <a:buSzPct val="100000"/>
              <a:buChar char="•"/>
              <a:defRPr sz="2132"/>
            </a:pPr>
            <a:endParaRPr/>
          </a:p>
          <a:p>
            <a:pPr marL="213761" indent="-213761" defTabSz="374904">
              <a:lnSpc>
                <a:spcPct val="120000"/>
              </a:lnSpc>
              <a:spcBef>
                <a:spcPts val="900"/>
              </a:spcBef>
              <a:buSzPct val="100000"/>
              <a:buChar char="•"/>
              <a:defRPr sz="2132"/>
            </a:pPr>
            <a:r>
              <a:t>Early clinical diagnosis and recognition of warning signs of dengue severity (abdominal pain or tenderness, persistent vomiting, clinical fluid accumulation, mucosal bleed, lethargy or restlessness, liver enlargement &gt;2 cm, and increase in haematocrit). </a:t>
            </a:r>
            <a:br/>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Mild to moderate dengue and COVID co-infected patients should be constantly followed, particularly in a hospital setting, as they can rapidly advance to a severe stage and should be referred to a higher centre at an early stage by identifying warning sig"/>
          <p:cNvSpPr txBox="1">
            <a:spLocks noGrp="1"/>
          </p:cNvSpPr>
          <p:nvPr>
            <p:ph type="subTitle" idx="1"/>
          </p:nvPr>
        </p:nvSpPr>
        <p:spPr>
          <a:xfrm>
            <a:off x="432146" y="291230"/>
            <a:ext cx="7772401" cy="6275540"/>
          </a:xfrm>
          <a:prstGeom prst="rect">
            <a:avLst/>
          </a:prstGeom>
        </p:spPr>
        <p:txBody>
          <a:bodyPr anchor="t"/>
          <a:lstStyle/>
          <a:p>
            <a:pPr marL="260684" indent="-260684" defTabSz="457200">
              <a:lnSpc>
                <a:spcPct val="120000"/>
              </a:lnSpc>
              <a:spcBef>
                <a:spcPts val="3800"/>
              </a:spcBef>
              <a:buSzPct val="100000"/>
              <a:buChar char="•"/>
              <a:defRPr sz="2600"/>
            </a:pPr>
            <a:endParaRPr/>
          </a:p>
          <a:p>
            <a:pPr marL="260684" indent="-260684" defTabSz="457200">
              <a:lnSpc>
                <a:spcPct val="120000"/>
              </a:lnSpc>
              <a:spcBef>
                <a:spcPts val="3800"/>
              </a:spcBef>
              <a:buSzPct val="100000"/>
              <a:buChar char="•"/>
              <a:defRPr sz="2500"/>
            </a:pPr>
            <a:r>
              <a:t>Mild to moderate dengue and COVID co-infected patients should be constantly followed, particularly in a hospital setting, as they can rapidly advance to a severe stage and should be referred to a higher centre at an early stage by identifying warning signals.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ase Classification of Co-infection (COVID-19 &amp; Dengue)"/>
          <p:cNvSpPr txBox="1">
            <a:spLocks noGrp="1"/>
          </p:cNvSpPr>
          <p:nvPr>
            <p:ph type="subTitle" sz="quarter" idx="1"/>
          </p:nvPr>
        </p:nvSpPr>
        <p:spPr>
          <a:xfrm>
            <a:off x="778734" y="396659"/>
            <a:ext cx="7772401" cy="646488"/>
          </a:xfrm>
          <a:prstGeom prst="rect">
            <a:avLst/>
          </a:prstGeom>
        </p:spPr>
        <p:txBody>
          <a:bodyPr/>
          <a:lstStyle>
            <a:lvl1pPr defTabSz="283463">
              <a:spcBef>
                <a:spcPts val="700"/>
              </a:spcBef>
              <a:defRPr sz="2232" b="1"/>
            </a:lvl1pPr>
          </a:lstStyle>
          <a:p>
            <a:r>
              <a:t>Case Classification of Co-infection (COVID-19 &amp; Dengue) </a:t>
            </a:r>
            <a:endParaRPr sz="744" b="0">
              <a:latin typeface="Times Roman"/>
              <a:ea typeface="Times Roman"/>
              <a:cs typeface="Times Roman"/>
              <a:sym typeface="Times Roman"/>
            </a:endParaRPr>
          </a:p>
        </p:txBody>
      </p:sp>
      <p:sp>
        <p:nvSpPr>
          <p:cNvPr id="310" name="It is observed that about 70 – 80% of COVID-19 and dengue cases are asymptomatic. So, a large portion of the co-infected population may be asymptomatic for both the diseases. However, the presence of one infection could enhance the symptoms and severity "/>
          <p:cNvSpPr txBox="1"/>
          <p:nvPr/>
        </p:nvSpPr>
        <p:spPr>
          <a:xfrm>
            <a:off x="783272" y="989755"/>
            <a:ext cx="8035131" cy="1344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182880">
              <a:spcBef>
                <a:spcPts val="400"/>
              </a:spcBef>
              <a:defRPr sz="1720"/>
            </a:pPr>
            <a:r>
              <a:t>It is observed that about 70 – 80% of COVID-19 and dengue cases are asymptomatic. So, a large portion of the co-infected population may be asymptomatic for both the diseases. However, the presence of one infection could enhance the symptoms and severity of others. </a:t>
            </a:r>
            <a:endParaRPr>
              <a:latin typeface="Times Roman"/>
              <a:ea typeface="Times Roman"/>
              <a:cs typeface="Times Roman"/>
              <a:sym typeface="Times Roman"/>
            </a:endParaRPr>
          </a:p>
          <a:p>
            <a:pPr defTabSz="182880">
              <a:spcBef>
                <a:spcPts val="400"/>
              </a:spcBef>
              <a:defRPr sz="1040"/>
            </a:pPr>
            <a:endParaRPr>
              <a:latin typeface="Times Roman"/>
              <a:ea typeface="Times Roman"/>
              <a:cs typeface="Times Roman"/>
              <a:sym typeface="Times Roman"/>
            </a:endParaRPr>
          </a:p>
          <a:p>
            <a:pPr defTabSz="182880">
              <a:spcBef>
                <a:spcPts val="400"/>
              </a:spcBef>
              <a:defRPr sz="586"/>
            </a:pPr>
            <a:endParaRPr sz="480">
              <a:latin typeface="Times Roman"/>
              <a:ea typeface="Times Roman"/>
              <a:cs typeface="Times Roman"/>
              <a:sym typeface="Times Roman"/>
            </a:endParaRPr>
          </a:p>
          <a:p>
            <a:pPr defTabSz="182880">
              <a:spcBef>
                <a:spcPts val="400"/>
              </a:spcBef>
              <a:defRPr sz="586"/>
            </a:pPr>
            <a:endParaRPr/>
          </a:p>
        </p:txBody>
      </p:sp>
      <p:pic>
        <p:nvPicPr>
          <p:cNvPr id="311" name="Screenshot 2021-08-06 at 3.54.07 PM.png" descr="Screenshot 2021-08-06 at 3.54.07 PM.png"/>
          <p:cNvPicPr>
            <a:picLocks noChangeAspect="1"/>
          </p:cNvPicPr>
          <p:nvPr/>
        </p:nvPicPr>
        <p:blipFill>
          <a:blip r:embed="rId2" cstate="print">
            <a:extLst/>
          </a:blip>
          <a:stretch>
            <a:fillRect/>
          </a:stretch>
        </p:blipFill>
        <p:spPr>
          <a:xfrm>
            <a:off x="783272" y="989755"/>
            <a:ext cx="1578945" cy="1254634"/>
          </a:xfrm>
          <a:prstGeom prst="rect">
            <a:avLst/>
          </a:prstGeom>
          <a:ln w="12700">
            <a:miter lim="400000"/>
          </a:ln>
          <a:effectLst>
            <a:reflection stA="50000" endPos="40000" dir="5400000" sy="-100000" algn="bl" rotWithShape="0"/>
          </a:effectLst>
        </p:spPr>
      </p:pic>
      <p:pic>
        <p:nvPicPr>
          <p:cNvPr id="312" name="Screenshot 2021-08-06 at 3.59.15 PM.png" descr="Screenshot 2021-08-06 at 3.59.15 PM.png"/>
          <p:cNvPicPr>
            <a:picLocks noChangeAspect="1"/>
          </p:cNvPicPr>
          <p:nvPr/>
        </p:nvPicPr>
        <p:blipFill>
          <a:blip r:embed="rId3">
            <a:extLst/>
          </a:blip>
          <a:stretch>
            <a:fillRect/>
          </a:stretch>
        </p:blipFill>
        <p:spPr>
          <a:xfrm>
            <a:off x="2026831" y="2194008"/>
            <a:ext cx="5276206" cy="431615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ource NVBDCP data 2020"/>
          <p:cNvSpPr txBox="1">
            <a:spLocks noGrp="1"/>
          </p:cNvSpPr>
          <p:nvPr>
            <p:ph type="ctrTitle"/>
          </p:nvPr>
        </p:nvSpPr>
        <p:spPr>
          <a:xfrm>
            <a:off x="508000" y="5652574"/>
            <a:ext cx="7772400" cy="850582"/>
          </a:xfrm>
          <a:prstGeom prst="rect">
            <a:avLst/>
          </a:prstGeom>
        </p:spPr>
        <p:txBody>
          <a:bodyPr/>
          <a:lstStyle>
            <a:lvl1pPr marR="0">
              <a:spcBef>
                <a:spcPts val="700"/>
              </a:spcBef>
              <a:defRPr sz="1800" b="0" i="1" cap="none">
                <a:solidFill>
                  <a:srgbClr val="000000"/>
                </a:solidFill>
              </a:defRPr>
            </a:lvl1pPr>
          </a:lstStyle>
          <a:p>
            <a:r>
              <a:t>source NVBDCP data 2020</a:t>
            </a:r>
          </a:p>
        </p:txBody>
      </p:sp>
      <p:graphicFrame>
        <p:nvGraphicFramePr>
          <p:cNvPr id="181" name="Table"/>
          <p:cNvGraphicFramePr/>
          <p:nvPr/>
        </p:nvGraphicFramePr>
        <p:xfrm>
          <a:off x="501823" y="2311400"/>
          <a:ext cx="8445148" cy="3133746"/>
        </p:xfrm>
        <a:graphic>
          <a:graphicData uri="http://schemas.openxmlformats.org/drawingml/2006/table">
            <a:tbl>
              <a:tblPr bandRow="1">
                <a:tableStyleId>{2708684C-4D16-4618-839F-0558EEFCDFE6}</a:tableStyleId>
              </a:tblPr>
              <a:tblGrid>
                <a:gridCol w="1267271"/>
                <a:gridCol w="853182"/>
                <a:gridCol w="834727"/>
                <a:gridCol w="847873"/>
                <a:gridCol w="770780"/>
                <a:gridCol w="756046"/>
                <a:gridCol w="816173"/>
                <a:gridCol w="789880"/>
                <a:gridCol w="663773"/>
                <a:gridCol w="845443"/>
              </a:tblGrid>
              <a:tr h="271921">
                <a:tc>
                  <a:txBody>
                    <a:bodyPr/>
                    <a:lstStyle/>
                    <a:p>
                      <a:pPr>
                        <a:defRPr sz="1800"/>
                      </a:pPr>
                      <a:r>
                        <a:t>DISEASES</a:t>
                      </a:r>
                    </a:p>
                  </a:txBody>
                  <a:tcPr marL="0" marR="0" marT="0" marB="0" horzOverflow="overflow"/>
                </a:tc>
                <a:tc gridSpan="3">
                  <a:txBody>
                    <a:bodyPr/>
                    <a:lstStyle/>
                    <a:p>
                      <a:pPr>
                        <a:defRPr sz="1800"/>
                      </a:pPr>
                      <a:r>
                        <a:t>2017</a:t>
                      </a:r>
                    </a:p>
                  </a:txBody>
                  <a:tcPr marL="0" marR="0" marT="0" marB="0" horzOverflow="overflow"/>
                </a:tc>
                <a:tc hMerge="1">
                  <a:txBody>
                    <a:bodyPr/>
                    <a:lstStyle/>
                    <a:p>
                      <a:endParaRPr lang="en-US"/>
                    </a:p>
                  </a:txBody>
                  <a:tcPr/>
                </a:tc>
                <a:tc hMerge="1">
                  <a:txBody>
                    <a:bodyPr/>
                    <a:lstStyle/>
                    <a:p>
                      <a:endParaRPr lang="en-US"/>
                    </a:p>
                  </a:txBody>
                  <a:tcPr/>
                </a:tc>
                <a:tc gridSpan="3">
                  <a:txBody>
                    <a:bodyPr/>
                    <a:lstStyle/>
                    <a:p>
                      <a:pPr>
                        <a:defRPr sz="1800"/>
                      </a:pPr>
                      <a:r>
                        <a:t>2018</a:t>
                      </a:r>
                    </a:p>
                  </a:txBody>
                  <a:tcPr marL="0" marR="0" marT="0" marB="0" horzOverflow="overflow"/>
                </a:tc>
                <a:tc hMerge="1">
                  <a:txBody>
                    <a:bodyPr/>
                    <a:lstStyle/>
                    <a:p>
                      <a:endParaRPr lang="en-US"/>
                    </a:p>
                  </a:txBody>
                  <a:tcPr/>
                </a:tc>
                <a:tc hMerge="1">
                  <a:txBody>
                    <a:bodyPr/>
                    <a:lstStyle/>
                    <a:p>
                      <a:endParaRPr lang="en-US"/>
                    </a:p>
                  </a:txBody>
                  <a:tcPr/>
                </a:tc>
                <a:tc gridSpan="3">
                  <a:txBody>
                    <a:bodyPr/>
                    <a:lstStyle/>
                    <a:p>
                      <a:pPr>
                        <a:defRPr sz="1800"/>
                      </a:pPr>
                      <a:r>
                        <a:t>2019</a:t>
                      </a:r>
                    </a:p>
                  </a:txBody>
                  <a:tcPr marL="0" marR="0" marT="0" marB="0" horzOverflow="overflow"/>
                </a:tc>
                <a:tc hMerge="1">
                  <a:txBody>
                    <a:bodyPr/>
                    <a:lstStyle/>
                    <a:p>
                      <a:endParaRPr lang="en-US"/>
                    </a:p>
                  </a:txBody>
                  <a:tcPr/>
                </a:tc>
                <a:tc hMerge="1">
                  <a:txBody>
                    <a:bodyPr/>
                    <a:lstStyle/>
                    <a:p>
                      <a:endParaRPr lang="en-US"/>
                    </a:p>
                  </a:txBody>
                  <a:tcPr/>
                </a:tc>
              </a:tr>
              <a:tr h="271921">
                <a:tc>
                  <a:txBody>
                    <a:bodyPr/>
                    <a:lstStyle/>
                    <a:p>
                      <a:pPr>
                        <a:defRPr sz="1800"/>
                      </a:pPr>
                      <a:endParaRPr/>
                    </a:p>
                  </a:txBody>
                  <a:tcPr marL="0" marR="0" marT="0" marB="0" horzOverflow="overflow"/>
                </a:tc>
                <a:tc>
                  <a:txBody>
                    <a:bodyPr/>
                    <a:lstStyle/>
                    <a:p>
                      <a:pPr>
                        <a:defRPr sz="1800"/>
                      </a:pPr>
                      <a:r>
                        <a:rPr sz="1300"/>
                        <a:t>CASES</a:t>
                      </a:r>
                    </a:p>
                  </a:txBody>
                  <a:tcPr marL="0" marR="0" marT="0" marB="0" horzOverflow="overflow"/>
                </a:tc>
                <a:tc>
                  <a:txBody>
                    <a:bodyPr/>
                    <a:lstStyle/>
                    <a:p>
                      <a:pPr>
                        <a:defRPr sz="1800"/>
                      </a:pPr>
                      <a:r>
                        <a:rPr sz="1400"/>
                        <a:t>DEATHS</a:t>
                      </a:r>
                    </a:p>
                  </a:txBody>
                  <a:tcPr marL="0" marR="0" marT="0" marB="0" horzOverflow="overflow"/>
                </a:tc>
                <a:tc>
                  <a:txBody>
                    <a:bodyPr/>
                    <a:lstStyle/>
                    <a:p>
                      <a:pPr>
                        <a:defRPr sz="1800"/>
                      </a:pPr>
                      <a:r>
                        <a:rPr sz="1100"/>
                        <a:t>% DEATHS</a:t>
                      </a:r>
                    </a:p>
                  </a:txBody>
                  <a:tcPr marL="0" marR="0" marT="0" marB="0" horzOverflow="overflow"/>
                </a:tc>
                <a:tc>
                  <a:txBody>
                    <a:bodyPr/>
                    <a:lstStyle/>
                    <a:p>
                      <a:pPr>
                        <a:defRPr sz="1800"/>
                      </a:pPr>
                      <a:r>
                        <a:rPr sz="1300"/>
                        <a:t>CASES</a:t>
                      </a:r>
                    </a:p>
                  </a:txBody>
                  <a:tcPr marL="0" marR="0" marT="0" marB="0" horzOverflow="overflow"/>
                </a:tc>
                <a:tc>
                  <a:txBody>
                    <a:bodyPr/>
                    <a:lstStyle/>
                    <a:p>
                      <a:pPr>
                        <a:defRPr sz="1800"/>
                      </a:pPr>
                      <a:r>
                        <a:rPr sz="1400"/>
                        <a:t>DEATHS</a:t>
                      </a:r>
                    </a:p>
                  </a:txBody>
                  <a:tcPr marL="0" marR="0" marT="0" marB="0" horzOverflow="overflow"/>
                </a:tc>
                <a:tc>
                  <a:txBody>
                    <a:bodyPr/>
                    <a:lstStyle/>
                    <a:p>
                      <a:pPr>
                        <a:defRPr sz="1800"/>
                      </a:pPr>
                      <a:r>
                        <a:rPr sz="1100"/>
                        <a:t>% DEATHS</a:t>
                      </a:r>
                    </a:p>
                  </a:txBody>
                  <a:tcPr marL="0" marR="0" marT="0" marB="0" horzOverflow="overflow"/>
                </a:tc>
                <a:tc>
                  <a:txBody>
                    <a:bodyPr/>
                    <a:lstStyle/>
                    <a:p>
                      <a:pPr>
                        <a:defRPr sz="1800"/>
                      </a:pPr>
                      <a:r>
                        <a:rPr sz="1300"/>
                        <a:t>CASES</a:t>
                      </a:r>
                    </a:p>
                  </a:txBody>
                  <a:tcPr marL="0" marR="0" marT="0" marB="0" horzOverflow="overflow"/>
                </a:tc>
                <a:tc>
                  <a:txBody>
                    <a:bodyPr/>
                    <a:lstStyle/>
                    <a:p>
                      <a:pPr>
                        <a:defRPr sz="1800"/>
                      </a:pPr>
                      <a:r>
                        <a:rPr sz="1400"/>
                        <a:t>DEATHS</a:t>
                      </a:r>
                    </a:p>
                  </a:txBody>
                  <a:tcPr marL="0" marR="0" marT="0" marB="0" horzOverflow="overflow"/>
                </a:tc>
                <a:tc>
                  <a:txBody>
                    <a:bodyPr/>
                    <a:lstStyle/>
                    <a:p>
                      <a:pPr>
                        <a:defRPr sz="1800"/>
                      </a:pPr>
                      <a:r>
                        <a:rPr sz="1100"/>
                        <a:t>% DEATHS</a:t>
                      </a:r>
                    </a:p>
                  </a:txBody>
                  <a:tcPr marL="0" marR="0" marT="0" marB="0" horzOverflow="overflow"/>
                </a:tc>
              </a:tr>
              <a:tr h="361813">
                <a:tc>
                  <a:txBody>
                    <a:bodyPr/>
                    <a:lstStyle/>
                    <a:p>
                      <a:pPr>
                        <a:defRPr sz="1800"/>
                      </a:pPr>
                      <a:r>
                        <a:t>MALARIA</a:t>
                      </a:r>
                    </a:p>
                  </a:txBody>
                  <a:tcPr marL="0" marR="0" marT="0" marB="0" horzOverflow="overflow"/>
                </a:tc>
                <a:tc>
                  <a:txBody>
                    <a:bodyPr/>
                    <a:lstStyle/>
                    <a:p>
                      <a:pPr>
                        <a:defRPr sz="1800"/>
                      </a:pPr>
                      <a:r>
                        <a:rPr sz="1300"/>
                        <a:t>8,44,558</a:t>
                      </a:r>
                    </a:p>
                  </a:txBody>
                  <a:tcPr marL="0" marR="0" marT="0" marB="0" horzOverflow="overflow"/>
                </a:tc>
                <a:tc>
                  <a:txBody>
                    <a:bodyPr/>
                    <a:lstStyle/>
                    <a:p>
                      <a:pPr>
                        <a:defRPr sz="1800"/>
                      </a:pPr>
                      <a:r>
                        <a:rPr sz="1400"/>
                        <a:t>194</a:t>
                      </a:r>
                    </a:p>
                  </a:txBody>
                  <a:tcPr marL="0" marR="0" marT="0" marB="0" horzOverflow="overflow"/>
                </a:tc>
                <a:tc>
                  <a:txBody>
                    <a:bodyPr/>
                    <a:lstStyle/>
                    <a:p>
                      <a:pPr>
                        <a:defRPr sz="1800"/>
                      </a:pPr>
                      <a:r>
                        <a:rPr sz="1500"/>
                        <a:t>0.02</a:t>
                      </a:r>
                    </a:p>
                  </a:txBody>
                  <a:tcPr marL="0" marR="0" marT="0" marB="0" horzOverflow="overflow"/>
                </a:tc>
                <a:tc>
                  <a:txBody>
                    <a:bodyPr/>
                    <a:lstStyle/>
                    <a:p>
                      <a:pPr>
                        <a:defRPr sz="1800"/>
                      </a:pPr>
                      <a:r>
                        <a:rPr sz="1400"/>
                        <a:t>4,29,928</a:t>
                      </a:r>
                    </a:p>
                  </a:txBody>
                  <a:tcPr marL="0" marR="0" marT="0" marB="0" horzOverflow="overflow"/>
                </a:tc>
                <a:tc>
                  <a:txBody>
                    <a:bodyPr/>
                    <a:lstStyle/>
                    <a:p>
                      <a:pPr>
                        <a:defRPr sz="1800"/>
                      </a:pPr>
                      <a:r>
                        <a:rPr sz="1400"/>
                        <a:t>96</a:t>
                      </a:r>
                    </a:p>
                  </a:txBody>
                  <a:tcPr marL="0" marR="0" marT="0" marB="0" horzOverflow="overflow"/>
                </a:tc>
                <a:tc>
                  <a:txBody>
                    <a:bodyPr/>
                    <a:lstStyle/>
                    <a:p>
                      <a:pPr>
                        <a:defRPr sz="1800"/>
                      </a:pPr>
                      <a:r>
                        <a:rPr sz="1600"/>
                        <a:t>0.02</a:t>
                      </a:r>
                    </a:p>
                  </a:txBody>
                  <a:tcPr marL="0" marR="0" marT="0" marB="0" horzOverflow="overflow"/>
                </a:tc>
                <a:tc>
                  <a:txBody>
                    <a:bodyPr/>
                    <a:lstStyle/>
                    <a:p>
                      <a:pPr>
                        <a:defRPr sz="1800"/>
                      </a:pPr>
                      <a:r>
                        <a:rPr sz="1400"/>
                        <a:t>3,38,494</a:t>
                      </a:r>
                    </a:p>
                  </a:txBody>
                  <a:tcPr marL="0" marR="0" marT="0" marB="0" horzOverflow="overflow"/>
                </a:tc>
                <a:tc>
                  <a:txBody>
                    <a:bodyPr/>
                    <a:lstStyle/>
                    <a:p>
                      <a:pPr>
                        <a:defRPr sz="1800"/>
                      </a:pPr>
                      <a:r>
                        <a:rPr sz="1400"/>
                        <a:t>77</a:t>
                      </a:r>
                    </a:p>
                  </a:txBody>
                  <a:tcPr marL="0" marR="0" marT="0" marB="0" horzOverflow="overflow"/>
                </a:tc>
                <a:tc>
                  <a:txBody>
                    <a:bodyPr/>
                    <a:lstStyle/>
                    <a:p>
                      <a:pPr>
                        <a:defRPr sz="1800"/>
                      </a:pPr>
                      <a:r>
                        <a:t>0.02</a:t>
                      </a:r>
                    </a:p>
                  </a:txBody>
                  <a:tcPr marL="0" marR="0" marT="0" marB="0" horzOverflow="overflow"/>
                </a:tc>
              </a:tr>
              <a:tr h="371834">
                <a:tc>
                  <a:txBody>
                    <a:bodyPr/>
                    <a:lstStyle/>
                    <a:p>
                      <a:pPr>
                        <a:defRPr sz="1800"/>
                      </a:pPr>
                      <a:r>
                        <a:t>DENGUE</a:t>
                      </a:r>
                    </a:p>
                  </a:txBody>
                  <a:tcPr marL="0" marR="0" marT="0" marB="0" horzOverflow="overflow"/>
                </a:tc>
                <a:tc>
                  <a:txBody>
                    <a:bodyPr/>
                    <a:lstStyle/>
                    <a:p>
                      <a:pPr>
                        <a:defRPr sz="1800"/>
                      </a:pPr>
                      <a:r>
                        <a:rPr sz="1300"/>
                        <a:t>1,88,401</a:t>
                      </a:r>
                    </a:p>
                  </a:txBody>
                  <a:tcPr marL="0" marR="0" marT="0" marB="0" horzOverflow="overflow"/>
                </a:tc>
                <a:tc>
                  <a:txBody>
                    <a:bodyPr/>
                    <a:lstStyle/>
                    <a:p>
                      <a:pPr>
                        <a:defRPr sz="1800"/>
                      </a:pPr>
                      <a:r>
                        <a:rPr sz="1400"/>
                        <a:t>325</a:t>
                      </a:r>
                    </a:p>
                  </a:txBody>
                  <a:tcPr marL="0" marR="0" marT="0" marB="0" horzOverflow="overflow"/>
                </a:tc>
                <a:tc>
                  <a:txBody>
                    <a:bodyPr/>
                    <a:lstStyle/>
                    <a:p>
                      <a:pPr>
                        <a:defRPr sz="1800"/>
                      </a:pPr>
                      <a:r>
                        <a:rPr sz="1500"/>
                        <a:t>0.17</a:t>
                      </a:r>
                    </a:p>
                  </a:txBody>
                  <a:tcPr marL="0" marR="0" marT="0" marB="0" horzOverflow="overflow"/>
                </a:tc>
                <a:tc>
                  <a:txBody>
                    <a:bodyPr/>
                    <a:lstStyle/>
                    <a:p>
                      <a:pPr>
                        <a:defRPr sz="1800"/>
                      </a:pPr>
                      <a:r>
                        <a:rPr sz="1300"/>
                        <a:t>1,01,192</a:t>
                      </a:r>
                    </a:p>
                  </a:txBody>
                  <a:tcPr marL="0" marR="0" marT="0" marB="0" horzOverflow="overflow"/>
                </a:tc>
                <a:tc>
                  <a:txBody>
                    <a:bodyPr/>
                    <a:lstStyle/>
                    <a:p>
                      <a:pPr>
                        <a:defRPr sz="1800"/>
                      </a:pPr>
                      <a:r>
                        <a:rPr sz="1500"/>
                        <a:t>172</a:t>
                      </a:r>
                    </a:p>
                  </a:txBody>
                  <a:tcPr marL="0" marR="0" marT="0" marB="0" horzOverflow="overflow"/>
                </a:tc>
                <a:tc>
                  <a:txBody>
                    <a:bodyPr/>
                    <a:lstStyle/>
                    <a:p>
                      <a:pPr>
                        <a:defRPr sz="1800"/>
                      </a:pPr>
                      <a:r>
                        <a:rPr sz="1600"/>
                        <a:t>0.16</a:t>
                      </a:r>
                    </a:p>
                  </a:txBody>
                  <a:tcPr marL="0" marR="0" marT="0" marB="0" horzOverflow="overflow"/>
                </a:tc>
                <a:tc>
                  <a:txBody>
                    <a:bodyPr/>
                    <a:lstStyle/>
                    <a:p>
                      <a:pPr>
                        <a:defRPr sz="1800"/>
                      </a:pPr>
                      <a:r>
                        <a:rPr sz="1400"/>
                        <a:t>1,57,315</a:t>
                      </a:r>
                    </a:p>
                  </a:txBody>
                  <a:tcPr marL="0" marR="0" marT="0" marB="0" horzOverflow="overflow"/>
                </a:tc>
                <a:tc>
                  <a:txBody>
                    <a:bodyPr/>
                    <a:lstStyle/>
                    <a:p>
                      <a:pPr>
                        <a:defRPr sz="1800"/>
                      </a:pPr>
                      <a:r>
                        <a:rPr sz="1400"/>
                        <a:t>166</a:t>
                      </a:r>
                    </a:p>
                  </a:txBody>
                  <a:tcPr marL="0" marR="0" marT="0" marB="0" horzOverflow="overflow"/>
                </a:tc>
                <a:tc>
                  <a:txBody>
                    <a:bodyPr/>
                    <a:lstStyle/>
                    <a:p>
                      <a:pPr>
                        <a:defRPr sz="1800"/>
                      </a:pPr>
                      <a:r>
                        <a:t>0.10</a:t>
                      </a:r>
                    </a:p>
                  </a:txBody>
                  <a:tcPr marL="0" marR="0" marT="0" marB="0" horzOverflow="overflow"/>
                </a:tc>
              </a:tr>
              <a:tr h="566353">
                <a:tc>
                  <a:txBody>
                    <a:bodyPr/>
                    <a:lstStyle/>
                    <a:p>
                      <a:pPr>
                        <a:defRPr sz="1800"/>
                      </a:pPr>
                      <a:r>
                        <a:t>CHIKUNGUNYA</a:t>
                      </a:r>
                    </a:p>
                  </a:txBody>
                  <a:tcPr marL="0" marR="0" marT="0" marB="0" horzOverflow="overflow"/>
                </a:tc>
                <a:tc>
                  <a:txBody>
                    <a:bodyPr/>
                    <a:lstStyle/>
                    <a:p>
                      <a:pPr>
                        <a:defRPr sz="1800"/>
                      </a:pPr>
                      <a:r>
                        <a:rPr sz="1400"/>
                        <a:t>67,769</a:t>
                      </a:r>
                    </a:p>
                  </a:txBody>
                  <a:tcPr marL="0" marR="0" marT="0" marB="0" horzOverflow="overflow"/>
                </a:tc>
                <a:tc>
                  <a:txBody>
                    <a:bodyPr/>
                    <a:lstStyle/>
                    <a:p>
                      <a:pPr>
                        <a:defRPr sz="1800"/>
                      </a:pPr>
                      <a:r>
                        <a:rPr sz="1700"/>
                        <a:t>0</a:t>
                      </a:r>
                    </a:p>
                  </a:txBody>
                  <a:tcPr marL="0" marR="0" marT="0" marB="0" horzOverflow="overflow"/>
                </a:tc>
                <a:tc>
                  <a:txBody>
                    <a:bodyPr/>
                    <a:lstStyle/>
                    <a:p>
                      <a:pPr>
                        <a:defRPr sz="1800"/>
                      </a:pPr>
                      <a:r>
                        <a:t>0</a:t>
                      </a:r>
                    </a:p>
                  </a:txBody>
                  <a:tcPr marL="0" marR="0" marT="0" marB="0" horzOverflow="overflow"/>
                </a:tc>
                <a:tc>
                  <a:txBody>
                    <a:bodyPr/>
                    <a:lstStyle/>
                    <a:p>
                      <a:pPr>
                        <a:defRPr sz="1800"/>
                      </a:pPr>
                      <a:r>
                        <a:rPr sz="1500"/>
                        <a:t>57,813</a:t>
                      </a:r>
                    </a:p>
                  </a:txBody>
                  <a:tcPr marL="0" marR="0" marT="0" marB="0" horzOverflow="overflow"/>
                </a:tc>
                <a:tc>
                  <a:txBody>
                    <a:bodyPr/>
                    <a:lstStyle/>
                    <a:p>
                      <a:pPr>
                        <a:defRPr sz="1800"/>
                      </a:pPr>
                      <a:r>
                        <a:t>0</a:t>
                      </a:r>
                    </a:p>
                  </a:txBody>
                  <a:tcPr marL="0" marR="0" marT="0" marB="0" horzOverflow="overflow"/>
                </a:tc>
                <a:tc>
                  <a:txBody>
                    <a:bodyPr/>
                    <a:lstStyle/>
                    <a:p>
                      <a:pPr>
                        <a:defRPr sz="1800"/>
                      </a:pPr>
                      <a:r>
                        <a:t>0</a:t>
                      </a:r>
                    </a:p>
                  </a:txBody>
                  <a:tcPr marL="0" marR="0" marT="0" marB="0" horzOverflow="overflow"/>
                </a:tc>
                <a:tc>
                  <a:txBody>
                    <a:bodyPr/>
                    <a:lstStyle/>
                    <a:p>
                      <a:pPr>
                        <a:defRPr sz="1800"/>
                      </a:pPr>
                      <a:r>
                        <a:rPr sz="1600"/>
                        <a:t>81,914</a:t>
                      </a:r>
                    </a:p>
                  </a:txBody>
                  <a:tcPr marL="0" marR="0" marT="0" marB="0" horzOverflow="overflow"/>
                </a:tc>
                <a:tc>
                  <a:txBody>
                    <a:bodyPr/>
                    <a:lstStyle/>
                    <a:p>
                      <a:pPr>
                        <a:defRPr sz="1800"/>
                      </a:pPr>
                      <a:r>
                        <a:t>0</a:t>
                      </a:r>
                    </a:p>
                  </a:txBody>
                  <a:tcPr marL="0" marR="0" marT="0" marB="0" horzOverflow="overflow"/>
                </a:tc>
                <a:tc>
                  <a:txBody>
                    <a:bodyPr/>
                    <a:lstStyle/>
                    <a:p>
                      <a:pPr>
                        <a:defRPr sz="1800"/>
                      </a:pPr>
                      <a:r>
                        <a:t>0</a:t>
                      </a:r>
                    </a:p>
                  </a:txBody>
                  <a:tcPr marL="0" marR="0" marT="0" marB="0" horzOverflow="overflow"/>
                </a:tc>
              </a:tr>
              <a:tr h="566353">
                <a:tc>
                  <a:txBody>
                    <a:bodyPr/>
                    <a:lstStyle/>
                    <a:p>
                      <a:pPr>
                        <a:defRPr sz="1800"/>
                      </a:pPr>
                      <a:r>
                        <a:t>KALA-AZAR</a:t>
                      </a:r>
                    </a:p>
                  </a:txBody>
                  <a:tcPr marL="0" marR="0" marT="0" marB="0" horzOverflow="overflow"/>
                </a:tc>
                <a:tc>
                  <a:txBody>
                    <a:bodyPr/>
                    <a:lstStyle/>
                    <a:p>
                      <a:pPr>
                        <a:defRPr sz="1800"/>
                      </a:pPr>
                      <a:r>
                        <a:rPr sz="1500"/>
                        <a:t>5,758</a:t>
                      </a:r>
                    </a:p>
                  </a:txBody>
                  <a:tcPr marL="0" marR="0" marT="0" marB="0" horzOverflow="overflow"/>
                </a:tc>
                <a:tc>
                  <a:txBody>
                    <a:bodyPr/>
                    <a:lstStyle/>
                    <a:p>
                      <a:pPr>
                        <a:defRPr sz="1800"/>
                      </a:pPr>
                      <a:r>
                        <a:t>0</a:t>
                      </a:r>
                    </a:p>
                  </a:txBody>
                  <a:tcPr marL="0" marR="0" marT="0" marB="0" horzOverflow="overflow"/>
                </a:tc>
                <a:tc>
                  <a:txBody>
                    <a:bodyPr/>
                    <a:lstStyle/>
                    <a:p>
                      <a:pPr>
                        <a:defRPr sz="1800"/>
                      </a:pPr>
                      <a:r>
                        <a:t>0</a:t>
                      </a:r>
                    </a:p>
                  </a:txBody>
                  <a:tcPr marL="0" marR="0" marT="0" marB="0" horzOverflow="overflow"/>
                </a:tc>
                <a:tc>
                  <a:txBody>
                    <a:bodyPr/>
                    <a:lstStyle/>
                    <a:p>
                      <a:pPr>
                        <a:defRPr sz="1800"/>
                      </a:pPr>
                      <a:r>
                        <a:rPr sz="1700"/>
                        <a:t>4,386</a:t>
                      </a:r>
                    </a:p>
                  </a:txBody>
                  <a:tcPr marL="0" marR="0" marT="0" marB="0" horzOverflow="overflow"/>
                </a:tc>
                <a:tc>
                  <a:txBody>
                    <a:bodyPr/>
                    <a:lstStyle/>
                    <a:p>
                      <a:pPr>
                        <a:defRPr sz="1800"/>
                      </a:pPr>
                      <a:r>
                        <a:t>0</a:t>
                      </a:r>
                    </a:p>
                  </a:txBody>
                  <a:tcPr marL="0" marR="0" marT="0" marB="0" horzOverflow="overflow"/>
                </a:tc>
                <a:tc>
                  <a:txBody>
                    <a:bodyPr/>
                    <a:lstStyle/>
                    <a:p>
                      <a:pPr>
                        <a:defRPr sz="1800"/>
                      </a:pPr>
                      <a:r>
                        <a:t>0</a:t>
                      </a:r>
                    </a:p>
                  </a:txBody>
                  <a:tcPr marL="0" marR="0" marT="0" marB="0" horzOverflow="overflow"/>
                </a:tc>
                <a:tc>
                  <a:txBody>
                    <a:bodyPr/>
                    <a:lstStyle/>
                    <a:p>
                      <a:pPr>
                        <a:defRPr sz="1800"/>
                      </a:pPr>
                      <a:r>
                        <a:rPr sz="1600"/>
                        <a:t>3,143</a:t>
                      </a:r>
                    </a:p>
                  </a:txBody>
                  <a:tcPr marL="0" marR="0" marT="0" marB="0" horzOverflow="overflow"/>
                </a:tc>
                <a:tc>
                  <a:txBody>
                    <a:bodyPr/>
                    <a:lstStyle/>
                    <a:p>
                      <a:pPr>
                        <a:defRPr sz="1800"/>
                      </a:pPr>
                      <a:r>
                        <a:t>0</a:t>
                      </a:r>
                    </a:p>
                  </a:txBody>
                  <a:tcPr marL="0" marR="0" marT="0" marB="0" horzOverflow="overflow"/>
                </a:tc>
                <a:tc>
                  <a:txBody>
                    <a:bodyPr/>
                    <a:lstStyle/>
                    <a:p>
                      <a:pPr>
                        <a:defRPr sz="1800"/>
                      </a:pPr>
                      <a:r>
                        <a:t>0</a:t>
                      </a:r>
                    </a:p>
                  </a:txBody>
                  <a:tcPr marL="0" marR="0" marT="0" marB="0" horzOverflow="overflow"/>
                </a:tc>
              </a:tr>
              <a:tr h="566353">
                <a:tc>
                  <a:txBody>
                    <a:bodyPr/>
                    <a:lstStyle/>
                    <a:p>
                      <a:pPr>
                        <a:defRPr sz="1800"/>
                      </a:pPr>
                      <a:r>
                        <a:t>JE</a:t>
                      </a:r>
                    </a:p>
                  </a:txBody>
                  <a:tcPr marL="0" marR="0" marT="0" marB="0" horzOverflow="overflow"/>
                </a:tc>
                <a:tc>
                  <a:txBody>
                    <a:bodyPr/>
                    <a:lstStyle/>
                    <a:p>
                      <a:pPr>
                        <a:defRPr sz="1800"/>
                      </a:pPr>
                      <a:r>
                        <a:rPr sz="1600"/>
                        <a:t>2,181</a:t>
                      </a:r>
                    </a:p>
                  </a:txBody>
                  <a:tcPr marL="0" marR="0" marT="0" marB="0" horzOverflow="overflow"/>
                </a:tc>
                <a:tc>
                  <a:txBody>
                    <a:bodyPr/>
                    <a:lstStyle/>
                    <a:p>
                      <a:pPr>
                        <a:defRPr sz="1800"/>
                      </a:pPr>
                      <a:r>
                        <a:t>254</a:t>
                      </a:r>
                    </a:p>
                  </a:txBody>
                  <a:tcPr marL="0" marR="0" marT="0" marB="0" horzOverflow="overflow"/>
                </a:tc>
                <a:tc>
                  <a:txBody>
                    <a:bodyPr/>
                    <a:lstStyle/>
                    <a:p>
                      <a:pPr>
                        <a:defRPr sz="1800"/>
                      </a:pPr>
                      <a:r>
                        <a:t>11.64</a:t>
                      </a:r>
                    </a:p>
                  </a:txBody>
                  <a:tcPr marL="0" marR="0" marT="0" marB="0" horzOverflow="overflow"/>
                </a:tc>
                <a:tc>
                  <a:txBody>
                    <a:bodyPr/>
                    <a:lstStyle/>
                    <a:p>
                      <a:pPr>
                        <a:defRPr sz="1800"/>
                      </a:pPr>
                      <a:r>
                        <a:rPr sz="1600"/>
                        <a:t>1,678</a:t>
                      </a:r>
                    </a:p>
                  </a:txBody>
                  <a:tcPr marL="0" marR="0" marT="0" marB="0" horzOverflow="overflow"/>
                </a:tc>
                <a:tc>
                  <a:txBody>
                    <a:bodyPr/>
                    <a:lstStyle/>
                    <a:p>
                      <a:pPr>
                        <a:defRPr sz="1800"/>
                      </a:pPr>
                      <a:r>
                        <a:t>182</a:t>
                      </a:r>
                    </a:p>
                  </a:txBody>
                  <a:tcPr marL="0" marR="0" marT="0" marB="0" horzOverflow="overflow"/>
                </a:tc>
                <a:tc>
                  <a:txBody>
                    <a:bodyPr/>
                    <a:lstStyle/>
                    <a:p>
                      <a:pPr>
                        <a:defRPr sz="1800"/>
                      </a:pPr>
                      <a:r>
                        <a:t>10.84</a:t>
                      </a:r>
                    </a:p>
                  </a:txBody>
                  <a:tcPr marL="0" marR="0" marT="0" marB="0" horzOverflow="overflow"/>
                </a:tc>
                <a:tc>
                  <a:txBody>
                    <a:bodyPr/>
                    <a:lstStyle/>
                    <a:p>
                      <a:pPr>
                        <a:defRPr sz="1800"/>
                      </a:pPr>
                      <a:r>
                        <a:rPr sz="1700"/>
                        <a:t>2,545</a:t>
                      </a:r>
                    </a:p>
                  </a:txBody>
                  <a:tcPr marL="0" marR="0" marT="0" marB="0" horzOverflow="overflow"/>
                </a:tc>
                <a:tc>
                  <a:txBody>
                    <a:bodyPr/>
                    <a:lstStyle/>
                    <a:p>
                      <a:pPr>
                        <a:defRPr sz="1800"/>
                      </a:pPr>
                      <a:r>
                        <a:t>266</a:t>
                      </a:r>
                    </a:p>
                  </a:txBody>
                  <a:tcPr marL="0" marR="0" marT="0" marB="0" horzOverflow="overflow"/>
                </a:tc>
                <a:tc>
                  <a:txBody>
                    <a:bodyPr/>
                    <a:lstStyle/>
                    <a:p>
                      <a:pPr>
                        <a:defRPr sz="1800"/>
                      </a:pPr>
                      <a:r>
                        <a:t>10.45</a:t>
                      </a:r>
                    </a:p>
                  </a:txBody>
                  <a:tcPr marL="0" marR="0" marT="0" marB="0" horzOverflow="overflow"/>
                </a:tc>
              </a:tr>
            </a:tbl>
          </a:graphicData>
        </a:graphic>
      </p:graphicFrame>
      <p:sp>
        <p:nvSpPr>
          <p:cNvPr id="182" name="BURDEN OF VBD IN LAST THREE YEARS"/>
          <p:cNvSpPr txBox="1"/>
          <p:nvPr/>
        </p:nvSpPr>
        <p:spPr>
          <a:xfrm>
            <a:off x="838200" y="940874"/>
            <a:ext cx="7772400" cy="850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spcBef>
                <a:spcPts val="700"/>
              </a:spcBef>
              <a:defRPr i="1"/>
            </a:lvl1pPr>
          </a:lstStyle>
          <a:p>
            <a:r>
              <a:t>BURDEN OF VBD IN LAST THREE YEARS</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ase Classification of co-infection"/>
          <p:cNvSpPr txBox="1">
            <a:spLocks noGrp="1"/>
          </p:cNvSpPr>
          <p:nvPr>
            <p:ph type="subTitle" sz="quarter" idx="1"/>
          </p:nvPr>
        </p:nvSpPr>
        <p:spPr>
          <a:xfrm>
            <a:off x="945528" y="280069"/>
            <a:ext cx="7772401" cy="618490"/>
          </a:xfrm>
          <a:prstGeom prst="rect">
            <a:avLst/>
          </a:prstGeom>
        </p:spPr>
        <p:txBody>
          <a:bodyPr>
            <a:normAutofit lnSpcReduction="10000"/>
          </a:bodyPr>
          <a:lstStyle>
            <a:lvl1pPr defTabSz="457200">
              <a:spcBef>
                <a:spcPts val="1200"/>
              </a:spcBef>
              <a:defRPr sz="3600" b="1"/>
            </a:lvl1pPr>
          </a:lstStyle>
          <a:p>
            <a:r>
              <a:t>Case Classification of co-infection</a:t>
            </a:r>
          </a:p>
        </p:txBody>
      </p:sp>
      <p:sp>
        <p:nvSpPr>
          <p:cNvPr id="315" name="Asymptomatic Co-infection…"/>
          <p:cNvSpPr txBox="1"/>
          <p:nvPr/>
        </p:nvSpPr>
        <p:spPr>
          <a:xfrm>
            <a:off x="460342" y="1081511"/>
            <a:ext cx="8388842" cy="5287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374904">
              <a:spcBef>
                <a:spcPts val="900"/>
              </a:spcBef>
              <a:defRPr sz="2132" b="1"/>
            </a:pPr>
            <a:r>
              <a:t>Asymptomatic Co-infection </a:t>
            </a:r>
            <a:br/>
            <a:endParaRPr/>
          </a:p>
          <a:p>
            <a:pPr marL="374904" indent="-260350" defTabSz="374904">
              <a:spcBef>
                <a:spcPts val="1200"/>
              </a:spcBef>
              <a:buClr>
                <a:srgbClr val="000000"/>
              </a:buClr>
              <a:buSzPct val="100000"/>
              <a:buFont typeface="Arial"/>
              <a:buAutoNum type="arabicPeriod"/>
              <a:defRPr sz="2132"/>
            </a:pPr>
            <a:r>
              <a:t>Symptomatic co-infection </a:t>
            </a:r>
          </a:p>
          <a:p>
            <a:pPr marL="749808" lvl="1" indent="-260350" defTabSz="374904">
              <a:spcBef>
                <a:spcPts val="1200"/>
              </a:spcBef>
              <a:buClr>
                <a:srgbClr val="000000"/>
              </a:buClr>
              <a:buSzPct val="100000"/>
              <a:buFont typeface="Arial"/>
              <a:buChar char="•"/>
              <a:defRPr sz="2132"/>
            </a:pPr>
            <a:r>
              <a:t>Predominant Corona Viral Diseases (P-CVD) </a:t>
            </a:r>
          </a:p>
          <a:p>
            <a:pPr marL="749808" lvl="1" indent="-260350" defTabSz="374904">
              <a:spcBef>
                <a:spcPts val="1200"/>
              </a:spcBef>
              <a:buClr>
                <a:srgbClr val="000000"/>
              </a:buClr>
              <a:buSzPct val="100000"/>
              <a:buFont typeface="Arial"/>
              <a:buChar char="•"/>
              <a:defRPr sz="2132"/>
            </a:pPr>
            <a:r>
              <a:t>Predominant Dengue Viral Disease (P-DVD) </a:t>
            </a:r>
          </a:p>
          <a:p>
            <a:pPr marL="749808" lvl="1" indent="-260350" defTabSz="374904">
              <a:spcBef>
                <a:spcPts val="1200"/>
              </a:spcBef>
              <a:buClr>
                <a:srgbClr val="000000"/>
              </a:buClr>
              <a:buSzPct val="100000"/>
              <a:buFont typeface="Arial"/>
              <a:buChar char="•"/>
              <a:defRPr sz="2132"/>
            </a:pPr>
            <a:r>
              <a:t>Co-dominant co-infection of Covid-19 and Dengue (CDCI) </a:t>
            </a:r>
            <a:br/>
            <a:endParaRPr/>
          </a:p>
          <a:p>
            <a:pPr defTabSz="374904">
              <a:spcBef>
                <a:spcPts val="900"/>
              </a:spcBef>
              <a:defRPr sz="2132" i="1"/>
            </a:pPr>
            <a:r>
              <a:t>For all the above categories, a confirmed case will only be labelled, if microbiologically proven by RTPCR/CBNAAT/ RAT in case of COVID-19 and by NS1Antigen or IgM (ELISA based) for dengue. Among those cases where clinical presentation is suggestive but testing is negative, will come under the probable category. </a:t>
            </a:r>
            <a:endParaRPr i="0"/>
          </a:p>
          <a:p>
            <a:pPr defTabSz="374904">
              <a:spcBef>
                <a:spcPts val="900"/>
              </a:spcBef>
              <a:defRPr sz="1202" i="1"/>
            </a:pPr>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REATMENT"/>
          <p:cNvSpPr txBox="1">
            <a:spLocks noGrp="1"/>
          </p:cNvSpPr>
          <p:nvPr>
            <p:ph type="subTitle" sz="quarter" idx="1"/>
          </p:nvPr>
        </p:nvSpPr>
        <p:spPr>
          <a:xfrm>
            <a:off x="769135" y="551913"/>
            <a:ext cx="7772401" cy="622888"/>
          </a:xfrm>
          <a:prstGeom prst="rect">
            <a:avLst/>
          </a:prstGeom>
        </p:spPr>
        <p:txBody>
          <a:bodyPr/>
          <a:lstStyle>
            <a:lvl1pPr>
              <a:defRPr sz="2600" b="1"/>
            </a:lvl1pPr>
          </a:lstStyle>
          <a:p>
            <a:r>
              <a:t>                                TREATMENT</a:t>
            </a:r>
          </a:p>
        </p:txBody>
      </p:sp>
      <p:sp>
        <p:nvSpPr>
          <p:cNvPr id="318" name="The treatment protocol is planned as per the dominancy and severity of infection either dengue, COVID-19 or both"/>
          <p:cNvSpPr txBox="1"/>
          <p:nvPr/>
        </p:nvSpPr>
        <p:spPr>
          <a:xfrm>
            <a:off x="470718" y="1342979"/>
            <a:ext cx="8369235" cy="5141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365760">
              <a:spcBef>
                <a:spcPts val="900"/>
              </a:spcBef>
              <a:defRPr sz="1280"/>
            </a:pPr>
            <a:r>
              <a:t>The treatment protocol is planned as per the dominancy and severity of infection either dengue, COVID-19 or both </a:t>
            </a:r>
            <a:endParaRPr sz="960">
              <a:latin typeface="Times Roman"/>
              <a:ea typeface="Times Roman"/>
              <a:cs typeface="Times Roman"/>
              <a:sym typeface="Times Roman"/>
            </a:endParaRPr>
          </a:p>
          <a:p>
            <a:pPr defTabSz="365760">
              <a:spcBef>
                <a:spcPts val="900"/>
              </a:spcBef>
              <a:defRPr sz="1280"/>
            </a:pPr>
            <a:endParaRPr/>
          </a:p>
        </p:txBody>
      </p:sp>
      <p:pic>
        <p:nvPicPr>
          <p:cNvPr id="319" name="Screenshot 2021-08-06 at 4.26.04 PM.png" descr="Screenshot 2021-08-06 at 4.26.04 PM.png"/>
          <p:cNvPicPr>
            <a:picLocks noChangeAspect="1"/>
          </p:cNvPicPr>
          <p:nvPr/>
        </p:nvPicPr>
        <p:blipFill>
          <a:blip r:embed="rId2">
            <a:extLst/>
          </a:blip>
          <a:stretch>
            <a:fillRect/>
          </a:stretch>
        </p:blipFill>
        <p:spPr>
          <a:xfrm>
            <a:off x="470718" y="1342979"/>
            <a:ext cx="8277668" cy="4604373"/>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D1 - Mild Dengue…"/>
          <p:cNvSpPr txBox="1"/>
          <p:nvPr/>
        </p:nvSpPr>
        <p:spPr>
          <a:xfrm>
            <a:off x="527447" y="351355"/>
            <a:ext cx="8104331" cy="685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361188">
              <a:lnSpc>
                <a:spcPct val="120000"/>
              </a:lnSpc>
              <a:spcBef>
                <a:spcPts val="900"/>
              </a:spcBef>
              <a:defRPr sz="2054" b="1"/>
            </a:pPr>
            <a:r>
              <a:t>D1 - Mild Dengue </a:t>
            </a:r>
            <a:endParaRPr b="0">
              <a:latin typeface="Times Roman"/>
              <a:ea typeface="Times Roman"/>
              <a:cs typeface="Times Roman"/>
              <a:sym typeface="Times Roman"/>
            </a:endParaRPr>
          </a:p>
          <a:p>
            <a:pPr defTabSz="361188">
              <a:lnSpc>
                <a:spcPct val="120000"/>
              </a:lnSpc>
              <a:spcBef>
                <a:spcPts val="900"/>
              </a:spcBef>
              <a:defRPr sz="2054"/>
            </a:pPr>
            <a:endParaRPr>
              <a:latin typeface="Times Roman"/>
              <a:ea typeface="Times Roman"/>
              <a:cs typeface="Times Roman"/>
              <a:sym typeface="Times Roman"/>
            </a:endParaRPr>
          </a:p>
          <a:p>
            <a:pPr defTabSz="361188">
              <a:lnSpc>
                <a:spcPct val="120000"/>
              </a:lnSpc>
              <a:spcBef>
                <a:spcPts val="900"/>
              </a:spcBef>
              <a:defRPr sz="2054"/>
            </a:pPr>
            <a:r>
              <a:rPr b="1"/>
              <a:t>Dengue infection without warning signs</a:t>
            </a:r>
            <a:r>
              <a:t>. Patients with fever, body aches, rashes or minor bleeding may be treated symptomatically.</a:t>
            </a:r>
          </a:p>
          <a:p>
            <a:pPr defTabSz="361188">
              <a:lnSpc>
                <a:spcPct val="120000"/>
              </a:lnSpc>
              <a:spcBef>
                <a:spcPts val="900"/>
              </a:spcBef>
              <a:defRPr sz="2054"/>
            </a:pPr>
            <a:r>
              <a:t>Fever and body aches are best treated with paracetamol. </a:t>
            </a:r>
          </a:p>
          <a:p>
            <a:pPr defTabSz="361188">
              <a:lnSpc>
                <a:spcPct val="120000"/>
              </a:lnSpc>
              <a:spcBef>
                <a:spcPts val="900"/>
              </a:spcBef>
              <a:defRPr sz="2054"/>
            </a:pPr>
            <a:r>
              <a:rPr b="1" i="1">
                <a:solidFill>
                  <a:srgbClr val="F14F09"/>
                </a:solidFill>
              </a:rPr>
              <a:t>Salicylates and other non-steroidal anti-inflammatory drugs (NSAIDs) should be avoided as these may predispose to mucosal bleeds. </a:t>
            </a:r>
          </a:p>
          <a:p>
            <a:pPr defTabSz="361188">
              <a:lnSpc>
                <a:spcPct val="120000"/>
              </a:lnSpc>
              <a:spcBef>
                <a:spcPts val="900"/>
              </a:spcBef>
              <a:defRPr sz="2054"/>
            </a:pPr>
            <a:r>
              <a:t>The patient should be encouraged to </a:t>
            </a:r>
            <a:r>
              <a:rPr b="1"/>
              <a:t>drink plenty of fluids.</a:t>
            </a:r>
            <a:r>
              <a:t> </a:t>
            </a:r>
          </a:p>
          <a:p>
            <a:pPr defTabSz="361188">
              <a:lnSpc>
                <a:spcPct val="120000"/>
              </a:lnSpc>
              <a:spcBef>
                <a:spcPts val="900"/>
              </a:spcBef>
              <a:defRPr sz="2054"/>
            </a:pPr>
            <a:r>
              <a:t>There is no specific antiviral therapy. </a:t>
            </a:r>
          </a:p>
          <a:p>
            <a:pPr defTabSz="361188">
              <a:lnSpc>
                <a:spcPct val="120000"/>
              </a:lnSpc>
              <a:spcBef>
                <a:spcPts val="900"/>
              </a:spcBef>
              <a:defRPr sz="2054"/>
            </a:pPr>
            <a:r>
              <a:t>The primary care physician/ health care worker should monitor the patient for warning signs, along with haematocrit and platelet counts. </a:t>
            </a:r>
          </a:p>
          <a:p>
            <a:pPr defTabSz="361188">
              <a:lnSpc>
                <a:spcPct val="120000"/>
              </a:lnSpc>
              <a:spcBef>
                <a:spcPts val="1100"/>
              </a:spcBef>
              <a:defRPr sz="2054"/>
            </a:pPr>
            <a:r>
              <a:rPr>
                <a:latin typeface="Times Roman"/>
                <a:ea typeface="Times Roman"/>
                <a:cs typeface="Times Roman"/>
                <a:sym typeface="Times Roman"/>
              </a:rPr>
              <a:t/>
            </a:r>
            <a:br>
              <a:rPr>
                <a:latin typeface="Times Roman"/>
                <a:ea typeface="Times Roman"/>
                <a:cs typeface="Times Roman"/>
                <a:sym typeface="Times Roman"/>
              </a:rPr>
            </a:br>
            <a:endParaRPr>
              <a:latin typeface="Times Roman"/>
              <a:ea typeface="Times Roman"/>
              <a:cs typeface="Times Roman"/>
              <a:sym typeface="Times Roman"/>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D2 - Moderate Dengue Dengue with warning signs. Patients with suspected dengue infection who have any of the…"/>
          <p:cNvSpPr txBox="1">
            <a:spLocks noGrp="1"/>
          </p:cNvSpPr>
          <p:nvPr>
            <p:ph type="subTitle" idx="1"/>
          </p:nvPr>
        </p:nvSpPr>
        <p:spPr>
          <a:xfrm>
            <a:off x="651796" y="333449"/>
            <a:ext cx="8003876" cy="6543887"/>
          </a:xfrm>
          <a:prstGeom prst="rect">
            <a:avLst/>
          </a:prstGeom>
        </p:spPr>
        <p:txBody>
          <a:bodyPr anchor="t"/>
          <a:lstStyle/>
          <a:p>
            <a:pPr defTabSz="384047">
              <a:lnSpc>
                <a:spcPct val="120000"/>
              </a:lnSpc>
              <a:spcBef>
                <a:spcPts val="1000"/>
              </a:spcBef>
              <a:defRPr sz="2184"/>
            </a:pPr>
            <a:r>
              <a:rPr b="1"/>
              <a:t>D2 - Moderate Dengue</a:t>
            </a:r>
            <a:br>
              <a:rPr b="1"/>
            </a:br>
            <a:r>
              <a:rPr b="1"/>
              <a:t>Dengue with warning signs</a:t>
            </a:r>
            <a:r>
              <a:t>. Patients with suspected dengue infection who have any of the </a:t>
            </a:r>
          </a:p>
          <a:p>
            <a:pPr defTabSz="384047">
              <a:lnSpc>
                <a:spcPct val="120000"/>
              </a:lnSpc>
              <a:spcBef>
                <a:spcPts val="1000"/>
              </a:spcBef>
              <a:defRPr sz="2184"/>
            </a:pPr>
            <a:r>
              <a:t>following features should be admitted to the hospital: </a:t>
            </a:r>
          </a:p>
          <a:p>
            <a:pPr marL="384047" indent="-266700" defTabSz="384047">
              <a:lnSpc>
                <a:spcPct val="120000"/>
              </a:lnSpc>
              <a:spcBef>
                <a:spcPts val="1200"/>
              </a:spcBef>
              <a:buClr>
                <a:srgbClr val="000000"/>
              </a:buClr>
              <a:buSzPct val="100000"/>
              <a:buFont typeface="Arial"/>
              <a:buChar char="•"/>
              <a:defRPr sz="2184"/>
            </a:pPr>
            <a:r>
              <a:t>Abdominal pain or persistent tenderness vomiting </a:t>
            </a:r>
          </a:p>
          <a:p>
            <a:pPr marL="384047" indent="-266700" defTabSz="384047">
              <a:lnSpc>
                <a:spcPct val="120000"/>
              </a:lnSpc>
              <a:spcBef>
                <a:spcPts val="1200"/>
              </a:spcBef>
              <a:buClr>
                <a:srgbClr val="000000"/>
              </a:buClr>
              <a:buSzPct val="100000"/>
              <a:buFont typeface="Arial"/>
              <a:buChar char="•"/>
              <a:defRPr sz="2184"/>
            </a:pPr>
            <a:r>
              <a:t>Fluid accumulation in pleural cavity, abdomen or subcutaneous tissues </a:t>
            </a:r>
          </a:p>
          <a:p>
            <a:pPr marL="384047" indent="-266700" defTabSz="384047">
              <a:lnSpc>
                <a:spcPct val="120000"/>
              </a:lnSpc>
              <a:spcBef>
                <a:spcPts val="1200"/>
              </a:spcBef>
              <a:buClr>
                <a:srgbClr val="000000"/>
              </a:buClr>
              <a:buSzPct val="100000"/>
              <a:buFont typeface="Arial"/>
              <a:buChar char="•"/>
              <a:defRPr sz="2184"/>
            </a:pPr>
            <a:r>
              <a:t>Mucosal bleeds </a:t>
            </a:r>
          </a:p>
          <a:p>
            <a:pPr marL="384047" indent="-266700" defTabSz="384047">
              <a:lnSpc>
                <a:spcPct val="120000"/>
              </a:lnSpc>
              <a:spcBef>
                <a:spcPts val="1200"/>
              </a:spcBef>
              <a:buClr>
                <a:srgbClr val="000000"/>
              </a:buClr>
              <a:buSzPct val="100000"/>
              <a:buFont typeface="Arial"/>
              <a:buChar char="•"/>
              <a:defRPr sz="2184"/>
            </a:pPr>
            <a:r>
              <a:t>Lethargy, restlessness or irritability Liver enlargement &gt;2 cm. </a:t>
            </a:r>
          </a:p>
          <a:p>
            <a:pPr marL="384047" indent="-266700" defTabSz="384047">
              <a:lnSpc>
                <a:spcPct val="120000"/>
              </a:lnSpc>
              <a:spcBef>
                <a:spcPts val="1200"/>
              </a:spcBef>
              <a:buClr>
                <a:srgbClr val="000000"/>
              </a:buClr>
              <a:buSzPct val="100000"/>
              <a:buFont typeface="Arial"/>
              <a:buChar char="•"/>
              <a:defRPr sz="2184"/>
            </a:pPr>
            <a:r>
              <a:t>Progressive increase in haematocrit with a concurrent decrease in platelet count. </a:t>
            </a:r>
          </a:p>
          <a:p>
            <a:pPr defTabSz="384047">
              <a:lnSpc>
                <a:spcPct val="120000"/>
              </a:lnSpc>
              <a:spcBef>
                <a:spcPts val="1000"/>
              </a:spcBef>
              <a:defRPr sz="2184"/>
            </a:pPr>
            <a:r>
              <a:t>       </a:t>
            </a:r>
            <a:r>
              <a:rPr b="1"/>
              <a:t> Crystalloids are the preferred fluids.</a:t>
            </a:r>
          </a:p>
          <a:p>
            <a:pPr defTabSz="384047">
              <a:lnSpc>
                <a:spcPct val="120000"/>
              </a:lnSpc>
              <a:spcBef>
                <a:spcPts val="1000"/>
              </a:spcBef>
              <a:defRPr sz="2184"/>
            </a:pPr>
            <a:endParaRPr sz="1008">
              <a:latin typeface="Times Roman"/>
              <a:ea typeface="Times Roman"/>
              <a:cs typeface="Times Roman"/>
              <a:sym typeface="Times Roman"/>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D3 - Severe dengue…"/>
          <p:cNvSpPr txBox="1">
            <a:spLocks noGrp="1"/>
          </p:cNvSpPr>
          <p:nvPr>
            <p:ph type="subTitle" idx="1"/>
          </p:nvPr>
        </p:nvSpPr>
        <p:spPr>
          <a:xfrm>
            <a:off x="914400" y="323913"/>
            <a:ext cx="7772400" cy="6210174"/>
          </a:xfrm>
          <a:prstGeom prst="rect">
            <a:avLst/>
          </a:prstGeom>
        </p:spPr>
        <p:txBody>
          <a:bodyPr>
            <a:normAutofit lnSpcReduction="10000"/>
          </a:bodyPr>
          <a:lstStyle/>
          <a:p>
            <a:pPr defTabSz="416052">
              <a:lnSpc>
                <a:spcPct val="120000"/>
              </a:lnSpc>
              <a:spcBef>
                <a:spcPts val="1000"/>
              </a:spcBef>
              <a:defRPr sz="2366" b="1"/>
            </a:pPr>
            <a:endParaRPr/>
          </a:p>
          <a:p>
            <a:pPr defTabSz="416052">
              <a:lnSpc>
                <a:spcPct val="120000"/>
              </a:lnSpc>
              <a:spcBef>
                <a:spcPts val="1000"/>
              </a:spcBef>
              <a:defRPr sz="2366" b="1"/>
            </a:pPr>
            <a:r>
              <a:t>D3 - Severe dengue </a:t>
            </a:r>
            <a:endParaRPr b="0"/>
          </a:p>
          <a:p>
            <a:pPr defTabSz="416052">
              <a:lnSpc>
                <a:spcPct val="120000"/>
              </a:lnSpc>
              <a:spcBef>
                <a:spcPts val="1000"/>
              </a:spcBef>
              <a:defRPr sz="2366"/>
            </a:pPr>
            <a:r>
              <a:t>Patients presenting or developing any of the following complications are diagnosed to have severe dengue infection. Severe plasma leakage leading to </a:t>
            </a:r>
          </a:p>
          <a:p>
            <a:pPr defTabSz="416052">
              <a:lnSpc>
                <a:spcPct val="120000"/>
              </a:lnSpc>
              <a:spcBef>
                <a:spcPts val="1000"/>
              </a:spcBef>
              <a:defRPr sz="2366"/>
            </a:pPr>
            <a:r>
              <a:t>• Shock delayed capillary refill or oliguria</a:t>
            </a:r>
            <a:br/>
            <a:r>
              <a:t>• Fluid accumulation in serosal cavities with respiratory distress</a:t>
            </a:r>
          </a:p>
          <a:p>
            <a:pPr marL="237222" indent="-237222" defTabSz="416052">
              <a:lnSpc>
                <a:spcPct val="120000"/>
              </a:lnSpc>
              <a:spcBef>
                <a:spcPts val="1000"/>
              </a:spcBef>
              <a:buSzPct val="100000"/>
              <a:buChar char="•"/>
              <a:defRPr sz="2366"/>
            </a:pPr>
            <a:r>
              <a:t>Severe bleeding manifestations</a:t>
            </a:r>
          </a:p>
          <a:p>
            <a:pPr marL="237222" indent="-237222" defTabSz="416052">
              <a:lnSpc>
                <a:spcPct val="120000"/>
              </a:lnSpc>
              <a:spcBef>
                <a:spcPts val="1000"/>
              </a:spcBef>
              <a:buSzPct val="100000"/>
              <a:buChar char="•"/>
              <a:defRPr sz="2366"/>
            </a:pPr>
            <a:r>
              <a:t>Severe organ involvement </a:t>
            </a:r>
          </a:p>
          <a:p>
            <a:pPr defTabSz="416052">
              <a:lnSpc>
                <a:spcPct val="120000"/>
              </a:lnSpc>
              <a:spcBef>
                <a:spcPts val="1000"/>
              </a:spcBef>
              <a:defRPr sz="2366"/>
            </a:pPr>
            <a:r>
              <a:t>o Liver: Hepatomegaly, liver failure, AST or ALT&gt;1000units  CNS: Impaired consciousness</a:t>
            </a:r>
            <a:br/>
            <a:r>
              <a:t>o Heart: Myocardial dysfunction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itle 1"/>
          <p:cNvSpPr txBox="1">
            <a:spLocks noGrp="1"/>
          </p:cNvSpPr>
          <p:nvPr>
            <p:ph type="title"/>
          </p:nvPr>
        </p:nvSpPr>
        <p:spPr>
          <a:xfrm>
            <a:off x="1201924" y="288432"/>
            <a:ext cx="7772401" cy="914402"/>
          </a:xfrm>
          <a:prstGeom prst="rect">
            <a:avLst/>
          </a:prstGeom>
        </p:spPr>
        <p:txBody>
          <a:bodyPr/>
          <a:lstStyle/>
          <a:p>
            <a:pPr defTabSz="667512">
              <a:defRPr sz="2900" b="1">
                <a:solidFill>
                  <a:srgbClr val="FF0000"/>
                </a:solidFill>
              </a:defRPr>
            </a:pPr>
            <a:r>
              <a:t>                   </a:t>
            </a:r>
            <a:r>
              <a:rPr>
                <a:solidFill>
                  <a:srgbClr val="000000"/>
                </a:solidFill>
              </a:rPr>
              <a:t>INVESTIGATIONS</a:t>
            </a:r>
            <a:r>
              <a:t/>
            </a:r>
            <a:br/>
            <a:endParaRPr/>
          </a:p>
        </p:txBody>
      </p:sp>
      <p:sp>
        <p:nvSpPr>
          <p:cNvPr id="328" name="Content Placeholder 2"/>
          <p:cNvSpPr txBox="1">
            <a:spLocks noGrp="1"/>
          </p:cNvSpPr>
          <p:nvPr>
            <p:ph type="body" idx="1"/>
          </p:nvPr>
        </p:nvSpPr>
        <p:spPr>
          <a:xfrm>
            <a:off x="914400" y="1130263"/>
            <a:ext cx="7772400" cy="5494478"/>
          </a:xfrm>
          <a:prstGeom prst="rect">
            <a:avLst/>
          </a:prstGeom>
        </p:spPr>
        <p:txBody>
          <a:bodyPr/>
          <a:lstStyle/>
          <a:p>
            <a:pPr marL="247650" indent="-247650" defTabSz="868680">
              <a:lnSpc>
                <a:spcPct val="120000"/>
              </a:lnSpc>
              <a:spcBef>
                <a:spcPts val="600"/>
              </a:spcBef>
              <a:buClrTx/>
              <a:buSzPct val="100000"/>
              <a:buChar char="•"/>
              <a:defRPr sz="2470"/>
            </a:pPr>
            <a:r>
              <a:t>Complete blood count- Hb, TC, DLC, Platelet, haematocrit, PBS study</a:t>
            </a:r>
          </a:p>
          <a:p>
            <a:pPr marL="247650" indent="-247650" defTabSz="868680">
              <a:lnSpc>
                <a:spcPct val="120000"/>
              </a:lnSpc>
              <a:spcBef>
                <a:spcPts val="600"/>
              </a:spcBef>
              <a:buClrTx/>
              <a:buSzPct val="100000"/>
              <a:buChar char="•"/>
              <a:defRPr sz="2470"/>
            </a:pPr>
            <a:r>
              <a:t>A drop of platelet count &lt;100000 cells/cumm usually found in between 3-10 days of illness.</a:t>
            </a:r>
          </a:p>
          <a:p>
            <a:pPr marL="247650" indent="-247650" defTabSz="868680">
              <a:lnSpc>
                <a:spcPct val="120000"/>
              </a:lnSpc>
              <a:spcBef>
                <a:spcPts val="600"/>
              </a:spcBef>
              <a:buClrTx/>
              <a:buSzPct val="100000"/>
              <a:buChar char="•"/>
              <a:defRPr sz="2470"/>
            </a:pPr>
            <a:r>
              <a:t>A rise of haematocrit occurs in critical phase particularly in shock cases. Increase by 20% or more is objective evidence of  plasma leakage. Haematocrit may become normal or decrease if there is haemorrhage.</a:t>
            </a:r>
          </a:p>
          <a:p>
            <a:pPr marL="247650" indent="-247650" defTabSz="868680">
              <a:lnSpc>
                <a:spcPct val="120000"/>
              </a:lnSpc>
              <a:spcBef>
                <a:spcPts val="600"/>
              </a:spcBef>
              <a:buClrTx/>
              <a:buSzPct val="100000"/>
              <a:buChar char="•"/>
              <a:defRPr sz="2470"/>
            </a:pPr>
            <a:r>
              <a:t>There is drop in total number of WBC and neutrophil with relative lymphocytosis and increase atypical lymphocyte towards the end of febrile phase.</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itle 1"/>
          <p:cNvSpPr txBox="1">
            <a:spLocks noGrp="1"/>
          </p:cNvSpPr>
          <p:nvPr>
            <p:ph type="title"/>
          </p:nvPr>
        </p:nvSpPr>
        <p:spPr>
          <a:prstGeom prst="rect">
            <a:avLst/>
          </a:prstGeom>
        </p:spPr>
        <p:txBody>
          <a:bodyPr/>
          <a:lstStyle/>
          <a:p>
            <a:pPr defTabSz="377463">
              <a:lnSpc>
                <a:spcPct val="120000"/>
              </a:lnSpc>
              <a:defRPr sz="1634" spc="-86"/>
            </a:pPr>
            <a:r>
              <a:rPr sz="3440" spc="-181">
                <a:solidFill>
                  <a:srgbClr val="000000"/>
                </a:solidFill>
              </a:rPr>
              <a:t>Additional tests when indicated include :</a:t>
            </a:r>
            <a:r>
              <a:t/>
            </a:r>
            <a:br/>
            <a:endParaRPr/>
          </a:p>
        </p:txBody>
      </p:sp>
      <p:sp>
        <p:nvSpPr>
          <p:cNvPr id="331" name="Content Placeholder 2"/>
          <p:cNvSpPr txBox="1">
            <a:spLocks noGrp="1"/>
          </p:cNvSpPr>
          <p:nvPr>
            <p:ph type="body" idx="1"/>
          </p:nvPr>
        </p:nvSpPr>
        <p:spPr>
          <a:prstGeom prst="rect">
            <a:avLst/>
          </a:prstGeom>
        </p:spPr>
        <p:txBody>
          <a:bodyPr/>
          <a:lstStyle/>
          <a:p>
            <a:pPr marL="208547" indent="-208547" defTabSz="731520">
              <a:lnSpc>
                <a:spcPct val="120000"/>
              </a:lnSpc>
              <a:spcBef>
                <a:spcPts val="500"/>
              </a:spcBef>
              <a:buClrTx/>
              <a:buSzPct val="100000"/>
              <a:buChar char="•"/>
              <a:defRPr sz="2080"/>
            </a:pPr>
            <a:r>
              <a:t> Liver function test—transaminase leve may be mildly elevated. </a:t>
            </a:r>
          </a:p>
          <a:p>
            <a:pPr marL="208547" indent="-208547" defTabSz="731520">
              <a:lnSpc>
                <a:spcPct val="120000"/>
              </a:lnSpc>
              <a:spcBef>
                <a:spcPts val="500"/>
              </a:spcBef>
              <a:buClrTx/>
              <a:buSzPct val="100000"/>
              <a:buChar char="•"/>
              <a:defRPr sz="2080"/>
            </a:pPr>
            <a:r>
              <a:t>Coagulation profile. Both APTT and PT may be prolonged in severe haemorrhagic manifestation.</a:t>
            </a:r>
          </a:p>
          <a:p>
            <a:pPr marL="208547" indent="-208547" defTabSz="731520">
              <a:lnSpc>
                <a:spcPct val="120000"/>
              </a:lnSpc>
              <a:spcBef>
                <a:spcPts val="500"/>
              </a:spcBef>
              <a:buClrTx/>
              <a:buSzPct val="100000"/>
              <a:buChar char="•"/>
              <a:defRPr sz="2080"/>
            </a:pPr>
            <a:r>
              <a:t>Low fibrinogen and elevated fibrin degradation product levels are signs of DIC.</a:t>
            </a:r>
          </a:p>
          <a:p>
            <a:pPr marL="208547" indent="-208547" defTabSz="731520">
              <a:lnSpc>
                <a:spcPct val="120000"/>
              </a:lnSpc>
              <a:spcBef>
                <a:spcPts val="500"/>
              </a:spcBef>
              <a:buClrTx/>
              <a:buSzPct val="100000"/>
              <a:buChar char="•"/>
              <a:defRPr sz="2080"/>
            </a:pPr>
            <a:r>
              <a:t>Urea creatinine and serum electrolyte— ( Na</a:t>
            </a:r>
            <a:r>
              <a:rPr baseline="29884"/>
              <a:t>+</a:t>
            </a:r>
            <a:r>
              <a:t> K</a:t>
            </a:r>
            <a:r>
              <a:rPr baseline="29884"/>
              <a:t>+ </a:t>
            </a:r>
            <a:r>
              <a:t> Ca</a:t>
            </a:r>
            <a:r>
              <a:rPr baseline="29884"/>
              <a:t>2+</a:t>
            </a:r>
            <a:r>
              <a:t> Bicaronate), lactate </a:t>
            </a:r>
          </a:p>
          <a:p>
            <a:pPr marL="208547" indent="-208547" defTabSz="731520">
              <a:lnSpc>
                <a:spcPct val="120000"/>
              </a:lnSpc>
              <a:spcBef>
                <a:spcPts val="500"/>
              </a:spcBef>
              <a:buClrTx/>
              <a:buSzPct val="100000"/>
              <a:buChar char="•"/>
              <a:defRPr sz="2080"/>
            </a:pPr>
            <a:r>
              <a:t>BUN is elevated in prolong shock.</a:t>
            </a:r>
          </a:p>
          <a:p>
            <a:pPr marL="208547" indent="-208547" defTabSz="731520">
              <a:lnSpc>
                <a:spcPct val="120000"/>
              </a:lnSpc>
              <a:spcBef>
                <a:spcPts val="500"/>
              </a:spcBef>
              <a:buClrTx/>
              <a:buSzPct val="100000"/>
              <a:buChar char="•"/>
              <a:defRPr sz="2080"/>
            </a:pPr>
            <a:r>
              <a:t>Hyponatremia is most common electrolyte abnormality in DHS and DSS.</a:t>
            </a:r>
          </a:p>
          <a:p>
            <a:pPr marL="208547" indent="-208547" defTabSz="731520">
              <a:lnSpc>
                <a:spcPct val="120000"/>
              </a:lnSpc>
              <a:spcBef>
                <a:spcPts val="500"/>
              </a:spcBef>
              <a:buClrTx/>
              <a:buSzPct val="100000"/>
              <a:buChar char="•"/>
              <a:defRPr sz="2080"/>
            </a:pPr>
            <a:r>
              <a:t>Hypocalcemia.</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LABORATORY DIAGNOSIS"/>
          <p:cNvSpPr txBox="1">
            <a:spLocks noGrp="1"/>
          </p:cNvSpPr>
          <p:nvPr>
            <p:ph type="subTitle" sz="quarter" idx="1"/>
          </p:nvPr>
        </p:nvSpPr>
        <p:spPr>
          <a:xfrm>
            <a:off x="967645" y="381838"/>
            <a:ext cx="7772401" cy="622268"/>
          </a:xfrm>
          <a:prstGeom prst="rect">
            <a:avLst/>
          </a:prstGeom>
        </p:spPr>
        <p:txBody>
          <a:bodyPr/>
          <a:lstStyle>
            <a:lvl1pPr>
              <a:defRPr sz="3600" b="1"/>
            </a:lvl1pPr>
          </a:lstStyle>
          <a:p>
            <a:r>
              <a:t>    LABORATORY DIAGNOSIS</a:t>
            </a:r>
          </a:p>
        </p:txBody>
      </p:sp>
      <p:sp>
        <p:nvSpPr>
          <p:cNvPr id="334" name="Content Placeholder 2"/>
          <p:cNvSpPr txBox="1"/>
          <p:nvPr/>
        </p:nvSpPr>
        <p:spPr>
          <a:xfrm>
            <a:off x="914400" y="1783558"/>
            <a:ext cx="7772400" cy="4572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                          Diagnostic methods         Timing of tests</a:t>
            </a:r>
          </a:p>
          <a:p>
            <a:pPr algn="ctr"/>
            <a:endParaRPr/>
          </a:p>
          <a:p>
            <a:pPr algn="ctr"/>
            <a:r>
              <a:t>Virus isolation (culture)	1 -5 days</a:t>
            </a:r>
          </a:p>
          <a:p>
            <a:pPr algn="ctr"/>
            <a:r>
              <a:t>Genome detection (PCR)	1 -5 days</a:t>
            </a:r>
          </a:p>
          <a:p>
            <a:pPr algn="ctr"/>
            <a:r>
              <a:t>Antigen detection (NS1)	1 -5 days</a:t>
            </a:r>
          </a:p>
          <a:p>
            <a:pPr algn="ctr"/>
            <a:r>
              <a:t>Antibody detection (IgM)	After 5 days</a:t>
            </a:r>
          </a:p>
          <a:p>
            <a:pPr algn="ctr"/>
            <a:r>
              <a:t>IgG	Acute sera 1-5 days</a:t>
            </a:r>
          </a:p>
          <a:p>
            <a:pPr algn="ctr"/>
            <a:r>
              <a:t>Convalesent sera after 15 days</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Vital signs and peripheral perfusion (1–4 hourly until the patient is out of the critical phase),…"/>
          <p:cNvSpPr txBox="1">
            <a:spLocks noGrp="1"/>
          </p:cNvSpPr>
          <p:nvPr>
            <p:ph type="subTitle" idx="1"/>
          </p:nvPr>
        </p:nvSpPr>
        <p:spPr>
          <a:xfrm>
            <a:off x="914400" y="1237446"/>
            <a:ext cx="7772400" cy="5148371"/>
          </a:xfrm>
          <a:prstGeom prst="rect">
            <a:avLst/>
          </a:prstGeom>
        </p:spPr>
        <p:txBody>
          <a:bodyPr anchor="t"/>
          <a:lstStyle/>
          <a:p>
            <a:pPr marL="300789" indent="-300789">
              <a:lnSpc>
                <a:spcPct val="120000"/>
              </a:lnSpc>
              <a:spcBef>
                <a:spcPts val="700"/>
              </a:spcBef>
              <a:buSzPct val="100000"/>
              <a:buChar char="•"/>
              <a:defRPr sz="2600"/>
            </a:pPr>
            <a:r>
              <a:t>Vital signs and peripheral perfusion (1–4 hourly until the patient is out of the critical phase), </a:t>
            </a:r>
          </a:p>
          <a:p>
            <a:pPr marL="300789" indent="-300789">
              <a:lnSpc>
                <a:spcPct val="120000"/>
              </a:lnSpc>
              <a:spcBef>
                <a:spcPts val="700"/>
              </a:spcBef>
              <a:buSzPct val="100000"/>
              <a:buChar char="•"/>
              <a:defRPr sz="2600"/>
            </a:pPr>
            <a:r>
              <a:t>Urine output (4–6 hourly), </a:t>
            </a:r>
          </a:p>
          <a:p>
            <a:pPr marL="300789" indent="-300789">
              <a:lnSpc>
                <a:spcPct val="120000"/>
              </a:lnSpc>
              <a:spcBef>
                <a:spcPts val="700"/>
              </a:spcBef>
              <a:buSzPct val="100000"/>
              <a:buChar char="•"/>
              <a:defRPr sz="2600"/>
            </a:pPr>
            <a:r>
              <a:t>Haematocrit (before and after fluid replacement, then 6–12 hourly),</a:t>
            </a:r>
          </a:p>
          <a:p>
            <a:pPr marL="300789" indent="-300789">
              <a:lnSpc>
                <a:spcPct val="120000"/>
              </a:lnSpc>
              <a:spcBef>
                <a:spcPts val="700"/>
              </a:spcBef>
              <a:buSzPct val="100000"/>
              <a:buChar char="•"/>
              <a:defRPr sz="2600"/>
            </a:pPr>
            <a:r>
              <a:t>Blood glucose, and other organ functions (such as renal profile, liver profile, coagulation profile, as indicated).</a:t>
            </a:r>
          </a:p>
        </p:txBody>
      </p:sp>
      <p:sp>
        <p:nvSpPr>
          <p:cNvPr id="337" name="MONITOR"/>
          <p:cNvSpPr txBox="1"/>
          <p:nvPr/>
        </p:nvSpPr>
        <p:spPr>
          <a:xfrm>
            <a:off x="967645" y="381838"/>
            <a:ext cx="7772401" cy="622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defRPr sz="3600" b="1"/>
            </a:lvl1pPr>
          </a:lstStyle>
          <a:p>
            <a:r>
              <a:t>                   MONITOR</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Screenshot 2021-08-06 at 4.31.35 PM.png" descr="Screenshot 2021-08-06 at 4.31.35 PM.png"/>
          <p:cNvPicPr>
            <a:picLocks noChangeAspect="1"/>
          </p:cNvPicPr>
          <p:nvPr/>
        </p:nvPicPr>
        <p:blipFill>
          <a:blip r:embed="rId2">
            <a:extLst/>
          </a:blip>
          <a:stretch>
            <a:fillRect/>
          </a:stretch>
        </p:blipFill>
        <p:spPr>
          <a:xfrm>
            <a:off x="1124613" y="413863"/>
            <a:ext cx="7337536" cy="603027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Double-click to edit"/>
          <p:cNvSpPr txBox="1">
            <a:spLocks noGrp="1"/>
          </p:cNvSpPr>
          <p:nvPr>
            <p:ph type="ctrTitle"/>
          </p:nvPr>
        </p:nvSpPr>
        <p:spPr>
          <a:xfrm>
            <a:off x="685800" y="1266410"/>
            <a:ext cx="7772400" cy="5247254"/>
          </a:xfrm>
          <a:prstGeom prst="rect">
            <a:avLst/>
          </a:prstGeom>
        </p:spPr>
        <p:txBody>
          <a:bodyPr/>
          <a:lstStyle/>
          <a:p>
            <a:pPr marR="0" defTabSz="457200">
              <a:defRPr sz="1400" b="0" cap="none">
                <a:solidFill>
                  <a:srgbClr val="3B3835"/>
                </a:solidFill>
              </a:defRPr>
            </a:pPr>
            <a:endParaRPr/>
          </a:p>
        </p:txBody>
      </p:sp>
      <p:sp>
        <p:nvSpPr>
          <p:cNvPr id="185" name="CLASSIFICATION"/>
          <p:cNvSpPr txBox="1">
            <a:spLocks noGrp="1"/>
          </p:cNvSpPr>
          <p:nvPr>
            <p:ph type="subTitle" sz="quarter" idx="1"/>
          </p:nvPr>
        </p:nvSpPr>
        <p:spPr>
          <a:xfrm>
            <a:off x="770834" y="327770"/>
            <a:ext cx="7772401" cy="771048"/>
          </a:xfrm>
          <a:prstGeom prst="rect">
            <a:avLst/>
          </a:prstGeom>
        </p:spPr>
        <p:txBody>
          <a:bodyPr/>
          <a:lstStyle/>
          <a:p>
            <a:pPr defTabSz="457200">
              <a:defRPr sz="4100" b="1"/>
            </a:pPr>
            <a:r>
              <a:t>            </a:t>
            </a:r>
            <a:r>
              <a:rPr sz="3600"/>
              <a:t>CLASSIFICATION</a:t>
            </a:r>
          </a:p>
        </p:txBody>
      </p:sp>
      <p:graphicFrame>
        <p:nvGraphicFramePr>
          <p:cNvPr id="186" name="Table"/>
          <p:cNvGraphicFramePr/>
          <p:nvPr/>
        </p:nvGraphicFramePr>
        <p:xfrm>
          <a:off x="726112" y="2059608"/>
          <a:ext cx="7861843" cy="3267211"/>
        </p:xfrm>
        <a:graphic>
          <a:graphicData uri="http://schemas.openxmlformats.org/drawingml/2006/table">
            <a:tbl>
              <a:tblPr bandRow="1">
                <a:tableStyleId>{2708684C-4D16-4618-839F-0558EEFCDFE6}</a:tableStyleId>
              </a:tblPr>
              <a:tblGrid>
                <a:gridCol w="1838325"/>
                <a:gridCol w="1838325"/>
                <a:gridCol w="4185193"/>
              </a:tblGrid>
              <a:tr h="551057">
                <a:tc>
                  <a:txBody>
                    <a:bodyPr/>
                    <a:lstStyle/>
                    <a:p>
                      <a:pPr>
                        <a:defRPr sz="1800"/>
                      </a:pPr>
                      <a:r>
                        <a:rPr b="1"/>
                        <a:t>FAMILY</a:t>
                      </a:r>
                    </a:p>
                  </a:txBody>
                  <a:tcPr marL="0" marR="0" marT="0" marB="0" horzOverflow="overflow"/>
                </a:tc>
                <a:tc>
                  <a:txBody>
                    <a:bodyPr/>
                    <a:lstStyle/>
                    <a:p>
                      <a:pPr>
                        <a:defRPr sz="1800"/>
                      </a:pPr>
                      <a:r>
                        <a:rPr b="1"/>
                        <a:t>GENUS</a:t>
                      </a:r>
                    </a:p>
                  </a:txBody>
                  <a:tcPr marL="0" marR="0" marT="0" marB="0" horzOverflow="overflow"/>
                </a:tc>
                <a:tc>
                  <a:txBody>
                    <a:bodyPr/>
                    <a:lstStyle/>
                    <a:p>
                      <a:pPr>
                        <a:defRPr sz="1800"/>
                      </a:pPr>
                      <a:r>
                        <a:rPr b="1"/>
                        <a:t>VIRUS OF MEDICAL IMPORTANCE</a:t>
                      </a:r>
                    </a:p>
                  </a:txBody>
                  <a:tcPr marL="0" marR="0" marT="0" marB="0" horzOverflow="overflow"/>
                </a:tc>
              </a:tr>
              <a:tr h="608518">
                <a:tc>
                  <a:txBody>
                    <a:bodyPr/>
                    <a:lstStyle/>
                    <a:p>
                      <a:pPr>
                        <a:defRPr sz="1800"/>
                      </a:pPr>
                      <a:r>
                        <a:t>TOGAVIRIDAE</a:t>
                      </a:r>
                    </a:p>
                  </a:txBody>
                  <a:tcPr marL="0" marR="0" marT="0" marB="0" horzOverflow="overflow"/>
                </a:tc>
                <a:tc>
                  <a:txBody>
                    <a:bodyPr/>
                    <a:lstStyle/>
                    <a:p>
                      <a:pPr>
                        <a:defRPr sz="1800"/>
                      </a:pPr>
                      <a:r>
                        <a:t>ALPHAVIRUS</a:t>
                      </a:r>
                    </a:p>
                  </a:txBody>
                  <a:tcPr marL="0" marR="0" marT="0" marB="0" horzOverflow="overflow"/>
                </a:tc>
                <a:tc>
                  <a:txBody>
                    <a:bodyPr/>
                    <a:lstStyle/>
                    <a:p>
                      <a:pPr>
                        <a:defRPr sz="1800"/>
                      </a:pPr>
                      <a:r>
                        <a:t>CHIKUNGUNYA, EEE, WEE, SINDBIS VIRUS</a:t>
                      </a:r>
                    </a:p>
                  </a:txBody>
                  <a:tcPr marL="0" marR="0" marT="0" marB="0" horzOverflow="overflow"/>
                </a:tc>
              </a:tr>
              <a:tr h="676504">
                <a:tc>
                  <a:txBody>
                    <a:bodyPr/>
                    <a:lstStyle/>
                    <a:p>
                      <a:pPr>
                        <a:defRPr sz="1800"/>
                      </a:pPr>
                      <a:r>
                        <a:t>FLAVIVIRIDAE</a:t>
                      </a:r>
                    </a:p>
                  </a:txBody>
                  <a:tcPr marL="0" marR="0" marT="0" marB="0" horzOverflow="overflow"/>
                </a:tc>
                <a:tc>
                  <a:txBody>
                    <a:bodyPr/>
                    <a:lstStyle/>
                    <a:p>
                      <a:pPr>
                        <a:defRPr sz="1800"/>
                      </a:pPr>
                      <a:r>
                        <a:t>FLAVIVIRUS</a:t>
                      </a:r>
                    </a:p>
                  </a:txBody>
                  <a:tcPr marL="0" marR="0" marT="0" marB="0" horzOverflow="overflow"/>
                </a:tc>
                <a:tc>
                  <a:txBody>
                    <a:bodyPr/>
                    <a:lstStyle/>
                    <a:p>
                      <a:pPr>
                        <a:defRPr sz="1800"/>
                      </a:pPr>
                      <a:r>
                        <a:t>DENGUE, JEV, YFV, WNV, ST. LOUIS ENCEPHALITIS VIRUS</a:t>
                      </a:r>
                    </a:p>
                  </a:txBody>
                  <a:tcPr marL="0" marR="0" marT="0" marB="0" horzOverflow="overflow"/>
                </a:tc>
              </a:tr>
              <a:tr h="668049">
                <a:tc>
                  <a:txBody>
                    <a:bodyPr/>
                    <a:lstStyle/>
                    <a:p>
                      <a:pPr>
                        <a:defRPr sz="1800"/>
                      </a:pPr>
                      <a:r>
                        <a:t>BUNYAVIRIDAE</a:t>
                      </a:r>
                    </a:p>
                  </a:txBody>
                  <a:tcPr marL="0" marR="0" marT="0" marB="0" horzOverflow="overflow"/>
                </a:tc>
                <a:tc>
                  <a:txBody>
                    <a:bodyPr/>
                    <a:lstStyle/>
                    <a:p>
                      <a:pPr>
                        <a:defRPr sz="1800"/>
                      </a:pPr>
                      <a:r>
                        <a:t>BUNYAVIRUS</a:t>
                      </a:r>
                    </a:p>
                  </a:txBody>
                  <a:tcPr marL="0" marR="0" marT="0" marB="0" horzOverflow="overflow"/>
                </a:tc>
                <a:tc>
                  <a:txBody>
                    <a:bodyPr/>
                    <a:lstStyle/>
                    <a:p>
                      <a:pPr>
                        <a:defRPr sz="1800"/>
                      </a:pPr>
                      <a:r>
                        <a:t>BUNYAMWERA, CALIFORNIA ENCEPHALITIS VIRUS</a:t>
                      </a:r>
                    </a:p>
                  </a:txBody>
                  <a:tcPr marL="0" marR="0" marT="0" marB="0" horzOverflow="overflow"/>
                </a:tc>
              </a:tr>
              <a:tr h="763083">
                <a:tc>
                  <a:txBody>
                    <a:bodyPr/>
                    <a:lstStyle/>
                    <a:p>
                      <a:pPr>
                        <a:defRPr sz="1800"/>
                      </a:pPr>
                      <a:r>
                        <a:t>REOVIRIDAE </a:t>
                      </a:r>
                    </a:p>
                  </a:txBody>
                  <a:tcPr marL="0" marR="0" marT="0" marB="0" horzOverflow="overflow"/>
                </a:tc>
                <a:tc>
                  <a:txBody>
                    <a:bodyPr/>
                    <a:lstStyle/>
                    <a:p>
                      <a:pPr>
                        <a:defRPr sz="1800"/>
                      </a:pPr>
                      <a:r>
                        <a:t>COLTIVIRUS</a:t>
                      </a:r>
                    </a:p>
                  </a:txBody>
                  <a:tcPr marL="0" marR="0" marT="0" marB="0" horzOverflow="overflow"/>
                </a:tc>
                <a:tc>
                  <a:txBody>
                    <a:bodyPr/>
                    <a:lstStyle/>
                    <a:p>
                      <a:pPr>
                        <a:defRPr sz="1800"/>
                      </a:pPr>
                      <a:r>
                        <a:t>COLORADO TICK FEVER VIRUS</a:t>
                      </a:r>
                    </a:p>
                  </a:txBody>
                  <a:tcPr marL="0" marR="0" marT="0" marB="0" horzOverflow="overflow"/>
                </a:tc>
              </a:tr>
            </a:tbl>
          </a:graphicData>
        </a:graphic>
      </p:graphicFrame>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Screenshot 2021-08-06 at 4.35.37 PM.png" descr="Screenshot 2021-08-06 at 4.35.37 PM.png"/>
          <p:cNvPicPr>
            <a:picLocks noChangeAspect="1"/>
          </p:cNvPicPr>
          <p:nvPr/>
        </p:nvPicPr>
        <p:blipFill>
          <a:blip r:embed="rId2">
            <a:extLst/>
          </a:blip>
          <a:stretch>
            <a:fillRect/>
          </a:stretch>
        </p:blipFill>
        <p:spPr>
          <a:xfrm>
            <a:off x="2227441" y="487337"/>
            <a:ext cx="5375360" cy="6349009"/>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 name="Screenshot 2021-08-06 at 4.57.14 PM.png" descr="Screenshot 2021-08-06 at 4.57.14 PM.png"/>
          <p:cNvPicPr>
            <a:picLocks noChangeAspect="1"/>
          </p:cNvPicPr>
          <p:nvPr/>
        </p:nvPicPr>
        <p:blipFill>
          <a:blip r:embed="rId2">
            <a:extLst/>
          </a:blip>
          <a:stretch>
            <a:fillRect/>
          </a:stretch>
        </p:blipFill>
        <p:spPr>
          <a:xfrm>
            <a:off x="1287731" y="269703"/>
            <a:ext cx="6568538" cy="6318594"/>
          </a:xfrm>
          <a:prstGeom prst="rect">
            <a:avLst/>
          </a:prstGeom>
          <a:ln w="12700">
            <a:miter lim="400000"/>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Haemorrhage: Mucosal  bleeding  may  occur  in  any  patient  with  dengue but,  if  the  patient  remains stable  with  fluid  resuscitation/replacement,  it  should  be  considered  as  minor.…"/>
          <p:cNvSpPr txBox="1">
            <a:spLocks noGrp="1"/>
          </p:cNvSpPr>
          <p:nvPr>
            <p:ph type="body" idx="4294967295"/>
          </p:nvPr>
        </p:nvSpPr>
        <p:spPr>
          <a:xfrm>
            <a:off x="603646" y="1181754"/>
            <a:ext cx="8293700" cy="5541729"/>
          </a:xfrm>
          <a:prstGeom prst="rect">
            <a:avLst/>
          </a:prstGeom>
        </p:spPr>
        <p:txBody>
          <a:bodyPr/>
          <a:lstStyle/>
          <a:p>
            <a:pPr marL="260684" indent="-260684" defTabSz="777240">
              <a:lnSpc>
                <a:spcPct val="120000"/>
              </a:lnSpc>
              <a:spcBef>
                <a:spcPts val="500"/>
              </a:spcBef>
              <a:buClrTx/>
              <a:buSzPct val="100000"/>
              <a:buChar char="•"/>
              <a:defRPr sz="2600"/>
            </a:pPr>
            <a:r>
              <a:t>Haemorrhage: Mucosal  bleeding  may  occur  in  any  patient  with  dengue but,  if  the  patient  remains stable  with  fluid  resuscitation/replacement,  it  should  be  considered  as  minor.   </a:t>
            </a:r>
          </a:p>
          <a:p>
            <a:pPr marL="233170" indent="-174876" defTabSz="777240">
              <a:lnSpc>
                <a:spcPct val="120000"/>
              </a:lnSpc>
              <a:spcBef>
                <a:spcPts val="500"/>
              </a:spcBef>
              <a:buSzTx/>
              <a:buNone/>
              <a:defRPr sz="2600"/>
            </a:pPr>
            <a:endParaRPr/>
          </a:p>
          <a:p>
            <a:pPr marL="233170" indent="-174876" defTabSz="777240">
              <a:lnSpc>
                <a:spcPct val="120000"/>
              </a:lnSpc>
              <a:spcBef>
                <a:spcPts val="500"/>
              </a:spcBef>
              <a:buSzTx/>
              <a:buNone/>
              <a:defRPr sz="2600"/>
            </a:pPr>
            <a:r>
              <a:t>  Prophylactic platelet transfusions for severe thrombocytopaenia in otherwise hemodynamically  stable  patients  have  not  been  shown  to  be  effective  and  are  not necessary.</a:t>
            </a:r>
          </a:p>
        </p:txBody>
      </p:sp>
      <p:sp>
        <p:nvSpPr>
          <p:cNvPr id="346" name="COMPLICATIONS"/>
          <p:cNvSpPr txBox="1"/>
          <p:nvPr/>
        </p:nvSpPr>
        <p:spPr>
          <a:xfrm>
            <a:off x="967645" y="381838"/>
            <a:ext cx="7772401" cy="622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defRPr sz="3600" b="1"/>
            </a:lvl1pPr>
          </a:lstStyle>
          <a:p>
            <a:r>
              <a:t>          COMPLICATIONS</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EVERE BLEEDING CAN BE RECOGNIZED BY :…"/>
          <p:cNvSpPr txBox="1">
            <a:spLocks noGrp="1"/>
          </p:cNvSpPr>
          <p:nvPr>
            <p:ph type="subTitle" idx="1"/>
          </p:nvPr>
        </p:nvSpPr>
        <p:spPr>
          <a:xfrm>
            <a:off x="914400" y="434163"/>
            <a:ext cx="7772400" cy="5989674"/>
          </a:xfrm>
          <a:prstGeom prst="rect">
            <a:avLst/>
          </a:prstGeom>
        </p:spPr>
        <p:txBody>
          <a:bodyPr anchor="t"/>
          <a:lstStyle/>
          <a:p>
            <a:pPr defTabSz="795527">
              <a:spcBef>
                <a:spcPts val="600"/>
              </a:spcBef>
              <a:defRPr sz="2200"/>
            </a:pPr>
            <a:r>
              <a:rPr b="1"/>
              <a:t>SEVERE BLEEDING CAN BE RECOGNIZED BY</a:t>
            </a:r>
            <a:r>
              <a:t> :</a:t>
            </a:r>
          </a:p>
          <a:p>
            <a:pPr marL="357986" indent="-298322" defTabSz="795527">
              <a:spcBef>
                <a:spcPts val="600"/>
              </a:spcBef>
              <a:buClr>
                <a:srgbClr val="4E5B6F"/>
              </a:buClr>
              <a:buSzPct val="95000"/>
              <a:buChar char="▪"/>
              <a:defRPr sz="2200"/>
            </a:pPr>
            <a:endParaRPr/>
          </a:p>
          <a:p>
            <a:pPr marL="357986" indent="-298322" defTabSz="795527">
              <a:spcBef>
                <a:spcPts val="600"/>
              </a:spcBef>
              <a:buClr>
                <a:srgbClr val="4E5B6F"/>
              </a:buClr>
              <a:buSzPct val="95000"/>
              <a:buChar char="▪"/>
              <a:defRPr sz="2200"/>
            </a:pPr>
            <a:r>
              <a:t>Persistent and/or severe overt bleeding in the presence of unstable hemodynamic status, regardless of hematocrit level.</a:t>
            </a:r>
          </a:p>
          <a:p>
            <a:pPr marL="357986" indent="-298322" defTabSz="795527">
              <a:spcBef>
                <a:spcPts val="600"/>
              </a:spcBef>
              <a:buClr>
                <a:srgbClr val="4E5B6F"/>
              </a:buClr>
              <a:buSzPct val="95000"/>
              <a:buChar char="▪"/>
              <a:defRPr sz="2200"/>
            </a:pPr>
            <a:endParaRPr/>
          </a:p>
          <a:p>
            <a:pPr marL="357986" indent="-298322" defTabSz="795527">
              <a:spcBef>
                <a:spcPts val="600"/>
              </a:spcBef>
              <a:buClr>
                <a:srgbClr val="4E5B6F"/>
              </a:buClr>
              <a:buSzPct val="95000"/>
              <a:buChar char="▪"/>
              <a:defRPr sz="2200"/>
            </a:pPr>
            <a:r>
              <a:t>a decrease in haematocrit after fluid resuscitation together with unstable haemodynamic status;</a:t>
            </a:r>
          </a:p>
          <a:p>
            <a:pPr marL="357986" indent="-298322" defTabSz="795527">
              <a:spcBef>
                <a:spcPts val="600"/>
              </a:spcBef>
              <a:buClr>
                <a:srgbClr val="4E5B6F"/>
              </a:buClr>
              <a:buSzPct val="95000"/>
              <a:buChar char="▪"/>
              <a:defRPr sz="2200"/>
            </a:pPr>
            <a:endParaRPr/>
          </a:p>
          <a:p>
            <a:pPr marL="357986" indent="-298322" defTabSz="795527">
              <a:spcBef>
                <a:spcPts val="600"/>
              </a:spcBef>
              <a:buClr>
                <a:srgbClr val="4E5B6F"/>
              </a:buClr>
              <a:buSzPct val="95000"/>
              <a:buChar char="▪"/>
              <a:defRPr sz="2200"/>
            </a:pPr>
            <a:r>
              <a:t>refractory  shock  that  fails  to  respond  to  consecutive  fluid  resuscitation  of 40-60 ml/kg;</a:t>
            </a:r>
          </a:p>
          <a:p>
            <a:pPr marL="357986" indent="-298322" defTabSz="795527">
              <a:spcBef>
                <a:spcPts val="600"/>
              </a:spcBef>
              <a:buClr>
                <a:srgbClr val="4E5B6F"/>
              </a:buClr>
              <a:buSzPct val="95000"/>
              <a:buChar char="▪"/>
              <a:defRPr sz="2200"/>
            </a:pPr>
            <a:endParaRPr/>
          </a:p>
          <a:p>
            <a:pPr marL="357986" indent="-298322" defTabSz="795527">
              <a:spcBef>
                <a:spcPts val="600"/>
              </a:spcBef>
              <a:buClr>
                <a:srgbClr val="4E5B6F"/>
              </a:buClr>
              <a:buSzPct val="95000"/>
              <a:buChar char="▪"/>
              <a:defRPr sz="2200"/>
            </a:pPr>
            <a:r>
              <a:t>hypotensive shock with low/normal haematocrit before fluid resuscitation</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Electrolyte and acid-base imbalances through vomiting and diarrhoea or to the use of hypotonic solutions for resuscitation  and correction of dehydration. Hyponatraemia, hypokalaemia, hyperkalaemia, serum calcium imbalances and metabolic acidosis can occ"/>
          <p:cNvSpPr txBox="1">
            <a:spLocks noGrp="1"/>
          </p:cNvSpPr>
          <p:nvPr>
            <p:ph type="subTitle" idx="1"/>
          </p:nvPr>
        </p:nvSpPr>
        <p:spPr>
          <a:xfrm>
            <a:off x="914400" y="400343"/>
            <a:ext cx="7772400" cy="6057314"/>
          </a:xfrm>
          <a:prstGeom prst="rect">
            <a:avLst/>
          </a:prstGeom>
        </p:spPr>
        <p:txBody>
          <a:bodyPr anchor="t"/>
          <a:lstStyle/>
          <a:p>
            <a:pPr marL="210552" indent="-210552" defTabSz="740662">
              <a:lnSpc>
                <a:spcPct val="120000"/>
              </a:lnSpc>
              <a:spcBef>
                <a:spcPts val="500"/>
              </a:spcBef>
              <a:buSzPct val="100000"/>
              <a:buChar char="•"/>
              <a:defRPr sz="2600"/>
            </a:pPr>
            <a:r>
              <a:t>Electrolyte and acid-base imbalances through vomiting and diarrhoea or to the use of hypotonic solutions for resuscitation  and correction of dehydration. Hyponatraemia, hypokalaemia, hyperkalaemia, serum calcium imbalances and metabolic acidosis can occur.</a:t>
            </a:r>
          </a:p>
          <a:p>
            <a:pPr marL="210552" indent="-210552" defTabSz="740662">
              <a:lnSpc>
                <a:spcPct val="120000"/>
              </a:lnSpc>
              <a:spcBef>
                <a:spcPts val="500"/>
              </a:spcBef>
              <a:buSzPct val="100000"/>
              <a:buChar char="•"/>
              <a:defRPr sz="2600"/>
            </a:pPr>
            <a:endParaRPr/>
          </a:p>
          <a:p>
            <a:pPr marL="210552" indent="-210552" defTabSz="740662">
              <a:lnSpc>
                <a:spcPct val="120000"/>
              </a:lnSpc>
              <a:spcBef>
                <a:spcPts val="500"/>
              </a:spcBef>
              <a:buSzPct val="100000"/>
              <a:buChar char="•"/>
              <a:defRPr sz="2600"/>
            </a:pPr>
            <a:r>
              <a:t> Patients who present with convulsion and/or coma may have Encephalopathy</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Fluid therapy- The amount of fluid to be provided in co-infection cases is determined by the patient's haemodynamic condition and degree of severity. For the majority of co-infection cases, one may follow national recommendations for clinical therapy of "/>
          <p:cNvSpPr txBox="1">
            <a:spLocks noGrp="1"/>
          </p:cNvSpPr>
          <p:nvPr>
            <p:ph type="subTitle" idx="1"/>
          </p:nvPr>
        </p:nvSpPr>
        <p:spPr>
          <a:xfrm>
            <a:off x="603646" y="1181754"/>
            <a:ext cx="8293700" cy="5541729"/>
          </a:xfrm>
          <a:prstGeom prst="rect">
            <a:avLst/>
          </a:prstGeom>
        </p:spPr>
        <p:txBody>
          <a:bodyPr/>
          <a:lstStyle/>
          <a:p>
            <a:pPr defTabSz="397763">
              <a:lnSpc>
                <a:spcPct val="150000"/>
              </a:lnSpc>
              <a:spcBef>
                <a:spcPts val="1000"/>
              </a:spcBef>
              <a:defRPr sz="2262" b="1"/>
            </a:pPr>
            <a:r>
              <a:t>Fluid therapy- </a:t>
            </a:r>
            <a:r>
              <a:rPr b="0"/>
              <a:t>The amount of fluid to be provided in co-infection cases is determined by the patient's </a:t>
            </a:r>
            <a:r>
              <a:rPr i="1"/>
              <a:t>haemodynamic condition</a:t>
            </a:r>
            <a:r>
              <a:rPr b="0"/>
              <a:t> and </a:t>
            </a:r>
            <a:r>
              <a:rPr i="1"/>
              <a:t>degree of severity</a:t>
            </a:r>
            <a:r>
              <a:rPr b="0"/>
              <a:t>. For the majority of co-infection cases, one may follow national recommendations for clinical therapy of dengue fever. Only in the presence of </a:t>
            </a:r>
            <a:r>
              <a:rPr b="0" i="1"/>
              <a:t>SARI with COVID-19</a:t>
            </a:r>
            <a:r>
              <a:rPr b="0"/>
              <a:t> should we exercise caution with </a:t>
            </a:r>
            <a:r>
              <a:rPr i="1"/>
              <a:t>intensive fluid administration</a:t>
            </a:r>
            <a:r>
              <a:rPr b="0"/>
              <a:t>, as this results in a </a:t>
            </a:r>
            <a:r>
              <a:rPr i="1"/>
              <a:t>deterioration of oxygenation</a:t>
            </a:r>
            <a:r>
              <a:rPr b="0"/>
              <a:t>. In such instances, close clinical monitoring of fluid status is necessary. For early resuscitation of COVID-19 patients in shock, aggressive fluid resuscitation is suggested. </a:t>
            </a:r>
          </a:p>
        </p:txBody>
      </p:sp>
      <p:sp>
        <p:nvSpPr>
          <p:cNvPr id="353" name="Considerations for certain treatment interventions"/>
          <p:cNvSpPr txBox="1"/>
          <p:nvPr/>
        </p:nvSpPr>
        <p:spPr>
          <a:xfrm>
            <a:off x="730646" y="275911"/>
            <a:ext cx="8153057" cy="9997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defTabSz="333756">
              <a:spcBef>
                <a:spcPts val="800"/>
              </a:spcBef>
              <a:defRPr sz="2628" b="1">
                <a:solidFill>
                  <a:srgbClr val="D64D12"/>
                </a:solidFill>
              </a:defRPr>
            </a:pPr>
            <a:r>
              <a:rPr>
                <a:solidFill>
                  <a:srgbClr val="000000"/>
                </a:solidFill>
              </a:rPr>
              <a:t>Considerations for certain treatment interventions</a:t>
            </a:r>
            <a:r>
              <a:t> </a:t>
            </a:r>
            <a:endParaRPr b="0"/>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Double-click to edit"/>
          <p:cNvSpPr txBox="1">
            <a:spLocks noGrp="1"/>
          </p:cNvSpPr>
          <p:nvPr>
            <p:ph type="subTitle" sz="quarter" idx="1"/>
          </p:nvPr>
        </p:nvSpPr>
        <p:spPr>
          <a:xfrm>
            <a:off x="914400" y="210484"/>
            <a:ext cx="7772400" cy="665575"/>
          </a:xfrm>
          <a:prstGeom prst="rect">
            <a:avLst/>
          </a:prstGeom>
        </p:spPr>
        <p:txBody>
          <a:bodyPr/>
          <a:lstStyle/>
          <a:p>
            <a:endParaRPr/>
          </a:p>
        </p:txBody>
      </p:sp>
      <p:sp>
        <p:nvSpPr>
          <p:cNvPr id="356" name="LMWH- Once the platelet count falls below 1 lakh, we must exercise extreme caution with the administration of LMWH, which may be withheld depending on the patient's clinical status.…"/>
          <p:cNvSpPr txBox="1"/>
          <p:nvPr/>
        </p:nvSpPr>
        <p:spPr>
          <a:xfrm>
            <a:off x="612562" y="1044715"/>
            <a:ext cx="8258330" cy="5539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457200">
              <a:lnSpc>
                <a:spcPct val="120000"/>
              </a:lnSpc>
              <a:spcBef>
                <a:spcPts val="1200"/>
              </a:spcBef>
              <a:defRPr sz="2600"/>
            </a:pPr>
            <a:r>
              <a:rPr b="1"/>
              <a:t>LMWH- </a:t>
            </a:r>
            <a:r>
              <a:t>Once the platelet count falls below 1 lakh, we must exercise extreme caution with the administration of LMWH, which may be withheld depending on the patient's clinical status. </a:t>
            </a:r>
          </a:p>
          <a:p>
            <a:pPr defTabSz="457200">
              <a:lnSpc>
                <a:spcPct val="120000"/>
              </a:lnSpc>
              <a:spcBef>
                <a:spcPts val="1200"/>
              </a:spcBef>
              <a:defRPr sz="2600"/>
            </a:pPr>
            <a:r>
              <a:t>The decision to provide LMWH and the dosage should be made in conjunction with close </a:t>
            </a:r>
            <a:r>
              <a:rPr b="1"/>
              <a:t>monitoring using D-dimer</a:t>
            </a:r>
            <a:r>
              <a:t> readings. LMWH must be </a:t>
            </a:r>
            <a:r>
              <a:rPr b="1"/>
              <a:t>discontinued </a:t>
            </a:r>
            <a:r>
              <a:t>immediately in any incidence of co-infection with</a:t>
            </a:r>
            <a:r>
              <a:rPr b="1"/>
              <a:t> active bleeding</a:t>
            </a:r>
            <a:r>
              <a:t>. </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orticosteroids- Steroids, particularly dexamethasone, have been demonstrated to be beneficial in severe COVID-19 instances and are thus advised. Dengue fever is a viral infection, and hence its progress will be unaffected. As a result, the usage of ster"/>
          <p:cNvSpPr txBox="1"/>
          <p:nvPr/>
        </p:nvSpPr>
        <p:spPr>
          <a:xfrm>
            <a:off x="760809" y="721069"/>
            <a:ext cx="8002578" cy="5415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457200">
              <a:lnSpc>
                <a:spcPct val="120000"/>
              </a:lnSpc>
              <a:spcBef>
                <a:spcPts val="1200"/>
              </a:spcBef>
              <a:defRPr sz="2600"/>
            </a:pPr>
            <a:r>
              <a:rPr b="1"/>
              <a:t>Corticosteroids- </a:t>
            </a:r>
            <a:r>
              <a:t>Steroids, particularly dexamethasone, have been demonstrated to be beneficial in severe COVID-19 instances and are thus advised. Dengue fever is a viral infection, and hence its progress will be unaffected. As a result, the usage of steroids may be continued in accordance with COVID-19 management criteria. </a:t>
            </a:r>
            <a:endParaRPr sz="1200"/>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itle 1"/>
          <p:cNvSpPr txBox="1">
            <a:spLocks noGrp="1"/>
          </p:cNvSpPr>
          <p:nvPr>
            <p:ph type="title"/>
          </p:nvPr>
        </p:nvSpPr>
        <p:spPr>
          <a:prstGeom prst="rect">
            <a:avLst/>
          </a:prstGeom>
        </p:spPr>
        <p:txBody>
          <a:bodyPr/>
          <a:lstStyle/>
          <a:p>
            <a:endParaRPr/>
          </a:p>
        </p:txBody>
      </p:sp>
      <p:sp>
        <p:nvSpPr>
          <p:cNvPr id="361" name="Content Placeholder 2"/>
          <p:cNvSpPr txBox="1">
            <a:spLocks noGrp="1"/>
          </p:cNvSpPr>
          <p:nvPr>
            <p:ph type="body" idx="1"/>
          </p:nvPr>
        </p:nvSpPr>
        <p:spPr>
          <a:prstGeom prst="rect">
            <a:avLst/>
          </a:prstGeom>
        </p:spPr>
        <p:txBody>
          <a:bodyPr/>
          <a:lstStyle>
            <a:lvl1pPr marL="0" indent="68580" algn="ctr">
              <a:buSzTx/>
              <a:buFont typeface="Wingdings"/>
              <a:buNone/>
              <a:defRPr sz="8800"/>
            </a:lvl1pPr>
          </a:lstStyle>
          <a:p>
            <a:r>
              <a:t>THANK YOU</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EPIDEMIOLOGY"/>
          <p:cNvSpPr txBox="1">
            <a:spLocks noGrp="1"/>
          </p:cNvSpPr>
          <p:nvPr>
            <p:ph type="subTitle" sz="quarter" idx="1"/>
          </p:nvPr>
        </p:nvSpPr>
        <p:spPr>
          <a:xfrm>
            <a:off x="403894" y="456395"/>
            <a:ext cx="6118463" cy="652544"/>
          </a:xfrm>
          <a:prstGeom prst="rect">
            <a:avLst/>
          </a:prstGeom>
        </p:spPr>
        <p:txBody>
          <a:bodyPr/>
          <a:lstStyle/>
          <a:p>
            <a:pPr defTabSz="804672">
              <a:defRPr sz="3168"/>
            </a:pPr>
            <a:r>
              <a:t>                          </a:t>
            </a:r>
            <a:r>
              <a:rPr b="1"/>
              <a:t>EPIDEMIOLOGY</a:t>
            </a:r>
          </a:p>
        </p:txBody>
      </p:sp>
      <p:graphicFrame>
        <p:nvGraphicFramePr>
          <p:cNvPr id="189" name="Table"/>
          <p:cNvGraphicFramePr/>
          <p:nvPr/>
        </p:nvGraphicFramePr>
        <p:xfrm>
          <a:off x="889000" y="2081695"/>
          <a:ext cx="7772400" cy="3671950"/>
        </p:xfrm>
        <a:graphic>
          <a:graphicData uri="http://schemas.openxmlformats.org/drawingml/2006/table">
            <a:tbl>
              <a:tblPr bandRow="1">
                <a:tableStyleId>{33BA23B1-9221-436E-865A-0063620EA4FD}</a:tableStyleId>
              </a:tblPr>
              <a:tblGrid>
                <a:gridCol w="1943100"/>
                <a:gridCol w="1943100"/>
                <a:gridCol w="1943100"/>
                <a:gridCol w="1943100"/>
              </a:tblGrid>
              <a:tr h="671763">
                <a:tc>
                  <a:txBody>
                    <a:bodyPr/>
                    <a:lstStyle/>
                    <a:p>
                      <a:pPr>
                        <a:defRPr sz="1800"/>
                      </a:pPr>
                      <a:r>
                        <a:rPr b="1"/>
                        <a:t>VIRUS</a:t>
                      </a:r>
                    </a:p>
                  </a:txBody>
                  <a:tcPr marL="0" marR="0" marT="0" marB="0" horzOverflow="overflow">
                    <a:lnT w="25400">
                      <a:solidFill>
                        <a:srgbClr val="000000"/>
                      </a:solidFill>
                    </a:lnT>
                  </a:tcPr>
                </a:tc>
                <a:tc>
                  <a:txBody>
                    <a:bodyPr/>
                    <a:lstStyle/>
                    <a:p>
                      <a:pPr>
                        <a:defRPr sz="1800"/>
                      </a:pPr>
                      <a:r>
                        <a:rPr b="1"/>
                        <a:t>RESERVOIR</a:t>
                      </a:r>
                    </a:p>
                  </a:txBody>
                  <a:tcPr marL="0" marR="0" marT="0" marB="0" horzOverflow="overflow">
                    <a:lnT w="25400">
                      <a:solidFill>
                        <a:srgbClr val="000000"/>
                      </a:solidFill>
                    </a:lnT>
                  </a:tcPr>
                </a:tc>
                <a:tc>
                  <a:txBody>
                    <a:bodyPr/>
                    <a:lstStyle/>
                    <a:p>
                      <a:pPr>
                        <a:defRPr sz="1800"/>
                      </a:pPr>
                      <a:r>
                        <a:rPr b="1"/>
                        <a:t>VECTOR</a:t>
                      </a:r>
                    </a:p>
                  </a:txBody>
                  <a:tcPr marL="0" marR="0" marT="0" marB="0" horzOverflow="overflow">
                    <a:lnT w="25400">
                      <a:solidFill>
                        <a:srgbClr val="000000"/>
                      </a:solidFill>
                    </a:lnT>
                  </a:tcPr>
                </a:tc>
                <a:tc>
                  <a:txBody>
                    <a:bodyPr/>
                    <a:lstStyle/>
                    <a:p>
                      <a:pPr>
                        <a:defRPr sz="1800"/>
                      </a:pPr>
                      <a:r>
                        <a:rPr b="1"/>
                        <a:t>DISEASE</a:t>
                      </a:r>
                    </a:p>
                  </a:txBody>
                  <a:tcPr marL="0" marR="0" marT="0" marB="0" horzOverflow="overflow">
                    <a:lnT w="25400">
                      <a:solidFill>
                        <a:srgbClr val="000000"/>
                      </a:solidFill>
                    </a:lnT>
                  </a:tcPr>
                </a:tc>
              </a:tr>
              <a:tr h="608686">
                <a:tc>
                  <a:txBody>
                    <a:bodyPr/>
                    <a:lstStyle/>
                    <a:p>
                      <a:pPr>
                        <a:defRPr sz="1800"/>
                      </a:pPr>
                      <a:r>
                        <a:t>Chikungunya</a:t>
                      </a:r>
                    </a:p>
                  </a:txBody>
                  <a:tcPr marL="0" marR="0" marT="0" marB="0" horzOverflow="overflow"/>
                </a:tc>
                <a:tc>
                  <a:txBody>
                    <a:bodyPr/>
                    <a:lstStyle/>
                    <a:p>
                      <a:pPr>
                        <a:defRPr sz="1800"/>
                      </a:pPr>
                      <a:r>
                        <a:t>Monkeys</a:t>
                      </a:r>
                    </a:p>
                  </a:txBody>
                  <a:tcPr marL="0" marR="0" marT="0" marB="0" horzOverflow="overflow"/>
                </a:tc>
                <a:tc>
                  <a:txBody>
                    <a:bodyPr/>
                    <a:lstStyle/>
                    <a:p>
                      <a:pPr>
                        <a:defRPr sz="1800"/>
                      </a:pPr>
                      <a:r>
                        <a:t>Mosquito</a:t>
                      </a:r>
                    </a:p>
                  </a:txBody>
                  <a:tcPr marL="0" marR="0" marT="0" marB="0" horzOverflow="overflow"/>
                </a:tc>
                <a:tc>
                  <a:txBody>
                    <a:bodyPr/>
                    <a:lstStyle/>
                    <a:p>
                      <a:pPr>
                        <a:defRPr sz="1800"/>
                      </a:pPr>
                      <a:r>
                        <a:t>Chikungunya Fever</a:t>
                      </a:r>
                    </a:p>
                  </a:txBody>
                  <a:tcPr marL="0" marR="0" marT="0" marB="0" horzOverflow="overflow"/>
                </a:tc>
              </a:tr>
              <a:tr h="565099">
                <a:tc>
                  <a:txBody>
                    <a:bodyPr/>
                    <a:lstStyle/>
                    <a:p>
                      <a:pPr>
                        <a:defRPr sz="1800"/>
                      </a:pPr>
                      <a:r>
                        <a:t>Dengue</a:t>
                      </a:r>
                    </a:p>
                  </a:txBody>
                  <a:tcPr marL="0" marR="0" marT="0" marB="0" horzOverflow="overflow"/>
                </a:tc>
                <a:tc>
                  <a:txBody>
                    <a:bodyPr/>
                    <a:lstStyle/>
                    <a:p>
                      <a:pPr>
                        <a:defRPr sz="1800"/>
                      </a:pPr>
                      <a:r>
                        <a:t>Monkeys, Man</a:t>
                      </a:r>
                    </a:p>
                  </a:txBody>
                  <a:tcPr marL="0" marR="0" marT="0" marB="0" horzOverflow="overflow"/>
                </a:tc>
                <a:tc>
                  <a:txBody>
                    <a:bodyPr/>
                    <a:lstStyle/>
                    <a:p>
                      <a:pPr>
                        <a:defRPr sz="1800"/>
                      </a:pPr>
                      <a:r>
                        <a:t>Mosquito</a:t>
                      </a:r>
                    </a:p>
                  </a:txBody>
                  <a:tcPr marL="0" marR="0" marT="0" marB="0" horzOverflow="overflow"/>
                </a:tc>
                <a:tc>
                  <a:txBody>
                    <a:bodyPr/>
                    <a:lstStyle/>
                    <a:p>
                      <a:pPr>
                        <a:defRPr sz="1800"/>
                      </a:pPr>
                      <a:r>
                        <a:t>Dengue fever</a:t>
                      </a:r>
                    </a:p>
                  </a:txBody>
                  <a:tcPr marL="0" marR="0" marT="0" marB="0" horzOverflow="overflow"/>
                </a:tc>
              </a:tr>
              <a:tr h="681817">
                <a:tc>
                  <a:txBody>
                    <a:bodyPr/>
                    <a:lstStyle/>
                    <a:p>
                      <a:pPr>
                        <a:defRPr sz="1800"/>
                      </a:pPr>
                      <a:r>
                        <a:t>Japanese Encephalitis</a:t>
                      </a:r>
                    </a:p>
                  </a:txBody>
                  <a:tcPr marL="0" marR="0" marT="0" marB="0" horzOverflow="overflow"/>
                </a:tc>
                <a:tc>
                  <a:txBody>
                    <a:bodyPr/>
                    <a:lstStyle/>
                    <a:p>
                      <a:pPr>
                        <a:defRPr sz="1800"/>
                      </a:pPr>
                      <a:r>
                        <a:t>Wild birds, pigs</a:t>
                      </a:r>
                    </a:p>
                  </a:txBody>
                  <a:tcPr marL="0" marR="0" marT="0" marB="0" horzOverflow="overflow"/>
                </a:tc>
                <a:tc>
                  <a:txBody>
                    <a:bodyPr/>
                    <a:lstStyle/>
                    <a:p>
                      <a:pPr>
                        <a:defRPr sz="1800"/>
                      </a:pPr>
                      <a:r>
                        <a:t>Mosquito</a:t>
                      </a:r>
                    </a:p>
                  </a:txBody>
                  <a:tcPr marL="0" marR="0" marT="0" marB="0" horzOverflow="overflow"/>
                </a:tc>
                <a:tc>
                  <a:txBody>
                    <a:bodyPr/>
                    <a:lstStyle/>
                    <a:p>
                      <a:pPr>
                        <a:defRPr sz="1800"/>
                      </a:pPr>
                      <a:r>
                        <a:t>Encephalitis</a:t>
                      </a:r>
                    </a:p>
                  </a:txBody>
                  <a:tcPr marL="0" marR="0" marT="0" marB="0" horzOverflow="overflow"/>
                </a:tc>
              </a:tr>
              <a:tr h="673280">
                <a:tc>
                  <a:txBody>
                    <a:bodyPr/>
                    <a:lstStyle/>
                    <a:p>
                      <a:pPr>
                        <a:defRPr sz="1800"/>
                      </a:pPr>
                      <a:r>
                        <a:t>Kyasanur Forest Disease</a:t>
                      </a:r>
                    </a:p>
                  </a:txBody>
                  <a:tcPr marL="0" marR="0" marT="0" marB="0" horzOverflow="overflow"/>
                </a:tc>
                <a:tc>
                  <a:txBody>
                    <a:bodyPr/>
                    <a:lstStyle/>
                    <a:p>
                      <a:pPr>
                        <a:defRPr sz="1800"/>
                      </a:pPr>
                      <a:r>
                        <a:t>Forest birds, animals</a:t>
                      </a:r>
                    </a:p>
                  </a:txBody>
                  <a:tcPr marL="0" marR="0" marT="0" marB="0" horzOverflow="overflow"/>
                </a:tc>
                <a:tc>
                  <a:txBody>
                    <a:bodyPr/>
                    <a:lstStyle/>
                    <a:p>
                      <a:pPr>
                        <a:defRPr sz="1800"/>
                      </a:pPr>
                      <a:r>
                        <a:t>Tick</a:t>
                      </a:r>
                    </a:p>
                  </a:txBody>
                  <a:tcPr marL="0" marR="0" marT="0" marB="0" horzOverflow="overflow"/>
                </a:tc>
                <a:tc>
                  <a:txBody>
                    <a:bodyPr/>
                    <a:lstStyle/>
                    <a:p>
                      <a:pPr>
                        <a:defRPr sz="1800"/>
                      </a:pPr>
                      <a:r>
                        <a:t>Hemorhagic fever</a:t>
                      </a:r>
                    </a:p>
                  </a:txBody>
                  <a:tcPr marL="0" marR="0" marT="0" marB="0" horzOverflow="overflow"/>
                </a:tc>
              </a:tr>
              <a:tr h="471305">
                <a:tc>
                  <a:txBody>
                    <a:bodyPr/>
                    <a:lstStyle/>
                    <a:p>
                      <a:pPr>
                        <a:defRPr sz="1800"/>
                      </a:pPr>
                      <a:r>
                        <a:t>Sindbis</a:t>
                      </a:r>
                    </a:p>
                  </a:txBody>
                  <a:tcPr marL="0" marR="0" marT="0" marB="0" horzOverflow="overflow">
                    <a:lnB w="25400">
                      <a:solidFill>
                        <a:srgbClr val="000000"/>
                      </a:solidFill>
                    </a:lnB>
                  </a:tcPr>
                </a:tc>
                <a:tc>
                  <a:txBody>
                    <a:bodyPr/>
                    <a:lstStyle/>
                    <a:p>
                      <a:pPr>
                        <a:defRPr sz="1800"/>
                      </a:pPr>
                      <a:r>
                        <a:t>-</a:t>
                      </a:r>
                    </a:p>
                  </a:txBody>
                  <a:tcPr marL="0" marR="0" marT="0" marB="0" horzOverflow="overflow">
                    <a:lnB w="25400">
                      <a:solidFill>
                        <a:srgbClr val="000000"/>
                      </a:solidFill>
                    </a:lnB>
                  </a:tcPr>
                </a:tc>
                <a:tc>
                  <a:txBody>
                    <a:bodyPr/>
                    <a:lstStyle/>
                    <a:p>
                      <a:pPr>
                        <a:defRPr sz="1800"/>
                      </a:pPr>
                      <a:r>
                        <a:t>Mosquito</a:t>
                      </a:r>
                    </a:p>
                  </a:txBody>
                  <a:tcPr marL="0" marR="0" marT="0" marB="0" horzOverflow="overflow">
                    <a:lnB w="25400">
                      <a:solidFill>
                        <a:srgbClr val="000000"/>
                      </a:solidFill>
                    </a:lnB>
                  </a:tcPr>
                </a:tc>
                <a:tc>
                  <a:txBody>
                    <a:bodyPr/>
                    <a:lstStyle/>
                    <a:p>
                      <a:pPr>
                        <a:defRPr sz="1800"/>
                      </a:pPr>
                      <a:r>
                        <a:t>Sindbis fever</a:t>
                      </a:r>
                    </a:p>
                  </a:txBody>
                  <a:tcPr marL="0" marR="0" marT="0" marB="0" horzOverflow="overflow">
                    <a:lnB w="25400">
                      <a:solidFill>
                        <a:srgbClr val="000000"/>
                      </a:solidFill>
                    </a:lnB>
                  </a:tcPr>
                </a:tc>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Double-click to edit"/>
          <p:cNvSpPr txBox="1">
            <a:spLocks noGrp="1"/>
          </p:cNvSpPr>
          <p:nvPr>
            <p:ph type="ctrTitle"/>
          </p:nvPr>
        </p:nvSpPr>
        <p:spPr>
          <a:xfrm>
            <a:off x="685800" y="1220252"/>
            <a:ext cx="7772400" cy="5020948"/>
          </a:xfrm>
          <a:prstGeom prst="rect">
            <a:avLst/>
          </a:prstGeom>
        </p:spPr>
        <p:txBody>
          <a:bodyPr/>
          <a:lstStyle/>
          <a:p>
            <a:pPr marR="0" defTabSz="355600">
              <a:defRPr sz="1200" cap="none">
                <a:solidFill>
                  <a:srgbClr val="000000"/>
                </a:solidFill>
              </a:defRPr>
            </a:pPr>
            <a:endParaRPr/>
          </a:p>
        </p:txBody>
      </p:sp>
      <p:sp>
        <p:nvSpPr>
          <p:cNvPr id="192" name="VIROLOGY"/>
          <p:cNvSpPr txBox="1">
            <a:spLocks noGrp="1"/>
          </p:cNvSpPr>
          <p:nvPr>
            <p:ph type="subTitle" sz="quarter" idx="1"/>
          </p:nvPr>
        </p:nvSpPr>
        <p:spPr>
          <a:xfrm>
            <a:off x="1536147" y="-54136"/>
            <a:ext cx="7772401" cy="578089"/>
          </a:xfrm>
          <a:prstGeom prst="rect">
            <a:avLst/>
          </a:prstGeom>
        </p:spPr>
        <p:txBody>
          <a:bodyPr>
            <a:normAutofit lnSpcReduction="10000"/>
          </a:bodyPr>
          <a:lstStyle>
            <a:lvl1pPr defTabSz="786384">
              <a:defRPr sz="3526" b="1"/>
            </a:lvl1pPr>
          </a:lstStyle>
          <a:p>
            <a:r>
              <a:t>              VIROLOGY</a:t>
            </a:r>
          </a:p>
        </p:txBody>
      </p:sp>
      <p:graphicFrame>
        <p:nvGraphicFramePr>
          <p:cNvPr id="193" name="Table"/>
          <p:cNvGraphicFramePr/>
          <p:nvPr/>
        </p:nvGraphicFramePr>
        <p:xfrm>
          <a:off x="141291" y="702160"/>
          <a:ext cx="8861414" cy="6057128"/>
        </p:xfrm>
        <a:graphic>
          <a:graphicData uri="http://schemas.openxmlformats.org/drawingml/2006/table">
            <a:tbl>
              <a:tblPr bandRow="1">
                <a:tableStyleId>{2708684C-4D16-4618-839F-0558EEFCDFE6}</a:tableStyleId>
              </a:tblPr>
              <a:tblGrid>
                <a:gridCol w="1557665"/>
                <a:gridCol w="1565214"/>
                <a:gridCol w="1504346"/>
                <a:gridCol w="911363"/>
                <a:gridCol w="1405299"/>
                <a:gridCol w="1917527"/>
              </a:tblGrid>
              <a:tr h="439342">
                <a:tc>
                  <a:txBody>
                    <a:bodyPr/>
                    <a:lstStyle/>
                    <a:p>
                      <a:pPr>
                        <a:defRPr sz="1800"/>
                      </a:pPr>
                      <a:r>
                        <a:rPr sz="1400" b="1"/>
                        <a:t>ARBOVIRUS</a:t>
                      </a:r>
                    </a:p>
                  </a:txBody>
                  <a:tcPr marL="0" marR="0" marT="0" marB="0" horzOverflow="overflow"/>
                </a:tc>
                <a:tc>
                  <a:txBody>
                    <a:bodyPr/>
                    <a:lstStyle/>
                    <a:p>
                      <a:pPr>
                        <a:defRPr sz="1800"/>
                      </a:pPr>
                      <a:r>
                        <a:rPr sz="1400" b="1"/>
                        <a:t>GENOME  TYPE </a:t>
                      </a:r>
                    </a:p>
                  </a:txBody>
                  <a:tcPr marL="0" marR="0" marT="0" marB="0" horzOverflow="overflow"/>
                </a:tc>
                <a:tc>
                  <a:txBody>
                    <a:bodyPr/>
                    <a:lstStyle/>
                    <a:p>
                      <a:pPr>
                        <a:defRPr sz="1800"/>
                      </a:pPr>
                      <a:r>
                        <a:rPr sz="1400" b="1"/>
                        <a:t>CAPSID SHAPE</a:t>
                      </a:r>
                    </a:p>
                  </a:txBody>
                  <a:tcPr marL="0" marR="0" marT="0" marB="0" horzOverflow="overflow"/>
                </a:tc>
                <a:tc>
                  <a:txBody>
                    <a:bodyPr/>
                    <a:lstStyle/>
                    <a:p>
                      <a:pPr>
                        <a:defRPr sz="1800"/>
                      </a:pPr>
                      <a:r>
                        <a:rPr sz="1400" b="1"/>
                        <a:t>ENVELOPED?</a:t>
                      </a:r>
                    </a:p>
                  </a:txBody>
                  <a:tcPr marL="0" marR="0" marT="0" marB="0" horzOverflow="overflow"/>
                </a:tc>
                <a:tc>
                  <a:txBody>
                    <a:bodyPr/>
                    <a:lstStyle/>
                    <a:p>
                      <a:pPr>
                        <a:defRPr sz="1800"/>
                      </a:pPr>
                      <a:r>
                        <a:rPr sz="1400" b="1"/>
                        <a:t>VIRAL ENTRY</a:t>
                      </a:r>
                    </a:p>
                  </a:txBody>
                  <a:tcPr marL="0" marR="0" marT="0" marB="0" horzOverflow="overflow"/>
                </a:tc>
                <a:tc>
                  <a:txBody>
                    <a:bodyPr/>
                    <a:lstStyle/>
                    <a:p>
                      <a:pPr>
                        <a:defRPr sz="1800"/>
                      </a:pPr>
                      <a:r>
                        <a:rPr sz="1400" b="1"/>
                        <a:t>INFECTED CELLS</a:t>
                      </a:r>
                    </a:p>
                  </a:txBody>
                  <a:tcPr marL="0" marR="0" marT="0" marB="0" horzOverflow="overflow"/>
                </a:tc>
              </a:tr>
              <a:tr h="1172755">
                <a:tc>
                  <a:txBody>
                    <a:bodyPr/>
                    <a:lstStyle/>
                    <a:p>
                      <a:pPr>
                        <a:defRPr sz="1800"/>
                      </a:pPr>
                      <a:r>
                        <a:rPr sz="1400"/>
                        <a:t>CHIKUNGUNYA VIRUS </a:t>
                      </a:r>
                    </a:p>
                  </a:txBody>
                  <a:tcPr marL="0" marR="0" marT="0" marB="0" horzOverflow="overflow"/>
                </a:tc>
                <a:tc>
                  <a:txBody>
                    <a:bodyPr/>
                    <a:lstStyle/>
                    <a:p>
                      <a:pPr>
                        <a:defRPr sz="1800"/>
                      </a:pPr>
                      <a:r>
                        <a:rPr sz="1400"/>
                        <a:t>+ssRNA</a:t>
                      </a:r>
                    </a:p>
                  </a:txBody>
                  <a:tcPr marL="0" marR="0" marT="0" marB="0" horzOverflow="overflow"/>
                </a:tc>
                <a:tc>
                  <a:txBody>
                    <a:bodyPr/>
                    <a:lstStyle/>
                    <a:p>
                      <a:pPr>
                        <a:defRPr sz="1800"/>
                      </a:pPr>
                      <a:r>
                        <a:rPr sz="1400"/>
                        <a:t>ICOSAHEDRAL</a:t>
                      </a:r>
                    </a:p>
                  </a:txBody>
                  <a:tcPr marL="0" marR="0" marT="0" marB="0" horzOverflow="overflow"/>
                </a:tc>
                <a:tc>
                  <a:txBody>
                    <a:bodyPr/>
                    <a:lstStyle/>
                    <a:p>
                      <a:pPr>
                        <a:defRPr sz="1800"/>
                      </a:pPr>
                      <a:r>
                        <a:rPr sz="1400"/>
                        <a:t>YES</a:t>
                      </a:r>
                    </a:p>
                  </a:txBody>
                  <a:tcPr marL="0" marR="0" marT="0" marB="0" horzOverflow="overflow"/>
                </a:tc>
                <a:tc>
                  <a:txBody>
                    <a:bodyPr/>
                    <a:lstStyle/>
                    <a:p>
                      <a:pPr>
                        <a:defRPr sz="1800"/>
                      </a:pPr>
                      <a:r>
                        <a:rPr sz="1400"/>
                        <a:t>MEMBRANE FUSION </a:t>
                      </a:r>
                    </a:p>
                  </a:txBody>
                  <a:tcPr marL="0" marR="0" marT="0" marB="0" horzOverflow="overflow"/>
                </a:tc>
                <a:tc>
                  <a:txBody>
                    <a:bodyPr/>
                    <a:lstStyle/>
                    <a:p>
                      <a:pPr>
                        <a:defRPr sz="1800"/>
                      </a:pPr>
                      <a:r>
                        <a:rPr sz="1400"/>
                        <a:t>EPITHELIAL CELLS , ENDOTHELIAL CELLS , PRIMARY FIBROBLASTS AND MACROPHAGES</a:t>
                      </a:r>
                    </a:p>
                  </a:txBody>
                  <a:tcPr marL="0" marR="0" marT="0" marB="0" horzOverflow="overflow"/>
                </a:tc>
              </a:tr>
              <a:tr h="794101">
                <a:tc>
                  <a:txBody>
                    <a:bodyPr/>
                    <a:lstStyle/>
                    <a:p>
                      <a:pPr>
                        <a:defRPr sz="1800"/>
                      </a:pPr>
                      <a:r>
                        <a:rPr sz="1400"/>
                        <a:t>DENGUE VIRUS</a:t>
                      </a:r>
                    </a:p>
                  </a:txBody>
                  <a:tcPr marL="0" marR="0" marT="0" marB="0" horzOverflow="overflow"/>
                </a:tc>
                <a:tc>
                  <a:txBody>
                    <a:bodyPr/>
                    <a:lstStyle/>
                    <a:p>
                      <a:pPr>
                        <a:defRPr sz="1800"/>
                      </a:pPr>
                      <a:r>
                        <a:rPr sz="1400"/>
                        <a:t>+ssRNA</a:t>
                      </a:r>
                    </a:p>
                  </a:txBody>
                  <a:tcPr marL="0" marR="0" marT="0" marB="0" horzOverflow="overflow"/>
                </a:tc>
                <a:tc>
                  <a:txBody>
                    <a:bodyPr/>
                    <a:lstStyle/>
                    <a:p>
                      <a:pPr>
                        <a:defRPr sz="1800"/>
                      </a:pPr>
                      <a:r>
                        <a:rPr sz="1400"/>
                        <a:t>ICOSAHEDRAL</a:t>
                      </a:r>
                    </a:p>
                  </a:txBody>
                  <a:tcPr marL="0" marR="0" marT="0" marB="0" horzOverflow="overflow"/>
                </a:tc>
                <a:tc>
                  <a:txBody>
                    <a:bodyPr/>
                    <a:lstStyle/>
                    <a:p>
                      <a:pPr>
                        <a:defRPr sz="1800"/>
                      </a:pPr>
                      <a:r>
                        <a:rPr sz="1400"/>
                        <a:t>YES</a:t>
                      </a:r>
                    </a:p>
                  </a:txBody>
                  <a:tcPr marL="0" marR="0" marT="0" marB="0" horzOverflow="overflow"/>
                </a:tc>
                <a:tc>
                  <a:txBody>
                    <a:bodyPr/>
                    <a:lstStyle/>
                    <a:p>
                      <a:pPr>
                        <a:defRPr sz="1800"/>
                      </a:pPr>
                      <a:r>
                        <a:rPr sz="1400"/>
                        <a:t>MEMBRANE FUSION </a:t>
                      </a:r>
                    </a:p>
                  </a:txBody>
                  <a:tcPr marL="0" marR="0" marT="0" marB="0" horzOverflow="overflow"/>
                </a:tc>
                <a:tc>
                  <a:txBody>
                    <a:bodyPr/>
                    <a:lstStyle/>
                    <a:p>
                      <a:pPr>
                        <a:defRPr sz="1800"/>
                      </a:pPr>
                      <a:r>
                        <a:rPr sz="1400"/>
                        <a:t>LANGERHANS AND WHITE BLOOD CELLS</a:t>
                      </a:r>
                    </a:p>
                  </a:txBody>
                  <a:tcPr marL="0" marR="0" marT="0" marB="0" horzOverflow="overflow"/>
                </a:tc>
              </a:tr>
              <a:tr h="974075">
                <a:tc>
                  <a:txBody>
                    <a:bodyPr/>
                    <a:lstStyle/>
                    <a:p>
                      <a:pPr>
                        <a:defRPr sz="1800"/>
                      </a:pPr>
                      <a:r>
                        <a:rPr sz="1400"/>
                        <a:t>JAPENESE ENCEPHALITIS VIRUS</a:t>
                      </a:r>
                    </a:p>
                  </a:txBody>
                  <a:tcPr marL="0" marR="0" marT="0" marB="0" horzOverflow="overflow"/>
                </a:tc>
                <a:tc>
                  <a:txBody>
                    <a:bodyPr/>
                    <a:lstStyle/>
                    <a:p>
                      <a:pPr>
                        <a:defRPr sz="1800"/>
                      </a:pPr>
                      <a:r>
                        <a:rPr sz="1400"/>
                        <a:t>+ssRNA</a:t>
                      </a:r>
                    </a:p>
                  </a:txBody>
                  <a:tcPr marL="0" marR="0" marT="0" marB="0" horzOverflow="overflow"/>
                </a:tc>
                <a:tc>
                  <a:txBody>
                    <a:bodyPr/>
                    <a:lstStyle/>
                    <a:p>
                      <a:pPr>
                        <a:defRPr sz="1800"/>
                      </a:pPr>
                      <a:r>
                        <a:rPr sz="1400"/>
                        <a:t>ICOSAHEDRAL</a:t>
                      </a:r>
                    </a:p>
                  </a:txBody>
                  <a:tcPr marL="0" marR="0" marT="0" marB="0" horzOverflow="overflow"/>
                </a:tc>
                <a:tc>
                  <a:txBody>
                    <a:bodyPr/>
                    <a:lstStyle/>
                    <a:p>
                      <a:pPr>
                        <a:defRPr sz="1800"/>
                      </a:pPr>
                      <a:r>
                        <a:rPr sz="1400"/>
                        <a:t>YES</a:t>
                      </a:r>
                    </a:p>
                  </a:txBody>
                  <a:tcPr marL="0" marR="0" marT="0" marB="0" horzOverflow="overflow"/>
                </a:tc>
                <a:tc>
                  <a:txBody>
                    <a:bodyPr/>
                    <a:lstStyle/>
                    <a:p>
                      <a:pPr>
                        <a:defRPr sz="1800"/>
                      </a:pPr>
                      <a:r>
                        <a:rPr sz="1400"/>
                        <a:t>MEMBRANE FUSION </a:t>
                      </a:r>
                    </a:p>
                  </a:txBody>
                  <a:tcPr marL="0" marR="0" marT="0" marB="0" horzOverflow="overflow"/>
                </a:tc>
                <a:tc>
                  <a:txBody>
                    <a:bodyPr/>
                    <a:lstStyle/>
                    <a:p>
                      <a:pPr>
                        <a:defRPr sz="1800"/>
                      </a:pPr>
                      <a:r>
                        <a:rPr sz="1400"/>
                        <a:t>NEURAL CELLS</a:t>
                      </a:r>
                    </a:p>
                  </a:txBody>
                  <a:tcPr marL="0" marR="0" marT="0" marB="0" horzOverflow="overflow"/>
                </a:tc>
              </a:tr>
              <a:tr h="794014">
                <a:tc>
                  <a:txBody>
                    <a:bodyPr/>
                    <a:lstStyle/>
                    <a:p>
                      <a:pPr>
                        <a:defRPr sz="1800"/>
                      </a:pPr>
                      <a:r>
                        <a:rPr sz="1400"/>
                        <a:t>RIFT VALLEY FEVER VIRUS</a:t>
                      </a:r>
                    </a:p>
                  </a:txBody>
                  <a:tcPr marL="0" marR="0" marT="0" marB="0" horzOverflow="overflow"/>
                </a:tc>
                <a:tc>
                  <a:txBody>
                    <a:bodyPr/>
                    <a:lstStyle/>
                    <a:p>
                      <a:pPr>
                        <a:defRPr sz="1800"/>
                      </a:pPr>
                      <a:r>
                        <a:rPr sz="1400"/>
                        <a:t>+ssRNA</a:t>
                      </a:r>
                    </a:p>
                  </a:txBody>
                  <a:tcPr marL="0" marR="0" marT="0" marB="0" horzOverflow="overflow"/>
                </a:tc>
                <a:tc>
                  <a:txBody>
                    <a:bodyPr/>
                    <a:lstStyle/>
                    <a:p>
                      <a:pPr>
                        <a:defRPr sz="1800"/>
                      </a:pPr>
                      <a:r>
                        <a:rPr sz="1400"/>
                        <a:t>ICOSAHEDRAL</a:t>
                      </a:r>
                    </a:p>
                  </a:txBody>
                  <a:tcPr marL="0" marR="0" marT="0" marB="0" horzOverflow="overflow"/>
                </a:tc>
                <a:tc>
                  <a:txBody>
                    <a:bodyPr/>
                    <a:lstStyle/>
                    <a:p>
                      <a:pPr>
                        <a:defRPr sz="1800"/>
                      </a:pPr>
                      <a:r>
                        <a:rPr sz="1400"/>
                        <a:t>YES</a:t>
                      </a:r>
                    </a:p>
                  </a:txBody>
                  <a:tcPr marL="0" marR="0" marT="0" marB="0" horzOverflow="overflow"/>
                </a:tc>
                <a:tc>
                  <a:txBody>
                    <a:bodyPr/>
                    <a:lstStyle/>
                    <a:p>
                      <a:pPr>
                        <a:defRPr sz="1800"/>
                      </a:pPr>
                      <a:r>
                        <a:rPr sz="1400"/>
                        <a:t>MEMBRANE FUSION </a:t>
                      </a:r>
                    </a:p>
                  </a:txBody>
                  <a:tcPr marL="0" marR="0" marT="0" marB="0" horzOverflow="overflow"/>
                </a:tc>
                <a:tc>
                  <a:txBody>
                    <a:bodyPr/>
                    <a:lstStyle/>
                    <a:p>
                      <a:pPr>
                        <a:defRPr sz="1800"/>
                      </a:pPr>
                      <a:r>
                        <a:rPr sz="1400"/>
                        <a:t>WBCs</a:t>
                      </a:r>
                    </a:p>
                  </a:txBody>
                  <a:tcPr marL="0" marR="0" marT="0" marB="0" horzOverflow="overflow"/>
                </a:tc>
              </a:tr>
              <a:tr h="710109">
                <a:tc>
                  <a:txBody>
                    <a:bodyPr/>
                    <a:lstStyle/>
                    <a:p>
                      <a:pPr>
                        <a:defRPr sz="1800"/>
                      </a:pPr>
                      <a:r>
                        <a:rPr sz="1400"/>
                        <a:t>WEST NILE VIRUS</a:t>
                      </a:r>
                    </a:p>
                  </a:txBody>
                  <a:tcPr marL="0" marR="0" marT="0" marB="0" horzOverflow="overflow"/>
                </a:tc>
                <a:tc>
                  <a:txBody>
                    <a:bodyPr/>
                    <a:lstStyle/>
                    <a:p>
                      <a:pPr>
                        <a:defRPr sz="1800"/>
                      </a:pPr>
                      <a:r>
                        <a:rPr sz="1400"/>
                        <a:t>+ssRNA</a:t>
                      </a:r>
                    </a:p>
                  </a:txBody>
                  <a:tcPr marL="0" marR="0" marT="0" marB="0" horzOverflow="overflow"/>
                </a:tc>
                <a:tc>
                  <a:txBody>
                    <a:bodyPr/>
                    <a:lstStyle/>
                    <a:p>
                      <a:pPr>
                        <a:defRPr sz="1800"/>
                      </a:pPr>
                      <a:r>
                        <a:rPr sz="1400"/>
                        <a:t>ICOSAHEDRAL</a:t>
                      </a:r>
                    </a:p>
                  </a:txBody>
                  <a:tcPr marL="0" marR="0" marT="0" marB="0" horzOverflow="overflow"/>
                </a:tc>
                <a:tc>
                  <a:txBody>
                    <a:bodyPr/>
                    <a:lstStyle/>
                    <a:p>
                      <a:pPr>
                        <a:defRPr sz="1800"/>
                      </a:pPr>
                      <a:r>
                        <a:rPr sz="1400"/>
                        <a:t>YES</a:t>
                      </a:r>
                    </a:p>
                  </a:txBody>
                  <a:tcPr marL="0" marR="0" marT="0" marB="0" horzOverflow="overflow"/>
                </a:tc>
                <a:tc>
                  <a:txBody>
                    <a:bodyPr/>
                    <a:lstStyle/>
                    <a:p>
                      <a:pPr>
                        <a:defRPr sz="1800"/>
                      </a:pPr>
                      <a:r>
                        <a:rPr sz="1400"/>
                        <a:t>MEMBRANE FUSION </a:t>
                      </a:r>
                    </a:p>
                  </a:txBody>
                  <a:tcPr marL="0" marR="0" marT="0" marB="0" horzOverflow="overflow"/>
                </a:tc>
                <a:tc>
                  <a:txBody>
                    <a:bodyPr/>
                    <a:lstStyle/>
                    <a:p>
                      <a:pPr>
                        <a:defRPr sz="1800"/>
                      </a:pPr>
                      <a:r>
                        <a:rPr sz="1400"/>
                        <a:t>NEURAL CELLS</a:t>
                      </a:r>
                    </a:p>
                  </a:txBody>
                  <a:tcPr marL="0" marR="0" marT="0" marB="0" horzOverflow="overflow"/>
                </a:tc>
              </a:tr>
              <a:tr h="693803">
                <a:tc>
                  <a:txBody>
                    <a:bodyPr/>
                    <a:lstStyle/>
                    <a:p>
                      <a:pPr>
                        <a:defRPr sz="1800"/>
                      </a:pPr>
                      <a:r>
                        <a:rPr sz="1400"/>
                        <a:t>YELLOW FEVER VIRUS </a:t>
                      </a:r>
                    </a:p>
                  </a:txBody>
                  <a:tcPr marL="0" marR="0" marT="0" marB="0" horzOverflow="overflow"/>
                </a:tc>
                <a:tc>
                  <a:txBody>
                    <a:bodyPr/>
                    <a:lstStyle/>
                    <a:p>
                      <a:pPr>
                        <a:defRPr sz="1800"/>
                      </a:pPr>
                      <a:r>
                        <a:rPr sz="1400"/>
                        <a:t>+ssRNA</a:t>
                      </a:r>
                    </a:p>
                  </a:txBody>
                  <a:tcPr marL="0" marR="0" marT="0" marB="0" horzOverflow="overflow"/>
                </a:tc>
                <a:tc>
                  <a:txBody>
                    <a:bodyPr/>
                    <a:lstStyle/>
                    <a:p>
                      <a:pPr>
                        <a:defRPr sz="1800"/>
                      </a:pPr>
                      <a:r>
                        <a:rPr sz="1400"/>
                        <a:t>ICOSAHEDRAL</a:t>
                      </a:r>
                    </a:p>
                  </a:txBody>
                  <a:tcPr marL="0" marR="0" marT="0" marB="0" horzOverflow="overflow"/>
                </a:tc>
                <a:tc>
                  <a:txBody>
                    <a:bodyPr/>
                    <a:lstStyle/>
                    <a:p>
                      <a:pPr>
                        <a:defRPr sz="1800"/>
                      </a:pPr>
                      <a:r>
                        <a:rPr sz="1400"/>
                        <a:t>YES</a:t>
                      </a:r>
                    </a:p>
                  </a:txBody>
                  <a:tcPr marL="0" marR="0" marT="0" marB="0" horzOverflow="overflow"/>
                </a:tc>
                <a:tc>
                  <a:txBody>
                    <a:bodyPr/>
                    <a:lstStyle/>
                    <a:p>
                      <a:pPr>
                        <a:defRPr sz="1800"/>
                      </a:pPr>
                      <a:r>
                        <a:rPr sz="1400"/>
                        <a:t>MEMBRANE FUSION </a:t>
                      </a:r>
                    </a:p>
                  </a:txBody>
                  <a:tcPr marL="0" marR="0" marT="0" marB="0" horzOverflow="overflow"/>
                </a:tc>
                <a:tc>
                  <a:txBody>
                    <a:bodyPr/>
                    <a:lstStyle/>
                    <a:p>
                      <a:pPr>
                        <a:defRPr sz="1800"/>
                      </a:pPr>
                      <a:r>
                        <a:rPr sz="1400"/>
                        <a:t>HEPATOCYTES AND WBCs</a:t>
                      </a:r>
                    </a:p>
                  </a:txBody>
                  <a:tcPr marL="0" marR="0" marT="0" marB="0" horzOverflow="overflow"/>
                </a:tc>
              </a:tr>
              <a:tr h="478929">
                <a:tc>
                  <a:txBody>
                    <a:bodyPr/>
                    <a:lstStyle/>
                    <a:p>
                      <a:pPr>
                        <a:defRPr sz="1800"/>
                      </a:pPr>
                      <a:r>
                        <a:rPr sz="1400"/>
                        <a:t>ZIKA VIRUS</a:t>
                      </a:r>
                    </a:p>
                  </a:txBody>
                  <a:tcPr marL="0" marR="0" marT="0" marB="0" horzOverflow="overflow"/>
                </a:tc>
                <a:tc>
                  <a:txBody>
                    <a:bodyPr/>
                    <a:lstStyle/>
                    <a:p>
                      <a:pPr>
                        <a:defRPr sz="1800"/>
                      </a:pPr>
                      <a:r>
                        <a:rPr sz="1400"/>
                        <a:t>+ssRNA</a:t>
                      </a:r>
                    </a:p>
                  </a:txBody>
                  <a:tcPr marL="0" marR="0" marT="0" marB="0" horzOverflow="overflow"/>
                </a:tc>
                <a:tc>
                  <a:txBody>
                    <a:bodyPr/>
                    <a:lstStyle/>
                    <a:p>
                      <a:pPr>
                        <a:defRPr sz="1800"/>
                      </a:pPr>
                      <a:r>
                        <a:rPr sz="1400"/>
                        <a:t>ICOSAHEDRAL</a:t>
                      </a:r>
                    </a:p>
                  </a:txBody>
                  <a:tcPr marL="0" marR="0" marT="0" marB="0" horzOverflow="overflow"/>
                </a:tc>
                <a:tc>
                  <a:txBody>
                    <a:bodyPr/>
                    <a:lstStyle/>
                    <a:p>
                      <a:pPr>
                        <a:defRPr sz="1800"/>
                      </a:pPr>
                      <a:r>
                        <a:rPr sz="1400"/>
                        <a:t>YES</a:t>
                      </a:r>
                    </a:p>
                  </a:txBody>
                  <a:tcPr marL="0" marR="0" marT="0" marB="0" horzOverflow="overflow"/>
                </a:tc>
                <a:tc>
                  <a:txBody>
                    <a:bodyPr/>
                    <a:lstStyle/>
                    <a:p>
                      <a:pPr>
                        <a:defRPr sz="1800"/>
                      </a:pPr>
                      <a:r>
                        <a:rPr sz="1400"/>
                        <a:t>MEMBRANE FUSION </a:t>
                      </a:r>
                    </a:p>
                  </a:txBody>
                  <a:tcPr marL="0" marR="0" marT="0" marB="0" horzOverflow="overflow"/>
                </a:tc>
                <a:tc>
                  <a:txBody>
                    <a:bodyPr/>
                    <a:lstStyle/>
                    <a:p>
                      <a:pPr>
                        <a:defRPr sz="1400"/>
                      </a:pPr>
                      <a:endParaRPr/>
                    </a:p>
                  </a:txBody>
                  <a:tcPr marL="0" marR="0" marT="0" marB="0" horzOverflow="overflow"/>
                </a:tc>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hikungunya is a viral disease transmitted to humans by infected mosquitoes. It is caused by the chikungunya virus (CHIKV).…"/>
          <p:cNvSpPr txBox="1">
            <a:spLocks noGrp="1"/>
          </p:cNvSpPr>
          <p:nvPr>
            <p:ph type="ctrTitle"/>
          </p:nvPr>
        </p:nvSpPr>
        <p:spPr>
          <a:xfrm>
            <a:off x="914400" y="1245100"/>
            <a:ext cx="7772400" cy="5460703"/>
          </a:xfrm>
          <a:prstGeom prst="rect">
            <a:avLst/>
          </a:prstGeom>
        </p:spPr>
        <p:txBody>
          <a:bodyPr/>
          <a:lstStyle/>
          <a:p>
            <a:pPr marL="320039" marR="0" indent="-222250" defTabSz="320039">
              <a:buClr>
                <a:srgbClr val="3C4245"/>
              </a:buClr>
              <a:buSzPct val="100000"/>
              <a:buFont typeface="Arial"/>
              <a:buChar char="•"/>
              <a:defRPr sz="1120" b="0" cap="none">
                <a:solidFill>
                  <a:srgbClr val="3C4245"/>
                </a:solidFill>
              </a:defRPr>
            </a:pPr>
            <a:endParaRPr/>
          </a:p>
          <a:p>
            <a:pPr marL="320039" marR="0" indent="-222250" defTabSz="320039">
              <a:buClr>
                <a:srgbClr val="3C4245"/>
              </a:buClr>
              <a:buSzPct val="100000"/>
              <a:buFont typeface="Arial"/>
              <a:defRPr sz="1819" b="0" cap="none">
                <a:solidFill>
                  <a:srgbClr val="3C4245"/>
                </a:solidFill>
              </a:defRPr>
            </a:pPr>
            <a:r>
              <a:t>Chikungunya is a viral disease transmitted to humans by infected mosquitoes. It is caused by the chikungunya virus (CHIKV).</a:t>
            </a:r>
          </a:p>
          <a:p>
            <a:pPr marL="320039" marR="0" indent="-222250" defTabSz="320039">
              <a:buClr>
                <a:srgbClr val="3C4245"/>
              </a:buClr>
              <a:buSzPct val="100000"/>
              <a:buFont typeface="Arial"/>
              <a:defRPr sz="1819" b="0" cap="none">
                <a:solidFill>
                  <a:srgbClr val="3C4245"/>
                </a:solidFill>
              </a:defRPr>
            </a:pPr>
            <a:endParaRPr/>
          </a:p>
          <a:p>
            <a:pPr marL="320039" marR="0" indent="-222250" defTabSz="320039">
              <a:buClr>
                <a:srgbClr val="3C4245"/>
              </a:buClr>
              <a:buSzPct val="100000"/>
              <a:buFont typeface="Arial"/>
              <a:defRPr sz="1819" b="0" cap="none">
                <a:solidFill>
                  <a:srgbClr val="3C4245"/>
                </a:solidFill>
              </a:defRPr>
            </a:pPr>
            <a:r>
              <a:t>A CHIKV infection causes fever and severe joint pain. Other symptoms include muscle pain, joint swelling, headache, nausea, fatigue and rash.</a:t>
            </a:r>
          </a:p>
          <a:p>
            <a:pPr marL="320039" marR="0" indent="-222250" defTabSz="320039">
              <a:buClr>
                <a:srgbClr val="3C4245"/>
              </a:buClr>
              <a:buSzPct val="100000"/>
              <a:buFont typeface="Arial"/>
              <a:defRPr sz="1819" b="0" cap="none">
                <a:solidFill>
                  <a:srgbClr val="3C4245"/>
                </a:solidFill>
              </a:defRPr>
            </a:pPr>
            <a:endParaRPr/>
          </a:p>
          <a:p>
            <a:pPr marL="320039" marR="0" indent="-222250" defTabSz="320039">
              <a:buClr>
                <a:srgbClr val="3C4245"/>
              </a:buClr>
              <a:buSzPct val="100000"/>
              <a:buFont typeface="Arial"/>
              <a:defRPr sz="1819" b="0" cap="none">
                <a:solidFill>
                  <a:srgbClr val="3C4245"/>
                </a:solidFill>
              </a:defRPr>
            </a:pPr>
            <a:r>
              <a:t>Joint pain associated with chikungunya is often debilitating, and can vary in duration.</a:t>
            </a:r>
          </a:p>
          <a:p>
            <a:pPr marL="320039" marR="0" indent="-222250" defTabSz="320039">
              <a:buClr>
                <a:srgbClr val="3C4245"/>
              </a:buClr>
              <a:buSzPct val="100000"/>
              <a:buFont typeface="Arial"/>
              <a:defRPr sz="1819" b="0" cap="none">
                <a:solidFill>
                  <a:srgbClr val="3C4245"/>
                </a:solidFill>
              </a:defRPr>
            </a:pPr>
            <a:endParaRPr/>
          </a:p>
          <a:p>
            <a:pPr marL="320039" marR="0" indent="-222250" defTabSz="320039">
              <a:buClr>
                <a:srgbClr val="3C4245"/>
              </a:buClr>
              <a:buSzPct val="100000"/>
              <a:buFont typeface="Arial"/>
              <a:defRPr sz="1819" b="0" cap="none">
                <a:solidFill>
                  <a:srgbClr val="3C4245"/>
                </a:solidFill>
              </a:defRPr>
            </a:pPr>
            <a:r>
              <a:t>There is currently no vaccine or specific drug against the virus. The treatment is focused on relieving the disease symptoms.</a:t>
            </a:r>
          </a:p>
          <a:p>
            <a:pPr marL="320039" marR="0" indent="-222250" defTabSz="320039">
              <a:buClr>
                <a:srgbClr val="3C4245"/>
              </a:buClr>
              <a:buSzPct val="100000"/>
              <a:buFont typeface="Arial"/>
              <a:defRPr sz="1819" b="0" cap="none">
                <a:solidFill>
                  <a:srgbClr val="3C4245"/>
                </a:solidFill>
              </a:defRPr>
            </a:pPr>
            <a:endParaRPr/>
          </a:p>
          <a:p>
            <a:pPr marL="320039" marR="0" indent="-222250" defTabSz="320039">
              <a:buClr>
                <a:srgbClr val="3C4245"/>
              </a:buClr>
              <a:buSzPct val="100000"/>
              <a:buFont typeface="Arial"/>
              <a:defRPr sz="1819" b="0" cap="none">
                <a:solidFill>
                  <a:srgbClr val="3C4245"/>
                </a:solidFill>
              </a:defRPr>
            </a:pPr>
            <a:r>
              <a:t>The disease mostly occurs in Africa, Asia and the Indian subcontinent more from states Andhra Pradesh, Karnataka,  Maharashtra, Tamil Nadu, Madhya Pradesh and Gujarat.</a:t>
            </a:r>
          </a:p>
          <a:p>
            <a:pPr marL="320039" marR="0" indent="-222250" defTabSz="320039">
              <a:buClr>
                <a:srgbClr val="3C4245"/>
              </a:buClr>
              <a:buSzPct val="100000"/>
              <a:buFont typeface="Arial"/>
              <a:defRPr sz="1819" b="0" cap="none">
                <a:solidFill>
                  <a:srgbClr val="3C4245"/>
                </a:solidFill>
              </a:defRPr>
            </a:pPr>
            <a:endParaRPr/>
          </a:p>
          <a:p>
            <a:pPr marL="320039" marR="0" indent="-222250" defTabSz="320039">
              <a:buClr>
                <a:srgbClr val="3C4245"/>
              </a:buClr>
              <a:buSzPct val="100000"/>
              <a:buFont typeface="Arial"/>
              <a:defRPr sz="1819" b="0" cap="none">
                <a:solidFill>
                  <a:srgbClr val="3C4245"/>
                </a:solidFill>
              </a:defRPr>
            </a:pPr>
            <a:r>
              <a:t>The proximity of mosquito breeding sites to human habitation is a significant risk factor for chikungunya.</a:t>
            </a:r>
          </a:p>
        </p:txBody>
      </p:sp>
      <p:sp>
        <p:nvSpPr>
          <p:cNvPr id="196" name="CHIKUNGUNYA"/>
          <p:cNvSpPr txBox="1">
            <a:spLocks noGrp="1"/>
          </p:cNvSpPr>
          <p:nvPr>
            <p:ph type="subTitle" sz="quarter" idx="1"/>
          </p:nvPr>
        </p:nvSpPr>
        <p:spPr>
          <a:xfrm>
            <a:off x="596900" y="144448"/>
            <a:ext cx="7772400" cy="831830"/>
          </a:xfrm>
          <a:prstGeom prst="rect">
            <a:avLst/>
          </a:prstGeom>
        </p:spPr>
        <p:txBody>
          <a:bodyPr/>
          <a:lstStyle/>
          <a:p>
            <a:pPr>
              <a:defRPr sz="3000" b="1"/>
            </a:pPr>
            <a:r>
              <a:t>              </a:t>
            </a:r>
            <a:r>
              <a:rPr sz="3600"/>
              <a:t>       CHIKUNGUNYA</a:t>
            </a:r>
          </a:p>
        </p:txBody>
      </p:sp>
    </p:spTree>
  </p:cSld>
  <p:clrMapOvr>
    <a:masterClrMapping/>
  </p:clrMapOvr>
  <p:transition spd="med"/>
</p:sld>
</file>

<file path=ppt/theme/theme1.xml><?xml version="1.0" encoding="utf-8"?>
<a:theme xmlns:a="http://schemas.openxmlformats.org/drawingml/2006/main" name="Metro">
  <a:themeElements>
    <a:clrScheme name="Metro">
      <a:dk1>
        <a:srgbClr val="000000"/>
      </a:dk1>
      <a:lt1>
        <a:srgbClr val="FFFFFF"/>
      </a:lt1>
      <a:dk2>
        <a:srgbClr val="A7A7A7"/>
      </a:dk2>
      <a:lt2>
        <a:srgbClr val="535353"/>
      </a:lt2>
      <a:accent1>
        <a:srgbClr val="7FD13B"/>
      </a:accent1>
      <a:accent2>
        <a:srgbClr val="EA157A"/>
      </a:accent2>
      <a:accent3>
        <a:srgbClr val="FEB80A"/>
      </a:accent3>
      <a:accent4>
        <a:srgbClr val="00ADDC"/>
      </a:accent4>
      <a:accent5>
        <a:srgbClr val="738AC8"/>
      </a:accent5>
      <a:accent6>
        <a:srgbClr val="1AB39F"/>
      </a:accent6>
      <a:hlink>
        <a:srgbClr val="0000FF"/>
      </a:hlink>
      <a:folHlink>
        <a:srgbClr val="FF00FF"/>
      </a:folHlink>
    </a:clrScheme>
    <a:fontScheme name="Metro">
      <a:majorFont>
        <a:latin typeface="Arial"/>
        <a:ea typeface="Arial"/>
        <a:cs typeface="Arial"/>
      </a:majorFont>
      <a:minorFont>
        <a:latin typeface="Arial"/>
        <a:ea typeface="Arial"/>
        <a:cs typeface="Arial"/>
      </a:minorFont>
    </a:fontScheme>
    <a:fmtScheme name="Metr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etro">
  <a:themeElements>
    <a:clrScheme name="Metro">
      <a:dk1>
        <a:srgbClr val="000000"/>
      </a:dk1>
      <a:lt1>
        <a:srgbClr val="FFFFFF"/>
      </a:lt1>
      <a:dk2>
        <a:srgbClr val="A7A7A7"/>
      </a:dk2>
      <a:lt2>
        <a:srgbClr val="535353"/>
      </a:lt2>
      <a:accent1>
        <a:srgbClr val="7FD13B"/>
      </a:accent1>
      <a:accent2>
        <a:srgbClr val="EA157A"/>
      </a:accent2>
      <a:accent3>
        <a:srgbClr val="FEB80A"/>
      </a:accent3>
      <a:accent4>
        <a:srgbClr val="00ADDC"/>
      </a:accent4>
      <a:accent5>
        <a:srgbClr val="738AC8"/>
      </a:accent5>
      <a:accent6>
        <a:srgbClr val="1AB39F"/>
      </a:accent6>
      <a:hlink>
        <a:srgbClr val="0000FF"/>
      </a:hlink>
      <a:folHlink>
        <a:srgbClr val="FF00FF"/>
      </a:folHlink>
    </a:clrScheme>
    <a:fontScheme name="Metro">
      <a:majorFont>
        <a:latin typeface="Arial"/>
        <a:ea typeface="Arial"/>
        <a:cs typeface="Arial"/>
      </a:majorFont>
      <a:minorFont>
        <a:latin typeface="Arial"/>
        <a:ea typeface="Arial"/>
        <a:cs typeface="Arial"/>
      </a:minorFont>
    </a:fontScheme>
    <a:fmtScheme name="Metr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3339</Words>
  <PresentationFormat>On-screen Show (4:3)</PresentationFormat>
  <Paragraphs>506</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Metro</vt:lpstr>
      <vt:lpstr>           DENGUE </vt:lpstr>
      <vt:lpstr>               ARBOVIRUS  Arthropod-borne viruses (arboviruses) are viruses that can be transmitted to man by arthropod vectors .  WHO definition - Viruses that are maintained in nature principally, or to an important extent, through biological transmission between  susceptible vertebrate host by hematophagous arthropods or through transovarian and possibly venereal transmission in arthropods.</vt:lpstr>
      <vt:lpstr>Slide 3</vt:lpstr>
      <vt:lpstr>  They can multiply in the tissues of the arthropod without evidence of disease or damage   The vector acquires a lifelong infection through the ingestion of blood from a viremic vertebrate   All arboviruses have an RNA genome, and most have a lipid-containing envelope and consequently are inactivated by ether or sodium deoxycholate   Inclusion in this group is based on ecological and epidemiological considerations and hence it contains viruses of diverse physical and chemical properties</vt:lpstr>
      <vt:lpstr>source NVBDCP data 2020</vt:lpstr>
      <vt:lpstr>Slide 6</vt:lpstr>
      <vt:lpstr>Slide 7</vt:lpstr>
      <vt:lpstr>Slide 8</vt:lpstr>
      <vt:lpstr> Chikungunya is a viral disease transmitted to humans by infected mosquitoes. It is caused by the chikungunya virus (CHIKV).  A CHIKV infection causes fever and severe joint pain. Other symptoms include muscle pain, joint swelling, headache, nausea, fatigue and rash.  Joint pain associated with chikungunya is often debilitating, and can vary in duration.  There is currently no vaccine or specific drug against the virus. The treatment is focused on relieving the disease symptoms.  The disease mostly occurs in Africa, Asia and the Indian subcontinent more from states Andhra Pradesh, Karnataka,  Maharashtra, Tamil Nadu, Madhya Pradesh and Gujarat.  The proximity of mosquito breeding sites to human habitation is a significant risk factor for chikungunya.</vt:lpstr>
      <vt:lpstr>  Chikungunya is spread through bites from Aedes mosquitoes, and the species A. aegypti was identified as the most common vector followed by A.albopictus.   Vertical transmission    Transmission via infected blood products</vt:lpstr>
      <vt:lpstr>Slide 11</vt:lpstr>
      <vt:lpstr>Clinical manifestations begin 3-7 days after a mosquito bite The onset is abrupt High fever with chills, myalgia, headache, photophobia, may remit after a gap of 4-10 days ( saddleback fever ) Severe joint symptoms (hands, feet, ankles, wrists) -symmetric bilateral polyarthralgia or arthritis.  Most pediatric patients are relatively asymptomatic, but all ages are vulnerable to classic disease.  Headache Myalgias Conjunctivitis Weakness Lymphopenia Maculopapular rash. </vt:lpstr>
      <vt:lpstr>Dengue West Nile Enterovirus diseases Leptospirosis Rickettsial disease Measles Parvovirus disease Rheumatologic diseases Other alphavirus diseases (e.g., Ross River virus) in endemic areas. </vt:lpstr>
      <vt:lpstr>Slide 14</vt:lpstr>
      <vt:lpstr> There is no specific antiviral drug treatment for chikungunya.   Treatment is directed primarily at relieving the symptoms, including joint pain using anti-pyretics, optimal analgesics ( NSAIDS) and fluids.   In unresolved arthritis refractory to NSAIDS, chloroquine ( 10mg/kg/day) has proved to be useful.  There is no commercial chikungunya vaccine till date.</vt:lpstr>
      <vt:lpstr> VACCINE  In 2000, a live-attenuated CHIKV vaccine was developed by the US army and used in a randomized, double-blind, placebo-controlled trial. Seroconversion rates were high (98%), but the vaccine temporally was associated with arthralgia in 8% of vaccines.1 For these reasons, further assessment of the vaccine was discontinued. Currently, alternative strategies for the development of a safe and efficacious chikungunya vaccine continue to be investigated.</vt:lpstr>
      <vt:lpstr> DENGUE</vt:lpstr>
      <vt:lpstr>INTRODUCTION</vt:lpstr>
      <vt:lpstr>Slide 19</vt:lpstr>
      <vt:lpstr>Slide 20</vt:lpstr>
      <vt:lpstr>DENGUE VIRUS </vt:lpstr>
      <vt:lpstr>Slide 22</vt:lpstr>
      <vt:lpstr>MOLECULAR EPIDEMIOLOGY</vt:lpstr>
      <vt:lpstr>VECTOR</vt:lpstr>
      <vt:lpstr>Slide 25</vt:lpstr>
      <vt:lpstr>ENVIRONMENTAL FACTORS</vt:lpstr>
      <vt:lpstr>HOST FACTOR</vt:lpstr>
      <vt:lpstr>                TRANSMISSION</vt:lpstr>
      <vt:lpstr>Slide 29</vt:lpstr>
      <vt:lpstr>Slide 30</vt:lpstr>
      <vt:lpstr>Slide 31</vt:lpstr>
      <vt:lpstr>Slide 32</vt:lpstr>
      <vt:lpstr>Slide 33</vt:lpstr>
      <vt:lpstr>Slide 34</vt:lpstr>
      <vt:lpstr>Slide 35</vt:lpstr>
      <vt:lpstr>Slide 36</vt:lpstr>
      <vt:lpstr>Slide 37</vt:lpstr>
      <vt:lpstr>    CLINICAL COURSE OF DENGUE</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                   INVESTIGATIONS </vt:lpstr>
      <vt:lpstr>Additional tests when indicated include : </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DENGUE </dc:title>
  <cp:lastModifiedBy>karthik</cp:lastModifiedBy>
  <cp:revision>1</cp:revision>
  <dcterms:modified xsi:type="dcterms:W3CDTF">2021-09-13T06:36:08Z</dcterms:modified>
</cp:coreProperties>
</file>