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92" r:id="rId4"/>
    <p:sldId id="258" r:id="rId5"/>
    <p:sldId id="259" r:id="rId6"/>
    <p:sldId id="260" r:id="rId7"/>
    <p:sldId id="261" r:id="rId8"/>
    <p:sldId id="294" r:id="rId9"/>
    <p:sldId id="262" r:id="rId10"/>
    <p:sldId id="263" r:id="rId11"/>
    <p:sldId id="264" r:id="rId12"/>
    <p:sldId id="265" r:id="rId13"/>
    <p:sldId id="288" r:id="rId14"/>
    <p:sldId id="266" r:id="rId15"/>
    <p:sldId id="289" r:id="rId16"/>
    <p:sldId id="290" r:id="rId17"/>
    <p:sldId id="268" r:id="rId18"/>
    <p:sldId id="282" r:id="rId19"/>
    <p:sldId id="283" r:id="rId20"/>
    <p:sldId id="284" r:id="rId21"/>
    <p:sldId id="285" r:id="rId22"/>
    <p:sldId id="286" r:id="rId23"/>
    <p:sldId id="287" r:id="rId24"/>
    <p:sldId id="295" r:id="rId25"/>
    <p:sldId id="270" r:id="rId26"/>
    <p:sldId id="271" r:id="rId27"/>
    <p:sldId id="272" r:id="rId28"/>
    <p:sldId id="273" r:id="rId29"/>
    <p:sldId id="274" r:id="rId30"/>
    <p:sldId id="276" r:id="rId31"/>
    <p:sldId id="277" r:id="rId32"/>
    <p:sldId id="278" r:id="rId33"/>
    <p:sldId id="279" r:id="rId34"/>
    <p:sldId id="28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1" d="100"/>
          <a:sy n="91" d="100"/>
        </p:scale>
        <p:origin x="-777" y="-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DDFBF69-9F17-4F1A-9B58-2BB9905B2281}" type="datetimeFigureOut">
              <a:rPr lang="en-US" smtClean="0"/>
              <a:pPr/>
              <a:t>9/13/2021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ED2A5D5-B7AF-4031-B33B-1D67DE54A2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DFBF69-9F17-4F1A-9B58-2BB9905B2281}" type="datetimeFigureOut">
              <a:rPr lang="en-US" smtClean="0"/>
              <a:pPr/>
              <a:t>9/13/2021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D2A5D5-B7AF-4031-B33B-1D67DE54A2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DFBF69-9F17-4F1A-9B58-2BB9905B2281}" type="datetimeFigureOut">
              <a:rPr lang="en-US" smtClean="0"/>
              <a:pPr/>
              <a:t>9/13/2021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D2A5D5-B7AF-4031-B33B-1D67DE54A2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DFBF69-9F17-4F1A-9B58-2BB9905B2281}" type="datetimeFigureOut">
              <a:rPr lang="en-US" smtClean="0"/>
              <a:pPr/>
              <a:t>9/13/2021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D2A5D5-B7AF-4031-B33B-1D67DE54A2C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DDFBF69-9F17-4F1A-9B58-2BB9905B2281}" type="datetimeFigureOut">
              <a:rPr lang="en-US" smtClean="0"/>
              <a:pPr/>
              <a:t>9/13/2021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D2A5D5-B7AF-4031-B33B-1D67DE54A2C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DFBF69-9F17-4F1A-9B58-2BB9905B2281}" type="datetimeFigureOut">
              <a:rPr lang="en-US" smtClean="0"/>
              <a:pPr/>
              <a:t>9/13/2021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D2A5D5-B7AF-4031-B33B-1D67DE54A2C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DDFBF69-9F17-4F1A-9B58-2BB9905B2281}" type="datetimeFigureOut">
              <a:rPr lang="en-US" smtClean="0"/>
              <a:pPr/>
              <a:t>9/13/2021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ED2A5D5-B7AF-4031-B33B-1D67DE54A2C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DDFBF69-9F17-4F1A-9B58-2BB9905B2281}" type="datetimeFigureOut">
              <a:rPr lang="en-US" smtClean="0"/>
              <a:pPr/>
              <a:t>9/13/2021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ED2A5D5-B7AF-4031-B33B-1D67DE54A2C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DDFBF69-9F17-4F1A-9B58-2BB9905B2281}" type="datetimeFigureOut">
              <a:rPr lang="en-US" smtClean="0"/>
              <a:pPr/>
              <a:t>9/13/2021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ED2A5D5-B7AF-4031-B33B-1D67DE54A2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DDFBF69-9F17-4F1A-9B58-2BB9905B2281}" type="datetimeFigureOut">
              <a:rPr lang="en-US" smtClean="0"/>
              <a:pPr/>
              <a:t>9/13/2021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D2A5D5-B7AF-4031-B33B-1D67DE54A2C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DDFBF69-9F17-4F1A-9B58-2BB9905B2281}" type="datetimeFigureOut">
              <a:rPr lang="en-US" smtClean="0"/>
              <a:pPr/>
              <a:t>9/13/2021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ED2A5D5-B7AF-4031-B33B-1D67DE54A2C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DDFBF69-9F17-4F1A-9B58-2BB9905B2281}" type="datetimeFigureOut">
              <a:rPr lang="en-US" smtClean="0"/>
              <a:pPr/>
              <a:t>9/13/2021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ED2A5D5-B7AF-4031-B33B-1D67DE54A2C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ncbi.nlm.nih.gov/pubmed?term=Belsches%20TC%5bAuthor%5d&amp;cauthor=true&amp;cauthor_uid=23979082" TargetMode="External"/><Relationship Id="rId2" Type="http://schemas.openxmlformats.org/officeDocument/2006/relationships/hyperlink" Target="http://www.ncbi.nlm.nih.gov/pubmed/23979082" TargetMode="External"/><Relationship Id="rId1" Type="http://schemas.openxmlformats.org/officeDocument/2006/relationships/slideLayout" Target="../slideLayouts/slideLayout7.xml"/><Relationship Id="rId6" Type="http://schemas.openxmlformats.org/officeDocument/2006/relationships/hyperlink" Target="http://www.ncbi.nlm.nih.gov/pubmed?term=Kambeyanda%20RH%5bAuthor%5d&amp;cauthor=true&amp;cauthor_uid=23979082" TargetMode="External"/><Relationship Id="rId5" Type="http://schemas.openxmlformats.org/officeDocument/2006/relationships/hyperlink" Target="http://www.ncbi.nlm.nih.gov/pubmed?term=Miller%20TR%5bAuthor%5d&amp;cauthor=true&amp;cauthor_uid=23979082" TargetMode="External"/><Relationship Id="rId4" Type="http://schemas.openxmlformats.org/officeDocument/2006/relationships/hyperlink" Target="http://www.ncbi.nlm.nih.gov/pubmed?term=Tilly%20AE%5bAuthor%5d&amp;cauthor=true&amp;cauthor_uid=23979082"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nichd.nih.gov/cochrane_data/conde-agudeloa_01/conde-agudeloa_01.html"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ncbi.nlm.nih.gov/pubmed?term=Bergstr%C3%B6m%20A%5bAuthor%5d&amp;cauthor=true&amp;cauthor_uid=16299878" TargetMode="External"/><Relationship Id="rId2" Type="http://schemas.openxmlformats.org/officeDocument/2006/relationships/hyperlink" Target="http://www.ncbi.nlm.nih.gov/pubmed/16299878" TargetMode="External"/><Relationship Id="rId1" Type="http://schemas.openxmlformats.org/officeDocument/2006/relationships/slideLayout" Target="../slideLayouts/slideLayout7.xml"/><Relationship Id="rId5" Type="http://schemas.openxmlformats.org/officeDocument/2006/relationships/hyperlink" Target="http://www.ncbi.nlm.nih.gov/pubmed?term=Okong%20P%5bAuthor%5d&amp;cauthor=true&amp;cauthor_uid=16299878" TargetMode="External"/><Relationship Id="rId4" Type="http://schemas.openxmlformats.org/officeDocument/2006/relationships/hyperlink" Target="http://www.ncbi.nlm.nih.gov/pubmed?term=Byaruhanga%20R%5bAuthor%5d&amp;cauthor=true&amp;cauthor_uid=16299878"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HYPOTHERMIA IN NEWBORN</a:t>
            </a:r>
            <a:endParaRPr lang="en-US" dirty="0"/>
          </a:p>
        </p:txBody>
      </p:sp>
      <p:sp>
        <p:nvSpPr>
          <p:cNvPr id="3" name="Subtitle 2"/>
          <p:cNvSpPr>
            <a:spLocks noGrp="1"/>
          </p:cNvSpPr>
          <p:nvPr>
            <p:ph type="subTitle" idx="1"/>
          </p:nvPr>
        </p:nvSpPr>
        <p:spPr/>
        <p:txBody>
          <a:bodyPr>
            <a:normAutofit fontScale="92500" lnSpcReduction="20000"/>
          </a:bodyPr>
          <a:lstStyle/>
          <a:p>
            <a:r>
              <a:rPr lang="en-US" dirty="0" err="1" smtClean="0"/>
              <a:t>Dr.AVINASH</a:t>
            </a:r>
            <a:r>
              <a:rPr lang="en-US" dirty="0" smtClean="0"/>
              <a:t> BOTHRA </a:t>
            </a:r>
          </a:p>
          <a:p>
            <a:r>
              <a:rPr lang="en-IN" dirty="0" smtClean="0"/>
              <a:t> </a:t>
            </a:r>
            <a:r>
              <a:rPr lang="en-IN" dirty="0" smtClean="0"/>
              <a:t>ASSISTANT PROFESSOR </a:t>
            </a:r>
          </a:p>
          <a:p>
            <a:r>
              <a:rPr lang="en-IN" smtClean="0"/>
              <a:t>DEPT OF PAEDIATRICS, SBKS MI&amp;RC</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Axillary</a:t>
            </a:r>
            <a:r>
              <a:rPr lang="en-US" dirty="0" smtClean="0"/>
              <a:t> temperature recording for 3 minutes is recommended for routine monitoring.</a:t>
            </a:r>
          </a:p>
          <a:p>
            <a:r>
              <a:rPr lang="en-US" dirty="0" smtClean="0"/>
              <a:t>Rectal temperature measurement is unnecessary in most situations.</a:t>
            </a:r>
            <a:endParaRPr lang="en-US" dirty="0"/>
          </a:p>
        </p:txBody>
      </p:sp>
      <p:sp>
        <p:nvSpPr>
          <p:cNvPr id="3" name="Title 2"/>
          <p:cNvSpPr>
            <a:spLocks noGrp="1"/>
          </p:cNvSpPr>
          <p:nvPr>
            <p:ph type="title"/>
          </p:nvPr>
        </p:nvSpPr>
        <p:spPr/>
        <p:txBody>
          <a:bodyPr/>
          <a:lstStyle/>
          <a:p>
            <a:r>
              <a:rPr lang="en-US" dirty="0" smtClean="0"/>
              <a:t>Temperature Recording</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081464"/>
        </p:xfrm>
        <a:graphic>
          <a:graphicData uri="http://schemas.openxmlformats.org/drawingml/2006/table">
            <a:tbl>
              <a:tblPr firstRow="1" bandRow="1">
                <a:tableStyleId>{5C22544A-7EE6-4342-B048-85BDC9FD1C3A}</a:tableStyleId>
              </a:tblPr>
              <a:tblGrid>
                <a:gridCol w="2743200"/>
                <a:gridCol w="2743200"/>
                <a:gridCol w="2743200"/>
              </a:tblGrid>
              <a:tr h="1020366">
                <a:tc>
                  <a:txBody>
                    <a:bodyPr/>
                    <a:lstStyle/>
                    <a:p>
                      <a:r>
                        <a:rPr lang="en-US" dirty="0" smtClean="0"/>
                        <a:t>Feel by Touch</a:t>
                      </a:r>
                    </a:p>
                    <a:p>
                      <a:r>
                        <a:rPr lang="en-US" dirty="0" smtClean="0"/>
                        <a:t>Trunk</a:t>
                      </a:r>
                      <a:endParaRPr lang="en-US" dirty="0"/>
                    </a:p>
                  </a:txBody>
                  <a:tcPr/>
                </a:tc>
                <a:tc>
                  <a:txBody>
                    <a:bodyPr/>
                    <a:lstStyle/>
                    <a:p>
                      <a:r>
                        <a:rPr lang="en-US" dirty="0" smtClean="0"/>
                        <a:t>Fell by Touch </a:t>
                      </a:r>
                    </a:p>
                    <a:p>
                      <a:r>
                        <a:rPr lang="en-US" dirty="0" smtClean="0"/>
                        <a:t>Extremities</a:t>
                      </a:r>
                      <a:endParaRPr lang="en-US" dirty="0"/>
                    </a:p>
                  </a:txBody>
                  <a:tcPr/>
                </a:tc>
                <a:tc>
                  <a:txBody>
                    <a:bodyPr/>
                    <a:lstStyle/>
                    <a:p>
                      <a:r>
                        <a:rPr lang="en-US" dirty="0" smtClean="0"/>
                        <a:t>Interpretation </a:t>
                      </a:r>
                      <a:endParaRPr lang="en-US" dirty="0"/>
                    </a:p>
                  </a:txBody>
                  <a:tcPr/>
                </a:tc>
              </a:tr>
              <a:tr h="1020366">
                <a:tc>
                  <a:txBody>
                    <a:bodyPr/>
                    <a:lstStyle/>
                    <a:p>
                      <a:r>
                        <a:rPr lang="en-US" dirty="0" smtClean="0"/>
                        <a:t>Warm </a:t>
                      </a:r>
                      <a:endParaRPr lang="en-US" dirty="0"/>
                    </a:p>
                  </a:txBody>
                  <a:tcPr/>
                </a:tc>
                <a:tc>
                  <a:txBody>
                    <a:bodyPr/>
                    <a:lstStyle/>
                    <a:p>
                      <a:r>
                        <a:rPr lang="en-US" dirty="0" smtClean="0"/>
                        <a:t>Warm</a:t>
                      </a:r>
                      <a:endParaRPr lang="en-US" dirty="0"/>
                    </a:p>
                  </a:txBody>
                  <a:tcPr/>
                </a:tc>
                <a:tc>
                  <a:txBody>
                    <a:bodyPr/>
                    <a:lstStyle/>
                    <a:p>
                      <a:r>
                        <a:rPr lang="en-US" dirty="0" smtClean="0"/>
                        <a:t>Normal </a:t>
                      </a:r>
                      <a:endParaRPr lang="en-US" dirty="0"/>
                    </a:p>
                  </a:txBody>
                  <a:tcPr/>
                </a:tc>
              </a:tr>
              <a:tr h="1020366">
                <a:tc>
                  <a:txBody>
                    <a:bodyPr/>
                    <a:lstStyle/>
                    <a:p>
                      <a:r>
                        <a:rPr lang="en-US" dirty="0" smtClean="0"/>
                        <a:t>Warm</a:t>
                      </a:r>
                      <a:endParaRPr lang="en-US" dirty="0"/>
                    </a:p>
                  </a:txBody>
                  <a:tcPr/>
                </a:tc>
                <a:tc>
                  <a:txBody>
                    <a:bodyPr/>
                    <a:lstStyle/>
                    <a:p>
                      <a:r>
                        <a:rPr lang="en-US" dirty="0" smtClean="0"/>
                        <a:t>Cold</a:t>
                      </a:r>
                      <a:endParaRPr lang="en-US" dirty="0"/>
                    </a:p>
                  </a:txBody>
                  <a:tcPr/>
                </a:tc>
                <a:tc>
                  <a:txBody>
                    <a:bodyPr/>
                    <a:lstStyle/>
                    <a:p>
                      <a:r>
                        <a:rPr lang="en-US" dirty="0" smtClean="0"/>
                        <a:t>Cold Stress</a:t>
                      </a:r>
                      <a:endParaRPr lang="en-US" dirty="0"/>
                    </a:p>
                  </a:txBody>
                  <a:tcPr/>
                </a:tc>
              </a:tr>
              <a:tr h="1020366">
                <a:tc>
                  <a:txBody>
                    <a:bodyPr/>
                    <a:lstStyle/>
                    <a:p>
                      <a:r>
                        <a:rPr lang="en-US" dirty="0" smtClean="0"/>
                        <a:t>cold</a:t>
                      </a:r>
                      <a:endParaRPr lang="en-US" dirty="0"/>
                    </a:p>
                  </a:txBody>
                  <a:tcPr/>
                </a:tc>
                <a:tc>
                  <a:txBody>
                    <a:bodyPr/>
                    <a:lstStyle/>
                    <a:p>
                      <a:r>
                        <a:rPr lang="en-US" dirty="0" smtClean="0"/>
                        <a:t>cold</a:t>
                      </a:r>
                      <a:endParaRPr lang="en-US" dirty="0"/>
                    </a:p>
                  </a:txBody>
                  <a:tcPr/>
                </a:tc>
                <a:tc>
                  <a:txBody>
                    <a:bodyPr/>
                    <a:lstStyle/>
                    <a:p>
                      <a:r>
                        <a:rPr lang="en-US" dirty="0" smtClean="0"/>
                        <a:t>Hypothermia </a:t>
                      </a:r>
                      <a:endParaRPr lang="en-US" dirty="0"/>
                    </a:p>
                  </a:txBody>
                  <a:tcPr/>
                </a:tc>
              </a:tr>
            </a:tbl>
          </a:graphicData>
        </a:graphic>
      </p:graphicFrame>
      <p:sp>
        <p:nvSpPr>
          <p:cNvPr id="3" name="Title 2"/>
          <p:cNvSpPr>
            <a:spLocks noGrp="1"/>
          </p:cNvSpPr>
          <p:nvPr>
            <p:ph type="title"/>
          </p:nvPr>
        </p:nvSpPr>
        <p:spPr/>
        <p:txBody>
          <a:bodyPr>
            <a:normAutofit fontScale="90000"/>
          </a:bodyPr>
          <a:lstStyle/>
          <a:p>
            <a:r>
              <a:rPr lang="en-US" dirty="0" smtClean="0"/>
              <a:t>Diagnosis of Hypothermia by Human Touch</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90000"/>
              </a:lnSpc>
            </a:pPr>
            <a:r>
              <a:rPr lang="en-US" sz="2800" dirty="0" smtClean="0"/>
              <a:t>Warm Delivery Room (&gt; 25 C)</a:t>
            </a:r>
          </a:p>
          <a:p>
            <a:pPr>
              <a:lnSpc>
                <a:spcPct val="90000"/>
              </a:lnSpc>
            </a:pPr>
            <a:r>
              <a:rPr lang="en-US" sz="2800" dirty="0" smtClean="0"/>
              <a:t>Warm Resuscitation</a:t>
            </a:r>
          </a:p>
          <a:p>
            <a:pPr>
              <a:lnSpc>
                <a:spcPct val="90000"/>
              </a:lnSpc>
            </a:pPr>
            <a:r>
              <a:rPr lang="en-US" sz="2800" dirty="0" smtClean="0"/>
              <a:t>Immediate Drying</a:t>
            </a:r>
          </a:p>
          <a:p>
            <a:pPr>
              <a:lnSpc>
                <a:spcPct val="90000"/>
              </a:lnSpc>
            </a:pPr>
            <a:r>
              <a:rPr lang="en-US" sz="2800" dirty="0" smtClean="0"/>
              <a:t>KMC – Skin –to-Skin contact</a:t>
            </a:r>
          </a:p>
          <a:p>
            <a:pPr>
              <a:lnSpc>
                <a:spcPct val="90000"/>
              </a:lnSpc>
            </a:pPr>
            <a:r>
              <a:rPr lang="en-US" sz="2800" dirty="0" smtClean="0"/>
              <a:t>Breast Feeding</a:t>
            </a:r>
          </a:p>
          <a:p>
            <a:pPr>
              <a:lnSpc>
                <a:spcPct val="90000"/>
              </a:lnSpc>
            </a:pPr>
            <a:r>
              <a:rPr lang="en-US" sz="2800" dirty="0" smtClean="0"/>
              <a:t>Bathing postponed</a:t>
            </a:r>
          </a:p>
          <a:p>
            <a:pPr>
              <a:lnSpc>
                <a:spcPct val="90000"/>
              </a:lnSpc>
            </a:pPr>
            <a:r>
              <a:rPr lang="en-US" sz="2800" dirty="0" smtClean="0"/>
              <a:t>Full </a:t>
            </a:r>
            <a:r>
              <a:rPr lang="en-US" sz="2800" dirty="0" err="1" smtClean="0"/>
              <a:t>Clothings</a:t>
            </a:r>
            <a:endParaRPr lang="en-US" sz="2800" dirty="0" smtClean="0"/>
          </a:p>
          <a:p>
            <a:pPr>
              <a:lnSpc>
                <a:spcPct val="90000"/>
              </a:lnSpc>
            </a:pPr>
            <a:r>
              <a:rPr lang="en-US" sz="2800" dirty="0" smtClean="0"/>
              <a:t>Mother &amp; Baby together</a:t>
            </a:r>
          </a:p>
          <a:p>
            <a:pPr>
              <a:lnSpc>
                <a:spcPct val="90000"/>
              </a:lnSpc>
            </a:pPr>
            <a:r>
              <a:rPr lang="en-US" sz="2800" dirty="0" smtClean="0"/>
              <a:t>Professional Alert</a:t>
            </a:r>
          </a:p>
          <a:p>
            <a:pPr>
              <a:lnSpc>
                <a:spcPct val="90000"/>
              </a:lnSpc>
            </a:pPr>
            <a:r>
              <a:rPr lang="en-US" sz="2800" dirty="0" smtClean="0"/>
              <a:t>Warm Transportation</a:t>
            </a:r>
            <a:endParaRPr lang="en-US" dirty="0"/>
          </a:p>
        </p:txBody>
      </p:sp>
      <p:sp>
        <p:nvSpPr>
          <p:cNvPr id="3" name="Title 2"/>
          <p:cNvSpPr>
            <a:spLocks noGrp="1"/>
          </p:cNvSpPr>
          <p:nvPr>
            <p:ph type="title"/>
          </p:nvPr>
        </p:nvSpPr>
        <p:spPr/>
        <p:txBody>
          <a:bodyPr>
            <a:normAutofit fontScale="90000"/>
          </a:bodyPr>
          <a:lstStyle/>
          <a:p>
            <a:r>
              <a:rPr lang="en-US" dirty="0" smtClean="0"/>
              <a:t>Prevention of Hypothermia – Warm Chain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228600"/>
          <a:ext cx="8610600" cy="6807200"/>
        </p:xfrm>
        <a:graphic>
          <a:graphicData uri="http://schemas.openxmlformats.org/drawingml/2006/table">
            <a:tbl>
              <a:tblPr firstRow="1" bandRow="1">
                <a:tableStyleId>{5C22544A-7EE6-4342-B048-85BDC9FD1C3A}</a:tableStyleId>
              </a:tblPr>
              <a:tblGrid>
                <a:gridCol w="1143000"/>
                <a:gridCol w="1143000"/>
                <a:gridCol w="914400"/>
                <a:gridCol w="3276600"/>
                <a:gridCol w="2133600"/>
              </a:tblGrid>
              <a:tr h="955040">
                <a:tc>
                  <a:txBody>
                    <a:bodyPr/>
                    <a:lstStyle/>
                    <a:p>
                      <a:r>
                        <a:rPr lang="en-US" dirty="0" smtClean="0"/>
                        <a:t>Study </a:t>
                      </a:r>
                      <a:endParaRPr lang="en-US" dirty="0"/>
                    </a:p>
                  </a:txBody>
                  <a:tcPr/>
                </a:tc>
                <a:tc>
                  <a:txBody>
                    <a:bodyPr/>
                    <a:lstStyle/>
                    <a:p>
                      <a:r>
                        <a:rPr lang="en-US" dirty="0" smtClean="0"/>
                        <a:t>Journal, Authors </a:t>
                      </a:r>
                      <a:endParaRPr lang="en-US" dirty="0"/>
                    </a:p>
                  </a:txBody>
                  <a:tcPr/>
                </a:tc>
                <a:tc>
                  <a:txBody>
                    <a:bodyPr/>
                    <a:lstStyle/>
                    <a:p>
                      <a:r>
                        <a:rPr lang="en-US" dirty="0" smtClean="0"/>
                        <a:t>Level of </a:t>
                      </a:r>
                      <a:r>
                        <a:rPr lang="en-US" dirty="0" err="1" smtClean="0"/>
                        <a:t>Evid</a:t>
                      </a:r>
                      <a:endParaRPr lang="en-US" dirty="0"/>
                    </a:p>
                  </a:txBody>
                  <a:tcPr/>
                </a:tc>
                <a:tc>
                  <a:txBody>
                    <a:bodyPr/>
                    <a:lstStyle/>
                    <a:p>
                      <a:r>
                        <a:rPr lang="en-US" dirty="0" smtClean="0"/>
                        <a:t>Results </a:t>
                      </a:r>
                      <a:endParaRPr lang="en-US" dirty="0"/>
                    </a:p>
                  </a:txBody>
                  <a:tcPr/>
                </a:tc>
                <a:tc>
                  <a:txBody>
                    <a:bodyPr/>
                    <a:lstStyle/>
                    <a:p>
                      <a:r>
                        <a:rPr lang="en-US" dirty="0" smtClean="0"/>
                        <a:t>Conclusions</a:t>
                      </a:r>
                      <a:r>
                        <a:rPr lang="en-US" baseline="0" dirty="0" smtClean="0"/>
                        <a:t> </a:t>
                      </a:r>
                      <a:endParaRPr lang="en-US" dirty="0"/>
                    </a:p>
                  </a:txBody>
                  <a:tcPr/>
                </a:tc>
              </a:tr>
              <a:tr h="5445760">
                <a:tc>
                  <a:txBody>
                    <a:bodyPr/>
                    <a:lstStyle/>
                    <a:p>
                      <a:r>
                        <a:rPr kumimoji="0" lang="en-US" b="1" i="0" kern="1200" dirty="0" smtClean="0">
                          <a:solidFill>
                            <a:schemeClr val="dk1"/>
                          </a:solidFill>
                          <a:latin typeface="+mn-lt"/>
                          <a:ea typeface="+mn-ea"/>
                          <a:cs typeface="+mn-cs"/>
                        </a:rPr>
                        <a:t>Randomized trial of plastic bags to prevent term neonatal hypothermia in a resource-poor setting.</a:t>
                      </a:r>
                    </a:p>
                    <a:p>
                      <a:endParaRPr lang="en-US" dirty="0"/>
                    </a:p>
                  </a:txBody>
                  <a:tcPr/>
                </a:tc>
                <a:tc>
                  <a:txBody>
                    <a:bodyPr/>
                    <a:lstStyle/>
                    <a:p>
                      <a:r>
                        <a:rPr kumimoji="0" lang="en-US" b="0" i="0" u="sng" kern="1200" dirty="0" smtClean="0">
                          <a:solidFill>
                            <a:schemeClr val="dk1"/>
                          </a:solidFill>
                          <a:latin typeface="+mn-lt"/>
                          <a:ea typeface="+mn-ea"/>
                          <a:cs typeface="+mn-cs"/>
                          <a:hlinkClick r:id="rId2" tooltip="Pediatrics."/>
                        </a:rPr>
                        <a:t>Pediatrics.</a:t>
                      </a:r>
                      <a:r>
                        <a:rPr kumimoji="0" lang="en-US" b="0" i="0" kern="1200" dirty="0" smtClean="0">
                          <a:solidFill>
                            <a:schemeClr val="dk1"/>
                          </a:solidFill>
                          <a:latin typeface="+mn-lt"/>
                          <a:ea typeface="+mn-ea"/>
                          <a:cs typeface="+mn-cs"/>
                        </a:rPr>
                        <a:t> 2013 Sep;132(3):e656-61. </a:t>
                      </a:r>
                      <a:r>
                        <a:rPr kumimoji="0" lang="en-US" b="0" i="0" kern="1200" dirty="0" err="1" smtClean="0">
                          <a:solidFill>
                            <a:schemeClr val="dk1"/>
                          </a:solidFill>
                          <a:latin typeface="+mn-lt"/>
                          <a:ea typeface="+mn-ea"/>
                          <a:cs typeface="+mn-cs"/>
                        </a:rPr>
                        <a:t>doi</a:t>
                      </a:r>
                      <a:r>
                        <a:rPr kumimoji="0" lang="en-US" b="0" i="0" kern="1200" dirty="0" smtClean="0">
                          <a:solidFill>
                            <a:schemeClr val="dk1"/>
                          </a:solidFill>
                          <a:latin typeface="+mn-lt"/>
                          <a:ea typeface="+mn-ea"/>
                          <a:cs typeface="+mn-cs"/>
                        </a:rPr>
                        <a:t>: 10.1542/peds.2013-0172. </a:t>
                      </a:r>
                      <a:r>
                        <a:rPr kumimoji="0" lang="en-US" b="0" i="0" kern="1200" dirty="0" err="1" smtClean="0">
                          <a:solidFill>
                            <a:schemeClr val="dk1"/>
                          </a:solidFill>
                          <a:latin typeface="+mn-lt"/>
                          <a:ea typeface="+mn-ea"/>
                          <a:cs typeface="+mn-cs"/>
                        </a:rPr>
                        <a:t>Epub</a:t>
                      </a:r>
                      <a:r>
                        <a:rPr kumimoji="0" lang="en-US" b="0" i="0" kern="1200" dirty="0" smtClean="0">
                          <a:solidFill>
                            <a:schemeClr val="dk1"/>
                          </a:solidFill>
                          <a:latin typeface="+mn-lt"/>
                          <a:ea typeface="+mn-ea"/>
                          <a:cs typeface="+mn-cs"/>
                        </a:rPr>
                        <a:t> 2013 Aug 26</a:t>
                      </a:r>
                      <a:endParaRPr kumimoji="0" lang="en-US" b="0" i="0" u="sng" kern="1200" dirty="0" smtClean="0">
                        <a:solidFill>
                          <a:schemeClr val="dk1"/>
                        </a:solidFill>
                        <a:latin typeface="+mn-lt"/>
                        <a:ea typeface="+mn-ea"/>
                        <a:cs typeface="+mn-cs"/>
                        <a:hlinkClick r:id="rId3"/>
                      </a:endParaRPr>
                    </a:p>
                    <a:p>
                      <a:r>
                        <a:rPr kumimoji="0" lang="en-US" b="0" i="0" u="sng" kern="1200" dirty="0" err="1" smtClean="0">
                          <a:solidFill>
                            <a:schemeClr val="dk1"/>
                          </a:solidFill>
                          <a:latin typeface="+mn-lt"/>
                          <a:ea typeface="+mn-ea"/>
                          <a:cs typeface="+mn-cs"/>
                          <a:hlinkClick r:id="rId3"/>
                        </a:rPr>
                        <a:t>Belsches</a:t>
                      </a:r>
                      <a:r>
                        <a:rPr kumimoji="0" lang="en-US" b="0" i="0" u="sng" kern="1200" dirty="0" smtClean="0">
                          <a:solidFill>
                            <a:schemeClr val="dk1"/>
                          </a:solidFill>
                          <a:latin typeface="+mn-lt"/>
                          <a:ea typeface="+mn-ea"/>
                          <a:cs typeface="+mn-cs"/>
                          <a:hlinkClick r:id="rId3"/>
                        </a:rPr>
                        <a:t> TC</a:t>
                      </a:r>
                      <a:r>
                        <a:rPr kumimoji="0" lang="en-US" b="0" i="0" kern="1200" baseline="30000" dirty="0" smtClean="0">
                          <a:solidFill>
                            <a:schemeClr val="dk1"/>
                          </a:solidFill>
                          <a:latin typeface="+mn-lt"/>
                          <a:ea typeface="+mn-ea"/>
                          <a:cs typeface="+mn-cs"/>
                        </a:rPr>
                        <a:t>1</a:t>
                      </a:r>
                      <a:r>
                        <a:rPr kumimoji="0" lang="en-US" b="0" i="0" kern="1200" dirty="0" smtClean="0">
                          <a:solidFill>
                            <a:schemeClr val="dk1"/>
                          </a:solidFill>
                          <a:latin typeface="+mn-lt"/>
                          <a:ea typeface="+mn-ea"/>
                          <a:cs typeface="+mn-cs"/>
                        </a:rPr>
                        <a:t>, </a:t>
                      </a:r>
                      <a:r>
                        <a:rPr kumimoji="0" lang="en-US" b="0" i="0" u="sng" kern="1200" dirty="0" err="1" smtClean="0">
                          <a:solidFill>
                            <a:schemeClr val="dk1"/>
                          </a:solidFill>
                          <a:latin typeface="+mn-lt"/>
                          <a:ea typeface="+mn-ea"/>
                          <a:cs typeface="+mn-cs"/>
                          <a:hlinkClick r:id="rId4"/>
                        </a:rPr>
                        <a:t>Tilly</a:t>
                      </a:r>
                      <a:r>
                        <a:rPr kumimoji="0" lang="en-US" b="0" i="0" u="sng" kern="1200" dirty="0" smtClean="0">
                          <a:solidFill>
                            <a:schemeClr val="dk1"/>
                          </a:solidFill>
                          <a:latin typeface="+mn-lt"/>
                          <a:ea typeface="+mn-ea"/>
                          <a:cs typeface="+mn-cs"/>
                          <a:hlinkClick r:id="rId4"/>
                        </a:rPr>
                        <a:t> AE</a:t>
                      </a:r>
                      <a:r>
                        <a:rPr kumimoji="0" lang="en-US" b="0" i="0" kern="1200" dirty="0" smtClean="0">
                          <a:solidFill>
                            <a:schemeClr val="dk1"/>
                          </a:solidFill>
                          <a:latin typeface="+mn-lt"/>
                          <a:ea typeface="+mn-ea"/>
                          <a:cs typeface="+mn-cs"/>
                        </a:rPr>
                        <a:t>, </a:t>
                      </a:r>
                      <a:r>
                        <a:rPr kumimoji="0" lang="en-US" b="0" i="0" u="sng" kern="1200" dirty="0" smtClean="0">
                          <a:solidFill>
                            <a:schemeClr val="dk1"/>
                          </a:solidFill>
                          <a:latin typeface="+mn-lt"/>
                          <a:ea typeface="+mn-ea"/>
                          <a:cs typeface="+mn-cs"/>
                          <a:hlinkClick r:id="rId5"/>
                        </a:rPr>
                        <a:t>Miller TR</a:t>
                      </a:r>
                      <a:r>
                        <a:rPr kumimoji="0" lang="en-US" b="0" i="0" kern="1200" dirty="0" smtClean="0">
                          <a:solidFill>
                            <a:schemeClr val="dk1"/>
                          </a:solidFill>
                          <a:latin typeface="+mn-lt"/>
                          <a:ea typeface="+mn-ea"/>
                          <a:cs typeface="+mn-cs"/>
                        </a:rPr>
                        <a:t>, </a:t>
                      </a:r>
                      <a:r>
                        <a:rPr kumimoji="0" lang="en-US" b="0" i="0" u="sng" kern="1200" dirty="0" err="1" smtClean="0">
                          <a:solidFill>
                            <a:schemeClr val="dk1"/>
                          </a:solidFill>
                          <a:latin typeface="+mn-lt"/>
                          <a:ea typeface="+mn-ea"/>
                          <a:cs typeface="+mn-cs"/>
                          <a:hlinkClick r:id="rId6"/>
                        </a:rPr>
                        <a:t>Kambeyanda</a:t>
                      </a:r>
                      <a:r>
                        <a:rPr kumimoji="0" lang="en-US" b="0" i="0" u="sng" kern="1200" dirty="0" smtClean="0">
                          <a:solidFill>
                            <a:schemeClr val="dk1"/>
                          </a:solidFill>
                          <a:latin typeface="+mn-lt"/>
                          <a:ea typeface="+mn-ea"/>
                          <a:cs typeface="+mn-cs"/>
                          <a:hlinkClick r:id="rId6"/>
                        </a:rPr>
                        <a:t> RH</a:t>
                      </a:r>
                      <a:endParaRPr lang="en-US" dirty="0"/>
                    </a:p>
                  </a:txBody>
                  <a:tcPr/>
                </a:tc>
                <a:tc>
                  <a:txBody>
                    <a:bodyPr/>
                    <a:lstStyle/>
                    <a:p>
                      <a:endParaRPr lang="en-US" dirty="0"/>
                    </a:p>
                  </a:txBody>
                  <a:tcPr/>
                </a:tc>
                <a:tc>
                  <a:txBody>
                    <a:bodyPr/>
                    <a:lstStyle/>
                    <a:p>
                      <a:r>
                        <a:rPr kumimoji="0" lang="en-US" b="0" i="0" kern="1200" dirty="0" smtClean="0">
                          <a:solidFill>
                            <a:schemeClr val="dk1"/>
                          </a:solidFill>
                          <a:latin typeface="+mn-lt"/>
                          <a:ea typeface="+mn-ea"/>
                          <a:cs typeface="+mn-cs"/>
                        </a:rPr>
                        <a:t>Neonates randomized to plastic bag (n = 135) or to standard thermoregulation care (n = 136) had similar baseline characteristics (birth weight, gestational age, gender, and baseline temperature). Neonates in the plastic bag group had a lower rate of hypothermia (60% </a:t>
                      </a:r>
                      <a:r>
                        <a:rPr kumimoji="0" lang="en-US" b="0" i="0" kern="1200" dirty="0" err="1" smtClean="0">
                          <a:solidFill>
                            <a:schemeClr val="dk1"/>
                          </a:solidFill>
                          <a:latin typeface="+mn-lt"/>
                          <a:ea typeface="+mn-ea"/>
                          <a:cs typeface="+mn-cs"/>
                        </a:rPr>
                        <a:t>vs</a:t>
                      </a:r>
                      <a:r>
                        <a:rPr kumimoji="0" lang="en-US" b="0" i="0" kern="1200" dirty="0" smtClean="0">
                          <a:solidFill>
                            <a:schemeClr val="dk1"/>
                          </a:solidFill>
                          <a:latin typeface="+mn-lt"/>
                          <a:ea typeface="+mn-ea"/>
                          <a:cs typeface="+mn-cs"/>
                        </a:rPr>
                        <a:t> 73%, risk ratio 0.76, confidence interval 0.60-0.96, P = .026) and a higher </a:t>
                      </a:r>
                      <a:r>
                        <a:rPr kumimoji="0" lang="en-US" b="0" i="0" kern="1200" dirty="0" err="1" smtClean="0">
                          <a:solidFill>
                            <a:schemeClr val="dk1"/>
                          </a:solidFill>
                          <a:latin typeface="+mn-lt"/>
                          <a:ea typeface="+mn-ea"/>
                          <a:cs typeface="+mn-cs"/>
                        </a:rPr>
                        <a:t>axillary</a:t>
                      </a:r>
                      <a:r>
                        <a:rPr kumimoji="0" lang="en-US" b="0" i="0" kern="1200" dirty="0" smtClean="0">
                          <a:solidFill>
                            <a:schemeClr val="dk1"/>
                          </a:solidFill>
                          <a:latin typeface="+mn-lt"/>
                          <a:ea typeface="+mn-ea"/>
                          <a:cs typeface="+mn-cs"/>
                        </a:rPr>
                        <a:t> temperature (36.4 ± 0.5°C </a:t>
                      </a:r>
                      <a:r>
                        <a:rPr kumimoji="0" lang="en-US" b="0" i="0" kern="1200" dirty="0" err="1" smtClean="0">
                          <a:solidFill>
                            <a:schemeClr val="dk1"/>
                          </a:solidFill>
                          <a:latin typeface="+mn-lt"/>
                          <a:ea typeface="+mn-ea"/>
                          <a:cs typeface="+mn-cs"/>
                        </a:rPr>
                        <a:t>vs</a:t>
                      </a:r>
                      <a:r>
                        <a:rPr kumimoji="0" lang="en-US" b="0" i="0" kern="1200" dirty="0" smtClean="0">
                          <a:solidFill>
                            <a:schemeClr val="dk1"/>
                          </a:solidFill>
                          <a:latin typeface="+mn-lt"/>
                          <a:ea typeface="+mn-ea"/>
                          <a:cs typeface="+mn-cs"/>
                        </a:rPr>
                        <a:t> 36.2 ± 0.7°C, P &lt; .001) at 1 hour after birth compared with infants receiving standard care.</a:t>
                      </a:r>
                      <a:endParaRPr lang="en-US" dirty="0"/>
                    </a:p>
                  </a:txBody>
                  <a:tcPr/>
                </a:tc>
                <a:tc>
                  <a:txBody>
                    <a:bodyPr/>
                    <a:lstStyle/>
                    <a:p>
                      <a:r>
                        <a:rPr kumimoji="0" lang="en-US" b="0" i="0" kern="1200" dirty="0" smtClean="0">
                          <a:solidFill>
                            <a:schemeClr val="dk1"/>
                          </a:solidFill>
                          <a:latin typeface="+mn-lt"/>
                          <a:ea typeface="+mn-ea"/>
                          <a:cs typeface="+mn-cs"/>
                        </a:rPr>
                        <a:t>Placement in a plastic bag at birth reduced the incidence of hypothermia at 1 hour after birth in term neonates born in a resource-poor setting, but most neonates remained hypothermic.</a:t>
                      </a: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Assists in maintaining temperature</a:t>
            </a:r>
          </a:p>
          <a:p>
            <a:r>
              <a:rPr lang="en-US" dirty="0" smtClean="0"/>
              <a:t>Facilitates breast feeding</a:t>
            </a:r>
          </a:p>
          <a:p>
            <a:r>
              <a:rPr lang="en-US" dirty="0" smtClean="0"/>
              <a:t>Improves mother baby bonding </a:t>
            </a:r>
          </a:p>
          <a:p>
            <a:r>
              <a:rPr lang="en-US" dirty="0" smtClean="0"/>
              <a:t>Rapid weight gain (growth) </a:t>
            </a:r>
          </a:p>
          <a:p>
            <a:r>
              <a:rPr lang="en-US" dirty="0" smtClean="0"/>
              <a:t>Faster development </a:t>
            </a:r>
          </a:p>
          <a:p>
            <a:r>
              <a:rPr lang="en-US" dirty="0" smtClean="0"/>
              <a:t>Decreases risk of </a:t>
            </a:r>
            <a:r>
              <a:rPr lang="en-US" dirty="0" err="1" smtClean="0"/>
              <a:t>nasocomial</a:t>
            </a:r>
            <a:r>
              <a:rPr lang="en-US" dirty="0" smtClean="0"/>
              <a:t> sepsis</a:t>
            </a:r>
          </a:p>
          <a:p>
            <a:r>
              <a:rPr lang="en-US" dirty="0" smtClean="0"/>
              <a:t>Decreases risk of apnea</a:t>
            </a:r>
            <a:endParaRPr lang="en-US" dirty="0"/>
          </a:p>
        </p:txBody>
      </p:sp>
      <p:sp>
        <p:nvSpPr>
          <p:cNvPr id="3" name="Title 2"/>
          <p:cNvSpPr>
            <a:spLocks noGrp="1"/>
          </p:cNvSpPr>
          <p:nvPr>
            <p:ph type="title"/>
          </p:nvPr>
        </p:nvSpPr>
        <p:spPr/>
        <p:txBody>
          <a:bodyPr/>
          <a:lstStyle/>
          <a:p>
            <a:r>
              <a:rPr lang="en-US" dirty="0" smtClean="0"/>
              <a:t>KMC</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0" y="152400"/>
          <a:ext cx="9144000" cy="15270480"/>
        </p:xfrm>
        <a:graphic>
          <a:graphicData uri="http://schemas.openxmlformats.org/drawingml/2006/table">
            <a:tbl>
              <a:tblPr firstRow="1" bandRow="1">
                <a:tableStyleId>{5C22544A-7EE6-4342-B048-85BDC9FD1C3A}</a:tableStyleId>
              </a:tblPr>
              <a:tblGrid>
                <a:gridCol w="1143000"/>
                <a:gridCol w="1371600"/>
                <a:gridCol w="1143000"/>
                <a:gridCol w="3657600"/>
                <a:gridCol w="1828800"/>
              </a:tblGrid>
              <a:tr h="914400">
                <a:tc>
                  <a:txBody>
                    <a:bodyPr/>
                    <a:lstStyle/>
                    <a:p>
                      <a:r>
                        <a:rPr lang="en-US" dirty="0" smtClean="0"/>
                        <a:t>Study </a:t>
                      </a:r>
                      <a:endParaRPr lang="en-US" dirty="0"/>
                    </a:p>
                  </a:txBody>
                  <a:tcPr/>
                </a:tc>
                <a:tc>
                  <a:txBody>
                    <a:bodyPr/>
                    <a:lstStyle/>
                    <a:p>
                      <a:r>
                        <a:rPr lang="en-US" dirty="0" smtClean="0"/>
                        <a:t>Journal, Authors </a:t>
                      </a:r>
                      <a:endParaRPr lang="en-US" dirty="0"/>
                    </a:p>
                  </a:txBody>
                  <a:tcPr/>
                </a:tc>
                <a:tc>
                  <a:txBody>
                    <a:bodyPr/>
                    <a:lstStyle/>
                    <a:p>
                      <a:r>
                        <a:rPr lang="en-US" dirty="0" smtClean="0"/>
                        <a:t>Level</a:t>
                      </a:r>
                      <a:r>
                        <a:rPr lang="en-US" baseline="0" dirty="0" smtClean="0"/>
                        <a:t> of </a:t>
                      </a:r>
                      <a:r>
                        <a:rPr lang="en-US" baseline="0" dirty="0" err="1" smtClean="0"/>
                        <a:t>Evid</a:t>
                      </a:r>
                      <a:endParaRPr lang="en-US" dirty="0"/>
                    </a:p>
                  </a:txBody>
                  <a:tcPr/>
                </a:tc>
                <a:tc>
                  <a:txBody>
                    <a:bodyPr/>
                    <a:lstStyle/>
                    <a:p>
                      <a:r>
                        <a:rPr lang="en-US" dirty="0" smtClean="0"/>
                        <a:t>Results </a:t>
                      </a:r>
                      <a:endParaRPr lang="en-US" dirty="0"/>
                    </a:p>
                  </a:txBody>
                  <a:tcPr/>
                </a:tc>
                <a:tc>
                  <a:txBody>
                    <a:bodyPr/>
                    <a:lstStyle/>
                    <a:p>
                      <a:r>
                        <a:rPr lang="en-US" dirty="0" smtClean="0"/>
                        <a:t>Conclusions </a:t>
                      </a:r>
                      <a:endParaRPr lang="en-US" dirty="0"/>
                    </a:p>
                  </a:txBody>
                  <a:tcPr/>
                </a:tc>
              </a:tr>
              <a:tr h="5218289">
                <a:tc>
                  <a:txBody>
                    <a:bodyPr/>
                    <a:lstStyle/>
                    <a:p>
                      <a:r>
                        <a:rPr kumimoji="0" lang="en-US" b="1" i="0" kern="1200" dirty="0" smtClean="0">
                          <a:solidFill>
                            <a:schemeClr val="dk1"/>
                          </a:solidFill>
                          <a:latin typeface="+mn-lt"/>
                          <a:ea typeface="+mn-ea"/>
                          <a:cs typeface="+mn-cs"/>
                        </a:rPr>
                        <a:t>Kangaroo mother care to reduce morbidity and mortality in low </a:t>
                      </a:r>
                      <a:r>
                        <a:rPr kumimoji="0" lang="en-US" b="1" i="0" kern="1200" dirty="0" err="1" smtClean="0">
                          <a:solidFill>
                            <a:schemeClr val="dk1"/>
                          </a:solidFill>
                          <a:latin typeface="+mn-lt"/>
                          <a:ea typeface="+mn-ea"/>
                          <a:cs typeface="+mn-cs"/>
                        </a:rPr>
                        <a:t>birthweight</a:t>
                      </a:r>
                      <a:r>
                        <a:rPr kumimoji="0" lang="en-US" b="1" i="0" kern="1200" dirty="0" smtClean="0">
                          <a:solidFill>
                            <a:schemeClr val="dk1"/>
                          </a:solidFill>
                          <a:latin typeface="+mn-lt"/>
                          <a:ea typeface="+mn-ea"/>
                          <a:cs typeface="+mn-cs"/>
                        </a:rPr>
                        <a:t> infants</a:t>
                      </a:r>
                    </a:p>
                    <a:p>
                      <a:endParaRPr lang="en-US" dirty="0"/>
                    </a:p>
                  </a:txBody>
                  <a:tcPr/>
                </a:tc>
                <a:tc>
                  <a:txBody>
                    <a:bodyPr/>
                    <a:lstStyle/>
                    <a:p>
                      <a:r>
                        <a:rPr kumimoji="0" lang="en-US" b="0" i="0" kern="1200" dirty="0" smtClean="0">
                          <a:solidFill>
                            <a:schemeClr val="dk1"/>
                          </a:solidFill>
                          <a:latin typeface="+mn-lt"/>
                          <a:ea typeface="+mn-ea"/>
                          <a:cs typeface="+mn-cs"/>
                        </a:rPr>
                        <a:t>Cochrane Database of Systematic Reviews 2014, Issue 4. Art. No.: CD002771. DOI: 10.1002/14651858.CD002771.pub3.</a:t>
                      </a:r>
                    </a:p>
                    <a:p>
                      <a:r>
                        <a:rPr kumimoji="0" lang="en-US" b="0" i="0" kern="1200" dirty="0" smtClean="0">
                          <a:solidFill>
                            <a:schemeClr val="dk1"/>
                          </a:solidFill>
                          <a:latin typeface="+mn-lt"/>
                          <a:ea typeface="+mn-ea"/>
                          <a:cs typeface="+mn-cs"/>
                        </a:rPr>
                        <a:t>Agustin Conde-Agudelo</a:t>
                      </a:r>
                      <a:r>
                        <a:rPr kumimoji="0" lang="en-US" b="0" i="0" kern="1200" baseline="30000" dirty="0" smtClean="0">
                          <a:solidFill>
                            <a:schemeClr val="dk1"/>
                          </a:solidFill>
                          <a:latin typeface="+mn-lt"/>
                          <a:ea typeface="+mn-ea"/>
                          <a:cs typeface="+mn-cs"/>
                          <a:hlinkClick r:id="rId2"/>
                        </a:rPr>
                        <a:t>1</a:t>
                      </a:r>
                      <a:r>
                        <a:rPr kumimoji="0" lang="en-US" b="0" i="0" kern="1200" dirty="0" smtClean="0">
                          <a:solidFill>
                            <a:schemeClr val="dk1"/>
                          </a:solidFill>
                          <a:latin typeface="+mn-lt"/>
                          <a:ea typeface="+mn-ea"/>
                          <a:cs typeface="+mn-cs"/>
                        </a:rPr>
                        <a:t>, José L Díaz-Rossello</a:t>
                      </a:r>
                      <a:r>
                        <a:rPr kumimoji="0" lang="en-US" b="0" i="0" kern="1200" baseline="30000" dirty="0" smtClean="0">
                          <a:solidFill>
                            <a:schemeClr val="dk1"/>
                          </a:solidFill>
                          <a:latin typeface="+mn-lt"/>
                          <a:ea typeface="+mn-ea"/>
                          <a:cs typeface="+mn-cs"/>
                          <a:hlinkClick r:id="rId2"/>
                        </a:rPr>
                        <a:t>2</a:t>
                      </a:r>
                      <a:endParaRPr lang="en-US" dirty="0"/>
                    </a:p>
                  </a:txBody>
                  <a:tcPr/>
                </a:tc>
                <a:tc>
                  <a:txBody>
                    <a:bodyPr/>
                    <a:lstStyle/>
                    <a:p>
                      <a:r>
                        <a:rPr lang="en-US" dirty="0" smtClean="0"/>
                        <a:t>1</a:t>
                      </a:r>
                      <a:endParaRPr lang="en-US" dirty="0"/>
                    </a:p>
                  </a:txBody>
                  <a:tcPr/>
                </a:tc>
                <a:tc>
                  <a:txBody>
                    <a:bodyPr/>
                    <a:lstStyle/>
                    <a:p>
                      <a:r>
                        <a:rPr kumimoji="0" lang="en-US" b="0" i="0" kern="1200" dirty="0" smtClean="0">
                          <a:solidFill>
                            <a:schemeClr val="dk1"/>
                          </a:solidFill>
                          <a:latin typeface="+mn-lt"/>
                          <a:ea typeface="+mn-ea"/>
                          <a:cs typeface="+mn-cs"/>
                        </a:rPr>
                        <a:t>Eighteen studies, including 2751 infants, fulfilled inclusion criteria. Sixteen studies evaluated KMC in LBW infants after stabilization, one evaluated KMC in LBW infants before stabilization, and one compared early onset KMC with late onset KMC in relatively stable LBW infants. Thirteen studies evaluated intermittent KMC and five evaluated continuous KMC. At discharge or 40-41 weeks' postmenstrual age, KMC was associated with a reduction in the risk of mortality (typical risk ratio (RR) 0.60, 95% confidence interval (CI) 0.39 to 0.92; eight trials, 1736 infants), </a:t>
                      </a:r>
                      <a:r>
                        <a:rPr kumimoji="0" lang="en-US" b="0" i="0" kern="1200" dirty="0" err="1" smtClean="0">
                          <a:solidFill>
                            <a:schemeClr val="dk1"/>
                          </a:solidFill>
                          <a:latin typeface="+mn-lt"/>
                          <a:ea typeface="+mn-ea"/>
                          <a:cs typeface="+mn-cs"/>
                        </a:rPr>
                        <a:t>nosocomial</a:t>
                      </a:r>
                      <a:r>
                        <a:rPr kumimoji="0" lang="en-US" b="0" i="0" kern="1200" dirty="0" smtClean="0">
                          <a:solidFill>
                            <a:schemeClr val="dk1"/>
                          </a:solidFill>
                          <a:latin typeface="+mn-lt"/>
                          <a:ea typeface="+mn-ea"/>
                          <a:cs typeface="+mn-cs"/>
                        </a:rPr>
                        <a:t> infection/sepsis (typical RR 0.45, 95% CI 0.27 to 0.76), hypothermia (typical RR 0.34, 95% CI 0.17 to 0.67), and length of hospital stay (typical mean difference 2.2 days, 95% CI 0.6 to 3.7). At latest follow up, KMC was associated with a decreased risk of mortality (typical RR 0.67, 95% CI 0.48 to 0.95; 11 trials, 2167 infants) and severe infection/sepsis (typical RR 0.56, 95% CI 0.40 to 0.78). Moreover, KMC was found to increase some measures of infant growth, breastfeeding, and mother-infant attachment. There were no significant differences between KMC infants and controls in </a:t>
                      </a:r>
                      <a:r>
                        <a:rPr kumimoji="0" lang="en-US" b="0" i="0" kern="1200" dirty="0" err="1" smtClean="0">
                          <a:solidFill>
                            <a:schemeClr val="dk1"/>
                          </a:solidFill>
                          <a:latin typeface="+mn-lt"/>
                          <a:ea typeface="+mn-ea"/>
                          <a:cs typeface="+mn-cs"/>
                        </a:rPr>
                        <a:t>neurodevelopmental</a:t>
                      </a:r>
                      <a:r>
                        <a:rPr kumimoji="0" lang="en-US" b="0" i="0" kern="1200" dirty="0" smtClean="0">
                          <a:solidFill>
                            <a:schemeClr val="dk1"/>
                          </a:solidFill>
                          <a:latin typeface="+mn-lt"/>
                          <a:ea typeface="+mn-ea"/>
                          <a:cs typeface="+mn-cs"/>
                        </a:rPr>
                        <a:t> and </a:t>
                      </a:r>
                      <a:r>
                        <a:rPr kumimoji="0" lang="en-US" b="0" i="0" kern="1200" dirty="0" err="1" smtClean="0">
                          <a:solidFill>
                            <a:schemeClr val="dk1"/>
                          </a:solidFill>
                          <a:latin typeface="+mn-lt"/>
                          <a:ea typeface="+mn-ea"/>
                          <a:cs typeface="+mn-cs"/>
                        </a:rPr>
                        <a:t>neurosensory</a:t>
                      </a:r>
                      <a:r>
                        <a:rPr kumimoji="0" lang="en-US" b="0" i="0" kern="1200" dirty="0" smtClean="0">
                          <a:solidFill>
                            <a:schemeClr val="dk1"/>
                          </a:solidFill>
                          <a:latin typeface="+mn-lt"/>
                          <a:ea typeface="+mn-ea"/>
                          <a:cs typeface="+mn-cs"/>
                        </a:rPr>
                        <a:t> impairment at one year of corrected age. Sensitivity analysis suggested that the inclusion of studies with high risk of bias did not affect the general direction of findings or the size of the treatment effect for the main outcomes.</a:t>
                      </a:r>
                      <a:endParaRPr lang="en-US" dirty="0"/>
                    </a:p>
                  </a:txBody>
                  <a:tcPr/>
                </a:tc>
                <a:tc>
                  <a:txBody>
                    <a:bodyPr/>
                    <a:lstStyle/>
                    <a:p>
                      <a:r>
                        <a:rPr kumimoji="0" lang="en-US" b="0" i="0" kern="1200" dirty="0" smtClean="0">
                          <a:solidFill>
                            <a:schemeClr val="dk1"/>
                          </a:solidFill>
                          <a:latin typeface="+mn-lt"/>
                          <a:ea typeface="+mn-ea"/>
                          <a:cs typeface="+mn-cs"/>
                        </a:rPr>
                        <a:t>The evidence from this updated review supports the use of KMC in LBW infants as an alternative to conventional neonatal care mainly in resource-limited settings. Further information is required concerning effectiveness and safety of early onset continuous KMC in </a:t>
                      </a:r>
                      <a:r>
                        <a:rPr kumimoji="0" lang="en-US" b="0" i="0" kern="1200" dirty="0" err="1" smtClean="0">
                          <a:solidFill>
                            <a:schemeClr val="dk1"/>
                          </a:solidFill>
                          <a:latin typeface="+mn-lt"/>
                          <a:ea typeface="+mn-ea"/>
                          <a:cs typeface="+mn-cs"/>
                        </a:rPr>
                        <a:t>unstabilized</a:t>
                      </a:r>
                      <a:r>
                        <a:rPr kumimoji="0" lang="en-US" b="0" i="0" kern="1200" dirty="0" smtClean="0">
                          <a:solidFill>
                            <a:schemeClr val="dk1"/>
                          </a:solidFill>
                          <a:latin typeface="+mn-lt"/>
                          <a:ea typeface="+mn-ea"/>
                          <a:cs typeface="+mn-cs"/>
                        </a:rPr>
                        <a:t> or relatively stabilized LBW infants, long term </a:t>
                      </a:r>
                      <a:r>
                        <a:rPr kumimoji="0" lang="en-US" b="0" i="0" kern="1200" dirty="0" err="1" smtClean="0">
                          <a:solidFill>
                            <a:schemeClr val="dk1"/>
                          </a:solidFill>
                          <a:latin typeface="+mn-lt"/>
                          <a:ea typeface="+mn-ea"/>
                          <a:cs typeface="+mn-cs"/>
                        </a:rPr>
                        <a:t>neurodevelopmental</a:t>
                      </a:r>
                      <a:r>
                        <a:rPr kumimoji="0" lang="en-US" b="0" i="0" kern="1200" dirty="0" smtClean="0">
                          <a:solidFill>
                            <a:schemeClr val="dk1"/>
                          </a:solidFill>
                          <a:latin typeface="+mn-lt"/>
                          <a:ea typeface="+mn-ea"/>
                          <a:cs typeface="+mn-cs"/>
                        </a:rPr>
                        <a:t> outcomes, and costs of care.</a:t>
                      </a:r>
                      <a:endParaRPr lang="en-US"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399" y="304800"/>
          <a:ext cx="8839201" cy="6778492"/>
        </p:xfrm>
        <a:graphic>
          <a:graphicData uri="http://schemas.openxmlformats.org/drawingml/2006/table">
            <a:tbl>
              <a:tblPr firstRow="1" bandRow="1">
                <a:tableStyleId>{5C22544A-7EE6-4342-B048-85BDC9FD1C3A}</a:tableStyleId>
              </a:tblPr>
              <a:tblGrid>
                <a:gridCol w="1143001"/>
                <a:gridCol w="1295400"/>
                <a:gridCol w="1066800"/>
                <a:gridCol w="2971800"/>
                <a:gridCol w="2362200"/>
              </a:tblGrid>
              <a:tr h="926332">
                <a:tc>
                  <a:txBody>
                    <a:bodyPr/>
                    <a:lstStyle/>
                    <a:p>
                      <a:r>
                        <a:rPr lang="en-US" dirty="0" smtClean="0"/>
                        <a:t>Study </a:t>
                      </a:r>
                      <a:endParaRPr lang="en-US" dirty="0"/>
                    </a:p>
                  </a:txBody>
                  <a:tcPr/>
                </a:tc>
                <a:tc>
                  <a:txBody>
                    <a:bodyPr/>
                    <a:lstStyle/>
                    <a:p>
                      <a:r>
                        <a:rPr lang="en-US" dirty="0" smtClean="0"/>
                        <a:t>Journal, Authors</a:t>
                      </a:r>
                      <a:endParaRPr lang="en-US" dirty="0"/>
                    </a:p>
                  </a:txBody>
                  <a:tcPr/>
                </a:tc>
                <a:tc>
                  <a:txBody>
                    <a:bodyPr/>
                    <a:lstStyle/>
                    <a:p>
                      <a:r>
                        <a:rPr lang="en-US" dirty="0" smtClean="0"/>
                        <a:t>Level of </a:t>
                      </a:r>
                      <a:r>
                        <a:rPr lang="en-US" dirty="0" err="1" smtClean="0"/>
                        <a:t>Evid</a:t>
                      </a:r>
                      <a:endParaRPr lang="en-US" dirty="0"/>
                    </a:p>
                  </a:txBody>
                  <a:tcPr/>
                </a:tc>
                <a:tc>
                  <a:txBody>
                    <a:bodyPr/>
                    <a:lstStyle/>
                    <a:p>
                      <a:r>
                        <a:rPr lang="en-US" dirty="0" smtClean="0"/>
                        <a:t>Results </a:t>
                      </a:r>
                      <a:endParaRPr lang="en-US" dirty="0"/>
                    </a:p>
                  </a:txBody>
                  <a:tcPr/>
                </a:tc>
                <a:tc>
                  <a:txBody>
                    <a:bodyPr/>
                    <a:lstStyle/>
                    <a:p>
                      <a:r>
                        <a:rPr lang="en-US" dirty="0" smtClean="0"/>
                        <a:t>Conclusions</a:t>
                      </a:r>
                      <a:r>
                        <a:rPr lang="en-US" baseline="0" dirty="0" smtClean="0"/>
                        <a:t> </a:t>
                      </a:r>
                      <a:endParaRPr lang="en-US" dirty="0"/>
                    </a:p>
                  </a:txBody>
                  <a:tcPr/>
                </a:tc>
              </a:tr>
              <a:tr h="5398268">
                <a:tc>
                  <a:txBody>
                    <a:bodyPr/>
                    <a:lstStyle/>
                    <a:p>
                      <a:r>
                        <a:rPr kumimoji="0" lang="en-US" b="1" i="0" kern="1200" dirty="0" smtClean="0">
                          <a:solidFill>
                            <a:schemeClr val="dk1"/>
                          </a:solidFill>
                          <a:latin typeface="+mn-lt"/>
                          <a:ea typeface="+mn-ea"/>
                          <a:cs typeface="+mn-cs"/>
                        </a:rPr>
                        <a:t>The impact of newborn bathing on the prevalence of neonatal hypothermia in Uganda: a randomized, controlled trial.</a:t>
                      </a:r>
                    </a:p>
                  </a:txBody>
                  <a:tcPr/>
                </a:tc>
                <a:tc>
                  <a:txBody>
                    <a:bodyPr/>
                    <a:lstStyle/>
                    <a:p>
                      <a:r>
                        <a:rPr kumimoji="0" lang="en-US" b="0" i="0" u="sng" kern="1200" dirty="0" err="1" smtClean="0">
                          <a:solidFill>
                            <a:schemeClr val="dk1"/>
                          </a:solidFill>
                          <a:latin typeface="+mn-lt"/>
                          <a:ea typeface="+mn-ea"/>
                          <a:cs typeface="+mn-cs"/>
                          <a:hlinkClick r:id="rId2" tooltip="Acta paediatrica (Oslo, Norway : 1992)."/>
                        </a:rPr>
                        <a:t>Acta</a:t>
                      </a:r>
                      <a:r>
                        <a:rPr kumimoji="0" lang="en-US" b="0" i="0" u="sng" kern="1200" dirty="0" smtClean="0">
                          <a:solidFill>
                            <a:schemeClr val="dk1"/>
                          </a:solidFill>
                          <a:latin typeface="+mn-lt"/>
                          <a:ea typeface="+mn-ea"/>
                          <a:cs typeface="+mn-cs"/>
                          <a:hlinkClick r:id="rId2" tooltip="Acta paediatrica (Oslo, Norway : 1992)."/>
                        </a:rPr>
                        <a:t> </a:t>
                      </a:r>
                      <a:r>
                        <a:rPr kumimoji="0" lang="en-US" b="0" i="0" u="sng" kern="1200" dirty="0" err="1" smtClean="0">
                          <a:solidFill>
                            <a:schemeClr val="dk1"/>
                          </a:solidFill>
                          <a:latin typeface="+mn-lt"/>
                          <a:ea typeface="+mn-ea"/>
                          <a:cs typeface="+mn-cs"/>
                          <a:hlinkClick r:id="rId2" tooltip="Acta paediatrica (Oslo, Norway : 1992)."/>
                        </a:rPr>
                        <a:t>Paediatr</a:t>
                      </a:r>
                      <a:r>
                        <a:rPr kumimoji="0" lang="en-US" b="0" i="0" u="sng" kern="1200" dirty="0" smtClean="0">
                          <a:solidFill>
                            <a:schemeClr val="dk1"/>
                          </a:solidFill>
                          <a:latin typeface="+mn-lt"/>
                          <a:ea typeface="+mn-ea"/>
                          <a:cs typeface="+mn-cs"/>
                          <a:hlinkClick r:id="rId2" tooltip="Acta paediatrica (Oslo, Norway : 1992)."/>
                        </a:rPr>
                        <a:t>.</a:t>
                      </a:r>
                      <a:r>
                        <a:rPr kumimoji="0" lang="en-US" b="0" i="0" kern="1200" dirty="0" smtClean="0">
                          <a:solidFill>
                            <a:schemeClr val="dk1"/>
                          </a:solidFill>
                          <a:latin typeface="+mn-lt"/>
                          <a:ea typeface="+mn-ea"/>
                          <a:cs typeface="+mn-cs"/>
                        </a:rPr>
                        <a:t> 2005 Oct;94(10):1462-7</a:t>
                      </a:r>
                    </a:p>
                    <a:p>
                      <a:r>
                        <a:rPr kumimoji="0" lang="en-US" b="0" i="0" u="sng" kern="1200" dirty="0" err="1" smtClean="0">
                          <a:solidFill>
                            <a:schemeClr val="dk1"/>
                          </a:solidFill>
                          <a:latin typeface="+mn-lt"/>
                          <a:ea typeface="+mn-ea"/>
                          <a:cs typeface="+mn-cs"/>
                          <a:hlinkClick r:id="rId3"/>
                        </a:rPr>
                        <a:t>Bergström</a:t>
                      </a:r>
                      <a:r>
                        <a:rPr kumimoji="0" lang="en-US" b="0" i="0" u="sng" kern="1200" dirty="0" smtClean="0">
                          <a:solidFill>
                            <a:schemeClr val="dk1"/>
                          </a:solidFill>
                          <a:latin typeface="+mn-lt"/>
                          <a:ea typeface="+mn-ea"/>
                          <a:cs typeface="+mn-cs"/>
                          <a:hlinkClick r:id="rId3"/>
                        </a:rPr>
                        <a:t> A</a:t>
                      </a:r>
                      <a:r>
                        <a:rPr kumimoji="0" lang="en-US" b="0" i="0" kern="1200" baseline="30000" dirty="0" smtClean="0">
                          <a:solidFill>
                            <a:schemeClr val="dk1"/>
                          </a:solidFill>
                          <a:latin typeface="+mn-lt"/>
                          <a:ea typeface="+mn-ea"/>
                          <a:cs typeface="+mn-cs"/>
                        </a:rPr>
                        <a:t>1</a:t>
                      </a:r>
                      <a:r>
                        <a:rPr kumimoji="0" lang="en-US" b="0" i="0" kern="1200" dirty="0" smtClean="0">
                          <a:solidFill>
                            <a:schemeClr val="dk1"/>
                          </a:solidFill>
                          <a:latin typeface="+mn-lt"/>
                          <a:ea typeface="+mn-ea"/>
                          <a:cs typeface="+mn-cs"/>
                        </a:rPr>
                        <a:t>, </a:t>
                      </a:r>
                      <a:r>
                        <a:rPr kumimoji="0" lang="en-US" b="0" i="0" u="sng" kern="1200" dirty="0" err="1" smtClean="0">
                          <a:solidFill>
                            <a:schemeClr val="dk1"/>
                          </a:solidFill>
                          <a:latin typeface="+mn-lt"/>
                          <a:ea typeface="+mn-ea"/>
                          <a:cs typeface="+mn-cs"/>
                          <a:hlinkClick r:id="rId4"/>
                        </a:rPr>
                        <a:t>Byaruhanga</a:t>
                      </a:r>
                      <a:r>
                        <a:rPr kumimoji="0" lang="en-US" b="0" i="0" u="sng" kern="1200" dirty="0" smtClean="0">
                          <a:solidFill>
                            <a:schemeClr val="dk1"/>
                          </a:solidFill>
                          <a:latin typeface="+mn-lt"/>
                          <a:ea typeface="+mn-ea"/>
                          <a:cs typeface="+mn-cs"/>
                          <a:hlinkClick r:id="rId4"/>
                        </a:rPr>
                        <a:t> R</a:t>
                      </a:r>
                      <a:r>
                        <a:rPr kumimoji="0" lang="en-US" b="0" i="0" kern="1200" dirty="0" smtClean="0">
                          <a:solidFill>
                            <a:schemeClr val="dk1"/>
                          </a:solidFill>
                          <a:latin typeface="+mn-lt"/>
                          <a:ea typeface="+mn-ea"/>
                          <a:cs typeface="+mn-cs"/>
                        </a:rPr>
                        <a:t>, </a:t>
                      </a:r>
                      <a:r>
                        <a:rPr kumimoji="0" lang="en-US" b="0" i="0" u="sng" kern="1200" dirty="0" err="1" smtClean="0">
                          <a:solidFill>
                            <a:schemeClr val="dk1"/>
                          </a:solidFill>
                          <a:latin typeface="+mn-lt"/>
                          <a:ea typeface="+mn-ea"/>
                          <a:cs typeface="+mn-cs"/>
                          <a:hlinkClick r:id="rId5"/>
                        </a:rPr>
                        <a:t>Okong</a:t>
                      </a:r>
                      <a:r>
                        <a:rPr kumimoji="0" lang="en-US" b="0" i="0" u="sng" kern="1200" dirty="0" smtClean="0">
                          <a:solidFill>
                            <a:schemeClr val="dk1"/>
                          </a:solidFill>
                          <a:latin typeface="+mn-lt"/>
                          <a:ea typeface="+mn-ea"/>
                          <a:cs typeface="+mn-cs"/>
                          <a:hlinkClick r:id="rId5"/>
                        </a:rPr>
                        <a:t> P</a:t>
                      </a:r>
                      <a:r>
                        <a:rPr kumimoji="0" lang="en-US" b="0" i="0" kern="1200" dirty="0" smtClean="0">
                          <a:solidFill>
                            <a:schemeClr val="dk1"/>
                          </a:solidFill>
                          <a:latin typeface="+mn-lt"/>
                          <a:ea typeface="+mn-ea"/>
                          <a:cs typeface="+mn-cs"/>
                        </a:rPr>
                        <a:t>.</a:t>
                      </a:r>
                    </a:p>
                    <a:p>
                      <a:endParaRPr lang="en-US" dirty="0" smtClean="0"/>
                    </a:p>
                    <a:p>
                      <a:endParaRPr lang="en-US" dirty="0"/>
                    </a:p>
                  </a:txBody>
                  <a:tcPr/>
                </a:tc>
                <a:tc>
                  <a:txBody>
                    <a:bodyPr/>
                    <a:lstStyle/>
                    <a:p>
                      <a:r>
                        <a:rPr lang="en-US" dirty="0" smtClean="0"/>
                        <a:t>2</a:t>
                      </a:r>
                      <a:endParaRPr lang="en-US" dirty="0"/>
                    </a:p>
                  </a:txBody>
                  <a:tcPr/>
                </a:tc>
                <a:tc>
                  <a:txBody>
                    <a:bodyPr/>
                    <a:lstStyle/>
                    <a:p>
                      <a:r>
                        <a:rPr kumimoji="0" lang="en-US" b="0" i="0" kern="1200" dirty="0" smtClean="0">
                          <a:solidFill>
                            <a:schemeClr val="dk1"/>
                          </a:solidFill>
                          <a:latin typeface="+mn-lt"/>
                          <a:ea typeface="+mn-ea"/>
                          <a:cs typeface="+mn-cs"/>
                        </a:rPr>
                        <a:t>Bathing of newborns in the first hour after delivery resulted in a significantly increased prevalence of hypothermia, defined as temperature &lt;36.5 degrees C, at 70 and at 90 min postpartum despite the use of warmed water and the application of the STS method. There was no neonatal mortality. Aside from the bathing procedure, no background factor potentially predisposing the newborns to hypothermia was identified.</a:t>
                      </a:r>
                      <a:endParaRPr lang="en-US" dirty="0"/>
                    </a:p>
                  </a:txBody>
                  <a:tcPr/>
                </a:tc>
                <a:tc>
                  <a:txBody>
                    <a:bodyPr/>
                    <a:lstStyle/>
                    <a:p>
                      <a:r>
                        <a:rPr kumimoji="0" lang="en-US" b="0" i="0" kern="1200" smtClean="0">
                          <a:solidFill>
                            <a:schemeClr val="dk1"/>
                          </a:solidFill>
                          <a:latin typeface="+mn-lt"/>
                          <a:ea typeface="+mn-ea"/>
                          <a:cs typeface="+mn-cs"/>
                        </a:rPr>
                        <a:t>Bathing newborn babies shortly after birth increased the risk of hypothermia despite the use of warm water and STS care for thermal protection of the newborn.</a:t>
                      </a:r>
                      <a:endParaRPr lang="en-US"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err="1" smtClean="0"/>
              <a:t>Axillary</a:t>
            </a:r>
            <a:r>
              <a:rPr lang="en-US" dirty="0" smtClean="0"/>
              <a:t> Temp – 36.5 – 37.5⁰ C, Feet – warm to touch</a:t>
            </a:r>
          </a:p>
          <a:p>
            <a:r>
              <a:rPr lang="en-US" dirty="0" smtClean="0"/>
              <a:t>Methods </a:t>
            </a:r>
          </a:p>
          <a:p>
            <a:pPr lvl="1">
              <a:buFont typeface="Wingdings" pitchFamily="2" charset="2"/>
              <a:buChar char="ü"/>
            </a:pPr>
            <a:r>
              <a:rPr lang="en-US" dirty="0" smtClean="0"/>
              <a:t>Skin to skin contact (KMC)</a:t>
            </a:r>
          </a:p>
          <a:p>
            <a:pPr lvl="1">
              <a:buFont typeface="Wingdings" pitchFamily="2" charset="2"/>
              <a:buChar char="ü"/>
            </a:pPr>
            <a:r>
              <a:rPr lang="en-US" dirty="0" smtClean="0"/>
              <a:t>Covering the baby fully with clothes</a:t>
            </a:r>
          </a:p>
          <a:p>
            <a:pPr lvl="1">
              <a:buFont typeface="Wingdings" pitchFamily="2" charset="2"/>
              <a:buChar char="ü"/>
            </a:pPr>
            <a:r>
              <a:rPr lang="en-US" dirty="0" smtClean="0"/>
              <a:t>Improvised containers – </a:t>
            </a:r>
            <a:r>
              <a:rPr lang="en-US" dirty="0" err="1" smtClean="0"/>
              <a:t>thermocol</a:t>
            </a:r>
            <a:r>
              <a:rPr lang="en-US" dirty="0" smtClean="0"/>
              <a:t> box, polythene bag</a:t>
            </a:r>
          </a:p>
          <a:p>
            <a:pPr lvl="1">
              <a:buFont typeface="Wingdings" pitchFamily="2" charset="2"/>
              <a:buChar char="ü"/>
            </a:pPr>
            <a:r>
              <a:rPr lang="en-US" dirty="0" smtClean="0"/>
              <a:t>Transport incubator – ideal, often not available</a:t>
            </a:r>
          </a:p>
          <a:p>
            <a:r>
              <a:rPr lang="en-US" dirty="0" smtClean="0"/>
              <a:t>If neonate passes urine or stool – dry him immediately, and change the clothes</a:t>
            </a:r>
          </a:p>
          <a:p>
            <a:r>
              <a:rPr lang="en-US" dirty="0" smtClean="0"/>
              <a:t>Prevent draught of air from fan, windows and doors</a:t>
            </a:r>
          </a:p>
          <a:p>
            <a:r>
              <a:rPr lang="en-US" dirty="0" smtClean="0"/>
              <a:t>Frequent breast feeding also helps to maintain body temperature</a:t>
            </a:r>
          </a:p>
          <a:p>
            <a:endParaRPr lang="en-US" dirty="0"/>
          </a:p>
        </p:txBody>
      </p:sp>
      <p:sp>
        <p:nvSpPr>
          <p:cNvPr id="3" name="Title 2"/>
          <p:cNvSpPr>
            <a:spLocks noGrp="1"/>
          </p:cNvSpPr>
          <p:nvPr>
            <p:ph type="title"/>
          </p:nvPr>
        </p:nvSpPr>
        <p:spPr/>
        <p:txBody>
          <a:bodyPr>
            <a:normAutofit fontScale="90000"/>
          </a:bodyPr>
          <a:lstStyle/>
          <a:p>
            <a:r>
              <a:rPr lang="en-US" dirty="0" smtClean="0"/>
              <a:t>Prevention of Hypothermia During Transport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Incubator </a:t>
            </a:r>
            <a:endParaRPr lang="en-US" dirty="0"/>
          </a:p>
        </p:txBody>
      </p:sp>
      <p:pic>
        <p:nvPicPr>
          <p:cNvPr id="1026" name="Picture 2" descr="C:\Documents and Settings\user\Desktop\baby-incubator-c-01.jpg"/>
          <p:cNvPicPr>
            <a:picLocks noGrp="1" noChangeAspect="1" noChangeArrowheads="1"/>
          </p:cNvPicPr>
          <p:nvPr>
            <p:ph idx="1"/>
          </p:nvPr>
        </p:nvPicPr>
        <p:blipFill>
          <a:blip r:embed="rId2"/>
          <a:srcRect/>
          <a:stretch>
            <a:fillRect/>
          </a:stretch>
        </p:blipFill>
        <p:spPr bwMode="auto">
          <a:xfrm>
            <a:off x="0" y="1752600"/>
            <a:ext cx="3810000" cy="3810000"/>
          </a:xfrm>
          <a:prstGeom prst="rect">
            <a:avLst/>
          </a:prstGeom>
          <a:noFill/>
        </p:spPr>
      </p:pic>
      <p:pic>
        <p:nvPicPr>
          <p:cNvPr id="1027" name="Picture 3" descr="C:\Documents and Settings\user\Desktop\4289274-470227-newborn-baby-in-incubator.jpg"/>
          <p:cNvPicPr>
            <a:picLocks noChangeAspect="1" noChangeArrowheads="1"/>
          </p:cNvPicPr>
          <p:nvPr/>
        </p:nvPicPr>
        <p:blipFill>
          <a:blip r:embed="rId3"/>
          <a:srcRect/>
          <a:stretch>
            <a:fillRect/>
          </a:stretch>
        </p:blipFill>
        <p:spPr bwMode="auto">
          <a:xfrm>
            <a:off x="3886200" y="1828800"/>
            <a:ext cx="5257800" cy="40640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1" name="Picture 3" descr="C:\Documents and Settings\user\Desktop\Corbis-42-24175256.jpg"/>
          <p:cNvPicPr>
            <a:picLocks noGrp="1" noChangeAspect="1" noChangeArrowheads="1"/>
          </p:cNvPicPr>
          <p:nvPr>
            <p:ph idx="1"/>
          </p:nvPr>
        </p:nvPicPr>
        <p:blipFill>
          <a:blip r:embed="rId2"/>
          <a:srcRect/>
          <a:stretch>
            <a:fillRect/>
          </a:stretch>
        </p:blipFill>
        <p:spPr bwMode="auto">
          <a:xfrm>
            <a:off x="1600200" y="2209800"/>
            <a:ext cx="5181600" cy="2304129"/>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Significant problem in neonates at birth and beyond</a:t>
            </a:r>
          </a:p>
          <a:p>
            <a:r>
              <a:rPr lang="en-US" dirty="0" smtClean="0"/>
              <a:t>Mortality rate – twice in hypothermic neonates</a:t>
            </a:r>
          </a:p>
          <a:p>
            <a:r>
              <a:rPr lang="en-US" dirty="0" smtClean="0"/>
              <a:t>Contributes to significant mortality and morbidity</a:t>
            </a:r>
            <a:endParaRPr lang="en-US" dirty="0"/>
          </a:p>
        </p:txBody>
      </p:sp>
      <p:sp>
        <p:nvSpPr>
          <p:cNvPr id="4" name="Title 3"/>
          <p:cNvSpPr>
            <a:spLocks noGrp="1"/>
          </p:cNvSpPr>
          <p:nvPr>
            <p:ph type="title"/>
          </p:nvPr>
        </p:nvSpPr>
        <p:spPr/>
        <p:txBody>
          <a:bodyPr/>
          <a:lstStyle/>
          <a:p>
            <a:r>
              <a:rPr lang="en-US" dirty="0" smtClean="0"/>
              <a:t>Introduction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Radiant warmer </a:t>
            </a:r>
            <a:endParaRPr lang="en-US" dirty="0"/>
          </a:p>
        </p:txBody>
      </p:sp>
      <p:pic>
        <p:nvPicPr>
          <p:cNvPr id="3074" name="Picture 2" descr="C:\Documents and Settings\user\Desktop\lifecare_110551.jpg"/>
          <p:cNvPicPr>
            <a:picLocks noGrp="1" noChangeAspect="1" noChangeArrowheads="1"/>
          </p:cNvPicPr>
          <p:nvPr>
            <p:ph idx="1"/>
          </p:nvPr>
        </p:nvPicPr>
        <p:blipFill>
          <a:blip r:embed="rId2"/>
          <a:srcRect/>
          <a:stretch>
            <a:fillRect/>
          </a:stretch>
        </p:blipFill>
        <p:spPr bwMode="auto">
          <a:xfrm>
            <a:off x="0" y="1905000"/>
            <a:ext cx="3810000" cy="3810000"/>
          </a:xfrm>
          <a:prstGeom prst="rect">
            <a:avLst/>
          </a:prstGeom>
          <a:noFill/>
        </p:spPr>
      </p:pic>
      <p:pic>
        <p:nvPicPr>
          <p:cNvPr id="3075" name="Picture 3" descr="C:\Documents and Settings\user\Desktop\6662255.jpg"/>
          <p:cNvPicPr>
            <a:picLocks noChangeAspect="1" noChangeArrowheads="1"/>
          </p:cNvPicPr>
          <p:nvPr/>
        </p:nvPicPr>
        <p:blipFill>
          <a:blip r:embed="rId3"/>
          <a:srcRect/>
          <a:stretch>
            <a:fillRect/>
          </a:stretch>
        </p:blipFill>
        <p:spPr bwMode="auto">
          <a:xfrm>
            <a:off x="3238500" y="1600200"/>
            <a:ext cx="5905500" cy="381000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Thermocol</a:t>
            </a:r>
            <a:r>
              <a:rPr lang="en-US" dirty="0" smtClean="0"/>
              <a:t> Box</a:t>
            </a:r>
            <a:endParaRPr lang="en-US" dirty="0"/>
          </a:p>
        </p:txBody>
      </p:sp>
      <p:pic>
        <p:nvPicPr>
          <p:cNvPr id="4099" name="Picture 3" descr="C:\Documents and Settings\user\Desktop\baby14n-1-web.jpg"/>
          <p:cNvPicPr>
            <a:picLocks noGrp="1" noChangeAspect="1" noChangeArrowheads="1"/>
          </p:cNvPicPr>
          <p:nvPr>
            <p:ph idx="1"/>
          </p:nvPr>
        </p:nvPicPr>
        <p:blipFill>
          <a:blip r:embed="rId2"/>
          <a:srcRect/>
          <a:stretch>
            <a:fillRect/>
          </a:stretch>
        </p:blipFill>
        <p:spPr bwMode="auto">
          <a:xfrm>
            <a:off x="1552616" y="1600200"/>
            <a:ext cx="6038768" cy="4525963"/>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Thermopad</a:t>
            </a:r>
            <a:r>
              <a:rPr lang="en-US" dirty="0" smtClean="0"/>
              <a:t> </a:t>
            </a:r>
            <a:endParaRPr lang="en-US" dirty="0"/>
          </a:p>
        </p:txBody>
      </p:sp>
      <p:pic>
        <p:nvPicPr>
          <p:cNvPr id="6146" name="Picture 2" descr="C:\Documents and Settings\user\Desktop\Supporters_600.jpg"/>
          <p:cNvPicPr>
            <a:picLocks noGrp="1" noChangeAspect="1" noChangeArrowheads="1"/>
          </p:cNvPicPr>
          <p:nvPr>
            <p:ph idx="1"/>
          </p:nvPr>
        </p:nvPicPr>
        <p:blipFill>
          <a:blip r:embed="rId2"/>
          <a:srcRect/>
          <a:stretch>
            <a:fillRect/>
          </a:stretch>
        </p:blipFill>
        <p:spPr bwMode="auto">
          <a:xfrm>
            <a:off x="1714500" y="2253456"/>
            <a:ext cx="5715000" cy="321945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Kangaroo Mother Care</a:t>
            </a:r>
            <a:endParaRPr lang="en-US" dirty="0"/>
          </a:p>
        </p:txBody>
      </p:sp>
      <p:pic>
        <p:nvPicPr>
          <p:cNvPr id="7170" name="Picture 2" descr="C:\Documents and Settings\user\Desktop\hilda2.jpg"/>
          <p:cNvPicPr>
            <a:picLocks noGrp="1" noChangeAspect="1" noChangeArrowheads="1"/>
          </p:cNvPicPr>
          <p:nvPr>
            <p:ph idx="1"/>
          </p:nvPr>
        </p:nvPicPr>
        <p:blipFill>
          <a:blip r:embed="rId2"/>
          <a:srcRect/>
          <a:stretch>
            <a:fillRect/>
          </a:stretch>
        </p:blipFill>
        <p:spPr bwMode="auto">
          <a:xfrm>
            <a:off x="2238375" y="2272506"/>
            <a:ext cx="4667250" cy="318135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IN" dirty="0" smtClean="0"/>
              <a:t>Mild Hypothermia – irritability, peripheral cyanosis, cold extremities</a:t>
            </a:r>
            <a:endParaRPr lang="en-US" dirty="0" smtClean="0"/>
          </a:p>
          <a:p>
            <a:r>
              <a:rPr lang="en-US" dirty="0" smtClean="0"/>
              <a:t>Peripheral vasoconstriction – </a:t>
            </a:r>
            <a:r>
              <a:rPr lang="en-US" dirty="0" err="1" smtClean="0"/>
              <a:t>acrocyanosis</a:t>
            </a:r>
            <a:r>
              <a:rPr lang="en-US" dirty="0" smtClean="0"/>
              <a:t>, cold extremities, decreased peripheral perfusion, poor pulse, shock</a:t>
            </a:r>
          </a:p>
          <a:p>
            <a:r>
              <a:rPr lang="en-US" dirty="0" smtClean="0"/>
              <a:t>CNS depression – lethargy, </a:t>
            </a:r>
            <a:r>
              <a:rPr lang="en-US" dirty="0" err="1" smtClean="0"/>
              <a:t>bradycardia</a:t>
            </a:r>
            <a:r>
              <a:rPr lang="en-US" dirty="0" smtClean="0"/>
              <a:t>, apnea, poor feeding</a:t>
            </a:r>
          </a:p>
          <a:p>
            <a:r>
              <a:rPr lang="en-US" dirty="0" smtClean="0"/>
              <a:t>Increased Pulmonary Artery Pressure – respiratory distress, </a:t>
            </a:r>
            <a:r>
              <a:rPr lang="en-US" dirty="0" err="1" smtClean="0"/>
              <a:t>tachypnea</a:t>
            </a:r>
            <a:endParaRPr lang="en-US" dirty="0" smtClean="0"/>
          </a:p>
          <a:p>
            <a:r>
              <a:rPr lang="en-US" dirty="0" err="1" smtClean="0"/>
              <a:t>Thrombocytopemia</a:t>
            </a:r>
            <a:r>
              <a:rPr lang="en-US" dirty="0" smtClean="0"/>
              <a:t>, DIC - bleeding</a:t>
            </a:r>
          </a:p>
          <a:p>
            <a:r>
              <a:rPr lang="en-US" dirty="0" smtClean="0"/>
              <a:t>Decreased immunity - septicemia</a:t>
            </a:r>
          </a:p>
          <a:p>
            <a:r>
              <a:rPr lang="en-US" dirty="0" smtClean="0"/>
              <a:t>Chronic hypothermia – weight loss, failure to thrive</a:t>
            </a:r>
            <a:endParaRPr lang="en-US" dirty="0"/>
          </a:p>
        </p:txBody>
      </p:sp>
      <p:sp>
        <p:nvSpPr>
          <p:cNvPr id="3" name="Title 2"/>
          <p:cNvSpPr>
            <a:spLocks noGrp="1"/>
          </p:cNvSpPr>
          <p:nvPr>
            <p:ph type="title"/>
          </p:nvPr>
        </p:nvSpPr>
        <p:spPr/>
        <p:txBody>
          <a:bodyPr/>
          <a:lstStyle/>
          <a:p>
            <a:r>
              <a:rPr lang="en-US" dirty="0" smtClean="0"/>
              <a:t>SIGNS – SYMPTOMS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KMC, if not possible then,</a:t>
            </a:r>
          </a:p>
          <a:p>
            <a:r>
              <a:rPr lang="en-US" dirty="0" smtClean="0"/>
              <a:t>Cover adequately with warm clothes</a:t>
            </a:r>
          </a:p>
          <a:p>
            <a:r>
              <a:rPr lang="en-US" dirty="0" smtClean="0"/>
              <a:t>Breast feeding – frequent</a:t>
            </a:r>
          </a:p>
          <a:p>
            <a:r>
              <a:rPr lang="en-US" dirty="0" smtClean="0"/>
              <a:t>Warm room</a:t>
            </a:r>
          </a:p>
          <a:p>
            <a:r>
              <a:rPr lang="en-US" dirty="0" smtClean="0"/>
              <a:t>Take measures to decrease heat loss</a:t>
            </a:r>
          </a:p>
          <a:p>
            <a:endParaRPr lang="en-US" dirty="0"/>
          </a:p>
        </p:txBody>
      </p:sp>
      <p:sp>
        <p:nvSpPr>
          <p:cNvPr id="3" name="Title 2"/>
          <p:cNvSpPr>
            <a:spLocks noGrp="1"/>
          </p:cNvSpPr>
          <p:nvPr>
            <p:ph type="title"/>
          </p:nvPr>
        </p:nvSpPr>
        <p:spPr/>
        <p:txBody>
          <a:bodyPr/>
          <a:lstStyle/>
          <a:p>
            <a:r>
              <a:rPr lang="en-US" dirty="0" smtClean="0"/>
              <a:t>Management – Cold Stress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KMC</a:t>
            </a:r>
          </a:p>
          <a:p>
            <a:r>
              <a:rPr lang="en-US" dirty="0" smtClean="0"/>
              <a:t>Warm room</a:t>
            </a:r>
          </a:p>
          <a:p>
            <a:r>
              <a:rPr lang="en-US" dirty="0" smtClean="0"/>
              <a:t>Take measures to decrease heat loss</a:t>
            </a:r>
          </a:p>
          <a:p>
            <a:r>
              <a:rPr lang="en-US" dirty="0" smtClean="0"/>
              <a:t>Provide extra heat – 200 W bulb, heater, radiant warmer, incubator</a:t>
            </a:r>
            <a:endParaRPr lang="en-US" dirty="0"/>
          </a:p>
        </p:txBody>
      </p:sp>
      <p:sp>
        <p:nvSpPr>
          <p:cNvPr id="3" name="Title 2"/>
          <p:cNvSpPr>
            <a:spLocks noGrp="1"/>
          </p:cNvSpPr>
          <p:nvPr>
            <p:ph type="title"/>
          </p:nvPr>
        </p:nvSpPr>
        <p:spPr/>
        <p:txBody>
          <a:bodyPr>
            <a:normAutofit fontScale="90000"/>
          </a:bodyPr>
          <a:lstStyle/>
          <a:p>
            <a:r>
              <a:rPr lang="en-US" dirty="0" smtClean="0"/>
              <a:t>Management – Mod Hypothermia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Provide extra heat – radiant warmer or incubator</a:t>
            </a:r>
          </a:p>
          <a:p>
            <a:r>
              <a:rPr lang="en-US" dirty="0" smtClean="0"/>
              <a:t>Rapidly warm till 34 C, then slow </a:t>
            </a:r>
            <a:r>
              <a:rPr lang="en-US" dirty="0" err="1" smtClean="0"/>
              <a:t>rewarming</a:t>
            </a:r>
            <a:endParaRPr lang="en-US" dirty="0" smtClean="0"/>
          </a:p>
          <a:p>
            <a:r>
              <a:rPr lang="en-US" dirty="0" smtClean="0"/>
              <a:t>Take measures to decrease heat loss</a:t>
            </a:r>
          </a:p>
          <a:p>
            <a:r>
              <a:rPr lang="en-US" dirty="0" smtClean="0"/>
              <a:t>IVF – 10% dextrose</a:t>
            </a:r>
          </a:p>
          <a:p>
            <a:r>
              <a:rPr lang="en-US" dirty="0" smtClean="0"/>
              <a:t>Oxygen </a:t>
            </a:r>
          </a:p>
          <a:p>
            <a:r>
              <a:rPr lang="en-US" dirty="0" smtClean="0"/>
              <a:t>Inj. Vitamin K</a:t>
            </a:r>
          </a:p>
          <a:p>
            <a:r>
              <a:rPr lang="en-US" dirty="0" smtClean="0"/>
              <a:t>If still hypothermic – consider antibiotics assuming sepsis</a:t>
            </a:r>
            <a:endParaRPr lang="en-US" dirty="0"/>
          </a:p>
        </p:txBody>
      </p:sp>
      <p:sp>
        <p:nvSpPr>
          <p:cNvPr id="3" name="Title 2"/>
          <p:cNvSpPr>
            <a:spLocks noGrp="1"/>
          </p:cNvSpPr>
          <p:nvPr>
            <p:ph type="title"/>
          </p:nvPr>
        </p:nvSpPr>
        <p:spPr/>
        <p:txBody>
          <a:bodyPr>
            <a:normAutofit fontScale="90000"/>
          </a:bodyPr>
          <a:lstStyle/>
          <a:p>
            <a:r>
              <a:rPr lang="en-US" dirty="0" smtClean="0"/>
              <a:t>Management – </a:t>
            </a:r>
            <a:r>
              <a:rPr lang="en-US" dirty="0" err="1" smtClean="0"/>
              <a:t>Sev</a:t>
            </a:r>
            <a:r>
              <a:rPr lang="en-US" dirty="0" smtClean="0"/>
              <a:t> Hypothermia</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Problem during summer months</a:t>
            </a:r>
          </a:p>
          <a:p>
            <a:r>
              <a:rPr lang="en-US" dirty="0" smtClean="0"/>
              <a:t>Rarely due to infection in term neonates</a:t>
            </a:r>
          </a:p>
          <a:p>
            <a:r>
              <a:rPr lang="en-US" dirty="0" smtClean="0"/>
              <a:t>Remove heat source</a:t>
            </a:r>
          </a:p>
          <a:p>
            <a:r>
              <a:rPr lang="en-US" dirty="0" smtClean="0"/>
              <a:t>Undress neonates – partially or fully</a:t>
            </a:r>
          </a:p>
          <a:p>
            <a:r>
              <a:rPr lang="en-US" dirty="0" smtClean="0"/>
              <a:t>If temperature more than 38 – sponge with tap water</a:t>
            </a:r>
          </a:p>
          <a:p>
            <a:r>
              <a:rPr lang="en-US" dirty="0" smtClean="0"/>
              <a:t>Measure temperature hourly till becomes normal</a:t>
            </a:r>
            <a:endParaRPr lang="en-US" dirty="0"/>
          </a:p>
        </p:txBody>
      </p:sp>
      <p:sp>
        <p:nvSpPr>
          <p:cNvPr id="3" name="Title 2"/>
          <p:cNvSpPr>
            <a:spLocks noGrp="1"/>
          </p:cNvSpPr>
          <p:nvPr>
            <p:ph type="title"/>
          </p:nvPr>
        </p:nvSpPr>
        <p:spPr/>
        <p:txBody>
          <a:bodyPr/>
          <a:lstStyle/>
          <a:p>
            <a:r>
              <a:rPr lang="en-US" dirty="0" smtClean="0"/>
              <a:t>Hyperthermia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Prevent hypothermia, maintain warm chain</a:t>
            </a:r>
          </a:p>
          <a:p>
            <a:r>
              <a:rPr lang="en-US" dirty="0" smtClean="0"/>
              <a:t>Ensure close monitoring and stricter preventive measures for LBW and sick neonates</a:t>
            </a:r>
          </a:p>
          <a:p>
            <a:r>
              <a:rPr lang="en-US" dirty="0" smtClean="0"/>
              <a:t>Early detection by human touch and prompt remedial measures are key for reducing this preventable morbidity</a:t>
            </a:r>
            <a:endParaRPr lang="en-US" dirty="0"/>
          </a:p>
        </p:txBody>
      </p:sp>
      <p:sp>
        <p:nvSpPr>
          <p:cNvPr id="3" name="Title 2"/>
          <p:cNvSpPr>
            <a:spLocks noGrp="1"/>
          </p:cNvSpPr>
          <p:nvPr>
            <p:ph type="title"/>
          </p:nvPr>
        </p:nvSpPr>
        <p:spPr/>
        <p:txBody>
          <a:bodyPr/>
          <a:lstStyle/>
          <a:p>
            <a:r>
              <a:rPr lang="en-US" dirty="0" smtClean="0"/>
              <a:t>Conclusions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IN" dirty="0" smtClean="0"/>
              <a:t>Mild Hypothermia – irritability, peripheral cyanosis, cold extremities</a:t>
            </a:r>
            <a:endParaRPr lang="en-US" dirty="0" smtClean="0"/>
          </a:p>
          <a:p>
            <a:r>
              <a:rPr lang="en-US" dirty="0" smtClean="0"/>
              <a:t>Peripheral vasoconstriction – </a:t>
            </a:r>
            <a:r>
              <a:rPr lang="en-US" dirty="0" err="1" smtClean="0"/>
              <a:t>acrocyanosis</a:t>
            </a:r>
            <a:r>
              <a:rPr lang="en-US" dirty="0" smtClean="0"/>
              <a:t>, cold extremities, decreased peripheral perfusion, poor pulse, shock</a:t>
            </a:r>
          </a:p>
          <a:p>
            <a:r>
              <a:rPr lang="en-US" dirty="0" smtClean="0"/>
              <a:t>CNS depression – lethargy, </a:t>
            </a:r>
            <a:r>
              <a:rPr lang="en-US" dirty="0" err="1" smtClean="0"/>
              <a:t>bradycardia</a:t>
            </a:r>
            <a:r>
              <a:rPr lang="en-US" dirty="0" smtClean="0"/>
              <a:t>, apnea, poor feeding</a:t>
            </a:r>
          </a:p>
          <a:p>
            <a:r>
              <a:rPr lang="en-US" dirty="0" smtClean="0"/>
              <a:t>Increased Pulmonary Artery Pressure – respiratory distress, </a:t>
            </a:r>
            <a:r>
              <a:rPr lang="en-US" dirty="0" err="1" smtClean="0"/>
              <a:t>tachypnea</a:t>
            </a:r>
            <a:endParaRPr lang="en-US" dirty="0" smtClean="0"/>
          </a:p>
          <a:p>
            <a:r>
              <a:rPr lang="en-US" dirty="0" err="1" smtClean="0"/>
              <a:t>Thrombocytopemia</a:t>
            </a:r>
            <a:r>
              <a:rPr lang="en-US" dirty="0" smtClean="0"/>
              <a:t>, DIC - bleeding</a:t>
            </a:r>
          </a:p>
          <a:p>
            <a:r>
              <a:rPr lang="en-US" dirty="0" smtClean="0"/>
              <a:t>Decreased immunity - septicemia</a:t>
            </a:r>
          </a:p>
          <a:p>
            <a:r>
              <a:rPr lang="en-US" dirty="0" smtClean="0"/>
              <a:t>Chronic hypothermia – weight loss, failure to thrive</a:t>
            </a:r>
            <a:endParaRPr lang="en-US" dirty="0"/>
          </a:p>
        </p:txBody>
      </p:sp>
      <p:sp>
        <p:nvSpPr>
          <p:cNvPr id="3" name="Title 2"/>
          <p:cNvSpPr>
            <a:spLocks noGrp="1"/>
          </p:cNvSpPr>
          <p:nvPr>
            <p:ph type="title"/>
          </p:nvPr>
        </p:nvSpPr>
        <p:spPr/>
        <p:txBody>
          <a:bodyPr/>
          <a:lstStyle/>
          <a:p>
            <a:r>
              <a:rPr lang="en-US" dirty="0" smtClean="0"/>
              <a:t>SIGNS – SYMPTOMS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MCQ. 1</a:t>
            </a:r>
            <a:endParaRPr lang="en-US" dirty="0"/>
          </a:p>
        </p:txBody>
      </p:sp>
      <p:sp>
        <p:nvSpPr>
          <p:cNvPr id="5" name="Content Placeholder 4"/>
          <p:cNvSpPr>
            <a:spLocks noGrp="1"/>
          </p:cNvSpPr>
          <p:nvPr>
            <p:ph idx="1"/>
          </p:nvPr>
        </p:nvSpPr>
        <p:spPr/>
        <p:txBody>
          <a:bodyPr/>
          <a:lstStyle/>
          <a:p>
            <a:pPr>
              <a:buNone/>
            </a:pPr>
            <a:r>
              <a:rPr lang="en-US" dirty="0" smtClean="0"/>
              <a:t>Following statements are true for </a:t>
            </a:r>
            <a:r>
              <a:rPr lang="en-US" dirty="0" err="1" smtClean="0"/>
              <a:t>thermogenesis</a:t>
            </a:r>
            <a:r>
              <a:rPr lang="en-US" dirty="0" smtClean="0"/>
              <a:t> in newborn except </a:t>
            </a:r>
          </a:p>
          <a:p>
            <a:pPr marL="514350" indent="-514350">
              <a:buFont typeface="+mj-lt"/>
              <a:buAutoNum type="alphaUcPeriod"/>
            </a:pPr>
            <a:r>
              <a:rPr lang="en-US" dirty="0" smtClean="0"/>
              <a:t>Heat is produced by brown fat</a:t>
            </a:r>
          </a:p>
          <a:p>
            <a:pPr marL="514350" indent="-514350">
              <a:buFont typeface="+mj-lt"/>
              <a:buAutoNum type="alphaUcPeriod"/>
            </a:pPr>
            <a:r>
              <a:rPr lang="en-US" dirty="0" smtClean="0"/>
              <a:t>Intact hypothalamus is important for heat production</a:t>
            </a:r>
          </a:p>
          <a:p>
            <a:pPr marL="514350" indent="-514350">
              <a:buFont typeface="+mj-lt"/>
              <a:buAutoNum type="alphaUcPeriod"/>
            </a:pPr>
            <a:r>
              <a:rPr lang="en-US" dirty="0" smtClean="0"/>
              <a:t>Heat is produced by shivering</a:t>
            </a:r>
          </a:p>
          <a:p>
            <a:pPr marL="514350" indent="-514350">
              <a:buFont typeface="+mj-lt"/>
              <a:buAutoNum type="alphaUcPeriod"/>
            </a:pPr>
            <a:r>
              <a:rPr lang="en-US" dirty="0" smtClean="0"/>
              <a:t>Heat production requires oxygen and glucose</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2</a:t>
            </a:r>
            <a:endParaRPr lang="en-US" dirty="0"/>
          </a:p>
        </p:txBody>
      </p:sp>
      <p:sp>
        <p:nvSpPr>
          <p:cNvPr id="3" name="Content Placeholder 2"/>
          <p:cNvSpPr>
            <a:spLocks noGrp="1"/>
          </p:cNvSpPr>
          <p:nvPr>
            <p:ph idx="1"/>
          </p:nvPr>
        </p:nvSpPr>
        <p:spPr/>
        <p:txBody>
          <a:bodyPr/>
          <a:lstStyle/>
          <a:p>
            <a:pPr>
              <a:buNone/>
            </a:pPr>
            <a:r>
              <a:rPr lang="en-US" dirty="0" smtClean="0"/>
              <a:t>In newborn, heat loss occurs by following ways except</a:t>
            </a:r>
          </a:p>
          <a:p>
            <a:pPr marL="514350" indent="-514350">
              <a:buFont typeface="+mj-lt"/>
              <a:buAutoNum type="alphaUcPeriod"/>
            </a:pPr>
            <a:r>
              <a:rPr lang="en-US" dirty="0" smtClean="0"/>
              <a:t>Conduction</a:t>
            </a:r>
          </a:p>
          <a:p>
            <a:pPr marL="514350" indent="-514350">
              <a:buFont typeface="+mj-lt"/>
              <a:buAutoNum type="alphaUcPeriod"/>
            </a:pPr>
            <a:r>
              <a:rPr lang="en-US" dirty="0" smtClean="0"/>
              <a:t>Convection </a:t>
            </a:r>
          </a:p>
          <a:p>
            <a:pPr marL="514350" indent="-514350">
              <a:buFont typeface="+mj-lt"/>
              <a:buAutoNum type="alphaUcPeriod"/>
            </a:pPr>
            <a:r>
              <a:rPr lang="en-US" dirty="0" smtClean="0"/>
              <a:t>Radiation </a:t>
            </a:r>
          </a:p>
          <a:p>
            <a:pPr marL="514350" indent="-514350">
              <a:buFont typeface="+mj-lt"/>
              <a:buAutoNum type="alphaUcPeriod"/>
            </a:pPr>
            <a:r>
              <a:rPr lang="en-US" dirty="0" smtClean="0"/>
              <a:t>Transportation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3</a:t>
            </a:r>
            <a:endParaRPr lang="en-US" dirty="0"/>
          </a:p>
        </p:txBody>
      </p:sp>
      <p:sp>
        <p:nvSpPr>
          <p:cNvPr id="3" name="Content Placeholder 2"/>
          <p:cNvSpPr>
            <a:spLocks noGrp="1"/>
          </p:cNvSpPr>
          <p:nvPr>
            <p:ph idx="1"/>
          </p:nvPr>
        </p:nvSpPr>
        <p:spPr/>
        <p:txBody>
          <a:bodyPr/>
          <a:lstStyle/>
          <a:p>
            <a:pPr>
              <a:buNone/>
            </a:pPr>
            <a:r>
              <a:rPr lang="en-US" dirty="0" smtClean="0"/>
              <a:t>Normal </a:t>
            </a:r>
            <a:r>
              <a:rPr lang="en-US" dirty="0" err="1" smtClean="0"/>
              <a:t>axillary</a:t>
            </a:r>
            <a:r>
              <a:rPr lang="en-US" dirty="0" smtClean="0"/>
              <a:t> temperature of newborn is </a:t>
            </a:r>
          </a:p>
          <a:p>
            <a:pPr marL="514350" indent="-514350">
              <a:buFont typeface="+mj-lt"/>
              <a:buAutoNum type="alphaUcPeriod"/>
            </a:pPr>
            <a:r>
              <a:rPr lang="en-US" dirty="0" smtClean="0"/>
              <a:t>36.5 – 37.5 C</a:t>
            </a:r>
          </a:p>
          <a:p>
            <a:pPr marL="514350" indent="-514350">
              <a:buFont typeface="+mj-lt"/>
              <a:buAutoNum type="alphaUcPeriod"/>
            </a:pPr>
            <a:r>
              <a:rPr lang="en-US" dirty="0" smtClean="0"/>
              <a:t>36 – 37 C</a:t>
            </a:r>
          </a:p>
          <a:p>
            <a:pPr marL="514350" indent="-514350">
              <a:buFont typeface="+mj-lt"/>
              <a:buAutoNum type="alphaUcPeriod"/>
            </a:pPr>
            <a:r>
              <a:rPr lang="en-US" dirty="0" smtClean="0"/>
              <a:t>37.5 – 38.5 C</a:t>
            </a:r>
          </a:p>
          <a:p>
            <a:pPr marL="514350" indent="-514350">
              <a:buFont typeface="+mj-lt"/>
              <a:buAutoNum type="alphaUcPeriod"/>
            </a:pPr>
            <a:r>
              <a:rPr lang="en-US" dirty="0" smtClean="0"/>
              <a:t>35.5 – 36.5 C</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4</a:t>
            </a:r>
            <a:endParaRPr lang="en-US" dirty="0"/>
          </a:p>
        </p:txBody>
      </p:sp>
      <p:sp>
        <p:nvSpPr>
          <p:cNvPr id="3" name="Content Placeholder 2"/>
          <p:cNvSpPr>
            <a:spLocks noGrp="1"/>
          </p:cNvSpPr>
          <p:nvPr>
            <p:ph idx="1"/>
          </p:nvPr>
        </p:nvSpPr>
        <p:spPr/>
        <p:txBody>
          <a:bodyPr/>
          <a:lstStyle/>
          <a:p>
            <a:pPr>
              <a:buNone/>
            </a:pPr>
            <a:r>
              <a:rPr lang="en-US" dirty="0" smtClean="0"/>
              <a:t>On clinical examination, newborn is considered hypothermic when </a:t>
            </a:r>
          </a:p>
          <a:p>
            <a:pPr marL="514350" indent="-514350">
              <a:buFont typeface="+mj-lt"/>
              <a:buAutoNum type="alphaUcPeriod"/>
            </a:pPr>
            <a:r>
              <a:rPr lang="en-US" dirty="0" smtClean="0"/>
              <a:t>Trunk is cold and extremities are cold</a:t>
            </a:r>
          </a:p>
          <a:p>
            <a:pPr marL="514350" indent="-514350">
              <a:buFont typeface="+mj-lt"/>
              <a:buAutoNum type="alphaUcPeriod"/>
            </a:pPr>
            <a:r>
              <a:rPr lang="en-US" dirty="0" smtClean="0"/>
              <a:t>Extremities are cold, and trunk is warm</a:t>
            </a:r>
          </a:p>
          <a:p>
            <a:pPr marL="514350" indent="-514350">
              <a:buFont typeface="+mj-lt"/>
              <a:buAutoNum type="alphaUcPeriod"/>
            </a:pPr>
            <a:r>
              <a:rPr lang="en-US" dirty="0" smtClean="0"/>
              <a:t>Head is cold and extremities are cold</a:t>
            </a:r>
          </a:p>
          <a:p>
            <a:pPr marL="514350" indent="-514350">
              <a:buFont typeface="+mj-lt"/>
              <a:buAutoNum type="alphaUcPeriod"/>
            </a:pPr>
            <a:r>
              <a:rPr lang="en-US" dirty="0" smtClean="0"/>
              <a:t>Head is cold and extremities are warm</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5</a:t>
            </a:r>
            <a:endParaRPr lang="en-US" dirty="0"/>
          </a:p>
        </p:txBody>
      </p:sp>
      <p:sp>
        <p:nvSpPr>
          <p:cNvPr id="3" name="Content Placeholder 2"/>
          <p:cNvSpPr>
            <a:spLocks noGrp="1"/>
          </p:cNvSpPr>
          <p:nvPr>
            <p:ph idx="1"/>
          </p:nvPr>
        </p:nvSpPr>
        <p:spPr/>
        <p:txBody>
          <a:bodyPr>
            <a:normAutofit/>
          </a:bodyPr>
          <a:lstStyle/>
          <a:p>
            <a:pPr>
              <a:buNone/>
            </a:pPr>
            <a:r>
              <a:rPr lang="en-US" dirty="0" smtClean="0"/>
              <a:t>Following statements are true for hyperthermia in newborn except</a:t>
            </a:r>
          </a:p>
          <a:p>
            <a:pPr marL="514350" indent="-514350">
              <a:buFont typeface="+mj-lt"/>
              <a:buAutoNum type="alphaUcPeriod"/>
            </a:pPr>
            <a:r>
              <a:rPr lang="en-US" dirty="0" smtClean="0"/>
              <a:t>Hyperthermia is commonly due to high environmental temperature</a:t>
            </a:r>
          </a:p>
          <a:p>
            <a:pPr marL="514350" indent="-514350">
              <a:buFont typeface="+mj-lt"/>
              <a:buAutoNum type="alphaUcPeriod"/>
            </a:pPr>
            <a:r>
              <a:rPr lang="en-US" dirty="0" smtClean="0"/>
              <a:t>Hyperthermia usually indicates presence of infection</a:t>
            </a:r>
          </a:p>
          <a:p>
            <a:pPr marL="514350" indent="-514350">
              <a:buFont typeface="+mj-lt"/>
              <a:buAutoNum type="alphaUcPeriod"/>
            </a:pPr>
            <a:r>
              <a:rPr lang="en-US" dirty="0" smtClean="0"/>
              <a:t>Hypothermia is a more common problem than hyperthermia</a:t>
            </a:r>
          </a:p>
          <a:p>
            <a:pPr marL="514350" indent="-514350">
              <a:buFont typeface="+mj-lt"/>
              <a:buAutoNum type="alphaUcPeriod"/>
            </a:pPr>
            <a:r>
              <a:rPr lang="en-US" dirty="0" smtClean="0"/>
              <a:t>Hyperthermia is less problematic than hypothermia</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Larger surface area per unit body weight</a:t>
            </a:r>
          </a:p>
          <a:p>
            <a:r>
              <a:rPr lang="en-US" dirty="0" smtClean="0"/>
              <a:t>Decreased thermal insulation due to lack of subcutaneous fat. (LBW neonates)</a:t>
            </a:r>
          </a:p>
          <a:p>
            <a:r>
              <a:rPr lang="en-US" dirty="0" smtClean="0"/>
              <a:t>Decreased amount of brown fat. (LBW neonates) </a:t>
            </a:r>
            <a:endParaRPr lang="en-US" dirty="0"/>
          </a:p>
        </p:txBody>
      </p:sp>
      <p:sp>
        <p:nvSpPr>
          <p:cNvPr id="3" name="Title 2"/>
          <p:cNvSpPr>
            <a:spLocks noGrp="1"/>
          </p:cNvSpPr>
          <p:nvPr>
            <p:ph type="title"/>
          </p:nvPr>
        </p:nvSpPr>
        <p:spPr/>
        <p:txBody>
          <a:bodyPr>
            <a:normAutofit fontScale="90000"/>
          </a:bodyPr>
          <a:lstStyle/>
          <a:p>
            <a:r>
              <a:rPr lang="en-US" dirty="0" smtClean="0"/>
              <a:t>Why Newborns Are Prone to Hypothermia?</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Heat is produced by increasing metabolism especially in brown fat.</a:t>
            </a:r>
          </a:p>
          <a:p>
            <a:r>
              <a:rPr lang="en-US" dirty="0" smtClean="0"/>
              <a:t>Brown fat – specialized fat, having large number of mitochondria, present at nape, between scapulae, </a:t>
            </a:r>
            <a:r>
              <a:rPr lang="en-US" dirty="0" err="1" smtClean="0"/>
              <a:t>axillae</a:t>
            </a:r>
            <a:r>
              <a:rPr lang="en-US" dirty="0" smtClean="0"/>
              <a:t>, around kidneys</a:t>
            </a:r>
          </a:p>
          <a:p>
            <a:r>
              <a:rPr lang="en-US" dirty="0" smtClean="0"/>
              <a:t>Hypothermia – skin sensory fibers – hypothalamus – motor signals to brown fat areas – oxidation of brown fat – adrenaline, glucose, oxygen is required for oxidation – heat produced.</a:t>
            </a:r>
          </a:p>
          <a:p>
            <a:r>
              <a:rPr lang="en-US" dirty="0" smtClean="0"/>
              <a:t>Blood is warmed as it passes through the brown fat and it in turn warms the body.</a:t>
            </a:r>
            <a:endParaRPr lang="en-US" dirty="0"/>
          </a:p>
        </p:txBody>
      </p:sp>
      <p:sp>
        <p:nvSpPr>
          <p:cNvPr id="3" name="Title 2"/>
          <p:cNvSpPr>
            <a:spLocks noGrp="1"/>
          </p:cNvSpPr>
          <p:nvPr>
            <p:ph type="title"/>
          </p:nvPr>
        </p:nvSpPr>
        <p:spPr/>
        <p:txBody>
          <a:bodyPr>
            <a:normAutofit fontScale="90000"/>
          </a:bodyPr>
          <a:lstStyle/>
          <a:p>
            <a:r>
              <a:rPr lang="en-US" dirty="0" smtClean="0"/>
              <a:t>Heat Production – Non-shivering </a:t>
            </a:r>
            <a:r>
              <a:rPr lang="en-US" dirty="0" err="1" smtClean="0"/>
              <a:t>Thermogenesis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Conduction</a:t>
            </a:r>
          </a:p>
          <a:p>
            <a:r>
              <a:rPr lang="en-US" dirty="0" smtClean="0"/>
              <a:t>Convection</a:t>
            </a:r>
          </a:p>
          <a:p>
            <a:r>
              <a:rPr lang="en-US" dirty="0" smtClean="0"/>
              <a:t>Evaporation</a:t>
            </a:r>
          </a:p>
          <a:p>
            <a:r>
              <a:rPr lang="en-US" dirty="0" smtClean="0"/>
              <a:t>Radiation </a:t>
            </a:r>
            <a:endParaRPr lang="en-US" dirty="0"/>
          </a:p>
        </p:txBody>
      </p:sp>
      <p:sp>
        <p:nvSpPr>
          <p:cNvPr id="3" name="Title 2"/>
          <p:cNvSpPr>
            <a:spLocks noGrp="1"/>
          </p:cNvSpPr>
          <p:nvPr>
            <p:ph type="title"/>
          </p:nvPr>
        </p:nvSpPr>
        <p:spPr/>
        <p:txBody>
          <a:bodyPr/>
          <a:lstStyle/>
          <a:p>
            <a:r>
              <a:rPr lang="en-US" dirty="0" smtClean="0"/>
              <a:t>Heat Loss – 4 ways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Environmental temperature at which with minimal heat production (requires glucose and oxygen) body temperature is maintained.</a:t>
            </a:r>
          </a:p>
          <a:p>
            <a:r>
              <a:rPr lang="en-US" dirty="0" smtClean="0"/>
              <a:t>Neutral thermal environmental temperature depends on age of newborn and birth weight </a:t>
            </a:r>
          </a:p>
          <a:p>
            <a:r>
              <a:rPr lang="en-US" dirty="0" smtClean="0"/>
              <a:t>Comfortable environmental temperature for neonates – 28 to 30 C  </a:t>
            </a:r>
            <a:endParaRPr lang="en-US" dirty="0"/>
          </a:p>
        </p:txBody>
      </p:sp>
      <p:sp>
        <p:nvSpPr>
          <p:cNvPr id="3" name="Title 2"/>
          <p:cNvSpPr>
            <a:spLocks noGrp="1"/>
          </p:cNvSpPr>
          <p:nvPr>
            <p:ph type="title"/>
          </p:nvPr>
        </p:nvSpPr>
        <p:spPr/>
        <p:txBody>
          <a:bodyPr/>
          <a:lstStyle/>
          <a:p>
            <a:r>
              <a:rPr lang="en-US" dirty="0" smtClean="0"/>
              <a:t>Neutral Thermal Environment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Picture 2" descr="C:\Users\karthik\Desktop\neutral-thermal-environmental-temperatures-n.jp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Normal </a:t>
            </a:r>
            <a:r>
              <a:rPr lang="en-US" dirty="0" err="1" smtClean="0"/>
              <a:t>axillary</a:t>
            </a:r>
            <a:r>
              <a:rPr lang="en-US" dirty="0" smtClean="0"/>
              <a:t> temperature is 36.5-37.5°C. </a:t>
            </a:r>
          </a:p>
          <a:p>
            <a:r>
              <a:rPr lang="en-US" dirty="0" smtClean="0"/>
              <a:t>Hypothermia - below 36.5 degree centigrade. </a:t>
            </a:r>
          </a:p>
          <a:p>
            <a:r>
              <a:rPr lang="en-US" dirty="0" smtClean="0"/>
              <a:t>Cold stress 36.0°C to 36.4°C </a:t>
            </a:r>
          </a:p>
          <a:p>
            <a:r>
              <a:rPr lang="en-US" dirty="0" smtClean="0"/>
              <a:t>Moderate hypothermia 32.0°C to 35.9°C </a:t>
            </a:r>
          </a:p>
          <a:p>
            <a:r>
              <a:rPr lang="en-US" dirty="0" smtClean="0"/>
              <a:t>Severe hypothermia &lt;32°C </a:t>
            </a:r>
          </a:p>
          <a:p>
            <a:r>
              <a:rPr lang="en-US" dirty="0" smtClean="0"/>
              <a:t>Hyperthermia &gt; 37.5 C</a:t>
            </a:r>
            <a:endParaRPr lang="en-US" dirty="0"/>
          </a:p>
        </p:txBody>
      </p:sp>
      <p:sp>
        <p:nvSpPr>
          <p:cNvPr id="3" name="Title 2"/>
          <p:cNvSpPr>
            <a:spLocks noGrp="1"/>
          </p:cNvSpPr>
          <p:nvPr>
            <p:ph type="title"/>
          </p:nvPr>
        </p:nvSpPr>
        <p:spPr/>
        <p:txBody>
          <a:bodyPr/>
          <a:lstStyle/>
          <a:p>
            <a:r>
              <a:rPr lang="en-US" dirty="0" smtClean="0"/>
              <a:t>Normal </a:t>
            </a:r>
            <a:r>
              <a:rPr lang="en-US" dirty="0" err="1" smtClean="0"/>
              <a:t>Axillary</a:t>
            </a:r>
            <a:r>
              <a:rPr lang="en-US" dirty="0" smtClean="0"/>
              <a:t> Temperature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188</TotalTime>
  <Words>1585</Words>
  <Application>Microsoft Office PowerPoint</Application>
  <PresentationFormat>On-screen Show (4:3)</PresentationFormat>
  <Paragraphs>193</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Concourse</vt:lpstr>
      <vt:lpstr>HYPOTHERMIA IN NEWBORN</vt:lpstr>
      <vt:lpstr>Introduction </vt:lpstr>
      <vt:lpstr>SIGNS – SYMPTOMS </vt:lpstr>
      <vt:lpstr>Why Newborns Are Prone to Hypothermia?</vt:lpstr>
      <vt:lpstr>Heat Production – Non-shivering Thermogenesis</vt:lpstr>
      <vt:lpstr>Heat Loss – 4 ways</vt:lpstr>
      <vt:lpstr>Neutral Thermal Environment</vt:lpstr>
      <vt:lpstr>Slide 8</vt:lpstr>
      <vt:lpstr>Normal Axillary Temperature</vt:lpstr>
      <vt:lpstr>Temperature Recording</vt:lpstr>
      <vt:lpstr>Diagnosis of Hypothermia by Human Touch</vt:lpstr>
      <vt:lpstr>Prevention of Hypothermia – Warm Chain</vt:lpstr>
      <vt:lpstr>Slide 13</vt:lpstr>
      <vt:lpstr>KMC</vt:lpstr>
      <vt:lpstr>Slide 15</vt:lpstr>
      <vt:lpstr>Slide 16</vt:lpstr>
      <vt:lpstr>Prevention of Hypothermia During Transport</vt:lpstr>
      <vt:lpstr>Incubator </vt:lpstr>
      <vt:lpstr>Slide 19</vt:lpstr>
      <vt:lpstr>Radiant warmer </vt:lpstr>
      <vt:lpstr>Thermocol Box</vt:lpstr>
      <vt:lpstr>Thermopad </vt:lpstr>
      <vt:lpstr>Kangaroo Mother Care</vt:lpstr>
      <vt:lpstr>SIGNS – SYMPTOMS </vt:lpstr>
      <vt:lpstr>Management – Cold Stress</vt:lpstr>
      <vt:lpstr>Management – Mod Hypothermia </vt:lpstr>
      <vt:lpstr>Management – Sev Hypothermia</vt:lpstr>
      <vt:lpstr>Hyperthermia </vt:lpstr>
      <vt:lpstr>Conclusions </vt:lpstr>
      <vt:lpstr>MCQ. 1</vt:lpstr>
      <vt:lpstr>MCQ. 2</vt:lpstr>
      <vt:lpstr>MCQ. 3</vt:lpstr>
      <vt:lpstr>MCQ. 4</vt:lpstr>
      <vt:lpstr>MCQ.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HYPOTHERMIA IN NEWBORN</dc:title>
  <dc:creator>ULTRA</dc:creator>
  <cp:lastModifiedBy>karthik</cp:lastModifiedBy>
  <cp:revision>28</cp:revision>
  <dcterms:created xsi:type="dcterms:W3CDTF">2014-09-18T12:43:37Z</dcterms:created>
  <dcterms:modified xsi:type="dcterms:W3CDTF">2021-09-13T06:24:18Z</dcterms:modified>
</cp:coreProperties>
</file>