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0"/>
  </p:notesMasterIdLst>
  <p:sldIdLst>
    <p:sldId id="313" r:id="rId2"/>
    <p:sldId id="314" r:id="rId3"/>
    <p:sldId id="315" r:id="rId4"/>
    <p:sldId id="316" r:id="rId5"/>
    <p:sldId id="256" r:id="rId6"/>
    <p:sldId id="257" r:id="rId7"/>
    <p:sldId id="309" r:id="rId8"/>
    <p:sldId id="310" r:id="rId9"/>
    <p:sldId id="311" r:id="rId10"/>
    <p:sldId id="329" r:id="rId11"/>
    <p:sldId id="330" r:id="rId12"/>
    <p:sldId id="331" r:id="rId13"/>
    <p:sldId id="332" r:id="rId14"/>
    <p:sldId id="337" r:id="rId15"/>
    <p:sldId id="335" r:id="rId16"/>
    <p:sldId id="333" r:id="rId17"/>
    <p:sldId id="334" r:id="rId18"/>
    <p:sldId id="341" r:id="rId19"/>
    <p:sldId id="336" r:id="rId20"/>
    <p:sldId id="339" r:id="rId21"/>
    <p:sldId id="338" r:id="rId22"/>
    <p:sldId id="340" r:id="rId23"/>
    <p:sldId id="258" r:id="rId24"/>
    <p:sldId id="259" r:id="rId25"/>
    <p:sldId id="260" r:id="rId26"/>
    <p:sldId id="272" r:id="rId27"/>
    <p:sldId id="312" r:id="rId28"/>
    <p:sldId id="261" r:id="rId29"/>
    <p:sldId id="262" r:id="rId30"/>
    <p:sldId id="284" r:id="rId31"/>
    <p:sldId id="297" r:id="rId32"/>
    <p:sldId id="263" r:id="rId33"/>
    <p:sldId id="285" r:id="rId34"/>
    <p:sldId id="286" r:id="rId35"/>
    <p:sldId id="264" r:id="rId36"/>
    <p:sldId id="265" r:id="rId37"/>
    <p:sldId id="342" r:id="rId38"/>
    <p:sldId id="343" r:id="rId39"/>
    <p:sldId id="287" r:id="rId40"/>
    <p:sldId id="296" r:id="rId41"/>
    <p:sldId id="282" r:id="rId42"/>
    <p:sldId id="266" r:id="rId43"/>
    <p:sldId id="267" r:id="rId44"/>
    <p:sldId id="268" r:id="rId45"/>
    <p:sldId id="269" r:id="rId46"/>
    <p:sldId id="288" r:id="rId47"/>
    <p:sldId id="271" r:id="rId48"/>
    <p:sldId id="281" r:id="rId49"/>
    <p:sldId id="274" r:id="rId50"/>
    <p:sldId id="276" r:id="rId51"/>
    <p:sldId id="277" r:id="rId52"/>
    <p:sldId id="275" r:id="rId53"/>
    <p:sldId id="289" r:id="rId54"/>
    <p:sldId id="280" r:id="rId55"/>
    <p:sldId id="351" r:id="rId56"/>
    <p:sldId id="317" r:id="rId57"/>
    <p:sldId id="318" r:id="rId58"/>
    <p:sldId id="344" r:id="rId59"/>
    <p:sldId id="345" r:id="rId60"/>
    <p:sldId id="319" r:id="rId61"/>
    <p:sldId id="320" r:id="rId62"/>
    <p:sldId id="321" r:id="rId63"/>
    <p:sldId id="322" r:id="rId64"/>
    <p:sldId id="327" r:id="rId65"/>
    <p:sldId id="328" r:id="rId66"/>
    <p:sldId id="352" r:id="rId67"/>
    <p:sldId id="323" r:id="rId68"/>
    <p:sldId id="324" r:id="rId69"/>
    <p:sldId id="325" r:id="rId70"/>
    <p:sldId id="326" r:id="rId71"/>
    <p:sldId id="290" r:id="rId72"/>
    <p:sldId id="346" r:id="rId73"/>
    <p:sldId id="347" r:id="rId74"/>
    <p:sldId id="348" r:id="rId75"/>
    <p:sldId id="349" r:id="rId76"/>
    <p:sldId id="350" r:id="rId77"/>
    <p:sldId id="293" r:id="rId78"/>
    <p:sldId id="29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DBF161-5DCF-4B19-B929-14B362456F3C}" type="datetimeFigureOut">
              <a:rPr lang="en-US" smtClean="0"/>
              <a:pPr/>
              <a:t>4/13/2020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5476F-59FD-4A44-BCEE-73EBE7817F27}" type="slidenum">
              <a:rPr lang="en-US" smtClean="0"/>
              <a:pPr/>
              <a:t>‹#›</a:t>
            </a:fld>
            <a:endParaRPr lang="en-US"/>
          </a:p>
        </p:txBody>
      </p:sp>
    </p:spTree>
    <p:extLst>
      <p:ext uri="{BB962C8B-B14F-4D97-AF65-F5344CB8AC3E}">
        <p14:creationId xmlns:p14="http://schemas.microsoft.com/office/powerpoint/2010/main" val="299822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Incidence of LBW – 30 – 40 </a:t>
            </a:r>
            <a:r>
              <a:rPr lang="en-US" dirty="0" err="1"/>
              <a:t>precent</a:t>
            </a:r>
            <a:r>
              <a:rPr lang="en-US" dirty="0"/>
              <a:t> of all deliveries, out of which preterm</a:t>
            </a:r>
            <a:r>
              <a:rPr lang="en-US" baseline="0" dirty="0"/>
              <a:t> accounts for 1/3 of LBW neonates.</a:t>
            </a:r>
          </a:p>
          <a:p>
            <a:r>
              <a:rPr lang="en-US" baseline="0" dirty="0"/>
              <a:t>75% of neonatal deaths and 50% of infant deaths occur amongst LBW neonates. </a:t>
            </a:r>
          </a:p>
          <a:p>
            <a:r>
              <a:rPr lang="en-US" baseline="0" dirty="0"/>
              <a:t>Indirect contribution to neonatal mortality – more than 50% of neonatal deaths (sepsis contributes to 50% of neonatal deaths, many of the septic neonates are </a:t>
            </a:r>
            <a:r>
              <a:rPr lang="en-US" baseline="0" dirty="0" err="1"/>
              <a:t>premarure</a:t>
            </a:r>
            <a:r>
              <a:rPr lang="en-US" baseline="0" dirty="0"/>
              <a:t>)</a:t>
            </a:r>
            <a:endParaRPr lang="en-US" dirty="0"/>
          </a:p>
        </p:txBody>
      </p:sp>
      <p:sp>
        <p:nvSpPr>
          <p:cNvPr id="4" name="Slide Number Placeholder 3"/>
          <p:cNvSpPr>
            <a:spLocks noGrp="1"/>
          </p:cNvSpPr>
          <p:nvPr>
            <p:ph type="sldNum" sz="quarter" idx="10"/>
          </p:nvPr>
        </p:nvSpPr>
        <p:spPr/>
        <p:txBody>
          <a:bodyPr/>
          <a:lstStyle/>
          <a:p>
            <a:fld id="{4095476F-59FD-4A44-BCEE-73EBE7817F27}" type="slidenum">
              <a:rPr lang="en-US" smtClean="0"/>
              <a:pPr/>
              <a:t>6</a:t>
            </a:fld>
            <a:endParaRPr lang="en-US"/>
          </a:p>
        </p:txBody>
      </p:sp>
    </p:spTree>
    <p:extLst>
      <p:ext uri="{BB962C8B-B14F-4D97-AF65-F5344CB8AC3E}">
        <p14:creationId xmlns:p14="http://schemas.microsoft.com/office/powerpoint/2010/main" val="28053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95476F-59FD-4A44-BCEE-73EBE7817F27}" type="slidenum">
              <a:rPr lang="en-US" smtClean="0"/>
              <a:pPr/>
              <a:t>28</a:t>
            </a:fld>
            <a:endParaRPr lang="en-US"/>
          </a:p>
        </p:txBody>
      </p:sp>
    </p:spTree>
    <p:extLst>
      <p:ext uri="{BB962C8B-B14F-4D97-AF65-F5344CB8AC3E}">
        <p14:creationId xmlns:p14="http://schemas.microsoft.com/office/powerpoint/2010/main" val="424380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AAP recommends vitamin D supplementation of 400</a:t>
            </a:r>
            <a:r>
              <a:rPr lang="en-US" baseline="0" dirty="0"/>
              <a:t> IU daily for all neonates up to 1 year of age.</a:t>
            </a:r>
          </a:p>
          <a:p>
            <a:r>
              <a:rPr lang="en-US" baseline="0" dirty="0"/>
              <a:t>ESPGHAN recommends vitamin D – 800 – 1000 IU daily for LBW neonates.</a:t>
            </a:r>
          </a:p>
          <a:p>
            <a:r>
              <a:rPr lang="en-US" baseline="0" dirty="0"/>
              <a:t>WHO recommends no additional benefit of vitamin D of more than 400 IU in VLBW neonates. </a:t>
            </a:r>
          </a:p>
          <a:p>
            <a:r>
              <a:rPr lang="en-US" baseline="0" dirty="0"/>
              <a:t>Calcium – 120 – 140 mg/kg/day, phosphorus – 60 – 90 mg/kg/day   </a:t>
            </a:r>
          </a:p>
          <a:p>
            <a:r>
              <a:rPr lang="en-US" baseline="0" dirty="0"/>
              <a:t>Zinc – no strong evidences to use it for improvement of growth and </a:t>
            </a:r>
            <a:r>
              <a:rPr lang="en-US" baseline="0" dirty="0" err="1"/>
              <a:t>neurodevelopmental</a:t>
            </a:r>
            <a:r>
              <a:rPr lang="en-US" baseline="0" dirty="0"/>
              <a:t> outcome</a:t>
            </a:r>
          </a:p>
          <a:p>
            <a:r>
              <a:rPr lang="en-US" baseline="0" dirty="0"/>
              <a:t>When EBM – fortified with HMF – additional multivitamins, calcium, </a:t>
            </a:r>
            <a:r>
              <a:rPr lang="en-US" baseline="0" dirty="0" err="1"/>
              <a:t>phophorus</a:t>
            </a:r>
            <a:r>
              <a:rPr lang="en-US" baseline="0" dirty="0"/>
              <a:t> is not required. Iron is required. </a:t>
            </a:r>
            <a:endParaRPr lang="en-US" dirty="0"/>
          </a:p>
        </p:txBody>
      </p:sp>
      <p:sp>
        <p:nvSpPr>
          <p:cNvPr id="4" name="Slide Number Placeholder 3"/>
          <p:cNvSpPr>
            <a:spLocks noGrp="1"/>
          </p:cNvSpPr>
          <p:nvPr>
            <p:ph type="sldNum" sz="quarter" idx="10"/>
          </p:nvPr>
        </p:nvSpPr>
        <p:spPr/>
        <p:txBody>
          <a:bodyPr/>
          <a:lstStyle/>
          <a:p>
            <a:fld id="{4095476F-59FD-4A44-BCEE-73EBE7817F27}" type="slidenum">
              <a:rPr lang="en-US" smtClean="0"/>
              <a:pPr/>
              <a:t>48</a:t>
            </a:fld>
            <a:endParaRPr lang="en-US"/>
          </a:p>
        </p:txBody>
      </p:sp>
    </p:spTree>
    <p:extLst>
      <p:ext uri="{BB962C8B-B14F-4D97-AF65-F5344CB8AC3E}">
        <p14:creationId xmlns:p14="http://schemas.microsoft.com/office/powerpoint/2010/main" val="51504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5183BF6-C127-4F58-B2AC-ECEE9CAF5660}" type="datetimeFigureOut">
              <a:rPr lang="en-US" smtClean="0"/>
              <a:pPr/>
              <a:t>4/13/2020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DEA548B-4AC9-4367-AE44-17F38ED471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183BF6-C127-4F58-B2AC-ECEE9CAF5660}"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A548B-4AC9-4367-AE44-17F38ED471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5183BF6-C127-4F58-B2AC-ECEE9CAF5660}" type="datetimeFigureOut">
              <a:rPr lang="en-US" smtClean="0"/>
              <a:pPr/>
              <a:t>4/13/2020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DEA548B-4AC9-4367-AE44-17F38ED4716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5183BF6-C127-4F58-B2AC-ECEE9CAF5660}"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DEA548B-4AC9-4367-AE44-17F38ED4716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5183BF6-C127-4F58-B2AC-ECEE9CAF5660}" type="datetimeFigureOut">
              <a:rPr lang="en-US" smtClean="0"/>
              <a:pPr/>
              <a:t>4/13/2020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DEA548B-4AC9-4367-AE44-17F38ED4716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5183BF6-C127-4F58-B2AC-ECEE9CAF5660}" type="datetimeFigureOut">
              <a:rPr lang="en-US" smtClean="0"/>
              <a:pPr/>
              <a:t>4/13/2020</a:t>
            </a:fld>
            <a:endParaRPr lang="en-US"/>
          </a:p>
        </p:txBody>
      </p:sp>
      <p:sp>
        <p:nvSpPr>
          <p:cNvPr id="10" name="Slide Number Placeholder 9"/>
          <p:cNvSpPr>
            <a:spLocks noGrp="1"/>
          </p:cNvSpPr>
          <p:nvPr>
            <p:ph type="sldNum" sz="quarter" idx="16"/>
          </p:nvPr>
        </p:nvSpPr>
        <p:spPr/>
        <p:txBody>
          <a:bodyPr rtlCol="0"/>
          <a:lstStyle/>
          <a:p>
            <a:fld id="{7DEA548B-4AC9-4367-AE44-17F38ED4716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5183BF6-C127-4F58-B2AC-ECEE9CAF5660}" type="datetimeFigureOut">
              <a:rPr lang="en-US" smtClean="0"/>
              <a:pPr/>
              <a:t>4/13/2020</a:t>
            </a:fld>
            <a:endParaRPr lang="en-US"/>
          </a:p>
        </p:txBody>
      </p:sp>
      <p:sp>
        <p:nvSpPr>
          <p:cNvPr id="12" name="Slide Number Placeholder 11"/>
          <p:cNvSpPr>
            <a:spLocks noGrp="1"/>
          </p:cNvSpPr>
          <p:nvPr>
            <p:ph type="sldNum" sz="quarter" idx="16"/>
          </p:nvPr>
        </p:nvSpPr>
        <p:spPr/>
        <p:txBody>
          <a:bodyPr rtlCol="0"/>
          <a:lstStyle/>
          <a:p>
            <a:fld id="{7DEA548B-4AC9-4367-AE44-17F38ED4716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5183BF6-C127-4F58-B2AC-ECEE9CAF5660}"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DEA548B-4AC9-4367-AE44-17F38ED471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83BF6-C127-4F58-B2AC-ECEE9CAF5660}"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DEA548B-4AC9-4367-AE44-17F38ED471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5183BF6-C127-4F58-B2AC-ECEE9CAF5660}"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DEA548B-4AC9-4367-AE44-17F38ED4716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5183BF6-C127-4F58-B2AC-ECEE9CAF5660}" type="datetimeFigureOut">
              <a:rPr lang="en-US" smtClean="0"/>
              <a:pPr/>
              <a:t>4/13/2020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DEA548B-4AC9-4367-AE44-17F38ED4716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5183BF6-C127-4F58-B2AC-ECEE9CAF5660}" type="datetimeFigureOut">
              <a:rPr lang="en-US" smtClean="0"/>
              <a:pPr/>
              <a:t>4/13/2020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DEA548B-4AC9-4367-AE44-17F38ED471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ncbi.nlm.nih.gov/pubmed?term=Wieg%20C%5bAuthor%5d&amp;cauthor=true&amp;cauthor_uid=21963186" TargetMode="External"/><Relationship Id="rId3" Type="http://schemas.openxmlformats.org/officeDocument/2006/relationships/hyperlink" Target="http://www.ncbi.nlm.nih.gov/pubmed?term=G%C3%B6pel%20W%5bAuthor%5d&amp;cauthor=true&amp;cauthor_uid=21963186" TargetMode="External"/><Relationship Id="rId7" Type="http://schemas.openxmlformats.org/officeDocument/2006/relationships/hyperlink" Target="http://www.ncbi.nlm.nih.gov/pubmed?term=Hoehn%20T%5bAuthor%5d&amp;cauthor=true&amp;cauthor_uid=21963186" TargetMode="External"/><Relationship Id="rId2" Type="http://schemas.openxmlformats.org/officeDocument/2006/relationships/hyperlink" Target="http://www.ncbi.nlm.nih.gov/pubmed/21963186" TargetMode="External"/><Relationship Id="rId1" Type="http://schemas.openxmlformats.org/officeDocument/2006/relationships/slideLayout" Target="../slideLayouts/slideLayout7.xml"/><Relationship Id="rId6" Type="http://schemas.openxmlformats.org/officeDocument/2006/relationships/hyperlink" Target="http://www.ncbi.nlm.nih.gov/pubmed?term=Laux%20R%5bAuthor%5d&amp;cauthor=true&amp;cauthor_uid=21963186" TargetMode="External"/><Relationship Id="rId5" Type="http://schemas.openxmlformats.org/officeDocument/2006/relationships/hyperlink" Target="http://www.ncbi.nlm.nih.gov/pubmed?term=Ziegler%20A%5bAuthor%5d&amp;cauthor=true&amp;cauthor_uid=21963186" TargetMode="External"/><Relationship Id="rId10" Type="http://schemas.openxmlformats.org/officeDocument/2006/relationships/hyperlink" Target="http://www.ncbi.nlm.nih.gov/pubmed?term=Avenarius%20S%5bAuthor%5d&amp;cauthor=true&amp;cauthor_uid=21963186" TargetMode="External"/><Relationship Id="rId4" Type="http://schemas.openxmlformats.org/officeDocument/2006/relationships/hyperlink" Target="http://www.ncbi.nlm.nih.gov/pubmed?term=Kribs%20A%5bAuthor%5d&amp;cauthor=true&amp;cauthor_uid=21963186" TargetMode="External"/><Relationship Id="rId9" Type="http://schemas.openxmlformats.org/officeDocument/2006/relationships/hyperlink" Target="http://www.ncbi.nlm.nih.gov/pubmed?term=Siegel%20J%5bAuthor%5d&amp;cauthor=true&amp;cauthor_uid=21963186"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cbi.nlm.nih.gov/pubmed?term=Schanler%20RJ%5bAuthor%5d&amp;cauthor=true&amp;cauthor_uid=16061595" TargetMode="External"/><Relationship Id="rId2" Type="http://schemas.openxmlformats.org/officeDocument/2006/relationships/hyperlink" Target="http://www.ncbi.nlm.nih.gov/pubmed/16061595" TargetMode="External"/><Relationship Id="rId1" Type="http://schemas.openxmlformats.org/officeDocument/2006/relationships/slideLayout" Target="../slideLayouts/slideLayout7.xml"/><Relationship Id="rId6" Type="http://schemas.openxmlformats.org/officeDocument/2006/relationships/hyperlink" Target="http://www.ncbi.nlm.nih.gov/pubmed?term=Smith%20EO%5bAuthor%5d&amp;cauthor=true&amp;cauthor_uid=16061595" TargetMode="External"/><Relationship Id="rId5" Type="http://schemas.openxmlformats.org/officeDocument/2006/relationships/hyperlink" Target="http://www.ncbi.nlm.nih.gov/pubmed?term=Hurst%20NM%5bAuthor%5d&amp;cauthor=true&amp;cauthor_uid=16061595" TargetMode="External"/><Relationship Id="rId4" Type="http://schemas.openxmlformats.org/officeDocument/2006/relationships/hyperlink" Target="http://www.ncbi.nlm.nih.gov/pubmed?term=Lau%20C%5bAuthor%5d&amp;cauthor=true&amp;cauthor_uid=16061595"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LOW BIRTH WEIGHT NEONATES</a:t>
            </a:r>
            <a:endParaRPr lang="hi-IN" dirty="0"/>
          </a:p>
        </p:txBody>
      </p:sp>
      <p:sp>
        <p:nvSpPr>
          <p:cNvPr id="5" name="Subtitle 4"/>
          <p:cNvSpPr>
            <a:spLocks noGrp="1"/>
          </p:cNvSpPr>
          <p:nvPr>
            <p:ph type="subTitle" idx="1"/>
          </p:nvPr>
        </p:nvSpPr>
        <p:spPr/>
        <p:txBody>
          <a:bodyPr/>
          <a:lstStyle/>
          <a:p>
            <a:r>
              <a:rPr lang="en-US" dirty="0"/>
              <a:t>DR MANISH RASANIA</a:t>
            </a:r>
            <a:endParaRPr lang="hi-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of Preterm</a:t>
            </a:r>
            <a:endParaRPr lang="hi-IN" dirty="0"/>
          </a:p>
        </p:txBody>
      </p:sp>
      <p:sp>
        <p:nvSpPr>
          <p:cNvPr id="3" name="Content Placeholder 2"/>
          <p:cNvSpPr>
            <a:spLocks noGrp="1"/>
          </p:cNvSpPr>
          <p:nvPr>
            <p:ph sz="quarter" idx="1"/>
          </p:nvPr>
        </p:nvSpPr>
        <p:spPr>
          <a:xfrm>
            <a:off x="612648" y="1600200"/>
            <a:ext cx="8153400" cy="4953000"/>
          </a:xfrm>
        </p:spPr>
        <p:txBody>
          <a:bodyPr>
            <a:normAutofit fontScale="92500" lnSpcReduction="10000"/>
          </a:bodyPr>
          <a:lstStyle/>
          <a:p>
            <a:r>
              <a:rPr lang="en-US" b="1" dirty="0">
                <a:solidFill>
                  <a:srgbClr val="FF0000"/>
                </a:solidFill>
              </a:rPr>
              <a:t>LMP (last menstruation period)</a:t>
            </a:r>
            <a:endParaRPr lang="en-US" dirty="0"/>
          </a:p>
          <a:p>
            <a:pPr marL="0" indent="0">
              <a:buNone/>
            </a:pPr>
            <a:r>
              <a:rPr lang="en-US" dirty="0"/>
              <a:t>Add 9 </a:t>
            </a:r>
            <a:r>
              <a:rPr lang="en-US" dirty="0" err="1"/>
              <a:t>mo</a:t>
            </a:r>
            <a:r>
              <a:rPr lang="en-US" dirty="0"/>
              <a:t> + 7 days to LMP = EDD = 40 weeks. </a:t>
            </a:r>
          </a:p>
          <a:p>
            <a:pPr marL="0" indent="0">
              <a:buNone/>
            </a:pPr>
            <a:r>
              <a:rPr lang="en-US" dirty="0"/>
              <a:t>Highly accurate provided mother is knowing LMP, and past menstruation periods are regular</a:t>
            </a:r>
          </a:p>
          <a:p>
            <a:r>
              <a:rPr lang="en-US" b="1" dirty="0">
                <a:solidFill>
                  <a:srgbClr val="FF0000"/>
                </a:solidFill>
              </a:rPr>
              <a:t>1</a:t>
            </a:r>
            <a:r>
              <a:rPr lang="en-US" b="1" baseline="30000" dirty="0">
                <a:solidFill>
                  <a:srgbClr val="FF0000"/>
                </a:solidFill>
              </a:rPr>
              <a:t>st</a:t>
            </a:r>
            <a:r>
              <a:rPr lang="en-US" b="1" dirty="0">
                <a:solidFill>
                  <a:srgbClr val="FF0000"/>
                </a:solidFill>
              </a:rPr>
              <a:t> trimester USG (ultrasonography)</a:t>
            </a:r>
            <a:endParaRPr lang="en-US" dirty="0"/>
          </a:p>
          <a:p>
            <a:pPr marL="0" indent="0">
              <a:buNone/>
            </a:pPr>
            <a:r>
              <a:rPr lang="en-US" dirty="0"/>
              <a:t>From measurement of crown – rump length (CRL) (from top of head to bottom of buttocks)</a:t>
            </a:r>
          </a:p>
          <a:p>
            <a:pPr marL="0" indent="0">
              <a:buNone/>
            </a:pPr>
            <a:r>
              <a:rPr lang="en-US" dirty="0"/>
              <a:t>± 1 week accuracy</a:t>
            </a:r>
          </a:p>
          <a:p>
            <a:r>
              <a:rPr lang="en-US" b="1" dirty="0">
                <a:solidFill>
                  <a:srgbClr val="FF0000"/>
                </a:solidFill>
              </a:rPr>
              <a:t>New Ballard Score</a:t>
            </a:r>
            <a:endParaRPr lang="en-US" dirty="0"/>
          </a:p>
          <a:p>
            <a:pPr marL="0" indent="0">
              <a:buNone/>
            </a:pPr>
            <a:r>
              <a:rPr lang="en-US" dirty="0"/>
              <a:t>6 physical &amp; 6 neurological criteria</a:t>
            </a:r>
          </a:p>
          <a:p>
            <a:pPr marL="0" indent="0">
              <a:buNone/>
            </a:pPr>
            <a:r>
              <a:rPr lang="en-US" dirty="0"/>
              <a:t>± 2 week accuracy</a:t>
            </a:r>
            <a:endParaRPr lang="hi-IN" dirty="0"/>
          </a:p>
        </p:txBody>
      </p:sp>
    </p:spTree>
    <p:extLst>
      <p:ext uri="{BB962C8B-B14F-4D97-AF65-F5344CB8AC3E}">
        <p14:creationId xmlns:p14="http://schemas.microsoft.com/office/powerpoint/2010/main" val="164127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t>
            </a:r>
            <a:r>
              <a:rPr lang="en-US" baseline="30000" dirty="0"/>
              <a:t>st</a:t>
            </a:r>
            <a:r>
              <a:rPr lang="en-US" dirty="0"/>
              <a:t> Trimester USG - Crown Rump Length</a:t>
            </a:r>
            <a:endParaRPr lang="hi-IN" dirty="0"/>
          </a:p>
        </p:txBody>
      </p:sp>
      <p:pic>
        <p:nvPicPr>
          <p:cNvPr id="1026" name="Picture 2" descr="C:\Users\Admin\Desktop\Representative-sample-image-of-crown-rump-length-from-Ghana-Randomized-Air-Pollution-and.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4952999" cy="4495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4038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6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1337b.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20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Desktop\1337a.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3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the-preterm-infant-18-63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2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the-preterm-infant-fall-2017-20-63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28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the-preterm-infant-fall-2017-21-63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36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the-preterm-infant-fall-2017-23-63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1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management-of-lbw-low-birthweight-babies-12-72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0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the-preterm-infant-23-63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9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LBW – Low Birth Weight</a:t>
            </a:r>
          </a:p>
        </p:txBody>
      </p:sp>
      <p:sp>
        <p:nvSpPr>
          <p:cNvPr id="3" name="Content Placeholder 2"/>
          <p:cNvSpPr>
            <a:spLocks noGrp="1"/>
          </p:cNvSpPr>
          <p:nvPr>
            <p:ph sz="quarter" idx="1"/>
          </p:nvPr>
        </p:nvSpPr>
        <p:spPr/>
        <p:txBody>
          <a:bodyPr/>
          <a:lstStyle/>
          <a:p>
            <a:r>
              <a:rPr lang="en-US" dirty="0"/>
              <a:t>Definition: birth weight &lt; 2500 grams</a:t>
            </a:r>
          </a:p>
          <a:p>
            <a:r>
              <a:rPr lang="en-US" dirty="0"/>
              <a:t>Incidence: 30 – 40 %</a:t>
            </a:r>
          </a:p>
          <a:p>
            <a:r>
              <a:rPr lang="en-US" dirty="0"/>
              <a:t>Subgroups:</a:t>
            </a:r>
          </a:p>
          <a:p>
            <a:pPr marL="0" indent="0">
              <a:buNone/>
            </a:pPr>
            <a:r>
              <a:rPr lang="en-US" dirty="0"/>
              <a:t>&lt; 1500 grams – VLBW (very low birth weight)</a:t>
            </a:r>
          </a:p>
          <a:p>
            <a:pPr marL="0" indent="0">
              <a:buNone/>
            </a:pPr>
            <a:r>
              <a:rPr lang="en-US" dirty="0"/>
              <a:t>&lt; 1000 grams – ELBW (extremely low birth weight)</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dmin\Desktop\management-of-lbw-low-birthweight-babies-9-72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0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the-preterm-infant-fall-2017-22-63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5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management-of-lbw-low-birthweight-babies-8-72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08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Prematurity </a:t>
            </a:r>
          </a:p>
        </p:txBody>
      </p:sp>
      <p:sp>
        <p:nvSpPr>
          <p:cNvPr id="3" name="Content Placeholder 2"/>
          <p:cNvSpPr>
            <a:spLocks noGrp="1"/>
          </p:cNvSpPr>
          <p:nvPr>
            <p:ph sz="quarter" idx="1"/>
          </p:nvPr>
        </p:nvSpPr>
        <p:spPr/>
        <p:txBody>
          <a:bodyPr>
            <a:normAutofit fontScale="85000" lnSpcReduction="20000"/>
          </a:bodyPr>
          <a:lstStyle/>
          <a:p>
            <a:r>
              <a:rPr lang="en-US" dirty="0"/>
              <a:t>Birth Asphyxia</a:t>
            </a:r>
          </a:p>
          <a:p>
            <a:r>
              <a:rPr lang="en-US" dirty="0"/>
              <a:t>RDS (Respiratory Distress Syndrome)</a:t>
            </a:r>
          </a:p>
          <a:p>
            <a:r>
              <a:rPr lang="en-US" dirty="0"/>
              <a:t>Hypothermia </a:t>
            </a:r>
          </a:p>
          <a:p>
            <a:r>
              <a:rPr lang="en-US" dirty="0"/>
              <a:t>Hypoglycemia </a:t>
            </a:r>
          </a:p>
          <a:p>
            <a:r>
              <a:rPr lang="en-US" dirty="0"/>
              <a:t>Hypocalcemia</a:t>
            </a:r>
          </a:p>
          <a:p>
            <a:r>
              <a:rPr lang="en-US" dirty="0" err="1"/>
              <a:t>Apneic</a:t>
            </a:r>
            <a:r>
              <a:rPr lang="en-US" dirty="0"/>
              <a:t> Spells</a:t>
            </a:r>
          </a:p>
          <a:p>
            <a:r>
              <a:rPr lang="en-US" dirty="0"/>
              <a:t>IVH (intraventricular hemorrhage)</a:t>
            </a:r>
          </a:p>
          <a:p>
            <a:r>
              <a:rPr lang="en-US" dirty="0"/>
              <a:t>Infections </a:t>
            </a:r>
          </a:p>
          <a:p>
            <a:r>
              <a:rPr lang="en-US" dirty="0"/>
              <a:t>Feeding difficulties</a:t>
            </a:r>
          </a:p>
          <a:p>
            <a:r>
              <a:rPr lang="en-US" dirty="0" err="1"/>
              <a:t>Hyperbilirubinemia</a:t>
            </a:r>
            <a:r>
              <a:rPr lang="en-US" dirty="0"/>
              <a:t> </a:t>
            </a:r>
          </a:p>
          <a:p>
            <a:endParaRPr lang="en-US" dirty="0"/>
          </a:p>
          <a:p>
            <a:pPr>
              <a:buNone/>
            </a:pPr>
            <a:endParaRPr lang="en-US" dirty="0"/>
          </a:p>
        </p:txBody>
      </p:sp>
      <p:sp>
        <p:nvSpPr>
          <p:cNvPr id="4" name="Content Placeholder 3"/>
          <p:cNvSpPr>
            <a:spLocks noGrp="1"/>
          </p:cNvSpPr>
          <p:nvPr>
            <p:ph sz="quarter" idx="2"/>
          </p:nvPr>
        </p:nvSpPr>
        <p:spPr/>
        <p:txBody>
          <a:bodyPr>
            <a:normAutofit fontScale="85000" lnSpcReduction="20000"/>
          </a:bodyPr>
          <a:lstStyle/>
          <a:p>
            <a:r>
              <a:rPr lang="en-US" dirty="0"/>
              <a:t>ROP (retinopathy of prematurity)</a:t>
            </a:r>
          </a:p>
          <a:p>
            <a:r>
              <a:rPr lang="en-US" dirty="0"/>
              <a:t>CP (cerebral palsy), MR (mental retardation)</a:t>
            </a:r>
          </a:p>
          <a:p>
            <a:r>
              <a:rPr lang="en-US" dirty="0"/>
              <a:t>Minor disabilities</a:t>
            </a:r>
          </a:p>
          <a:p>
            <a:r>
              <a:rPr lang="en-US" dirty="0"/>
              <a:t>Malnutrition</a:t>
            </a:r>
          </a:p>
          <a:p>
            <a:r>
              <a:rPr lang="en-US" dirty="0"/>
              <a:t>Recurrent infections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Antenatal Care - Steroids</a:t>
            </a:r>
          </a:p>
        </p:txBody>
      </p:sp>
      <p:sp>
        <p:nvSpPr>
          <p:cNvPr id="3" name="Content Placeholder 2"/>
          <p:cNvSpPr>
            <a:spLocks noGrp="1"/>
          </p:cNvSpPr>
          <p:nvPr>
            <p:ph sz="quarter" idx="1"/>
          </p:nvPr>
        </p:nvSpPr>
        <p:spPr>
          <a:xfrm>
            <a:off x="612648" y="1600200"/>
            <a:ext cx="8153400" cy="4876800"/>
          </a:xfrm>
        </p:spPr>
        <p:txBody>
          <a:bodyPr>
            <a:normAutofit fontScale="85000" lnSpcReduction="20000"/>
          </a:bodyPr>
          <a:lstStyle/>
          <a:p>
            <a:r>
              <a:rPr lang="en-US" dirty="0"/>
              <a:t>Induces surfactant production and accelerates maturation of lungs and other fetal tissues, resulting in substantial reduction of </a:t>
            </a:r>
            <a:r>
              <a:rPr lang="en-US" dirty="0">
                <a:solidFill>
                  <a:srgbClr val="FF0000"/>
                </a:solidFill>
              </a:rPr>
              <a:t>RDS, IVH, NEC (necrotizing enterocolitis)</a:t>
            </a:r>
            <a:r>
              <a:rPr lang="en-US" dirty="0"/>
              <a:t>.</a:t>
            </a:r>
          </a:p>
          <a:p>
            <a:r>
              <a:rPr lang="en-US" dirty="0">
                <a:solidFill>
                  <a:srgbClr val="FF0000"/>
                </a:solidFill>
              </a:rPr>
              <a:t>2 doses of </a:t>
            </a:r>
            <a:r>
              <a:rPr lang="en-US" dirty="0" err="1">
                <a:solidFill>
                  <a:srgbClr val="FF0000"/>
                </a:solidFill>
              </a:rPr>
              <a:t>betamethasone</a:t>
            </a:r>
            <a:r>
              <a:rPr lang="en-US" dirty="0">
                <a:solidFill>
                  <a:srgbClr val="FF0000"/>
                </a:solidFill>
              </a:rPr>
              <a:t> </a:t>
            </a:r>
            <a:r>
              <a:rPr lang="en-US" dirty="0"/>
              <a:t>12 mg IM 24 hours part, or 4 doses of </a:t>
            </a:r>
            <a:r>
              <a:rPr lang="en-US" dirty="0" err="1"/>
              <a:t>dexamethasone</a:t>
            </a:r>
            <a:r>
              <a:rPr lang="en-US" dirty="0"/>
              <a:t> 6 mg IM 12 hourly</a:t>
            </a:r>
          </a:p>
          <a:p>
            <a:r>
              <a:rPr lang="en-US" dirty="0">
                <a:solidFill>
                  <a:srgbClr val="FF0000"/>
                </a:solidFill>
              </a:rPr>
              <a:t>Given to pregnant women 24 to 34 weeks’ gestation who are at high risk of preterm delivery within next 7 days. </a:t>
            </a:r>
          </a:p>
          <a:p>
            <a:r>
              <a:rPr lang="en-US" dirty="0"/>
              <a:t>Effect is best if delivery occurs 24 hours after the last dose, and within 7 days. Though incomplete doses may improve outcome.</a:t>
            </a:r>
          </a:p>
          <a:p>
            <a:r>
              <a:rPr lang="en-US" dirty="0"/>
              <a:t>Contraindications – </a:t>
            </a:r>
            <a:r>
              <a:rPr lang="en-US" dirty="0" err="1"/>
              <a:t>chorioamnionitis</a:t>
            </a:r>
            <a:endParaRPr lang="en-US" dirty="0"/>
          </a:p>
          <a:p>
            <a:r>
              <a:rPr lang="en-US" dirty="0"/>
              <a:t>Repeated doses are contraindicated as it is associated with neurotoxicity and poor long term neurodevelopmental outcome.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Care during Resuscitation </a:t>
            </a:r>
          </a:p>
        </p:txBody>
      </p:sp>
      <p:sp>
        <p:nvSpPr>
          <p:cNvPr id="3" name="Content Placeholder 2"/>
          <p:cNvSpPr>
            <a:spLocks noGrp="1"/>
          </p:cNvSpPr>
          <p:nvPr>
            <p:ph sz="quarter" idx="1"/>
          </p:nvPr>
        </p:nvSpPr>
        <p:spPr/>
        <p:txBody>
          <a:bodyPr>
            <a:normAutofit lnSpcReduction="10000"/>
          </a:bodyPr>
          <a:lstStyle/>
          <a:p>
            <a:r>
              <a:rPr lang="en-US" dirty="0"/>
              <a:t>Gentle handling – to prevent IVH</a:t>
            </a:r>
          </a:p>
          <a:p>
            <a:r>
              <a:rPr lang="en-US" dirty="0"/>
              <a:t>Prevention of hypothermia – wipe gently mainly head, do not wipe much, wrap in polythene bag</a:t>
            </a:r>
          </a:p>
          <a:p>
            <a:r>
              <a:rPr lang="en-US" dirty="0"/>
              <a:t>Prevention of lung injuries and oxygen toxicity – use small sized preterm </a:t>
            </a:r>
            <a:r>
              <a:rPr lang="en-US" dirty="0" err="1"/>
              <a:t>Ambu</a:t>
            </a:r>
            <a:r>
              <a:rPr lang="en-US" dirty="0"/>
              <a:t> bag, do not give excess pressure, give CPAP (continuous positive pressure ventilation) instead of ventilation if chest </a:t>
            </a:r>
            <a:r>
              <a:rPr lang="en-US" dirty="0" err="1"/>
              <a:t>retrations</a:t>
            </a:r>
            <a:r>
              <a:rPr lang="en-US" dirty="0"/>
              <a:t> are there, use </a:t>
            </a:r>
            <a:r>
              <a:rPr lang="en-US" dirty="0" err="1"/>
              <a:t>Neopuff</a:t>
            </a:r>
            <a:r>
              <a:rPr lang="en-US" dirty="0"/>
              <a:t> for giving CPAP or Ventilation in delivery room, use minimal required FiO2 to maintain target SpO2. (use of blender)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for NICU Care </a:t>
            </a:r>
          </a:p>
        </p:txBody>
      </p:sp>
      <p:sp>
        <p:nvSpPr>
          <p:cNvPr id="3" name="Content Placeholder 2"/>
          <p:cNvSpPr>
            <a:spLocks noGrp="1"/>
          </p:cNvSpPr>
          <p:nvPr>
            <p:ph sz="quarter" idx="1"/>
          </p:nvPr>
        </p:nvSpPr>
        <p:spPr/>
        <p:txBody>
          <a:bodyPr/>
          <a:lstStyle/>
          <a:p>
            <a:r>
              <a:rPr lang="en-US" dirty="0"/>
              <a:t>Preterm with gestational age &lt; 34 weeks</a:t>
            </a:r>
          </a:p>
          <a:p>
            <a:r>
              <a:rPr lang="en-US" dirty="0"/>
              <a:t>Birth weight &lt; 1.8 kg</a:t>
            </a:r>
          </a:p>
          <a:p>
            <a:r>
              <a:rPr lang="en-US" dirty="0"/>
              <a:t>Any sick preterm</a:t>
            </a:r>
          </a:p>
          <a:p>
            <a:r>
              <a:rPr lang="en-US" dirty="0"/>
              <a:t>Preterm with Gestational Age &lt; 30 weeks, birth weight &lt; 1.2 kg, who are in need of ventilator care, surfactant therapy – are better managed in level 3 NICU (neonatal intensive care unit).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sz="quarter" idx="1"/>
          </p:nvPr>
        </p:nvSpPr>
        <p:spPr/>
        <p:txBody>
          <a:bodyPr>
            <a:normAutofit fontScale="92500" lnSpcReduction="20000"/>
          </a:bodyPr>
          <a:lstStyle/>
          <a:p>
            <a:r>
              <a:rPr lang="en-US" dirty="0"/>
              <a:t>75% of premature neonates can be saved with simple cost effective measures in primary health care set up (those between 30 – 34 </a:t>
            </a:r>
            <a:r>
              <a:rPr lang="en-US" dirty="0" err="1"/>
              <a:t>wks</a:t>
            </a:r>
            <a:r>
              <a:rPr lang="en-US" dirty="0"/>
              <a:t>, </a:t>
            </a:r>
            <a:r>
              <a:rPr lang="en-US" dirty="0" err="1"/>
              <a:t>wt</a:t>
            </a:r>
            <a:r>
              <a:rPr lang="en-US" dirty="0"/>
              <a:t> between 1.2 – 1.8 kg &amp; not in need for respiratory support).</a:t>
            </a:r>
          </a:p>
          <a:p>
            <a:r>
              <a:rPr lang="en-US" dirty="0"/>
              <a:t>Essential newborn care at birth &amp; in postnatal period – resuscitation, thermal care, feeding support, aseptic precautions</a:t>
            </a:r>
          </a:p>
          <a:p>
            <a:r>
              <a:rPr lang="en-US" dirty="0"/>
              <a:t>Antenatal steroids</a:t>
            </a:r>
          </a:p>
          <a:p>
            <a:r>
              <a:rPr lang="en-US" dirty="0"/>
              <a:t>KMC (Kangaroo Mother Care)</a:t>
            </a:r>
          </a:p>
          <a:p>
            <a:r>
              <a:rPr lang="en-US" dirty="0"/>
              <a:t>Breast feeding, </a:t>
            </a:r>
            <a:r>
              <a:rPr lang="en-US" dirty="0" err="1"/>
              <a:t>katori</a:t>
            </a:r>
            <a:r>
              <a:rPr lang="en-US" dirty="0"/>
              <a:t> spoon feeding, </a:t>
            </a:r>
            <a:r>
              <a:rPr lang="en-US" dirty="0" err="1"/>
              <a:t>gavage</a:t>
            </a:r>
            <a:r>
              <a:rPr lang="en-US" dirty="0"/>
              <a:t> feeding</a:t>
            </a:r>
          </a:p>
          <a:p>
            <a:r>
              <a:rPr lang="en-US" dirty="0"/>
              <a:t>Antibiotics – to mother when PROM (premature rupture of membranes), to baby when sepsis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 Stabilization - prevention of hypothermia</a:t>
            </a:r>
          </a:p>
        </p:txBody>
      </p:sp>
      <p:sp>
        <p:nvSpPr>
          <p:cNvPr id="3" name="Content Placeholder 2"/>
          <p:cNvSpPr>
            <a:spLocks noGrp="1"/>
          </p:cNvSpPr>
          <p:nvPr>
            <p:ph sz="quarter" idx="1"/>
          </p:nvPr>
        </p:nvSpPr>
        <p:spPr/>
        <p:txBody>
          <a:bodyPr>
            <a:normAutofit/>
          </a:bodyPr>
          <a:lstStyle/>
          <a:p>
            <a:r>
              <a:rPr lang="en-US" dirty="0"/>
              <a:t>Keep neonate under </a:t>
            </a:r>
            <a:r>
              <a:rPr lang="en-US" dirty="0">
                <a:solidFill>
                  <a:srgbClr val="FF0000"/>
                </a:solidFill>
              </a:rPr>
              <a:t>radiant warmer</a:t>
            </a:r>
            <a:r>
              <a:rPr lang="en-US" dirty="0"/>
              <a:t>, </a:t>
            </a:r>
            <a:r>
              <a:rPr lang="en-US" dirty="0" err="1"/>
              <a:t>servocontrol</a:t>
            </a:r>
            <a:r>
              <a:rPr lang="en-US" dirty="0"/>
              <a:t> mode, skin temperature set at 36.5 – 37.5</a:t>
            </a:r>
          </a:p>
          <a:p>
            <a:r>
              <a:rPr lang="en-US" dirty="0"/>
              <a:t>Use of </a:t>
            </a:r>
            <a:r>
              <a:rPr lang="en-US" dirty="0">
                <a:solidFill>
                  <a:srgbClr val="FF0000"/>
                </a:solidFill>
              </a:rPr>
              <a:t>incubator</a:t>
            </a:r>
            <a:r>
              <a:rPr lang="en-US" dirty="0"/>
              <a:t> care – better for extreme </a:t>
            </a:r>
            <a:r>
              <a:rPr lang="en-US" dirty="0" err="1"/>
              <a:t>pretems</a:t>
            </a:r>
            <a:r>
              <a:rPr lang="en-US" dirty="0"/>
              <a:t>, with it humidity can be provided, maintenance of temperature is smooth and even, it decrease insensible water loss, reduces unnecessary stimulation and noise. It is associated with high risk of sepsis, if proper care in disinfecting incubator is not taken.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RDS</a:t>
            </a:r>
          </a:p>
        </p:txBody>
      </p:sp>
      <p:sp>
        <p:nvSpPr>
          <p:cNvPr id="3" name="Content Placeholder 2"/>
          <p:cNvSpPr>
            <a:spLocks noGrp="1"/>
          </p:cNvSpPr>
          <p:nvPr>
            <p:ph sz="quarter" idx="1"/>
          </p:nvPr>
        </p:nvSpPr>
        <p:spPr/>
        <p:txBody>
          <a:bodyPr>
            <a:normAutofit fontScale="92500" lnSpcReduction="20000"/>
          </a:bodyPr>
          <a:lstStyle/>
          <a:p>
            <a:r>
              <a:rPr lang="en-US" dirty="0">
                <a:solidFill>
                  <a:srgbClr val="FF0000"/>
                </a:solidFill>
              </a:rPr>
              <a:t>CPAP</a:t>
            </a:r>
            <a:r>
              <a:rPr lang="en-US" dirty="0"/>
              <a:t> – should be started as early as possible – when </a:t>
            </a:r>
            <a:r>
              <a:rPr lang="en-US" dirty="0" err="1"/>
              <a:t>Silvermann</a:t>
            </a:r>
            <a:r>
              <a:rPr lang="en-US" dirty="0"/>
              <a:t> respiratory distress score is ≥ 4, neonate is not maintaining SpO2 with 3 liter head box/nasal </a:t>
            </a:r>
            <a:r>
              <a:rPr lang="en-US" dirty="0" err="1"/>
              <a:t>cannula</a:t>
            </a:r>
            <a:r>
              <a:rPr lang="en-US" dirty="0"/>
              <a:t> oxygen, having significant apneas in spite of </a:t>
            </a:r>
            <a:r>
              <a:rPr lang="en-US" dirty="0" err="1"/>
              <a:t>caffine</a:t>
            </a:r>
            <a:endParaRPr lang="en-US" dirty="0"/>
          </a:p>
          <a:p>
            <a:r>
              <a:rPr lang="en-US" dirty="0"/>
              <a:t>Start CPAP with 5 cm H2O PEEP and 40% FiO2, increase pressure if required (to max 8), increase FiO2 if required to max 60% </a:t>
            </a:r>
          </a:p>
          <a:p>
            <a:r>
              <a:rPr lang="en-US" dirty="0"/>
              <a:t>Give surfactant if SpO2 is not maintained with 5 cm CPAP and 40% FiO2. (</a:t>
            </a:r>
            <a:r>
              <a:rPr lang="en-US" dirty="0">
                <a:solidFill>
                  <a:srgbClr val="FF0000"/>
                </a:solidFill>
              </a:rPr>
              <a:t>early surfactant therapy</a:t>
            </a:r>
            <a:r>
              <a:rPr lang="en-US" dirty="0"/>
              <a:t> – </a:t>
            </a:r>
            <a:r>
              <a:rPr lang="en-US" dirty="0">
                <a:solidFill>
                  <a:srgbClr val="FF0000"/>
                </a:solidFill>
              </a:rPr>
              <a:t>INSURE technique </a:t>
            </a:r>
            <a:r>
              <a:rPr lang="en-US" dirty="0"/>
              <a:t>– </a:t>
            </a:r>
            <a:r>
              <a:rPr lang="en-US" dirty="0" err="1"/>
              <a:t>intubate</a:t>
            </a:r>
            <a:r>
              <a:rPr lang="en-US" dirty="0"/>
              <a:t>, give surfactant, </a:t>
            </a:r>
            <a:r>
              <a:rPr lang="en-US" dirty="0" err="1"/>
              <a:t>extubate</a:t>
            </a:r>
            <a:r>
              <a:rPr lang="en-US" dirty="0"/>
              <a:t> and put back to CPAP)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 </a:t>
            </a:r>
          </a:p>
        </p:txBody>
      </p:sp>
      <p:sp>
        <p:nvSpPr>
          <p:cNvPr id="3" name="Content Placeholder 2"/>
          <p:cNvSpPr>
            <a:spLocks noGrp="1"/>
          </p:cNvSpPr>
          <p:nvPr>
            <p:ph sz="quarter" idx="1"/>
          </p:nvPr>
        </p:nvSpPr>
        <p:spPr/>
        <p:txBody>
          <a:bodyPr/>
          <a:lstStyle/>
          <a:p>
            <a:r>
              <a:rPr lang="en-US" dirty="0"/>
              <a:t>LBW neonates have higher mortality and morbidities.</a:t>
            </a:r>
          </a:p>
          <a:p>
            <a:r>
              <a:rPr lang="en-US" dirty="0"/>
              <a:t>75% of neonatal deaths and 50% of infant deaths occur amongst LBW infants.</a:t>
            </a:r>
          </a:p>
          <a:p>
            <a:r>
              <a:rPr lang="en-US" dirty="0"/>
              <a:t>LBW babies are more prone to </a:t>
            </a:r>
          </a:p>
          <a:p>
            <a:pPr marL="0" indent="0">
              <a:buNone/>
            </a:pPr>
            <a:r>
              <a:rPr lang="en-US" dirty="0"/>
              <a:t>Malnutrition</a:t>
            </a:r>
          </a:p>
          <a:p>
            <a:pPr marL="0" indent="0">
              <a:buNone/>
            </a:pPr>
            <a:r>
              <a:rPr lang="en-US" dirty="0"/>
              <a:t>Recurrent infections</a:t>
            </a:r>
          </a:p>
          <a:p>
            <a:pPr marL="0" indent="0">
              <a:buNone/>
            </a:pPr>
            <a:r>
              <a:rPr lang="en-US" dirty="0" err="1"/>
              <a:t>Neurodevelopmental</a:t>
            </a:r>
            <a:r>
              <a:rPr lang="en-US" dirty="0"/>
              <a:t> delay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RDS:</a:t>
            </a:r>
          </a:p>
        </p:txBody>
      </p:sp>
      <p:sp>
        <p:nvSpPr>
          <p:cNvPr id="3" name="Content Placeholder 2"/>
          <p:cNvSpPr>
            <a:spLocks noGrp="1"/>
          </p:cNvSpPr>
          <p:nvPr>
            <p:ph sz="quarter" idx="1"/>
          </p:nvPr>
        </p:nvSpPr>
        <p:spPr/>
        <p:txBody>
          <a:bodyPr>
            <a:normAutofit/>
          </a:bodyPr>
          <a:lstStyle/>
          <a:p>
            <a:r>
              <a:rPr lang="en-US" dirty="0">
                <a:solidFill>
                  <a:srgbClr val="FF0000"/>
                </a:solidFill>
              </a:rPr>
              <a:t>Ventilator</a:t>
            </a:r>
            <a:r>
              <a:rPr lang="en-US" dirty="0"/>
              <a:t> care – indicated for neonates with </a:t>
            </a:r>
            <a:r>
              <a:rPr lang="en-US" dirty="0" err="1"/>
              <a:t>Silvermann</a:t>
            </a:r>
            <a:r>
              <a:rPr lang="en-US" dirty="0"/>
              <a:t> score &gt; 6, not maintaining SpO2 with 8 cm CPAP and 60% FiO2, pCO2 &gt; 50 mmHg, recurrent apnea in spite of CPAP, </a:t>
            </a:r>
            <a:r>
              <a:rPr lang="en-US" dirty="0" err="1"/>
              <a:t>extermely</a:t>
            </a:r>
            <a:r>
              <a:rPr lang="en-US" dirty="0"/>
              <a:t> premature neonates with RDS, severe RDS</a:t>
            </a:r>
          </a:p>
          <a:p>
            <a:r>
              <a:rPr lang="en-US" dirty="0"/>
              <a:t>When one needs to put neonate on ventilator for RDS – Surfactant therapy is a must</a:t>
            </a:r>
          </a:p>
          <a:p>
            <a:r>
              <a:rPr lang="en-US" dirty="0"/>
              <a:t>Use natural surfactant – </a:t>
            </a:r>
            <a:r>
              <a:rPr lang="en-US" dirty="0" err="1"/>
              <a:t>Survanta</a:t>
            </a:r>
            <a:r>
              <a:rPr lang="en-US" dirty="0"/>
              <a:t>/</a:t>
            </a:r>
            <a:r>
              <a:rPr lang="en-US" dirty="0" err="1"/>
              <a:t>Neosurf</a:t>
            </a:r>
            <a:r>
              <a:rPr lang="en-US" dirty="0"/>
              <a:t>/</a:t>
            </a:r>
            <a:r>
              <a:rPr lang="en-US" dirty="0" err="1"/>
              <a:t>Curosurf</a:t>
            </a:r>
            <a:r>
              <a:rPr lang="en-US" dirty="0"/>
              <a:t> in a dose suggested by manufacturer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52400"/>
          <a:ext cx="8709340" cy="88849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733800">
                  <a:extLst>
                    <a:ext uri="{9D8B030D-6E8A-4147-A177-3AD203B41FA5}">
                      <a16:colId xmlns:a16="http://schemas.microsoft.com/office/drawing/2014/main" val="20003"/>
                    </a:ext>
                  </a:extLst>
                </a:gridCol>
                <a:gridCol w="1546540">
                  <a:extLst>
                    <a:ext uri="{9D8B030D-6E8A-4147-A177-3AD203B41FA5}">
                      <a16:colId xmlns:a16="http://schemas.microsoft.com/office/drawing/2014/main" val="20004"/>
                    </a:ext>
                  </a:extLst>
                </a:gridCol>
              </a:tblGrid>
              <a:tr h="838200">
                <a:tc>
                  <a:txBody>
                    <a:bodyPr/>
                    <a:lstStyle/>
                    <a:p>
                      <a:r>
                        <a:rPr lang="en-US" dirty="0"/>
                        <a:t>Study </a:t>
                      </a:r>
                    </a:p>
                  </a:txBody>
                  <a:tcPr/>
                </a:tc>
                <a:tc>
                  <a:txBody>
                    <a:bodyPr/>
                    <a:lstStyle/>
                    <a:p>
                      <a:r>
                        <a:rPr lang="en-US" dirty="0"/>
                        <a:t>Journal, Authors</a:t>
                      </a:r>
                    </a:p>
                  </a:txBody>
                  <a:tcPr/>
                </a:tc>
                <a:tc>
                  <a:txBody>
                    <a:bodyPr/>
                    <a:lstStyle/>
                    <a:p>
                      <a:r>
                        <a:rPr lang="en-US" dirty="0"/>
                        <a:t>Level of </a:t>
                      </a:r>
                      <a:r>
                        <a:rPr lang="en-US" dirty="0" err="1"/>
                        <a:t>Evid</a:t>
                      </a:r>
                      <a:endParaRPr lang="en-US" dirty="0"/>
                    </a:p>
                  </a:txBody>
                  <a:tcPr/>
                </a:tc>
                <a:tc>
                  <a:txBody>
                    <a:bodyPr/>
                    <a:lstStyle/>
                    <a:p>
                      <a:r>
                        <a:rPr lang="en-US" dirty="0"/>
                        <a:t>Results </a:t>
                      </a:r>
                    </a:p>
                  </a:txBody>
                  <a:tcPr/>
                </a:tc>
                <a:tc>
                  <a:txBody>
                    <a:bodyPr/>
                    <a:lstStyle/>
                    <a:p>
                      <a:r>
                        <a:rPr lang="en-US" dirty="0"/>
                        <a:t>Conclusions </a:t>
                      </a:r>
                    </a:p>
                  </a:txBody>
                  <a:tcPr/>
                </a:tc>
                <a:extLst>
                  <a:ext uri="{0D108BD9-81ED-4DB2-BD59-A6C34878D82A}">
                    <a16:rowId xmlns:a16="http://schemas.microsoft.com/office/drawing/2014/main" val="10000"/>
                  </a:ext>
                </a:extLst>
              </a:tr>
              <a:tr h="5345097">
                <a:tc>
                  <a:txBody>
                    <a:bodyPr/>
                    <a:lstStyle/>
                    <a:p>
                      <a:r>
                        <a:rPr kumimoji="0" lang="en-US" b="1" i="0" kern="1200" dirty="0">
                          <a:solidFill>
                            <a:schemeClr val="dk1"/>
                          </a:solidFill>
                          <a:latin typeface="+mn-lt"/>
                          <a:ea typeface="+mn-ea"/>
                          <a:cs typeface="+mn-cs"/>
                        </a:rPr>
                        <a:t>Avoidance of mechanical ventilation by surfactant treatment of spontaneously breathing preterm infants (AMV): an open-label, </a:t>
                      </a:r>
                      <a:r>
                        <a:rPr kumimoji="0" lang="en-US" b="1" i="0" kern="1200" dirty="0" err="1">
                          <a:solidFill>
                            <a:schemeClr val="dk1"/>
                          </a:solidFill>
                          <a:latin typeface="+mn-lt"/>
                          <a:ea typeface="+mn-ea"/>
                          <a:cs typeface="+mn-cs"/>
                        </a:rPr>
                        <a:t>randomised</a:t>
                      </a:r>
                      <a:r>
                        <a:rPr kumimoji="0" lang="en-US" b="1" i="0" kern="1200" dirty="0">
                          <a:solidFill>
                            <a:schemeClr val="dk1"/>
                          </a:solidFill>
                          <a:latin typeface="+mn-lt"/>
                          <a:ea typeface="+mn-ea"/>
                          <a:cs typeface="+mn-cs"/>
                        </a:rPr>
                        <a:t>, controlled trial.</a:t>
                      </a:r>
                    </a:p>
                    <a:p>
                      <a:r>
                        <a:rPr kumimoji="0" lang="en-US" b="0" i="0" kern="1200" dirty="0">
                          <a:solidFill>
                            <a:schemeClr val="dk1"/>
                          </a:solidFill>
                          <a:latin typeface="+mn-lt"/>
                          <a:ea typeface="+mn-ea"/>
                          <a:cs typeface="+mn-cs"/>
                        </a:rPr>
                        <a:t> </a:t>
                      </a:r>
                    </a:p>
                  </a:txBody>
                  <a:tcPr/>
                </a:tc>
                <a:tc>
                  <a:txBody>
                    <a:bodyPr/>
                    <a:lstStyle/>
                    <a:p>
                      <a:r>
                        <a:rPr kumimoji="0" lang="en-US" b="0" i="0" u="sng" kern="1200" dirty="0">
                          <a:solidFill>
                            <a:schemeClr val="dk1"/>
                          </a:solidFill>
                          <a:latin typeface="+mn-lt"/>
                          <a:ea typeface="+mn-ea"/>
                          <a:cs typeface="+mn-cs"/>
                          <a:hlinkClick r:id="rId2" tooltip="Lancet."/>
                        </a:rPr>
                        <a:t>Lancet.</a:t>
                      </a:r>
                      <a:r>
                        <a:rPr kumimoji="0" lang="en-US" b="0" i="0" kern="1200" dirty="0">
                          <a:solidFill>
                            <a:schemeClr val="dk1"/>
                          </a:solidFill>
                          <a:latin typeface="+mn-lt"/>
                          <a:ea typeface="+mn-ea"/>
                          <a:cs typeface="+mn-cs"/>
                        </a:rPr>
                        <a:t> 2011 Nov 5;378(9803):1627-34. </a:t>
                      </a:r>
                      <a:r>
                        <a:rPr kumimoji="0" lang="en-US" b="0" i="0" kern="1200" dirty="0" err="1">
                          <a:solidFill>
                            <a:schemeClr val="dk1"/>
                          </a:solidFill>
                          <a:latin typeface="+mn-lt"/>
                          <a:ea typeface="+mn-ea"/>
                          <a:cs typeface="+mn-cs"/>
                        </a:rPr>
                        <a:t>doi</a:t>
                      </a:r>
                      <a:r>
                        <a:rPr kumimoji="0" lang="en-US" b="0" i="0" kern="1200" dirty="0">
                          <a:solidFill>
                            <a:schemeClr val="dk1"/>
                          </a:solidFill>
                          <a:latin typeface="+mn-lt"/>
                          <a:ea typeface="+mn-ea"/>
                          <a:cs typeface="+mn-cs"/>
                        </a:rPr>
                        <a:t>: 10.1016/S0140-6736(11)60986-0. </a:t>
                      </a:r>
                      <a:r>
                        <a:rPr kumimoji="0" lang="en-US" b="0" i="0" kern="1200" dirty="0" err="1">
                          <a:solidFill>
                            <a:schemeClr val="dk1"/>
                          </a:solidFill>
                          <a:latin typeface="+mn-lt"/>
                          <a:ea typeface="+mn-ea"/>
                          <a:cs typeface="+mn-cs"/>
                        </a:rPr>
                        <a:t>Epub</a:t>
                      </a:r>
                      <a:r>
                        <a:rPr kumimoji="0" lang="en-US" b="0" i="0" kern="1200" dirty="0">
                          <a:solidFill>
                            <a:schemeClr val="dk1"/>
                          </a:solidFill>
                          <a:latin typeface="+mn-lt"/>
                          <a:ea typeface="+mn-ea"/>
                          <a:cs typeface="+mn-cs"/>
                        </a:rPr>
                        <a:t> 2011 Sep 29.</a:t>
                      </a:r>
                      <a:endParaRPr kumimoji="0" lang="en-US" b="0" i="0" u="sng" kern="1200" dirty="0">
                        <a:solidFill>
                          <a:schemeClr val="dk1"/>
                        </a:solidFill>
                        <a:latin typeface="+mn-lt"/>
                        <a:ea typeface="+mn-ea"/>
                        <a:cs typeface="+mn-cs"/>
                        <a:hlinkClick r:id="rId3"/>
                      </a:endParaRPr>
                    </a:p>
                    <a:p>
                      <a:r>
                        <a:rPr kumimoji="0" lang="en-US" b="0" i="0" u="sng" kern="1200" dirty="0" err="1">
                          <a:solidFill>
                            <a:schemeClr val="dk1"/>
                          </a:solidFill>
                          <a:latin typeface="+mn-lt"/>
                          <a:ea typeface="+mn-ea"/>
                          <a:cs typeface="+mn-cs"/>
                          <a:hlinkClick r:id="rId3"/>
                        </a:rPr>
                        <a:t>Göpel</a:t>
                      </a:r>
                      <a:r>
                        <a:rPr kumimoji="0" lang="en-US" b="0" i="0" u="sng" kern="1200" dirty="0">
                          <a:solidFill>
                            <a:schemeClr val="dk1"/>
                          </a:solidFill>
                          <a:latin typeface="+mn-lt"/>
                          <a:ea typeface="+mn-ea"/>
                          <a:cs typeface="+mn-cs"/>
                          <a:hlinkClick r:id="rId3"/>
                        </a:rPr>
                        <a:t> W</a:t>
                      </a:r>
                      <a:r>
                        <a:rPr kumimoji="0" lang="en-US" b="0" i="0" kern="1200" baseline="30000" dirty="0">
                          <a:solidFill>
                            <a:schemeClr val="dk1"/>
                          </a:solidFill>
                          <a:latin typeface="+mn-lt"/>
                          <a:ea typeface="+mn-ea"/>
                          <a:cs typeface="+mn-cs"/>
                        </a:rPr>
                        <a:t>1</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rId4"/>
                        </a:rPr>
                        <a:t>Kribs</a:t>
                      </a:r>
                      <a:r>
                        <a:rPr kumimoji="0" lang="en-US" b="0" i="0" u="sng" kern="1200" dirty="0">
                          <a:solidFill>
                            <a:schemeClr val="dk1"/>
                          </a:solidFill>
                          <a:latin typeface="+mn-lt"/>
                          <a:ea typeface="+mn-ea"/>
                          <a:cs typeface="+mn-cs"/>
                          <a:hlinkClick r:id="rId4"/>
                        </a:rPr>
                        <a:t> A</a:t>
                      </a:r>
                      <a:r>
                        <a:rPr kumimoji="0" lang="en-US" b="0" i="0" kern="1200" dirty="0">
                          <a:solidFill>
                            <a:schemeClr val="dk1"/>
                          </a:solidFill>
                          <a:latin typeface="+mn-lt"/>
                          <a:ea typeface="+mn-ea"/>
                          <a:cs typeface="+mn-cs"/>
                        </a:rPr>
                        <a:t>, </a:t>
                      </a:r>
                      <a:r>
                        <a:rPr kumimoji="0" lang="en-US" b="0" i="0" u="sng" kern="1200" dirty="0">
                          <a:solidFill>
                            <a:schemeClr val="dk1"/>
                          </a:solidFill>
                          <a:latin typeface="+mn-lt"/>
                          <a:ea typeface="+mn-ea"/>
                          <a:cs typeface="+mn-cs"/>
                          <a:hlinkClick r:id="rId5"/>
                        </a:rPr>
                        <a:t>Ziegler A</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rId6"/>
                        </a:rPr>
                        <a:t>Laux</a:t>
                      </a:r>
                      <a:r>
                        <a:rPr kumimoji="0" lang="en-US" b="0" i="0" u="sng" kern="1200" dirty="0">
                          <a:solidFill>
                            <a:schemeClr val="dk1"/>
                          </a:solidFill>
                          <a:latin typeface="+mn-lt"/>
                          <a:ea typeface="+mn-ea"/>
                          <a:cs typeface="+mn-cs"/>
                          <a:hlinkClick r:id="rId6"/>
                        </a:rPr>
                        <a:t> R</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rId7"/>
                        </a:rPr>
                        <a:t>Hoehn</a:t>
                      </a:r>
                      <a:r>
                        <a:rPr kumimoji="0" lang="en-US" b="0" i="0" u="sng" kern="1200" dirty="0">
                          <a:solidFill>
                            <a:schemeClr val="dk1"/>
                          </a:solidFill>
                          <a:latin typeface="+mn-lt"/>
                          <a:ea typeface="+mn-ea"/>
                          <a:cs typeface="+mn-cs"/>
                          <a:hlinkClick r:id="rId7"/>
                        </a:rPr>
                        <a:t> T</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rId8"/>
                        </a:rPr>
                        <a:t>Wieg</a:t>
                      </a:r>
                      <a:r>
                        <a:rPr kumimoji="0" lang="en-US" b="0" i="0" u="sng" kern="1200" dirty="0">
                          <a:solidFill>
                            <a:schemeClr val="dk1"/>
                          </a:solidFill>
                          <a:latin typeface="+mn-lt"/>
                          <a:ea typeface="+mn-ea"/>
                          <a:cs typeface="+mn-cs"/>
                          <a:hlinkClick r:id="rId8"/>
                        </a:rPr>
                        <a:t> C</a:t>
                      </a:r>
                      <a:r>
                        <a:rPr kumimoji="0" lang="en-US" b="0" i="0" kern="1200" dirty="0">
                          <a:solidFill>
                            <a:schemeClr val="dk1"/>
                          </a:solidFill>
                          <a:latin typeface="+mn-lt"/>
                          <a:ea typeface="+mn-ea"/>
                          <a:cs typeface="+mn-cs"/>
                        </a:rPr>
                        <a:t>, </a:t>
                      </a:r>
                      <a:r>
                        <a:rPr kumimoji="0" lang="en-US" b="0" i="0" u="sng" kern="1200" dirty="0">
                          <a:solidFill>
                            <a:schemeClr val="dk1"/>
                          </a:solidFill>
                          <a:latin typeface="+mn-lt"/>
                          <a:ea typeface="+mn-ea"/>
                          <a:cs typeface="+mn-cs"/>
                          <a:hlinkClick r:id="rId9"/>
                        </a:rPr>
                        <a:t>Siegel J</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rId10"/>
                        </a:rPr>
                        <a:t>Avenarius</a:t>
                      </a:r>
                      <a:r>
                        <a:rPr kumimoji="0" lang="en-US" b="0" i="0" u="sng" kern="1200" dirty="0">
                          <a:solidFill>
                            <a:schemeClr val="dk1"/>
                          </a:solidFill>
                          <a:latin typeface="+mn-lt"/>
                          <a:ea typeface="+mn-ea"/>
                          <a:cs typeface="+mn-cs"/>
                          <a:hlinkClick r:id="rId10"/>
                        </a:rPr>
                        <a:t> S</a:t>
                      </a:r>
                      <a:r>
                        <a:rPr kumimoji="0" lang="en-US" b="0" i="0" kern="1200" dirty="0">
                          <a:solidFill>
                            <a:schemeClr val="dk1"/>
                          </a:solidFill>
                          <a:latin typeface="+mn-lt"/>
                          <a:ea typeface="+mn-ea"/>
                          <a:cs typeface="+mn-cs"/>
                        </a:rPr>
                        <a:t>,</a:t>
                      </a:r>
                      <a:endParaRPr lang="en-US" dirty="0"/>
                    </a:p>
                  </a:txBody>
                  <a:tcPr/>
                </a:tc>
                <a:tc>
                  <a:txBody>
                    <a:bodyPr/>
                    <a:lstStyle/>
                    <a:p>
                      <a:r>
                        <a:rPr lang="en-US" dirty="0"/>
                        <a:t>2</a:t>
                      </a:r>
                    </a:p>
                  </a:txBody>
                  <a:tcPr/>
                </a:tc>
                <a:tc>
                  <a:txBody>
                    <a:bodyPr/>
                    <a:lstStyle/>
                    <a:p>
                      <a:r>
                        <a:rPr kumimoji="0" lang="en-US" b="0" i="0" kern="1200" dirty="0">
                          <a:solidFill>
                            <a:schemeClr val="dk1"/>
                          </a:solidFill>
                          <a:latin typeface="+mn-lt"/>
                          <a:ea typeface="+mn-ea"/>
                          <a:cs typeface="+mn-cs"/>
                        </a:rPr>
                        <a:t>108 infants were assigned to the intervention group and 112 infants to the standard treatment group. All infants were </a:t>
                      </a:r>
                      <a:r>
                        <a:rPr kumimoji="0" lang="en-US" b="0" i="0" kern="1200" dirty="0" err="1">
                          <a:solidFill>
                            <a:schemeClr val="dk1"/>
                          </a:solidFill>
                          <a:latin typeface="+mn-lt"/>
                          <a:ea typeface="+mn-ea"/>
                          <a:cs typeface="+mn-cs"/>
                        </a:rPr>
                        <a:t>analysed</a:t>
                      </a:r>
                      <a:r>
                        <a:rPr kumimoji="0" lang="en-US" b="0" i="0" kern="1200" dirty="0">
                          <a:solidFill>
                            <a:schemeClr val="dk1"/>
                          </a:solidFill>
                          <a:latin typeface="+mn-lt"/>
                          <a:ea typeface="+mn-ea"/>
                          <a:cs typeface="+mn-cs"/>
                        </a:rPr>
                        <a:t>. On day 2 or 3 after birth, 30 (28%) infants in the intervention group were mechanically ventilated versus 51 (46%) in the standard treatment group (number needed to treat 6, 95% CI 3-20, absolute risk reduction 0·18, 95% CI 0·30-0·05, p=0·008). 36 (33%) infants in the intervention group were mechanically ventilated during their stay in the hospital compared with 82 (73%) in the standard treatment group (number needed to treat: 3, 95% CI 2-4, p&lt;0·0001). The intervention group had significantly fewer median days on mechanical ventilation, (0 days. IQR 0-3 </a:t>
                      </a:r>
                      <a:r>
                        <a:rPr kumimoji="0" lang="en-US" b="0" i="0" kern="1200" dirty="0" err="1">
                          <a:solidFill>
                            <a:schemeClr val="dk1"/>
                          </a:solidFill>
                          <a:latin typeface="+mn-lt"/>
                          <a:ea typeface="+mn-ea"/>
                          <a:cs typeface="+mn-cs"/>
                        </a:rPr>
                        <a:t>vs</a:t>
                      </a:r>
                      <a:r>
                        <a:rPr kumimoji="0" lang="en-US" b="0" i="0" kern="1200" dirty="0">
                          <a:solidFill>
                            <a:schemeClr val="dk1"/>
                          </a:solidFill>
                          <a:latin typeface="+mn-lt"/>
                          <a:ea typeface="+mn-ea"/>
                          <a:cs typeface="+mn-cs"/>
                        </a:rPr>
                        <a:t> 2 days, 0-5) and a lower need for oxygen therapy at 28 days (30 infants [30%] </a:t>
                      </a:r>
                      <a:r>
                        <a:rPr kumimoji="0" lang="en-US" b="0" i="0" kern="1200" dirty="0" err="1">
                          <a:solidFill>
                            <a:schemeClr val="dk1"/>
                          </a:solidFill>
                          <a:latin typeface="+mn-lt"/>
                          <a:ea typeface="+mn-ea"/>
                          <a:cs typeface="+mn-cs"/>
                        </a:rPr>
                        <a:t>vs</a:t>
                      </a:r>
                      <a:r>
                        <a:rPr kumimoji="0" lang="en-US" b="0" i="0" kern="1200" dirty="0">
                          <a:solidFill>
                            <a:schemeClr val="dk1"/>
                          </a:solidFill>
                          <a:latin typeface="+mn-lt"/>
                          <a:ea typeface="+mn-ea"/>
                          <a:cs typeface="+mn-cs"/>
                        </a:rPr>
                        <a:t> 49 infants [45%], p=0·032) compared with the standard treatment group. We recorded no differences between groups for mortality (seven deaths in the intervention group </a:t>
                      </a:r>
                      <a:r>
                        <a:rPr kumimoji="0" lang="en-US" b="0" i="0" kern="1200" dirty="0" err="1">
                          <a:solidFill>
                            <a:schemeClr val="dk1"/>
                          </a:solidFill>
                          <a:latin typeface="+mn-lt"/>
                          <a:ea typeface="+mn-ea"/>
                          <a:cs typeface="+mn-cs"/>
                        </a:rPr>
                        <a:t>vs</a:t>
                      </a:r>
                      <a:r>
                        <a:rPr kumimoji="0" lang="en-US" b="0" i="0" kern="1200" dirty="0">
                          <a:solidFill>
                            <a:schemeClr val="dk1"/>
                          </a:solidFill>
                          <a:latin typeface="+mn-lt"/>
                          <a:ea typeface="+mn-ea"/>
                          <a:cs typeface="+mn-cs"/>
                        </a:rPr>
                        <a:t> five in the standard treatment group) and serious adverse events (21 </a:t>
                      </a:r>
                      <a:r>
                        <a:rPr kumimoji="0" lang="en-US" b="0" i="0" kern="1200" dirty="0" err="1">
                          <a:solidFill>
                            <a:schemeClr val="dk1"/>
                          </a:solidFill>
                          <a:latin typeface="+mn-lt"/>
                          <a:ea typeface="+mn-ea"/>
                          <a:cs typeface="+mn-cs"/>
                        </a:rPr>
                        <a:t>vs</a:t>
                      </a:r>
                      <a:r>
                        <a:rPr kumimoji="0" lang="en-US" b="0" i="0" kern="1200" dirty="0">
                          <a:solidFill>
                            <a:schemeClr val="dk1"/>
                          </a:solidFill>
                          <a:latin typeface="+mn-lt"/>
                          <a:ea typeface="+mn-ea"/>
                          <a:cs typeface="+mn-cs"/>
                        </a:rPr>
                        <a:t> 28).</a:t>
                      </a:r>
                      <a:endParaRPr lang="en-US" dirty="0"/>
                    </a:p>
                  </a:txBody>
                  <a:tcPr/>
                </a:tc>
                <a:tc>
                  <a:txBody>
                    <a:bodyPr/>
                    <a:lstStyle/>
                    <a:p>
                      <a:r>
                        <a:rPr kumimoji="0" lang="en-US" b="0" i="0" kern="1200">
                          <a:solidFill>
                            <a:schemeClr val="dk1"/>
                          </a:solidFill>
                          <a:latin typeface="+mn-lt"/>
                          <a:ea typeface="+mn-ea"/>
                          <a:cs typeface="+mn-cs"/>
                        </a:rPr>
                        <a:t>The application of surfactant via a thin catheter to spontaneously breathing preterm infants receiving continuous positive airway pressure reduces the need for mechanical ventilation.</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Fluids &amp; Electrolytes</a:t>
            </a:r>
          </a:p>
        </p:txBody>
      </p:sp>
      <p:sp>
        <p:nvSpPr>
          <p:cNvPr id="3" name="Content Placeholder 2"/>
          <p:cNvSpPr>
            <a:spLocks noGrp="1"/>
          </p:cNvSpPr>
          <p:nvPr>
            <p:ph sz="quarter" idx="1"/>
          </p:nvPr>
        </p:nvSpPr>
        <p:spPr>
          <a:xfrm>
            <a:off x="612648" y="1600200"/>
            <a:ext cx="8153400" cy="4876800"/>
          </a:xfrm>
        </p:spPr>
        <p:txBody>
          <a:bodyPr>
            <a:normAutofit fontScale="77500" lnSpcReduction="20000"/>
          </a:bodyPr>
          <a:lstStyle/>
          <a:p>
            <a:r>
              <a:rPr lang="en-US" dirty="0"/>
              <a:t>Total Fluid Requirement (TFR) on day 1 –</a:t>
            </a:r>
          </a:p>
          <a:p>
            <a:pPr>
              <a:buNone/>
            </a:pPr>
            <a:r>
              <a:rPr lang="en-US" dirty="0"/>
              <a:t>&lt; 1000 </a:t>
            </a:r>
            <a:r>
              <a:rPr lang="en-US" dirty="0" err="1"/>
              <a:t>gm</a:t>
            </a:r>
            <a:r>
              <a:rPr lang="en-US" dirty="0"/>
              <a:t>:		100 ml/kg/day</a:t>
            </a:r>
          </a:p>
          <a:p>
            <a:pPr>
              <a:buNone/>
            </a:pPr>
            <a:r>
              <a:rPr lang="en-US" dirty="0"/>
              <a:t>1000 – 1500 </a:t>
            </a:r>
            <a:r>
              <a:rPr lang="en-US" dirty="0" err="1"/>
              <a:t>gm</a:t>
            </a:r>
            <a:r>
              <a:rPr lang="en-US" dirty="0"/>
              <a:t>: 	80 ml/kg/day</a:t>
            </a:r>
          </a:p>
          <a:p>
            <a:pPr>
              <a:buNone/>
            </a:pPr>
            <a:r>
              <a:rPr lang="en-US" dirty="0"/>
              <a:t>&gt; 1500 </a:t>
            </a:r>
            <a:r>
              <a:rPr lang="en-US" dirty="0" err="1"/>
              <a:t>gm</a:t>
            </a:r>
            <a:r>
              <a:rPr lang="en-US" dirty="0"/>
              <a:t>:		60 ml/kg/day</a:t>
            </a:r>
          </a:p>
          <a:p>
            <a:r>
              <a:rPr lang="en-US" dirty="0"/>
              <a:t>Add 20 ml/kg for insensible loss under radiant warmer</a:t>
            </a:r>
          </a:p>
          <a:p>
            <a:r>
              <a:rPr lang="en-US" dirty="0"/>
              <a:t>Restrict TFR in </a:t>
            </a:r>
            <a:r>
              <a:rPr lang="en-US" dirty="0" err="1"/>
              <a:t>preterms</a:t>
            </a:r>
            <a:r>
              <a:rPr lang="en-US" dirty="0"/>
              <a:t> with respiratory distress to prevent CLD (chronic lung disease), opening up of PDA (patent ductus arteriosus) </a:t>
            </a:r>
          </a:p>
          <a:p>
            <a:r>
              <a:rPr lang="en-US" dirty="0"/>
              <a:t>Increase TFR by 15 ml/kg/day daily till 150 ml/kg/day (usually by day 7), then increase by 10 ml/kg/day till maximum of 180 ml/kg/day</a:t>
            </a:r>
          </a:p>
          <a:p>
            <a:r>
              <a:rPr lang="en-US" dirty="0"/>
              <a:t>Monitor daily weight, urine output, serum sodium, blood urea, urine output, urine specific gravity, ABG (arterial blood gas) – and decide about TFR.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Fluids &amp; Electrolytes ….</a:t>
            </a:r>
          </a:p>
        </p:txBody>
      </p:sp>
      <p:sp>
        <p:nvSpPr>
          <p:cNvPr id="3" name="Content Placeholder 2"/>
          <p:cNvSpPr>
            <a:spLocks noGrp="1"/>
          </p:cNvSpPr>
          <p:nvPr>
            <p:ph sz="quarter" idx="1"/>
          </p:nvPr>
        </p:nvSpPr>
        <p:spPr/>
        <p:txBody>
          <a:bodyPr>
            <a:normAutofit fontScale="92500"/>
          </a:bodyPr>
          <a:lstStyle/>
          <a:p>
            <a:r>
              <a:rPr lang="en-US" dirty="0"/>
              <a:t>Type of fluid – start with 10% dextrose, 5% dextrose in extreme preterm neonates. Further need is based on RBS (random blood sugar) readings</a:t>
            </a:r>
          </a:p>
          <a:p>
            <a:r>
              <a:rPr lang="en-US" dirty="0"/>
              <a:t>Sodium – initial 48 hours – sodium free fluid, then add sodium of 2 – 3 </a:t>
            </a:r>
            <a:r>
              <a:rPr lang="en-US" dirty="0" err="1"/>
              <a:t>mEq</a:t>
            </a:r>
            <a:r>
              <a:rPr lang="en-US" dirty="0"/>
              <a:t>/kg/day. Give less sodium especially in neonates who are extreme </a:t>
            </a:r>
            <a:r>
              <a:rPr lang="en-US" dirty="0" err="1"/>
              <a:t>preterms</a:t>
            </a:r>
            <a:r>
              <a:rPr lang="en-US" dirty="0"/>
              <a:t> and those who have RDS. </a:t>
            </a:r>
          </a:p>
          <a:p>
            <a:r>
              <a:rPr lang="en-US" dirty="0"/>
              <a:t>Sodium requirement may increase after 7 days of life especially in extreme </a:t>
            </a:r>
            <a:r>
              <a:rPr lang="en-US" dirty="0" err="1"/>
              <a:t>preterms</a:t>
            </a:r>
            <a:r>
              <a:rPr lang="en-US" dirty="0"/>
              <a:t> because of inability of renal tubules to reabsorb filtered sodium. </a:t>
            </a:r>
          </a:p>
          <a:p>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Fluids &amp; Electrolytes ….</a:t>
            </a:r>
          </a:p>
        </p:txBody>
      </p:sp>
      <p:sp>
        <p:nvSpPr>
          <p:cNvPr id="3" name="Content Placeholder 2"/>
          <p:cNvSpPr>
            <a:spLocks noGrp="1"/>
          </p:cNvSpPr>
          <p:nvPr>
            <p:ph sz="quarter" idx="1"/>
          </p:nvPr>
        </p:nvSpPr>
        <p:spPr/>
        <p:txBody>
          <a:bodyPr/>
          <a:lstStyle/>
          <a:p>
            <a:r>
              <a:rPr lang="en-US" dirty="0"/>
              <a:t>Potassium – potassium free fluid for initial 48 hours. Then start potassium at 2 m </a:t>
            </a:r>
            <a:r>
              <a:rPr lang="en-US" dirty="0" err="1"/>
              <a:t>Eq</a:t>
            </a:r>
            <a:r>
              <a:rPr lang="en-US" dirty="0"/>
              <a:t>/kg/day.</a:t>
            </a:r>
          </a:p>
          <a:p>
            <a:r>
              <a:rPr lang="en-US" dirty="0"/>
              <a:t>Further potassium need is based on urine output, RFT (renal function test), serum potassium levels.</a:t>
            </a:r>
          </a:p>
          <a:p>
            <a:r>
              <a:rPr lang="en-US" dirty="0"/>
              <a:t>Calcium – start from day 1, at a rate of 4-6 ml/kg/day in 2 or 3 divided doses – diluted and given slowly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TPN (total parenteral nutrition) </a:t>
            </a:r>
          </a:p>
        </p:txBody>
      </p:sp>
      <p:sp>
        <p:nvSpPr>
          <p:cNvPr id="3" name="Content Placeholder 2"/>
          <p:cNvSpPr>
            <a:spLocks noGrp="1"/>
          </p:cNvSpPr>
          <p:nvPr>
            <p:ph sz="quarter" idx="1"/>
          </p:nvPr>
        </p:nvSpPr>
        <p:spPr/>
        <p:txBody>
          <a:bodyPr>
            <a:normAutofit fontScale="92500" lnSpcReduction="20000"/>
          </a:bodyPr>
          <a:lstStyle/>
          <a:p>
            <a:r>
              <a:rPr lang="en-US" dirty="0"/>
              <a:t>TPN should be started in those VLBW AND ELBW neonates in whom we do not expect to reach good amount of </a:t>
            </a:r>
            <a:r>
              <a:rPr lang="en-US" dirty="0" err="1"/>
              <a:t>enteral</a:t>
            </a:r>
            <a:r>
              <a:rPr lang="en-US" dirty="0"/>
              <a:t> feed (at least 50% of TFR) by day 3 of life, and by day 5 of life for neonates weighing &gt; 1500 </a:t>
            </a:r>
            <a:r>
              <a:rPr lang="en-US" dirty="0" err="1"/>
              <a:t>gms</a:t>
            </a:r>
            <a:r>
              <a:rPr lang="en-US" dirty="0"/>
              <a:t>.</a:t>
            </a:r>
          </a:p>
          <a:p>
            <a:r>
              <a:rPr lang="en-US" dirty="0"/>
              <a:t>Limitations – strict aseptic precautions are required in preparation, ideally to be prepared under laminar air flow. High risk of sepsis and metabolic derangements if not prepared as per need; and especially when lipids are also given.</a:t>
            </a:r>
          </a:p>
          <a:p>
            <a:r>
              <a:rPr lang="en-US" dirty="0"/>
              <a:t>Best to decide as per your set up limitations and as per condition of neonate; and your predicted outcome.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Feeding of Preterm - Stable </a:t>
            </a:r>
          </a:p>
        </p:txBody>
      </p:sp>
      <p:sp>
        <p:nvSpPr>
          <p:cNvPr id="3" name="Content Placeholder 2"/>
          <p:cNvSpPr>
            <a:spLocks noGrp="1"/>
          </p:cNvSpPr>
          <p:nvPr>
            <p:ph sz="quarter" idx="1"/>
          </p:nvPr>
        </p:nvSpPr>
        <p:spPr/>
        <p:txBody>
          <a:bodyPr>
            <a:normAutofit/>
          </a:bodyPr>
          <a:lstStyle/>
          <a:p>
            <a:r>
              <a:rPr lang="en-US" dirty="0">
                <a:solidFill>
                  <a:srgbClr val="FF0000"/>
                </a:solidFill>
              </a:rPr>
              <a:t>&gt; 34 weeks (&gt; 1.8 kg) </a:t>
            </a:r>
            <a:r>
              <a:rPr lang="en-US" dirty="0"/>
              <a:t>– start direct breast feed, offer spoon feed if required</a:t>
            </a:r>
          </a:p>
          <a:p>
            <a:r>
              <a:rPr lang="en-US" dirty="0">
                <a:solidFill>
                  <a:srgbClr val="FF0000"/>
                </a:solidFill>
              </a:rPr>
              <a:t>32 – 34 weeks ( 1.5 – 1.8 kg) </a:t>
            </a:r>
            <a:r>
              <a:rPr lang="en-US" dirty="0"/>
              <a:t>– start with spoon feed, OGT (orogastric tube) feeding if required</a:t>
            </a:r>
          </a:p>
          <a:p>
            <a:r>
              <a:rPr lang="en-US" dirty="0">
                <a:solidFill>
                  <a:srgbClr val="FF0000"/>
                </a:solidFill>
              </a:rPr>
              <a:t>30 – 32 weeks (1.2 – 1.5 kg) </a:t>
            </a:r>
            <a:r>
              <a:rPr lang="en-US" dirty="0"/>
              <a:t>– start with OGT feeding</a:t>
            </a:r>
          </a:p>
          <a:p>
            <a:r>
              <a:rPr lang="en-US" dirty="0">
                <a:solidFill>
                  <a:srgbClr val="FF0000"/>
                </a:solidFill>
              </a:rPr>
              <a:t>&lt; 30 weeks (&lt; 1.2 kg) </a:t>
            </a:r>
            <a:r>
              <a:rPr lang="en-US" dirty="0"/>
              <a:t>– start with iv fluid, start </a:t>
            </a:r>
            <a:r>
              <a:rPr lang="en-US" dirty="0" err="1"/>
              <a:t>trophic</a:t>
            </a:r>
            <a:r>
              <a:rPr lang="en-US" dirty="0"/>
              <a:t> feed at 10-20 ml/kg/day as early as possible (from day 1 or 2)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esktop\management-of-lbw-low-birthweight-babies-28-72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49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Spoon feeding – </a:t>
            </a:r>
            <a:r>
              <a:rPr lang="en-US" dirty="0" err="1"/>
              <a:t>Paladi</a:t>
            </a:r>
            <a:r>
              <a:rPr lang="en-US" dirty="0"/>
              <a:t> feeding</a:t>
            </a:r>
            <a:endParaRPr lang="hi-IN" dirty="0"/>
          </a:p>
        </p:txBody>
      </p:sp>
      <p:pic>
        <p:nvPicPr>
          <p:cNvPr id="13314" name="Picture 2" descr="C:\Users\Admin\Desktop\202191RKERGB75.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44958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Admin\Desktop\feeding-and-fluid-electrolyte-management-of-lbw-19-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47800"/>
            <a:ext cx="563880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863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Feeding of Preterm - Unstable</a:t>
            </a:r>
          </a:p>
        </p:txBody>
      </p:sp>
      <p:sp>
        <p:nvSpPr>
          <p:cNvPr id="3" name="Content Placeholder 2"/>
          <p:cNvSpPr>
            <a:spLocks noGrp="1"/>
          </p:cNvSpPr>
          <p:nvPr>
            <p:ph sz="quarter" idx="1"/>
          </p:nvPr>
        </p:nvSpPr>
        <p:spPr/>
        <p:txBody>
          <a:bodyPr/>
          <a:lstStyle/>
          <a:p>
            <a:r>
              <a:rPr lang="en-US" dirty="0"/>
              <a:t>If neonate is unstable </a:t>
            </a:r>
            <a:r>
              <a:rPr lang="en-US" dirty="0" err="1"/>
              <a:t>hemodynamically</a:t>
            </a:r>
            <a:r>
              <a:rPr lang="en-US" dirty="0"/>
              <a:t> and is in need of large doses of </a:t>
            </a:r>
            <a:r>
              <a:rPr lang="en-US" dirty="0" err="1"/>
              <a:t>ionotropes</a:t>
            </a:r>
            <a:r>
              <a:rPr lang="en-US" dirty="0"/>
              <a:t> – do not start feed. Once the need of </a:t>
            </a:r>
            <a:r>
              <a:rPr lang="en-US" dirty="0" err="1"/>
              <a:t>ionotropes</a:t>
            </a:r>
            <a:r>
              <a:rPr lang="en-US" dirty="0"/>
              <a:t> is reduced – start </a:t>
            </a:r>
            <a:r>
              <a:rPr lang="en-US" dirty="0" err="1"/>
              <a:t>trophic</a:t>
            </a:r>
            <a:r>
              <a:rPr lang="en-US" dirty="0"/>
              <a:t> feeds, and slowly advance as tolerated.</a:t>
            </a:r>
          </a:p>
          <a:p>
            <a:r>
              <a:rPr lang="en-US" dirty="0"/>
              <a:t>Give 2 hourly feed </a:t>
            </a:r>
          </a:p>
          <a:p>
            <a:r>
              <a:rPr lang="en-US" dirty="0"/>
              <a:t>If tolerated, Advance feed at 10-20 ml/kg/day for those below 1500 </a:t>
            </a:r>
            <a:r>
              <a:rPr lang="en-US" dirty="0" err="1"/>
              <a:t>gms</a:t>
            </a:r>
            <a:r>
              <a:rPr lang="en-US" dirty="0"/>
              <a:t>, 20 – 30 ml/kg/day for those above 1500 </a:t>
            </a:r>
            <a:r>
              <a:rPr lang="en-US" dirty="0" err="1"/>
              <a:t>gms</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LBW</a:t>
            </a:r>
          </a:p>
        </p:txBody>
      </p:sp>
      <p:sp>
        <p:nvSpPr>
          <p:cNvPr id="3" name="Content Placeholder 2"/>
          <p:cNvSpPr>
            <a:spLocks noGrp="1"/>
          </p:cNvSpPr>
          <p:nvPr>
            <p:ph sz="quarter" idx="1"/>
          </p:nvPr>
        </p:nvSpPr>
        <p:spPr/>
        <p:txBody>
          <a:bodyPr>
            <a:normAutofit lnSpcReduction="10000"/>
          </a:bodyPr>
          <a:lstStyle/>
          <a:p>
            <a:r>
              <a:rPr lang="en-US" b="1" dirty="0">
                <a:solidFill>
                  <a:srgbClr val="FF0000"/>
                </a:solidFill>
              </a:rPr>
              <a:t>Preterm:</a:t>
            </a:r>
            <a:r>
              <a:rPr lang="en-US" b="1" dirty="0"/>
              <a:t> </a:t>
            </a:r>
          </a:p>
          <a:p>
            <a:pPr marL="0" indent="0">
              <a:buNone/>
            </a:pPr>
            <a:r>
              <a:rPr lang="en-US" dirty="0"/>
              <a:t>Born before 37 completed weeks of gestation. Account for 1/3</a:t>
            </a:r>
            <a:r>
              <a:rPr lang="en-US" baseline="30000" dirty="0"/>
              <a:t>rd</a:t>
            </a:r>
            <a:r>
              <a:rPr lang="en-US" dirty="0"/>
              <a:t> of LBW. (10 – 12% of all live births)</a:t>
            </a:r>
          </a:p>
          <a:p>
            <a:r>
              <a:rPr lang="en-US" b="1" dirty="0">
                <a:solidFill>
                  <a:srgbClr val="FF0000"/>
                </a:solidFill>
              </a:rPr>
              <a:t>SFD (Small For Date) / IUGR (Intrauterine growth retardation): </a:t>
            </a:r>
          </a:p>
          <a:p>
            <a:pPr marL="0" indent="0">
              <a:buNone/>
            </a:pPr>
            <a:r>
              <a:rPr lang="en-US" dirty="0"/>
              <a:t>Birth weight &lt;10</a:t>
            </a:r>
            <a:r>
              <a:rPr lang="en-US" baseline="30000" dirty="0"/>
              <a:t>th</a:t>
            </a:r>
            <a:r>
              <a:rPr lang="en-US" dirty="0"/>
              <a:t> centile for gestational age. </a:t>
            </a:r>
          </a:p>
          <a:p>
            <a:pPr marL="0" indent="0">
              <a:buNone/>
            </a:pPr>
            <a:r>
              <a:rPr lang="en-US" dirty="0"/>
              <a:t>Account for 2/3</a:t>
            </a:r>
            <a:r>
              <a:rPr lang="en-US" baseline="30000" dirty="0"/>
              <a:t>rd</a:t>
            </a:r>
            <a:r>
              <a:rPr lang="en-US" dirty="0"/>
              <a:t> of LBW. </a:t>
            </a:r>
          </a:p>
          <a:p>
            <a:pPr marL="0" indent="0">
              <a:buNone/>
            </a:pPr>
            <a:r>
              <a:rPr lang="en-US" dirty="0"/>
              <a:t>Most IUGR are full term. Few IUGR are preterm.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
          <a:ext cx="8839200" cy="915924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838200">
                <a:tc>
                  <a:txBody>
                    <a:bodyPr/>
                    <a:lstStyle/>
                    <a:p>
                      <a:r>
                        <a:rPr lang="en-US" dirty="0"/>
                        <a:t>Study </a:t>
                      </a:r>
                    </a:p>
                  </a:txBody>
                  <a:tcPr/>
                </a:tc>
                <a:tc>
                  <a:txBody>
                    <a:bodyPr/>
                    <a:lstStyle/>
                    <a:p>
                      <a:r>
                        <a:rPr lang="en-US" dirty="0"/>
                        <a:t>Journal, Authors</a:t>
                      </a:r>
                    </a:p>
                  </a:txBody>
                  <a:tcPr/>
                </a:tc>
                <a:tc>
                  <a:txBody>
                    <a:bodyPr/>
                    <a:lstStyle/>
                    <a:p>
                      <a:r>
                        <a:rPr lang="en-US" dirty="0"/>
                        <a:t>Level of </a:t>
                      </a:r>
                      <a:r>
                        <a:rPr lang="en-US" dirty="0" err="1"/>
                        <a:t>Evid</a:t>
                      </a:r>
                      <a:endParaRPr lang="en-US" dirty="0"/>
                    </a:p>
                  </a:txBody>
                  <a:tcPr/>
                </a:tc>
                <a:tc>
                  <a:txBody>
                    <a:bodyPr/>
                    <a:lstStyle/>
                    <a:p>
                      <a:r>
                        <a:rPr lang="en-US" dirty="0"/>
                        <a:t>Results </a:t>
                      </a:r>
                    </a:p>
                  </a:txBody>
                  <a:tcPr/>
                </a:tc>
                <a:tc>
                  <a:txBody>
                    <a:bodyPr/>
                    <a:lstStyle/>
                    <a:p>
                      <a:r>
                        <a:rPr lang="en-US" dirty="0"/>
                        <a:t>Outcomes </a:t>
                      </a:r>
                    </a:p>
                  </a:txBody>
                  <a:tcPr/>
                </a:tc>
                <a:extLst>
                  <a:ext uri="{0D108BD9-81ED-4DB2-BD59-A6C34878D82A}">
                    <a16:rowId xmlns:a16="http://schemas.microsoft.com/office/drawing/2014/main" val="10000"/>
                  </a:ext>
                </a:extLst>
              </a:tr>
              <a:tr h="5254925">
                <a:tc>
                  <a:txBody>
                    <a:bodyPr/>
                    <a:lstStyle/>
                    <a:p>
                      <a:r>
                        <a:rPr kumimoji="0" lang="en-US" b="1" i="0" kern="1200" dirty="0">
                          <a:solidFill>
                            <a:schemeClr val="dk1"/>
                          </a:solidFill>
                          <a:latin typeface="+mn-lt"/>
                          <a:ea typeface="+mn-ea"/>
                          <a:cs typeface="+mn-cs"/>
                        </a:rPr>
                        <a:t>Randomized trial of donor human milk versus preterm formula as substitutes for mothers' own milk in the feeding of extremely premature infants.</a:t>
                      </a:r>
                    </a:p>
                  </a:txBody>
                  <a:tcPr/>
                </a:tc>
                <a:tc>
                  <a:txBody>
                    <a:bodyPr/>
                    <a:lstStyle/>
                    <a:p>
                      <a:r>
                        <a:rPr kumimoji="0" lang="en-US" b="0" i="0" u="sng" kern="1200" dirty="0">
                          <a:solidFill>
                            <a:schemeClr val="dk1"/>
                          </a:solidFill>
                          <a:latin typeface="+mn-lt"/>
                          <a:ea typeface="+mn-ea"/>
                          <a:cs typeface="+mn-cs"/>
                          <a:hlinkClick r:id="rId2" tooltip="Pediatrics."/>
                        </a:rPr>
                        <a:t>Pediatrics.</a:t>
                      </a:r>
                      <a:r>
                        <a:rPr kumimoji="0" lang="en-US" b="0" i="0" kern="1200" dirty="0">
                          <a:solidFill>
                            <a:schemeClr val="dk1"/>
                          </a:solidFill>
                          <a:latin typeface="+mn-lt"/>
                          <a:ea typeface="+mn-ea"/>
                          <a:cs typeface="+mn-cs"/>
                        </a:rPr>
                        <a:t> 2005 Aug;116(2):400-6.</a:t>
                      </a:r>
                    </a:p>
                    <a:p>
                      <a:r>
                        <a:rPr kumimoji="0" lang="en-US" b="0" i="0" u="sng" kern="1200" dirty="0" err="1">
                          <a:solidFill>
                            <a:schemeClr val="dk1"/>
                          </a:solidFill>
                          <a:latin typeface="+mn-lt"/>
                          <a:ea typeface="+mn-ea"/>
                          <a:cs typeface="+mn-cs"/>
                          <a:hlinkClick r:id="rId3"/>
                        </a:rPr>
                        <a:t>Schanler</a:t>
                      </a:r>
                      <a:r>
                        <a:rPr kumimoji="0" lang="en-US" b="0" i="0" u="sng" kern="1200" dirty="0">
                          <a:solidFill>
                            <a:schemeClr val="dk1"/>
                          </a:solidFill>
                          <a:latin typeface="+mn-lt"/>
                          <a:ea typeface="+mn-ea"/>
                          <a:cs typeface="+mn-cs"/>
                          <a:hlinkClick r:id="rId3"/>
                        </a:rPr>
                        <a:t> RJ</a:t>
                      </a:r>
                      <a:r>
                        <a:rPr kumimoji="0" lang="en-US" b="0" i="0" kern="1200" baseline="30000" dirty="0">
                          <a:solidFill>
                            <a:schemeClr val="dk1"/>
                          </a:solidFill>
                          <a:latin typeface="+mn-lt"/>
                          <a:ea typeface="+mn-ea"/>
                          <a:cs typeface="+mn-cs"/>
                        </a:rPr>
                        <a:t>1</a:t>
                      </a:r>
                      <a:r>
                        <a:rPr kumimoji="0" lang="en-US" b="0" i="0" kern="1200" dirty="0">
                          <a:solidFill>
                            <a:schemeClr val="dk1"/>
                          </a:solidFill>
                          <a:latin typeface="+mn-lt"/>
                          <a:ea typeface="+mn-ea"/>
                          <a:cs typeface="+mn-cs"/>
                        </a:rPr>
                        <a:t>, </a:t>
                      </a:r>
                      <a:r>
                        <a:rPr kumimoji="0" lang="en-US" b="0" i="0" u="sng" kern="1200" dirty="0">
                          <a:solidFill>
                            <a:schemeClr val="dk1"/>
                          </a:solidFill>
                          <a:latin typeface="+mn-lt"/>
                          <a:ea typeface="+mn-ea"/>
                          <a:cs typeface="+mn-cs"/>
                          <a:hlinkClick r:id="rId4"/>
                        </a:rPr>
                        <a:t>Lau C</a:t>
                      </a:r>
                      <a:r>
                        <a:rPr kumimoji="0" lang="en-US" b="0" i="0" kern="1200" dirty="0">
                          <a:solidFill>
                            <a:schemeClr val="dk1"/>
                          </a:solidFill>
                          <a:latin typeface="+mn-lt"/>
                          <a:ea typeface="+mn-ea"/>
                          <a:cs typeface="+mn-cs"/>
                        </a:rPr>
                        <a:t>, </a:t>
                      </a:r>
                      <a:r>
                        <a:rPr kumimoji="0" lang="en-US" b="0" i="0" u="sng" kern="1200" dirty="0">
                          <a:solidFill>
                            <a:schemeClr val="dk1"/>
                          </a:solidFill>
                          <a:latin typeface="+mn-lt"/>
                          <a:ea typeface="+mn-ea"/>
                          <a:cs typeface="+mn-cs"/>
                          <a:hlinkClick r:id="rId5"/>
                        </a:rPr>
                        <a:t>Hurst NM</a:t>
                      </a:r>
                      <a:r>
                        <a:rPr kumimoji="0" lang="en-US" b="0" i="0" kern="1200" dirty="0">
                          <a:solidFill>
                            <a:schemeClr val="dk1"/>
                          </a:solidFill>
                          <a:latin typeface="+mn-lt"/>
                          <a:ea typeface="+mn-ea"/>
                          <a:cs typeface="+mn-cs"/>
                        </a:rPr>
                        <a:t>, </a:t>
                      </a:r>
                      <a:r>
                        <a:rPr kumimoji="0" lang="en-US" b="0" i="0" u="sng" kern="1200" dirty="0">
                          <a:solidFill>
                            <a:schemeClr val="dk1"/>
                          </a:solidFill>
                          <a:latin typeface="+mn-lt"/>
                          <a:ea typeface="+mn-ea"/>
                          <a:cs typeface="+mn-cs"/>
                          <a:hlinkClick r:id="rId6"/>
                        </a:rPr>
                        <a:t>Smith EO</a:t>
                      </a:r>
                      <a:r>
                        <a:rPr kumimoji="0" lang="en-US" b="0" i="0" kern="1200" dirty="0">
                          <a:solidFill>
                            <a:schemeClr val="dk1"/>
                          </a:solidFill>
                          <a:latin typeface="+mn-lt"/>
                          <a:ea typeface="+mn-ea"/>
                          <a:cs typeface="+mn-cs"/>
                        </a:rPr>
                        <a:t>.</a:t>
                      </a:r>
                    </a:p>
                    <a:p>
                      <a:endParaRPr lang="en-US" dirty="0"/>
                    </a:p>
                  </a:txBody>
                  <a:tcPr/>
                </a:tc>
                <a:tc>
                  <a:txBody>
                    <a:bodyPr/>
                    <a:lstStyle/>
                    <a:p>
                      <a:r>
                        <a:rPr lang="en-US" dirty="0"/>
                        <a:t>2</a:t>
                      </a:r>
                    </a:p>
                  </a:txBody>
                  <a:tcPr/>
                </a:tc>
                <a:tc>
                  <a:txBody>
                    <a:bodyPr/>
                    <a:lstStyle/>
                    <a:p>
                      <a:r>
                        <a:rPr kumimoji="0" lang="en-US" b="0" i="0" kern="1200" dirty="0">
                          <a:solidFill>
                            <a:schemeClr val="dk1"/>
                          </a:solidFill>
                          <a:latin typeface="+mn-lt"/>
                          <a:ea typeface="+mn-ea"/>
                          <a:cs typeface="+mn-cs"/>
                        </a:rPr>
                        <a:t>Of 243 infants, 70 (29%) received only MM; group DM included 81 infants and group PF included 92 infants. Because of poor weight gain, 17 infants (21%), all in group DM, were switched to PF. There were no differences in birth weight, gestational age, multiple births, and age at attainment of feeding of 50 </a:t>
                      </a:r>
                      <a:r>
                        <a:rPr kumimoji="0" lang="en-US" b="0" i="0" kern="1200" dirty="0" err="1">
                          <a:solidFill>
                            <a:schemeClr val="dk1"/>
                          </a:solidFill>
                          <a:latin typeface="+mn-lt"/>
                          <a:ea typeface="+mn-ea"/>
                          <a:cs typeface="+mn-cs"/>
                        </a:rPr>
                        <a:t>mL</a:t>
                      </a:r>
                      <a:r>
                        <a:rPr kumimoji="0" lang="en-US" b="0" i="0" kern="1200" dirty="0">
                          <a:solidFill>
                            <a:schemeClr val="dk1"/>
                          </a:solidFill>
                          <a:latin typeface="+mn-lt"/>
                          <a:ea typeface="+mn-ea"/>
                          <a:cs typeface="+mn-cs"/>
                        </a:rPr>
                        <a:t>/kg among groups. There were no differences between group DM and group PF in LOS and/or NEC, other infection-related events, hospital stay, or number of deaths. Group DM received a greater intake of milk and more nutritional supplements but had a slower rate of weight gain, compared with group PF. Compared with groups DM and PF, group MM had fewer episodes of LOS and/or NEC and total infection-related events and a shorter duration of hospital stay. Group MM also had fewer Gram-negative organisms isolated from blood cultures than did the other groups.</a:t>
                      </a:r>
                      <a:endParaRPr lang="en-US" dirty="0"/>
                    </a:p>
                  </a:txBody>
                  <a:tcPr/>
                </a:tc>
                <a:tc>
                  <a:txBody>
                    <a:bodyPr/>
                    <a:lstStyle/>
                    <a:p>
                      <a:r>
                        <a:rPr kumimoji="0" lang="en-US" b="0" i="0" kern="1200" dirty="0">
                          <a:solidFill>
                            <a:schemeClr val="dk1"/>
                          </a:solidFill>
                          <a:latin typeface="+mn-lt"/>
                          <a:ea typeface="+mn-ea"/>
                          <a:cs typeface="+mn-cs"/>
                        </a:rPr>
                        <a:t>In this randomized, blinded trial of feeding of extremely premature infants, we found that, as a substitute for MM, DM offered little observed short-term advantage over PF for feeding extremely premature infants. Advantages to an exclusive diet of MM were observed in terms of fewer infection-related events and shorter hospital stays.</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Support</a:t>
            </a:r>
          </a:p>
        </p:txBody>
      </p:sp>
      <p:sp>
        <p:nvSpPr>
          <p:cNvPr id="3" name="Content Placeholder 2"/>
          <p:cNvSpPr>
            <a:spLocks noGrp="1"/>
          </p:cNvSpPr>
          <p:nvPr>
            <p:ph sz="quarter" idx="1"/>
          </p:nvPr>
        </p:nvSpPr>
        <p:spPr/>
        <p:txBody>
          <a:bodyPr/>
          <a:lstStyle/>
          <a:p>
            <a:r>
              <a:rPr lang="en-US" dirty="0"/>
              <a:t>Based on CRT (capillary refill time), pulse volume, urine output, NIBP (noninvasive blood pressure) monitoring, and ECHO monitoring – start </a:t>
            </a:r>
            <a:r>
              <a:rPr lang="en-US" dirty="0" err="1"/>
              <a:t>dopamin</a:t>
            </a:r>
            <a:r>
              <a:rPr lang="en-US" dirty="0"/>
              <a:t> or </a:t>
            </a:r>
            <a:r>
              <a:rPr lang="en-US" dirty="0" err="1"/>
              <a:t>dobutamin</a:t>
            </a:r>
            <a:r>
              <a:rPr lang="en-US" dirty="0"/>
              <a:t>; titrate the dose as per requirement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Apnea Management</a:t>
            </a:r>
          </a:p>
        </p:txBody>
      </p:sp>
      <p:sp>
        <p:nvSpPr>
          <p:cNvPr id="3" name="Content Placeholder 2"/>
          <p:cNvSpPr>
            <a:spLocks noGrp="1"/>
          </p:cNvSpPr>
          <p:nvPr>
            <p:ph sz="quarter" idx="1"/>
          </p:nvPr>
        </p:nvSpPr>
        <p:spPr/>
        <p:txBody>
          <a:bodyPr/>
          <a:lstStyle/>
          <a:p>
            <a:r>
              <a:rPr lang="en-US" dirty="0"/>
              <a:t>Start caffeine immediately in neonates weighing &lt; 1200 </a:t>
            </a:r>
            <a:r>
              <a:rPr lang="en-US" dirty="0" err="1"/>
              <a:t>gms</a:t>
            </a:r>
            <a:r>
              <a:rPr lang="en-US" dirty="0"/>
              <a:t> &amp; &lt; 30 weeks, continue till </a:t>
            </a:r>
            <a:r>
              <a:rPr lang="en-US" dirty="0" err="1"/>
              <a:t>postconceptional</a:t>
            </a:r>
            <a:r>
              <a:rPr lang="en-US" dirty="0"/>
              <a:t> age of 34 weeks</a:t>
            </a:r>
          </a:p>
          <a:p>
            <a:r>
              <a:rPr lang="en-US" dirty="0"/>
              <a:t>In neonates &gt; 1200 </a:t>
            </a:r>
            <a:r>
              <a:rPr lang="en-US" dirty="0" err="1"/>
              <a:t>gms</a:t>
            </a:r>
            <a:r>
              <a:rPr lang="en-US" dirty="0"/>
              <a:t> &amp; &gt; 30 weeks – start caffeine if frequent or deep apnea is observed.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PDA Management</a:t>
            </a:r>
          </a:p>
        </p:txBody>
      </p:sp>
      <p:sp>
        <p:nvSpPr>
          <p:cNvPr id="3" name="Content Placeholder 2"/>
          <p:cNvSpPr>
            <a:spLocks noGrp="1"/>
          </p:cNvSpPr>
          <p:nvPr>
            <p:ph sz="quarter" idx="1"/>
          </p:nvPr>
        </p:nvSpPr>
        <p:spPr/>
        <p:txBody>
          <a:bodyPr/>
          <a:lstStyle/>
          <a:p>
            <a:r>
              <a:rPr lang="en-US" dirty="0"/>
              <a:t>For neonate &lt; 1000 </a:t>
            </a:r>
            <a:r>
              <a:rPr lang="en-US" dirty="0" err="1"/>
              <a:t>gms</a:t>
            </a:r>
            <a:r>
              <a:rPr lang="en-US" dirty="0"/>
              <a:t> – start medical management (</a:t>
            </a:r>
            <a:r>
              <a:rPr lang="en-US" dirty="0" err="1"/>
              <a:t>indomethacin</a:t>
            </a:r>
            <a:r>
              <a:rPr lang="en-US" dirty="0"/>
              <a:t> or ibuprofen) as soon as PDA is detected, even if PDA is not </a:t>
            </a:r>
            <a:r>
              <a:rPr lang="en-US" dirty="0" err="1"/>
              <a:t>hemodynamically</a:t>
            </a:r>
            <a:r>
              <a:rPr lang="en-US" dirty="0"/>
              <a:t> significant and neonate is asymptomatic.</a:t>
            </a:r>
          </a:p>
          <a:p>
            <a:r>
              <a:rPr lang="en-US" dirty="0"/>
              <a:t>For neonate &gt; 1000 </a:t>
            </a:r>
            <a:r>
              <a:rPr lang="en-US" dirty="0" err="1"/>
              <a:t>gms</a:t>
            </a:r>
            <a:r>
              <a:rPr lang="en-US" dirty="0"/>
              <a:t> – give treatment if neonate is symptomatic or PDA is </a:t>
            </a:r>
            <a:r>
              <a:rPr lang="en-US" dirty="0" err="1"/>
              <a:t>hemodynamically</a:t>
            </a:r>
            <a:r>
              <a:rPr lang="en-US" dirty="0"/>
              <a:t> significant on ECHO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Hyperbilirubinemia</a:t>
            </a:r>
            <a:r>
              <a:rPr lang="en-US" dirty="0"/>
              <a:t> in Preterm</a:t>
            </a:r>
          </a:p>
        </p:txBody>
      </p:sp>
      <p:sp>
        <p:nvSpPr>
          <p:cNvPr id="3" name="Content Placeholder 2"/>
          <p:cNvSpPr>
            <a:spLocks noGrp="1"/>
          </p:cNvSpPr>
          <p:nvPr>
            <p:ph sz="quarter" idx="1"/>
          </p:nvPr>
        </p:nvSpPr>
        <p:spPr/>
        <p:txBody>
          <a:bodyPr/>
          <a:lstStyle/>
          <a:p>
            <a:r>
              <a:rPr lang="en-US" dirty="0"/>
              <a:t>Start prophylactic phototherapy for ELBW neonates</a:t>
            </a:r>
          </a:p>
          <a:p>
            <a:endParaRPr lang="en-US" dirty="0"/>
          </a:p>
        </p:txBody>
      </p:sp>
      <p:graphicFrame>
        <p:nvGraphicFramePr>
          <p:cNvPr id="4" name="Table 3"/>
          <p:cNvGraphicFramePr>
            <a:graphicFrameLocks noGrp="1"/>
          </p:cNvGraphicFramePr>
          <p:nvPr/>
        </p:nvGraphicFramePr>
        <p:xfrm>
          <a:off x="762000" y="2514600"/>
          <a:ext cx="7467600" cy="3581400"/>
        </p:xfrm>
        <a:graphic>
          <a:graphicData uri="http://schemas.openxmlformats.org/drawingml/2006/table">
            <a:tbl>
              <a:tblPr firstRow="1" bandRow="1">
                <a:tableStyleId>{5C22544A-7EE6-4342-B048-85BDC9FD1C3A}</a:tableStyleId>
              </a:tblPr>
              <a:tblGrid>
                <a:gridCol w="2146934">
                  <a:extLst>
                    <a:ext uri="{9D8B030D-6E8A-4147-A177-3AD203B41FA5}">
                      <a16:colId xmlns:a16="http://schemas.microsoft.com/office/drawing/2014/main" val="20000"/>
                    </a:ext>
                  </a:extLst>
                </a:gridCol>
                <a:gridCol w="3080386">
                  <a:extLst>
                    <a:ext uri="{9D8B030D-6E8A-4147-A177-3AD203B41FA5}">
                      <a16:colId xmlns:a16="http://schemas.microsoft.com/office/drawing/2014/main" val="20001"/>
                    </a:ext>
                  </a:extLst>
                </a:gridCol>
                <a:gridCol w="2240280">
                  <a:extLst>
                    <a:ext uri="{9D8B030D-6E8A-4147-A177-3AD203B41FA5}">
                      <a16:colId xmlns:a16="http://schemas.microsoft.com/office/drawing/2014/main" val="20002"/>
                    </a:ext>
                  </a:extLst>
                </a:gridCol>
              </a:tblGrid>
              <a:tr h="716280">
                <a:tc>
                  <a:txBody>
                    <a:bodyPr/>
                    <a:lstStyle/>
                    <a:p>
                      <a:r>
                        <a:rPr lang="en-US" sz="2000" dirty="0"/>
                        <a:t>Birth</a:t>
                      </a:r>
                      <a:r>
                        <a:rPr lang="en-US" sz="2000" baseline="0" dirty="0"/>
                        <a:t> Weight</a:t>
                      </a:r>
                      <a:endParaRPr lang="en-US" sz="2000" dirty="0"/>
                    </a:p>
                  </a:txBody>
                  <a:tcPr/>
                </a:tc>
                <a:tc>
                  <a:txBody>
                    <a:bodyPr/>
                    <a:lstStyle/>
                    <a:p>
                      <a:r>
                        <a:rPr lang="en-US" sz="2000" dirty="0"/>
                        <a:t>Phototherapy </a:t>
                      </a:r>
                    </a:p>
                  </a:txBody>
                  <a:tcPr/>
                </a:tc>
                <a:tc>
                  <a:txBody>
                    <a:bodyPr/>
                    <a:lstStyle/>
                    <a:p>
                      <a:r>
                        <a:rPr lang="en-US" sz="2000" dirty="0"/>
                        <a:t>Exchange </a:t>
                      </a:r>
                    </a:p>
                  </a:txBody>
                  <a:tcPr/>
                </a:tc>
                <a:extLst>
                  <a:ext uri="{0D108BD9-81ED-4DB2-BD59-A6C34878D82A}">
                    <a16:rowId xmlns:a16="http://schemas.microsoft.com/office/drawing/2014/main" val="10000"/>
                  </a:ext>
                </a:extLst>
              </a:tr>
              <a:tr h="716280">
                <a:tc>
                  <a:txBody>
                    <a:bodyPr/>
                    <a:lstStyle/>
                    <a:p>
                      <a:r>
                        <a:rPr lang="en-US" sz="2000" dirty="0"/>
                        <a:t>&lt; 1000 </a:t>
                      </a:r>
                      <a:r>
                        <a:rPr lang="en-US" sz="2000" dirty="0" err="1"/>
                        <a:t>gms</a:t>
                      </a:r>
                      <a:endParaRPr lang="en-US" sz="2000" dirty="0"/>
                    </a:p>
                  </a:txBody>
                  <a:tcPr/>
                </a:tc>
                <a:tc>
                  <a:txBody>
                    <a:bodyPr/>
                    <a:lstStyle/>
                    <a:p>
                      <a:r>
                        <a:rPr lang="en-US" sz="2000" dirty="0"/>
                        <a:t>Prophylactic</a:t>
                      </a:r>
                      <a:r>
                        <a:rPr lang="en-US" sz="2000" baseline="0" dirty="0"/>
                        <a:t> from day 1</a:t>
                      </a:r>
                      <a:endParaRPr lang="en-US" sz="2000" dirty="0"/>
                    </a:p>
                  </a:txBody>
                  <a:tcPr/>
                </a:tc>
                <a:tc>
                  <a:txBody>
                    <a:bodyPr/>
                    <a:lstStyle/>
                    <a:p>
                      <a:r>
                        <a:rPr lang="en-US" sz="2000" dirty="0"/>
                        <a:t>10-12 mg%</a:t>
                      </a:r>
                    </a:p>
                  </a:txBody>
                  <a:tcPr/>
                </a:tc>
                <a:extLst>
                  <a:ext uri="{0D108BD9-81ED-4DB2-BD59-A6C34878D82A}">
                    <a16:rowId xmlns:a16="http://schemas.microsoft.com/office/drawing/2014/main" val="10001"/>
                  </a:ext>
                </a:extLst>
              </a:tr>
              <a:tr h="716280">
                <a:tc>
                  <a:txBody>
                    <a:bodyPr/>
                    <a:lstStyle/>
                    <a:p>
                      <a:r>
                        <a:rPr lang="en-US" sz="2000" dirty="0"/>
                        <a:t>1000-1500 </a:t>
                      </a:r>
                      <a:r>
                        <a:rPr lang="en-US" sz="2000" dirty="0" err="1"/>
                        <a:t>gms</a:t>
                      </a:r>
                      <a:endParaRPr lang="en-US" sz="2000" dirty="0"/>
                    </a:p>
                  </a:txBody>
                  <a:tcPr/>
                </a:tc>
                <a:tc>
                  <a:txBody>
                    <a:bodyPr/>
                    <a:lstStyle/>
                    <a:p>
                      <a:r>
                        <a:rPr lang="en-US" sz="2000" dirty="0"/>
                        <a:t>7-9 mg%</a:t>
                      </a:r>
                    </a:p>
                  </a:txBody>
                  <a:tcPr/>
                </a:tc>
                <a:tc>
                  <a:txBody>
                    <a:bodyPr/>
                    <a:lstStyle/>
                    <a:p>
                      <a:r>
                        <a:rPr lang="en-US" sz="2000" dirty="0"/>
                        <a:t>12-15 mg%</a:t>
                      </a:r>
                    </a:p>
                  </a:txBody>
                  <a:tcPr/>
                </a:tc>
                <a:extLst>
                  <a:ext uri="{0D108BD9-81ED-4DB2-BD59-A6C34878D82A}">
                    <a16:rowId xmlns:a16="http://schemas.microsoft.com/office/drawing/2014/main" val="10002"/>
                  </a:ext>
                </a:extLst>
              </a:tr>
              <a:tr h="716280">
                <a:tc>
                  <a:txBody>
                    <a:bodyPr/>
                    <a:lstStyle/>
                    <a:p>
                      <a:r>
                        <a:rPr lang="en-US" sz="2000" dirty="0"/>
                        <a:t>1500-2000 </a:t>
                      </a:r>
                      <a:r>
                        <a:rPr lang="en-US" sz="2000" dirty="0" err="1"/>
                        <a:t>gms</a:t>
                      </a:r>
                      <a:endParaRPr lang="en-US" sz="2000" dirty="0"/>
                    </a:p>
                  </a:txBody>
                  <a:tcPr/>
                </a:tc>
                <a:tc>
                  <a:txBody>
                    <a:bodyPr/>
                    <a:lstStyle/>
                    <a:p>
                      <a:r>
                        <a:rPr lang="en-US" sz="2000" dirty="0"/>
                        <a:t>10-12 mg%</a:t>
                      </a:r>
                    </a:p>
                  </a:txBody>
                  <a:tcPr/>
                </a:tc>
                <a:tc>
                  <a:txBody>
                    <a:bodyPr/>
                    <a:lstStyle/>
                    <a:p>
                      <a:r>
                        <a:rPr lang="en-US" sz="2000" dirty="0"/>
                        <a:t>15-18 mg%</a:t>
                      </a:r>
                    </a:p>
                  </a:txBody>
                  <a:tcPr/>
                </a:tc>
                <a:extLst>
                  <a:ext uri="{0D108BD9-81ED-4DB2-BD59-A6C34878D82A}">
                    <a16:rowId xmlns:a16="http://schemas.microsoft.com/office/drawing/2014/main" val="10003"/>
                  </a:ext>
                </a:extLst>
              </a:tr>
              <a:tr h="716280">
                <a:tc>
                  <a:txBody>
                    <a:bodyPr/>
                    <a:lstStyle/>
                    <a:p>
                      <a:r>
                        <a:rPr lang="en-US" sz="2000" dirty="0"/>
                        <a:t>2000-2500 </a:t>
                      </a:r>
                      <a:r>
                        <a:rPr lang="en-US" sz="2000" dirty="0" err="1"/>
                        <a:t>gms</a:t>
                      </a:r>
                      <a:endParaRPr lang="en-US" sz="2000" dirty="0"/>
                    </a:p>
                  </a:txBody>
                  <a:tcPr/>
                </a:tc>
                <a:tc>
                  <a:txBody>
                    <a:bodyPr/>
                    <a:lstStyle/>
                    <a:p>
                      <a:r>
                        <a:rPr lang="en-US" sz="2000" dirty="0"/>
                        <a:t>13-15 mg%</a:t>
                      </a:r>
                    </a:p>
                  </a:txBody>
                  <a:tcPr/>
                </a:tc>
                <a:tc>
                  <a:txBody>
                    <a:bodyPr/>
                    <a:lstStyle/>
                    <a:p>
                      <a:r>
                        <a:rPr lang="en-US" sz="2000" dirty="0"/>
                        <a:t>18-20 mg%</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Sepsis - Suspicion and Management </a:t>
            </a:r>
          </a:p>
        </p:txBody>
      </p:sp>
      <p:sp>
        <p:nvSpPr>
          <p:cNvPr id="3" name="Content Placeholder 2"/>
          <p:cNvSpPr>
            <a:spLocks noGrp="1"/>
          </p:cNvSpPr>
          <p:nvPr>
            <p:ph sz="quarter" idx="1"/>
          </p:nvPr>
        </p:nvSpPr>
        <p:spPr/>
        <p:txBody>
          <a:bodyPr>
            <a:normAutofit fontScale="92500" lnSpcReduction="10000"/>
          </a:bodyPr>
          <a:lstStyle/>
          <a:p>
            <a:r>
              <a:rPr lang="en-US" dirty="0"/>
              <a:t>Start antibiotics if significant risk factors for sepsis is present or neonate is receiving invasive care </a:t>
            </a:r>
          </a:p>
          <a:p>
            <a:r>
              <a:rPr lang="en-US" dirty="0"/>
              <a:t>Suspect sepsis if there is any deterioration in course of illness</a:t>
            </a:r>
          </a:p>
          <a:p>
            <a:r>
              <a:rPr lang="en-US" dirty="0"/>
              <a:t>As developed signs of sepsis are not obvious in preterm neonates – regularly check for septic screen; especially for those who are not stable, who are on invasive care, who have not reached near full feeds</a:t>
            </a:r>
          </a:p>
          <a:p>
            <a:r>
              <a:rPr lang="en-US" dirty="0"/>
              <a:t>Change the antibiotics as per requirement, based on blood culture report or your nursery’s </a:t>
            </a:r>
            <a:r>
              <a:rPr lang="en-US" dirty="0" err="1"/>
              <a:t>nasocomial</a:t>
            </a:r>
            <a:r>
              <a:rPr lang="en-US" dirty="0"/>
              <a:t> bacterial environment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Sepsis - Prevention</a:t>
            </a:r>
          </a:p>
        </p:txBody>
      </p:sp>
      <p:sp>
        <p:nvSpPr>
          <p:cNvPr id="3" name="Content Placeholder 2"/>
          <p:cNvSpPr>
            <a:spLocks noGrp="1"/>
          </p:cNvSpPr>
          <p:nvPr>
            <p:ph sz="quarter" idx="1"/>
          </p:nvPr>
        </p:nvSpPr>
        <p:spPr/>
        <p:txBody>
          <a:bodyPr>
            <a:normAutofit fontScale="77500" lnSpcReduction="20000"/>
          </a:bodyPr>
          <a:lstStyle/>
          <a:p>
            <a:r>
              <a:rPr lang="en-US" dirty="0"/>
              <a:t>Strict aseptic precautions at all levels</a:t>
            </a:r>
          </a:p>
          <a:p>
            <a:r>
              <a:rPr lang="en-US" dirty="0"/>
              <a:t>Hand washing</a:t>
            </a:r>
          </a:p>
          <a:p>
            <a:r>
              <a:rPr lang="en-US" dirty="0"/>
              <a:t>Strict infection prevention &amp; control protocols</a:t>
            </a:r>
          </a:p>
          <a:p>
            <a:r>
              <a:rPr lang="en-US" dirty="0"/>
              <a:t>Aseptic precautions while doing procedures</a:t>
            </a:r>
          </a:p>
          <a:p>
            <a:r>
              <a:rPr lang="en-US" dirty="0"/>
              <a:t>Minimize invasive care, TPN</a:t>
            </a:r>
          </a:p>
          <a:p>
            <a:r>
              <a:rPr lang="en-US" dirty="0"/>
              <a:t>Use of CPAP in place of ventilator care</a:t>
            </a:r>
          </a:p>
          <a:p>
            <a:r>
              <a:rPr lang="en-US" dirty="0"/>
              <a:t>Minimizing frequent blood sampling</a:t>
            </a:r>
          </a:p>
          <a:p>
            <a:r>
              <a:rPr lang="en-US" dirty="0"/>
              <a:t>Good skin care</a:t>
            </a:r>
          </a:p>
          <a:p>
            <a:r>
              <a:rPr lang="en-US" dirty="0"/>
              <a:t>Early </a:t>
            </a:r>
            <a:r>
              <a:rPr lang="en-US" dirty="0" err="1"/>
              <a:t>trophic</a:t>
            </a:r>
            <a:r>
              <a:rPr lang="en-US" dirty="0"/>
              <a:t> feeds</a:t>
            </a:r>
          </a:p>
          <a:p>
            <a:r>
              <a:rPr lang="en-US" dirty="0"/>
              <a:t>Early reaching full feeds</a:t>
            </a:r>
          </a:p>
          <a:p>
            <a:r>
              <a:rPr lang="en-US" dirty="0"/>
              <a:t>Judicious use of antibiotics to prevent </a:t>
            </a:r>
            <a:r>
              <a:rPr lang="en-US" dirty="0" err="1"/>
              <a:t>nasocomial</a:t>
            </a:r>
            <a:r>
              <a:rPr lang="en-US" dirty="0"/>
              <a:t> bacterial resistance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Developmentally Supportive Care Practices (stable neonates)</a:t>
            </a:r>
          </a:p>
        </p:txBody>
      </p:sp>
      <p:sp>
        <p:nvSpPr>
          <p:cNvPr id="3" name="Content Placeholder 2"/>
          <p:cNvSpPr>
            <a:spLocks noGrp="1"/>
          </p:cNvSpPr>
          <p:nvPr>
            <p:ph sz="quarter" idx="1"/>
          </p:nvPr>
        </p:nvSpPr>
        <p:spPr/>
        <p:txBody>
          <a:bodyPr/>
          <a:lstStyle/>
          <a:p>
            <a:r>
              <a:rPr lang="en-US" dirty="0"/>
              <a:t>Nesting neonate or Swaddling</a:t>
            </a:r>
          </a:p>
          <a:p>
            <a:r>
              <a:rPr lang="en-US" dirty="0"/>
              <a:t>Non nutritive sucking</a:t>
            </a:r>
          </a:p>
          <a:p>
            <a:r>
              <a:rPr lang="en-US" dirty="0"/>
              <a:t>Kangaroo Mother Care </a:t>
            </a:r>
          </a:p>
          <a:p>
            <a:r>
              <a:rPr lang="en-US" dirty="0"/>
              <a:t>Early stimulation therapy</a:t>
            </a:r>
          </a:p>
          <a:p>
            <a:r>
              <a:rPr lang="en-US" dirty="0"/>
              <a:t>Massaging </a:t>
            </a:r>
          </a:p>
          <a:p>
            <a:r>
              <a:rPr lang="en-US" dirty="0"/>
              <a:t>Pain prevention and management</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Multivitamins  &amp; Micronutrients</a:t>
            </a:r>
          </a:p>
        </p:txBody>
      </p:sp>
      <p:sp>
        <p:nvSpPr>
          <p:cNvPr id="3" name="Content Placeholder 2"/>
          <p:cNvSpPr>
            <a:spLocks noGrp="1"/>
          </p:cNvSpPr>
          <p:nvPr>
            <p:ph sz="quarter" idx="1"/>
          </p:nvPr>
        </p:nvSpPr>
        <p:spPr/>
        <p:txBody>
          <a:bodyPr/>
          <a:lstStyle/>
          <a:p>
            <a:r>
              <a:rPr lang="en-US" dirty="0"/>
              <a:t>Multivitamins – to be started once on full feeds/ after day 7 </a:t>
            </a:r>
          </a:p>
          <a:p>
            <a:r>
              <a:rPr lang="en-US" dirty="0"/>
              <a:t>Calcium, phosphorus – to be started once on full feeds/ after day 7 </a:t>
            </a:r>
          </a:p>
          <a:p>
            <a:r>
              <a:rPr lang="en-US" dirty="0"/>
              <a:t>Iron – 2 mg/kg/day to be started from day 14 in neonates with </a:t>
            </a:r>
            <a:r>
              <a:rPr lang="en-US" dirty="0" err="1"/>
              <a:t>B.wt</a:t>
            </a:r>
            <a:r>
              <a:rPr lang="en-US" dirty="0"/>
              <a:t> &lt; 1500 </a:t>
            </a:r>
            <a:r>
              <a:rPr lang="en-US" dirty="0" err="1"/>
              <a:t>gms</a:t>
            </a:r>
            <a:r>
              <a:rPr lang="en-US" dirty="0"/>
              <a:t>, and from 1 month of life in neonates with </a:t>
            </a:r>
            <a:r>
              <a:rPr lang="en-US" dirty="0" err="1"/>
              <a:t>B.wt</a:t>
            </a:r>
            <a:r>
              <a:rPr lang="en-US" dirty="0"/>
              <a:t> &gt; 1500 gm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Gain Pattern of Preterm</a:t>
            </a:r>
          </a:p>
        </p:txBody>
      </p:sp>
      <p:sp>
        <p:nvSpPr>
          <p:cNvPr id="3" name="Content Placeholder 2"/>
          <p:cNvSpPr>
            <a:spLocks noGrp="1"/>
          </p:cNvSpPr>
          <p:nvPr>
            <p:ph sz="quarter" idx="1"/>
          </p:nvPr>
        </p:nvSpPr>
        <p:spPr/>
        <p:txBody>
          <a:bodyPr/>
          <a:lstStyle/>
          <a:p>
            <a:r>
              <a:rPr lang="en-US" dirty="0"/>
              <a:t>Preterm loses weight during first week of life – cumulative weight loss of 10-15%, then weight gain starts at 10-15 gm/kg/day – reaches birth weight by 14 days of life.</a:t>
            </a:r>
          </a:p>
          <a:p>
            <a:r>
              <a:rPr lang="en-US" dirty="0"/>
              <a:t>Many sick neonates may loose weight little more, and reach birth weight by 20 days of life.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PREMATURE NEONATES</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Criteria </a:t>
            </a:r>
          </a:p>
        </p:txBody>
      </p:sp>
      <p:sp>
        <p:nvSpPr>
          <p:cNvPr id="3" name="Content Placeholder 2"/>
          <p:cNvSpPr>
            <a:spLocks noGrp="1"/>
          </p:cNvSpPr>
          <p:nvPr>
            <p:ph sz="quarter" idx="1"/>
          </p:nvPr>
        </p:nvSpPr>
        <p:spPr/>
        <p:txBody>
          <a:bodyPr/>
          <a:lstStyle/>
          <a:p>
            <a:r>
              <a:rPr lang="en-US" dirty="0"/>
              <a:t>After 34 weeks of completed gestational age</a:t>
            </a:r>
          </a:p>
          <a:p>
            <a:r>
              <a:rPr lang="en-US" dirty="0"/>
              <a:t>After 1500 </a:t>
            </a:r>
            <a:r>
              <a:rPr lang="en-US" dirty="0" err="1"/>
              <a:t>gms</a:t>
            </a:r>
            <a:r>
              <a:rPr lang="en-US" dirty="0"/>
              <a:t> of weight</a:t>
            </a:r>
          </a:p>
          <a:p>
            <a:r>
              <a:rPr lang="en-US" dirty="0"/>
              <a:t>There is consistent weight gain in last 3 days </a:t>
            </a:r>
          </a:p>
          <a:p>
            <a:r>
              <a:rPr lang="en-US" dirty="0"/>
              <a:t>Stable, able to take recommended amount of feeds with spoon, comfortably within 20 – 30 minutes.</a:t>
            </a:r>
          </a:p>
          <a:p>
            <a:r>
              <a:rPr lang="en-US" dirty="0"/>
              <a:t>Mother is confident to take care at home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Prior to Discharge</a:t>
            </a:r>
          </a:p>
        </p:txBody>
      </p:sp>
      <p:sp>
        <p:nvSpPr>
          <p:cNvPr id="3" name="Content Placeholder 2"/>
          <p:cNvSpPr>
            <a:spLocks noGrp="1"/>
          </p:cNvSpPr>
          <p:nvPr>
            <p:ph sz="quarter" idx="1"/>
          </p:nvPr>
        </p:nvSpPr>
        <p:spPr>
          <a:xfrm>
            <a:off x="612648" y="1600200"/>
            <a:ext cx="8153400" cy="4876800"/>
          </a:xfrm>
        </p:spPr>
        <p:txBody>
          <a:bodyPr>
            <a:normAutofit fontScale="92500" lnSpcReduction="20000"/>
          </a:bodyPr>
          <a:lstStyle/>
          <a:p>
            <a:r>
              <a:rPr lang="en-US" dirty="0"/>
              <a:t>Temperature maintenance – clothing, KMC, avoid bathing, daily sponging, massage twice daily</a:t>
            </a:r>
          </a:p>
          <a:p>
            <a:r>
              <a:rPr lang="en-US" dirty="0"/>
              <a:t>Feeding advise</a:t>
            </a:r>
          </a:p>
          <a:p>
            <a:r>
              <a:rPr lang="en-US" dirty="0"/>
              <a:t>Prevention of infections – hand washing, avoidance of visitors, etc</a:t>
            </a:r>
          </a:p>
          <a:p>
            <a:r>
              <a:rPr lang="en-US" dirty="0"/>
              <a:t>Danger signs – early recognition and to come back immediately when seen</a:t>
            </a:r>
          </a:p>
          <a:p>
            <a:r>
              <a:rPr lang="en-US" dirty="0"/>
              <a:t>Vaccination – when?</a:t>
            </a:r>
          </a:p>
          <a:p>
            <a:r>
              <a:rPr lang="en-US" dirty="0"/>
              <a:t>Follow up visits – when?</a:t>
            </a:r>
          </a:p>
          <a:p>
            <a:r>
              <a:rPr lang="en-US" dirty="0"/>
              <a:t>Special care visits – when? Like ROP screening, follow up USG,  developmental assessment, etc. </a:t>
            </a:r>
          </a:p>
          <a:p>
            <a:pPr>
              <a:buNone/>
            </a:pPr>
            <a:r>
              <a:rPr lang="en-US"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Follow Up Monitoring </a:t>
            </a:r>
          </a:p>
        </p:txBody>
      </p:sp>
      <p:sp>
        <p:nvSpPr>
          <p:cNvPr id="3" name="Content Placeholder 2"/>
          <p:cNvSpPr>
            <a:spLocks noGrp="1"/>
          </p:cNvSpPr>
          <p:nvPr>
            <p:ph sz="quarter" idx="1"/>
          </p:nvPr>
        </p:nvSpPr>
        <p:spPr/>
        <p:txBody>
          <a:bodyPr>
            <a:normAutofit/>
          </a:bodyPr>
          <a:lstStyle/>
          <a:p>
            <a:r>
              <a:rPr lang="en-US" dirty="0"/>
              <a:t>Follow up visits – once a week till reaches 1.8 to 2 kg, then once 2 weekly till 2.5 kg weight, then once a month</a:t>
            </a:r>
          </a:p>
          <a:p>
            <a:r>
              <a:rPr lang="en-US" dirty="0"/>
              <a:t>Growth monitoring – monitoring of weight, head size and length. Wright’s or </a:t>
            </a:r>
            <a:r>
              <a:rPr lang="en-US" dirty="0" err="1"/>
              <a:t>Ehrenkranz’s</a:t>
            </a:r>
            <a:r>
              <a:rPr lang="en-US" dirty="0"/>
              <a:t> or modified Fenton’s growth charts are used to monitor postnatal growth. WHO charts can be used once preterm reaches 40 weeks of corrected gestational age.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 ….</a:t>
            </a:r>
          </a:p>
        </p:txBody>
      </p:sp>
      <p:sp>
        <p:nvSpPr>
          <p:cNvPr id="3" name="Content Placeholder 2"/>
          <p:cNvSpPr>
            <a:spLocks noGrp="1"/>
          </p:cNvSpPr>
          <p:nvPr>
            <p:ph sz="quarter" idx="1"/>
          </p:nvPr>
        </p:nvSpPr>
        <p:spPr/>
        <p:txBody>
          <a:bodyPr/>
          <a:lstStyle/>
          <a:p>
            <a:r>
              <a:rPr lang="en-US" dirty="0"/>
              <a:t>Assessment of feeding &amp; counsel if required</a:t>
            </a:r>
          </a:p>
          <a:p>
            <a:r>
              <a:rPr lang="en-US" dirty="0"/>
              <a:t>Any new problem</a:t>
            </a:r>
          </a:p>
          <a:p>
            <a:r>
              <a:rPr lang="en-US" dirty="0"/>
              <a:t>Neurological assessment </a:t>
            </a:r>
          </a:p>
          <a:p>
            <a:r>
              <a:rPr lang="en-US" dirty="0"/>
              <a:t>Developmental assessment, Counseling for Early stimulation therapy</a:t>
            </a:r>
          </a:p>
          <a:p>
            <a:r>
              <a:rPr lang="en-US" dirty="0"/>
              <a:t>ROP follow up check up – if required</a:t>
            </a:r>
          </a:p>
          <a:p>
            <a:r>
              <a:rPr lang="en-US" dirty="0"/>
              <a:t>USG brain follow up, or MRI – if required</a:t>
            </a:r>
          </a:p>
          <a:p>
            <a:r>
              <a:rPr lang="en-US" dirty="0"/>
              <a:t>Hearing evaluation – BERA at 3 months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Vaccination in Preterm</a:t>
            </a:r>
          </a:p>
        </p:txBody>
      </p:sp>
      <p:sp>
        <p:nvSpPr>
          <p:cNvPr id="3" name="Content Placeholder 2"/>
          <p:cNvSpPr>
            <a:spLocks noGrp="1"/>
          </p:cNvSpPr>
          <p:nvPr>
            <p:ph sz="quarter" idx="1"/>
          </p:nvPr>
        </p:nvSpPr>
        <p:spPr/>
        <p:txBody>
          <a:bodyPr/>
          <a:lstStyle/>
          <a:p>
            <a:r>
              <a:rPr lang="en-US" dirty="0"/>
              <a:t>BCG, Hepatitis B, OPV to be given at the time of discharge</a:t>
            </a:r>
          </a:p>
          <a:p>
            <a:r>
              <a:rPr lang="en-US" dirty="0"/>
              <a:t>There should not be any delay in vaccination. Further vaccines should be as per chronological age rather than </a:t>
            </a:r>
            <a:r>
              <a:rPr lang="en-US" dirty="0" err="1"/>
              <a:t>postconceptional</a:t>
            </a:r>
            <a:r>
              <a:rPr lang="en-US" dirty="0"/>
              <a:t> age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IUGR NEONATES</a:t>
            </a:r>
            <a:endParaRPr lang="hi-IN" dirty="0"/>
          </a:p>
        </p:txBody>
      </p:sp>
      <p:sp>
        <p:nvSpPr>
          <p:cNvPr id="5" name="Subtitle 4"/>
          <p:cNvSpPr>
            <a:spLocks noGrp="1"/>
          </p:cNvSpPr>
          <p:nvPr>
            <p:ph type="subTitle" idx="1"/>
          </p:nvPr>
        </p:nvSpPr>
        <p:spPr/>
        <p:txBody>
          <a:bodyPr/>
          <a:lstStyle/>
          <a:p>
            <a:endParaRPr lang="hi-IN"/>
          </a:p>
        </p:txBody>
      </p:sp>
    </p:spTree>
    <p:extLst>
      <p:ext uri="{BB962C8B-B14F-4D97-AF65-F5344CB8AC3E}">
        <p14:creationId xmlns:p14="http://schemas.microsoft.com/office/powerpoint/2010/main" val="3139544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IUGR</a:t>
            </a:r>
            <a:endParaRPr lang="hi-IN" dirty="0"/>
          </a:p>
        </p:txBody>
      </p:sp>
      <p:sp>
        <p:nvSpPr>
          <p:cNvPr id="3" name="Content Placeholder 2"/>
          <p:cNvSpPr>
            <a:spLocks noGrp="1"/>
          </p:cNvSpPr>
          <p:nvPr>
            <p:ph sz="quarter" idx="1"/>
          </p:nvPr>
        </p:nvSpPr>
        <p:spPr/>
        <p:txBody>
          <a:bodyPr/>
          <a:lstStyle/>
          <a:p>
            <a:pPr marL="0" indent="0">
              <a:buNone/>
            </a:pPr>
            <a:r>
              <a:rPr lang="en-US" b="1" dirty="0">
                <a:solidFill>
                  <a:srgbClr val="FF0000"/>
                </a:solidFill>
              </a:rPr>
              <a:t>Definition:</a:t>
            </a:r>
            <a:r>
              <a:rPr lang="en-US" dirty="0"/>
              <a:t> </a:t>
            </a:r>
          </a:p>
          <a:p>
            <a:r>
              <a:rPr lang="en-US" dirty="0"/>
              <a:t>Neonate with birth weight less than 10</a:t>
            </a:r>
            <a:r>
              <a:rPr lang="en-US" baseline="30000" dirty="0"/>
              <a:t>th</a:t>
            </a:r>
            <a:r>
              <a:rPr lang="en-US" dirty="0"/>
              <a:t> centile for their gestational age</a:t>
            </a:r>
          </a:p>
          <a:p>
            <a:r>
              <a:rPr lang="en-US" dirty="0"/>
              <a:t>Neonate with birth weight less than 3</a:t>
            </a:r>
            <a:r>
              <a:rPr lang="en-US" baseline="30000" dirty="0"/>
              <a:t>rd</a:t>
            </a:r>
            <a:r>
              <a:rPr lang="en-US" dirty="0"/>
              <a:t> centile for gestational age – severe IUGR</a:t>
            </a:r>
            <a:endParaRPr lang="hi-IN" dirty="0"/>
          </a:p>
        </p:txBody>
      </p:sp>
    </p:spTree>
    <p:extLst>
      <p:ext uri="{BB962C8B-B14F-4D97-AF65-F5344CB8AC3E}">
        <p14:creationId xmlns:p14="http://schemas.microsoft.com/office/powerpoint/2010/main" val="3506334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a:t>
            </a:r>
            <a:endParaRPr lang="hi-IN" dirty="0"/>
          </a:p>
        </p:txBody>
      </p:sp>
      <p:sp>
        <p:nvSpPr>
          <p:cNvPr id="3" name="Content Placeholder 2"/>
          <p:cNvSpPr>
            <a:spLocks noGrp="1"/>
          </p:cNvSpPr>
          <p:nvPr>
            <p:ph sz="quarter" idx="1"/>
          </p:nvPr>
        </p:nvSpPr>
        <p:spPr/>
        <p:txBody>
          <a:bodyPr/>
          <a:lstStyle/>
          <a:p>
            <a:r>
              <a:rPr lang="en-US" dirty="0"/>
              <a:t>Physical features – emaciated look, loose folds of skin, lack of subcutaneous fat</a:t>
            </a:r>
          </a:p>
          <a:p>
            <a:r>
              <a:rPr lang="en-US" dirty="0"/>
              <a:t>Plotting on weight for gestational age chart (intrauterine growth chart)</a:t>
            </a:r>
          </a:p>
          <a:p>
            <a:endParaRPr lang="hi-IN" dirty="0"/>
          </a:p>
        </p:txBody>
      </p:sp>
    </p:spTree>
    <p:extLst>
      <p:ext uri="{BB962C8B-B14F-4D97-AF65-F5344CB8AC3E}">
        <p14:creationId xmlns:p14="http://schemas.microsoft.com/office/powerpoint/2010/main" val="1009811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management-of-lbw-low-birthweight-babies-15-72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824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Desktop\management-of-lbw-low-birthweight-babies-14-728.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8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sz="quarter" idx="1"/>
          </p:nvPr>
        </p:nvSpPr>
        <p:spPr/>
        <p:txBody>
          <a:bodyPr>
            <a:normAutofit fontScale="92500" lnSpcReduction="20000"/>
          </a:bodyPr>
          <a:lstStyle/>
          <a:p>
            <a:r>
              <a:rPr lang="en-US" dirty="0"/>
              <a:t>Definition: Neonate born before 37 completed weeks of gestation is called as preterm (PT) neonate. </a:t>
            </a:r>
          </a:p>
          <a:p>
            <a:r>
              <a:rPr lang="en-US" b="1" dirty="0">
                <a:solidFill>
                  <a:srgbClr val="FF0000"/>
                </a:solidFill>
              </a:rPr>
              <a:t>Classification:</a:t>
            </a:r>
            <a:r>
              <a:rPr lang="en-US" b="1" dirty="0"/>
              <a:t> </a:t>
            </a:r>
            <a:r>
              <a:rPr lang="en-US" b="1" dirty="0">
                <a:solidFill>
                  <a:srgbClr val="FF0000"/>
                </a:solidFill>
              </a:rPr>
              <a:t>Late PT ≥ 34 – 37 </a:t>
            </a:r>
            <a:r>
              <a:rPr lang="en-US" b="1" dirty="0" err="1">
                <a:solidFill>
                  <a:srgbClr val="FF0000"/>
                </a:solidFill>
              </a:rPr>
              <a:t>wks</a:t>
            </a:r>
            <a:r>
              <a:rPr lang="en-US" b="1" dirty="0">
                <a:solidFill>
                  <a:srgbClr val="FF0000"/>
                </a:solidFill>
              </a:rPr>
              <a:t>, Mod PT 32 – 34 wks, Very PT 28 – 32 wks, Extreme PT &lt; 28 </a:t>
            </a:r>
            <a:r>
              <a:rPr lang="en-US" b="1" dirty="0" err="1">
                <a:solidFill>
                  <a:srgbClr val="FF0000"/>
                </a:solidFill>
              </a:rPr>
              <a:t>wks</a:t>
            </a:r>
            <a:r>
              <a:rPr lang="en-US" b="1" dirty="0">
                <a:solidFill>
                  <a:srgbClr val="FF0000"/>
                </a:solidFill>
              </a:rPr>
              <a:t> </a:t>
            </a:r>
          </a:p>
          <a:p>
            <a:r>
              <a:rPr lang="en-US" dirty="0"/>
              <a:t>Incidence – about 10 – 12% of all deliveries</a:t>
            </a:r>
          </a:p>
          <a:p>
            <a:r>
              <a:rPr lang="en-US" dirty="0"/>
              <a:t>Contribution to neonatal mortality – 20% </a:t>
            </a:r>
          </a:p>
          <a:p>
            <a:r>
              <a:rPr lang="en-US" dirty="0"/>
              <a:t>Morbidities – high risk of malnutrition, recurrent infections, and </a:t>
            </a:r>
            <a:r>
              <a:rPr lang="en-US" dirty="0" err="1"/>
              <a:t>neurodevelopmental</a:t>
            </a:r>
            <a:r>
              <a:rPr lang="en-US" dirty="0"/>
              <a:t> disabilities </a:t>
            </a:r>
          </a:p>
          <a:p>
            <a:r>
              <a:rPr lang="en-US" dirty="0"/>
              <a:t>More the prematurity – more are the immediate and late complications, more chances of the mortality and morbidities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Etiology – Risk Factors – Maternal Causes</a:t>
            </a:r>
            <a:endParaRPr lang="hi-IN" sz="3600" b="1" dirty="0"/>
          </a:p>
        </p:txBody>
      </p:sp>
      <p:sp>
        <p:nvSpPr>
          <p:cNvPr id="3" name="Content Placeholder 2"/>
          <p:cNvSpPr>
            <a:spLocks noGrp="1"/>
          </p:cNvSpPr>
          <p:nvPr>
            <p:ph sz="quarter" idx="2"/>
          </p:nvPr>
        </p:nvSpPr>
        <p:spPr/>
        <p:txBody>
          <a:bodyPr>
            <a:normAutofit/>
          </a:bodyPr>
          <a:lstStyle/>
          <a:p>
            <a:r>
              <a:rPr lang="en-US" sz="2400" dirty="0"/>
              <a:t>Poor nutritional status – low </a:t>
            </a:r>
            <a:r>
              <a:rPr lang="en-US" sz="2400" dirty="0" err="1"/>
              <a:t>prepregnancy</a:t>
            </a:r>
            <a:r>
              <a:rPr lang="en-US" sz="2400" dirty="0"/>
              <a:t> weight, small maternal size (</a:t>
            </a:r>
            <a:r>
              <a:rPr lang="en-US" sz="2400" dirty="0" err="1"/>
              <a:t>wt</a:t>
            </a:r>
            <a:r>
              <a:rPr lang="en-US" sz="2400" dirty="0"/>
              <a:t> &lt; 45 kg, </a:t>
            </a:r>
            <a:r>
              <a:rPr lang="en-US" sz="2400" dirty="0" err="1"/>
              <a:t>ht</a:t>
            </a:r>
            <a:r>
              <a:rPr lang="en-US" sz="2400" dirty="0"/>
              <a:t> &lt; 140 cm), maternal anemia</a:t>
            </a:r>
          </a:p>
          <a:p>
            <a:r>
              <a:rPr lang="en-US" sz="2400" dirty="0"/>
              <a:t>Low socioeconomic status</a:t>
            </a:r>
          </a:p>
          <a:p>
            <a:r>
              <a:rPr lang="en-US" sz="2400" dirty="0"/>
              <a:t>Parity – none &amp; &gt; 5 births</a:t>
            </a:r>
          </a:p>
          <a:p>
            <a:r>
              <a:rPr lang="en-US" sz="2400" dirty="0"/>
              <a:t>Recent pregnancy</a:t>
            </a:r>
          </a:p>
          <a:p>
            <a:pPr marL="0" indent="0">
              <a:buNone/>
            </a:pPr>
            <a:endParaRPr lang="en-US" dirty="0"/>
          </a:p>
          <a:p>
            <a:pPr marL="0" indent="0">
              <a:buNone/>
            </a:pPr>
            <a:endParaRPr lang="hi-IN" dirty="0"/>
          </a:p>
        </p:txBody>
      </p:sp>
      <p:sp>
        <p:nvSpPr>
          <p:cNvPr id="6" name="Content Placeholder 5"/>
          <p:cNvSpPr>
            <a:spLocks noGrp="1"/>
          </p:cNvSpPr>
          <p:nvPr>
            <p:ph sz="quarter" idx="4"/>
          </p:nvPr>
        </p:nvSpPr>
        <p:spPr>
          <a:xfrm>
            <a:off x="4800600" y="2438400"/>
            <a:ext cx="4191000" cy="4191000"/>
          </a:xfrm>
        </p:spPr>
        <p:txBody>
          <a:bodyPr>
            <a:noAutofit/>
          </a:bodyPr>
          <a:lstStyle/>
          <a:p>
            <a:r>
              <a:rPr lang="en-US" sz="2400" dirty="0"/>
              <a:t>Poor nutritional status – poor weight gain during pregnancy, maternal anemia</a:t>
            </a:r>
          </a:p>
          <a:p>
            <a:r>
              <a:rPr lang="en-US" sz="2400" dirty="0"/>
              <a:t>Mod to heavy physical work</a:t>
            </a:r>
          </a:p>
          <a:p>
            <a:r>
              <a:rPr lang="en-US" sz="2400" dirty="0"/>
              <a:t>Chronic illnesses – diabetes, malabsorption, chronic renal dis, chronic infections</a:t>
            </a:r>
          </a:p>
          <a:p>
            <a:r>
              <a:rPr lang="en-US" sz="2400" dirty="0"/>
              <a:t>PIH</a:t>
            </a:r>
          </a:p>
          <a:p>
            <a:r>
              <a:rPr lang="en-US" sz="2400" dirty="0"/>
              <a:t>Smoking, alcohol</a:t>
            </a:r>
          </a:p>
          <a:p>
            <a:r>
              <a:rPr lang="en-US" sz="2400" dirty="0"/>
              <a:t>Teratogenic drugs</a:t>
            </a:r>
            <a:endParaRPr lang="hi-IN" sz="2400" dirty="0"/>
          </a:p>
        </p:txBody>
      </p:sp>
      <p:sp>
        <p:nvSpPr>
          <p:cNvPr id="4" name="Text Placeholder 3"/>
          <p:cNvSpPr>
            <a:spLocks noGrp="1"/>
          </p:cNvSpPr>
          <p:nvPr>
            <p:ph type="body" sz="quarter" idx="1"/>
          </p:nvPr>
        </p:nvSpPr>
        <p:spPr/>
        <p:txBody>
          <a:bodyPr>
            <a:normAutofit/>
          </a:bodyPr>
          <a:lstStyle/>
          <a:p>
            <a:r>
              <a:rPr lang="en-US" sz="2400" dirty="0"/>
              <a:t>Before Pregnancy</a:t>
            </a:r>
            <a:endParaRPr lang="hi-IN" sz="2400" dirty="0"/>
          </a:p>
        </p:txBody>
      </p:sp>
      <p:sp>
        <p:nvSpPr>
          <p:cNvPr id="5" name="Text Placeholder 4"/>
          <p:cNvSpPr>
            <a:spLocks noGrp="1"/>
          </p:cNvSpPr>
          <p:nvPr>
            <p:ph type="body" sz="quarter" idx="3"/>
          </p:nvPr>
        </p:nvSpPr>
        <p:spPr/>
        <p:txBody>
          <a:bodyPr>
            <a:normAutofit/>
          </a:bodyPr>
          <a:lstStyle/>
          <a:p>
            <a:r>
              <a:rPr lang="en-US" sz="2400" dirty="0"/>
              <a:t>During Pregnancy</a:t>
            </a:r>
            <a:endParaRPr lang="hi-IN" sz="2400" dirty="0">
              <a:solidFill>
                <a:srgbClr val="FF0000"/>
              </a:solidFill>
            </a:endParaRPr>
          </a:p>
        </p:txBody>
      </p:sp>
    </p:spTree>
    <p:extLst>
      <p:ext uri="{BB962C8B-B14F-4D97-AF65-F5344CB8AC3E}">
        <p14:creationId xmlns:p14="http://schemas.microsoft.com/office/powerpoint/2010/main" val="2670836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Risk Factors - Placental Factors</a:t>
            </a:r>
            <a:endParaRPr lang="hi-IN" dirty="0"/>
          </a:p>
        </p:txBody>
      </p:sp>
      <p:sp>
        <p:nvSpPr>
          <p:cNvPr id="8" name="Content Placeholder 7"/>
          <p:cNvSpPr>
            <a:spLocks noGrp="1"/>
          </p:cNvSpPr>
          <p:nvPr>
            <p:ph sz="quarter" idx="1"/>
          </p:nvPr>
        </p:nvSpPr>
        <p:spPr/>
        <p:txBody>
          <a:bodyPr/>
          <a:lstStyle/>
          <a:p>
            <a:r>
              <a:rPr lang="en-US" dirty="0"/>
              <a:t>Placental insufficiency / infarction – toxemia, diabetic </a:t>
            </a:r>
            <a:r>
              <a:rPr lang="en-US" dirty="0" err="1"/>
              <a:t>vasculopathy</a:t>
            </a:r>
            <a:r>
              <a:rPr lang="en-US" dirty="0"/>
              <a:t>, </a:t>
            </a:r>
            <a:r>
              <a:rPr lang="en-US" dirty="0" err="1"/>
              <a:t>postmaturity</a:t>
            </a:r>
            <a:r>
              <a:rPr lang="en-US" dirty="0"/>
              <a:t>, </a:t>
            </a:r>
            <a:r>
              <a:rPr lang="en-US" dirty="0" err="1"/>
              <a:t>abruptio</a:t>
            </a:r>
            <a:r>
              <a:rPr lang="en-US" dirty="0"/>
              <a:t> placenta</a:t>
            </a:r>
          </a:p>
          <a:p>
            <a:r>
              <a:rPr lang="en-US" dirty="0"/>
              <a:t>Placental malformations</a:t>
            </a:r>
          </a:p>
          <a:p>
            <a:r>
              <a:rPr lang="en-US" dirty="0"/>
              <a:t>Placental infections</a:t>
            </a:r>
          </a:p>
          <a:p>
            <a:endParaRPr lang="hi-IN" dirty="0"/>
          </a:p>
        </p:txBody>
      </p:sp>
    </p:spTree>
    <p:extLst>
      <p:ext uri="{BB962C8B-B14F-4D97-AF65-F5344CB8AC3E}">
        <p14:creationId xmlns:p14="http://schemas.microsoft.com/office/powerpoint/2010/main" val="3908724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 Fetal Causes</a:t>
            </a:r>
            <a:endParaRPr lang="hi-IN" dirty="0"/>
          </a:p>
        </p:txBody>
      </p:sp>
      <p:sp>
        <p:nvSpPr>
          <p:cNvPr id="3" name="Content Placeholder 2"/>
          <p:cNvSpPr>
            <a:spLocks noGrp="1"/>
          </p:cNvSpPr>
          <p:nvPr>
            <p:ph sz="quarter" idx="1"/>
          </p:nvPr>
        </p:nvSpPr>
        <p:spPr/>
        <p:txBody>
          <a:bodyPr/>
          <a:lstStyle/>
          <a:p>
            <a:r>
              <a:rPr lang="en-US" dirty="0"/>
              <a:t>Genetic &amp; chromosomal abnormalities</a:t>
            </a:r>
          </a:p>
          <a:p>
            <a:r>
              <a:rPr lang="en-US" dirty="0"/>
              <a:t>Intrauterine infections  - TORCHS, HIV, malaria, Tb</a:t>
            </a:r>
          </a:p>
          <a:p>
            <a:r>
              <a:rPr lang="en-US" dirty="0"/>
              <a:t>Major Congenital Malformations</a:t>
            </a:r>
          </a:p>
          <a:p>
            <a:r>
              <a:rPr lang="en-US" dirty="0"/>
              <a:t>Multiple Pregnancies</a:t>
            </a:r>
            <a:endParaRPr lang="hi-IN" dirty="0"/>
          </a:p>
        </p:txBody>
      </p:sp>
    </p:spTree>
    <p:extLst>
      <p:ext uri="{BB962C8B-B14F-4D97-AF65-F5344CB8AC3E}">
        <p14:creationId xmlns:p14="http://schemas.microsoft.com/office/powerpoint/2010/main" val="2666000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IUGR</a:t>
            </a:r>
            <a:endParaRPr lang="hi-IN" dirty="0"/>
          </a:p>
        </p:txBody>
      </p:sp>
      <p:sp>
        <p:nvSpPr>
          <p:cNvPr id="3" name="Content Placeholder 2"/>
          <p:cNvSpPr>
            <a:spLocks noGrp="1"/>
          </p:cNvSpPr>
          <p:nvPr>
            <p:ph sz="quarter" idx="1"/>
          </p:nvPr>
        </p:nvSpPr>
        <p:spPr/>
        <p:txBody>
          <a:bodyPr/>
          <a:lstStyle/>
          <a:p>
            <a:r>
              <a:rPr lang="en-US" dirty="0"/>
              <a:t>SYMMETRICAL</a:t>
            </a:r>
          </a:p>
          <a:p>
            <a:r>
              <a:rPr lang="en-US" dirty="0"/>
              <a:t>ASYMMETRICAL</a:t>
            </a:r>
          </a:p>
          <a:p>
            <a:pPr marL="0" indent="0">
              <a:buNone/>
            </a:pPr>
            <a:r>
              <a:rPr lang="en-US" dirty="0"/>
              <a:t>Up to 28 weeks of pregnancy, fetal growth occurs due to cell multiplication (increase in cell numbers).</a:t>
            </a:r>
          </a:p>
          <a:p>
            <a:pPr marL="0" indent="0">
              <a:buNone/>
            </a:pPr>
            <a:r>
              <a:rPr lang="en-US" dirty="0"/>
              <a:t>After 28 weeks – growth is mainly by cell hypertrophy (increase in cell size)</a:t>
            </a:r>
          </a:p>
        </p:txBody>
      </p:sp>
    </p:spTree>
    <p:extLst>
      <p:ext uri="{BB962C8B-B14F-4D97-AF65-F5344CB8AC3E}">
        <p14:creationId xmlns:p14="http://schemas.microsoft.com/office/powerpoint/2010/main" val="2837072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IUGR</a:t>
            </a:r>
            <a:endParaRPr lang="hi-IN" dirty="0"/>
          </a:p>
        </p:txBody>
      </p:sp>
      <p:sp>
        <p:nvSpPr>
          <p:cNvPr id="3" name="Content Placeholder 2"/>
          <p:cNvSpPr>
            <a:spLocks noGrp="1"/>
          </p:cNvSpPr>
          <p:nvPr>
            <p:ph sz="quarter" idx="1"/>
          </p:nvPr>
        </p:nvSpPr>
        <p:spPr>
          <a:xfrm>
            <a:off x="612648" y="1600200"/>
            <a:ext cx="8153400" cy="4876800"/>
          </a:xfrm>
        </p:spPr>
        <p:txBody>
          <a:bodyPr>
            <a:normAutofit fontScale="85000" lnSpcReduction="20000"/>
          </a:bodyPr>
          <a:lstStyle/>
          <a:p>
            <a:r>
              <a:rPr lang="en-US" dirty="0"/>
              <a:t>If growth is affected in early pregnancy – neonate is </a:t>
            </a:r>
            <a:r>
              <a:rPr lang="en-US" dirty="0">
                <a:solidFill>
                  <a:srgbClr val="FF0000"/>
                </a:solidFill>
              </a:rPr>
              <a:t>proportionately small – weight, length and head size are equally affected</a:t>
            </a:r>
            <a:r>
              <a:rPr lang="en-US" dirty="0"/>
              <a:t> (all below 10</a:t>
            </a:r>
            <a:r>
              <a:rPr lang="en-US" baseline="30000" dirty="0"/>
              <a:t>th</a:t>
            </a:r>
            <a:r>
              <a:rPr lang="en-US" dirty="0"/>
              <a:t> centile for gestational age). </a:t>
            </a:r>
          </a:p>
          <a:p>
            <a:r>
              <a:rPr lang="en-US" dirty="0"/>
              <a:t>Subsequent growth can not be much improved in spite of providing good nutrition &amp; environment. Such neonate remains </a:t>
            </a:r>
            <a:r>
              <a:rPr lang="en-US" dirty="0">
                <a:solidFill>
                  <a:srgbClr val="FF0000"/>
                </a:solidFill>
              </a:rPr>
              <a:t>permanently physically and mentally retarded</a:t>
            </a:r>
            <a:r>
              <a:rPr lang="en-US" dirty="0"/>
              <a:t>. </a:t>
            </a:r>
          </a:p>
          <a:p>
            <a:r>
              <a:rPr lang="en-US" dirty="0"/>
              <a:t>Causes of symmetric IUGR – genetic or chromosomal causes, intrauterine infections, congenital malformations, teratogenic drugs</a:t>
            </a:r>
          </a:p>
          <a:p>
            <a:r>
              <a:rPr lang="en-US" dirty="0"/>
              <a:t>20 – 30% of IUGR neonates</a:t>
            </a:r>
          </a:p>
          <a:p>
            <a:r>
              <a:rPr lang="en-US" dirty="0"/>
              <a:t>PI (Ponderal Index) – normal (&gt;2) </a:t>
            </a:r>
          </a:p>
          <a:p>
            <a:r>
              <a:rPr lang="en-US" dirty="0"/>
              <a:t>PI = (</a:t>
            </a:r>
            <a:r>
              <a:rPr lang="en-US" dirty="0" err="1"/>
              <a:t>wt</a:t>
            </a:r>
            <a:r>
              <a:rPr lang="en-US" dirty="0"/>
              <a:t> in Gm × 100) / (length in cm)</a:t>
            </a:r>
            <a:r>
              <a:rPr lang="en-US" baseline="30000" dirty="0"/>
              <a:t>3</a:t>
            </a:r>
            <a:endParaRPr lang="en-US" dirty="0"/>
          </a:p>
          <a:p>
            <a:pPr marL="0" indent="0">
              <a:buNone/>
            </a:pPr>
            <a:r>
              <a:rPr lang="en-US" dirty="0"/>
              <a:t> </a:t>
            </a:r>
            <a:endParaRPr lang="hi-IN" dirty="0"/>
          </a:p>
          <a:p>
            <a:endParaRPr lang="hi-IN" dirty="0"/>
          </a:p>
        </p:txBody>
      </p:sp>
    </p:spTree>
    <p:extLst>
      <p:ext uri="{BB962C8B-B14F-4D97-AF65-F5344CB8AC3E}">
        <p14:creationId xmlns:p14="http://schemas.microsoft.com/office/powerpoint/2010/main" val="3380717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ASYMMETRICAL IUGR</a:t>
            </a:r>
            <a:endParaRPr lang="hi-IN" dirty="0"/>
          </a:p>
        </p:txBody>
      </p:sp>
      <p:sp>
        <p:nvSpPr>
          <p:cNvPr id="3" name="Content Placeholder 2"/>
          <p:cNvSpPr>
            <a:spLocks noGrp="1"/>
          </p:cNvSpPr>
          <p:nvPr>
            <p:ph sz="quarter" idx="1"/>
          </p:nvPr>
        </p:nvSpPr>
        <p:spPr/>
        <p:txBody>
          <a:bodyPr/>
          <a:lstStyle/>
          <a:p>
            <a:r>
              <a:rPr lang="en-US" dirty="0"/>
              <a:t>If growth is affected after 28 weeks of pregnancy – neonates </a:t>
            </a:r>
            <a:r>
              <a:rPr lang="en-US" dirty="0">
                <a:solidFill>
                  <a:srgbClr val="FF0000"/>
                </a:solidFill>
              </a:rPr>
              <a:t>weight is affected, but height and head size remains normal </a:t>
            </a:r>
            <a:r>
              <a:rPr lang="en-US" dirty="0"/>
              <a:t>(head – brain spared). </a:t>
            </a:r>
          </a:p>
          <a:p>
            <a:r>
              <a:rPr lang="en-US" dirty="0"/>
              <a:t>If good nutrition and environment is provided after birth – there will be </a:t>
            </a:r>
            <a:r>
              <a:rPr lang="en-US" dirty="0">
                <a:solidFill>
                  <a:srgbClr val="FF0000"/>
                </a:solidFill>
              </a:rPr>
              <a:t>very good catch up growth</a:t>
            </a:r>
            <a:r>
              <a:rPr lang="en-US" dirty="0"/>
              <a:t>. </a:t>
            </a:r>
          </a:p>
          <a:p>
            <a:r>
              <a:rPr lang="en-US" dirty="0"/>
              <a:t>Causes – maternal and placental factors</a:t>
            </a:r>
          </a:p>
          <a:p>
            <a:r>
              <a:rPr lang="en-US" dirty="0"/>
              <a:t>70 – 80% of IUGR neonates</a:t>
            </a:r>
          </a:p>
          <a:p>
            <a:r>
              <a:rPr lang="en-US" dirty="0"/>
              <a:t>PI – low (&lt;2)</a:t>
            </a:r>
            <a:endParaRPr lang="hi-IN" dirty="0"/>
          </a:p>
        </p:txBody>
      </p:sp>
    </p:spTree>
    <p:extLst>
      <p:ext uri="{BB962C8B-B14F-4D97-AF65-F5344CB8AC3E}">
        <p14:creationId xmlns:p14="http://schemas.microsoft.com/office/powerpoint/2010/main" val="1575297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PED_fenton_2013_growth_chart_girls.gif"/>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447800" y="0"/>
            <a:ext cx="617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87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endParaRPr lang="hi-IN" dirty="0"/>
          </a:p>
        </p:txBody>
      </p:sp>
      <p:sp>
        <p:nvSpPr>
          <p:cNvPr id="3" name="Content Placeholder 2"/>
          <p:cNvSpPr>
            <a:spLocks noGrp="1"/>
          </p:cNvSpPr>
          <p:nvPr>
            <p:ph sz="quarter" idx="1"/>
          </p:nvPr>
        </p:nvSpPr>
        <p:spPr/>
        <p:txBody>
          <a:bodyPr>
            <a:normAutofit fontScale="85000" lnSpcReduction="20000"/>
          </a:bodyPr>
          <a:lstStyle/>
          <a:p>
            <a:r>
              <a:rPr lang="en-US" dirty="0"/>
              <a:t>Birth Asphyxia</a:t>
            </a:r>
          </a:p>
          <a:p>
            <a:r>
              <a:rPr lang="en-US" dirty="0"/>
              <a:t>Meconium Aspiration Syndrome, Persistent Pulmonary Hypertension of Newborn</a:t>
            </a:r>
          </a:p>
          <a:p>
            <a:r>
              <a:rPr lang="en-US" dirty="0"/>
              <a:t>Hypothermia</a:t>
            </a:r>
          </a:p>
          <a:p>
            <a:r>
              <a:rPr lang="en-US" dirty="0"/>
              <a:t>Hypoglycemia</a:t>
            </a:r>
          </a:p>
          <a:p>
            <a:r>
              <a:rPr lang="en-US" dirty="0"/>
              <a:t>Hypocalcemia</a:t>
            </a:r>
          </a:p>
          <a:p>
            <a:r>
              <a:rPr lang="en-US" dirty="0"/>
              <a:t>Polycythemia</a:t>
            </a:r>
          </a:p>
          <a:p>
            <a:r>
              <a:rPr lang="en-US" dirty="0"/>
              <a:t>Septicemia</a:t>
            </a:r>
          </a:p>
          <a:p>
            <a:r>
              <a:rPr lang="en-US" dirty="0"/>
              <a:t>Long term complications – growth retardation, neurodevelopmental retardation, metabolic syndrome in early adult life – Hypertension, diabetes, obesity, dyslipidemia</a:t>
            </a:r>
            <a:endParaRPr lang="hi-IN" dirty="0"/>
          </a:p>
        </p:txBody>
      </p:sp>
    </p:spTree>
    <p:extLst>
      <p:ext uri="{BB962C8B-B14F-4D97-AF65-F5344CB8AC3E}">
        <p14:creationId xmlns:p14="http://schemas.microsoft.com/office/powerpoint/2010/main" val="1839718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endParaRPr lang="hi-IN" dirty="0"/>
          </a:p>
        </p:txBody>
      </p:sp>
      <p:sp>
        <p:nvSpPr>
          <p:cNvPr id="3" name="Content Placeholder 2"/>
          <p:cNvSpPr>
            <a:spLocks noGrp="1"/>
          </p:cNvSpPr>
          <p:nvPr>
            <p:ph sz="quarter" idx="1"/>
          </p:nvPr>
        </p:nvSpPr>
        <p:spPr/>
        <p:txBody>
          <a:bodyPr>
            <a:normAutofit fontScale="92500" lnSpcReduction="10000"/>
          </a:bodyPr>
          <a:lstStyle/>
          <a:p>
            <a:r>
              <a:rPr lang="en-US" dirty="0"/>
              <a:t>Neonatal resuscitation</a:t>
            </a:r>
          </a:p>
          <a:p>
            <a:r>
              <a:rPr lang="en-US" dirty="0"/>
              <a:t>Essential newborn care – prevention of hypothermia, prevention of infections, </a:t>
            </a:r>
          </a:p>
          <a:p>
            <a:r>
              <a:rPr lang="en-US" dirty="0"/>
              <a:t>Early frequent breast feeding – 2 hourly. If not able to take breast feeding – spoon feeding, gavage feeding</a:t>
            </a:r>
          </a:p>
          <a:p>
            <a:r>
              <a:rPr lang="en-US" dirty="0"/>
              <a:t>KMC</a:t>
            </a:r>
          </a:p>
          <a:p>
            <a:r>
              <a:rPr lang="en-US" dirty="0"/>
              <a:t>Management of complications if present – asphyxia, MAS, PPHN, hypoglycemia, polycythemia </a:t>
            </a:r>
          </a:p>
          <a:p>
            <a:r>
              <a:rPr lang="en-US" dirty="0"/>
              <a:t>IUGR neonates hardly loose any weight. Start gaining weight after 3 to 4 days of life.</a:t>
            </a:r>
            <a:endParaRPr lang="hi-IN" dirty="0"/>
          </a:p>
        </p:txBody>
      </p:sp>
    </p:spTree>
    <p:extLst>
      <p:ext uri="{BB962C8B-B14F-4D97-AF65-F5344CB8AC3E}">
        <p14:creationId xmlns:p14="http://schemas.microsoft.com/office/powerpoint/2010/main" val="2939752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Prevention – Care Before Pregnancy</a:t>
            </a:r>
            <a:endParaRPr lang="hi-IN" dirty="0"/>
          </a:p>
        </p:txBody>
      </p:sp>
      <p:sp>
        <p:nvSpPr>
          <p:cNvPr id="3" name="Content Placeholder 2"/>
          <p:cNvSpPr>
            <a:spLocks noGrp="1"/>
          </p:cNvSpPr>
          <p:nvPr>
            <p:ph sz="quarter" idx="1"/>
          </p:nvPr>
        </p:nvSpPr>
        <p:spPr/>
        <p:txBody>
          <a:bodyPr/>
          <a:lstStyle/>
          <a:p>
            <a:r>
              <a:rPr lang="en-US" dirty="0"/>
              <a:t>Providing care to women before &amp; between pregnancies</a:t>
            </a:r>
          </a:p>
          <a:p>
            <a:r>
              <a:rPr lang="en-US" dirty="0"/>
              <a:t>Healthy eating &amp; physical activities</a:t>
            </a:r>
          </a:p>
          <a:p>
            <a:r>
              <a:rPr lang="en-US" dirty="0"/>
              <a:t>Diagnosis and management of chronic diseases (HT, diabetes) before pregnancy</a:t>
            </a:r>
          </a:p>
          <a:p>
            <a:r>
              <a:rPr lang="en-US" dirty="0"/>
              <a:t>Correction of anemia before pregnancy</a:t>
            </a:r>
          </a:p>
          <a:p>
            <a:endParaRPr lang="en-US" dirty="0"/>
          </a:p>
        </p:txBody>
      </p:sp>
    </p:spTree>
    <p:extLst>
      <p:ext uri="{BB962C8B-B14F-4D97-AF65-F5344CB8AC3E}">
        <p14:creationId xmlns:p14="http://schemas.microsoft.com/office/powerpoint/2010/main" val="135144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sz="quarter" idx="1"/>
          </p:nvPr>
        </p:nvSpPr>
        <p:spPr/>
        <p:txBody>
          <a:bodyPr/>
          <a:lstStyle/>
          <a:p>
            <a:r>
              <a:rPr lang="en-US" b="1" dirty="0"/>
              <a:t>Spontaneous</a:t>
            </a:r>
            <a:r>
              <a:rPr lang="en-US" dirty="0"/>
              <a:t> – most common</a:t>
            </a:r>
          </a:p>
          <a:p>
            <a:r>
              <a:rPr lang="en-US" b="1" dirty="0"/>
              <a:t>Induced</a:t>
            </a:r>
            <a:r>
              <a:rPr lang="en-US" dirty="0"/>
              <a:t> – Early induction of </a:t>
            </a:r>
            <a:r>
              <a:rPr lang="en-US" dirty="0" err="1"/>
              <a:t>labour</a:t>
            </a:r>
            <a:r>
              <a:rPr lang="en-US" dirty="0"/>
              <a:t> or caesarean delivery . </a:t>
            </a:r>
            <a:r>
              <a:rPr lang="en-US" dirty="0" err="1"/>
              <a:t>E.g</a:t>
            </a:r>
            <a:r>
              <a:rPr lang="en-US" dirty="0"/>
              <a:t>, fetal distress / hypoxia, mother having eclampsia, pre-eclampsia.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 During Pregnancy</a:t>
            </a:r>
            <a:endParaRPr lang="hi-IN" dirty="0"/>
          </a:p>
        </p:txBody>
      </p:sp>
      <p:sp>
        <p:nvSpPr>
          <p:cNvPr id="3" name="Content Placeholder 2"/>
          <p:cNvSpPr>
            <a:spLocks noGrp="1"/>
          </p:cNvSpPr>
          <p:nvPr>
            <p:ph sz="quarter" idx="1"/>
          </p:nvPr>
        </p:nvSpPr>
        <p:spPr/>
        <p:txBody>
          <a:bodyPr/>
          <a:lstStyle/>
          <a:p>
            <a:r>
              <a:rPr lang="en-US" dirty="0"/>
              <a:t>Regular and good ANC</a:t>
            </a:r>
          </a:p>
          <a:p>
            <a:r>
              <a:rPr lang="en-US" dirty="0"/>
              <a:t>Nutritious diet</a:t>
            </a:r>
          </a:p>
          <a:p>
            <a:r>
              <a:rPr lang="en-US" dirty="0"/>
              <a:t>Iron and folic acid supplementation</a:t>
            </a:r>
          </a:p>
          <a:p>
            <a:r>
              <a:rPr lang="en-US" dirty="0"/>
              <a:t>Enough rest</a:t>
            </a:r>
          </a:p>
          <a:p>
            <a:r>
              <a:rPr lang="en-US" dirty="0"/>
              <a:t>Avoidance of smoking, alcohol, teratogenic drugs</a:t>
            </a:r>
          </a:p>
          <a:p>
            <a:r>
              <a:rPr lang="en-US" dirty="0"/>
              <a:t>Early diagnosis and management of pregnancy associated illnesses &amp; infections</a:t>
            </a:r>
          </a:p>
          <a:p>
            <a:r>
              <a:rPr lang="en-US" dirty="0"/>
              <a:t>Improved personal hygiene</a:t>
            </a:r>
          </a:p>
          <a:p>
            <a:endParaRPr lang="hi-IN" dirty="0"/>
          </a:p>
        </p:txBody>
      </p:sp>
    </p:spTree>
    <p:extLst>
      <p:ext uri="{BB962C8B-B14F-4D97-AF65-F5344CB8AC3E}">
        <p14:creationId xmlns:p14="http://schemas.microsoft.com/office/powerpoint/2010/main" val="16141785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438400"/>
            <a:ext cx="5867400" cy="1107996"/>
          </a:xfrm>
          <a:prstGeom prst="rect">
            <a:avLst/>
          </a:prstGeom>
          <a:noFill/>
        </p:spPr>
        <p:txBody>
          <a:bodyPr wrap="square" rtlCol="0">
            <a:spAutoFit/>
          </a:bodyPr>
          <a:lstStyle/>
          <a:p>
            <a:r>
              <a:rPr lang="en-US" sz="6600" b="1" dirty="0">
                <a:solidFill>
                  <a:srgbClr val="0070C0"/>
                </a:solidFill>
              </a:rPr>
              <a:t>THANK YOU!</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Q.1</a:t>
            </a:r>
          </a:p>
        </p:txBody>
      </p:sp>
      <p:sp>
        <p:nvSpPr>
          <p:cNvPr id="5" name="Content Placeholder 4"/>
          <p:cNvSpPr>
            <a:spLocks noGrp="1"/>
          </p:cNvSpPr>
          <p:nvPr>
            <p:ph idx="1"/>
          </p:nvPr>
        </p:nvSpPr>
        <p:spPr/>
        <p:txBody>
          <a:bodyPr/>
          <a:lstStyle/>
          <a:p>
            <a:pPr>
              <a:buNone/>
            </a:pPr>
            <a:r>
              <a:rPr lang="en-US" dirty="0"/>
              <a:t>Incidence of LBW neonates in India is </a:t>
            </a:r>
          </a:p>
          <a:p>
            <a:pPr marL="514350" indent="-514350">
              <a:buAutoNum type="alphaUcParenBoth"/>
            </a:pPr>
            <a:r>
              <a:rPr lang="en-US" dirty="0"/>
              <a:t>30 – 40 %</a:t>
            </a:r>
          </a:p>
          <a:p>
            <a:pPr marL="514350" indent="-514350">
              <a:buAutoNum type="alphaUcParenBoth"/>
            </a:pPr>
            <a:r>
              <a:rPr lang="en-US" dirty="0"/>
              <a:t>20 – 30%</a:t>
            </a:r>
          </a:p>
          <a:p>
            <a:pPr marL="514350" indent="-514350">
              <a:buAutoNum type="alphaUcParenBoth"/>
            </a:pPr>
            <a:r>
              <a:rPr lang="en-US" dirty="0"/>
              <a:t>10 – 20 %</a:t>
            </a:r>
          </a:p>
          <a:p>
            <a:pPr marL="514350" indent="-514350">
              <a:buAutoNum type="alphaUcParenBoth"/>
            </a:pPr>
            <a:r>
              <a:rPr lang="en-US" dirty="0"/>
              <a:t>40 – 50 %</a:t>
            </a:r>
          </a:p>
          <a:p>
            <a:pPr>
              <a:buNone/>
            </a:pPr>
            <a:endParaRPr lang="en-US" dirty="0"/>
          </a:p>
        </p:txBody>
      </p:sp>
    </p:spTree>
    <p:extLst>
      <p:ext uri="{BB962C8B-B14F-4D97-AF65-F5344CB8AC3E}">
        <p14:creationId xmlns:p14="http://schemas.microsoft.com/office/powerpoint/2010/main" val="30584632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a:t>
            </a:r>
          </a:p>
        </p:txBody>
      </p:sp>
      <p:sp>
        <p:nvSpPr>
          <p:cNvPr id="3" name="Content Placeholder 2"/>
          <p:cNvSpPr>
            <a:spLocks noGrp="1"/>
          </p:cNvSpPr>
          <p:nvPr>
            <p:ph idx="1"/>
          </p:nvPr>
        </p:nvSpPr>
        <p:spPr/>
        <p:txBody>
          <a:bodyPr/>
          <a:lstStyle/>
          <a:p>
            <a:pPr>
              <a:buNone/>
            </a:pPr>
            <a:r>
              <a:rPr lang="en-US" dirty="0"/>
              <a:t>Following are the problems of premature neonate except</a:t>
            </a:r>
          </a:p>
          <a:p>
            <a:pPr marL="514350" indent="-514350">
              <a:buAutoNum type="alphaUcParenBoth"/>
            </a:pPr>
            <a:r>
              <a:rPr lang="en-US" dirty="0"/>
              <a:t>Respiratory Distress Syndrome</a:t>
            </a:r>
          </a:p>
          <a:p>
            <a:pPr marL="514350" indent="-514350">
              <a:buAutoNum type="alphaUcParenBoth"/>
            </a:pPr>
            <a:r>
              <a:rPr lang="en-US" dirty="0"/>
              <a:t>Feeding Difficulties</a:t>
            </a:r>
          </a:p>
          <a:p>
            <a:pPr marL="514350" indent="-514350">
              <a:buAutoNum type="alphaUcParenBoth"/>
            </a:pPr>
            <a:r>
              <a:rPr lang="en-US" dirty="0" err="1"/>
              <a:t>Meconium</a:t>
            </a:r>
            <a:r>
              <a:rPr lang="en-US" dirty="0"/>
              <a:t> Aspiration Syndrome</a:t>
            </a:r>
          </a:p>
          <a:p>
            <a:pPr marL="514350" indent="-514350">
              <a:buAutoNum type="alphaUcParenBoth"/>
            </a:pPr>
            <a:r>
              <a:rPr lang="en-US" dirty="0"/>
              <a:t>Apnea of prematurity</a:t>
            </a:r>
          </a:p>
        </p:txBody>
      </p:sp>
    </p:spTree>
    <p:extLst>
      <p:ext uri="{BB962C8B-B14F-4D97-AF65-F5344CB8AC3E}">
        <p14:creationId xmlns:p14="http://schemas.microsoft.com/office/powerpoint/2010/main" val="4186380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Q.3</a:t>
            </a:r>
          </a:p>
        </p:txBody>
      </p:sp>
      <p:sp>
        <p:nvSpPr>
          <p:cNvPr id="3" name="Content Placeholder 2"/>
          <p:cNvSpPr>
            <a:spLocks noGrp="1"/>
          </p:cNvSpPr>
          <p:nvPr>
            <p:ph idx="1"/>
          </p:nvPr>
        </p:nvSpPr>
        <p:spPr/>
        <p:txBody>
          <a:bodyPr/>
          <a:lstStyle/>
          <a:p>
            <a:pPr>
              <a:buNone/>
            </a:pPr>
            <a:r>
              <a:rPr lang="en-US" dirty="0"/>
              <a:t>Following are the problems of IUGR except</a:t>
            </a:r>
          </a:p>
          <a:p>
            <a:pPr marL="514350" indent="-514350">
              <a:buAutoNum type="alphaUcParenBoth"/>
            </a:pPr>
            <a:r>
              <a:rPr lang="en-US" dirty="0"/>
              <a:t>Birth Asphyxia</a:t>
            </a:r>
          </a:p>
          <a:p>
            <a:pPr marL="514350" indent="-514350">
              <a:buAutoNum type="alphaUcParenBoth"/>
            </a:pPr>
            <a:r>
              <a:rPr lang="en-US" dirty="0" err="1"/>
              <a:t>Meconium</a:t>
            </a:r>
            <a:r>
              <a:rPr lang="en-US" dirty="0"/>
              <a:t> Aspiration Syndrome</a:t>
            </a:r>
          </a:p>
          <a:p>
            <a:pPr marL="514350" indent="-514350">
              <a:buAutoNum type="alphaUcParenBoth"/>
            </a:pPr>
            <a:r>
              <a:rPr lang="en-US" dirty="0"/>
              <a:t>Hypoglycemia</a:t>
            </a:r>
          </a:p>
          <a:p>
            <a:pPr marL="514350" indent="-514350">
              <a:buAutoNum type="alphaUcParenBoth"/>
            </a:pPr>
            <a:r>
              <a:rPr lang="en-US" dirty="0"/>
              <a:t>Respiratory Distress Syndrome</a:t>
            </a:r>
          </a:p>
          <a:p>
            <a:pPr marL="514350" indent="-514350">
              <a:buAutoNum type="alphaUcParenBoth"/>
            </a:pPr>
            <a:endParaRPr lang="en-US" dirty="0"/>
          </a:p>
        </p:txBody>
      </p:sp>
    </p:spTree>
    <p:extLst>
      <p:ext uri="{BB962C8B-B14F-4D97-AF65-F5344CB8AC3E}">
        <p14:creationId xmlns:p14="http://schemas.microsoft.com/office/powerpoint/2010/main" val="13739230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Q.4</a:t>
            </a:r>
          </a:p>
        </p:txBody>
      </p:sp>
      <p:sp>
        <p:nvSpPr>
          <p:cNvPr id="3" name="Content Placeholder 2"/>
          <p:cNvSpPr>
            <a:spLocks noGrp="1"/>
          </p:cNvSpPr>
          <p:nvPr>
            <p:ph idx="1"/>
          </p:nvPr>
        </p:nvSpPr>
        <p:spPr/>
        <p:txBody>
          <a:bodyPr/>
          <a:lstStyle/>
          <a:p>
            <a:pPr>
              <a:buNone/>
            </a:pPr>
            <a:r>
              <a:rPr lang="en-US" dirty="0"/>
              <a:t>Cumulative weight loss at the end of 7 days of life in preterm is</a:t>
            </a:r>
          </a:p>
          <a:p>
            <a:pPr marL="514350" indent="-514350">
              <a:buAutoNum type="alphaUcParenBoth"/>
            </a:pPr>
            <a:r>
              <a:rPr lang="en-US" dirty="0"/>
              <a:t>5 – 7 %</a:t>
            </a:r>
          </a:p>
          <a:p>
            <a:pPr marL="514350" indent="-514350">
              <a:buAutoNum type="alphaUcParenBoth"/>
            </a:pPr>
            <a:r>
              <a:rPr lang="en-US" dirty="0"/>
              <a:t>7 – 10 %</a:t>
            </a:r>
          </a:p>
          <a:p>
            <a:pPr marL="514350" indent="-514350">
              <a:buAutoNum type="alphaUcParenBoth"/>
            </a:pPr>
            <a:r>
              <a:rPr lang="en-US" dirty="0"/>
              <a:t>10 – 15 %</a:t>
            </a:r>
          </a:p>
          <a:p>
            <a:pPr marL="514350" indent="-514350">
              <a:buAutoNum type="alphaUcParenBoth"/>
            </a:pPr>
            <a:r>
              <a:rPr lang="en-US" dirty="0"/>
              <a:t>15 – 20 %</a:t>
            </a:r>
          </a:p>
          <a:p>
            <a:pPr>
              <a:buNone/>
            </a:pPr>
            <a:endParaRPr lang="en-US" dirty="0"/>
          </a:p>
        </p:txBody>
      </p:sp>
    </p:spTree>
    <p:extLst>
      <p:ext uri="{BB962C8B-B14F-4D97-AF65-F5344CB8AC3E}">
        <p14:creationId xmlns:p14="http://schemas.microsoft.com/office/powerpoint/2010/main" val="19255955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Q.5</a:t>
            </a:r>
          </a:p>
        </p:txBody>
      </p:sp>
      <p:sp>
        <p:nvSpPr>
          <p:cNvPr id="3" name="Content Placeholder 2"/>
          <p:cNvSpPr>
            <a:spLocks noGrp="1"/>
          </p:cNvSpPr>
          <p:nvPr>
            <p:ph idx="1"/>
          </p:nvPr>
        </p:nvSpPr>
        <p:spPr/>
        <p:txBody>
          <a:bodyPr/>
          <a:lstStyle/>
          <a:p>
            <a:pPr>
              <a:buNone/>
            </a:pPr>
            <a:r>
              <a:rPr lang="en-US" dirty="0"/>
              <a:t>Antenatal steroids prevent all except</a:t>
            </a:r>
          </a:p>
          <a:p>
            <a:pPr marL="514350" indent="-514350">
              <a:buFont typeface="+mj-lt"/>
              <a:buAutoNum type="alphaUcPeriod"/>
            </a:pPr>
            <a:r>
              <a:rPr lang="en-US" dirty="0"/>
              <a:t>RDS</a:t>
            </a:r>
          </a:p>
          <a:p>
            <a:pPr marL="514350" indent="-514350">
              <a:buFont typeface="+mj-lt"/>
              <a:buAutoNum type="alphaUcPeriod"/>
            </a:pPr>
            <a:r>
              <a:rPr lang="en-US" dirty="0"/>
              <a:t>IVH</a:t>
            </a:r>
          </a:p>
          <a:p>
            <a:pPr marL="514350" indent="-514350">
              <a:buFont typeface="+mj-lt"/>
              <a:buAutoNum type="alphaUcPeriod"/>
            </a:pPr>
            <a:r>
              <a:rPr lang="en-US" dirty="0"/>
              <a:t>NEC</a:t>
            </a:r>
          </a:p>
          <a:p>
            <a:pPr marL="514350" indent="-514350">
              <a:buFont typeface="+mj-lt"/>
              <a:buAutoNum type="alphaUcPeriod"/>
            </a:pPr>
            <a:r>
              <a:rPr lang="en-US" dirty="0"/>
              <a:t>Apnea</a:t>
            </a:r>
            <a:endParaRPr lang="en-IN" dirty="0"/>
          </a:p>
          <a:p>
            <a:endParaRPr lang="en-US" dirty="0"/>
          </a:p>
        </p:txBody>
      </p:sp>
    </p:spTree>
    <p:extLst>
      <p:ext uri="{BB962C8B-B14F-4D97-AF65-F5344CB8AC3E}">
        <p14:creationId xmlns:p14="http://schemas.microsoft.com/office/powerpoint/2010/main" val="4026098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6</a:t>
            </a:r>
            <a:endParaRPr lang="en-IN" dirty="0"/>
          </a:p>
        </p:txBody>
      </p:sp>
      <p:sp>
        <p:nvSpPr>
          <p:cNvPr id="3" name="Content Placeholder 2"/>
          <p:cNvSpPr>
            <a:spLocks noGrp="1"/>
          </p:cNvSpPr>
          <p:nvPr>
            <p:ph sz="quarter" idx="1"/>
          </p:nvPr>
        </p:nvSpPr>
        <p:spPr/>
        <p:txBody>
          <a:bodyPr/>
          <a:lstStyle/>
          <a:p>
            <a:pPr>
              <a:buNone/>
            </a:pPr>
            <a:r>
              <a:rPr lang="en-US" dirty="0"/>
              <a:t>Contraindications of antenatal steroids is </a:t>
            </a:r>
          </a:p>
          <a:p>
            <a:pPr marL="514350" indent="-514350">
              <a:buFont typeface="+mj-lt"/>
              <a:buAutoNum type="alphaUcPeriod"/>
            </a:pPr>
            <a:r>
              <a:rPr lang="en-US" dirty="0"/>
              <a:t>Maternal hypertension</a:t>
            </a:r>
          </a:p>
          <a:p>
            <a:pPr marL="514350" indent="-514350">
              <a:buFont typeface="+mj-lt"/>
              <a:buAutoNum type="alphaUcPeriod"/>
            </a:pPr>
            <a:r>
              <a:rPr lang="en-US" dirty="0"/>
              <a:t>Maternal diabetes</a:t>
            </a:r>
          </a:p>
          <a:p>
            <a:pPr marL="514350" indent="-514350">
              <a:buFont typeface="+mj-lt"/>
              <a:buAutoNum type="alphaUcPeriod"/>
            </a:pPr>
            <a:r>
              <a:rPr lang="en-US" dirty="0"/>
              <a:t>Maternal UTI</a:t>
            </a:r>
          </a:p>
          <a:p>
            <a:pPr marL="514350" indent="-514350">
              <a:buFont typeface="+mj-lt"/>
              <a:buAutoNum type="alphaUcPeriod"/>
            </a:pPr>
            <a:r>
              <a:rPr lang="en-US"/>
              <a:t>chorioamnionitis</a:t>
            </a:r>
          </a:p>
          <a:p>
            <a:endParaRPr lang="en-IN"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7</a:t>
            </a:r>
            <a:endParaRPr lang="en-IN" dirty="0"/>
          </a:p>
        </p:txBody>
      </p:sp>
      <p:sp>
        <p:nvSpPr>
          <p:cNvPr id="3" name="Content Placeholder 2"/>
          <p:cNvSpPr>
            <a:spLocks noGrp="1"/>
          </p:cNvSpPr>
          <p:nvPr>
            <p:ph sz="quarter" idx="1"/>
          </p:nvPr>
        </p:nvSpPr>
        <p:spPr/>
        <p:txBody>
          <a:bodyPr/>
          <a:lstStyle/>
          <a:p>
            <a:pPr>
              <a:buNone/>
            </a:pPr>
            <a:r>
              <a:rPr lang="en-US" dirty="0"/>
              <a:t>Neonate with birth weight of 1.2 kg, who is in NICU under warmer, requires following amount of total fluids on day 1 of life</a:t>
            </a:r>
          </a:p>
          <a:p>
            <a:pPr marL="514350" indent="-514350">
              <a:buFont typeface="+mj-lt"/>
              <a:buAutoNum type="alphaUcPeriod"/>
            </a:pPr>
            <a:r>
              <a:rPr lang="en-US" dirty="0"/>
              <a:t>100 ml/kg/day</a:t>
            </a:r>
          </a:p>
          <a:p>
            <a:pPr marL="514350" indent="-514350">
              <a:buFont typeface="+mj-lt"/>
              <a:buAutoNum type="alphaUcPeriod"/>
            </a:pPr>
            <a:r>
              <a:rPr lang="en-US" dirty="0"/>
              <a:t>80 ml/kg/day</a:t>
            </a:r>
          </a:p>
          <a:p>
            <a:pPr marL="514350" indent="-514350">
              <a:buFont typeface="+mj-lt"/>
              <a:buAutoNum type="alphaUcPeriod"/>
            </a:pPr>
            <a:r>
              <a:rPr lang="en-US" dirty="0"/>
              <a:t>120 ml/kg/day</a:t>
            </a:r>
          </a:p>
          <a:p>
            <a:pPr marL="514350" indent="-514350">
              <a:buFont typeface="+mj-lt"/>
              <a:buAutoNum type="alphaUcPeriod"/>
            </a:pPr>
            <a:r>
              <a:rPr lang="en-US" dirty="0"/>
              <a:t>60 ml/kg/day</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Risk Factors for Spontaneous Preterm Delivery</a:t>
            </a:r>
          </a:p>
        </p:txBody>
      </p:sp>
      <p:sp>
        <p:nvSpPr>
          <p:cNvPr id="3" name="Content Placeholder 2"/>
          <p:cNvSpPr>
            <a:spLocks noGrp="1"/>
          </p:cNvSpPr>
          <p:nvPr>
            <p:ph sz="quarter" idx="1"/>
          </p:nvPr>
        </p:nvSpPr>
        <p:spPr/>
        <p:txBody>
          <a:bodyPr>
            <a:normAutofit fontScale="92500" lnSpcReduction="10000"/>
          </a:bodyPr>
          <a:lstStyle/>
          <a:p>
            <a:r>
              <a:rPr lang="en-US" dirty="0"/>
              <a:t>Multiple pregnancies</a:t>
            </a:r>
          </a:p>
          <a:p>
            <a:r>
              <a:rPr lang="en-US" dirty="0"/>
              <a:t>Infections – particularly of amniotic membrane, lower genital tract, UTI (urinary tract infection)</a:t>
            </a:r>
          </a:p>
          <a:p>
            <a:r>
              <a:rPr lang="en-US" dirty="0"/>
              <a:t>Chronic conditions – diabetes, high Blood Pressure</a:t>
            </a:r>
          </a:p>
          <a:p>
            <a:r>
              <a:rPr lang="en-US" dirty="0"/>
              <a:t>Smoking, alcohol, substance abuse</a:t>
            </a:r>
          </a:p>
          <a:p>
            <a:r>
              <a:rPr lang="en-US" dirty="0"/>
              <a:t>Previous history of preterm birth</a:t>
            </a:r>
          </a:p>
          <a:p>
            <a:r>
              <a:rPr lang="en-US" dirty="0"/>
              <a:t>Stress – physical / mental</a:t>
            </a:r>
          </a:p>
          <a:p>
            <a:r>
              <a:rPr lang="en-US" dirty="0"/>
              <a:t>Mother – underweight, overweight, &lt; 18 years, &gt; 35 years</a:t>
            </a:r>
          </a:p>
          <a:p>
            <a:r>
              <a:rPr lang="en-US" dirty="0"/>
              <a:t>Cervical incompetence, short cervix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of Preterm Birth</a:t>
            </a:r>
          </a:p>
        </p:txBody>
      </p:sp>
      <p:sp>
        <p:nvSpPr>
          <p:cNvPr id="3" name="Content Placeholder 2"/>
          <p:cNvSpPr>
            <a:spLocks noGrp="1"/>
          </p:cNvSpPr>
          <p:nvPr>
            <p:ph sz="quarter" idx="1"/>
          </p:nvPr>
        </p:nvSpPr>
        <p:spPr/>
        <p:txBody>
          <a:bodyPr>
            <a:normAutofit fontScale="92500" lnSpcReduction="10000"/>
          </a:bodyPr>
          <a:lstStyle/>
          <a:p>
            <a:r>
              <a:rPr lang="en-US" dirty="0"/>
              <a:t>Good and regular antenatal care</a:t>
            </a:r>
          </a:p>
          <a:p>
            <a:r>
              <a:rPr lang="en-US" dirty="0"/>
              <a:t>Counselling on healthy balanced diet</a:t>
            </a:r>
          </a:p>
          <a:p>
            <a:r>
              <a:rPr lang="en-US" dirty="0"/>
              <a:t>Avoidance of tobacco, alcohol &amp; substance abuse</a:t>
            </a:r>
          </a:p>
          <a:p>
            <a:r>
              <a:rPr lang="en-US" dirty="0"/>
              <a:t>Adequate rest</a:t>
            </a:r>
          </a:p>
          <a:p>
            <a:r>
              <a:rPr lang="en-US" dirty="0"/>
              <a:t>Dealing with stress with relaxation technique</a:t>
            </a:r>
          </a:p>
          <a:p>
            <a:r>
              <a:rPr lang="en-US" dirty="0"/>
              <a:t>Maintenance of hygiene</a:t>
            </a:r>
          </a:p>
          <a:p>
            <a:r>
              <a:rPr lang="en-US" dirty="0"/>
              <a:t>Regular antenatal visits to identify and manage risk factors such as pregnancy induced complications, infections</a:t>
            </a:r>
          </a:p>
          <a:p>
            <a:r>
              <a:rPr lang="en-US" dirty="0"/>
              <a:t>Cervical </a:t>
            </a:r>
            <a:r>
              <a:rPr lang="en-US" dirty="0" err="1"/>
              <a:t>encirclage</a:t>
            </a:r>
            <a:r>
              <a:rPr lang="en-US" dirty="0"/>
              <a:t> from 14</a:t>
            </a:r>
            <a:r>
              <a:rPr lang="en-US" baseline="30000" dirty="0"/>
              <a:t>th</a:t>
            </a:r>
            <a:r>
              <a:rPr lang="en-US" dirty="0"/>
              <a:t> week till 9</a:t>
            </a:r>
            <a:r>
              <a:rPr lang="en-US" baseline="30000" dirty="0"/>
              <a:t>th</a:t>
            </a:r>
            <a:r>
              <a:rPr lang="en-US" dirty="0"/>
              <a:t> month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769</TotalTime>
  <Words>4121</Words>
  <Application>Microsoft Office PowerPoint</Application>
  <PresentationFormat>On-screen Show (4:3)</PresentationFormat>
  <Paragraphs>384</Paragraphs>
  <Slides>78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Calibri</vt:lpstr>
      <vt:lpstr>Tw Cen MT</vt:lpstr>
      <vt:lpstr>Wingdings</vt:lpstr>
      <vt:lpstr>Wingdings 2</vt:lpstr>
      <vt:lpstr>Median</vt:lpstr>
      <vt:lpstr>LOW BIRTH WEIGHT NEONATES</vt:lpstr>
      <vt:lpstr>LBW – Low Birth Weight</vt:lpstr>
      <vt:lpstr>Significance </vt:lpstr>
      <vt:lpstr>Types of LBW</vt:lpstr>
      <vt:lpstr>PREMATURE NEONATES</vt:lpstr>
      <vt:lpstr>Introduction </vt:lpstr>
      <vt:lpstr>CAUSES</vt:lpstr>
      <vt:lpstr>Risk Factors for Spontaneous Preterm Delivery</vt:lpstr>
      <vt:lpstr>Prevention of Preterm Birth</vt:lpstr>
      <vt:lpstr>Identification of Preterm</vt:lpstr>
      <vt:lpstr>1st Trimester USG - Crown Rump Length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of Prematurity </vt:lpstr>
      <vt:lpstr>Antenatal Care - Steroids</vt:lpstr>
      <vt:lpstr>Special Care during Resuscitation </vt:lpstr>
      <vt:lpstr>Need for NICU Care </vt:lpstr>
      <vt:lpstr>Management</vt:lpstr>
      <vt:lpstr>Initial Stabilization - prevention of hypothermia</vt:lpstr>
      <vt:lpstr>Management of RDS</vt:lpstr>
      <vt:lpstr>RDS:</vt:lpstr>
      <vt:lpstr>PowerPoint Presentation</vt:lpstr>
      <vt:lpstr>Fluids &amp; Electrolytes</vt:lpstr>
      <vt:lpstr>Fluids &amp; Electrolytes ….</vt:lpstr>
      <vt:lpstr>Fluids &amp; Electrolytes ….</vt:lpstr>
      <vt:lpstr>Role of TPN (total parenteral nutrition) </vt:lpstr>
      <vt:lpstr>Feeding of Preterm - Stable </vt:lpstr>
      <vt:lpstr>PowerPoint Presentation</vt:lpstr>
      <vt:lpstr>Spoon feeding – Paladi feeding</vt:lpstr>
      <vt:lpstr>Feeding of Preterm - Unstable</vt:lpstr>
      <vt:lpstr>PowerPoint Presentation</vt:lpstr>
      <vt:lpstr>Cardiovascular Support</vt:lpstr>
      <vt:lpstr>Apnea Management</vt:lpstr>
      <vt:lpstr>PDA Management</vt:lpstr>
      <vt:lpstr>Hyperbilirubinemia in Preterm</vt:lpstr>
      <vt:lpstr>Sepsis - Suspicion and Management </vt:lpstr>
      <vt:lpstr>Sepsis - Prevention</vt:lpstr>
      <vt:lpstr>Developmentally Supportive Care Practices (stable neonates)</vt:lpstr>
      <vt:lpstr>Multivitamins  &amp; Micronutrients</vt:lpstr>
      <vt:lpstr>Weight Gain Pattern of Preterm</vt:lpstr>
      <vt:lpstr>Discharge Criteria </vt:lpstr>
      <vt:lpstr>Counseling Prior to Discharge</vt:lpstr>
      <vt:lpstr>Follow Up Monitoring </vt:lpstr>
      <vt:lpstr>Follow Up ….</vt:lpstr>
      <vt:lpstr>Vaccination in Preterm</vt:lpstr>
      <vt:lpstr>IUGR NEONATES</vt:lpstr>
      <vt:lpstr>IUGR</vt:lpstr>
      <vt:lpstr>Identification </vt:lpstr>
      <vt:lpstr>PowerPoint Presentation</vt:lpstr>
      <vt:lpstr>PowerPoint Presentation</vt:lpstr>
      <vt:lpstr>Etiology – Risk Factors – Maternal Causes</vt:lpstr>
      <vt:lpstr>Risk Factors - Placental Factors</vt:lpstr>
      <vt:lpstr>Risk Factors – Fetal Causes</vt:lpstr>
      <vt:lpstr>TYPES OF IUGR</vt:lpstr>
      <vt:lpstr>SYMMETRICAL IUGR</vt:lpstr>
      <vt:lpstr>ASYMMETRICAL IUGR</vt:lpstr>
      <vt:lpstr>PowerPoint Presentation</vt:lpstr>
      <vt:lpstr>PROBLEMS</vt:lpstr>
      <vt:lpstr>MANAGEMENT</vt:lpstr>
      <vt:lpstr>Prevention – Care Before Pregnancy</vt:lpstr>
      <vt:lpstr>Prevention – During Pregnancy</vt:lpstr>
      <vt:lpstr>PowerPoint Presentation</vt:lpstr>
      <vt:lpstr>Q.1</vt:lpstr>
      <vt:lpstr>Q.2</vt:lpstr>
      <vt:lpstr>Q.3</vt:lpstr>
      <vt:lpstr>Q.4</vt:lpstr>
      <vt:lpstr>Q.5</vt:lpstr>
      <vt:lpstr>MCQ. 6</vt:lpstr>
      <vt:lpstr>MCQ.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PREMATURE NEONATES</dc:title>
  <dc:creator>ULTRA</dc:creator>
  <cp:lastModifiedBy>MANISH RASANIA</cp:lastModifiedBy>
  <cp:revision>100</cp:revision>
  <dcterms:created xsi:type="dcterms:W3CDTF">2014-04-25T14:42:10Z</dcterms:created>
  <dcterms:modified xsi:type="dcterms:W3CDTF">2020-04-13T07:41:51Z</dcterms:modified>
</cp:coreProperties>
</file>