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58" r:id="rId4"/>
    <p:sldId id="259" r:id="rId5"/>
    <p:sldId id="260" r:id="rId6"/>
    <p:sldId id="275" r:id="rId7"/>
    <p:sldId id="261" r:id="rId8"/>
    <p:sldId id="280" r:id="rId9"/>
    <p:sldId id="262" r:id="rId10"/>
    <p:sldId id="263" r:id="rId11"/>
    <p:sldId id="281" r:id="rId12"/>
    <p:sldId id="283" r:id="rId13"/>
    <p:sldId id="282" r:id="rId14"/>
    <p:sldId id="284" r:id="rId15"/>
    <p:sldId id="264" r:id="rId16"/>
    <p:sldId id="278" r:id="rId17"/>
    <p:sldId id="279" r:id="rId18"/>
    <p:sldId id="265" r:id="rId19"/>
    <p:sldId id="285" r:id="rId20"/>
    <p:sldId id="292" r:id="rId21"/>
    <p:sldId id="293" r:id="rId22"/>
    <p:sldId id="294" r:id="rId23"/>
    <p:sldId id="266" r:id="rId24"/>
    <p:sldId id="286" r:id="rId25"/>
    <p:sldId id="287" r:id="rId26"/>
    <p:sldId id="267" r:id="rId27"/>
    <p:sldId id="268" r:id="rId28"/>
    <p:sldId id="269" r:id="rId29"/>
    <p:sldId id="288" r:id="rId30"/>
    <p:sldId id="270" r:id="rId31"/>
    <p:sldId id="271" r:id="rId32"/>
    <p:sldId id="272" r:id="rId33"/>
    <p:sldId id="273" r:id="rId34"/>
    <p:sldId id="274" r:id="rId35"/>
    <p:sldId id="289" r:id="rId36"/>
    <p:sldId id="276" r:id="rId37"/>
    <p:sldId id="277" r:id="rId38"/>
    <p:sldId id="290" r:id="rId39"/>
    <p:sldId id="295" r:id="rId40"/>
    <p:sldId id="296" r:id="rId41"/>
    <p:sldId id="297" r:id="rId42"/>
    <p:sldId id="298" r:id="rId43"/>
    <p:sldId id="299" r:id="rId44"/>
    <p:sldId id="301" r:id="rId45"/>
    <p:sldId id="300" r:id="rId46"/>
    <p:sldId id="302" r:id="rId47"/>
    <p:sldId id="303" r:id="rId48"/>
    <p:sldId id="304" r:id="rId49"/>
    <p:sldId id="305" r:id="rId50"/>
    <p:sldId id="315" r:id="rId51"/>
    <p:sldId id="306" r:id="rId52"/>
    <p:sldId id="307" r:id="rId53"/>
    <p:sldId id="308" r:id="rId54"/>
    <p:sldId id="309" r:id="rId55"/>
    <p:sldId id="310" r:id="rId56"/>
    <p:sldId id="311" r:id="rId57"/>
    <p:sldId id="312" r:id="rId58"/>
    <p:sldId id="313" r:id="rId59"/>
    <p:sldId id="314" r:id="rId60"/>
    <p:sldId id="291" r:id="rId6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551" autoAdjust="0"/>
  </p:normalViewPr>
  <p:slideViewPr>
    <p:cSldViewPr snapToGrid="0">
      <p:cViewPr varScale="1">
        <p:scale>
          <a:sx n="85" d="100"/>
          <a:sy n="85" d="100"/>
        </p:scale>
        <p:origin x="-144" y="-51"/>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4E87F-84DC-4F67-BC90-057028D8EAAA}" type="datetimeFigureOut">
              <a:rPr lang="en-IN" smtClean="0"/>
              <a:pPr/>
              <a:t>13-09-2021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32BDF-FC5E-456E-94A5-A31C36BA850C}" type="slidenum">
              <a:rPr lang="en-IN" smtClean="0"/>
              <a:pPr/>
              <a:t>‹#›</a:t>
            </a:fld>
            <a:endParaRPr lang="en-IN"/>
          </a:p>
        </p:txBody>
      </p:sp>
    </p:spTree>
    <p:extLst>
      <p:ext uri="{BB962C8B-B14F-4D97-AF65-F5344CB8AC3E}">
        <p14:creationId xmlns="" xmlns:p14="http://schemas.microsoft.com/office/powerpoint/2010/main" val="4458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Guidelines have been Published for both Steroid sensitive and steroid resistant nephrotic syndrome and we’ll be looking at them one by one.</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2</a:t>
            </a:fld>
            <a:endParaRPr lang="en-IN"/>
          </a:p>
        </p:txBody>
      </p:sp>
    </p:spTree>
    <p:extLst>
      <p:ext uri="{BB962C8B-B14F-4D97-AF65-F5344CB8AC3E}">
        <p14:creationId xmlns="" xmlns:p14="http://schemas.microsoft.com/office/powerpoint/2010/main" val="2091868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&gt;50% : NPHS I, NPHS II, WT 1, COQ 2, PLCE 1, LAMB 2, </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11</a:t>
            </a:fld>
            <a:endParaRPr lang="en-IN"/>
          </a:p>
        </p:txBody>
      </p:sp>
    </p:spTree>
    <p:extLst>
      <p:ext uri="{BB962C8B-B14F-4D97-AF65-F5344CB8AC3E}">
        <p14:creationId xmlns="" xmlns:p14="http://schemas.microsoft.com/office/powerpoint/2010/main" val="1292181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b="1" dirty="0">
                <a:solidFill>
                  <a:srgbClr val="000000"/>
                </a:solidFill>
                <a:effectLst/>
                <a:latin typeface="Times New Roman" panose="02020603050405020304" pitchFamily="18" charset="0"/>
                <a:ea typeface="Times New Roman" panose="02020603050405020304" pitchFamily="18" charset="0"/>
              </a:rPr>
              <a:t>Investigations in Patients with Steroid Sensitive Nephrotic Syndrome </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12</a:t>
            </a:fld>
            <a:endParaRPr lang="en-IN"/>
          </a:p>
        </p:txBody>
      </p:sp>
    </p:spTree>
    <p:extLst>
      <p:ext uri="{BB962C8B-B14F-4D97-AF65-F5344CB8AC3E}">
        <p14:creationId xmlns="" xmlns:p14="http://schemas.microsoft.com/office/powerpoint/2010/main" val="2092072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age of onset of more than 12-years is often cited as an indication for performing a kidney biopsy. Review of literature in adolescent onset nephrotic syndrome suggests that a combination of features, including persistent microscopic hematuria, low C3 and steroid resistance, detects all patients with membranous nephropathy or proliferative GN This might obviate the need for a kidney biopsy in adolescents presenting with typical nephrotic syndrome that is steroid sensitive. </a:t>
            </a:r>
            <a:r>
              <a:rPr lang="en-IN" dirty="0"/>
              <a:t>Since infants (&lt;</a:t>
            </a:r>
            <a:r>
              <a:rPr lang="en-US" dirty="0"/>
              <a:t>12-months-old), including those with congenital nephrotic syndrome, are likely to show histological features other than minimal change disease or an underlying genetic change, we advise next-generation sequencing in these patients [10]. Patients with onset of idiopathic nephrotic syndrome beyond infancy should receive therapy with prednisolone, and are advised to undergo kidney biopsy if they show steroid resistance. </a:t>
            </a:r>
            <a:endParaRPr lang="en-IN" dirty="0"/>
          </a:p>
          <a:p>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13</a:t>
            </a:fld>
            <a:endParaRPr lang="en-IN"/>
          </a:p>
        </p:txBody>
      </p:sp>
    </p:spTree>
    <p:extLst>
      <p:ext uri="{BB962C8B-B14F-4D97-AF65-F5344CB8AC3E}">
        <p14:creationId xmlns="" xmlns:p14="http://schemas.microsoft.com/office/powerpoint/2010/main" val="134972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Apart from renal histology, the biopsy provides information on extent and morphology of glomerulosclerosis and associated tubulointerstitial changes. The diagnosis of IgA nephropathy, C3 glomerulopathy and early membranous nephropathy is suggested by immunofluorescence studies.</a:t>
            </a:r>
          </a:p>
        </p:txBody>
      </p:sp>
      <p:sp>
        <p:nvSpPr>
          <p:cNvPr id="4" name="Slide Number Placeholder 3"/>
          <p:cNvSpPr>
            <a:spLocks noGrp="1"/>
          </p:cNvSpPr>
          <p:nvPr>
            <p:ph type="sldNum" sz="quarter" idx="5"/>
          </p:nvPr>
        </p:nvSpPr>
        <p:spPr/>
        <p:txBody>
          <a:bodyPr/>
          <a:lstStyle/>
          <a:p>
            <a:fld id="{4C032BDF-FC5E-456E-94A5-A31C36BA850C}" type="slidenum">
              <a:rPr lang="en-IN" smtClean="0"/>
              <a:pPr/>
              <a:t>14</a:t>
            </a:fld>
            <a:endParaRPr lang="en-IN"/>
          </a:p>
        </p:txBody>
      </p:sp>
    </p:spTree>
    <p:extLst>
      <p:ext uri="{BB962C8B-B14F-4D97-AF65-F5344CB8AC3E}">
        <p14:creationId xmlns="" xmlns:p14="http://schemas.microsoft.com/office/powerpoint/2010/main" val="4144955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4 </a:t>
            </a:r>
            <a:r>
              <a:rPr lang="en-US" dirty="0" err="1"/>
              <a:t>yr</a:t>
            </a:r>
            <a:r>
              <a:rPr lang="en-US" dirty="0"/>
              <a:t> old presents to us, we have evaluated, ruled out tb, it is idiopathic , no secondary etiology and we have proven the diagnosis</a:t>
            </a:r>
          </a:p>
          <a:p>
            <a:r>
              <a:rPr lang="en-US" dirty="0"/>
              <a:t>It can either be body surface area based or </a:t>
            </a:r>
            <a:r>
              <a:rPr lang="en-US" dirty="0" err="1"/>
              <a:t>wt</a:t>
            </a:r>
            <a:r>
              <a:rPr lang="en-US" dirty="0"/>
              <a:t> based, BSA preferred as weight based underestimates the dose required</a:t>
            </a:r>
          </a:p>
          <a:p>
            <a:r>
              <a:rPr lang="en-US" dirty="0"/>
              <a:t>Prednisolone is best given following food; therapy with antacids, ranitidine or proton pump inhibitors is not routinely required.</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15</a:t>
            </a:fld>
            <a:endParaRPr lang="en-IN"/>
          </a:p>
        </p:txBody>
      </p:sp>
    </p:spTree>
    <p:extLst>
      <p:ext uri="{BB962C8B-B14F-4D97-AF65-F5344CB8AC3E}">
        <p14:creationId xmlns="" xmlns:p14="http://schemas.microsoft.com/office/powerpoint/2010/main" val="92892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DISEASE COURSE AND SEVERITY IN NEPHROTIC SYNDROME</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16</a:t>
            </a:fld>
            <a:endParaRPr lang="en-IN"/>
          </a:p>
        </p:txBody>
      </p:sp>
    </p:spTree>
    <p:extLst>
      <p:ext uri="{BB962C8B-B14F-4D97-AF65-F5344CB8AC3E}">
        <p14:creationId xmlns="" xmlns:p14="http://schemas.microsoft.com/office/powerpoint/2010/main" val="570984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one-half of the relapses are precipitated by minor infections, usually of the upper respiratory tract. Treatment of infection may rarely induce remission, avoiding the need for corticosteroid therapy.  </a:t>
            </a:r>
          </a:p>
          <a:p>
            <a:r>
              <a:rPr lang="en-US" dirty="0"/>
              <a:t>Remission usually achieved by around 7-10 days and daily therapy is seldom necessary beyond 2 weeks.</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18</a:t>
            </a:fld>
            <a:endParaRPr lang="en-IN"/>
          </a:p>
        </p:txBody>
      </p:sp>
    </p:spTree>
    <p:extLst>
      <p:ext uri="{BB962C8B-B14F-4D97-AF65-F5344CB8AC3E}">
        <p14:creationId xmlns="" xmlns:p14="http://schemas.microsoft.com/office/powerpoint/2010/main" val="239876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patients are at risk of morbidity associated with multiple relapses and corticosteroid toxicity. Both these disease entities are discussed under the same umbrella of management.</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19</a:t>
            </a:fld>
            <a:endParaRPr lang="en-IN"/>
          </a:p>
        </p:txBody>
      </p:sp>
    </p:spTree>
    <p:extLst>
      <p:ext uri="{BB962C8B-B14F-4D97-AF65-F5344CB8AC3E}">
        <p14:creationId xmlns="" xmlns:p14="http://schemas.microsoft.com/office/powerpoint/2010/main" val="1199334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a child fitting the definition of </a:t>
            </a:r>
            <a:r>
              <a:rPr lang="en-US" dirty="0" err="1"/>
              <a:t>fr</a:t>
            </a:r>
            <a:r>
              <a:rPr lang="en-US" dirty="0"/>
              <a:t> or </a:t>
            </a:r>
            <a:r>
              <a:rPr lang="en-US" dirty="0" err="1"/>
              <a:t>sdns</a:t>
            </a:r>
            <a:r>
              <a:rPr lang="en-US" dirty="0"/>
              <a:t> then the first choice of treatment would be</a:t>
            </a:r>
          </a:p>
          <a:p>
            <a:r>
              <a:rPr lang="en-US" dirty="0"/>
              <a:t>Minimum </a:t>
            </a:r>
            <a:r>
              <a:rPr lang="en-US" dirty="0" err="1"/>
              <a:t>leve;l</a:t>
            </a:r>
            <a:r>
              <a:rPr lang="en-US" dirty="0"/>
              <a:t> of steroid that is required to maintain a nephrotic child in remission</a:t>
            </a:r>
          </a:p>
          <a:p>
            <a:r>
              <a:rPr lang="en-US" dirty="0"/>
              <a:t>Older age, peripubertal </a:t>
            </a:r>
            <a:r>
              <a:rPr lang="en-US" dirty="0" err="1"/>
              <a:t>male:MFM</a:t>
            </a:r>
            <a:r>
              <a:rPr lang="en-US" dirty="0"/>
              <a:t>, </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20</a:t>
            </a:fld>
            <a:endParaRPr lang="en-IN"/>
          </a:p>
        </p:txBody>
      </p:sp>
    </p:spTree>
    <p:extLst>
      <p:ext uri="{BB962C8B-B14F-4D97-AF65-F5344CB8AC3E}">
        <p14:creationId xmlns="" xmlns:p14="http://schemas.microsoft.com/office/powerpoint/2010/main" val="519272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classified based on appearance and percentage weight gain from baseline</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23</a:t>
            </a:fld>
            <a:endParaRPr lang="en-IN"/>
          </a:p>
        </p:txBody>
      </p:sp>
    </p:spTree>
    <p:extLst>
      <p:ext uri="{BB962C8B-B14F-4D97-AF65-F5344CB8AC3E}">
        <p14:creationId xmlns="" xmlns:p14="http://schemas.microsoft.com/office/powerpoint/2010/main" val="174332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guidelines update the existing </a:t>
            </a:r>
            <a:r>
              <a:rPr lang="en-US" dirty="0" err="1"/>
              <a:t>ispn</a:t>
            </a:r>
            <a:r>
              <a:rPr lang="en-US" dirty="0"/>
              <a:t> recommendations published in 2008. The guidelines combine </a:t>
            </a:r>
            <a:r>
              <a:rPr lang="en-US" dirty="0" err="1"/>
              <a:t>eb.recommendations</a:t>
            </a:r>
            <a:r>
              <a:rPr lang="en-US" dirty="0"/>
              <a:t> and expert opinion.</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3</a:t>
            </a:fld>
            <a:endParaRPr lang="en-IN"/>
          </a:p>
        </p:txBody>
      </p:sp>
    </p:spTree>
    <p:extLst>
      <p:ext uri="{BB962C8B-B14F-4D97-AF65-F5344CB8AC3E}">
        <p14:creationId xmlns="" xmlns:p14="http://schemas.microsoft.com/office/powerpoint/2010/main" val="1371346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24</a:t>
            </a:fld>
            <a:endParaRPr lang="en-IN"/>
          </a:p>
        </p:txBody>
      </p:sp>
    </p:spTree>
    <p:extLst>
      <p:ext uri="{BB962C8B-B14F-4D97-AF65-F5344CB8AC3E}">
        <p14:creationId xmlns="" xmlns:p14="http://schemas.microsoft.com/office/powerpoint/2010/main" val="1237568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25</a:t>
            </a:fld>
            <a:endParaRPr lang="en-IN"/>
          </a:p>
        </p:txBody>
      </p:sp>
    </p:spTree>
    <p:extLst>
      <p:ext uri="{BB962C8B-B14F-4D97-AF65-F5344CB8AC3E}">
        <p14:creationId xmlns="" xmlns:p14="http://schemas.microsoft.com/office/powerpoint/2010/main" val="1586658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furosemide-refractory edema be managed as follows: (</a:t>
            </a:r>
            <a:r>
              <a:rPr lang="en-US" dirty="0" err="1"/>
              <a:t>i</a:t>
            </a:r>
            <a:r>
              <a:rPr lang="en-US" dirty="0"/>
              <a:t>) combination of loop diuretics with thiazide; (ii) co-administration of human albumin with IV furosemide</a:t>
            </a:r>
          </a:p>
          <a:p>
            <a:r>
              <a:rPr lang="en-US" dirty="0"/>
              <a:t>(1-2 </a:t>
            </a:r>
            <a:r>
              <a:rPr lang="en-US" dirty="0" err="1"/>
              <a:t>mEq</a:t>
            </a:r>
            <a:r>
              <a:rPr lang="en-US" dirty="0"/>
              <a:t>/kg/day; 15-35 mg/kg salt), </a:t>
            </a:r>
            <a:r>
              <a:rPr lang="en-US" dirty="0" err="1"/>
              <a:t>fru:ascending</a:t>
            </a:r>
            <a:r>
              <a:rPr lang="en-US" dirty="0"/>
              <a:t> limb </a:t>
            </a:r>
            <a:r>
              <a:rPr lang="en-US" dirty="0" err="1"/>
              <a:t>loh</a:t>
            </a:r>
            <a:r>
              <a:rPr lang="en-US" dirty="0"/>
              <a:t>.</a:t>
            </a:r>
          </a:p>
          <a:p>
            <a:r>
              <a:rPr lang="en-US" dirty="0"/>
              <a:t>. In patients unresponsive to oral furosemide, assessed as absence of diuresis within 2-4 </a:t>
            </a:r>
            <a:r>
              <a:rPr lang="en-US" dirty="0" err="1"/>
              <a:t>hr</a:t>
            </a:r>
            <a:r>
              <a:rPr lang="en-US" dirty="0"/>
              <a:t> of its administration, switching to IV therapy may elicit a response.</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26</a:t>
            </a:fld>
            <a:endParaRPr lang="en-IN"/>
          </a:p>
        </p:txBody>
      </p:sp>
    </p:spTree>
    <p:extLst>
      <p:ext uri="{BB962C8B-B14F-4D97-AF65-F5344CB8AC3E}">
        <p14:creationId xmlns="" xmlns:p14="http://schemas.microsoft.com/office/powerpoint/2010/main" val="3138773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Contributing factors include the use of immunosuppressive agents, anasarca, and urinary losses of IgG and complement factors, that predispose to infection with encapsulated organisms </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27</a:t>
            </a:fld>
            <a:endParaRPr lang="en-IN"/>
          </a:p>
        </p:txBody>
      </p:sp>
    </p:spTree>
    <p:extLst>
      <p:ext uri="{BB962C8B-B14F-4D97-AF65-F5344CB8AC3E}">
        <p14:creationId xmlns="" xmlns:p14="http://schemas.microsoft.com/office/powerpoint/2010/main" val="361992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Principles of immunization with live vaccines </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31</a:t>
            </a:fld>
            <a:endParaRPr lang="en-IN"/>
          </a:p>
        </p:txBody>
      </p:sp>
    </p:spTree>
    <p:extLst>
      <p:ext uri="{BB962C8B-B14F-4D97-AF65-F5344CB8AC3E}">
        <p14:creationId xmlns="" xmlns:p14="http://schemas.microsoft.com/office/powerpoint/2010/main" val="893251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Vaccines for Patients with Nephrotic </a:t>
            </a:r>
            <a:r>
              <a:rPr lang="en-US" dirty="0" err="1"/>
              <a:t>Syndromea</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33</a:t>
            </a:fld>
            <a:endParaRPr lang="en-IN"/>
          </a:p>
        </p:txBody>
      </p:sp>
    </p:spTree>
    <p:extLst>
      <p:ext uri="{BB962C8B-B14F-4D97-AF65-F5344CB8AC3E}">
        <p14:creationId xmlns="" xmlns:p14="http://schemas.microsoft.com/office/powerpoint/2010/main" val="346400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Post-Exposure Management of Unimmunized Patients with Nephrotic Syndrome Exposed to </a:t>
            </a:r>
            <a:r>
              <a:rPr lang="en-US" dirty="0" err="1"/>
              <a:t>Varicellaa</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34</a:t>
            </a:fld>
            <a:endParaRPr lang="en-IN"/>
          </a:p>
        </p:txBody>
      </p:sp>
    </p:spTree>
    <p:extLst>
      <p:ext uri="{BB962C8B-B14F-4D97-AF65-F5344CB8AC3E}">
        <p14:creationId xmlns="" xmlns:p14="http://schemas.microsoft.com/office/powerpoint/2010/main" val="3424944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risk of disease persistence and prevalence of complications, it is advised to transfer the care of adolescents with relapsing disease to ‘adult’ nephrologists by 18-yr of age.</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35</a:t>
            </a:fld>
            <a:endParaRPr lang="en-IN"/>
          </a:p>
        </p:txBody>
      </p:sp>
    </p:spTree>
    <p:extLst>
      <p:ext uri="{BB962C8B-B14F-4D97-AF65-F5344CB8AC3E}">
        <p14:creationId xmlns="" xmlns:p14="http://schemas.microsoft.com/office/powerpoint/2010/main" val="52952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38</a:t>
            </a:fld>
            <a:endParaRPr lang="en-IN"/>
          </a:p>
        </p:txBody>
      </p:sp>
    </p:spTree>
    <p:extLst>
      <p:ext uri="{BB962C8B-B14F-4D97-AF65-F5344CB8AC3E}">
        <p14:creationId xmlns="" xmlns:p14="http://schemas.microsoft.com/office/powerpoint/2010/main" val="2108425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 is characterized by</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39</a:t>
            </a:fld>
            <a:endParaRPr lang="en-IN"/>
          </a:p>
        </p:txBody>
      </p:sp>
    </p:spTree>
    <p:extLst>
      <p:ext uri="{BB962C8B-B14F-4D97-AF65-F5344CB8AC3E}">
        <p14:creationId xmlns="" xmlns:p14="http://schemas.microsoft.com/office/powerpoint/2010/main" val="283678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 is characterized by</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4</a:t>
            </a:fld>
            <a:endParaRPr lang="en-IN"/>
          </a:p>
        </p:txBody>
      </p:sp>
    </p:spTree>
    <p:extLst>
      <p:ext uri="{BB962C8B-B14F-4D97-AF65-F5344CB8AC3E}">
        <p14:creationId xmlns="" xmlns:p14="http://schemas.microsoft.com/office/powerpoint/2010/main" val="2137574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 is characterized by</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40</a:t>
            </a:fld>
            <a:endParaRPr lang="en-IN"/>
          </a:p>
        </p:txBody>
      </p:sp>
    </p:spTree>
    <p:extLst>
      <p:ext uri="{BB962C8B-B14F-4D97-AF65-F5344CB8AC3E}">
        <p14:creationId xmlns="" xmlns:p14="http://schemas.microsoft.com/office/powerpoint/2010/main" val="3036866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Biopsy may be avoided in patients with familial steroid-resistance or with extrarenal features, where genetic diagnosis is preferred. A biopsy is also not required in patients with congenital nephrotic syndrome </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42</a:t>
            </a:fld>
            <a:endParaRPr lang="en-IN"/>
          </a:p>
        </p:txBody>
      </p:sp>
    </p:spTree>
    <p:extLst>
      <p:ext uri="{BB962C8B-B14F-4D97-AF65-F5344CB8AC3E}">
        <p14:creationId xmlns="" xmlns:p14="http://schemas.microsoft.com/office/powerpoint/2010/main" val="2015647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MMF in patients with SRNS is less satisfactory than in steroid-sensitive disease. </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47</a:t>
            </a:fld>
            <a:endParaRPr lang="en-IN"/>
          </a:p>
        </p:txBody>
      </p:sp>
    </p:spTree>
    <p:extLst>
      <p:ext uri="{BB962C8B-B14F-4D97-AF65-F5344CB8AC3E}">
        <p14:creationId xmlns="" xmlns:p14="http://schemas.microsoft.com/office/powerpoint/2010/main" val="1422280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48</a:t>
            </a:fld>
            <a:endParaRPr lang="en-IN"/>
          </a:p>
        </p:txBody>
      </p:sp>
    </p:spTree>
    <p:extLst>
      <p:ext uri="{BB962C8B-B14F-4D97-AF65-F5344CB8AC3E}">
        <p14:creationId xmlns="" xmlns:p14="http://schemas.microsoft.com/office/powerpoint/2010/main" val="2733020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patients with SRNS should receive therapy with</a:t>
            </a:r>
          </a:p>
          <a:p>
            <a:r>
              <a:rPr lang="en-US" dirty="0"/>
              <a:t>Since proteinuria is a risk factor for progressive kidney disease, its reduction is important for renoprotection</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49</a:t>
            </a:fld>
            <a:endParaRPr lang="en-IN"/>
          </a:p>
        </p:txBody>
      </p:sp>
    </p:spTree>
    <p:extLst>
      <p:ext uri="{BB962C8B-B14F-4D97-AF65-F5344CB8AC3E}">
        <p14:creationId xmlns="" xmlns:p14="http://schemas.microsoft.com/office/powerpoint/2010/main" val="1958151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recommend routine thromboprophylaxis in children with SRNS.</a:t>
            </a:r>
          </a:p>
          <a:p>
            <a:r>
              <a:rPr lang="en-US" dirty="0"/>
              <a:t>Non-pharmacological measures such as ambulation, hydration and use of compression stockings are encouraged; central venous catheters and arterial punctures should be avoided</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51</a:t>
            </a:fld>
            <a:endParaRPr lang="en-IN"/>
          </a:p>
        </p:txBody>
      </p:sp>
    </p:spTree>
    <p:extLst>
      <p:ext uri="{BB962C8B-B14F-4D97-AF65-F5344CB8AC3E}">
        <p14:creationId xmlns="" xmlns:p14="http://schemas.microsoft.com/office/powerpoint/2010/main" val="990828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receiving corticosteroids for varied indications for more than 14-days had biochemical evidence of suppressed </a:t>
            </a:r>
            <a:r>
              <a:rPr lang="en-US" dirty="0" err="1"/>
              <a:t>hypothalamo</a:t>
            </a:r>
            <a:r>
              <a:rPr lang="en-US" dirty="0"/>
              <a:t>-pituitary axis (HPA) [86]. The duration of HPA suppression might last up to two years, and vary with dose and duration of treatment.</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53</a:t>
            </a:fld>
            <a:endParaRPr lang="en-IN"/>
          </a:p>
        </p:txBody>
      </p:sp>
    </p:spTree>
    <p:extLst>
      <p:ext uri="{BB962C8B-B14F-4D97-AF65-F5344CB8AC3E}">
        <p14:creationId xmlns="" xmlns:p14="http://schemas.microsoft.com/office/powerpoint/2010/main" val="66908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if we want to expand on the definition,</a:t>
            </a:r>
            <a:endParaRPr lang="en-IN" dirty="0"/>
          </a:p>
          <a:p>
            <a:r>
              <a:rPr lang="en-IN" dirty="0"/>
              <a:t>Normal is &lt;0.2</a:t>
            </a:r>
          </a:p>
        </p:txBody>
      </p:sp>
      <p:sp>
        <p:nvSpPr>
          <p:cNvPr id="4" name="Slide Number Placeholder 3"/>
          <p:cNvSpPr>
            <a:spLocks noGrp="1"/>
          </p:cNvSpPr>
          <p:nvPr>
            <p:ph type="sldNum" sz="quarter" idx="5"/>
          </p:nvPr>
        </p:nvSpPr>
        <p:spPr/>
        <p:txBody>
          <a:bodyPr/>
          <a:lstStyle/>
          <a:p>
            <a:fld id="{4C032BDF-FC5E-456E-94A5-A31C36BA850C}" type="slidenum">
              <a:rPr lang="en-IN" smtClean="0"/>
              <a:pPr/>
              <a:t>5</a:t>
            </a:fld>
            <a:endParaRPr lang="en-IN"/>
          </a:p>
        </p:txBody>
      </p:sp>
    </p:spTree>
    <p:extLst>
      <p:ext uri="{BB962C8B-B14F-4D97-AF65-F5344CB8AC3E}">
        <p14:creationId xmlns="" xmlns:p14="http://schemas.microsoft.com/office/powerpoint/2010/main" val="110307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Kidney biopsy reveals </a:t>
            </a:r>
          </a:p>
          <a:p>
            <a:r>
              <a:rPr lang="en-US" dirty="0"/>
              <a:t>More than 90% children with minimal change disease, 50% with </a:t>
            </a:r>
            <a:r>
              <a:rPr lang="en-US" dirty="0" err="1"/>
              <a:t>mesangioproliferative</a:t>
            </a:r>
            <a:r>
              <a:rPr lang="en-US" dirty="0"/>
              <a:t> GN, and 30% with FSGS have steroid sensitive disease</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6</a:t>
            </a:fld>
            <a:endParaRPr lang="en-IN"/>
          </a:p>
        </p:txBody>
      </p:sp>
    </p:spTree>
    <p:extLst>
      <p:ext uri="{BB962C8B-B14F-4D97-AF65-F5344CB8AC3E}">
        <p14:creationId xmlns="" xmlns:p14="http://schemas.microsoft.com/office/powerpoint/2010/main" val="417717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suggest an underlying cause </a:t>
            </a:r>
            <a:r>
              <a:rPr lang="en-US" dirty="0" err="1"/>
              <a:t>eg</a:t>
            </a:r>
            <a:r>
              <a:rPr lang="en-US" dirty="0"/>
              <a:t> SLE and IgA vasculitis.</a:t>
            </a:r>
          </a:p>
          <a:p>
            <a:r>
              <a:rPr lang="en-US" dirty="0"/>
              <a:t>Weight monitoring helps is assessment for edema.</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7</a:t>
            </a:fld>
            <a:endParaRPr lang="en-IN"/>
          </a:p>
        </p:txBody>
      </p:sp>
    </p:spTree>
    <p:extLst>
      <p:ext uri="{BB962C8B-B14F-4D97-AF65-F5344CB8AC3E}">
        <p14:creationId xmlns="" xmlns:p14="http://schemas.microsoft.com/office/powerpoint/2010/main" val="157525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Confirmation By your definition, if all this satisfies the range in the definition, it will be our confirmation</a:t>
            </a:r>
          </a:p>
          <a:p>
            <a:r>
              <a:rPr lang="en-IN" dirty="0"/>
              <a:t>Persistent microscopic </a:t>
            </a:r>
            <a:r>
              <a:rPr lang="en-IN" dirty="0" err="1"/>
              <a:t>hematuria</a:t>
            </a:r>
            <a:r>
              <a:rPr lang="en-IN" dirty="0"/>
              <a:t> or red cell casts suggests disease other than minimal change nephrotic syndrome, like infection related GN, C3 glomerulopathy, systemic lupus or vasculitis </a:t>
            </a:r>
          </a:p>
        </p:txBody>
      </p:sp>
      <p:sp>
        <p:nvSpPr>
          <p:cNvPr id="4" name="Slide Number Placeholder 3"/>
          <p:cNvSpPr>
            <a:spLocks noGrp="1"/>
          </p:cNvSpPr>
          <p:nvPr>
            <p:ph type="sldNum" sz="quarter" idx="5"/>
          </p:nvPr>
        </p:nvSpPr>
        <p:spPr/>
        <p:txBody>
          <a:bodyPr/>
          <a:lstStyle/>
          <a:p>
            <a:fld id="{4C032BDF-FC5E-456E-94A5-A31C36BA850C}" type="slidenum">
              <a:rPr lang="en-IN" smtClean="0"/>
              <a:pPr/>
              <a:t>8</a:t>
            </a:fld>
            <a:endParaRPr lang="en-IN"/>
          </a:p>
        </p:txBody>
      </p:sp>
    </p:spTree>
    <p:extLst>
      <p:ext uri="{BB962C8B-B14F-4D97-AF65-F5344CB8AC3E}">
        <p14:creationId xmlns="" xmlns:p14="http://schemas.microsoft.com/office/powerpoint/2010/main" val="397229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 estimated prevalence of bacteriologically positive pulmonary tuberculosis of 296 per 100,000 population in India, the risk of latent tuberculosis infection in childhood is high</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9</a:t>
            </a:fld>
            <a:endParaRPr lang="en-IN"/>
          </a:p>
        </p:txBody>
      </p:sp>
    </p:spTree>
    <p:extLst>
      <p:ext uri="{BB962C8B-B14F-4D97-AF65-F5344CB8AC3E}">
        <p14:creationId xmlns="" xmlns:p14="http://schemas.microsoft.com/office/powerpoint/2010/main" val="345788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&gt;50% : NPHS I, NPHS II, WT 1, COQ 2, PLCE 1, LAMB 2, </a:t>
            </a:r>
            <a:endParaRPr lang="en-IN" dirty="0"/>
          </a:p>
        </p:txBody>
      </p:sp>
      <p:sp>
        <p:nvSpPr>
          <p:cNvPr id="4" name="Slide Number Placeholder 3"/>
          <p:cNvSpPr>
            <a:spLocks noGrp="1"/>
          </p:cNvSpPr>
          <p:nvPr>
            <p:ph type="sldNum" sz="quarter" idx="5"/>
          </p:nvPr>
        </p:nvSpPr>
        <p:spPr/>
        <p:txBody>
          <a:bodyPr/>
          <a:lstStyle/>
          <a:p>
            <a:fld id="{4C032BDF-FC5E-456E-94A5-A31C36BA850C}" type="slidenum">
              <a:rPr lang="en-IN" smtClean="0"/>
              <a:pPr/>
              <a:t>10</a:t>
            </a:fld>
            <a:endParaRPr lang="en-IN"/>
          </a:p>
        </p:txBody>
      </p:sp>
    </p:spTree>
    <p:extLst>
      <p:ext uri="{BB962C8B-B14F-4D97-AF65-F5344CB8AC3E}">
        <p14:creationId xmlns="" xmlns:p14="http://schemas.microsoft.com/office/powerpoint/2010/main" val="182975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chor="b"/>
          <a:lstStyle/>
          <a:p>
            <a:r>
              <a:rPr lang="en-US"/>
              <a:t>Click to edit Master title style</a:t>
            </a:r>
            <a:endParaRPr lang="en-US" dirty="0"/>
          </a:p>
        </p:txBody>
      </p:sp>
      <p:sp>
        <p:nvSpPr>
          <p:cNvPr id="3" name="Subtitle 2"/>
          <p:cNvSpPr>
            <a:spLocks noGrp="1"/>
          </p:cNvSpPr>
          <p:nvPr>
            <p:ph type="subTitle" idx="1"/>
          </p:nvPr>
        </p:nvSpPr>
        <p:spPr>
          <a:xfrm>
            <a:off x="1828800" y="3581400"/>
            <a:ext cx="8534400" cy="609600"/>
          </a:xfrm>
        </p:spPr>
        <p:txBody>
          <a:bodyPr/>
          <a:lstStyle>
            <a:lvl1pPr marL="0" indent="0" algn="ctr">
              <a:buNone/>
              <a:defRPr>
                <a:solidFill>
                  <a:srgbClr val="5030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026CD405-43A2-4712-81F4-D2CFE2CC1630}"/>
              </a:ext>
            </a:extLst>
          </p:cNvPr>
          <p:cNvSpPr>
            <a:spLocks noGrp="1"/>
          </p:cNvSpPr>
          <p:nvPr>
            <p:ph type="dt" sz="half" idx="10"/>
          </p:nvPr>
        </p:nvSpPr>
        <p:spPr/>
        <p:txBody>
          <a:bodyPr/>
          <a:lstStyle>
            <a:lvl1pPr>
              <a:defRPr/>
            </a:lvl1pPr>
          </a:lstStyle>
          <a:p>
            <a:fld id="{E730C996-A4E7-46E4-9C5F-A6C26F13D66A}" type="datetimeFigureOut">
              <a:rPr lang="en-IN" smtClean="0"/>
              <a:pPr/>
              <a:t>13-09-2021</a:t>
            </a:fld>
            <a:endParaRPr lang="en-IN"/>
          </a:p>
        </p:txBody>
      </p:sp>
      <p:sp>
        <p:nvSpPr>
          <p:cNvPr id="5" name="Footer Placeholder 4">
            <a:extLst>
              <a:ext uri="{FF2B5EF4-FFF2-40B4-BE49-F238E27FC236}">
                <a16:creationId xmlns="" xmlns:a16="http://schemas.microsoft.com/office/drawing/2014/main" id="{13119CCC-5AD8-48CD-A90D-695763709684}"/>
              </a:ext>
            </a:extLst>
          </p:cNvPr>
          <p:cNvSpPr>
            <a:spLocks noGrp="1"/>
          </p:cNvSpPr>
          <p:nvPr>
            <p:ph type="ftr" sz="quarter" idx="11"/>
          </p:nvPr>
        </p:nvSpPr>
        <p:spPr/>
        <p:txBody>
          <a:bodyPr/>
          <a:lstStyle>
            <a:lvl1pPr>
              <a:defRPr/>
            </a:lvl1pPr>
          </a:lstStyle>
          <a:p>
            <a:endParaRPr lang="en-IN"/>
          </a:p>
        </p:txBody>
      </p:sp>
      <p:sp>
        <p:nvSpPr>
          <p:cNvPr id="6" name="Slide Number Placeholder 5">
            <a:extLst>
              <a:ext uri="{FF2B5EF4-FFF2-40B4-BE49-F238E27FC236}">
                <a16:creationId xmlns="" xmlns:a16="http://schemas.microsoft.com/office/drawing/2014/main" id="{37F3D632-7E87-459F-B424-E1F3EB489C30}"/>
              </a:ext>
            </a:extLst>
          </p:cNvPr>
          <p:cNvSpPr>
            <a:spLocks noGrp="1"/>
          </p:cNvSpPr>
          <p:nvPr>
            <p:ph type="sldNum" sz="quarter" idx="12"/>
          </p:nvPr>
        </p:nvSpPr>
        <p:spPr/>
        <p:txBody>
          <a:bodyPr/>
          <a:lstStyle>
            <a:lvl1pPr>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310143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A67421-90CB-4B15-875C-E00AE5B27A09}"/>
              </a:ext>
            </a:extLst>
          </p:cNvPr>
          <p:cNvSpPr>
            <a:spLocks noGrp="1"/>
          </p:cNvSpPr>
          <p:nvPr>
            <p:ph type="dt" sz="half" idx="10"/>
          </p:nvPr>
        </p:nvSpPr>
        <p:spPr/>
        <p:txBody>
          <a:bodyPr/>
          <a:lstStyle>
            <a:lvl1pPr>
              <a:defRPr/>
            </a:lvl1pPr>
          </a:lstStyle>
          <a:p>
            <a:fld id="{E730C996-A4E7-46E4-9C5F-A6C26F13D66A}" type="datetimeFigureOut">
              <a:rPr lang="en-IN" smtClean="0"/>
              <a:pPr/>
              <a:t>13-09-2021</a:t>
            </a:fld>
            <a:endParaRPr lang="en-IN"/>
          </a:p>
        </p:txBody>
      </p:sp>
      <p:sp>
        <p:nvSpPr>
          <p:cNvPr id="5" name="Footer Placeholder 4">
            <a:extLst>
              <a:ext uri="{FF2B5EF4-FFF2-40B4-BE49-F238E27FC236}">
                <a16:creationId xmlns="" xmlns:a16="http://schemas.microsoft.com/office/drawing/2014/main" id="{C59095C8-FA0A-4309-B7FD-562D2B36D4B0}"/>
              </a:ext>
            </a:extLst>
          </p:cNvPr>
          <p:cNvSpPr>
            <a:spLocks noGrp="1"/>
          </p:cNvSpPr>
          <p:nvPr>
            <p:ph type="ftr" sz="quarter" idx="11"/>
          </p:nvPr>
        </p:nvSpPr>
        <p:spPr/>
        <p:txBody>
          <a:bodyPr/>
          <a:lstStyle>
            <a:lvl1pPr>
              <a:defRPr/>
            </a:lvl1pPr>
          </a:lstStyle>
          <a:p>
            <a:endParaRPr lang="en-IN"/>
          </a:p>
        </p:txBody>
      </p:sp>
      <p:sp>
        <p:nvSpPr>
          <p:cNvPr id="6" name="Slide Number Placeholder 5">
            <a:extLst>
              <a:ext uri="{FF2B5EF4-FFF2-40B4-BE49-F238E27FC236}">
                <a16:creationId xmlns="" xmlns:a16="http://schemas.microsoft.com/office/drawing/2014/main" id="{2EED972E-77C3-46DB-8B64-77BFE3609A9D}"/>
              </a:ext>
            </a:extLst>
          </p:cNvPr>
          <p:cNvSpPr>
            <a:spLocks noGrp="1"/>
          </p:cNvSpPr>
          <p:nvPr>
            <p:ph type="sldNum" sz="quarter" idx="12"/>
          </p:nvPr>
        </p:nvSpPr>
        <p:spPr/>
        <p:txBody>
          <a:bodyPr/>
          <a:lstStyle>
            <a:lvl1pPr>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267518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F4A43E7-8991-42B7-98AB-5D889B885724}"/>
              </a:ext>
            </a:extLst>
          </p:cNvPr>
          <p:cNvSpPr>
            <a:spLocks noGrp="1"/>
          </p:cNvSpPr>
          <p:nvPr>
            <p:ph type="dt" sz="half" idx="10"/>
          </p:nvPr>
        </p:nvSpPr>
        <p:spPr/>
        <p:txBody>
          <a:bodyPr/>
          <a:lstStyle>
            <a:lvl1pPr>
              <a:defRPr/>
            </a:lvl1pPr>
          </a:lstStyle>
          <a:p>
            <a:fld id="{E730C996-A4E7-46E4-9C5F-A6C26F13D66A}" type="datetimeFigureOut">
              <a:rPr lang="en-IN" smtClean="0"/>
              <a:pPr/>
              <a:t>13-09-2021</a:t>
            </a:fld>
            <a:endParaRPr lang="en-IN"/>
          </a:p>
        </p:txBody>
      </p:sp>
      <p:sp>
        <p:nvSpPr>
          <p:cNvPr id="5" name="Footer Placeholder 4">
            <a:extLst>
              <a:ext uri="{FF2B5EF4-FFF2-40B4-BE49-F238E27FC236}">
                <a16:creationId xmlns="" xmlns:a16="http://schemas.microsoft.com/office/drawing/2014/main" id="{42569321-D009-48E6-A762-F2D29F9A71D3}"/>
              </a:ext>
            </a:extLst>
          </p:cNvPr>
          <p:cNvSpPr>
            <a:spLocks noGrp="1"/>
          </p:cNvSpPr>
          <p:nvPr>
            <p:ph type="ftr" sz="quarter" idx="11"/>
          </p:nvPr>
        </p:nvSpPr>
        <p:spPr/>
        <p:txBody>
          <a:bodyPr/>
          <a:lstStyle>
            <a:lvl1pPr>
              <a:defRPr/>
            </a:lvl1pPr>
          </a:lstStyle>
          <a:p>
            <a:endParaRPr lang="en-IN"/>
          </a:p>
        </p:txBody>
      </p:sp>
      <p:sp>
        <p:nvSpPr>
          <p:cNvPr id="6" name="Slide Number Placeholder 5">
            <a:extLst>
              <a:ext uri="{FF2B5EF4-FFF2-40B4-BE49-F238E27FC236}">
                <a16:creationId xmlns="" xmlns:a16="http://schemas.microsoft.com/office/drawing/2014/main" id="{A875FF5E-6FD2-4F59-B808-5A065A9A465D}"/>
              </a:ext>
            </a:extLst>
          </p:cNvPr>
          <p:cNvSpPr>
            <a:spLocks noGrp="1"/>
          </p:cNvSpPr>
          <p:nvPr>
            <p:ph type="sldNum" sz="quarter" idx="12"/>
          </p:nvPr>
        </p:nvSpPr>
        <p:spPr/>
        <p:txBody>
          <a:bodyPr/>
          <a:lstStyle>
            <a:lvl1pPr>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171615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BD6B7C-36EF-450C-83AE-B19B70FF3DCF}"/>
              </a:ext>
            </a:extLst>
          </p:cNvPr>
          <p:cNvSpPr>
            <a:spLocks noGrp="1"/>
          </p:cNvSpPr>
          <p:nvPr>
            <p:ph type="dt" sz="half" idx="10"/>
          </p:nvPr>
        </p:nvSpPr>
        <p:spPr/>
        <p:txBody>
          <a:bodyPr/>
          <a:lstStyle>
            <a:lvl1pPr>
              <a:defRPr/>
            </a:lvl1pPr>
          </a:lstStyle>
          <a:p>
            <a:fld id="{E730C996-A4E7-46E4-9C5F-A6C26F13D66A}" type="datetimeFigureOut">
              <a:rPr lang="en-IN" smtClean="0"/>
              <a:pPr/>
              <a:t>13-09-2021</a:t>
            </a:fld>
            <a:endParaRPr lang="en-IN"/>
          </a:p>
        </p:txBody>
      </p:sp>
      <p:sp>
        <p:nvSpPr>
          <p:cNvPr id="5" name="Footer Placeholder 4">
            <a:extLst>
              <a:ext uri="{FF2B5EF4-FFF2-40B4-BE49-F238E27FC236}">
                <a16:creationId xmlns="" xmlns:a16="http://schemas.microsoft.com/office/drawing/2014/main" id="{F63B422A-A370-4200-99BB-748242F3287D}"/>
              </a:ext>
            </a:extLst>
          </p:cNvPr>
          <p:cNvSpPr>
            <a:spLocks noGrp="1"/>
          </p:cNvSpPr>
          <p:nvPr>
            <p:ph type="ftr" sz="quarter" idx="11"/>
          </p:nvPr>
        </p:nvSpPr>
        <p:spPr/>
        <p:txBody>
          <a:bodyPr/>
          <a:lstStyle>
            <a:lvl1pPr>
              <a:defRPr/>
            </a:lvl1pPr>
          </a:lstStyle>
          <a:p>
            <a:endParaRPr lang="en-IN"/>
          </a:p>
        </p:txBody>
      </p:sp>
      <p:sp>
        <p:nvSpPr>
          <p:cNvPr id="6" name="Slide Number Placeholder 5">
            <a:extLst>
              <a:ext uri="{FF2B5EF4-FFF2-40B4-BE49-F238E27FC236}">
                <a16:creationId xmlns="" xmlns:a16="http://schemas.microsoft.com/office/drawing/2014/main" id="{810C5C2B-0001-4CC7-A0A9-48257E45718F}"/>
              </a:ext>
            </a:extLst>
          </p:cNvPr>
          <p:cNvSpPr>
            <a:spLocks noGrp="1"/>
          </p:cNvSpPr>
          <p:nvPr>
            <p:ph type="sldNum" sz="quarter" idx="12"/>
          </p:nvPr>
        </p:nvSpPr>
        <p:spPr/>
        <p:txBody>
          <a:bodyPr/>
          <a:lstStyle>
            <a:lvl1pPr>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278100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370998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209801"/>
            <a:ext cx="10363200" cy="1500187"/>
          </a:xfrm>
        </p:spPr>
        <p:txBody>
          <a:bodyPr anchor="b"/>
          <a:lstStyle>
            <a:lvl1pPr marL="0" indent="0">
              <a:buNone/>
              <a:defRPr sz="2000">
                <a:solidFill>
                  <a:srgbClr val="50301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834FEE3-1235-4FEA-ABAF-541C5BEA2716}"/>
              </a:ext>
            </a:extLst>
          </p:cNvPr>
          <p:cNvSpPr>
            <a:spLocks noGrp="1"/>
          </p:cNvSpPr>
          <p:nvPr>
            <p:ph type="dt" sz="half" idx="10"/>
          </p:nvPr>
        </p:nvSpPr>
        <p:spPr/>
        <p:txBody>
          <a:bodyPr/>
          <a:lstStyle>
            <a:lvl1pPr>
              <a:defRPr/>
            </a:lvl1pPr>
          </a:lstStyle>
          <a:p>
            <a:fld id="{E730C996-A4E7-46E4-9C5F-A6C26F13D66A}" type="datetimeFigureOut">
              <a:rPr lang="en-IN" smtClean="0"/>
              <a:pPr/>
              <a:t>13-09-2021</a:t>
            </a:fld>
            <a:endParaRPr lang="en-IN"/>
          </a:p>
        </p:txBody>
      </p:sp>
      <p:sp>
        <p:nvSpPr>
          <p:cNvPr id="5" name="Footer Placeholder 4">
            <a:extLst>
              <a:ext uri="{FF2B5EF4-FFF2-40B4-BE49-F238E27FC236}">
                <a16:creationId xmlns="" xmlns:a16="http://schemas.microsoft.com/office/drawing/2014/main" id="{D8C5C317-F47E-4142-B43B-42515461CCAC}"/>
              </a:ext>
            </a:extLst>
          </p:cNvPr>
          <p:cNvSpPr>
            <a:spLocks noGrp="1"/>
          </p:cNvSpPr>
          <p:nvPr>
            <p:ph type="ftr" sz="quarter" idx="11"/>
          </p:nvPr>
        </p:nvSpPr>
        <p:spPr/>
        <p:txBody>
          <a:bodyPr/>
          <a:lstStyle>
            <a:lvl1pPr>
              <a:defRPr/>
            </a:lvl1pPr>
          </a:lstStyle>
          <a:p>
            <a:endParaRPr lang="en-IN"/>
          </a:p>
        </p:txBody>
      </p:sp>
      <p:sp>
        <p:nvSpPr>
          <p:cNvPr id="6" name="Slide Number Placeholder 5">
            <a:extLst>
              <a:ext uri="{FF2B5EF4-FFF2-40B4-BE49-F238E27FC236}">
                <a16:creationId xmlns="" xmlns:a16="http://schemas.microsoft.com/office/drawing/2014/main" id="{64D0F266-EA4D-4096-ACC0-D3D5D9F447CA}"/>
              </a:ext>
            </a:extLst>
          </p:cNvPr>
          <p:cNvSpPr>
            <a:spLocks noGrp="1"/>
          </p:cNvSpPr>
          <p:nvPr>
            <p:ph type="sldNum" sz="quarter" idx="12"/>
          </p:nvPr>
        </p:nvSpPr>
        <p:spPr/>
        <p:txBody>
          <a:bodyPr/>
          <a:lstStyle>
            <a:lvl1pPr>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358585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D2E1A325-042D-46F2-A57D-738D748A9C16}"/>
              </a:ext>
            </a:extLst>
          </p:cNvPr>
          <p:cNvSpPr>
            <a:spLocks noGrp="1"/>
          </p:cNvSpPr>
          <p:nvPr>
            <p:ph type="dt" sz="half" idx="10"/>
          </p:nvPr>
        </p:nvSpPr>
        <p:spPr/>
        <p:txBody>
          <a:bodyPr/>
          <a:lstStyle>
            <a:lvl1pPr>
              <a:defRPr/>
            </a:lvl1pPr>
          </a:lstStyle>
          <a:p>
            <a:fld id="{E730C996-A4E7-46E4-9C5F-A6C26F13D66A}" type="datetimeFigureOut">
              <a:rPr lang="en-IN" smtClean="0"/>
              <a:pPr/>
              <a:t>13-09-2021</a:t>
            </a:fld>
            <a:endParaRPr lang="en-IN"/>
          </a:p>
        </p:txBody>
      </p:sp>
      <p:sp>
        <p:nvSpPr>
          <p:cNvPr id="6" name="Footer Placeholder 4">
            <a:extLst>
              <a:ext uri="{FF2B5EF4-FFF2-40B4-BE49-F238E27FC236}">
                <a16:creationId xmlns="" xmlns:a16="http://schemas.microsoft.com/office/drawing/2014/main" id="{00E4E76A-7D7B-4260-8011-1611E3E85D02}"/>
              </a:ext>
            </a:extLst>
          </p:cNvPr>
          <p:cNvSpPr>
            <a:spLocks noGrp="1"/>
          </p:cNvSpPr>
          <p:nvPr>
            <p:ph type="ftr" sz="quarter" idx="11"/>
          </p:nvPr>
        </p:nvSpPr>
        <p:spPr/>
        <p:txBody>
          <a:bodyPr/>
          <a:lstStyle>
            <a:lvl1pPr>
              <a:defRPr/>
            </a:lvl1pPr>
          </a:lstStyle>
          <a:p>
            <a:endParaRPr lang="en-IN"/>
          </a:p>
        </p:txBody>
      </p:sp>
      <p:sp>
        <p:nvSpPr>
          <p:cNvPr id="7" name="Slide Number Placeholder 5">
            <a:extLst>
              <a:ext uri="{FF2B5EF4-FFF2-40B4-BE49-F238E27FC236}">
                <a16:creationId xmlns="" xmlns:a16="http://schemas.microsoft.com/office/drawing/2014/main" id="{44EA56C4-353C-4CB3-8CD0-7C5DB5DA24D0}"/>
              </a:ext>
            </a:extLst>
          </p:cNvPr>
          <p:cNvSpPr>
            <a:spLocks noGrp="1"/>
          </p:cNvSpPr>
          <p:nvPr>
            <p:ph type="sldNum" sz="quarter" idx="12"/>
          </p:nvPr>
        </p:nvSpPr>
        <p:spPr/>
        <p:txBody>
          <a:bodyPr/>
          <a:lstStyle>
            <a:lvl1pPr>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31809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86E3DF78-24A4-4D67-8644-371D8BFE5121}"/>
              </a:ext>
            </a:extLst>
          </p:cNvPr>
          <p:cNvSpPr>
            <a:spLocks noGrp="1"/>
          </p:cNvSpPr>
          <p:nvPr>
            <p:ph type="dt" sz="half" idx="10"/>
          </p:nvPr>
        </p:nvSpPr>
        <p:spPr/>
        <p:txBody>
          <a:bodyPr/>
          <a:lstStyle>
            <a:lvl1pPr>
              <a:defRPr/>
            </a:lvl1pPr>
          </a:lstStyle>
          <a:p>
            <a:fld id="{E730C996-A4E7-46E4-9C5F-A6C26F13D66A}" type="datetimeFigureOut">
              <a:rPr lang="en-IN" smtClean="0"/>
              <a:pPr/>
              <a:t>13-09-2021</a:t>
            </a:fld>
            <a:endParaRPr lang="en-IN"/>
          </a:p>
        </p:txBody>
      </p:sp>
      <p:sp>
        <p:nvSpPr>
          <p:cNvPr id="8" name="Footer Placeholder 4">
            <a:extLst>
              <a:ext uri="{FF2B5EF4-FFF2-40B4-BE49-F238E27FC236}">
                <a16:creationId xmlns="" xmlns:a16="http://schemas.microsoft.com/office/drawing/2014/main" id="{97883606-08F5-4539-B876-9C235A178E0F}"/>
              </a:ext>
            </a:extLst>
          </p:cNvPr>
          <p:cNvSpPr>
            <a:spLocks noGrp="1"/>
          </p:cNvSpPr>
          <p:nvPr>
            <p:ph type="ftr" sz="quarter" idx="11"/>
          </p:nvPr>
        </p:nvSpPr>
        <p:spPr/>
        <p:txBody>
          <a:bodyPr/>
          <a:lstStyle>
            <a:lvl1pPr>
              <a:defRPr/>
            </a:lvl1pPr>
          </a:lstStyle>
          <a:p>
            <a:endParaRPr lang="en-IN"/>
          </a:p>
        </p:txBody>
      </p:sp>
      <p:sp>
        <p:nvSpPr>
          <p:cNvPr id="9" name="Slide Number Placeholder 5">
            <a:extLst>
              <a:ext uri="{FF2B5EF4-FFF2-40B4-BE49-F238E27FC236}">
                <a16:creationId xmlns="" xmlns:a16="http://schemas.microsoft.com/office/drawing/2014/main" id="{E059A6C8-1170-4193-94F8-0E7C935ACEAA}"/>
              </a:ext>
            </a:extLst>
          </p:cNvPr>
          <p:cNvSpPr>
            <a:spLocks noGrp="1"/>
          </p:cNvSpPr>
          <p:nvPr>
            <p:ph type="sldNum" sz="quarter" idx="12"/>
          </p:nvPr>
        </p:nvSpPr>
        <p:spPr/>
        <p:txBody>
          <a:bodyPr/>
          <a:lstStyle>
            <a:lvl1pPr>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1218294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33B73D73-28D1-48C9-BC91-23253E6EEBEE}"/>
              </a:ext>
            </a:extLst>
          </p:cNvPr>
          <p:cNvSpPr>
            <a:spLocks noGrp="1"/>
          </p:cNvSpPr>
          <p:nvPr>
            <p:ph type="dt" sz="half" idx="10"/>
          </p:nvPr>
        </p:nvSpPr>
        <p:spPr/>
        <p:txBody>
          <a:bodyPr/>
          <a:lstStyle>
            <a:lvl1pPr>
              <a:defRPr/>
            </a:lvl1pPr>
          </a:lstStyle>
          <a:p>
            <a:fld id="{E730C996-A4E7-46E4-9C5F-A6C26F13D66A}" type="datetimeFigureOut">
              <a:rPr lang="en-IN" smtClean="0"/>
              <a:pPr/>
              <a:t>13-09-2021</a:t>
            </a:fld>
            <a:endParaRPr lang="en-IN"/>
          </a:p>
        </p:txBody>
      </p:sp>
      <p:sp>
        <p:nvSpPr>
          <p:cNvPr id="4" name="Footer Placeholder 4">
            <a:extLst>
              <a:ext uri="{FF2B5EF4-FFF2-40B4-BE49-F238E27FC236}">
                <a16:creationId xmlns="" xmlns:a16="http://schemas.microsoft.com/office/drawing/2014/main" id="{04C8BA09-D9C0-4C43-80D5-2F111A35F278}"/>
              </a:ext>
            </a:extLst>
          </p:cNvPr>
          <p:cNvSpPr>
            <a:spLocks noGrp="1"/>
          </p:cNvSpPr>
          <p:nvPr>
            <p:ph type="ftr" sz="quarter" idx="11"/>
          </p:nvPr>
        </p:nvSpPr>
        <p:spPr/>
        <p:txBody>
          <a:bodyPr/>
          <a:lstStyle>
            <a:lvl1pPr>
              <a:defRPr/>
            </a:lvl1pPr>
          </a:lstStyle>
          <a:p>
            <a:endParaRPr lang="en-IN"/>
          </a:p>
        </p:txBody>
      </p:sp>
      <p:sp>
        <p:nvSpPr>
          <p:cNvPr id="5" name="Slide Number Placeholder 5">
            <a:extLst>
              <a:ext uri="{FF2B5EF4-FFF2-40B4-BE49-F238E27FC236}">
                <a16:creationId xmlns="" xmlns:a16="http://schemas.microsoft.com/office/drawing/2014/main" id="{673A5853-C86E-4874-A6BA-A8565B6C2E3B}"/>
              </a:ext>
            </a:extLst>
          </p:cNvPr>
          <p:cNvSpPr>
            <a:spLocks noGrp="1"/>
          </p:cNvSpPr>
          <p:nvPr>
            <p:ph type="sldNum" sz="quarter" idx="12"/>
          </p:nvPr>
        </p:nvSpPr>
        <p:spPr/>
        <p:txBody>
          <a:bodyPr/>
          <a:lstStyle>
            <a:lvl1pPr>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138785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62E4B66-A0CF-4413-8831-F49557D8A434}"/>
              </a:ext>
            </a:extLst>
          </p:cNvPr>
          <p:cNvSpPr>
            <a:spLocks noGrp="1"/>
          </p:cNvSpPr>
          <p:nvPr>
            <p:ph type="dt" sz="half" idx="10"/>
          </p:nvPr>
        </p:nvSpPr>
        <p:spPr/>
        <p:txBody>
          <a:bodyPr/>
          <a:lstStyle>
            <a:lvl1pPr>
              <a:defRPr/>
            </a:lvl1pPr>
          </a:lstStyle>
          <a:p>
            <a:fld id="{E730C996-A4E7-46E4-9C5F-A6C26F13D66A}" type="datetimeFigureOut">
              <a:rPr lang="en-IN" smtClean="0"/>
              <a:pPr/>
              <a:t>13-09-2021</a:t>
            </a:fld>
            <a:endParaRPr lang="en-IN"/>
          </a:p>
        </p:txBody>
      </p:sp>
      <p:sp>
        <p:nvSpPr>
          <p:cNvPr id="3" name="Footer Placeholder 4">
            <a:extLst>
              <a:ext uri="{FF2B5EF4-FFF2-40B4-BE49-F238E27FC236}">
                <a16:creationId xmlns="" xmlns:a16="http://schemas.microsoft.com/office/drawing/2014/main" id="{DF5F1ACD-9CF5-4FF8-AE7E-139AB497ECD4}"/>
              </a:ext>
            </a:extLst>
          </p:cNvPr>
          <p:cNvSpPr>
            <a:spLocks noGrp="1"/>
          </p:cNvSpPr>
          <p:nvPr>
            <p:ph type="ftr" sz="quarter" idx="11"/>
          </p:nvPr>
        </p:nvSpPr>
        <p:spPr/>
        <p:txBody>
          <a:bodyPr/>
          <a:lstStyle>
            <a:lvl1pPr>
              <a:defRPr/>
            </a:lvl1pPr>
          </a:lstStyle>
          <a:p>
            <a:endParaRPr lang="en-IN"/>
          </a:p>
        </p:txBody>
      </p:sp>
      <p:sp>
        <p:nvSpPr>
          <p:cNvPr id="4" name="Slide Number Placeholder 5">
            <a:extLst>
              <a:ext uri="{FF2B5EF4-FFF2-40B4-BE49-F238E27FC236}">
                <a16:creationId xmlns="" xmlns:a16="http://schemas.microsoft.com/office/drawing/2014/main" id="{F4FDEA7A-371F-4049-8015-27A2AE00FD8A}"/>
              </a:ext>
            </a:extLst>
          </p:cNvPr>
          <p:cNvSpPr>
            <a:spLocks noGrp="1"/>
          </p:cNvSpPr>
          <p:nvPr>
            <p:ph type="sldNum" sz="quarter" idx="12"/>
          </p:nvPr>
        </p:nvSpPr>
        <p:spPr/>
        <p:txBody>
          <a:bodyPr/>
          <a:lstStyle>
            <a:lvl1pPr>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377544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B4B984AA-45F9-43ED-A139-DCF24E8B2FB4}"/>
              </a:ext>
            </a:extLst>
          </p:cNvPr>
          <p:cNvSpPr>
            <a:spLocks noGrp="1"/>
          </p:cNvSpPr>
          <p:nvPr>
            <p:ph type="dt" sz="half" idx="10"/>
          </p:nvPr>
        </p:nvSpPr>
        <p:spPr/>
        <p:txBody>
          <a:bodyPr/>
          <a:lstStyle>
            <a:lvl1pPr>
              <a:defRPr/>
            </a:lvl1pPr>
          </a:lstStyle>
          <a:p>
            <a:fld id="{E730C996-A4E7-46E4-9C5F-A6C26F13D66A}" type="datetimeFigureOut">
              <a:rPr lang="en-IN" smtClean="0"/>
              <a:pPr/>
              <a:t>13-09-2021</a:t>
            </a:fld>
            <a:endParaRPr lang="en-IN"/>
          </a:p>
        </p:txBody>
      </p:sp>
      <p:sp>
        <p:nvSpPr>
          <p:cNvPr id="6" name="Footer Placeholder 4">
            <a:extLst>
              <a:ext uri="{FF2B5EF4-FFF2-40B4-BE49-F238E27FC236}">
                <a16:creationId xmlns="" xmlns:a16="http://schemas.microsoft.com/office/drawing/2014/main" id="{EFFB1467-6762-404C-8586-0898A5960B60}"/>
              </a:ext>
            </a:extLst>
          </p:cNvPr>
          <p:cNvSpPr>
            <a:spLocks noGrp="1"/>
          </p:cNvSpPr>
          <p:nvPr>
            <p:ph type="ftr" sz="quarter" idx="11"/>
          </p:nvPr>
        </p:nvSpPr>
        <p:spPr/>
        <p:txBody>
          <a:bodyPr/>
          <a:lstStyle>
            <a:lvl1pPr>
              <a:defRPr/>
            </a:lvl1pPr>
          </a:lstStyle>
          <a:p>
            <a:endParaRPr lang="en-IN"/>
          </a:p>
        </p:txBody>
      </p:sp>
      <p:sp>
        <p:nvSpPr>
          <p:cNvPr id="7" name="Slide Number Placeholder 5">
            <a:extLst>
              <a:ext uri="{FF2B5EF4-FFF2-40B4-BE49-F238E27FC236}">
                <a16:creationId xmlns="" xmlns:a16="http://schemas.microsoft.com/office/drawing/2014/main" id="{7D5B43ED-4615-4919-AA14-F3D8B916B00E}"/>
              </a:ext>
            </a:extLst>
          </p:cNvPr>
          <p:cNvSpPr>
            <a:spLocks noGrp="1"/>
          </p:cNvSpPr>
          <p:nvPr>
            <p:ph type="sldNum" sz="quarter" idx="12"/>
          </p:nvPr>
        </p:nvSpPr>
        <p:spPr/>
        <p:txBody>
          <a:bodyPr/>
          <a:lstStyle>
            <a:lvl1pPr>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426674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3161526D-A0DB-42EE-8F0F-F1905ABB35BB}"/>
              </a:ext>
            </a:extLst>
          </p:cNvPr>
          <p:cNvSpPr>
            <a:spLocks noGrp="1"/>
          </p:cNvSpPr>
          <p:nvPr>
            <p:ph type="dt" sz="half" idx="10"/>
          </p:nvPr>
        </p:nvSpPr>
        <p:spPr/>
        <p:txBody>
          <a:bodyPr/>
          <a:lstStyle>
            <a:lvl1pPr>
              <a:defRPr/>
            </a:lvl1pPr>
          </a:lstStyle>
          <a:p>
            <a:fld id="{E730C996-A4E7-46E4-9C5F-A6C26F13D66A}" type="datetimeFigureOut">
              <a:rPr lang="en-IN" smtClean="0"/>
              <a:pPr/>
              <a:t>13-09-2021</a:t>
            </a:fld>
            <a:endParaRPr lang="en-IN"/>
          </a:p>
        </p:txBody>
      </p:sp>
      <p:sp>
        <p:nvSpPr>
          <p:cNvPr id="6" name="Footer Placeholder 4">
            <a:extLst>
              <a:ext uri="{FF2B5EF4-FFF2-40B4-BE49-F238E27FC236}">
                <a16:creationId xmlns="" xmlns:a16="http://schemas.microsoft.com/office/drawing/2014/main" id="{D73DAD19-FB24-44ED-A044-76EF1A05F0DD}"/>
              </a:ext>
            </a:extLst>
          </p:cNvPr>
          <p:cNvSpPr>
            <a:spLocks noGrp="1"/>
          </p:cNvSpPr>
          <p:nvPr>
            <p:ph type="ftr" sz="quarter" idx="11"/>
          </p:nvPr>
        </p:nvSpPr>
        <p:spPr/>
        <p:txBody>
          <a:bodyPr/>
          <a:lstStyle>
            <a:lvl1pPr>
              <a:defRPr/>
            </a:lvl1pPr>
          </a:lstStyle>
          <a:p>
            <a:endParaRPr lang="en-IN"/>
          </a:p>
        </p:txBody>
      </p:sp>
      <p:sp>
        <p:nvSpPr>
          <p:cNvPr id="7" name="Slide Number Placeholder 5">
            <a:extLst>
              <a:ext uri="{FF2B5EF4-FFF2-40B4-BE49-F238E27FC236}">
                <a16:creationId xmlns="" xmlns:a16="http://schemas.microsoft.com/office/drawing/2014/main" id="{AFBCA010-9D77-456E-A5C8-3F9211BC4217}"/>
              </a:ext>
            </a:extLst>
          </p:cNvPr>
          <p:cNvSpPr>
            <a:spLocks noGrp="1"/>
          </p:cNvSpPr>
          <p:nvPr>
            <p:ph type="sldNum" sz="quarter" idx="12"/>
          </p:nvPr>
        </p:nvSpPr>
        <p:spPr/>
        <p:txBody>
          <a:bodyPr/>
          <a:lstStyle>
            <a:lvl1pPr>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407991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55AA87C-4DF9-4DF2-9D0D-4302D9002790}"/>
              </a:ext>
            </a:extLst>
          </p:cNvPr>
          <p:cNvSpPr>
            <a:spLocks noGrp="1"/>
          </p:cNvSpPr>
          <p:nvPr>
            <p:ph type="title"/>
          </p:nvPr>
        </p:nvSpPr>
        <p:spPr>
          <a:xfrm>
            <a:off x="609600" y="274638"/>
            <a:ext cx="10972800" cy="1143000"/>
          </a:xfrm>
          <a:prstGeom prst="rect">
            <a:avLst/>
          </a:prstGeom>
          <a:noFill/>
        </p:spPr>
        <p:txBody>
          <a:bodyPr vert="horz" wrap="square" lIns="91440" tIns="45720" rIns="91440" bIns="45720" numCol="1" anchor="ctr" anchorCtr="0" compatLnSpc="1">
            <a:prstTxWarp prst="textNoShape">
              <a:avLst/>
            </a:prstTxWarp>
            <a:noAutofit/>
          </a:bodyPr>
          <a:lstStyle/>
          <a:p>
            <a:pPr lvl="0"/>
            <a:r>
              <a:rPr lang="ru-RU" altLang="en-US"/>
              <a:t>Образец заголовка</a:t>
            </a:r>
            <a:endParaRPr lang="en-US" altLang="en-US"/>
          </a:p>
        </p:txBody>
      </p:sp>
      <p:sp>
        <p:nvSpPr>
          <p:cNvPr id="1027" name="Text Placeholder 2">
            <a:extLst>
              <a:ext uri="{FF2B5EF4-FFF2-40B4-BE49-F238E27FC236}">
                <a16:creationId xmlns="" xmlns:a16="http://schemas.microsoft.com/office/drawing/2014/main" id="{2E31D9A3-5236-41A4-9C68-496E31C0A58D}"/>
              </a:ext>
            </a:extLst>
          </p:cNvPr>
          <p:cNvSpPr>
            <a:spLocks noGrp="1"/>
          </p:cNvSpPr>
          <p:nvPr>
            <p:ph type="body" idx="1"/>
          </p:nvPr>
        </p:nvSpPr>
        <p:spPr bwMode="auto">
          <a:xfrm>
            <a:off x="609600" y="1600200"/>
            <a:ext cx="109728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endParaRPr lang="en-US" altLang="en-US"/>
          </a:p>
        </p:txBody>
      </p:sp>
      <p:sp>
        <p:nvSpPr>
          <p:cNvPr id="4" name="Date Placeholder 3">
            <a:extLst>
              <a:ext uri="{FF2B5EF4-FFF2-40B4-BE49-F238E27FC236}">
                <a16:creationId xmlns="" xmlns:a16="http://schemas.microsoft.com/office/drawing/2014/main" id="{A5E516A4-7EDE-4300-94C9-4F7219310D5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lumMod val="95000"/>
                    <a:lumOff val="5000"/>
                  </a:schemeClr>
                </a:solidFill>
                <a:latin typeface="+mn-lt"/>
              </a:defRPr>
            </a:lvl1pPr>
          </a:lstStyle>
          <a:p>
            <a:fld id="{E730C996-A4E7-46E4-9C5F-A6C26F13D66A}" type="datetimeFigureOut">
              <a:rPr lang="en-IN" smtClean="0"/>
              <a:pPr/>
              <a:t>13-09-2021</a:t>
            </a:fld>
            <a:endParaRPr lang="en-IN"/>
          </a:p>
        </p:txBody>
      </p:sp>
      <p:sp>
        <p:nvSpPr>
          <p:cNvPr id="5" name="Footer Placeholder 4">
            <a:extLst>
              <a:ext uri="{FF2B5EF4-FFF2-40B4-BE49-F238E27FC236}">
                <a16:creationId xmlns="" xmlns:a16="http://schemas.microsoft.com/office/drawing/2014/main" id="{27F009D8-6EBF-4156-8A11-02DEC5C174B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lumMod val="95000"/>
                    <a:lumOff val="5000"/>
                  </a:schemeClr>
                </a:solidFill>
                <a:latin typeface="+mn-lt"/>
              </a:defRPr>
            </a:lvl1pPr>
          </a:lstStyle>
          <a:p>
            <a:endParaRPr lang="en-IN"/>
          </a:p>
        </p:txBody>
      </p:sp>
      <p:sp>
        <p:nvSpPr>
          <p:cNvPr id="6" name="Slide Number Placeholder 5">
            <a:extLst>
              <a:ext uri="{FF2B5EF4-FFF2-40B4-BE49-F238E27FC236}">
                <a16:creationId xmlns="" xmlns:a16="http://schemas.microsoft.com/office/drawing/2014/main" id="{B4F67682-92E5-4115-9BE9-F1FE4F10E27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D0D0D"/>
                </a:solidFill>
              </a:defRPr>
            </a:lvl1pPr>
          </a:lstStyle>
          <a:p>
            <a:fld id="{7F1620EE-5747-430E-AF9E-0AA25A8CE268}" type="slidenum">
              <a:rPr lang="en-IN" smtClean="0"/>
              <a:pPr/>
              <a:t>‹#›</a:t>
            </a:fld>
            <a:endParaRPr lang="en-IN"/>
          </a:p>
        </p:txBody>
      </p:sp>
    </p:spTree>
    <p:extLst>
      <p:ext uri="{BB962C8B-B14F-4D97-AF65-F5344CB8AC3E}">
        <p14:creationId xmlns="" xmlns:p14="http://schemas.microsoft.com/office/powerpoint/2010/main" val="2895838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5400" b="1" kern="1200">
          <a:ln w="19050">
            <a:solidFill>
              <a:schemeClr val="accent2">
                <a:lumMod val="50000"/>
              </a:schemeClr>
            </a:solidFill>
          </a:ln>
          <a:solidFill>
            <a:srgbClr val="953735"/>
          </a:solidFill>
          <a:latin typeface="Microsoft New Tai Lue" panose="020B0502040204020203" pitchFamily="34" charset="0"/>
          <a:ea typeface="Microsoft New Tai Lue" panose="020B0502040204020203" pitchFamily="34" charset="0"/>
          <a:cs typeface="Microsoft New Tai Lue" panose="020B0502040204020203" pitchFamily="34" charset="0"/>
        </a:defRPr>
      </a:lvl1pPr>
      <a:lvl2pPr algn="ctr" rtl="0" eaLnBrk="1" fontAlgn="base" hangingPunct="1">
        <a:spcBef>
          <a:spcPct val="0"/>
        </a:spcBef>
        <a:spcAft>
          <a:spcPct val="0"/>
        </a:spcAft>
        <a:defRPr sz="5400" b="1">
          <a:solidFill>
            <a:srgbClr val="953735"/>
          </a:solidFill>
          <a:latin typeface="Microsoft New Tai Lue" panose="020B0502040204020203" pitchFamily="34" charset="0"/>
          <a:ea typeface="Microsoft New Tai Lue" panose="020B0502040204020203" pitchFamily="34" charset="0"/>
          <a:cs typeface="Microsoft New Tai Lue" panose="020B0502040204020203" pitchFamily="34" charset="0"/>
        </a:defRPr>
      </a:lvl2pPr>
      <a:lvl3pPr algn="ctr" rtl="0" eaLnBrk="1" fontAlgn="base" hangingPunct="1">
        <a:spcBef>
          <a:spcPct val="0"/>
        </a:spcBef>
        <a:spcAft>
          <a:spcPct val="0"/>
        </a:spcAft>
        <a:defRPr sz="5400" b="1">
          <a:solidFill>
            <a:srgbClr val="953735"/>
          </a:solidFill>
          <a:latin typeface="Microsoft New Tai Lue" panose="020B0502040204020203" pitchFamily="34" charset="0"/>
          <a:ea typeface="Microsoft New Tai Lue" panose="020B0502040204020203" pitchFamily="34" charset="0"/>
          <a:cs typeface="Microsoft New Tai Lue" panose="020B0502040204020203" pitchFamily="34" charset="0"/>
        </a:defRPr>
      </a:lvl3pPr>
      <a:lvl4pPr algn="ctr" rtl="0" eaLnBrk="1" fontAlgn="base" hangingPunct="1">
        <a:spcBef>
          <a:spcPct val="0"/>
        </a:spcBef>
        <a:spcAft>
          <a:spcPct val="0"/>
        </a:spcAft>
        <a:defRPr sz="5400" b="1">
          <a:solidFill>
            <a:srgbClr val="953735"/>
          </a:solidFill>
          <a:latin typeface="Microsoft New Tai Lue" panose="020B0502040204020203" pitchFamily="34" charset="0"/>
          <a:ea typeface="Microsoft New Tai Lue" panose="020B0502040204020203" pitchFamily="34" charset="0"/>
          <a:cs typeface="Microsoft New Tai Lue" panose="020B0502040204020203" pitchFamily="34" charset="0"/>
        </a:defRPr>
      </a:lvl4pPr>
      <a:lvl5pPr algn="ctr" rtl="0" eaLnBrk="1" fontAlgn="base" hangingPunct="1">
        <a:spcBef>
          <a:spcPct val="0"/>
        </a:spcBef>
        <a:spcAft>
          <a:spcPct val="0"/>
        </a:spcAft>
        <a:defRPr sz="5400" b="1">
          <a:solidFill>
            <a:srgbClr val="953735"/>
          </a:solidFill>
          <a:latin typeface="Microsoft New Tai Lue" panose="020B0502040204020203" pitchFamily="34" charset="0"/>
          <a:ea typeface="Microsoft New Tai Lue" panose="020B0502040204020203" pitchFamily="34" charset="0"/>
          <a:cs typeface="Microsoft New Tai Lue" panose="020B0502040204020203" pitchFamily="34" charset="0"/>
        </a:defRPr>
      </a:lvl5pPr>
      <a:lvl6pPr marL="457200" algn="ctr" rtl="0" eaLnBrk="1" fontAlgn="base" hangingPunct="1">
        <a:spcBef>
          <a:spcPct val="0"/>
        </a:spcBef>
        <a:spcAft>
          <a:spcPct val="0"/>
        </a:spcAft>
        <a:defRPr sz="5400" b="1">
          <a:solidFill>
            <a:srgbClr val="953735"/>
          </a:solidFill>
          <a:latin typeface="Microsoft New Tai Lue" panose="020B0502040204020203" pitchFamily="34" charset="0"/>
          <a:ea typeface="Microsoft New Tai Lue" panose="020B0502040204020203" pitchFamily="34" charset="0"/>
          <a:cs typeface="Microsoft New Tai Lue" panose="020B0502040204020203" pitchFamily="34" charset="0"/>
        </a:defRPr>
      </a:lvl6pPr>
      <a:lvl7pPr marL="914400" algn="ctr" rtl="0" eaLnBrk="1" fontAlgn="base" hangingPunct="1">
        <a:spcBef>
          <a:spcPct val="0"/>
        </a:spcBef>
        <a:spcAft>
          <a:spcPct val="0"/>
        </a:spcAft>
        <a:defRPr sz="5400" b="1">
          <a:solidFill>
            <a:srgbClr val="953735"/>
          </a:solidFill>
          <a:latin typeface="Microsoft New Tai Lue" panose="020B0502040204020203" pitchFamily="34" charset="0"/>
          <a:ea typeface="Microsoft New Tai Lue" panose="020B0502040204020203" pitchFamily="34" charset="0"/>
          <a:cs typeface="Microsoft New Tai Lue" panose="020B0502040204020203" pitchFamily="34" charset="0"/>
        </a:defRPr>
      </a:lvl7pPr>
      <a:lvl8pPr marL="1371600" algn="ctr" rtl="0" eaLnBrk="1" fontAlgn="base" hangingPunct="1">
        <a:spcBef>
          <a:spcPct val="0"/>
        </a:spcBef>
        <a:spcAft>
          <a:spcPct val="0"/>
        </a:spcAft>
        <a:defRPr sz="5400" b="1">
          <a:solidFill>
            <a:srgbClr val="953735"/>
          </a:solidFill>
          <a:latin typeface="Microsoft New Tai Lue" panose="020B0502040204020203" pitchFamily="34" charset="0"/>
          <a:ea typeface="Microsoft New Tai Lue" panose="020B0502040204020203" pitchFamily="34" charset="0"/>
          <a:cs typeface="Microsoft New Tai Lue" panose="020B0502040204020203" pitchFamily="34" charset="0"/>
        </a:defRPr>
      </a:lvl8pPr>
      <a:lvl9pPr marL="1828800" algn="ctr" rtl="0" eaLnBrk="1" fontAlgn="base" hangingPunct="1">
        <a:spcBef>
          <a:spcPct val="0"/>
        </a:spcBef>
        <a:spcAft>
          <a:spcPct val="0"/>
        </a:spcAft>
        <a:defRPr sz="5400" b="1">
          <a:solidFill>
            <a:srgbClr val="953735"/>
          </a:solidFill>
          <a:latin typeface="Microsoft New Tai Lue" panose="020B0502040204020203" pitchFamily="34" charset="0"/>
          <a:ea typeface="Microsoft New Tai Lue" panose="020B0502040204020203" pitchFamily="34" charset="0"/>
          <a:cs typeface="Microsoft New Tai Lue" panose="020B0502040204020203"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503018"/>
          </a:solidFill>
          <a:latin typeface="Microsoft New Tai Lue" panose="020B0502040204020203" pitchFamily="34" charset="0"/>
          <a:ea typeface="Microsoft New Tai Lue" panose="020B0502040204020203" pitchFamily="34" charset="0"/>
          <a:cs typeface="Microsoft New Tai Lue" panose="020B0502040204020203"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503018"/>
          </a:solidFill>
          <a:latin typeface="Microsoft New Tai Lue" panose="020B0502040204020203" pitchFamily="34" charset="0"/>
          <a:ea typeface="Microsoft New Tai Lue" panose="020B0502040204020203" pitchFamily="34" charset="0"/>
          <a:cs typeface="Microsoft New Tai Lue" panose="020B0502040204020203"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503018"/>
          </a:solidFill>
          <a:latin typeface="Microsoft New Tai Lue" panose="020B0502040204020203" pitchFamily="34" charset="0"/>
          <a:ea typeface="Microsoft New Tai Lue" panose="020B0502040204020203" pitchFamily="34" charset="0"/>
          <a:cs typeface="Microsoft New Tai Lue" panose="020B0502040204020203"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503018"/>
          </a:solidFill>
          <a:latin typeface="Microsoft New Tai Lue" panose="020B0502040204020203" pitchFamily="34" charset="0"/>
          <a:ea typeface="Microsoft New Tai Lue" panose="020B0502040204020203" pitchFamily="34" charset="0"/>
          <a:cs typeface="Microsoft New Tai Lue" panose="020B0502040204020203"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503018"/>
          </a:solidFill>
          <a:latin typeface="Microsoft New Tai Lue" panose="020B0502040204020203" pitchFamily="34" charset="0"/>
          <a:ea typeface="Microsoft New Tai Lue" panose="020B0502040204020203" pitchFamily="34" charset="0"/>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6F6B6-19D4-4255-B5C6-09AE0DC0851B}"/>
              </a:ext>
            </a:extLst>
          </p:cNvPr>
          <p:cNvSpPr>
            <a:spLocks noGrp="1"/>
          </p:cNvSpPr>
          <p:nvPr>
            <p:ph type="ctrTitle"/>
          </p:nvPr>
        </p:nvSpPr>
        <p:spPr>
          <a:xfrm>
            <a:off x="782196" y="698233"/>
            <a:ext cx="10807547" cy="1470025"/>
          </a:xfrm>
        </p:spPr>
        <p:txBody>
          <a:bodyPr/>
          <a:lstStyle/>
          <a:p>
            <a:r>
              <a:rPr lang="en-US" sz="5000" dirty="0"/>
              <a:t>NEPHROTIC SYNDROME: </a:t>
            </a:r>
            <a:br>
              <a:rPr lang="en-US" sz="5000" dirty="0"/>
            </a:br>
            <a:endParaRPr lang="en-IN" sz="5000" dirty="0"/>
          </a:p>
        </p:txBody>
      </p:sp>
      <p:sp>
        <p:nvSpPr>
          <p:cNvPr id="3" name="Subtitle 2">
            <a:extLst>
              <a:ext uri="{FF2B5EF4-FFF2-40B4-BE49-F238E27FC236}">
                <a16:creationId xmlns="" xmlns:a16="http://schemas.microsoft.com/office/drawing/2014/main" id="{B6BECD68-13AE-45C2-9B8E-14269B120920}"/>
              </a:ext>
            </a:extLst>
          </p:cNvPr>
          <p:cNvSpPr>
            <a:spLocks noGrp="1"/>
          </p:cNvSpPr>
          <p:nvPr>
            <p:ph type="subTitle" idx="1"/>
          </p:nvPr>
        </p:nvSpPr>
        <p:spPr>
          <a:xfrm>
            <a:off x="187286" y="4914200"/>
            <a:ext cx="5453349" cy="1943800"/>
          </a:xfrm>
        </p:spPr>
        <p:txBody>
          <a:bodyPr/>
          <a:lstStyle/>
          <a:p>
            <a:pPr algn="l"/>
            <a:r>
              <a:rPr lang="en-US" sz="3000" dirty="0" smtClean="0"/>
              <a:t>Dr</a:t>
            </a:r>
            <a:r>
              <a:rPr lang="en-US" sz="3000" dirty="0"/>
              <a:t>. </a:t>
            </a:r>
            <a:r>
              <a:rPr lang="en-US" sz="3000" dirty="0" err="1"/>
              <a:t>Dipika</a:t>
            </a:r>
            <a:r>
              <a:rPr lang="en-US" sz="3000" dirty="0"/>
              <a:t> </a:t>
            </a:r>
            <a:r>
              <a:rPr lang="en-US" sz="3000" dirty="0" smtClean="0"/>
              <a:t>Bhil</a:t>
            </a:r>
          </a:p>
          <a:p>
            <a:pPr algn="l"/>
            <a:r>
              <a:rPr lang="en-IN" sz="3000" smtClean="0"/>
              <a:t>Assistant </a:t>
            </a:r>
            <a:r>
              <a:rPr lang="en-IN" sz="3000" smtClean="0"/>
              <a:t>Professor</a:t>
            </a:r>
            <a:endParaRPr lang="en-IN" sz="3000" dirty="0" smtClean="0"/>
          </a:p>
          <a:p>
            <a:pPr algn="l"/>
            <a:r>
              <a:rPr lang="en-IN" sz="3000" dirty="0" smtClean="0"/>
              <a:t>Dept of Paediatrics</a:t>
            </a:r>
            <a:endParaRPr lang="en-IN" sz="3000" dirty="0"/>
          </a:p>
        </p:txBody>
      </p:sp>
    </p:spTree>
    <p:extLst>
      <p:ext uri="{BB962C8B-B14F-4D97-AF65-F5344CB8AC3E}">
        <p14:creationId xmlns="" xmlns:p14="http://schemas.microsoft.com/office/powerpoint/2010/main" val="361643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639E35-7530-45A6-8A15-5C1EA6AA1C32}"/>
              </a:ext>
            </a:extLst>
          </p:cNvPr>
          <p:cNvSpPr>
            <a:spLocks noGrp="1"/>
          </p:cNvSpPr>
          <p:nvPr>
            <p:ph type="title"/>
          </p:nvPr>
        </p:nvSpPr>
        <p:spPr>
          <a:xfrm>
            <a:off x="609600" y="133120"/>
            <a:ext cx="10972800" cy="1143000"/>
          </a:xfrm>
        </p:spPr>
        <p:txBody>
          <a:bodyPr/>
          <a:lstStyle/>
          <a:p>
            <a:r>
              <a:rPr lang="en-US" sz="5000" dirty="0"/>
              <a:t>EVALUATION</a:t>
            </a:r>
            <a:endParaRPr lang="en-IN" sz="5000" dirty="0"/>
          </a:p>
        </p:txBody>
      </p:sp>
      <p:sp>
        <p:nvSpPr>
          <p:cNvPr id="3" name="Content Placeholder 2">
            <a:extLst>
              <a:ext uri="{FF2B5EF4-FFF2-40B4-BE49-F238E27FC236}">
                <a16:creationId xmlns="" xmlns:a16="http://schemas.microsoft.com/office/drawing/2014/main" id="{A7D3962D-457A-45E7-95DD-7EF2A34CAE87}"/>
              </a:ext>
            </a:extLst>
          </p:cNvPr>
          <p:cNvSpPr>
            <a:spLocks noGrp="1"/>
          </p:cNvSpPr>
          <p:nvPr>
            <p:ph idx="1"/>
          </p:nvPr>
        </p:nvSpPr>
        <p:spPr/>
        <p:txBody>
          <a:bodyPr/>
          <a:lstStyle/>
          <a:p>
            <a:r>
              <a:rPr lang="en-US" sz="3000" u="sng" dirty="0"/>
              <a:t>Relapse</a:t>
            </a:r>
            <a:r>
              <a:rPr lang="en-US" sz="3000" dirty="0"/>
              <a:t>: Recent Infection : LRTI ( </a:t>
            </a:r>
            <a:r>
              <a:rPr lang="en-US" sz="3000" dirty="0">
                <a:solidFill>
                  <a:srgbClr val="FF0000"/>
                </a:solidFill>
              </a:rPr>
              <a:t>Chest Xray</a:t>
            </a:r>
            <a:r>
              <a:rPr lang="en-US" sz="3000" dirty="0"/>
              <a:t>)</a:t>
            </a:r>
          </a:p>
          <a:p>
            <a:endParaRPr lang="en-IN" sz="3000" dirty="0"/>
          </a:p>
          <a:p>
            <a:r>
              <a:rPr lang="en-IN" sz="3000" u="sng" dirty="0"/>
              <a:t>Genetic Study</a:t>
            </a:r>
            <a:r>
              <a:rPr lang="en-IN" sz="3000" dirty="0"/>
              <a:t>: Clinical exome sequencing</a:t>
            </a:r>
          </a:p>
          <a:p>
            <a:pPr marL="0" indent="0">
              <a:buNone/>
            </a:pPr>
            <a:r>
              <a:rPr lang="en-IN" sz="3000" dirty="0"/>
              <a:t>   Indications: &lt; 3 months old</a:t>
            </a:r>
          </a:p>
          <a:p>
            <a:pPr marL="0" indent="0">
              <a:buNone/>
            </a:pPr>
            <a:r>
              <a:rPr lang="en-IN" sz="3000" dirty="0"/>
              <a:t>                       Infant: Steroid Resistant</a:t>
            </a:r>
          </a:p>
          <a:p>
            <a:pPr marL="0" indent="0">
              <a:buNone/>
            </a:pPr>
            <a:r>
              <a:rPr lang="en-IN" sz="3000" dirty="0"/>
              <a:t>                       Family History +</a:t>
            </a:r>
          </a:p>
          <a:p>
            <a:pPr marL="0" indent="0">
              <a:buNone/>
            </a:pPr>
            <a:r>
              <a:rPr lang="en-IN" sz="3000" dirty="0"/>
              <a:t>                       Extra renal features : syndromic</a:t>
            </a:r>
          </a:p>
          <a:p>
            <a:pPr marL="0" indent="0">
              <a:buNone/>
            </a:pPr>
            <a:r>
              <a:rPr lang="en-IN" sz="3000" dirty="0"/>
              <a:t>                       Calcineurin inhibitor resistant</a:t>
            </a:r>
            <a:endParaRPr lang="en-US" sz="3000" dirty="0"/>
          </a:p>
        </p:txBody>
      </p:sp>
    </p:spTree>
    <p:extLst>
      <p:ext uri="{BB962C8B-B14F-4D97-AF65-F5344CB8AC3E}">
        <p14:creationId xmlns="" xmlns:p14="http://schemas.microsoft.com/office/powerpoint/2010/main" val="4160937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639E35-7530-45A6-8A15-5C1EA6AA1C32}"/>
              </a:ext>
            </a:extLst>
          </p:cNvPr>
          <p:cNvSpPr>
            <a:spLocks noGrp="1"/>
          </p:cNvSpPr>
          <p:nvPr>
            <p:ph type="title"/>
          </p:nvPr>
        </p:nvSpPr>
        <p:spPr>
          <a:xfrm>
            <a:off x="609600" y="144006"/>
            <a:ext cx="10972800" cy="1143000"/>
          </a:xfrm>
        </p:spPr>
        <p:txBody>
          <a:bodyPr/>
          <a:lstStyle/>
          <a:p>
            <a:r>
              <a:rPr lang="en-US" sz="5000" dirty="0"/>
              <a:t>EVALUATION</a:t>
            </a:r>
            <a:endParaRPr lang="en-IN" sz="5000" dirty="0"/>
          </a:p>
        </p:txBody>
      </p:sp>
      <p:sp>
        <p:nvSpPr>
          <p:cNvPr id="3" name="Content Placeholder 2">
            <a:extLst>
              <a:ext uri="{FF2B5EF4-FFF2-40B4-BE49-F238E27FC236}">
                <a16:creationId xmlns="" xmlns:a16="http://schemas.microsoft.com/office/drawing/2014/main" id="{A7D3962D-457A-45E7-95DD-7EF2A34CAE87}"/>
              </a:ext>
            </a:extLst>
          </p:cNvPr>
          <p:cNvSpPr>
            <a:spLocks noGrp="1"/>
          </p:cNvSpPr>
          <p:nvPr>
            <p:ph idx="1"/>
          </p:nvPr>
        </p:nvSpPr>
        <p:spPr/>
        <p:txBody>
          <a:bodyPr/>
          <a:lstStyle/>
          <a:p>
            <a:r>
              <a:rPr lang="en-US" sz="3000" u="sng" dirty="0"/>
              <a:t>Subsequent evaluation: </a:t>
            </a:r>
            <a:r>
              <a:rPr lang="en-US" sz="3000" dirty="0"/>
              <a:t>Parents are instructed to monitor the child’s urine at home, using dipstick or boiling test, and are explained the features of a relapse. </a:t>
            </a:r>
          </a:p>
          <a:p>
            <a:pPr marL="0" indent="0">
              <a:buNone/>
            </a:pPr>
            <a:endParaRPr lang="en-US" sz="3000" dirty="0"/>
          </a:p>
          <a:p>
            <a:pPr marL="0" indent="0">
              <a:buNone/>
            </a:pPr>
            <a:r>
              <a:rPr lang="en-US" sz="3000" dirty="0"/>
              <a:t>During remission, they are advised to screen for proteinuria 2-3 times a week; the child is also examined every day during infections, or if edema is present. </a:t>
            </a:r>
          </a:p>
        </p:txBody>
      </p:sp>
    </p:spTree>
    <p:extLst>
      <p:ext uri="{BB962C8B-B14F-4D97-AF65-F5344CB8AC3E}">
        <p14:creationId xmlns="" xmlns:p14="http://schemas.microsoft.com/office/powerpoint/2010/main" val="24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BB7E8A47-2693-4CB6-82CC-CE582A7ABA82}"/>
              </a:ext>
            </a:extLst>
          </p:cNvPr>
          <p:cNvGraphicFramePr>
            <a:graphicFrameLocks noGrp="1"/>
          </p:cNvGraphicFramePr>
          <p:nvPr>
            <p:extLst>
              <p:ext uri="{D42A27DB-BD31-4B8C-83A1-F6EECF244321}">
                <p14:modId xmlns="" xmlns:p14="http://schemas.microsoft.com/office/powerpoint/2010/main" val="2088002377"/>
              </p:ext>
            </p:extLst>
          </p:nvPr>
        </p:nvGraphicFramePr>
        <p:xfrm>
          <a:off x="163286" y="108857"/>
          <a:ext cx="11930743" cy="6252443"/>
        </p:xfrm>
        <a:graphic>
          <a:graphicData uri="http://schemas.openxmlformats.org/drawingml/2006/table">
            <a:tbl>
              <a:tblPr firstRow="1" firstCol="1" bandRow="1"/>
              <a:tblGrid>
                <a:gridCol w="11930743">
                  <a:extLst>
                    <a:ext uri="{9D8B030D-6E8A-4147-A177-3AD203B41FA5}">
                      <a16:colId xmlns="" xmlns:a16="http://schemas.microsoft.com/office/drawing/2014/main" val="2488648990"/>
                    </a:ext>
                  </a:extLst>
                </a:gridCol>
              </a:tblGrid>
              <a:tr h="359977">
                <a:tc>
                  <a:txBody>
                    <a:bodyPr/>
                    <a:lstStyle/>
                    <a:p>
                      <a:pPr marL="208915" marR="31115" indent="-208915" algn="l">
                        <a:lnSpc>
                          <a:spcPct val="107000"/>
                        </a:lnSpc>
                        <a:spcAft>
                          <a:spcPts val="25"/>
                        </a:spcAft>
                      </a:pPr>
                      <a:r>
                        <a:rPr lang="en-IN"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Essential at onset </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4224000820"/>
                  </a:ext>
                </a:extLst>
              </a:tr>
              <a:tr h="359977">
                <a:tc>
                  <a:txBody>
                    <a:bodyPr/>
                    <a:lstStyle/>
                    <a:p>
                      <a:pPr marL="208915" marR="31115" indent="-208915" algn="l">
                        <a:lnSpc>
                          <a:spcPct val="107000"/>
                        </a:lnSpc>
                        <a:spcAft>
                          <a:spcPts val="25"/>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Urinalysis</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61305553"/>
                  </a:ext>
                </a:extLst>
              </a:tr>
              <a:tr h="359977">
                <a:tc>
                  <a:txBody>
                    <a:bodyPr/>
                    <a:lstStyle/>
                    <a:p>
                      <a:pPr marL="208915" marR="31115" indent="-208915" algn="l">
                        <a:lnSpc>
                          <a:spcPct val="107000"/>
                        </a:lnSpc>
                        <a:spcAft>
                          <a:spcPts val="25"/>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Complete blood counts </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2594931"/>
                  </a:ext>
                </a:extLst>
              </a:tr>
              <a:tr h="359977">
                <a:tc>
                  <a:txBody>
                    <a:bodyPr/>
                    <a:lstStyle/>
                    <a:p>
                      <a:pPr marL="208915" marR="31115" indent="-208915" algn="l">
                        <a:lnSpc>
                          <a:spcPct val="107000"/>
                        </a:lnSpc>
                        <a:spcAft>
                          <a:spcPts val="25"/>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Blood urea, creatinine, electrolytes, total protein, albumin, total cholesterol </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3729820"/>
                  </a:ext>
                </a:extLst>
              </a:tr>
              <a:tr h="359977">
                <a:tc>
                  <a:txBody>
                    <a:bodyPr/>
                    <a:lstStyle/>
                    <a:p>
                      <a:pPr marL="208915" marR="31115" indent="-208915" algn="l">
                        <a:lnSpc>
                          <a:spcPct val="107000"/>
                        </a:lnSpc>
                        <a:spcAft>
                          <a:spcPts val="25"/>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Tuberculin test </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22355177"/>
                  </a:ext>
                </a:extLst>
              </a:tr>
              <a:tr h="359977">
                <a:tc>
                  <a:txBody>
                    <a:bodyPr/>
                    <a:lstStyle/>
                    <a:p>
                      <a:pPr marL="208915" marR="31115" indent="-208915" algn="l">
                        <a:lnSpc>
                          <a:spcPct val="107000"/>
                        </a:lnSpc>
                        <a:spcAft>
                          <a:spcPts val="25"/>
                        </a:spcAft>
                      </a:pPr>
                      <a:r>
                        <a:rPr lang="en-IN"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Additional evaluation, at onset or relapse </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387137600"/>
                  </a:ext>
                </a:extLst>
              </a:tr>
              <a:tr h="443932">
                <a:tc>
                  <a:txBody>
                    <a:bodyPr/>
                    <a:lstStyle/>
                    <a:p>
                      <a:pPr marL="208915" marR="31115" indent="-208915" algn="l">
                        <a:lnSpc>
                          <a:spcPct val="107000"/>
                        </a:lnSpc>
                        <a:spcAft>
                          <a:spcPts val="25"/>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Chest radiography: Positive tuberculin test or history of contact; suspected lower respiratory tract infection </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4683760"/>
                  </a:ext>
                </a:extLst>
              </a:tr>
              <a:tr h="443932">
                <a:tc>
                  <a:txBody>
                    <a:bodyPr/>
                    <a:lstStyle/>
                    <a:p>
                      <a:pPr marL="208915" marR="31115" indent="-208915" algn="l">
                        <a:lnSpc>
                          <a:spcPct val="107000"/>
                        </a:lnSpc>
                        <a:spcAft>
                          <a:spcPts val="25"/>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Renal ultrasonography: Planned for kidney biopsy; presence of gross hematuria; suspected renal vein thrombosis </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44147823"/>
                  </a:ext>
                </a:extLst>
              </a:tr>
              <a:tr h="359977">
                <a:tc>
                  <a:txBody>
                    <a:bodyPr/>
                    <a:lstStyle/>
                    <a:p>
                      <a:pPr marL="208915" marR="31115" indent="-208915" algn="l">
                        <a:lnSpc>
                          <a:spcPct val="107000"/>
                        </a:lnSpc>
                        <a:spcAft>
                          <a:spcPts val="25"/>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Complete blood counts: Suspected systemic infection or hypovolemia </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60521522"/>
                  </a:ext>
                </a:extLst>
              </a:tr>
              <a:tr h="706915">
                <a:tc>
                  <a:txBody>
                    <a:bodyPr/>
                    <a:lstStyle/>
                    <a:p>
                      <a:pPr marL="208915" marR="31115" indent="-208915" algn="l">
                        <a:lnSpc>
                          <a:spcPct val="107000"/>
                        </a:lnSpc>
                        <a:spcAft>
                          <a:spcPts val="25"/>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Blood urea, creatinine, albumin, electrolytes: Severe edema; hypovolemia/dehydration; oliguria/anuria; prolonged (&gt;72 h) diuretic therapy </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3338289"/>
                  </a:ext>
                </a:extLst>
              </a:tr>
              <a:tr h="706915">
                <a:tc>
                  <a:txBody>
                    <a:bodyPr/>
                    <a:lstStyle/>
                    <a:p>
                      <a:pPr marL="208915" marR="31115" indent="-208915" algn="l">
                        <a:lnSpc>
                          <a:spcPct val="107000"/>
                        </a:lnSpc>
                        <a:spcAft>
                          <a:spcPts val="25"/>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Complement C3, C4, antinuclear antibody, antistreptolysin O: Gross, persistent microscopic hematuria; sustained hypertension; suspected secondary cause (systemic lupus, IgA vasculitis, C3 glomerulopathy) </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67739228"/>
                  </a:ext>
                </a:extLst>
              </a:tr>
              <a:tr h="706915">
                <a:tc>
                  <a:txBody>
                    <a:bodyPr/>
                    <a:lstStyle/>
                    <a:p>
                      <a:pPr marL="208915" marR="31115" indent="-208915" algn="l">
                        <a:lnSpc>
                          <a:spcPct val="107000"/>
                        </a:lnSpc>
                        <a:spcAft>
                          <a:spcPts val="25"/>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Serum transaminases; hepatitis B surface antigen; antibody against hepatitis C virus: History of jaundice or liver disease </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5636264"/>
                  </a:ext>
                </a:extLst>
              </a:tr>
              <a:tr h="359977">
                <a:tc>
                  <a:txBody>
                    <a:bodyPr/>
                    <a:lstStyle/>
                    <a:p>
                      <a:pPr marL="208915" marR="31115" indent="-208915" algn="l">
                        <a:lnSpc>
                          <a:spcPct val="107000"/>
                        </a:lnSpc>
                        <a:spcAft>
                          <a:spcPts val="25"/>
                        </a:spcAft>
                      </a:pPr>
                      <a:r>
                        <a:rPr lang="en-IN" sz="2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Periodic monitoring, if relapsing illness</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840937275"/>
                  </a:ext>
                </a:extLst>
              </a:tr>
              <a:tr h="359977">
                <a:tc>
                  <a:txBody>
                    <a:bodyPr/>
                    <a:lstStyle/>
                    <a:p>
                      <a:pPr marL="208915" marR="31115" indent="-208915" algn="l">
                        <a:lnSpc>
                          <a:spcPct val="107000"/>
                        </a:lnSpc>
                        <a:spcAft>
                          <a:spcPts val="25"/>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Blood creatinine; albumin, electrolytes</a:t>
                      </a:r>
                    </a:p>
                  </a:txBody>
                  <a:tcPr marL="64135" marR="73025"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8239323"/>
                  </a:ext>
                </a:extLst>
              </a:tr>
            </a:tbl>
          </a:graphicData>
        </a:graphic>
      </p:graphicFrame>
    </p:spTree>
    <p:extLst>
      <p:ext uri="{BB962C8B-B14F-4D97-AF65-F5344CB8AC3E}">
        <p14:creationId xmlns="" xmlns:p14="http://schemas.microsoft.com/office/powerpoint/2010/main" val="18439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645A99-9EEA-464C-A1E1-7191E9859748}"/>
              </a:ext>
            </a:extLst>
          </p:cNvPr>
          <p:cNvSpPr>
            <a:spLocks noGrp="1"/>
          </p:cNvSpPr>
          <p:nvPr>
            <p:ph type="title"/>
          </p:nvPr>
        </p:nvSpPr>
        <p:spPr>
          <a:xfrm>
            <a:off x="609600" y="35148"/>
            <a:ext cx="10972800" cy="1143000"/>
          </a:xfrm>
        </p:spPr>
        <p:txBody>
          <a:bodyPr/>
          <a:lstStyle/>
          <a:p>
            <a:r>
              <a:rPr lang="en-US" sz="5000" dirty="0"/>
              <a:t>KIDNEY BIOPSY</a:t>
            </a:r>
            <a:endParaRPr lang="en-IN" sz="5000" dirty="0"/>
          </a:p>
        </p:txBody>
      </p:sp>
      <p:sp>
        <p:nvSpPr>
          <p:cNvPr id="3" name="Content Placeholder 2">
            <a:extLst>
              <a:ext uri="{FF2B5EF4-FFF2-40B4-BE49-F238E27FC236}">
                <a16:creationId xmlns="" xmlns:a16="http://schemas.microsoft.com/office/drawing/2014/main" id="{4E158E65-1FCF-4191-82E5-FE2210042EEB}"/>
              </a:ext>
            </a:extLst>
          </p:cNvPr>
          <p:cNvSpPr>
            <a:spLocks noGrp="1"/>
          </p:cNvSpPr>
          <p:nvPr>
            <p:ph idx="1"/>
          </p:nvPr>
        </p:nvSpPr>
        <p:spPr>
          <a:xfrm>
            <a:off x="152400" y="1012360"/>
            <a:ext cx="11734800" cy="4572000"/>
          </a:xfrm>
        </p:spPr>
        <p:txBody>
          <a:bodyPr/>
          <a:lstStyle/>
          <a:p>
            <a:pPr marL="571500" indent="-571500">
              <a:buAutoNum type="romanLcParenBoth"/>
            </a:pPr>
            <a:r>
              <a:rPr lang="en-IN" sz="3000" dirty="0"/>
              <a:t>Persistent microscopic </a:t>
            </a:r>
            <a:r>
              <a:rPr lang="en-IN" sz="3000" dirty="0" err="1"/>
              <a:t>hematuria</a:t>
            </a:r>
            <a:r>
              <a:rPr lang="en-IN" sz="3000" dirty="0"/>
              <a:t>, gross </a:t>
            </a:r>
            <a:r>
              <a:rPr lang="en-IN" sz="3000" dirty="0" err="1"/>
              <a:t>hematuria</a:t>
            </a:r>
            <a:r>
              <a:rPr lang="en-IN" sz="3000" dirty="0"/>
              <a:t>, or acute kidney injury not attributed to hypovolemia; </a:t>
            </a:r>
          </a:p>
          <a:p>
            <a:pPr marL="571500" indent="-571500">
              <a:buAutoNum type="romanLcParenBoth"/>
            </a:pPr>
            <a:endParaRPr lang="en-IN" sz="3000" dirty="0"/>
          </a:p>
          <a:p>
            <a:pPr marL="571500" indent="-571500">
              <a:buAutoNum type="romanLcParenBoth"/>
            </a:pPr>
            <a:r>
              <a:rPr lang="en-IN" sz="3000" dirty="0"/>
              <a:t>Systemic features: fever, rash, arthralgia, low complement C3; </a:t>
            </a:r>
          </a:p>
          <a:p>
            <a:pPr marL="571500" indent="-571500">
              <a:buAutoNum type="romanLcParenBoth"/>
            </a:pPr>
            <a:endParaRPr lang="en-IN" sz="3000" dirty="0"/>
          </a:p>
          <a:p>
            <a:pPr marL="0" indent="0">
              <a:buNone/>
            </a:pPr>
            <a:r>
              <a:rPr lang="en-IN" sz="3000" dirty="0"/>
              <a:t>(iii) Initial or late corticosteroid </a:t>
            </a:r>
            <a:r>
              <a:rPr lang="en-US" sz="3000" dirty="0"/>
              <a:t>resistance; and </a:t>
            </a:r>
          </a:p>
          <a:p>
            <a:pPr marL="0" indent="0">
              <a:buNone/>
            </a:pPr>
            <a:endParaRPr lang="en-US" sz="3000" dirty="0"/>
          </a:p>
          <a:p>
            <a:pPr marL="0" indent="0">
              <a:buNone/>
            </a:pPr>
            <a:r>
              <a:rPr lang="en-US" sz="3000" dirty="0"/>
              <a:t>(iv) Prolonged (&gt;30-36 months) therapy with calcineurin inhibitors (CNI), or reduced kidney function during their use. </a:t>
            </a:r>
          </a:p>
          <a:p>
            <a:pPr marL="0" indent="0">
              <a:buNone/>
            </a:pPr>
            <a:endParaRPr lang="en-US" sz="3000" dirty="0"/>
          </a:p>
          <a:p>
            <a:pPr marL="0" indent="0">
              <a:buNone/>
            </a:pPr>
            <a:r>
              <a:rPr lang="en-US" sz="3000" dirty="0"/>
              <a:t>(v) Prior to initiating therapy with CNI</a:t>
            </a:r>
          </a:p>
          <a:p>
            <a:pPr marL="0" indent="0">
              <a:buNone/>
            </a:pPr>
            <a:endParaRPr lang="en-IN" sz="3000" dirty="0"/>
          </a:p>
        </p:txBody>
      </p:sp>
    </p:spTree>
    <p:extLst>
      <p:ext uri="{BB962C8B-B14F-4D97-AF65-F5344CB8AC3E}">
        <p14:creationId xmlns="" xmlns:p14="http://schemas.microsoft.com/office/powerpoint/2010/main" val="70240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645A99-9EEA-464C-A1E1-7191E9859748}"/>
              </a:ext>
            </a:extLst>
          </p:cNvPr>
          <p:cNvSpPr>
            <a:spLocks noGrp="1"/>
          </p:cNvSpPr>
          <p:nvPr>
            <p:ph type="title"/>
          </p:nvPr>
        </p:nvSpPr>
        <p:spPr>
          <a:xfrm>
            <a:off x="609600" y="35148"/>
            <a:ext cx="10972800" cy="1143000"/>
          </a:xfrm>
        </p:spPr>
        <p:txBody>
          <a:bodyPr/>
          <a:lstStyle/>
          <a:p>
            <a:r>
              <a:rPr lang="en-US" sz="5000" dirty="0"/>
              <a:t>KIDNEY BIOPSY</a:t>
            </a:r>
            <a:endParaRPr lang="en-IN" sz="5000" dirty="0"/>
          </a:p>
        </p:txBody>
      </p:sp>
      <p:sp>
        <p:nvSpPr>
          <p:cNvPr id="3" name="Content Placeholder 2">
            <a:extLst>
              <a:ext uri="{FF2B5EF4-FFF2-40B4-BE49-F238E27FC236}">
                <a16:creationId xmlns="" xmlns:a16="http://schemas.microsoft.com/office/drawing/2014/main" id="{4E158E65-1FCF-4191-82E5-FE2210042EEB}"/>
              </a:ext>
            </a:extLst>
          </p:cNvPr>
          <p:cNvSpPr>
            <a:spLocks noGrp="1"/>
          </p:cNvSpPr>
          <p:nvPr>
            <p:ph idx="1"/>
          </p:nvPr>
        </p:nvSpPr>
        <p:spPr>
          <a:xfrm>
            <a:off x="195944" y="1186545"/>
            <a:ext cx="11734800" cy="4572000"/>
          </a:xfrm>
        </p:spPr>
        <p:txBody>
          <a:bodyPr/>
          <a:lstStyle/>
          <a:p>
            <a:r>
              <a:rPr lang="en-IN" sz="3000" dirty="0"/>
              <a:t>Light microscopy and immunofluorescence examination on all kidney biopsies is recommended.</a:t>
            </a:r>
          </a:p>
          <a:p>
            <a:pPr marL="0" indent="0">
              <a:buNone/>
            </a:pPr>
            <a:endParaRPr lang="en-IN" sz="3000" dirty="0"/>
          </a:p>
          <a:p>
            <a:r>
              <a:rPr lang="en-IN" sz="3000" dirty="0"/>
              <a:t>Electron microscopy is required in patients with gross or persistent microscopic </a:t>
            </a:r>
            <a:r>
              <a:rPr lang="en-IN" sz="3000" dirty="0" err="1"/>
              <a:t>hematuria</a:t>
            </a:r>
            <a:r>
              <a:rPr lang="en-IN" sz="3000" dirty="0"/>
              <a:t>, low C3 and suspected disorders of glomerular basement membrane.</a:t>
            </a:r>
          </a:p>
          <a:p>
            <a:endParaRPr lang="en-IN" sz="3000" dirty="0"/>
          </a:p>
          <a:p>
            <a:r>
              <a:rPr lang="en-US" sz="3000" dirty="0"/>
              <a:t>An adequate biopsy specimen should preferably include the corticomedullary junction and approximately 20 glomeruli to exclude the diagnosis of FSGS</a:t>
            </a:r>
            <a:r>
              <a:rPr lang="en-IN" sz="3000" dirty="0"/>
              <a:t> </a:t>
            </a:r>
            <a:r>
              <a:rPr lang="en-US" sz="3000" dirty="0"/>
              <a:t> </a:t>
            </a:r>
            <a:endParaRPr lang="en-IN" sz="3000" dirty="0"/>
          </a:p>
        </p:txBody>
      </p:sp>
    </p:spTree>
    <p:extLst>
      <p:ext uri="{BB962C8B-B14F-4D97-AF65-F5344CB8AC3E}">
        <p14:creationId xmlns="" xmlns:p14="http://schemas.microsoft.com/office/powerpoint/2010/main" val="244665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162072-00F5-49DA-8F34-803B7CCAB9E8}"/>
              </a:ext>
            </a:extLst>
          </p:cNvPr>
          <p:cNvSpPr>
            <a:spLocks noGrp="1"/>
          </p:cNvSpPr>
          <p:nvPr>
            <p:ph type="title"/>
          </p:nvPr>
        </p:nvSpPr>
        <p:spPr/>
        <p:txBody>
          <a:bodyPr/>
          <a:lstStyle/>
          <a:p>
            <a:r>
              <a:rPr lang="en-US" sz="5000" dirty="0"/>
              <a:t>TREATMENT: FIRST ATTACK</a:t>
            </a:r>
            <a:endParaRPr lang="en-IN" sz="5000" dirty="0"/>
          </a:p>
        </p:txBody>
      </p:sp>
      <p:sp>
        <p:nvSpPr>
          <p:cNvPr id="3" name="Content Placeholder 2">
            <a:extLst>
              <a:ext uri="{FF2B5EF4-FFF2-40B4-BE49-F238E27FC236}">
                <a16:creationId xmlns="" xmlns:a16="http://schemas.microsoft.com/office/drawing/2014/main" id="{85519BC2-F3DE-42D2-84A6-07571F7F2629}"/>
              </a:ext>
            </a:extLst>
          </p:cNvPr>
          <p:cNvSpPr>
            <a:spLocks noGrp="1"/>
          </p:cNvSpPr>
          <p:nvPr>
            <p:ph idx="1"/>
          </p:nvPr>
        </p:nvSpPr>
        <p:spPr>
          <a:xfrm>
            <a:off x="609600" y="1530750"/>
            <a:ext cx="10972800" cy="5257800"/>
          </a:xfrm>
        </p:spPr>
        <p:txBody>
          <a:bodyPr/>
          <a:lstStyle/>
          <a:p>
            <a:r>
              <a:rPr lang="en-US" sz="3000" u="sng" dirty="0"/>
              <a:t>Choice of drug</a:t>
            </a:r>
            <a:r>
              <a:rPr lang="en-US" sz="3000" dirty="0"/>
              <a:t>: Oral Prednisolone</a:t>
            </a:r>
          </a:p>
          <a:p>
            <a:r>
              <a:rPr lang="en-US" sz="3000" u="sng" dirty="0"/>
              <a:t>How much? </a:t>
            </a:r>
            <a:r>
              <a:rPr lang="en-US" sz="3000" dirty="0"/>
              <a:t>: </a:t>
            </a:r>
          </a:p>
          <a:p>
            <a:pPr marL="0" indent="0">
              <a:buNone/>
            </a:pPr>
            <a:r>
              <a:rPr lang="en-US" sz="3000" dirty="0"/>
              <a:t>   60 mg/m</a:t>
            </a:r>
            <a:r>
              <a:rPr lang="en-US" sz="3000" baseline="30000" dirty="0"/>
              <a:t>2</a:t>
            </a:r>
            <a:r>
              <a:rPr lang="en-US" sz="3000" dirty="0"/>
              <a:t>/day daily dosage in 1-2 divided doses for 6                           weeks OR 2 mg/kg/day for 6 weeks (max dose 60 mg/day)</a:t>
            </a:r>
          </a:p>
          <a:p>
            <a:pPr marL="0" indent="0">
              <a:buNone/>
            </a:pPr>
            <a:r>
              <a:rPr lang="en-US" sz="3000" dirty="0"/>
              <a:t>                                       AND</a:t>
            </a:r>
          </a:p>
          <a:p>
            <a:pPr marL="0" indent="0">
              <a:buNone/>
            </a:pPr>
            <a:r>
              <a:rPr lang="en-US" sz="3000" dirty="0"/>
              <a:t>For next 6 weeks 40 mg/m2/day on alternate days as a single morning dosage or 1.5 mg/kg/day (max dose 40 mg/day) and then discontinued.</a:t>
            </a:r>
          </a:p>
          <a:p>
            <a:pPr marL="0" indent="0">
              <a:buNone/>
            </a:pPr>
            <a:endParaRPr lang="en-IN" sz="3000" dirty="0"/>
          </a:p>
        </p:txBody>
      </p:sp>
    </p:spTree>
    <p:extLst>
      <p:ext uri="{BB962C8B-B14F-4D97-AF65-F5344CB8AC3E}">
        <p14:creationId xmlns="" xmlns:p14="http://schemas.microsoft.com/office/powerpoint/2010/main" val="3981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21F408-1B70-4480-84F6-B909C57805B2}"/>
              </a:ext>
            </a:extLst>
          </p:cNvPr>
          <p:cNvSpPr>
            <a:spLocks noGrp="1"/>
          </p:cNvSpPr>
          <p:nvPr>
            <p:ph type="title"/>
          </p:nvPr>
        </p:nvSpPr>
        <p:spPr>
          <a:xfrm>
            <a:off x="609600" y="24260"/>
            <a:ext cx="10972800" cy="1143000"/>
          </a:xfrm>
        </p:spPr>
        <p:txBody>
          <a:bodyPr/>
          <a:lstStyle/>
          <a:p>
            <a:r>
              <a:rPr lang="en-US" sz="5000" dirty="0"/>
              <a:t>DEFINITIONS</a:t>
            </a:r>
            <a:endParaRPr lang="en-IN" sz="5000" dirty="0"/>
          </a:p>
        </p:txBody>
      </p:sp>
      <p:sp>
        <p:nvSpPr>
          <p:cNvPr id="3" name="Content Placeholder 2">
            <a:extLst>
              <a:ext uri="{FF2B5EF4-FFF2-40B4-BE49-F238E27FC236}">
                <a16:creationId xmlns="" xmlns:a16="http://schemas.microsoft.com/office/drawing/2014/main" id="{A4D94584-16D6-40EC-8375-043D5747A64C}"/>
              </a:ext>
            </a:extLst>
          </p:cNvPr>
          <p:cNvSpPr>
            <a:spLocks noGrp="1"/>
          </p:cNvSpPr>
          <p:nvPr>
            <p:ph idx="1"/>
          </p:nvPr>
        </p:nvSpPr>
        <p:spPr/>
        <p:txBody>
          <a:bodyPr/>
          <a:lstStyle/>
          <a:p>
            <a:pPr marL="18415" marR="31115" indent="0" algn="just">
              <a:lnSpc>
                <a:spcPct val="101000"/>
              </a:lnSpc>
              <a:spcAft>
                <a:spcPts val="145"/>
              </a:spcAft>
              <a:buNone/>
            </a:pPr>
            <a:r>
              <a:rPr lang="en-IN" sz="1800" dirty="0">
                <a:solidFill>
                  <a:srgbClr val="000000"/>
                </a:solidFill>
                <a:effectLst/>
                <a:latin typeface="Times New Roman" panose="02020603050405020304" pitchFamily="18" charset="0"/>
                <a:ea typeface="Times New Roman" panose="02020603050405020304" pitchFamily="18" charset="0"/>
              </a:rPr>
              <a:t>	</a:t>
            </a:r>
            <a:endParaRPr lang="en-IN" sz="3000" dirty="0"/>
          </a:p>
        </p:txBody>
      </p:sp>
      <p:graphicFrame>
        <p:nvGraphicFramePr>
          <p:cNvPr id="4" name="Table 4">
            <a:extLst>
              <a:ext uri="{FF2B5EF4-FFF2-40B4-BE49-F238E27FC236}">
                <a16:creationId xmlns="" xmlns:a16="http://schemas.microsoft.com/office/drawing/2014/main" id="{30E26F53-38FD-4E18-8B11-21C731223471}"/>
              </a:ext>
            </a:extLst>
          </p:cNvPr>
          <p:cNvGraphicFramePr>
            <a:graphicFrameLocks noGrp="1"/>
          </p:cNvGraphicFramePr>
          <p:nvPr>
            <p:extLst>
              <p:ext uri="{D42A27DB-BD31-4B8C-83A1-F6EECF244321}">
                <p14:modId xmlns="" xmlns:p14="http://schemas.microsoft.com/office/powerpoint/2010/main" val="2134540197"/>
              </p:ext>
            </p:extLst>
          </p:nvPr>
        </p:nvGraphicFramePr>
        <p:xfrm>
          <a:off x="326571" y="1382486"/>
          <a:ext cx="11669486" cy="5370124"/>
        </p:xfrm>
        <a:graphic>
          <a:graphicData uri="http://schemas.openxmlformats.org/drawingml/2006/table">
            <a:tbl>
              <a:tblPr bandRow="1">
                <a:tableStyleId>{16D9F66E-5EB9-4882-86FB-DCBF35E3C3E4}</a:tableStyleId>
              </a:tblPr>
              <a:tblGrid>
                <a:gridCol w="3392045">
                  <a:extLst>
                    <a:ext uri="{9D8B030D-6E8A-4147-A177-3AD203B41FA5}">
                      <a16:colId xmlns="" xmlns:a16="http://schemas.microsoft.com/office/drawing/2014/main" val="743589802"/>
                    </a:ext>
                  </a:extLst>
                </a:gridCol>
                <a:gridCol w="8277441">
                  <a:extLst>
                    <a:ext uri="{9D8B030D-6E8A-4147-A177-3AD203B41FA5}">
                      <a16:colId xmlns="" xmlns:a16="http://schemas.microsoft.com/office/drawing/2014/main" val="1649167895"/>
                    </a:ext>
                  </a:extLst>
                </a:gridCol>
              </a:tblGrid>
              <a:tr h="858681">
                <a:tc>
                  <a:txBody>
                    <a:bodyPr/>
                    <a:lstStyle/>
                    <a:p>
                      <a:pPr algn="l"/>
                      <a:r>
                        <a:rPr lang="en-IN" sz="2400" b="1" dirty="0">
                          <a:solidFill>
                            <a:srgbClr val="000000"/>
                          </a:solidFill>
                          <a:effectLst/>
                        </a:rPr>
                        <a:t>REMISSION</a:t>
                      </a:r>
                      <a:endParaRPr lang="en-IN" sz="2400" b="1" dirty="0"/>
                    </a:p>
                  </a:txBody>
                  <a:tcPr/>
                </a:tc>
                <a:tc>
                  <a:txBody>
                    <a:bodyPr/>
                    <a:lstStyle/>
                    <a:p>
                      <a:pPr algn="l"/>
                      <a:r>
                        <a:rPr lang="en-IN" sz="2400" dirty="0">
                          <a:solidFill>
                            <a:srgbClr val="000000"/>
                          </a:solidFill>
                          <a:effectLst/>
                        </a:rPr>
                        <a:t>Urine protein nil or trace (Up/</a:t>
                      </a:r>
                      <a:r>
                        <a:rPr lang="en-IN" sz="2400" dirty="0" err="1">
                          <a:solidFill>
                            <a:srgbClr val="000000"/>
                          </a:solidFill>
                          <a:effectLst/>
                        </a:rPr>
                        <a:t>Uc</a:t>
                      </a:r>
                      <a:r>
                        <a:rPr lang="en-IN" sz="2400" dirty="0">
                          <a:solidFill>
                            <a:srgbClr val="000000"/>
                          </a:solidFill>
                          <a:effectLst/>
                        </a:rPr>
                        <a:t> &lt;0.2 mg/mg) for 3 consecutive early morning specimens </a:t>
                      </a:r>
                      <a:endParaRPr lang="en-IN" sz="2400" dirty="0"/>
                    </a:p>
                  </a:txBody>
                  <a:tcPr/>
                </a:tc>
                <a:extLst>
                  <a:ext uri="{0D108BD9-81ED-4DB2-BD59-A6C34878D82A}">
                    <a16:rowId xmlns="" xmlns:a16="http://schemas.microsoft.com/office/drawing/2014/main" val="74399325"/>
                  </a:ext>
                </a:extLst>
              </a:tr>
              <a:tr h="1232021">
                <a:tc>
                  <a:txBody>
                    <a:bodyPr/>
                    <a:lstStyle/>
                    <a:p>
                      <a:pPr algn="l"/>
                      <a:r>
                        <a:rPr lang="en-IN" sz="2400" b="1" dirty="0">
                          <a:solidFill>
                            <a:srgbClr val="000000"/>
                          </a:solidFill>
                          <a:effectLst/>
                        </a:rPr>
                        <a:t>RELAPSE </a:t>
                      </a:r>
                      <a:endParaRPr lang="en-IN"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solidFill>
                            <a:srgbClr val="000000"/>
                          </a:solidFill>
                          <a:effectLst/>
                        </a:rPr>
                        <a:t>Urine protein </a:t>
                      </a:r>
                      <a:r>
                        <a:rPr lang="en-IN" sz="2400" u="sng" dirty="0">
                          <a:solidFill>
                            <a:srgbClr val="000000"/>
                          </a:solidFill>
                          <a:effectLst/>
                          <a:uFill>
                            <a:solidFill>
                              <a:srgbClr val="000000"/>
                            </a:solidFill>
                          </a:uFill>
                        </a:rPr>
                        <a:t>&gt;</a:t>
                      </a:r>
                      <a:r>
                        <a:rPr lang="en-IN" sz="2400" dirty="0">
                          <a:solidFill>
                            <a:srgbClr val="000000"/>
                          </a:solidFill>
                          <a:effectLst/>
                        </a:rPr>
                        <a:t>3+ (Up/</a:t>
                      </a:r>
                      <a:r>
                        <a:rPr lang="en-IN" sz="2400" dirty="0" err="1">
                          <a:solidFill>
                            <a:srgbClr val="000000"/>
                          </a:solidFill>
                          <a:effectLst/>
                        </a:rPr>
                        <a:t>Uc</a:t>
                      </a:r>
                      <a:r>
                        <a:rPr lang="en-IN" sz="2400" dirty="0">
                          <a:solidFill>
                            <a:srgbClr val="000000"/>
                          </a:solidFill>
                          <a:effectLst/>
                        </a:rPr>
                        <a:t> &gt;2 mg/mg) for 3 consecutive early morning specimens, having been in remission previously</a:t>
                      </a:r>
                    </a:p>
                    <a:p>
                      <a:pPr algn="l"/>
                      <a:endParaRPr lang="en-IN" sz="2400" dirty="0"/>
                    </a:p>
                  </a:txBody>
                  <a:tcPr/>
                </a:tc>
                <a:extLst>
                  <a:ext uri="{0D108BD9-81ED-4DB2-BD59-A6C34878D82A}">
                    <a16:rowId xmlns="" xmlns:a16="http://schemas.microsoft.com/office/drawing/2014/main" val="1159412561"/>
                  </a:ext>
                </a:extLst>
              </a:tr>
              <a:tr h="1232021">
                <a:tc>
                  <a:txBody>
                    <a:bodyPr/>
                    <a:lstStyle/>
                    <a:p>
                      <a:pPr algn="l"/>
                      <a:r>
                        <a:rPr lang="en-IN" sz="2400" b="1" kern="1200" dirty="0">
                          <a:solidFill>
                            <a:schemeClr val="dk1"/>
                          </a:solidFill>
                          <a:effectLst/>
                          <a:latin typeface="+mn-lt"/>
                          <a:ea typeface="+mn-ea"/>
                          <a:cs typeface="+mn-cs"/>
                        </a:rPr>
                        <a:t>FREQUENT RELAPSES </a:t>
                      </a:r>
                      <a:endParaRPr lang="en-IN" sz="2400" b="1" dirty="0"/>
                    </a:p>
                  </a:txBody>
                  <a:tcPr/>
                </a:tc>
                <a:tc>
                  <a:txBody>
                    <a:bodyPr/>
                    <a:lstStyle/>
                    <a:p>
                      <a:pPr algn="l"/>
                      <a:r>
                        <a:rPr lang="en-IN" sz="2400" kern="1200" dirty="0">
                          <a:solidFill>
                            <a:schemeClr val="dk1"/>
                          </a:solidFill>
                          <a:effectLst/>
                          <a:latin typeface="+mn-lt"/>
                          <a:ea typeface="+mn-ea"/>
                          <a:cs typeface="+mn-cs"/>
                        </a:rPr>
                        <a:t>Two or more relapses in the first 6-months after stopping initial </a:t>
                      </a:r>
                    </a:p>
                    <a:p>
                      <a:pPr algn="l"/>
                      <a:r>
                        <a:rPr lang="en-IN" sz="2400" kern="1200" dirty="0" err="1">
                          <a:solidFill>
                            <a:schemeClr val="dk1"/>
                          </a:solidFill>
                          <a:effectLst/>
                          <a:latin typeface="+mn-lt"/>
                          <a:ea typeface="+mn-ea"/>
                          <a:cs typeface="+mn-cs"/>
                        </a:rPr>
                        <a:t>therapy</a:t>
                      </a:r>
                      <a:r>
                        <a:rPr lang="en-IN" sz="2400" kern="1200" baseline="30000" dirty="0" err="1">
                          <a:solidFill>
                            <a:schemeClr val="dk1"/>
                          </a:solidFill>
                          <a:effectLst/>
                          <a:latin typeface="+mn-lt"/>
                          <a:ea typeface="+mn-ea"/>
                          <a:cs typeface="+mn-cs"/>
                        </a:rPr>
                        <a:t>a</a:t>
                      </a:r>
                      <a:r>
                        <a:rPr lang="en-IN" sz="2400" kern="1200" dirty="0">
                          <a:solidFill>
                            <a:schemeClr val="dk1"/>
                          </a:solidFill>
                          <a:effectLst/>
                          <a:latin typeface="+mn-lt"/>
                          <a:ea typeface="+mn-ea"/>
                          <a:cs typeface="+mn-cs"/>
                        </a:rPr>
                        <a:t>; ≥3 relapses in any 6-months; or ≥4 relapses in one </a:t>
                      </a:r>
                      <a:r>
                        <a:rPr lang="en-IN" sz="2400" kern="1200" dirty="0" err="1">
                          <a:solidFill>
                            <a:schemeClr val="dk1"/>
                          </a:solidFill>
                          <a:effectLst/>
                          <a:latin typeface="+mn-lt"/>
                          <a:ea typeface="+mn-ea"/>
                          <a:cs typeface="+mn-cs"/>
                        </a:rPr>
                        <a:t>yr</a:t>
                      </a:r>
                      <a:r>
                        <a:rPr lang="en-IN" sz="2400" kern="1200" dirty="0">
                          <a:solidFill>
                            <a:schemeClr val="dk1"/>
                          </a:solidFill>
                          <a:effectLst/>
                          <a:latin typeface="+mn-lt"/>
                          <a:ea typeface="+mn-ea"/>
                          <a:cs typeface="+mn-cs"/>
                        </a:rPr>
                        <a:t> </a:t>
                      </a:r>
                    </a:p>
                    <a:p>
                      <a:pPr algn="l"/>
                      <a:endParaRPr lang="en-IN" sz="2400" dirty="0"/>
                    </a:p>
                  </a:txBody>
                  <a:tcPr/>
                </a:tc>
                <a:extLst>
                  <a:ext uri="{0D108BD9-81ED-4DB2-BD59-A6C34878D82A}">
                    <a16:rowId xmlns="" xmlns:a16="http://schemas.microsoft.com/office/drawing/2014/main" val="4193640086"/>
                  </a:ext>
                </a:extLst>
              </a:tr>
              <a:tr h="858681">
                <a:tc>
                  <a:txBody>
                    <a:bodyPr/>
                    <a:lstStyle/>
                    <a:p>
                      <a:pPr algn="l"/>
                      <a:r>
                        <a:rPr lang="en-IN" sz="2400" b="1" kern="1200" dirty="0">
                          <a:solidFill>
                            <a:schemeClr val="dk1"/>
                          </a:solidFill>
                          <a:effectLst/>
                          <a:latin typeface="+mn-lt"/>
                          <a:ea typeface="+mn-ea"/>
                          <a:cs typeface="+mn-cs"/>
                        </a:rPr>
                        <a:t>STEROID DEPENDENCE </a:t>
                      </a:r>
                      <a:endParaRPr lang="en-IN" sz="2400" b="1" dirty="0"/>
                    </a:p>
                  </a:txBody>
                  <a:tcPr/>
                </a:tc>
                <a:tc>
                  <a:txBody>
                    <a:bodyPr/>
                    <a:lstStyle/>
                    <a:p>
                      <a:pPr algn="l"/>
                      <a:r>
                        <a:rPr lang="en-IN" sz="2400" kern="1200" dirty="0">
                          <a:solidFill>
                            <a:schemeClr val="dk1"/>
                          </a:solidFill>
                          <a:effectLst/>
                          <a:latin typeface="+mn-lt"/>
                          <a:ea typeface="+mn-ea"/>
                          <a:cs typeface="+mn-cs"/>
                        </a:rPr>
                        <a:t>Two consecutive relapses when on alternate day steroids, or within 14 days of its discontinuation </a:t>
                      </a:r>
                      <a:endParaRPr lang="en-IN" sz="2400" dirty="0"/>
                    </a:p>
                  </a:txBody>
                  <a:tcPr/>
                </a:tc>
                <a:extLst>
                  <a:ext uri="{0D108BD9-81ED-4DB2-BD59-A6C34878D82A}">
                    <a16:rowId xmlns="" xmlns:a16="http://schemas.microsoft.com/office/drawing/2014/main" val="1678205632"/>
                  </a:ext>
                </a:extLst>
              </a:tr>
              <a:tr h="858681">
                <a:tc>
                  <a:txBody>
                    <a:bodyPr/>
                    <a:lstStyle/>
                    <a:p>
                      <a:pPr algn="l"/>
                      <a:r>
                        <a:rPr lang="en-IN" sz="2400" b="1" kern="1200" dirty="0">
                          <a:solidFill>
                            <a:schemeClr val="dk1"/>
                          </a:solidFill>
                          <a:effectLst/>
                          <a:latin typeface="+mn-lt"/>
                          <a:ea typeface="+mn-ea"/>
                          <a:cs typeface="+mn-cs"/>
                        </a:rPr>
                        <a:t>STEROID RESISTANCE</a:t>
                      </a:r>
                      <a:endParaRPr lang="en-IN" sz="2400" b="1" dirty="0"/>
                    </a:p>
                  </a:txBody>
                  <a:tcPr/>
                </a:tc>
                <a:tc>
                  <a:txBody>
                    <a:bodyPr/>
                    <a:lstStyle/>
                    <a:p>
                      <a:pPr algn="l"/>
                      <a:r>
                        <a:rPr lang="en-IN" sz="2400" kern="1200" dirty="0">
                          <a:solidFill>
                            <a:schemeClr val="dk1"/>
                          </a:solidFill>
                          <a:effectLst/>
                          <a:latin typeface="+mn-lt"/>
                          <a:ea typeface="+mn-ea"/>
                          <a:cs typeface="+mn-cs"/>
                        </a:rPr>
                        <a:t>Lack of complete remission despite therapy with daily prednisolone at a dose of 2 mg/kg (or 60 mg/m</a:t>
                      </a:r>
                      <a:r>
                        <a:rPr lang="en-IN" sz="2400" kern="1200" baseline="30000" dirty="0">
                          <a:solidFill>
                            <a:schemeClr val="dk1"/>
                          </a:solidFill>
                          <a:effectLst/>
                          <a:latin typeface="+mn-lt"/>
                          <a:ea typeface="+mn-ea"/>
                          <a:cs typeface="+mn-cs"/>
                        </a:rPr>
                        <a:t>2</a:t>
                      </a:r>
                      <a:r>
                        <a:rPr lang="en-IN" sz="2400" kern="1200" dirty="0">
                          <a:solidFill>
                            <a:schemeClr val="dk1"/>
                          </a:solidFill>
                          <a:effectLst/>
                          <a:latin typeface="+mn-lt"/>
                          <a:ea typeface="+mn-ea"/>
                          <a:cs typeface="+mn-cs"/>
                        </a:rPr>
                        <a:t>) daily for 6 weeks </a:t>
                      </a:r>
                      <a:endParaRPr lang="en-IN" sz="2400" dirty="0"/>
                    </a:p>
                  </a:txBody>
                  <a:tcPr/>
                </a:tc>
                <a:extLst>
                  <a:ext uri="{0D108BD9-81ED-4DB2-BD59-A6C34878D82A}">
                    <a16:rowId xmlns="" xmlns:a16="http://schemas.microsoft.com/office/drawing/2014/main" val="843421003"/>
                  </a:ext>
                </a:extLst>
              </a:tr>
            </a:tbl>
          </a:graphicData>
        </a:graphic>
      </p:graphicFrame>
    </p:spTree>
    <p:extLst>
      <p:ext uri="{BB962C8B-B14F-4D97-AF65-F5344CB8AC3E}">
        <p14:creationId xmlns="" xmlns:p14="http://schemas.microsoft.com/office/powerpoint/2010/main" val="3884397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C21B24C-71FD-492B-AD08-07756EEFE814}"/>
              </a:ext>
            </a:extLst>
          </p:cNvPr>
          <p:cNvGraphicFramePr>
            <a:graphicFrameLocks noGrp="1"/>
          </p:cNvGraphicFramePr>
          <p:nvPr>
            <p:extLst>
              <p:ext uri="{D42A27DB-BD31-4B8C-83A1-F6EECF244321}">
                <p14:modId xmlns="" xmlns:p14="http://schemas.microsoft.com/office/powerpoint/2010/main" val="1980848885"/>
              </p:ext>
            </p:extLst>
          </p:nvPr>
        </p:nvGraphicFramePr>
        <p:xfrm>
          <a:off x="391886" y="402771"/>
          <a:ext cx="11549743" cy="6270171"/>
        </p:xfrm>
        <a:graphic>
          <a:graphicData uri="http://schemas.openxmlformats.org/drawingml/2006/table">
            <a:tbl>
              <a:tblPr bandRow="1">
                <a:tableStyleId>{16D9F66E-5EB9-4882-86FB-DCBF35E3C3E4}</a:tableStyleId>
              </a:tblPr>
              <a:tblGrid>
                <a:gridCol w="3357238">
                  <a:extLst>
                    <a:ext uri="{9D8B030D-6E8A-4147-A177-3AD203B41FA5}">
                      <a16:colId xmlns="" xmlns:a16="http://schemas.microsoft.com/office/drawing/2014/main" val="1123608065"/>
                    </a:ext>
                  </a:extLst>
                </a:gridCol>
                <a:gridCol w="8192505">
                  <a:extLst>
                    <a:ext uri="{9D8B030D-6E8A-4147-A177-3AD203B41FA5}">
                      <a16:colId xmlns="" xmlns:a16="http://schemas.microsoft.com/office/drawing/2014/main" val="2930873041"/>
                    </a:ext>
                  </a:extLst>
                </a:gridCol>
              </a:tblGrid>
              <a:tr h="1488602">
                <a:tc>
                  <a:txBody>
                    <a:bodyPr/>
                    <a:lstStyle/>
                    <a:p>
                      <a:r>
                        <a:rPr lang="en-IN" sz="2400" b="1" kern="1200" dirty="0">
                          <a:solidFill>
                            <a:schemeClr val="dk1"/>
                          </a:solidFill>
                          <a:effectLst/>
                          <a:latin typeface="+mn-lt"/>
                          <a:ea typeface="+mn-ea"/>
                          <a:cs typeface="+mn-cs"/>
                        </a:rPr>
                        <a:t>COMPLICATED RELAPSE </a:t>
                      </a:r>
                      <a:endParaRPr lang="en-IN" sz="2400" b="1" dirty="0"/>
                    </a:p>
                  </a:txBody>
                  <a:tcPr/>
                </a:tc>
                <a:tc>
                  <a:txBody>
                    <a:bodyPr/>
                    <a:lstStyle/>
                    <a:p>
                      <a:r>
                        <a:rPr lang="en-IN" sz="2400" kern="1200" dirty="0">
                          <a:solidFill>
                            <a:schemeClr val="dk1"/>
                          </a:solidFill>
                          <a:effectLst/>
                          <a:latin typeface="+mn-lt"/>
                          <a:ea typeface="+mn-ea"/>
                          <a:cs typeface="+mn-cs"/>
                        </a:rPr>
                        <a:t>Relapse associated with life-threatening complications: </a:t>
                      </a:r>
                      <a:r>
                        <a:rPr lang="en-IN" sz="2400" i="1" kern="1200" dirty="0">
                          <a:solidFill>
                            <a:schemeClr val="dk1"/>
                          </a:solidFill>
                          <a:effectLst/>
                          <a:latin typeface="+mn-lt"/>
                          <a:ea typeface="+mn-ea"/>
                          <a:cs typeface="+mn-cs"/>
                        </a:rPr>
                        <a:t>(</a:t>
                      </a:r>
                      <a:r>
                        <a:rPr lang="en-IN" sz="2400" i="1" kern="1200" dirty="0" err="1">
                          <a:solidFill>
                            <a:schemeClr val="dk1"/>
                          </a:solidFill>
                          <a:effectLst/>
                          <a:latin typeface="+mn-lt"/>
                          <a:ea typeface="+mn-ea"/>
                          <a:cs typeface="+mn-cs"/>
                        </a:rPr>
                        <a:t>i</a:t>
                      </a:r>
                      <a:r>
                        <a:rPr lang="en-IN" sz="2400" i="1" kern="1200" dirty="0">
                          <a:solidFill>
                            <a:schemeClr val="dk1"/>
                          </a:solidFill>
                          <a:effectLst/>
                          <a:latin typeface="+mn-lt"/>
                          <a:ea typeface="+mn-ea"/>
                          <a:cs typeface="+mn-cs"/>
                        </a:rPr>
                        <a:t>) </a:t>
                      </a:r>
                      <a:r>
                        <a:rPr lang="en-IN" sz="2400" kern="1200" dirty="0">
                          <a:solidFill>
                            <a:schemeClr val="dk1"/>
                          </a:solidFill>
                          <a:effectLst/>
                          <a:latin typeface="+mn-lt"/>
                          <a:ea typeface="+mn-ea"/>
                          <a:cs typeface="+mn-cs"/>
                        </a:rPr>
                        <a:t>hypovolemia requiring inpatient care, </a:t>
                      </a:r>
                      <a:r>
                        <a:rPr lang="en-IN" sz="2400" i="1" kern="1200" dirty="0">
                          <a:solidFill>
                            <a:schemeClr val="dk1"/>
                          </a:solidFill>
                          <a:effectLst/>
                          <a:latin typeface="+mn-lt"/>
                          <a:ea typeface="+mn-ea"/>
                          <a:cs typeface="+mn-cs"/>
                        </a:rPr>
                        <a:t>(ii) </a:t>
                      </a:r>
                      <a:r>
                        <a:rPr lang="en-IN" sz="2400" kern="1200" dirty="0">
                          <a:solidFill>
                            <a:schemeClr val="dk1"/>
                          </a:solidFill>
                          <a:effectLst/>
                          <a:latin typeface="+mn-lt"/>
                          <a:ea typeface="+mn-ea"/>
                          <a:cs typeface="+mn-cs"/>
                        </a:rPr>
                        <a:t>severe infection (peritonitis, cellulitis, meningitis), or </a:t>
                      </a:r>
                      <a:r>
                        <a:rPr lang="en-IN" sz="2400" i="1" kern="1200" dirty="0">
                          <a:solidFill>
                            <a:schemeClr val="dk1"/>
                          </a:solidFill>
                          <a:effectLst/>
                          <a:latin typeface="+mn-lt"/>
                          <a:ea typeface="+mn-ea"/>
                          <a:cs typeface="+mn-cs"/>
                        </a:rPr>
                        <a:t>(iii) </a:t>
                      </a:r>
                      <a:r>
                        <a:rPr lang="en-IN" sz="2400" kern="1200" dirty="0">
                          <a:solidFill>
                            <a:schemeClr val="dk1"/>
                          </a:solidFill>
                          <a:effectLst/>
                          <a:latin typeface="+mn-lt"/>
                          <a:ea typeface="+mn-ea"/>
                          <a:cs typeface="+mn-cs"/>
                        </a:rPr>
                        <a:t>thrombosis </a:t>
                      </a:r>
                      <a:endParaRPr lang="en-IN" sz="2400" dirty="0"/>
                    </a:p>
                  </a:txBody>
                  <a:tcPr/>
                </a:tc>
                <a:extLst>
                  <a:ext uri="{0D108BD9-81ED-4DB2-BD59-A6C34878D82A}">
                    <a16:rowId xmlns="" xmlns:a16="http://schemas.microsoft.com/office/drawing/2014/main" val="1768039128"/>
                  </a:ext>
                </a:extLst>
              </a:tr>
              <a:tr h="2841877">
                <a:tc>
                  <a:txBody>
                    <a:bodyPr/>
                    <a:lstStyle/>
                    <a:p>
                      <a:r>
                        <a:rPr lang="en-IN" sz="2400" b="1" kern="1200" dirty="0">
                          <a:solidFill>
                            <a:schemeClr val="dk1"/>
                          </a:solidFill>
                          <a:effectLst/>
                          <a:latin typeface="+mn-lt"/>
                          <a:ea typeface="+mn-ea"/>
                          <a:cs typeface="+mn-cs"/>
                        </a:rPr>
                        <a:t>SIGNIFICANT STEROID TOXICITY </a:t>
                      </a:r>
                      <a:endParaRPr lang="en-IN"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kern="1200" dirty="0" err="1">
                          <a:solidFill>
                            <a:schemeClr val="dk1"/>
                          </a:solidFill>
                          <a:effectLst/>
                          <a:latin typeface="+mn-lt"/>
                          <a:ea typeface="+mn-ea"/>
                          <a:cs typeface="+mn-cs"/>
                        </a:rPr>
                        <a:t>Hyperglycemia</a:t>
                      </a:r>
                      <a:r>
                        <a:rPr lang="en-IN" sz="2400" kern="1200" dirty="0">
                          <a:solidFill>
                            <a:schemeClr val="dk1"/>
                          </a:solidFill>
                          <a:effectLst/>
                          <a:latin typeface="+mn-lt"/>
                          <a:ea typeface="+mn-ea"/>
                          <a:cs typeface="+mn-cs"/>
                        </a:rPr>
                        <a:t> (fasting glucose &gt;100 mg/dl, post prandial glucose &gt;140 mg/dL, or HbA1c &gt;5.7%) [12]; obesity (body mass index &gt;95</a:t>
                      </a:r>
                      <a:r>
                        <a:rPr lang="en-IN" sz="2400" kern="1200" baseline="30000" dirty="0">
                          <a:solidFill>
                            <a:schemeClr val="dk1"/>
                          </a:solidFill>
                          <a:effectLst/>
                          <a:latin typeface="+mn-lt"/>
                          <a:ea typeface="+mn-ea"/>
                          <a:cs typeface="+mn-cs"/>
                        </a:rPr>
                        <a:t>th </a:t>
                      </a:r>
                      <a:r>
                        <a:rPr lang="en-IN" sz="2400" kern="1200" dirty="0">
                          <a:solidFill>
                            <a:schemeClr val="dk1"/>
                          </a:solidFill>
                          <a:effectLst/>
                          <a:latin typeface="+mn-lt"/>
                          <a:ea typeface="+mn-ea"/>
                          <a:cs typeface="+mn-cs"/>
                        </a:rPr>
                        <a:t>percentile or 1.645 SDS for age [13]); short stature (height &lt;</a:t>
                      </a:r>
                      <a:r>
                        <a:rPr lang="en-IN" sz="2400" b="1" kern="1200" baseline="30000" dirty="0">
                          <a:solidFill>
                            <a:schemeClr val="dk1"/>
                          </a:solidFill>
                          <a:effectLst/>
                          <a:latin typeface="+mn-lt"/>
                          <a:ea typeface="+mn-ea"/>
                          <a:cs typeface="+mn-cs"/>
                        </a:rPr>
                        <a:t>-</a:t>
                      </a:r>
                      <a:r>
                        <a:rPr lang="en-IN" sz="2400" kern="1200" dirty="0">
                          <a:solidFill>
                            <a:schemeClr val="dk1"/>
                          </a:solidFill>
                          <a:effectLst/>
                          <a:latin typeface="+mn-lt"/>
                          <a:ea typeface="+mn-ea"/>
                          <a:cs typeface="+mn-cs"/>
                        </a:rPr>
                        <a:t>2 SDS for age [13]) with height velocity (&lt;</a:t>
                      </a:r>
                      <a:r>
                        <a:rPr lang="en-IN" sz="2400" b="1" kern="1200" baseline="30000" dirty="0">
                          <a:solidFill>
                            <a:schemeClr val="dk1"/>
                          </a:solidFill>
                          <a:effectLst/>
                          <a:latin typeface="+mn-lt"/>
                          <a:ea typeface="+mn-ea"/>
                          <a:cs typeface="+mn-cs"/>
                        </a:rPr>
                        <a:t>-</a:t>
                      </a:r>
                      <a:r>
                        <a:rPr lang="en-IN" sz="2400" kern="1200" dirty="0">
                          <a:solidFill>
                            <a:schemeClr val="dk1"/>
                          </a:solidFill>
                          <a:effectLst/>
                          <a:latin typeface="+mn-lt"/>
                          <a:ea typeface="+mn-ea"/>
                          <a:cs typeface="+mn-cs"/>
                        </a:rPr>
                        <a:t>3 SDS for age [14]); raised intraocular pressure; cataract(s); myopathy; osteonecrosis; or psychosis</a:t>
                      </a:r>
                    </a:p>
                    <a:p>
                      <a:endParaRPr lang="en-IN" sz="2400" dirty="0"/>
                    </a:p>
                  </a:txBody>
                  <a:tcPr/>
                </a:tc>
                <a:extLst>
                  <a:ext uri="{0D108BD9-81ED-4DB2-BD59-A6C34878D82A}">
                    <a16:rowId xmlns="" xmlns:a16="http://schemas.microsoft.com/office/drawing/2014/main" val="2006926010"/>
                  </a:ext>
                </a:extLst>
              </a:tr>
              <a:tr h="1939692">
                <a:tc>
                  <a:txBody>
                    <a:bodyPr/>
                    <a:lstStyle/>
                    <a:p>
                      <a:r>
                        <a:rPr lang="en-IN" sz="2400" b="1" kern="1200" dirty="0">
                          <a:solidFill>
                            <a:schemeClr val="dk1"/>
                          </a:solidFill>
                          <a:effectLst/>
                          <a:latin typeface="+mn-lt"/>
                          <a:ea typeface="+mn-ea"/>
                          <a:cs typeface="+mn-cs"/>
                        </a:rPr>
                        <a:t>DIFFICULT-TO-TREAT STEROID SENSITIVE DISEASE</a:t>
                      </a:r>
                      <a:endParaRPr lang="en-IN" sz="2400" b="1" dirty="0"/>
                    </a:p>
                  </a:txBody>
                  <a:tcPr/>
                </a:tc>
                <a:tc>
                  <a:txBody>
                    <a:bodyPr/>
                    <a:lstStyle/>
                    <a:p>
                      <a:r>
                        <a:rPr lang="en-IN" sz="2400" kern="1200" dirty="0">
                          <a:solidFill>
                            <a:schemeClr val="dk1"/>
                          </a:solidFill>
                          <a:effectLst/>
                          <a:latin typeface="+mn-lt"/>
                          <a:ea typeface="+mn-ea"/>
                          <a:cs typeface="+mn-cs"/>
                        </a:rPr>
                        <a:t>Both of the following: </a:t>
                      </a:r>
                      <a:r>
                        <a:rPr lang="en-IN" sz="2400" i="1" kern="1200" dirty="0">
                          <a:solidFill>
                            <a:schemeClr val="dk1"/>
                          </a:solidFill>
                          <a:effectLst/>
                          <a:latin typeface="+mn-lt"/>
                          <a:ea typeface="+mn-ea"/>
                          <a:cs typeface="+mn-cs"/>
                        </a:rPr>
                        <a:t>(</a:t>
                      </a:r>
                      <a:r>
                        <a:rPr lang="en-IN" sz="2400" i="1" kern="1200" dirty="0" err="1">
                          <a:solidFill>
                            <a:schemeClr val="dk1"/>
                          </a:solidFill>
                          <a:effectLst/>
                          <a:latin typeface="+mn-lt"/>
                          <a:ea typeface="+mn-ea"/>
                          <a:cs typeface="+mn-cs"/>
                        </a:rPr>
                        <a:t>i</a:t>
                      </a:r>
                      <a:r>
                        <a:rPr lang="en-IN" sz="2400" i="1" kern="1200" dirty="0">
                          <a:solidFill>
                            <a:schemeClr val="dk1"/>
                          </a:solidFill>
                          <a:effectLst/>
                          <a:latin typeface="+mn-lt"/>
                          <a:ea typeface="+mn-ea"/>
                          <a:cs typeface="+mn-cs"/>
                        </a:rPr>
                        <a:t>) </a:t>
                      </a:r>
                      <a:r>
                        <a:rPr lang="en-IN" sz="2400" kern="1200" dirty="0">
                          <a:solidFill>
                            <a:schemeClr val="dk1"/>
                          </a:solidFill>
                          <a:effectLst/>
                          <a:latin typeface="+mn-lt"/>
                          <a:ea typeface="+mn-ea"/>
                          <a:cs typeface="+mn-cs"/>
                        </a:rPr>
                        <a:t>frequent relapses, or significant steroid toxicity with infrequent relapses; and </a:t>
                      </a:r>
                      <a:r>
                        <a:rPr lang="en-IN" sz="2400" i="1" kern="1200" dirty="0">
                          <a:solidFill>
                            <a:schemeClr val="dk1"/>
                          </a:solidFill>
                          <a:effectLst/>
                          <a:latin typeface="+mn-lt"/>
                          <a:ea typeface="+mn-ea"/>
                          <a:cs typeface="+mn-cs"/>
                        </a:rPr>
                        <a:t>(ii) </a:t>
                      </a:r>
                      <a:r>
                        <a:rPr lang="en-IN" sz="2400" kern="1200" dirty="0">
                          <a:solidFill>
                            <a:schemeClr val="dk1"/>
                          </a:solidFill>
                          <a:effectLst/>
                          <a:latin typeface="+mn-lt"/>
                          <a:ea typeface="+mn-ea"/>
                          <a:cs typeface="+mn-cs"/>
                        </a:rPr>
                        <a:t>failure of ≥2 steroid sparing agents (including levamisole, cyclophosphamide, mycophenolate mofetil) </a:t>
                      </a:r>
                      <a:endParaRPr lang="en-IN" sz="2400" dirty="0"/>
                    </a:p>
                  </a:txBody>
                  <a:tcPr/>
                </a:tc>
                <a:extLst>
                  <a:ext uri="{0D108BD9-81ED-4DB2-BD59-A6C34878D82A}">
                    <a16:rowId xmlns="" xmlns:a16="http://schemas.microsoft.com/office/drawing/2014/main" val="3506064072"/>
                  </a:ext>
                </a:extLst>
              </a:tr>
            </a:tbl>
          </a:graphicData>
        </a:graphic>
      </p:graphicFrame>
    </p:spTree>
    <p:extLst>
      <p:ext uri="{BB962C8B-B14F-4D97-AF65-F5344CB8AC3E}">
        <p14:creationId xmlns="" xmlns:p14="http://schemas.microsoft.com/office/powerpoint/2010/main" val="345315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C2E71B-20A8-415B-AED6-6D0037306F07}"/>
              </a:ext>
            </a:extLst>
          </p:cNvPr>
          <p:cNvSpPr>
            <a:spLocks noGrp="1"/>
          </p:cNvSpPr>
          <p:nvPr>
            <p:ph type="title"/>
          </p:nvPr>
        </p:nvSpPr>
        <p:spPr>
          <a:xfrm>
            <a:off x="609600" y="133120"/>
            <a:ext cx="10972800" cy="1143000"/>
          </a:xfrm>
        </p:spPr>
        <p:txBody>
          <a:bodyPr/>
          <a:lstStyle/>
          <a:p>
            <a:r>
              <a:rPr lang="en-US" sz="5000" dirty="0"/>
              <a:t>TREATMENT: RELAPSE</a:t>
            </a:r>
            <a:endParaRPr lang="en-IN" sz="5000" dirty="0"/>
          </a:p>
        </p:txBody>
      </p:sp>
      <p:sp>
        <p:nvSpPr>
          <p:cNvPr id="3" name="Content Placeholder 2">
            <a:extLst>
              <a:ext uri="{FF2B5EF4-FFF2-40B4-BE49-F238E27FC236}">
                <a16:creationId xmlns="" xmlns:a16="http://schemas.microsoft.com/office/drawing/2014/main" id="{EB7AA9CD-E373-47F9-A2E4-8D6009938005}"/>
              </a:ext>
            </a:extLst>
          </p:cNvPr>
          <p:cNvSpPr>
            <a:spLocks noGrp="1"/>
          </p:cNvSpPr>
          <p:nvPr>
            <p:ph idx="1"/>
          </p:nvPr>
        </p:nvSpPr>
        <p:spPr>
          <a:xfrm>
            <a:off x="609600" y="1461300"/>
            <a:ext cx="10972800" cy="4572000"/>
          </a:xfrm>
        </p:spPr>
        <p:txBody>
          <a:bodyPr/>
          <a:lstStyle/>
          <a:p>
            <a:r>
              <a:rPr lang="en-US" dirty="0"/>
              <a:t>Rule out and treat the underlying cause</a:t>
            </a:r>
          </a:p>
          <a:p>
            <a:endParaRPr lang="en-US" dirty="0"/>
          </a:p>
          <a:p>
            <a:r>
              <a:rPr lang="en-US" dirty="0"/>
              <a:t>Steroids: 60 mg/m</a:t>
            </a:r>
            <a:r>
              <a:rPr lang="en-US" baseline="30000" dirty="0"/>
              <a:t>2</a:t>
            </a:r>
            <a:r>
              <a:rPr lang="en-US" dirty="0"/>
              <a:t>/day OR 2 mg/kg/day daily dosage in 1-2 divided doses until remission is achieved (max dose 60 mg/day)</a:t>
            </a:r>
          </a:p>
          <a:p>
            <a:pPr marL="0" indent="0">
              <a:buNone/>
            </a:pPr>
            <a:r>
              <a:rPr lang="en-US" dirty="0"/>
              <a:t>                                       AND</a:t>
            </a:r>
          </a:p>
          <a:p>
            <a:pPr marL="0" indent="0">
              <a:buNone/>
            </a:pPr>
            <a:r>
              <a:rPr lang="en-US" dirty="0"/>
              <a:t>For next 4 weeks 40 mg/m2/day or 1.5 mg/kg/day</a:t>
            </a:r>
          </a:p>
          <a:p>
            <a:pPr marL="0" indent="0">
              <a:buNone/>
            </a:pPr>
            <a:r>
              <a:rPr lang="en-US" dirty="0"/>
              <a:t>on alternate days as a single morning dosage</a:t>
            </a:r>
            <a:endParaRPr lang="en-IN" dirty="0"/>
          </a:p>
        </p:txBody>
      </p:sp>
    </p:spTree>
    <p:extLst>
      <p:ext uri="{BB962C8B-B14F-4D97-AF65-F5344CB8AC3E}">
        <p14:creationId xmlns="" xmlns:p14="http://schemas.microsoft.com/office/powerpoint/2010/main" val="2980904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C2E71B-20A8-415B-AED6-6D0037306F07}"/>
              </a:ext>
            </a:extLst>
          </p:cNvPr>
          <p:cNvSpPr>
            <a:spLocks noGrp="1"/>
          </p:cNvSpPr>
          <p:nvPr>
            <p:ph type="title"/>
          </p:nvPr>
        </p:nvSpPr>
        <p:spPr/>
        <p:txBody>
          <a:bodyPr/>
          <a:lstStyle/>
          <a:p>
            <a:r>
              <a:rPr lang="en-US" sz="4000" dirty="0"/>
              <a:t>TREATMENT: FREQUENT RELAPSES AND STEROID DEPENDENCE</a:t>
            </a:r>
            <a:endParaRPr lang="en-IN" sz="4000" dirty="0"/>
          </a:p>
        </p:txBody>
      </p:sp>
      <p:sp>
        <p:nvSpPr>
          <p:cNvPr id="3" name="Content Placeholder 2">
            <a:extLst>
              <a:ext uri="{FF2B5EF4-FFF2-40B4-BE49-F238E27FC236}">
                <a16:creationId xmlns="" xmlns:a16="http://schemas.microsoft.com/office/drawing/2014/main" id="{E06B7929-7EC3-4B3C-98EC-A6B7A347853A}"/>
              </a:ext>
            </a:extLst>
          </p:cNvPr>
          <p:cNvSpPr>
            <a:spLocks noGrp="1"/>
          </p:cNvSpPr>
          <p:nvPr>
            <p:ph idx="1"/>
          </p:nvPr>
        </p:nvSpPr>
        <p:spPr>
          <a:xfrm>
            <a:off x="0" y="1719946"/>
            <a:ext cx="12192000" cy="4572000"/>
          </a:xfrm>
        </p:spPr>
        <p:txBody>
          <a:bodyPr/>
          <a:lstStyle/>
          <a:p>
            <a:pPr marL="514350" indent="-514350">
              <a:buFont typeface="+mj-lt"/>
              <a:buAutoNum type="arabicPeriod"/>
            </a:pPr>
            <a:r>
              <a:rPr lang="en-IN" sz="3000" u="sng" dirty="0"/>
              <a:t>Long-term corticosteroids </a:t>
            </a:r>
          </a:p>
          <a:p>
            <a:r>
              <a:rPr lang="en-US" sz="3000" dirty="0"/>
              <a:t>In patients with frequent relapses, it is suggested to taper prednisolone to a dose of 0.5-0.7 mg/kg on alternate days, for 6-12 months. </a:t>
            </a:r>
          </a:p>
          <a:p>
            <a:pPr marL="0" indent="0">
              <a:buNone/>
            </a:pPr>
            <a:r>
              <a:rPr lang="en-US" sz="3000" dirty="0"/>
              <a:t>• In patients receiving long term alternate-day prednisolone, it is recommended to administer the same dose daily for 5-7 days during fever or respiratory tract infection. </a:t>
            </a:r>
          </a:p>
          <a:p>
            <a:pPr marL="0" indent="0">
              <a:buNone/>
            </a:pPr>
            <a:endParaRPr lang="en-US" sz="3000" dirty="0"/>
          </a:p>
          <a:p>
            <a:pPr marL="0" indent="0">
              <a:buNone/>
            </a:pPr>
            <a:r>
              <a:rPr lang="en-US" sz="3000" dirty="0"/>
              <a:t>2. </a:t>
            </a:r>
            <a:r>
              <a:rPr lang="en-US" sz="3000" u="sng" dirty="0"/>
              <a:t>Non corticosteroid therapies:</a:t>
            </a:r>
            <a:r>
              <a:rPr lang="en-US" sz="3000" dirty="0"/>
              <a:t> Failing therapy with alternate-day prednisolone, steroid toxicity or complicated relapses.</a:t>
            </a:r>
            <a:endParaRPr lang="en-IN" sz="3000" u="sng" dirty="0"/>
          </a:p>
        </p:txBody>
      </p:sp>
    </p:spTree>
    <p:extLst>
      <p:ext uri="{BB962C8B-B14F-4D97-AF65-F5344CB8AC3E}">
        <p14:creationId xmlns="" xmlns:p14="http://schemas.microsoft.com/office/powerpoint/2010/main" val="134801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72A746-FBD9-4C82-B114-2F52F2FB1602}"/>
              </a:ext>
            </a:extLst>
          </p:cNvPr>
          <p:cNvSpPr>
            <a:spLocks noGrp="1"/>
          </p:cNvSpPr>
          <p:nvPr>
            <p:ph type="ctrTitle"/>
          </p:nvPr>
        </p:nvSpPr>
        <p:spPr>
          <a:xfrm>
            <a:off x="1090670" y="1006706"/>
            <a:ext cx="10363200" cy="1470025"/>
          </a:xfrm>
        </p:spPr>
        <p:txBody>
          <a:bodyPr/>
          <a:lstStyle/>
          <a:p>
            <a:r>
              <a:rPr lang="en-US" sz="5000" dirty="0"/>
              <a:t>STEROID SENSITIVE NEPHROTIC SYSTEM: REVISED GUIDELINES </a:t>
            </a:r>
            <a:endParaRPr lang="en-IN" sz="5000" dirty="0"/>
          </a:p>
        </p:txBody>
      </p:sp>
      <p:sp>
        <p:nvSpPr>
          <p:cNvPr id="3" name="Subtitle 2">
            <a:extLst>
              <a:ext uri="{FF2B5EF4-FFF2-40B4-BE49-F238E27FC236}">
                <a16:creationId xmlns="" xmlns:a16="http://schemas.microsoft.com/office/drawing/2014/main" id="{A36BE8C8-FFAB-4A27-A130-6DC7B1A608F5}"/>
              </a:ext>
            </a:extLst>
          </p:cNvPr>
          <p:cNvSpPr>
            <a:spLocks noGrp="1"/>
          </p:cNvSpPr>
          <p:nvPr>
            <p:ph type="subTitle" idx="1"/>
          </p:nvPr>
        </p:nvSpPr>
        <p:spPr/>
        <p:txBody>
          <a:bodyPr/>
          <a:lstStyle/>
          <a:p>
            <a:r>
              <a:rPr lang="en-US" sz="3000" dirty="0"/>
              <a:t>Indian Pediatrics Journal, March 20, 2021</a:t>
            </a:r>
            <a:endParaRPr lang="en-IN" sz="3000" dirty="0"/>
          </a:p>
        </p:txBody>
      </p:sp>
    </p:spTree>
    <p:extLst>
      <p:ext uri="{BB962C8B-B14F-4D97-AF65-F5344CB8AC3E}">
        <p14:creationId xmlns="" xmlns:p14="http://schemas.microsoft.com/office/powerpoint/2010/main" val="1663380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060BB-7014-4C2C-9961-9174A03FA3E2}"/>
              </a:ext>
            </a:extLst>
          </p:cNvPr>
          <p:cNvGrpSpPr/>
          <p:nvPr/>
        </p:nvGrpSpPr>
        <p:grpSpPr>
          <a:xfrm>
            <a:off x="1654643" y="1031374"/>
            <a:ext cx="8763000" cy="5957253"/>
            <a:chOff x="0" y="0"/>
            <a:chExt cx="6063151" cy="5096135"/>
          </a:xfrm>
        </p:grpSpPr>
        <p:sp>
          <p:nvSpPr>
            <p:cNvPr id="3" name="Rectangle 2">
              <a:extLst>
                <a:ext uri="{FF2B5EF4-FFF2-40B4-BE49-F238E27FC236}">
                  <a16:creationId xmlns="" xmlns:a16="http://schemas.microsoft.com/office/drawing/2014/main" id="{9EC97E6D-C76A-43E1-92DF-110BF934C7D4}"/>
                </a:ext>
              </a:extLst>
            </p:cNvPr>
            <p:cNvSpPr/>
            <p:nvPr/>
          </p:nvSpPr>
          <p:spPr>
            <a:xfrm>
              <a:off x="5351" y="4710336"/>
              <a:ext cx="87210" cy="158727"/>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050">
                  <a:solidFill>
                    <a:srgbClr val="000000"/>
                  </a:solidFill>
                  <a:effectLst/>
                  <a:latin typeface="Times New Roman" panose="02020603050405020304" pitchFamily="18" charset="0"/>
                  <a:ea typeface="Times New Roman" panose="02020603050405020304" pitchFamily="18" charset="0"/>
                </a:rPr>
                <a:t>  </a:t>
              </a:r>
            </a:p>
          </p:txBody>
        </p:sp>
        <p:sp>
          <p:nvSpPr>
            <p:cNvPr id="4" name="Rectangle 3">
              <a:extLst>
                <a:ext uri="{FF2B5EF4-FFF2-40B4-BE49-F238E27FC236}">
                  <a16:creationId xmlns="" xmlns:a16="http://schemas.microsoft.com/office/drawing/2014/main" id="{3799521B-4131-4D5A-B158-EC84BDFFC81E}"/>
                </a:ext>
              </a:extLst>
            </p:cNvPr>
            <p:cNvSpPr/>
            <p:nvPr/>
          </p:nvSpPr>
          <p:spPr>
            <a:xfrm>
              <a:off x="5351" y="4937408"/>
              <a:ext cx="43622" cy="158727"/>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050">
                  <a:solidFill>
                    <a:srgbClr val="000000"/>
                  </a:solidFill>
                  <a:effectLst/>
                  <a:latin typeface="Times New Roman" panose="02020603050405020304" pitchFamily="18" charset="0"/>
                  <a:ea typeface="Times New Roman" panose="02020603050405020304" pitchFamily="18" charset="0"/>
                </a:rPr>
                <a:t> </a:t>
              </a:r>
            </a:p>
          </p:txBody>
        </p:sp>
        <p:pic>
          <p:nvPicPr>
            <p:cNvPr id="5" name="Picture 4">
              <a:extLst>
                <a:ext uri="{FF2B5EF4-FFF2-40B4-BE49-F238E27FC236}">
                  <a16:creationId xmlns="" xmlns:a16="http://schemas.microsoft.com/office/drawing/2014/main" id="{97041D23-F73B-45A4-8E51-2B49DC3B5CFF}"/>
                </a:ext>
              </a:extLst>
            </p:cNvPr>
            <p:cNvPicPr/>
            <p:nvPr/>
          </p:nvPicPr>
          <p:blipFill>
            <a:blip r:embed="rId3"/>
            <a:stretch>
              <a:fillRect/>
            </a:stretch>
          </p:blipFill>
          <p:spPr>
            <a:xfrm>
              <a:off x="695706" y="285750"/>
              <a:ext cx="4017264" cy="310896"/>
            </a:xfrm>
            <a:prstGeom prst="rect">
              <a:avLst/>
            </a:prstGeom>
          </p:spPr>
        </p:pic>
        <p:pic>
          <p:nvPicPr>
            <p:cNvPr id="6" name="Picture 5">
              <a:extLst>
                <a:ext uri="{FF2B5EF4-FFF2-40B4-BE49-F238E27FC236}">
                  <a16:creationId xmlns="" xmlns:a16="http://schemas.microsoft.com/office/drawing/2014/main" id="{A5EF14F1-DCB3-449F-9F55-14DED25234D2}"/>
                </a:ext>
              </a:extLst>
            </p:cNvPr>
            <p:cNvPicPr/>
            <p:nvPr/>
          </p:nvPicPr>
          <p:blipFill>
            <a:blip r:embed="rId4"/>
            <a:stretch>
              <a:fillRect/>
            </a:stretch>
          </p:blipFill>
          <p:spPr>
            <a:xfrm flipV="1">
              <a:off x="4655058" y="538734"/>
              <a:ext cx="48768" cy="48768"/>
            </a:xfrm>
            <a:prstGeom prst="rect">
              <a:avLst/>
            </a:prstGeom>
          </p:spPr>
        </p:pic>
        <p:sp>
          <p:nvSpPr>
            <p:cNvPr id="7" name="Rectangle 6">
              <a:extLst>
                <a:ext uri="{FF2B5EF4-FFF2-40B4-BE49-F238E27FC236}">
                  <a16:creationId xmlns="" xmlns:a16="http://schemas.microsoft.com/office/drawing/2014/main" id="{6E3B1130-DF28-41A9-90DD-8C2E4E365B73}"/>
                </a:ext>
              </a:extLst>
            </p:cNvPr>
            <p:cNvSpPr/>
            <p:nvPr/>
          </p:nvSpPr>
          <p:spPr>
            <a:xfrm>
              <a:off x="860298" y="373068"/>
              <a:ext cx="4899034" cy="22628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dirty="0">
                  <a:solidFill>
                    <a:srgbClr val="000000"/>
                  </a:solidFill>
                  <a:effectLst/>
                  <a:latin typeface="Calibri" panose="020F0502020204030204" pitchFamily="34" charset="0"/>
                  <a:ea typeface="Calibri" panose="020F0502020204030204" pitchFamily="34" charset="0"/>
                </a:rPr>
                <a:t>Prednisolone on alternate days; daily during infections</a:t>
              </a:r>
              <a:endParaRPr lang="en-IN" sz="1050" dirty="0">
                <a:solidFill>
                  <a:srgbClr val="000000"/>
                </a:solidFill>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 xmlns:a16="http://schemas.microsoft.com/office/drawing/2014/main" id="{3141848B-66B0-466D-8AD1-3B51D370EC26}"/>
                </a:ext>
              </a:extLst>
            </p:cNvPr>
            <p:cNvSpPr/>
            <p:nvPr/>
          </p:nvSpPr>
          <p:spPr>
            <a:xfrm>
              <a:off x="4544569" y="415336"/>
              <a:ext cx="39808" cy="144848"/>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950">
                  <a:solidFill>
                    <a:srgbClr val="000000"/>
                  </a:solidFill>
                  <a:effectLst/>
                  <a:latin typeface="Times New Roman" panose="02020603050405020304" pitchFamily="18" charset="0"/>
                  <a:ea typeface="Times New Roman" panose="02020603050405020304" pitchFamily="18" charset="0"/>
                </a:rPr>
                <a:t> </a:t>
              </a:r>
              <a:endParaRPr lang="en-IN" sz="1050">
                <a:solidFill>
                  <a:srgbClr val="000000"/>
                </a:solidFill>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 xmlns:a16="http://schemas.microsoft.com/office/drawing/2014/main" id="{E971DE25-C229-4E22-AC77-B34D5469D06B}"/>
                </a:ext>
              </a:extLst>
            </p:cNvPr>
            <p:cNvPicPr/>
            <p:nvPr/>
          </p:nvPicPr>
          <p:blipFill>
            <a:blip r:embed="rId5"/>
            <a:stretch>
              <a:fillRect/>
            </a:stretch>
          </p:blipFill>
          <p:spPr>
            <a:xfrm>
              <a:off x="3735324" y="2915412"/>
              <a:ext cx="2066544" cy="554736"/>
            </a:xfrm>
            <a:prstGeom prst="rect">
              <a:avLst/>
            </a:prstGeom>
          </p:spPr>
        </p:pic>
        <p:pic>
          <p:nvPicPr>
            <p:cNvPr id="10" name="Picture 9">
              <a:extLst>
                <a:ext uri="{FF2B5EF4-FFF2-40B4-BE49-F238E27FC236}">
                  <a16:creationId xmlns="" xmlns:a16="http://schemas.microsoft.com/office/drawing/2014/main" id="{F791D87A-5836-484F-BC38-462470076C58}"/>
                </a:ext>
              </a:extLst>
            </p:cNvPr>
            <p:cNvPicPr/>
            <p:nvPr/>
          </p:nvPicPr>
          <p:blipFill>
            <a:blip r:embed="rId6"/>
            <a:stretch>
              <a:fillRect/>
            </a:stretch>
          </p:blipFill>
          <p:spPr>
            <a:xfrm flipV="1">
              <a:off x="5743957" y="3412236"/>
              <a:ext cx="48768" cy="48768"/>
            </a:xfrm>
            <a:prstGeom prst="rect">
              <a:avLst/>
            </a:prstGeom>
          </p:spPr>
        </p:pic>
        <p:sp>
          <p:nvSpPr>
            <p:cNvPr id="11" name="Rectangle 10">
              <a:extLst>
                <a:ext uri="{FF2B5EF4-FFF2-40B4-BE49-F238E27FC236}">
                  <a16:creationId xmlns="" xmlns:a16="http://schemas.microsoft.com/office/drawing/2014/main" id="{77918698-7AED-46ED-B479-EA4AEA640BB7}"/>
                </a:ext>
              </a:extLst>
            </p:cNvPr>
            <p:cNvSpPr/>
            <p:nvPr/>
          </p:nvSpPr>
          <p:spPr>
            <a:xfrm>
              <a:off x="3955542" y="3002731"/>
              <a:ext cx="2107609" cy="226285"/>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dirty="0">
                  <a:solidFill>
                    <a:srgbClr val="000000"/>
                  </a:solidFill>
                  <a:effectLst/>
                  <a:latin typeface="Calibri" panose="020F0502020204030204" pitchFamily="34" charset="0"/>
                  <a:ea typeface="Calibri" panose="020F0502020204030204" pitchFamily="34" charset="0"/>
                </a:rPr>
                <a:t>Mycophenolate mofetil</a:t>
              </a:r>
              <a:endParaRPr lang="en-IN" sz="1050" dirty="0">
                <a:solidFill>
                  <a:srgbClr val="000000"/>
                </a:solidFill>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 xmlns:a16="http://schemas.microsoft.com/office/drawing/2014/main" id="{2D6D441B-7374-4078-AD3C-FBB6B0901370}"/>
                </a:ext>
              </a:extLst>
            </p:cNvPr>
            <p:cNvSpPr/>
            <p:nvPr/>
          </p:nvSpPr>
          <p:spPr>
            <a:xfrm>
              <a:off x="5540512" y="3012192"/>
              <a:ext cx="55540" cy="20209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Times New Roman" panose="02020603050405020304" pitchFamily="18" charset="0"/>
                  <a:ea typeface="Times New Roman" panose="02020603050405020304" pitchFamily="18" charset="0"/>
                </a:rPr>
                <a:t> </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 xmlns:a16="http://schemas.microsoft.com/office/drawing/2014/main" id="{492C965E-4081-4FF0-8DD5-BF2D4F770256}"/>
                </a:ext>
              </a:extLst>
            </p:cNvPr>
            <p:cNvSpPr/>
            <p:nvPr/>
          </p:nvSpPr>
          <p:spPr>
            <a:xfrm>
              <a:off x="4103372" y="3206953"/>
              <a:ext cx="1711605" cy="226285"/>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Calibri" panose="020F0502020204030204" pitchFamily="34" charset="0"/>
                  <a:ea typeface="Calibri" panose="020F0502020204030204" pitchFamily="34" charset="0"/>
                </a:rPr>
                <a:t>Cyclophosphamide</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 xmlns:a16="http://schemas.microsoft.com/office/drawing/2014/main" id="{A21ABF1E-CA11-4BFB-B188-36F805CA7017}"/>
                </a:ext>
              </a:extLst>
            </p:cNvPr>
            <p:cNvSpPr/>
            <p:nvPr/>
          </p:nvSpPr>
          <p:spPr>
            <a:xfrm>
              <a:off x="5391914" y="3216415"/>
              <a:ext cx="55540" cy="20209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Times New Roman" panose="02020603050405020304" pitchFamily="18" charset="0"/>
                  <a:ea typeface="Times New Roman" panose="02020603050405020304" pitchFamily="18" charset="0"/>
                </a:rPr>
                <a:t> </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15" name="Shape 6076">
              <a:extLst>
                <a:ext uri="{FF2B5EF4-FFF2-40B4-BE49-F238E27FC236}">
                  <a16:creationId xmlns="" xmlns:a16="http://schemas.microsoft.com/office/drawing/2014/main" id="{077CF30D-7754-499D-8536-8998C89B4DBB}"/>
                </a:ext>
              </a:extLst>
            </p:cNvPr>
            <p:cNvSpPr/>
            <p:nvPr/>
          </p:nvSpPr>
          <p:spPr>
            <a:xfrm>
              <a:off x="2786634" y="1895094"/>
              <a:ext cx="1907286" cy="994410"/>
            </a:xfrm>
            <a:custGeom>
              <a:avLst/>
              <a:gdLst/>
              <a:ahLst/>
              <a:cxnLst/>
              <a:rect l="0" t="0" r="0" b="0"/>
              <a:pathLst>
                <a:path w="1907286" h="994410">
                  <a:moveTo>
                    <a:pt x="8382" y="0"/>
                  </a:moveTo>
                  <a:lnTo>
                    <a:pt x="1866056" y="958097"/>
                  </a:lnTo>
                  <a:lnTo>
                    <a:pt x="1839468" y="915924"/>
                  </a:lnTo>
                  <a:cubicBezTo>
                    <a:pt x="1836420" y="911352"/>
                    <a:pt x="1837944" y="906018"/>
                    <a:pt x="1841754" y="903732"/>
                  </a:cubicBezTo>
                  <a:cubicBezTo>
                    <a:pt x="1846326" y="900684"/>
                    <a:pt x="1851660" y="902208"/>
                    <a:pt x="1853946" y="906018"/>
                  </a:cubicBezTo>
                  <a:lnTo>
                    <a:pt x="1907286" y="989076"/>
                  </a:lnTo>
                  <a:lnTo>
                    <a:pt x="1808988" y="994410"/>
                  </a:lnTo>
                  <a:cubicBezTo>
                    <a:pt x="1803654" y="994410"/>
                    <a:pt x="1799844" y="990600"/>
                    <a:pt x="1799082" y="986028"/>
                  </a:cubicBezTo>
                  <a:cubicBezTo>
                    <a:pt x="1799082" y="980694"/>
                    <a:pt x="1802892" y="976884"/>
                    <a:pt x="1808226" y="976122"/>
                  </a:cubicBezTo>
                  <a:lnTo>
                    <a:pt x="1857887" y="973823"/>
                  </a:lnTo>
                  <a:lnTo>
                    <a:pt x="0" y="16002"/>
                  </a:lnTo>
                  <a:lnTo>
                    <a:pt x="838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IN"/>
            </a:p>
          </p:txBody>
        </p:sp>
        <p:sp>
          <p:nvSpPr>
            <p:cNvPr id="16" name="Shape 6077">
              <a:extLst>
                <a:ext uri="{FF2B5EF4-FFF2-40B4-BE49-F238E27FC236}">
                  <a16:creationId xmlns="" xmlns:a16="http://schemas.microsoft.com/office/drawing/2014/main" id="{8757A9EC-9A5E-4576-A3B1-4616E7C1BD60}"/>
                </a:ext>
              </a:extLst>
            </p:cNvPr>
            <p:cNvSpPr/>
            <p:nvPr/>
          </p:nvSpPr>
          <p:spPr>
            <a:xfrm>
              <a:off x="882396" y="1895094"/>
              <a:ext cx="1802892" cy="992124"/>
            </a:xfrm>
            <a:custGeom>
              <a:avLst/>
              <a:gdLst/>
              <a:ahLst/>
              <a:cxnLst/>
              <a:rect l="0" t="0" r="0" b="0"/>
              <a:pathLst>
                <a:path w="1802892" h="992124">
                  <a:moveTo>
                    <a:pt x="1794510" y="0"/>
                  </a:moveTo>
                  <a:lnTo>
                    <a:pt x="1802892" y="16002"/>
                  </a:lnTo>
                  <a:lnTo>
                    <a:pt x="48895" y="972455"/>
                  </a:lnTo>
                  <a:lnTo>
                    <a:pt x="99060" y="973836"/>
                  </a:lnTo>
                  <a:cubicBezTo>
                    <a:pt x="103632" y="973836"/>
                    <a:pt x="107442" y="978408"/>
                    <a:pt x="107442" y="982980"/>
                  </a:cubicBezTo>
                  <a:cubicBezTo>
                    <a:pt x="107442" y="988314"/>
                    <a:pt x="102870" y="992124"/>
                    <a:pt x="98298" y="992124"/>
                  </a:cubicBezTo>
                  <a:lnTo>
                    <a:pt x="0" y="989076"/>
                  </a:lnTo>
                  <a:lnTo>
                    <a:pt x="51054" y="904494"/>
                  </a:lnTo>
                  <a:cubicBezTo>
                    <a:pt x="53340" y="900684"/>
                    <a:pt x="58674" y="899160"/>
                    <a:pt x="63246" y="901446"/>
                  </a:cubicBezTo>
                  <a:cubicBezTo>
                    <a:pt x="67056" y="904494"/>
                    <a:pt x="68580" y="909828"/>
                    <a:pt x="66294" y="914400"/>
                  </a:cubicBezTo>
                  <a:lnTo>
                    <a:pt x="40523" y="956448"/>
                  </a:lnTo>
                  <a:lnTo>
                    <a:pt x="179451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IN"/>
            </a:p>
          </p:txBody>
        </p:sp>
        <p:sp>
          <p:nvSpPr>
            <p:cNvPr id="17" name="Rectangle 16">
              <a:extLst>
                <a:ext uri="{FF2B5EF4-FFF2-40B4-BE49-F238E27FC236}">
                  <a16:creationId xmlns="" xmlns:a16="http://schemas.microsoft.com/office/drawing/2014/main" id="{7C6B73E0-E3F5-4DEE-AE9E-82C611D4A343}"/>
                </a:ext>
              </a:extLst>
            </p:cNvPr>
            <p:cNvSpPr/>
            <p:nvPr/>
          </p:nvSpPr>
          <p:spPr>
            <a:xfrm>
              <a:off x="1708404" y="2174436"/>
              <a:ext cx="260085" cy="22628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Calibri" panose="020F0502020204030204" pitchFamily="34" charset="0"/>
                  <a:ea typeface="Calibri" panose="020F0502020204030204" pitchFamily="34" charset="0"/>
                </a:rPr>
                <a:t>No</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 xmlns:a16="http://schemas.microsoft.com/office/drawing/2014/main" id="{19CE36C4-08F2-43AC-B414-70FACF0DA107}"/>
                </a:ext>
              </a:extLst>
            </p:cNvPr>
            <p:cNvSpPr/>
            <p:nvPr/>
          </p:nvSpPr>
          <p:spPr>
            <a:xfrm>
              <a:off x="1904241" y="2183896"/>
              <a:ext cx="55541" cy="20209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Times New Roman" panose="02020603050405020304" pitchFamily="18" charset="0"/>
                  <a:ea typeface="Times New Roman" panose="02020603050405020304" pitchFamily="18" charset="0"/>
                </a:rPr>
                <a:t> </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 xmlns:a16="http://schemas.microsoft.com/office/drawing/2014/main" id="{7FBC02FD-029D-49FF-92B8-DC982EDCB4E9}"/>
                </a:ext>
              </a:extLst>
            </p:cNvPr>
            <p:cNvSpPr/>
            <p:nvPr/>
          </p:nvSpPr>
          <p:spPr>
            <a:xfrm>
              <a:off x="4088146" y="2198823"/>
              <a:ext cx="340064" cy="22628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Calibri" panose="020F0502020204030204" pitchFamily="34" charset="0"/>
                  <a:ea typeface="Calibri" panose="020F0502020204030204" pitchFamily="34" charset="0"/>
                </a:rPr>
                <a:t>Yes </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 xmlns:a16="http://schemas.microsoft.com/office/drawing/2014/main" id="{38B607BA-CBD2-4C2E-9436-7B83667A4E0F}"/>
                </a:ext>
              </a:extLst>
            </p:cNvPr>
            <p:cNvSpPr/>
            <p:nvPr/>
          </p:nvSpPr>
          <p:spPr>
            <a:xfrm>
              <a:off x="4344184" y="2208284"/>
              <a:ext cx="55541" cy="20209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Times New Roman" panose="02020603050405020304" pitchFamily="18" charset="0"/>
                  <a:ea typeface="Times New Roman" panose="02020603050405020304" pitchFamily="18" charset="0"/>
                </a:rPr>
                <a:t> </a:t>
              </a:r>
              <a:endParaRPr lang="en-IN" sz="1050">
                <a:solidFill>
                  <a:srgbClr val="000000"/>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 xmlns:a16="http://schemas.microsoft.com/office/drawing/2014/main" id="{36782AD4-B11E-4448-A275-A3E984F5A264}"/>
                </a:ext>
              </a:extLst>
            </p:cNvPr>
            <p:cNvPicPr/>
            <p:nvPr/>
          </p:nvPicPr>
          <p:blipFill>
            <a:blip r:embed="rId7"/>
            <a:stretch>
              <a:fillRect/>
            </a:stretch>
          </p:blipFill>
          <p:spPr>
            <a:xfrm>
              <a:off x="0" y="2915412"/>
              <a:ext cx="2017776" cy="554736"/>
            </a:xfrm>
            <a:prstGeom prst="rect">
              <a:avLst/>
            </a:prstGeom>
          </p:spPr>
        </p:pic>
        <p:pic>
          <p:nvPicPr>
            <p:cNvPr id="22" name="Picture 21">
              <a:extLst>
                <a:ext uri="{FF2B5EF4-FFF2-40B4-BE49-F238E27FC236}">
                  <a16:creationId xmlns="" xmlns:a16="http://schemas.microsoft.com/office/drawing/2014/main" id="{17A5D619-AD18-4238-A568-F089F7252AB3}"/>
                </a:ext>
              </a:extLst>
            </p:cNvPr>
            <p:cNvPicPr/>
            <p:nvPr/>
          </p:nvPicPr>
          <p:blipFill>
            <a:blip r:embed="rId4"/>
            <a:stretch>
              <a:fillRect/>
            </a:stretch>
          </p:blipFill>
          <p:spPr>
            <a:xfrm flipV="1">
              <a:off x="1959864" y="3412236"/>
              <a:ext cx="48768" cy="48768"/>
            </a:xfrm>
            <a:prstGeom prst="rect">
              <a:avLst/>
            </a:prstGeom>
          </p:spPr>
        </p:pic>
        <p:sp>
          <p:nvSpPr>
            <p:cNvPr id="23" name="Rectangle 22">
              <a:extLst>
                <a:ext uri="{FF2B5EF4-FFF2-40B4-BE49-F238E27FC236}">
                  <a16:creationId xmlns="" xmlns:a16="http://schemas.microsoft.com/office/drawing/2014/main" id="{654B8E35-4E50-4BB6-BDB0-BA1509A93F0F}"/>
                </a:ext>
              </a:extLst>
            </p:cNvPr>
            <p:cNvSpPr/>
            <p:nvPr/>
          </p:nvSpPr>
          <p:spPr>
            <a:xfrm>
              <a:off x="610362" y="3002731"/>
              <a:ext cx="1002885" cy="226285"/>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Calibri" panose="020F0502020204030204" pitchFamily="34" charset="0"/>
                  <a:ea typeface="Calibri" panose="020F0502020204030204" pitchFamily="34" charset="0"/>
                </a:rPr>
                <a:t>Levamisole</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 xmlns:a16="http://schemas.microsoft.com/office/drawing/2014/main" id="{C54D3057-A099-4658-BD7B-A6586C089C3A}"/>
                </a:ext>
              </a:extLst>
            </p:cNvPr>
            <p:cNvSpPr/>
            <p:nvPr/>
          </p:nvSpPr>
          <p:spPr>
            <a:xfrm>
              <a:off x="1363976" y="3012192"/>
              <a:ext cx="55541" cy="20209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Times New Roman" panose="02020603050405020304" pitchFamily="18" charset="0"/>
                  <a:ea typeface="Times New Roman" panose="02020603050405020304" pitchFamily="18" charset="0"/>
                </a:rPr>
                <a:t> </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 xmlns:a16="http://schemas.microsoft.com/office/drawing/2014/main" id="{B09E04FC-5D55-4A41-8918-B03FD2F025E2}"/>
                </a:ext>
              </a:extLst>
            </p:cNvPr>
            <p:cNvSpPr/>
            <p:nvPr/>
          </p:nvSpPr>
          <p:spPr>
            <a:xfrm>
              <a:off x="194300" y="3206953"/>
              <a:ext cx="2109164" cy="226285"/>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Calibri" panose="020F0502020204030204" pitchFamily="34" charset="0"/>
                  <a:ea typeface="Calibri" panose="020F0502020204030204" pitchFamily="34" charset="0"/>
                </a:rPr>
                <a:t>Mycophenolate mofetil</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 xmlns:a16="http://schemas.microsoft.com/office/drawing/2014/main" id="{3FCE8D2F-E562-4670-91E5-0D783B5A24B1}"/>
                </a:ext>
              </a:extLst>
            </p:cNvPr>
            <p:cNvSpPr/>
            <p:nvPr/>
          </p:nvSpPr>
          <p:spPr>
            <a:xfrm>
              <a:off x="1780021" y="3216415"/>
              <a:ext cx="55541" cy="20209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Times New Roman" panose="02020603050405020304" pitchFamily="18" charset="0"/>
                  <a:ea typeface="Times New Roman" panose="02020603050405020304" pitchFamily="18" charset="0"/>
                </a:rPr>
                <a:t> </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27" name="Shape 6088">
              <a:extLst>
                <a:ext uri="{FF2B5EF4-FFF2-40B4-BE49-F238E27FC236}">
                  <a16:creationId xmlns="" xmlns:a16="http://schemas.microsoft.com/office/drawing/2014/main" id="{AE541319-FD07-4E68-8827-A494C062D7EE}"/>
                </a:ext>
              </a:extLst>
            </p:cNvPr>
            <p:cNvSpPr/>
            <p:nvPr/>
          </p:nvSpPr>
          <p:spPr>
            <a:xfrm>
              <a:off x="1385316" y="1181100"/>
              <a:ext cx="3145536" cy="707136"/>
            </a:xfrm>
            <a:custGeom>
              <a:avLst/>
              <a:gdLst/>
              <a:ahLst/>
              <a:cxnLst/>
              <a:rect l="0" t="0" r="0" b="0"/>
              <a:pathLst>
                <a:path w="3145536" h="707136">
                  <a:moveTo>
                    <a:pt x="0" y="707136"/>
                  </a:moveTo>
                  <a:lnTo>
                    <a:pt x="3145536" y="707136"/>
                  </a:lnTo>
                  <a:lnTo>
                    <a:pt x="3145536" y="0"/>
                  </a:lnTo>
                  <a:lnTo>
                    <a:pt x="0" y="0"/>
                  </a:lnTo>
                  <a:close/>
                </a:path>
              </a:pathLst>
            </a:custGeom>
            <a:ln w="8966" cap="flat">
              <a:custDash>
                <a:ds d="282240" sp="211680"/>
              </a:custDash>
              <a:miter lim="101600"/>
            </a:ln>
          </p:spPr>
          <p:style>
            <a:lnRef idx="1">
              <a:srgbClr val="000000"/>
            </a:lnRef>
            <a:fillRef idx="0">
              <a:srgbClr val="000000">
                <a:alpha val="0"/>
              </a:srgbClr>
            </a:fillRef>
            <a:effectRef idx="0">
              <a:scrgbClr r="0" g="0" b="0"/>
            </a:effectRef>
            <a:fontRef idx="none"/>
          </p:style>
          <p:txBody>
            <a:bodyPr/>
            <a:lstStyle/>
            <a:p>
              <a:endParaRPr lang="en-IN"/>
            </a:p>
          </p:txBody>
        </p:sp>
        <p:sp>
          <p:nvSpPr>
            <p:cNvPr id="28" name="Rectangle 27">
              <a:extLst>
                <a:ext uri="{FF2B5EF4-FFF2-40B4-BE49-F238E27FC236}">
                  <a16:creationId xmlns="" xmlns:a16="http://schemas.microsoft.com/office/drawing/2014/main" id="{3FD4FAED-802B-4150-AF4D-2831E63749E6}"/>
                </a:ext>
              </a:extLst>
            </p:cNvPr>
            <p:cNvSpPr/>
            <p:nvPr/>
          </p:nvSpPr>
          <p:spPr>
            <a:xfrm>
              <a:off x="1532382" y="1263085"/>
              <a:ext cx="3795242" cy="22628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Calibri" panose="020F0502020204030204" pitchFamily="34" charset="0"/>
                  <a:ea typeface="Calibri" panose="020F0502020204030204" pitchFamily="34" charset="0"/>
                </a:rPr>
                <a:t>Steroid threshold &gt;1 mg/kg alternate days</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29" name="Rectangle 28">
              <a:extLst>
                <a:ext uri="{FF2B5EF4-FFF2-40B4-BE49-F238E27FC236}">
                  <a16:creationId xmlns="" xmlns:a16="http://schemas.microsoft.com/office/drawing/2014/main" id="{D3F310B4-F046-4883-9B23-5E780E249D0B}"/>
                </a:ext>
              </a:extLst>
            </p:cNvPr>
            <p:cNvSpPr/>
            <p:nvPr/>
          </p:nvSpPr>
          <p:spPr>
            <a:xfrm>
              <a:off x="4385310" y="1297399"/>
              <a:ext cx="43622" cy="158727"/>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050">
                  <a:solidFill>
                    <a:srgbClr val="000000"/>
                  </a:solidFill>
                  <a:effectLst/>
                  <a:latin typeface="Times New Roman" panose="02020603050405020304" pitchFamily="18" charset="0"/>
                  <a:ea typeface="Times New Roman" panose="02020603050405020304" pitchFamily="18" charset="0"/>
                </a:rPr>
                <a:t> </a:t>
              </a:r>
            </a:p>
          </p:txBody>
        </p:sp>
        <p:sp>
          <p:nvSpPr>
            <p:cNvPr id="30" name="Rectangle 29">
              <a:extLst>
                <a:ext uri="{FF2B5EF4-FFF2-40B4-BE49-F238E27FC236}">
                  <a16:creationId xmlns="" xmlns:a16="http://schemas.microsoft.com/office/drawing/2014/main" id="{E3C91D9C-403E-4E8D-BD5A-FDA125AD693A}"/>
                </a:ext>
              </a:extLst>
            </p:cNvPr>
            <p:cNvSpPr/>
            <p:nvPr/>
          </p:nvSpPr>
          <p:spPr>
            <a:xfrm>
              <a:off x="2343218" y="1466539"/>
              <a:ext cx="1858721" cy="22628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Calibri" panose="020F0502020204030204" pitchFamily="34" charset="0"/>
                  <a:ea typeface="Calibri" panose="020F0502020204030204" pitchFamily="34" charset="0"/>
                </a:rPr>
                <a:t> complicated relapse</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31" name="Rectangle 30">
              <a:extLst>
                <a:ext uri="{FF2B5EF4-FFF2-40B4-BE49-F238E27FC236}">
                  <a16:creationId xmlns="" xmlns:a16="http://schemas.microsoft.com/office/drawing/2014/main" id="{682B569D-419D-400B-8B04-726213C5A219}"/>
                </a:ext>
              </a:extLst>
            </p:cNvPr>
            <p:cNvSpPr/>
            <p:nvPr/>
          </p:nvSpPr>
          <p:spPr>
            <a:xfrm>
              <a:off x="2175510" y="1466539"/>
              <a:ext cx="223162" cy="22628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Calibri" panose="020F0502020204030204" pitchFamily="34" charset="0"/>
                  <a:ea typeface="Calibri" panose="020F0502020204030204" pitchFamily="34" charset="0"/>
                </a:rPr>
                <a:t>&gt;1</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32" name="Rectangle 31">
              <a:extLst>
                <a:ext uri="{FF2B5EF4-FFF2-40B4-BE49-F238E27FC236}">
                  <a16:creationId xmlns="" xmlns:a16="http://schemas.microsoft.com/office/drawing/2014/main" id="{7C71DFAA-839F-4EB3-B0CA-A00F9BB454B9}"/>
                </a:ext>
              </a:extLst>
            </p:cNvPr>
            <p:cNvSpPr/>
            <p:nvPr/>
          </p:nvSpPr>
          <p:spPr>
            <a:xfrm>
              <a:off x="3742182" y="1500853"/>
              <a:ext cx="43622" cy="158727"/>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050">
                  <a:solidFill>
                    <a:srgbClr val="000000"/>
                  </a:solidFill>
                  <a:effectLst/>
                  <a:latin typeface="Times New Roman" panose="02020603050405020304" pitchFamily="18" charset="0"/>
                  <a:ea typeface="Times New Roman" panose="02020603050405020304" pitchFamily="18" charset="0"/>
                </a:rPr>
                <a:t> </a:t>
              </a:r>
            </a:p>
          </p:txBody>
        </p:sp>
        <p:sp>
          <p:nvSpPr>
            <p:cNvPr id="33" name="Rectangle 32">
              <a:extLst>
                <a:ext uri="{FF2B5EF4-FFF2-40B4-BE49-F238E27FC236}">
                  <a16:creationId xmlns="" xmlns:a16="http://schemas.microsoft.com/office/drawing/2014/main" id="{5D184701-808A-424F-BD5F-DA1AC66F0F38}"/>
                </a:ext>
              </a:extLst>
            </p:cNvPr>
            <p:cNvSpPr/>
            <p:nvPr/>
          </p:nvSpPr>
          <p:spPr>
            <a:xfrm>
              <a:off x="2088642" y="1670755"/>
              <a:ext cx="2314398" cy="22628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Calibri" panose="020F0502020204030204" pitchFamily="34" charset="0"/>
                  <a:ea typeface="Calibri" panose="020F0502020204030204" pitchFamily="34" charset="0"/>
                </a:rPr>
                <a:t>Significant steroid toxicity</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 xmlns:a16="http://schemas.microsoft.com/office/drawing/2014/main" id="{FFAC35F3-3A8F-4D91-BC0C-0EAD8E0DE296}"/>
                </a:ext>
              </a:extLst>
            </p:cNvPr>
            <p:cNvSpPr/>
            <p:nvPr/>
          </p:nvSpPr>
          <p:spPr>
            <a:xfrm>
              <a:off x="3828288" y="1705069"/>
              <a:ext cx="43622" cy="158727"/>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050">
                  <a:solidFill>
                    <a:srgbClr val="000000"/>
                  </a:solidFill>
                  <a:effectLst/>
                  <a:latin typeface="Times New Roman" panose="02020603050405020304" pitchFamily="18" charset="0"/>
                  <a:ea typeface="Times New Roman" panose="02020603050405020304" pitchFamily="18" charset="0"/>
                </a:rPr>
                <a:t> </a:t>
              </a:r>
            </a:p>
          </p:txBody>
        </p:sp>
        <p:sp>
          <p:nvSpPr>
            <p:cNvPr id="35" name="Rectangle 34">
              <a:extLst>
                <a:ext uri="{FF2B5EF4-FFF2-40B4-BE49-F238E27FC236}">
                  <a16:creationId xmlns="" xmlns:a16="http://schemas.microsoft.com/office/drawing/2014/main" id="{D85BC278-EB8F-4010-BEA6-1A71339F3D4D}"/>
                </a:ext>
              </a:extLst>
            </p:cNvPr>
            <p:cNvSpPr/>
            <p:nvPr/>
          </p:nvSpPr>
          <p:spPr>
            <a:xfrm>
              <a:off x="2275332" y="3080455"/>
              <a:ext cx="1633959" cy="226285"/>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b="1" i="1">
                  <a:solidFill>
                    <a:srgbClr val="000000"/>
                  </a:solidFill>
                  <a:effectLst/>
                  <a:latin typeface="Calibri" panose="020F0502020204030204" pitchFamily="34" charset="0"/>
                  <a:ea typeface="Calibri" panose="020F0502020204030204" pitchFamily="34" charset="0"/>
                </a:rPr>
                <a:t>Frequent relapses</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36" name="Rectangle 35">
              <a:extLst>
                <a:ext uri="{FF2B5EF4-FFF2-40B4-BE49-F238E27FC236}">
                  <a16:creationId xmlns="" xmlns:a16="http://schemas.microsoft.com/office/drawing/2014/main" id="{E71D4782-779D-468A-898D-3D5532D93D2E}"/>
                </a:ext>
              </a:extLst>
            </p:cNvPr>
            <p:cNvSpPr/>
            <p:nvPr/>
          </p:nvSpPr>
          <p:spPr>
            <a:xfrm>
              <a:off x="3504440" y="3092607"/>
              <a:ext cx="55541" cy="19851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b="1">
                  <a:solidFill>
                    <a:srgbClr val="000000"/>
                  </a:solidFill>
                  <a:effectLst/>
                  <a:latin typeface="Times New Roman" panose="02020603050405020304" pitchFamily="18" charset="0"/>
                  <a:ea typeface="Times New Roman" panose="02020603050405020304" pitchFamily="18" charset="0"/>
                </a:rPr>
                <a:t> </a:t>
              </a:r>
              <a:endParaRPr lang="en-IN" sz="1050">
                <a:solidFill>
                  <a:srgbClr val="000000"/>
                </a:solidFill>
                <a:effectLst/>
                <a:latin typeface="Times New Roman" panose="02020603050405020304" pitchFamily="18" charset="0"/>
                <a:ea typeface="Times New Roman" panose="02020603050405020304" pitchFamily="18" charset="0"/>
              </a:endParaRPr>
            </a:p>
          </p:txBody>
        </p:sp>
        <p:pic>
          <p:nvPicPr>
            <p:cNvPr id="37" name="Picture 36">
              <a:extLst>
                <a:ext uri="{FF2B5EF4-FFF2-40B4-BE49-F238E27FC236}">
                  <a16:creationId xmlns="" xmlns:a16="http://schemas.microsoft.com/office/drawing/2014/main" id="{D6BA0138-9693-48CF-B8C5-4F178A0274AD}"/>
                </a:ext>
              </a:extLst>
            </p:cNvPr>
            <p:cNvPicPr/>
            <p:nvPr/>
          </p:nvPicPr>
          <p:blipFill>
            <a:blip r:embed="rId8"/>
            <a:stretch>
              <a:fillRect/>
            </a:stretch>
          </p:blipFill>
          <p:spPr>
            <a:xfrm>
              <a:off x="3328416" y="4036314"/>
              <a:ext cx="1920240" cy="310896"/>
            </a:xfrm>
            <a:prstGeom prst="rect">
              <a:avLst/>
            </a:prstGeom>
          </p:spPr>
        </p:pic>
        <p:sp>
          <p:nvSpPr>
            <p:cNvPr id="38" name="Rectangle 37">
              <a:extLst>
                <a:ext uri="{FF2B5EF4-FFF2-40B4-BE49-F238E27FC236}">
                  <a16:creationId xmlns="" xmlns:a16="http://schemas.microsoft.com/office/drawing/2014/main" id="{D65E12E9-3364-4F8E-BBF4-62E5DEABB2D9}"/>
                </a:ext>
              </a:extLst>
            </p:cNvPr>
            <p:cNvSpPr/>
            <p:nvPr/>
          </p:nvSpPr>
          <p:spPr>
            <a:xfrm>
              <a:off x="3454908" y="4123633"/>
              <a:ext cx="2208648" cy="226285"/>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Calibri" panose="020F0502020204030204" pitchFamily="34" charset="0"/>
                  <a:ea typeface="Calibri" panose="020F0502020204030204" pitchFamily="34" charset="0"/>
                </a:rPr>
                <a:t>Cyclosporine, tacrolimus</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39" name="Rectangle 38">
              <a:extLst>
                <a:ext uri="{FF2B5EF4-FFF2-40B4-BE49-F238E27FC236}">
                  <a16:creationId xmlns="" xmlns:a16="http://schemas.microsoft.com/office/drawing/2014/main" id="{3F75D6E0-0736-4455-AF12-6A040DEA8C24}"/>
                </a:ext>
              </a:extLst>
            </p:cNvPr>
            <p:cNvSpPr/>
            <p:nvPr/>
          </p:nvSpPr>
          <p:spPr>
            <a:xfrm>
              <a:off x="5116081" y="4133094"/>
              <a:ext cx="55541" cy="20209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Times New Roman" panose="02020603050405020304" pitchFamily="18" charset="0"/>
                  <a:ea typeface="Times New Roman" panose="02020603050405020304" pitchFamily="18" charset="0"/>
                </a:rPr>
                <a:t> </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40" name="Shape 143360">
              <a:extLst>
                <a:ext uri="{FF2B5EF4-FFF2-40B4-BE49-F238E27FC236}">
                  <a16:creationId xmlns="" xmlns:a16="http://schemas.microsoft.com/office/drawing/2014/main" id="{74902A24-9FBA-4EAB-84B2-7C193D9C74E9}"/>
                </a:ext>
              </a:extLst>
            </p:cNvPr>
            <p:cNvSpPr/>
            <p:nvPr/>
          </p:nvSpPr>
          <p:spPr>
            <a:xfrm>
              <a:off x="3589782" y="3276600"/>
              <a:ext cx="53340" cy="17526"/>
            </a:xfrm>
            <a:custGeom>
              <a:avLst/>
              <a:gdLst/>
              <a:ahLst/>
              <a:cxnLst/>
              <a:rect l="0" t="0" r="0" b="0"/>
              <a:pathLst>
                <a:path w="53340" h="17526">
                  <a:moveTo>
                    <a:pt x="0" y="0"/>
                  </a:moveTo>
                  <a:lnTo>
                    <a:pt x="53340" y="0"/>
                  </a:lnTo>
                  <a:lnTo>
                    <a:pt x="53340"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41" name="Shape 143361">
              <a:extLst>
                <a:ext uri="{FF2B5EF4-FFF2-40B4-BE49-F238E27FC236}">
                  <a16:creationId xmlns="" xmlns:a16="http://schemas.microsoft.com/office/drawing/2014/main" id="{DF786575-0797-4934-92EC-B3E53586774B}"/>
                </a:ext>
              </a:extLst>
            </p:cNvPr>
            <p:cNvSpPr/>
            <p:nvPr/>
          </p:nvSpPr>
          <p:spPr>
            <a:xfrm>
              <a:off x="3518154" y="3276600"/>
              <a:ext cx="53340" cy="17526"/>
            </a:xfrm>
            <a:custGeom>
              <a:avLst/>
              <a:gdLst/>
              <a:ahLst/>
              <a:cxnLst/>
              <a:rect l="0" t="0" r="0" b="0"/>
              <a:pathLst>
                <a:path w="53340" h="17526">
                  <a:moveTo>
                    <a:pt x="0" y="0"/>
                  </a:moveTo>
                  <a:lnTo>
                    <a:pt x="53340" y="0"/>
                  </a:lnTo>
                  <a:lnTo>
                    <a:pt x="53340"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42" name="Shape 143362">
              <a:extLst>
                <a:ext uri="{FF2B5EF4-FFF2-40B4-BE49-F238E27FC236}">
                  <a16:creationId xmlns="" xmlns:a16="http://schemas.microsoft.com/office/drawing/2014/main" id="{2239100A-0128-4C9B-B771-813D54D4EC5F}"/>
                </a:ext>
              </a:extLst>
            </p:cNvPr>
            <p:cNvSpPr/>
            <p:nvPr/>
          </p:nvSpPr>
          <p:spPr>
            <a:xfrm>
              <a:off x="3446526" y="3276600"/>
              <a:ext cx="53340" cy="17526"/>
            </a:xfrm>
            <a:custGeom>
              <a:avLst/>
              <a:gdLst/>
              <a:ahLst/>
              <a:cxnLst/>
              <a:rect l="0" t="0" r="0" b="0"/>
              <a:pathLst>
                <a:path w="53340" h="17526">
                  <a:moveTo>
                    <a:pt x="0" y="0"/>
                  </a:moveTo>
                  <a:lnTo>
                    <a:pt x="53340" y="0"/>
                  </a:lnTo>
                  <a:lnTo>
                    <a:pt x="53340"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43" name="Shape 143363">
              <a:extLst>
                <a:ext uri="{FF2B5EF4-FFF2-40B4-BE49-F238E27FC236}">
                  <a16:creationId xmlns="" xmlns:a16="http://schemas.microsoft.com/office/drawing/2014/main" id="{64C66BE6-411D-4C31-82E5-F12ED6DA2546}"/>
                </a:ext>
              </a:extLst>
            </p:cNvPr>
            <p:cNvSpPr/>
            <p:nvPr/>
          </p:nvSpPr>
          <p:spPr>
            <a:xfrm>
              <a:off x="3374898" y="3276600"/>
              <a:ext cx="53340" cy="17526"/>
            </a:xfrm>
            <a:custGeom>
              <a:avLst/>
              <a:gdLst/>
              <a:ahLst/>
              <a:cxnLst/>
              <a:rect l="0" t="0" r="0" b="0"/>
              <a:pathLst>
                <a:path w="53340" h="17526">
                  <a:moveTo>
                    <a:pt x="0" y="0"/>
                  </a:moveTo>
                  <a:lnTo>
                    <a:pt x="53340" y="0"/>
                  </a:lnTo>
                  <a:lnTo>
                    <a:pt x="53340"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44" name="Shape 143364">
              <a:extLst>
                <a:ext uri="{FF2B5EF4-FFF2-40B4-BE49-F238E27FC236}">
                  <a16:creationId xmlns="" xmlns:a16="http://schemas.microsoft.com/office/drawing/2014/main" id="{3BF23129-EFB2-4DA1-A545-5A600CE5A729}"/>
                </a:ext>
              </a:extLst>
            </p:cNvPr>
            <p:cNvSpPr/>
            <p:nvPr/>
          </p:nvSpPr>
          <p:spPr>
            <a:xfrm>
              <a:off x="3303270" y="3276600"/>
              <a:ext cx="53340" cy="17526"/>
            </a:xfrm>
            <a:custGeom>
              <a:avLst/>
              <a:gdLst/>
              <a:ahLst/>
              <a:cxnLst/>
              <a:rect l="0" t="0" r="0" b="0"/>
              <a:pathLst>
                <a:path w="53340" h="17526">
                  <a:moveTo>
                    <a:pt x="0" y="0"/>
                  </a:moveTo>
                  <a:lnTo>
                    <a:pt x="53340" y="0"/>
                  </a:lnTo>
                  <a:lnTo>
                    <a:pt x="53340"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45" name="Shape 143365">
              <a:extLst>
                <a:ext uri="{FF2B5EF4-FFF2-40B4-BE49-F238E27FC236}">
                  <a16:creationId xmlns="" xmlns:a16="http://schemas.microsoft.com/office/drawing/2014/main" id="{FEB56391-70C2-4CFB-98A8-8DC961B1946D}"/>
                </a:ext>
              </a:extLst>
            </p:cNvPr>
            <p:cNvSpPr/>
            <p:nvPr/>
          </p:nvSpPr>
          <p:spPr>
            <a:xfrm>
              <a:off x="3231642" y="3276600"/>
              <a:ext cx="53340" cy="17526"/>
            </a:xfrm>
            <a:custGeom>
              <a:avLst/>
              <a:gdLst/>
              <a:ahLst/>
              <a:cxnLst/>
              <a:rect l="0" t="0" r="0" b="0"/>
              <a:pathLst>
                <a:path w="53340" h="17526">
                  <a:moveTo>
                    <a:pt x="0" y="0"/>
                  </a:moveTo>
                  <a:lnTo>
                    <a:pt x="53340" y="0"/>
                  </a:lnTo>
                  <a:lnTo>
                    <a:pt x="53340"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46" name="Shape 143366">
              <a:extLst>
                <a:ext uri="{FF2B5EF4-FFF2-40B4-BE49-F238E27FC236}">
                  <a16:creationId xmlns="" xmlns:a16="http://schemas.microsoft.com/office/drawing/2014/main" id="{3B696293-D7C4-4F60-BC50-E83C47BB4CA1}"/>
                </a:ext>
              </a:extLst>
            </p:cNvPr>
            <p:cNvSpPr/>
            <p:nvPr/>
          </p:nvSpPr>
          <p:spPr>
            <a:xfrm>
              <a:off x="3159252"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47" name="Shape 143367">
              <a:extLst>
                <a:ext uri="{FF2B5EF4-FFF2-40B4-BE49-F238E27FC236}">
                  <a16:creationId xmlns="" xmlns:a16="http://schemas.microsoft.com/office/drawing/2014/main" id="{59AE43E3-D622-483E-9A32-0F8354AEACD8}"/>
                </a:ext>
              </a:extLst>
            </p:cNvPr>
            <p:cNvSpPr/>
            <p:nvPr/>
          </p:nvSpPr>
          <p:spPr>
            <a:xfrm>
              <a:off x="3087624"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48" name="Shape 143368">
              <a:extLst>
                <a:ext uri="{FF2B5EF4-FFF2-40B4-BE49-F238E27FC236}">
                  <a16:creationId xmlns="" xmlns:a16="http://schemas.microsoft.com/office/drawing/2014/main" id="{8B0220EB-42AD-41E6-A7AE-5B293C31DE23}"/>
                </a:ext>
              </a:extLst>
            </p:cNvPr>
            <p:cNvSpPr/>
            <p:nvPr/>
          </p:nvSpPr>
          <p:spPr>
            <a:xfrm>
              <a:off x="3015996"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49" name="Shape 143369">
              <a:extLst>
                <a:ext uri="{FF2B5EF4-FFF2-40B4-BE49-F238E27FC236}">
                  <a16:creationId xmlns="" xmlns:a16="http://schemas.microsoft.com/office/drawing/2014/main" id="{560CB14C-0BEE-46A2-8FB1-E4CA89B07D2A}"/>
                </a:ext>
              </a:extLst>
            </p:cNvPr>
            <p:cNvSpPr/>
            <p:nvPr/>
          </p:nvSpPr>
          <p:spPr>
            <a:xfrm>
              <a:off x="2944368"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50" name="Shape 143370">
              <a:extLst>
                <a:ext uri="{FF2B5EF4-FFF2-40B4-BE49-F238E27FC236}">
                  <a16:creationId xmlns="" xmlns:a16="http://schemas.microsoft.com/office/drawing/2014/main" id="{72F52F22-7082-4F2F-99CC-E4B8FDDE5173}"/>
                </a:ext>
              </a:extLst>
            </p:cNvPr>
            <p:cNvSpPr/>
            <p:nvPr/>
          </p:nvSpPr>
          <p:spPr>
            <a:xfrm>
              <a:off x="2872740"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51" name="Shape 143371">
              <a:extLst>
                <a:ext uri="{FF2B5EF4-FFF2-40B4-BE49-F238E27FC236}">
                  <a16:creationId xmlns="" xmlns:a16="http://schemas.microsoft.com/office/drawing/2014/main" id="{7EF04847-B558-42DF-AAAD-F364D54CD324}"/>
                </a:ext>
              </a:extLst>
            </p:cNvPr>
            <p:cNvSpPr/>
            <p:nvPr/>
          </p:nvSpPr>
          <p:spPr>
            <a:xfrm>
              <a:off x="2801112"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52" name="Shape 143372">
              <a:extLst>
                <a:ext uri="{FF2B5EF4-FFF2-40B4-BE49-F238E27FC236}">
                  <a16:creationId xmlns="" xmlns:a16="http://schemas.microsoft.com/office/drawing/2014/main" id="{F7B30ADD-28E3-4D23-9102-EEB680A0ADE5}"/>
                </a:ext>
              </a:extLst>
            </p:cNvPr>
            <p:cNvSpPr/>
            <p:nvPr/>
          </p:nvSpPr>
          <p:spPr>
            <a:xfrm>
              <a:off x="2729484"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53" name="Shape 143373">
              <a:extLst>
                <a:ext uri="{FF2B5EF4-FFF2-40B4-BE49-F238E27FC236}">
                  <a16:creationId xmlns="" xmlns:a16="http://schemas.microsoft.com/office/drawing/2014/main" id="{DA3E5FC6-09DF-4042-86C2-9711F2E9471D}"/>
                </a:ext>
              </a:extLst>
            </p:cNvPr>
            <p:cNvSpPr/>
            <p:nvPr/>
          </p:nvSpPr>
          <p:spPr>
            <a:xfrm>
              <a:off x="2657856" y="3276600"/>
              <a:ext cx="53340" cy="17526"/>
            </a:xfrm>
            <a:custGeom>
              <a:avLst/>
              <a:gdLst/>
              <a:ahLst/>
              <a:cxnLst/>
              <a:rect l="0" t="0" r="0" b="0"/>
              <a:pathLst>
                <a:path w="53340" h="17526">
                  <a:moveTo>
                    <a:pt x="0" y="0"/>
                  </a:moveTo>
                  <a:lnTo>
                    <a:pt x="53340" y="0"/>
                  </a:lnTo>
                  <a:lnTo>
                    <a:pt x="53340"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54" name="Shape 143374">
              <a:extLst>
                <a:ext uri="{FF2B5EF4-FFF2-40B4-BE49-F238E27FC236}">
                  <a16:creationId xmlns="" xmlns:a16="http://schemas.microsoft.com/office/drawing/2014/main" id="{AB6696AA-FDCC-40D3-9342-D06C63CCD9AA}"/>
                </a:ext>
              </a:extLst>
            </p:cNvPr>
            <p:cNvSpPr/>
            <p:nvPr/>
          </p:nvSpPr>
          <p:spPr>
            <a:xfrm>
              <a:off x="2586228" y="3276600"/>
              <a:ext cx="53340" cy="17526"/>
            </a:xfrm>
            <a:custGeom>
              <a:avLst/>
              <a:gdLst/>
              <a:ahLst/>
              <a:cxnLst/>
              <a:rect l="0" t="0" r="0" b="0"/>
              <a:pathLst>
                <a:path w="53340" h="17526">
                  <a:moveTo>
                    <a:pt x="0" y="0"/>
                  </a:moveTo>
                  <a:lnTo>
                    <a:pt x="53340" y="0"/>
                  </a:lnTo>
                  <a:lnTo>
                    <a:pt x="53340"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55" name="Shape 143375">
              <a:extLst>
                <a:ext uri="{FF2B5EF4-FFF2-40B4-BE49-F238E27FC236}">
                  <a16:creationId xmlns="" xmlns:a16="http://schemas.microsoft.com/office/drawing/2014/main" id="{F0F97BD1-53B7-49FC-AEC0-FCF66CE0417E}"/>
                </a:ext>
              </a:extLst>
            </p:cNvPr>
            <p:cNvSpPr/>
            <p:nvPr/>
          </p:nvSpPr>
          <p:spPr>
            <a:xfrm>
              <a:off x="2514600" y="3276600"/>
              <a:ext cx="53340" cy="17526"/>
            </a:xfrm>
            <a:custGeom>
              <a:avLst/>
              <a:gdLst/>
              <a:ahLst/>
              <a:cxnLst/>
              <a:rect l="0" t="0" r="0" b="0"/>
              <a:pathLst>
                <a:path w="53340" h="17526">
                  <a:moveTo>
                    <a:pt x="0" y="0"/>
                  </a:moveTo>
                  <a:lnTo>
                    <a:pt x="53340" y="0"/>
                  </a:lnTo>
                  <a:lnTo>
                    <a:pt x="53340"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56" name="Shape 143376">
              <a:extLst>
                <a:ext uri="{FF2B5EF4-FFF2-40B4-BE49-F238E27FC236}">
                  <a16:creationId xmlns="" xmlns:a16="http://schemas.microsoft.com/office/drawing/2014/main" id="{34B4B890-CA8D-4CDD-875C-73F32F805435}"/>
                </a:ext>
              </a:extLst>
            </p:cNvPr>
            <p:cNvSpPr/>
            <p:nvPr/>
          </p:nvSpPr>
          <p:spPr>
            <a:xfrm>
              <a:off x="2442972" y="3276600"/>
              <a:ext cx="53340" cy="17526"/>
            </a:xfrm>
            <a:custGeom>
              <a:avLst/>
              <a:gdLst/>
              <a:ahLst/>
              <a:cxnLst/>
              <a:rect l="0" t="0" r="0" b="0"/>
              <a:pathLst>
                <a:path w="53340" h="17526">
                  <a:moveTo>
                    <a:pt x="0" y="0"/>
                  </a:moveTo>
                  <a:lnTo>
                    <a:pt x="53340" y="0"/>
                  </a:lnTo>
                  <a:lnTo>
                    <a:pt x="53340"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57" name="Shape 143377">
              <a:extLst>
                <a:ext uri="{FF2B5EF4-FFF2-40B4-BE49-F238E27FC236}">
                  <a16:creationId xmlns="" xmlns:a16="http://schemas.microsoft.com/office/drawing/2014/main" id="{B6050D72-52D1-4C26-864E-3744F200A23B}"/>
                </a:ext>
              </a:extLst>
            </p:cNvPr>
            <p:cNvSpPr/>
            <p:nvPr/>
          </p:nvSpPr>
          <p:spPr>
            <a:xfrm>
              <a:off x="2371344" y="3276600"/>
              <a:ext cx="53340" cy="17526"/>
            </a:xfrm>
            <a:custGeom>
              <a:avLst/>
              <a:gdLst/>
              <a:ahLst/>
              <a:cxnLst/>
              <a:rect l="0" t="0" r="0" b="0"/>
              <a:pathLst>
                <a:path w="53340" h="17526">
                  <a:moveTo>
                    <a:pt x="0" y="0"/>
                  </a:moveTo>
                  <a:lnTo>
                    <a:pt x="53340" y="0"/>
                  </a:lnTo>
                  <a:lnTo>
                    <a:pt x="53340"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58" name="Shape 143378">
              <a:extLst>
                <a:ext uri="{FF2B5EF4-FFF2-40B4-BE49-F238E27FC236}">
                  <a16:creationId xmlns="" xmlns:a16="http://schemas.microsoft.com/office/drawing/2014/main" id="{C04B453F-7EEE-427F-99BE-0B8B8F0C8859}"/>
                </a:ext>
              </a:extLst>
            </p:cNvPr>
            <p:cNvSpPr/>
            <p:nvPr/>
          </p:nvSpPr>
          <p:spPr>
            <a:xfrm>
              <a:off x="2298954"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59" name="Shape 143379">
              <a:extLst>
                <a:ext uri="{FF2B5EF4-FFF2-40B4-BE49-F238E27FC236}">
                  <a16:creationId xmlns="" xmlns:a16="http://schemas.microsoft.com/office/drawing/2014/main" id="{7E82FC17-3BBE-47FA-9AC0-9F384084765D}"/>
                </a:ext>
              </a:extLst>
            </p:cNvPr>
            <p:cNvSpPr/>
            <p:nvPr/>
          </p:nvSpPr>
          <p:spPr>
            <a:xfrm>
              <a:off x="2227326"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60" name="Shape 143380">
              <a:extLst>
                <a:ext uri="{FF2B5EF4-FFF2-40B4-BE49-F238E27FC236}">
                  <a16:creationId xmlns="" xmlns:a16="http://schemas.microsoft.com/office/drawing/2014/main" id="{9902F02D-46D3-4612-98F1-19EFC49C06E4}"/>
                </a:ext>
              </a:extLst>
            </p:cNvPr>
            <p:cNvSpPr/>
            <p:nvPr/>
          </p:nvSpPr>
          <p:spPr>
            <a:xfrm>
              <a:off x="2155698"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61" name="Shape 143381">
              <a:extLst>
                <a:ext uri="{FF2B5EF4-FFF2-40B4-BE49-F238E27FC236}">
                  <a16:creationId xmlns="" xmlns:a16="http://schemas.microsoft.com/office/drawing/2014/main" id="{65AE18D9-DE95-41A7-85C0-3891A1A77F1E}"/>
                </a:ext>
              </a:extLst>
            </p:cNvPr>
            <p:cNvSpPr/>
            <p:nvPr/>
          </p:nvSpPr>
          <p:spPr>
            <a:xfrm>
              <a:off x="2084070"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62" name="Shape 143382">
              <a:extLst>
                <a:ext uri="{FF2B5EF4-FFF2-40B4-BE49-F238E27FC236}">
                  <a16:creationId xmlns="" xmlns:a16="http://schemas.microsoft.com/office/drawing/2014/main" id="{F775B5C0-E7E8-4C37-B9EA-06C6986AC089}"/>
                </a:ext>
              </a:extLst>
            </p:cNvPr>
            <p:cNvSpPr/>
            <p:nvPr/>
          </p:nvSpPr>
          <p:spPr>
            <a:xfrm>
              <a:off x="2012442" y="3276600"/>
              <a:ext cx="54102" cy="17526"/>
            </a:xfrm>
            <a:custGeom>
              <a:avLst/>
              <a:gdLst/>
              <a:ahLst/>
              <a:cxnLst/>
              <a:rect l="0" t="0" r="0" b="0"/>
              <a:pathLst>
                <a:path w="54102" h="17526">
                  <a:moveTo>
                    <a:pt x="0" y="0"/>
                  </a:moveTo>
                  <a:lnTo>
                    <a:pt x="54102" y="0"/>
                  </a:lnTo>
                  <a:lnTo>
                    <a:pt x="54102" y="17526"/>
                  </a:lnTo>
                  <a:lnTo>
                    <a:pt x="0" y="17526"/>
                  </a:lnTo>
                  <a:lnTo>
                    <a:pt x="0" y="0"/>
                  </a:lnTo>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63" name="Shape 6125">
              <a:extLst>
                <a:ext uri="{FF2B5EF4-FFF2-40B4-BE49-F238E27FC236}">
                  <a16:creationId xmlns="" xmlns:a16="http://schemas.microsoft.com/office/drawing/2014/main" id="{EC69FFD9-E764-4217-A366-1731DC404D1A}"/>
                </a:ext>
              </a:extLst>
            </p:cNvPr>
            <p:cNvSpPr/>
            <p:nvPr/>
          </p:nvSpPr>
          <p:spPr>
            <a:xfrm>
              <a:off x="3649218" y="3234309"/>
              <a:ext cx="99822" cy="103251"/>
            </a:xfrm>
            <a:custGeom>
              <a:avLst/>
              <a:gdLst/>
              <a:ahLst/>
              <a:cxnLst/>
              <a:rect l="0" t="0" r="0" b="0"/>
              <a:pathLst>
                <a:path w="99822" h="103251">
                  <a:moveTo>
                    <a:pt x="8287" y="572"/>
                  </a:moveTo>
                  <a:cubicBezTo>
                    <a:pt x="10477" y="0"/>
                    <a:pt x="12954" y="381"/>
                    <a:pt x="15240" y="1905"/>
                  </a:cubicBezTo>
                  <a:lnTo>
                    <a:pt x="99822" y="51435"/>
                  </a:lnTo>
                  <a:lnTo>
                    <a:pt x="15240" y="100965"/>
                  </a:lnTo>
                  <a:cubicBezTo>
                    <a:pt x="10668" y="103251"/>
                    <a:pt x="5334" y="101727"/>
                    <a:pt x="3048" y="97155"/>
                  </a:cubicBezTo>
                  <a:cubicBezTo>
                    <a:pt x="0" y="93345"/>
                    <a:pt x="1524" y="88011"/>
                    <a:pt x="6096" y="84963"/>
                  </a:cubicBezTo>
                  <a:lnTo>
                    <a:pt x="49073" y="59817"/>
                  </a:lnTo>
                  <a:lnTo>
                    <a:pt x="12192" y="59817"/>
                  </a:lnTo>
                  <a:lnTo>
                    <a:pt x="12192" y="42291"/>
                  </a:lnTo>
                  <a:lnTo>
                    <a:pt x="49073" y="42291"/>
                  </a:lnTo>
                  <a:lnTo>
                    <a:pt x="6096" y="17145"/>
                  </a:lnTo>
                  <a:cubicBezTo>
                    <a:pt x="1524" y="14859"/>
                    <a:pt x="0" y="8763"/>
                    <a:pt x="3048" y="4953"/>
                  </a:cubicBezTo>
                  <a:cubicBezTo>
                    <a:pt x="4191" y="2667"/>
                    <a:pt x="6096" y="1143"/>
                    <a:pt x="8287" y="572"/>
                  </a:cubicBezTo>
                  <a:close/>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64" name="Shape 6126">
              <a:extLst>
                <a:ext uri="{FF2B5EF4-FFF2-40B4-BE49-F238E27FC236}">
                  <a16:creationId xmlns="" xmlns:a16="http://schemas.microsoft.com/office/drawing/2014/main" id="{CE80C813-EEA3-4399-8F86-6CC11B3436A6}"/>
                </a:ext>
              </a:extLst>
            </p:cNvPr>
            <p:cNvSpPr/>
            <p:nvPr/>
          </p:nvSpPr>
          <p:spPr>
            <a:xfrm>
              <a:off x="4647438" y="3429762"/>
              <a:ext cx="103632" cy="578358"/>
            </a:xfrm>
            <a:custGeom>
              <a:avLst/>
              <a:gdLst/>
              <a:ahLst/>
              <a:cxnLst/>
              <a:rect l="0" t="0" r="0" b="0"/>
              <a:pathLst>
                <a:path w="103632" h="578358">
                  <a:moveTo>
                    <a:pt x="42672" y="0"/>
                  </a:moveTo>
                  <a:lnTo>
                    <a:pt x="60960" y="0"/>
                  </a:lnTo>
                  <a:lnTo>
                    <a:pt x="60960" y="527609"/>
                  </a:lnTo>
                  <a:lnTo>
                    <a:pt x="86106" y="484632"/>
                  </a:lnTo>
                  <a:cubicBezTo>
                    <a:pt x="88392" y="480060"/>
                    <a:pt x="93726" y="478536"/>
                    <a:pt x="98298" y="481584"/>
                  </a:cubicBezTo>
                  <a:cubicBezTo>
                    <a:pt x="102108" y="483870"/>
                    <a:pt x="103632" y="489204"/>
                    <a:pt x="101346" y="493776"/>
                  </a:cubicBezTo>
                  <a:lnTo>
                    <a:pt x="51816" y="578358"/>
                  </a:lnTo>
                  <a:lnTo>
                    <a:pt x="2286" y="493776"/>
                  </a:lnTo>
                  <a:cubicBezTo>
                    <a:pt x="0" y="489204"/>
                    <a:pt x="762" y="483870"/>
                    <a:pt x="5334" y="481584"/>
                  </a:cubicBezTo>
                  <a:cubicBezTo>
                    <a:pt x="9906" y="478536"/>
                    <a:pt x="15240" y="480060"/>
                    <a:pt x="17526" y="484632"/>
                  </a:cubicBezTo>
                  <a:lnTo>
                    <a:pt x="42672" y="527609"/>
                  </a:lnTo>
                  <a:lnTo>
                    <a:pt x="42672" y="0"/>
                  </a:lnTo>
                  <a:close/>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pic>
          <p:nvPicPr>
            <p:cNvPr id="65" name="Picture 64">
              <a:extLst>
                <a:ext uri="{FF2B5EF4-FFF2-40B4-BE49-F238E27FC236}">
                  <a16:creationId xmlns="" xmlns:a16="http://schemas.microsoft.com/office/drawing/2014/main" id="{10BFE88F-EAA7-48C0-97FF-68780517BF30}"/>
                </a:ext>
              </a:extLst>
            </p:cNvPr>
            <p:cNvPicPr/>
            <p:nvPr/>
          </p:nvPicPr>
          <p:blipFill>
            <a:blip r:embed="rId9"/>
            <a:stretch>
              <a:fillRect/>
            </a:stretch>
          </p:blipFill>
          <p:spPr>
            <a:xfrm>
              <a:off x="4113276" y="4724400"/>
              <a:ext cx="993648" cy="310896"/>
            </a:xfrm>
            <a:prstGeom prst="rect">
              <a:avLst/>
            </a:prstGeom>
          </p:spPr>
        </p:pic>
        <p:pic>
          <p:nvPicPr>
            <p:cNvPr id="66" name="Picture 65">
              <a:extLst>
                <a:ext uri="{FF2B5EF4-FFF2-40B4-BE49-F238E27FC236}">
                  <a16:creationId xmlns="" xmlns:a16="http://schemas.microsoft.com/office/drawing/2014/main" id="{ABE5EEA9-244F-4E08-B44C-400129A19166}"/>
                </a:ext>
              </a:extLst>
            </p:cNvPr>
            <p:cNvPicPr/>
            <p:nvPr/>
          </p:nvPicPr>
          <p:blipFill>
            <a:blip r:embed="rId10"/>
            <a:stretch>
              <a:fillRect/>
            </a:stretch>
          </p:blipFill>
          <p:spPr>
            <a:xfrm flipV="1">
              <a:off x="5049012" y="4977384"/>
              <a:ext cx="48768" cy="48768"/>
            </a:xfrm>
            <a:prstGeom prst="rect">
              <a:avLst/>
            </a:prstGeom>
          </p:spPr>
        </p:pic>
        <p:sp>
          <p:nvSpPr>
            <p:cNvPr id="67" name="Rectangle 66">
              <a:extLst>
                <a:ext uri="{FF2B5EF4-FFF2-40B4-BE49-F238E27FC236}">
                  <a16:creationId xmlns="" xmlns:a16="http://schemas.microsoft.com/office/drawing/2014/main" id="{0A4846B6-A909-4806-955B-2E731588125E}"/>
                </a:ext>
              </a:extLst>
            </p:cNvPr>
            <p:cNvSpPr/>
            <p:nvPr/>
          </p:nvSpPr>
          <p:spPr>
            <a:xfrm>
              <a:off x="4245864" y="4811719"/>
              <a:ext cx="912287" cy="226285"/>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Calibri" panose="020F0502020204030204" pitchFamily="34" charset="0"/>
                  <a:ea typeface="Calibri" panose="020F0502020204030204" pitchFamily="34" charset="0"/>
                </a:rPr>
                <a:t>Rituximab</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68" name="Rectangle 67">
              <a:extLst>
                <a:ext uri="{FF2B5EF4-FFF2-40B4-BE49-F238E27FC236}">
                  <a16:creationId xmlns="" xmlns:a16="http://schemas.microsoft.com/office/drawing/2014/main" id="{D0E643A3-D9CC-494A-BFB8-5BC89EDE583C}"/>
                </a:ext>
              </a:extLst>
            </p:cNvPr>
            <p:cNvSpPr/>
            <p:nvPr/>
          </p:nvSpPr>
          <p:spPr>
            <a:xfrm>
              <a:off x="4930909" y="4821180"/>
              <a:ext cx="55541" cy="20209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a:solidFill>
                    <a:srgbClr val="000000"/>
                  </a:solidFill>
                  <a:effectLst/>
                  <a:latin typeface="Times New Roman" panose="02020603050405020304" pitchFamily="18" charset="0"/>
                  <a:ea typeface="Times New Roman" panose="02020603050405020304" pitchFamily="18" charset="0"/>
                </a:rPr>
                <a:t> </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69" name="Rectangle 68">
              <a:extLst>
                <a:ext uri="{FF2B5EF4-FFF2-40B4-BE49-F238E27FC236}">
                  <a16:creationId xmlns="" xmlns:a16="http://schemas.microsoft.com/office/drawing/2014/main" id="{EE456BE6-C2BF-41FB-9E9F-F5903BAB2EEC}"/>
                </a:ext>
              </a:extLst>
            </p:cNvPr>
            <p:cNvSpPr/>
            <p:nvPr/>
          </p:nvSpPr>
          <p:spPr>
            <a:xfrm>
              <a:off x="2528316" y="3706821"/>
              <a:ext cx="2245261" cy="226285"/>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b="1" i="1">
                  <a:solidFill>
                    <a:srgbClr val="000000"/>
                  </a:solidFill>
                  <a:effectLst/>
                  <a:latin typeface="Calibri" panose="020F0502020204030204" pitchFamily="34" charset="0"/>
                  <a:ea typeface="Calibri" panose="020F0502020204030204" pitchFamily="34" charset="0"/>
                </a:rPr>
                <a:t>Difficult-to-treat disease</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70" name="Shape 6132">
              <a:extLst>
                <a:ext uri="{FF2B5EF4-FFF2-40B4-BE49-F238E27FC236}">
                  <a16:creationId xmlns="" xmlns:a16="http://schemas.microsoft.com/office/drawing/2014/main" id="{72CE65D1-2A81-4B8E-9E56-296C2BE8CC8B}"/>
                </a:ext>
              </a:extLst>
            </p:cNvPr>
            <p:cNvSpPr/>
            <p:nvPr/>
          </p:nvSpPr>
          <p:spPr>
            <a:xfrm>
              <a:off x="4684776" y="4337304"/>
              <a:ext cx="104394" cy="369570"/>
            </a:xfrm>
            <a:custGeom>
              <a:avLst/>
              <a:gdLst/>
              <a:ahLst/>
              <a:cxnLst/>
              <a:rect l="0" t="0" r="0" b="0"/>
              <a:pathLst>
                <a:path w="104394" h="369570">
                  <a:moveTo>
                    <a:pt x="42672" y="0"/>
                  </a:moveTo>
                  <a:lnTo>
                    <a:pt x="60960" y="0"/>
                  </a:lnTo>
                  <a:lnTo>
                    <a:pt x="60960" y="318059"/>
                  </a:lnTo>
                  <a:lnTo>
                    <a:pt x="86106" y="275082"/>
                  </a:lnTo>
                  <a:cubicBezTo>
                    <a:pt x="88392" y="271272"/>
                    <a:pt x="93726" y="269748"/>
                    <a:pt x="98298" y="272034"/>
                  </a:cubicBezTo>
                  <a:cubicBezTo>
                    <a:pt x="102870" y="274320"/>
                    <a:pt x="104394" y="279654"/>
                    <a:pt x="101346" y="284226"/>
                  </a:cubicBezTo>
                  <a:lnTo>
                    <a:pt x="51816" y="369570"/>
                  </a:lnTo>
                  <a:lnTo>
                    <a:pt x="2286" y="284226"/>
                  </a:lnTo>
                  <a:cubicBezTo>
                    <a:pt x="0" y="279654"/>
                    <a:pt x="1524" y="274320"/>
                    <a:pt x="5334" y="272034"/>
                  </a:cubicBezTo>
                  <a:cubicBezTo>
                    <a:pt x="9906" y="269748"/>
                    <a:pt x="15240" y="271272"/>
                    <a:pt x="17526" y="275082"/>
                  </a:cubicBezTo>
                  <a:lnTo>
                    <a:pt x="42672" y="318059"/>
                  </a:lnTo>
                  <a:lnTo>
                    <a:pt x="42672" y="0"/>
                  </a:lnTo>
                  <a:close/>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71" name="Shape 6133">
              <a:extLst>
                <a:ext uri="{FF2B5EF4-FFF2-40B4-BE49-F238E27FC236}">
                  <a16:creationId xmlns="" xmlns:a16="http://schemas.microsoft.com/office/drawing/2014/main" id="{C3E0E327-1244-4A74-9A0E-414F8575461C}"/>
                </a:ext>
              </a:extLst>
            </p:cNvPr>
            <p:cNvSpPr/>
            <p:nvPr/>
          </p:nvSpPr>
          <p:spPr>
            <a:xfrm>
              <a:off x="2894076" y="702564"/>
              <a:ext cx="104394" cy="307086"/>
            </a:xfrm>
            <a:custGeom>
              <a:avLst/>
              <a:gdLst/>
              <a:ahLst/>
              <a:cxnLst/>
              <a:rect l="0" t="0" r="0" b="0"/>
              <a:pathLst>
                <a:path w="104394" h="307086">
                  <a:moveTo>
                    <a:pt x="43434" y="0"/>
                  </a:moveTo>
                  <a:lnTo>
                    <a:pt x="60960" y="0"/>
                  </a:lnTo>
                  <a:lnTo>
                    <a:pt x="60960" y="256336"/>
                  </a:lnTo>
                  <a:lnTo>
                    <a:pt x="86106" y="213360"/>
                  </a:lnTo>
                  <a:cubicBezTo>
                    <a:pt x="89154" y="208788"/>
                    <a:pt x="94488" y="207264"/>
                    <a:pt x="98298" y="210312"/>
                  </a:cubicBezTo>
                  <a:cubicBezTo>
                    <a:pt x="102870" y="212598"/>
                    <a:pt x="104394" y="217932"/>
                    <a:pt x="102108" y="222504"/>
                  </a:cubicBezTo>
                  <a:lnTo>
                    <a:pt x="52578" y="307086"/>
                  </a:lnTo>
                  <a:lnTo>
                    <a:pt x="3048" y="222504"/>
                  </a:lnTo>
                  <a:cubicBezTo>
                    <a:pt x="0" y="217932"/>
                    <a:pt x="1524" y="212598"/>
                    <a:pt x="6096" y="210312"/>
                  </a:cubicBezTo>
                  <a:cubicBezTo>
                    <a:pt x="9906" y="207264"/>
                    <a:pt x="16002" y="208788"/>
                    <a:pt x="18288" y="213360"/>
                  </a:cubicBezTo>
                  <a:lnTo>
                    <a:pt x="43434" y="256337"/>
                  </a:lnTo>
                  <a:lnTo>
                    <a:pt x="43434" y="0"/>
                  </a:lnTo>
                  <a:close/>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72" name="Shape 6134">
              <a:extLst>
                <a:ext uri="{FF2B5EF4-FFF2-40B4-BE49-F238E27FC236}">
                  <a16:creationId xmlns="" xmlns:a16="http://schemas.microsoft.com/office/drawing/2014/main" id="{C3F28921-BB28-4BD0-9309-93906705D147}"/>
                </a:ext>
              </a:extLst>
            </p:cNvPr>
            <p:cNvSpPr/>
            <p:nvPr/>
          </p:nvSpPr>
          <p:spPr>
            <a:xfrm>
              <a:off x="2887218" y="0"/>
              <a:ext cx="103632" cy="256794"/>
            </a:xfrm>
            <a:custGeom>
              <a:avLst/>
              <a:gdLst/>
              <a:ahLst/>
              <a:cxnLst/>
              <a:rect l="0" t="0" r="0" b="0"/>
              <a:pathLst>
                <a:path w="103632" h="256794">
                  <a:moveTo>
                    <a:pt x="42672" y="0"/>
                  </a:moveTo>
                  <a:lnTo>
                    <a:pt x="60960" y="0"/>
                  </a:lnTo>
                  <a:lnTo>
                    <a:pt x="60960" y="206045"/>
                  </a:lnTo>
                  <a:lnTo>
                    <a:pt x="86106" y="163068"/>
                  </a:lnTo>
                  <a:cubicBezTo>
                    <a:pt x="88392" y="158496"/>
                    <a:pt x="93726" y="157734"/>
                    <a:pt x="98298" y="160020"/>
                  </a:cubicBezTo>
                  <a:cubicBezTo>
                    <a:pt x="102870" y="162306"/>
                    <a:pt x="103632" y="167640"/>
                    <a:pt x="101346" y="172212"/>
                  </a:cubicBezTo>
                  <a:lnTo>
                    <a:pt x="51816" y="256794"/>
                  </a:lnTo>
                  <a:lnTo>
                    <a:pt x="2286" y="172212"/>
                  </a:lnTo>
                  <a:cubicBezTo>
                    <a:pt x="0" y="167640"/>
                    <a:pt x="1524" y="162306"/>
                    <a:pt x="5334" y="160020"/>
                  </a:cubicBezTo>
                  <a:cubicBezTo>
                    <a:pt x="9906" y="157734"/>
                    <a:pt x="15240" y="158496"/>
                    <a:pt x="17526" y="163068"/>
                  </a:cubicBezTo>
                  <a:lnTo>
                    <a:pt x="42672" y="206045"/>
                  </a:lnTo>
                  <a:lnTo>
                    <a:pt x="42672" y="0"/>
                  </a:lnTo>
                  <a:close/>
                </a:path>
              </a:pathLst>
            </a:custGeom>
            <a:ln w="0" cap="flat">
              <a:custDash>
                <a:ds d="282240" sp="211680"/>
              </a:custDash>
              <a:miter lim="101600"/>
            </a:ln>
          </p:spPr>
          <p:style>
            <a:lnRef idx="0">
              <a:srgbClr val="000000">
                <a:alpha val="0"/>
              </a:srgbClr>
            </a:lnRef>
            <a:fillRef idx="1">
              <a:srgbClr val="000000"/>
            </a:fillRef>
            <a:effectRef idx="0">
              <a:scrgbClr r="0" g="0" b="0"/>
            </a:effectRef>
            <a:fontRef idx="none"/>
          </p:style>
          <p:txBody>
            <a:bodyPr/>
            <a:lstStyle/>
            <a:p>
              <a:endParaRPr lang="en-IN"/>
            </a:p>
          </p:txBody>
        </p:sp>
        <p:sp>
          <p:nvSpPr>
            <p:cNvPr id="73" name="Rectangle 72">
              <a:extLst>
                <a:ext uri="{FF2B5EF4-FFF2-40B4-BE49-F238E27FC236}">
                  <a16:creationId xmlns="" xmlns:a16="http://schemas.microsoft.com/office/drawing/2014/main" id="{FBEBCF4C-18A7-43B2-AABC-DE3F5F1C9E9D}"/>
                </a:ext>
              </a:extLst>
            </p:cNvPr>
            <p:cNvSpPr/>
            <p:nvPr/>
          </p:nvSpPr>
          <p:spPr>
            <a:xfrm>
              <a:off x="1981962" y="979621"/>
              <a:ext cx="3106673" cy="226284"/>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1300" b="1" i="1">
                  <a:solidFill>
                    <a:srgbClr val="000000"/>
                  </a:solidFill>
                  <a:effectLst/>
                  <a:latin typeface="Calibri" panose="020F0502020204030204" pitchFamily="34" charset="0"/>
                  <a:ea typeface="Calibri" panose="020F0502020204030204" pitchFamily="34" charset="0"/>
                </a:rPr>
                <a:t>Frequent relapses; steroid toxicity</a:t>
              </a:r>
              <a:endParaRPr lang="en-IN" sz="1050">
                <a:solidFill>
                  <a:srgbClr val="000000"/>
                </a:solidFill>
                <a:effectLst/>
                <a:latin typeface="Times New Roman" panose="02020603050405020304" pitchFamily="18" charset="0"/>
                <a:ea typeface="Times New Roman" panose="02020603050405020304" pitchFamily="18" charset="0"/>
              </a:endParaRPr>
            </a:p>
          </p:txBody>
        </p:sp>
        <p:sp>
          <p:nvSpPr>
            <p:cNvPr id="74" name="Rectangle 73">
              <a:extLst>
                <a:ext uri="{FF2B5EF4-FFF2-40B4-BE49-F238E27FC236}">
                  <a16:creationId xmlns="" xmlns:a16="http://schemas.microsoft.com/office/drawing/2014/main" id="{B63742BA-6548-4DFB-805E-1E3AE879E980}"/>
                </a:ext>
              </a:extLst>
            </p:cNvPr>
            <p:cNvSpPr/>
            <p:nvPr/>
          </p:nvSpPr>
          <p:spPr>
            <a:xfrm>
              <a:off x="4317493" y="1023818"/>
              <a:ext cx="39808" cy="142282"/>
            </a:xfrm>
            <a:prstGeom prst="rect">
              <a:avLst/>
            </a:prstGeom>
            <a:ln>
              <a:noFill/>
            </a:ln>
          </p:spPr>
          <p:txBody>
            <a:bodyPr vert="horz" lIns="0" tIns="0" rIns="0" bIns="0" rtlCol="0">
              <a:noAutofit/>
            </a:bodyPr>
            <a:lstStyle/>
            <a:p>
              <a:pPr marL="208915" marR="31115" indent="-208915" algn="l">
                <a:lnSpc>
                  <a:spcPct val="107000"/>
                </a:lnSpc>
                <a:spcAft>
                  <a:spcPts val="800"/>
                </a:spcAft>
              </a:pPr>
              <a:r>
                <a:rPr lang="en-IN" sz="950" b="1">
                  <a:solidFill>
                    <a:srgbClr val="000000"/>
                  </a:solidFill>
                  <a:effectLst/>
                  <a:latin typeface="Times New Roman" panose="02020603050405020304" pitchFamily="18" charset="0"/>
                  <a:ea typeface="Times New Roman" panose="02020603050405020304" pitchFamily="18" charset="0"/>
                </a:rPr>
                <a:t> </a:t>
              </a:r>
              <a:endParaRPr lang="en-IN" sz="1050">
                <a:solidFill>
                  <a:srgbClr val="000000"/>
                </a:solidFill>
                <a:effectLst/>
                <a:latin typeface="Times New Roman" panose="02020603050405020304" pitchFamily="18" charset="0"/>
                <a:ea typeface="Times New Roman" panose="02020603050405020304" pitchFamily="18" charset="0"/>
              </a:endParaRPr>
            </a:p>
          </p:txBody>
        </p:sp>
      </p:grpSp>
      <p:sp>
        <p:nvSpPr>
          <p:cNvPr id="76" name="TextBox 75">
            <a:extLst>
              <a:ext uri="{FF2B5EF4-FFF2-40B4-BE49-F238E27FC236}">
                <a16:creationId xmlns="" xmlns:a16="http://schemas.microsoft.com/office/drawing/2014/main" id="{4497AFA0-C667-49DB-9264-741B43DF5904}"/>
              </a:ext>
            </a:extLst>
          </p:cNvPr>
          <p:cNvSpPr txBox="1"/>
          <p:nvPr/>
        </p:nvSpPr>
        <p:spPr>
          <a:xfrm>
            <a:off x="2553737" y="479466"/>
            <a:ext cx="6096000" cy="670440"/>
          </a:xfrm>
          <a:prstGeom prst="rect">
            <a:avLst/>
          </a:prstGeom>
          <a:noFill/>
        </p:spPr>
        <p:txBody>
          <a:bodyPr wrap="square">
            <a:spAutoFit/>
          </a:bodyPr>
          <a:lstStyle/>
          <a:p>
            <a:pPr marL="387350" marR="33020" indent="-6350">
              <a:lnSpc>
                <a:spcPct val="107000"/>
              </a:lnSpc>
              <a:spcAft>
                <a:spcPts val="505"/>
              </a:spcAft>
            </a:pPr>
            <a:r>
              <a:rPr lang="en-IN" sz="1800" b="1" kern="0" dirty="0">
                <a:solidFill>
                  <a:srgbClr val="000000"/>
                </a:solidFill>
                <a:effectLst/>
                <a:latin typeface="Calibri" panose="020F0502020204030204" pitchFamily="34" charset="0"/>
                <a:ea typeface="Calibri" panose="020F0502020204030204" pitchFamily="34" charset="0"/>
              </a:rPr>
              <a:t>Frequently relapsing, steroid dependent nephrotic syndrome</a:t>
            </a:r>
            <a:r>
              <a:rPr lang="en-IN" sz="1800" b="0" kern="0" dirty="0">
                <a:solidFill>
                  <a:srgbClr val="000000"/>
                </a:solidFill>
                <a:effectLst/>
                <a:latin typeface="Times New Roman" panose="02020603050405020304" pitchFamily="18" charset="0"/>
                <a:ea typeface="Times New Roman" panose="02020603050405020304" pitchFamily="18" charset="0"/>
              </a:rPr>
              <a:t> </a:t>
            </a:r>
            <a:endParaRPr lang="en-IN" sz="1100" b="1" kern="0" dirty="0">
              <a:solidFill>
                <a:srgbClr val="000000"/>
              </a:solidFill>
              <a:effectLst/>
              <a:latin typeface="Times New Roman" panose="02020603050405020304" pitchFamily="18" charset="0"/>
              <a:ea typeface="Times New Roman" panose="02020603050405020304" pitchFamily="18" charset="0"/>
            </a:endParaRPr>
          </a:p>
        </p:txBody>
      </p:sp>
      <p:sp>
        <p:nvSpPr>
          <p:cNvPr id="77" name="TextBox 76">
            <a:extLst>
              <a:ext uri="{FF2B5EF4-FFF2-40B4-BE49-F238E27FC236}">
                <a16:creationId xmlns="" xmlns:a16="http://schemas.microsoft.com/office/drawing/2014/main" id="{D256EC1A-4939-48A7-B659-CDC558B49785}"/>
              </a:ext>
            </a:extLst>
          </p:cNvPr>
          <p:cNvSpPr txBox="1"/>
          <p:nvPr/>
        </p:nvSpPr>
        <p:spPr>
          <a:xfrm>
            <a:off x="8644667" y="1764873"/>
            <a:ext cx="3229039" cy="2308324"/>
          </a:xfrm>
          <a:prstGeom prst="rect">
            <a:avLst/>
          </a:prstGeom>
          <a:noFill/>
          <a:ln w="28575">
            <a:solidFill>
              <a:schemeClr val="accent6">
                <a:lumMod val="75000"/>
              </a:schemeClr>
            </a:solidFill>
          </a:ln>
        </p:spPr>
        <p:txBody>
          <a:bodyPr wrap="square" rtlCol="0">
            <a:spAutoFit/>
          </a:bodyPr>
          <a:lstStyle/>
          <a:p>
            <a:r>
              <a:rPr lang="en-US" b="1" dirty="0"/>
              <a:t>Relapse </a:t>
            </a:r>
            <a:r>
              <a:rPr lang="en-US" b="1" dirty="0" err="1"/>
              <a:t>a/w</a:t>
            </a:r>
            <a:r>
              <a:rPr lang="en-US" b="1" dirty="0"/>
              <a:t> life threatening complications:</a:t>
            </a:r>
          </a:p>
          <a:p>
            <a:pPr marL="400050" indent="-400050">
              <a:buFont typeface="+mj-lt"/>
              <a:buAutoNum type="romanLcPeriod"/>
            </a:pPr>
            <a:r>
              <a:rPr lang="en-IN" dirty="0"/>
              <a:t>Hypovolemia requiring inpatient care.</a:t>
            </a:r>
          </a:p>
          <a:p>
            <a:pPr marL="400050" indent="-400050">
              <a:buFont typeface="+mj-lt"/>
              <a:buAutoNum type="romanLcPeriod"/>
            </a:pPr>
            <a:r>
              <a:rPr lang="en-IN" dirty="0"/>
              <a:t>Severe infection (</a:t>
            </a:r>
            <a:r>
              <a:rPr lang="en-IN" dirty="0" err="1"/>
              <a:t>peritonitis,cellulitis,meningitis</a:t>
            </a:r>
            <a:r>
              <a:rPr lang="en-IN" dirty="0"/>
              <a:t>)</a:t>
            </a:r>
          </a:p>
          <a:p>
            <a:pPr marL="400050" indent="-400050">
              <a:buFont typeface="+mj-lt"/>
              <a:buAutoNum type="romanLcPeriod"/>
            </a:pPr>
            <a:r>
              <a:rPr lang="en-IN" dirty="0"/>
              <a:t>Thrombosis</a:t>
            </a:r>
          </a:p>
        </p:txBody>
      </p:sp>
      <p:sp>
        <p:nvSpPr>
          <p:cNvPr id="78" name="TextBox 77">
            <a:extLst>
              <a:ext uri="{FF2B5EF4-FFF2-40B4-BE49-F238E27FC236}">
                <a16:creationId xmlns="" xmlns:a16="http://schemas.microsoft.com/office/drawing/2014/main" id="{65608124-AC51-488F-A428-8B6F578F0DC0}"/>
              </a:ext>
            </a:extLst>
          </p:cNvPr>
          <p:cNvSpPr txBox="1"/>
          <p:nvPr/>
        </p:nvSpPr>
        <p:spPr>
          <a:xfrm>
            <a:off x="33679" y="1797387"/>
            <a:ext cx="2780281" cy="2585323"/>
          </a:xfrm>
          <a:prstGeom prst="rect">
            <a:avLst/>
          </a:prstGeom>
          <a:noFill/>
          <a:ln w="28575">
            <a:solidFill>
              <a:schemeClr val="accent6">
                <a:lumMod val="75000"/>
              </a:schemeClr>
            </a:solidFill>
          </a:ln>
        </p:spPr>
        <p:txBody>
          <a:bodyPr wrap="square" rtlCol="0">
            <a:spAutoFit/>
          </a:bodyPr>
          <a:lstStyle/>
          <a:p>
            <a:pPr marL="400050" indent="-400050">
              <a:buFont typeface="+mj-lt"/>
              <a:buAutoNum type="romanLcPeriod"/>
            </a:pPr>
            <a:r>
              <a:rPr lang="en-US" dirty="0" err="1"/>
              <a:t>Hyperglycemia:FG</a:t>
            </a:r>
            <a:r>
              <a:rPr lang="en-US" dirty="0"/>
              <a:t>&gt;100,PPG&gt;140,HbA1C&gt;5.7%</a:t>
            </a:r>
          </a:p>
          <a:p>
            <a:pPr marL="400050" indent="-400050">
              <a:buFont typeface="+mj-lt"/>
              <a:buAutoNum type="romanLcPeriod"/>
            </a:pPr>
            <a:r>
              <a:rPr lang="en-US" dirty="0"/>
              <a:t>BMI&gt;95</a:t>
            </a:r>
            <a:r>
              <a:rPr lang="en-US" baseline="30000" dirty="0"/>
              <a:t>th</a:t>
            </a:r>
            <a:r>
              <a:rPr lang="en-US" dirty="0"/>
              <a:t> centile</a:t>
            </a:r>
          </a:p>
          <a:p>
            <a:pPr marL="400050" indent="-400050">
              <a:buFont typeface="+mj-lt"/>
              <a:buAutoNum type="romanLcPeriod"/>
            </a:pPr>
            <a:r>
              <a:rPr lang="en-US" dirty="0"/>
              <a:t>SS, </a:t>
            </a:r>
            <a:r>
              <a:rPr lang="en-US" dirty="0" err="1"/>
              <a:t>Ht</a:t>
            </a:r>
            <a:r>
              <a:rPr lang="en-US" dirty="0"/>
              <a:t>&lt;-2SD, HV &lt;-3SD</a:t>
            </a:r>
          </a:p>
          <a:p>
            <a:pPr marL="400050" indent="-400050">
              <a:buFont typeface="+mj-lt"/>
              <a:buAutoNum type="romanLcPeriod"/>
            </a:pPr>
            <a:r>
              <a:rPr lang="en-US" dirty="0"/>
              <a:t>Raised IOP</a:t>
            </a:r>
          </a:p>
          <a:p>
            <a:pPr marL="400050" indent="-400050">
              <a:buFont typeface="+mj-lt"/>
              <a:buAutoNum type="romanLcPeriod"/>
            </a:pPr>
            <a:r>
              <a:rPr lang="en-US" dirty="0"/>
              <a:t>Cataract, </a:t>
            </a:r>
            <a:r>
              <a:rPr lang="en-US" dirty="0" err="1"/>
              <a:t>Myopathy,Osteonecrosis</a:t>
            </a:r>
            <a:r>
              <a:rPr lang="en-US" dirty="0"/>
              <a:t>, Psychosis</a:t>
            </a:r>
          </a:p>
          <a:p>
            <a:pPr marL="400050" indent="-400050">
              <a:buFont typeface="+mj-lt"/>
              <a:buAutoNum type="romanLcPeriod"/>
            </a:pPr>
            <a:endParaRPr lang="en-IN" dirty="0"/>
          </a:p>
        </p:txBody>
      </p:sp>
    </p:spTree>
    <p:extLst>
      <p:ext uri="{BB962C8B-B14F-4D97-AF65-F5344CB8AC3E}">
        <p14:creationId xmlns="" xmlns:p14="http://schemas.microsoft.com/office/powerpoint/2010/main" val="294952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5FDC4979-9D06-4536-93B6-8DF429121478}"/>
              </a:ext>
            </a:extLst>
          </p:cNvPr>
          <p:cNvGraphicFramePr>
            <a:graphicFrameLocks noGrp="1"/>
          </p:cNvGraphicFramePr>
          <p:nvPr>
            <p:extLst>
              <p:ext uri="{D42A27DB-BD31-4B8C-83A1-F6EECF244321}">
                <p14:modId xmlns="" xmlns:p14="http://schemas.microsoft.com/office/powerpoint/2010/main" val="1221637836"/>
              </p:ext>
            </p:extLst>
          </p:nvPr>
        </p:nvGraphicFramePr>
        <p:xfrm>
          <a:off x="97972" y="43535"/>
          <a:ext cx="12017830" cy="6770922"/>
        </p:xfrm>
        <a:graphic>
          <a:graphicData uri="http://schemas.openxmlformats.org/drawingml/2006/table">
            <a:tbl>
              <a:tblPr firstRow="1" firstCol="1" bandRow="1">
                <a:tableStyleId>{16D9F66E-5EB9-4882-86FB-DCBF35E3C3E4}</a:tableStyleId>
              </a:tblPr>
              <a:tblGrid>
                <a:gridCol w="2528740">
                  <a:extLst>
                    <a:ext uri="{9D8B030D-6E8A-4147-A177-3AD203B41FA5}">
                      <a16:colId xmlns="" xmlns:a16="http://schemas.microsoft.com/office/drawing/2014/main" val="949263595"/>
                    </a:ext>
                  </a:extLst>
                </a:gridCol>
                <a:gridCol w="1556256">
                  <a:extLst>
                    <a:ext uri="{9D8B030D-6E8A-4147-A177-3AD203B41FA5}">
                      <a16:colId xmlns="" xmlns:a16="http://schemas.microsoft.com/office/drawing/2014/main" val="3613951785"/>
                    </a:ext>
                  </a:extLst>
                </a:gridCol>
                <a:gridCol w="1386458">
                  <a:extLst>
                    <a:ext uri="{9D8B030D-6E8A-4147-A177-3AD203B41FA5}">
                      <a16:colId xmlns="" xmlns:a16="http://schemas.microsoft.com/office/drawing/2014/main" val="2431943389"/>
                    </a:ext>
                  </a:extLst>
                </a:gridCol>
                <a:gridCol w="3254243">
                  <a:extLst>
                    <a:ext uri="{9D8B030D-6E8A-4147-A177-3AD203B41FA5}">
                      <a16:colId xmlns="" xmlns:a16="http://schemas.microsoft.com/office/drawing/2014/main" val="1418269330"/>
                    </a:ext>
                  </a:extLst>
                </a:gridCol>
                <a:gridCol w="3292133">
                  <a:extLst>
                    <a:ext uri="{9D8B030D-6E8A-4147-A177-3AD203B41FA5}">
                      <a16:colId xmlns="" xmlns:a16="http://schemas.microsoft.com/office/drawing/2014/main" val="335064376"/>
                    </a:ext>
                  </a:extLst>
                </a:gridCol>
              </a:tblGrid>
              <a:tr h="405407">
                <a:tc>
                  <a:txBody>
                    <a:bodyPr/>
                    <a:lstStyle/>
                    <a:p>
                      <a:pPr marL="2540" marR="31115" indent="-208915" algn="l">
                        <a:lnSpc>
                          <a:spcPct val="107000"/>
                        </a:lnSpc>
                        <a:spcAft>
                          <a:spcPts val="25"/>
                        </a:spcAft>
                      </a:pPr>
                      <a:r>
                        <a:rPr lang="en-IN" sz="1800">
                          <a:effectLst/>
                        </a:rPr>
                        <a:t>Medication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905" marR="31115" indent="-208915" algn="l">
                        <a:lnSpc>
                          <a:spcPct val="107000"/>
                        </a:lnSpc>
                        <a:spcAft>
                          <a:spcPts val="25"/>
                        </a:spcAft>
                      </a:pPr>
                      <a:r>
                        <a:rPr lang="en-IN" sz="1800">
                          <a:effectLst/>
                        </a:rPr>
                        <a:t>Dose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905" marR="31115" indent="-208915" algn="l">
                        <a:lnSpc>
                          <a:spcPct val="107000"/>
                        </a:lnSpc>
                        <a:spcAft>
                          <a:spcPts val="25"/>
                        </a:spcAft>
                      </a:pPr>
                      <a:r>
                        <a:rPr lang="en-IN" sz="1800">
                          <a:effectLst/>
                        </a:rPr>
                        <a:t>Duration</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208915" marR="31115" indent="-208915" algn="l">
                        <a:lnSpc>
                          <a:spcPct val="107000"/>
                        </a:lnSpc>
                        <a:spcAft>
                          <a:spcPts val="25"/>
                        </a:spcAft>
                      </a:pPr>
                      <a:r>
                        <a:rPr lang="en-IN" sz="1800">
                          <a:effectLst/>
                        </a:rPr>
                        <a:t>Adverse effects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2540" marR="31115" indent="-208915" algn="l">
                        <a:lnSpc>
                          <a:spcPct val="107000"/>
                        </a:lnSpc>
                        <a:spcAft>
                          <a:spcPts val="25"/>
                        </a:spcAft>
                      </a:pPr>
                      <a:r>
                        <a:rPr lang="en-IN" sz="1800">
                          <a:effectLst/>
                        </a:rPr>
                        <a:t>Recommended monitoring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extLst>
                  <a:ext uri="{0D108BD9-81ED-4DB2-BD59-A6C34878D82A}">
                    <a16:rowId xmlns="" xmlns:a16="http://schemas.microsoft.com/office/drawing/2014/main" val="3543603081"/>
                  </a:ext>
                </a:extLst>
              </a:tr>
              <a:tr h="1809830">
                <a:tc>
                  <a:txBody>
                    <a:bodyPr/>
                    <a:lstStyle/>
                    <a:p>
                      <a:pPr marL="2540" marR="31115" indent="-208915" algn="l">
                        <a:lnSpc>
                          <a:spcPct val="107000"/>
                        </a:lnSpc>
                        <a:spcAft>
                          <a:spcPts val="25"/>
                        </a:spcAft>
                      </a:pPr>
                      <a:r>
                        <a:rPr lang="en-IN" sz="1800">
                          <a:effectLst/>
                        </a:rPr>
                        <a:t>Prednisolone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270" marR="31115" indent="-208915" algn="l">
                        <a:lnSpc>
                          <a:spcPct val="107000"/>
                        </a:lnSpc>
                        <a:spcAft>
                          <a:spcPts val="25"/>
                        </a:spcAft>
                      </a:pPr>
                      <a:r>
                        <a:rPr lang="en-IN" sz="1800" dirty="0">
                          <a:effectLst/>
                        </a:rPr>
                        <a:t>0.5-0.7 mg/kg on </a:t>
                      </a:r>
                      <a:r>
                        <a:rPr lang="en-IN" sz="1800">
                          <a:effectLst/>
                        </a:rPr>
                        <a:t>alternate day</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905" marR="31115" indent="-208915" algn="l">
                        <a:lnSpc>
                          <a:spcPct val="107000"/>
                        </a:lnSpc>
                        <a:spcAft>
                          <a:spcPts val="25"/>
                        </a:spcAft>
                      </a:pPr>
                      <a:r>
                        <a:rPr lang="en-IN" sz="1800">
                          <a:effectLst/>
                        </a:rPr>
                        <a:t>6-12 mo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270" marR="31115" indent="-635" algn="l">
                        <a:lnSpc>
                          <a:spcPct val="107000"/>
                        </a:lnSpc>
                        <a:spcAft>
                          <a:spcPts val="25"/>
                        </a:spcAft>
                      </a:pPr>
                      <a:r>
                        <a:rPr lang="en-IN" sz="1800" dirty="0">
                          <a:effectLst/>
                        </a:rPr>
                        <a:t>Cushingoid features; short stature; hypertension; raised intraocular pressure; glucose intolerance; cataract; elevated transaminases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2540" marR="31115" indent="-208915" algn="l">
                        <a:lnSpc>
                          <a:spcPct val="99000"/>
                        </a:lnSpc>
                        <a:spcAft>
                          <a:spcPts val="25"/>
                        </a:spcAft>
                      </a:pPr>
                      <a:r>
                        <a:rPr lang="en-IN" sz="1800">
                          <a:effectLst/>
                        </a:rPr>
                        <a:t>Screen for side effects, hypertension </a:t>
                      </a:r>
                    </a:p>
                    <a:p>
                      <a:pPr marL="2540" marR="20320" indent="-208915" algn="l">
                        <a:lnSpc>
                          <a:spcPct val="107000"/>
                        </a:lnSpc>
                        <a:spcAft>
                          <a:spcPts val="25"/>
                        </a:spcAft>
                      </a:pPr>
                      <a:r>
                        <a:rPr lang="en-IN" sz="1800">
                          <a:effectLst/>
                        </a:rPr>
                        <a:t>Anthropometry q 3-6 mo; eye evaluation q 6-12 mo; blood sugar and transaminases q 3-6 mo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extLst>
                  <a:ext uri="{0D108BD9-81ED-4DB2-BD59-A6C34878D82A}">
                    <a16:rowId xmlns="" xmlns:a16="http://schemas.microsoft.com/office/drawing/2014/main" val="4292390997"/>
                  </a:ext>
                </a:extLst>
              </a:tr>
              <a:tr h="936024">
                <a:tc>
                  <a:txBody>
                    <a:bodyPr/>
                    <a:lstStyle/>
                    <a:p>
                      <a:pPr marL="2540" marR="31115" indent="-208915" algn="l">
                        <a:lnSpc>
                          <a:spcPct val="107000"/>
                        </a:lnSpc>
                        <a:spcAft>
                          <a:spcPts val="25"/>
                        </a:spcAft>
                      </a:pPr>
                      <a:r>
                        <a:rPr lang="en-IN" sz="1800">
                          <a:effectLst/>
                        </a:rPr>
                        <a:t>Levamisole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905" marR="31115" indent="-635" algn="l">
                        <a:lnSpc>
                          <a:spcPct val="107000"/>
                        </a:lnSpc>
                        <a:spcAft>
                          <a:spcPts val="25"/>
                        </a:spcAft>
                      </a:pPr>
                      <a:r>
                        <a:rPr lang="en-IN" sz="1800">
                          <a:effectLst/>
                        </a:rPr>
                        <a:t>2-2.5 mg/kg on alternate day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905" marR="31115" indent="-208915" algn="l">
                        <a:lnSpc>
                          <a:spcPct val="107000"/>
                        </a:lnSpc>
                        <a:spcAft>
                          <a:spcPts val="25"/>
                        </a:spcAft>
                      </a:pPr>
                      <a:r>
                        <a:rPr lang="en-IN" sz="1800">
                          <a:effectLst/>
                        </a:rPr>
                        <a:t>2-3 years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635" marR="31115" indent="-208915" algn="l">
                        <a:lnSpc>
                          <a:spcPct val="107000"/>
                        </a:lnSpc>
                        <a:spcAft>
                          <a:spcPts val="25"/>
                        </a:spcAft>
                      </a:pPr>
                      <a:r>
                        <a:rPr lang="en-IN" sz="1800" dirty="0">
                          <a:effectLst/>
                        </a:rPr>
                        <a:t>Leukopenia, ANCA </a:t>
                      </a:r>
                    </a:p>
                    <a:p>
                      <a:pPr marL="1270" marR="31115" indent="-208915" algn="l">
                        <a:lnSpc>
                          <a:spcPct val="107000"/>
                        </a:lnSpc>
                        <a:spcAft>
                          <a:spcPts val="25"/>
                        </a:spcAft>
                      </a:pPr>
                      <a:r>
                        <a:rPr lang="en-IN" sz="1800" dirty="0">
                          <a:effectLst/>
                        </a:rPr>
                        <a:t>positive vasculitis, high transaminases, seizures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2540" marR="31115" indent="-208915" algn="l">
                        <a:lnSpc>
                          <a:spcPct val="107000"/>
                        </a:lnSpc>
                        <a:spcAft>
                          <a:spcPts val="25"/>
                        </a:spcAft>
                      </a:pPr>
                      <a:r>
                        <a:rPr lang="en-IN" sz="1800">
                          <a:effectLst/>
                        </a:rPr>
                        <a:t>Blood counts^ q 2-3 mo; transaminases q 4-6 mo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extLst>
                  <a:ext uri="{0D108BD9-81ED-4DB2-BD59-A6C34878D82A}">
                    <a16:rowId xmlns="" xmlns:a16="http://schemas.microsoft.com/office/drawing/2014/main" val="4067967965"/>
                  </a:ext>
                </a:extLst>
              </a:tr>
              <a:tr h="1798371">
                <a:tc>
                  <a:txBody>
                    <a:bodyPr/>
                    <a:lstStyle/>
                    <a:p>
                      <a:pPr marL="2540" marR="31115" indent="-208915" algn="l">
                        <a:lnSpc>
                          <a:spcPct val="107000"/>
                        </a:lnSpc>
                        <a:spcAft>
                          <a:spcPts val="25"/>
                        </a:spcAft>
                      </a:pPr>
                      <a:r>
                        <a:rPr lang="en-IN" sz="1800">
                          <a:effectLst/>
                        </a:rPr>
                        <a:t>Cyclophosphamide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905" marR="31115" indent="-208915" algn="l">
                        <a:lnSpc>
                          <a:spcPct val="107000"/>
                        </a:lnSpc>
                        <a:spcAft>
                          <a:spcPts val="25"/>
                        </a:spcAft>
                      </a:pPr>
                      <a:r>
                        <a:rPr lang="en-IN" sz="1800">
                          <a:effectLst/>
                        </a:rPr>
                        <a:t>2-2.5 mg/kg/day orally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905" marR="31115" indent="-208915" algn="l">
                        <a:lnSpc>
                          <a:spcPct val="107000"/>
                        </a:lnSpc>
                        <a:spcAft>
                          <a:spcPts val="25"/>
                        </a:spcAft>
                      </a:pPr>
                      <a:r>
                        <a:rPr lang="en-IN" sz="1800">
                          <a:effectLst/>
                        </a:rPr>
                        <a:t>8-12 weeks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270" marR="31115" indent="-208915" algn="l">
                        <a:lnSpc>
                          <a:spcPct val="107000"/>
                        </a:lnSpc>
                        <a:spcAft>
                          <a:spcPts val="25"/>
                        </a:spcAft>
                      </a:pPr>
                      <a:r>
                        <a:rPr lang="en-IN" sz="1800" dirty="0">
                          <a:effectLst/>
                        </a:rPr>
                        <a:t>Leukopenia, alopecia, infections; </a:t>
                      </a:r>
                      <a:r>
                        <a:rPr lang="en-IN" sz="1800" dirty="0" err="1">
                          <a:effectLst/>
                        </a:rPr>
                        <a:t>discolored</a:t>
                      </a:r>
                      <a:r>
                        <a:rPr lang="en-IN" sz="1800" dirty="0">
                          <a:effectLst/>
                        </a:rPr>
                        <a:t> nails; </a:t>
                      </a:r>
                      <a:r>
                        <a:rPr lang="en-IN" sz="1800" dirty="0" err="1">
                          <a:effectLst/>
                        </a:rPr>
                        <a:t>hemorrhagic</a:t>
                      </a:r>
                      <a:r>
                        <a:rPr lang="en-IN" sz="1800" dirty="0">
                          <a:effectLst/>
                        </a:rPr>
                        <a:t> cystitis; gonadal toxicity and malignancies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2540" marR="31115" indent="-208915" algn="l">
                        <a:lnSpc>
                          <a:spcPct val="102000"/>
                        </a:lnSpc>
                        <a:spcAft>
                          <a:spcPts val="25"/>
                        </a:spcAft>
                      </a:pPr>
                      <a:r>
                        <a:rPr lang="en-IN" sz="1800">
                          <a:effectLst/>
                        </a:rPr>
                        <a:t>Blood counts q 2 weeks</a:t>
                      </a:r>
                      <a:r>
                        <a:rPr lang="en-IN" sz="1800" baseline="30000">
                          <a:effectLst/>
                        </a:rPr>
                        <a:t>c</a:t>
                      </a:r>
                      <a:r>
                        <a:rPr lang="en-IN" sz="1800">
                          <a:effectLst/>
                        </a:rPr>
                        <a:t> Maintain hydration; discontinue during significant infections Co-administer with </a:t>
                      </a:r>
                    </a:p>
                    <a:p>
                      <a:pPr marL="2540" marR="31115" indent="-208915" algn="l">
                        <a:lnSpc>
                          <a:spcPct val="107000"/>
                        </a:lnSpc>
                        <a:spcAft>
                          <a:spcPts val="25"/>
                        </a:spcAft>
                      </a:pPr>
                      <a:r>
                        <a:rPr lang="en-IN" sz="1800">
                          <a:effectLst/>
                        </a:rPr>
                        <a:t>prednisolone 1 mg/kg </a:t>
                      </a:r>
                    </a:p>
                    <a:p>
                      <a:pPr marL="2540" marR="31115" indent="-208915" algn="l">
                        <a:lnSpc>
                          <a:spcPct val="107000"/>
                        </a:lnSpc>
                        <a:spcAft>
                          <a:spcPts val="25"/>
                        </a:spcAft>
                      </a:pPr>
                      <a:r>
                        <a:rPr lang="en-IN" sz="1800">
                          <a:effectLst/>
                        </a:rPr>
                        <a:t>AD</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extLst>
                  <a:ext uri="{0D108BD9-81ED-4DB2-BD59-A6C34878D82A}">
                    <a16:rowId xmlns="" xmlns:a16="http://schemas.microsoft.com/office/drawing/2014/main" val="48047396"/>
                  </a:ext>
                </a:extLst>
              </a:tr>
              <a:tr h="1821290">
                <a:tc>
                  <a:txBody>
                    <a:bodyPr/>
                    <a:lstStyle/>
                    <a:p>
                      <a:pPr marL="2540" marR="31115" indent="-208915" algn="l">
                        <a:lnSpc>
                          <a:spcPct val="107000"/>
                        </a:lnSpc>
                        <a:spcAft>
                          <a:spcPts val="25"/>
                        </a:spcAft>
                      </a:pPr>
                      <a:r>
                        <a:rPr lang="en-IN" sz="1800">
                          <a:effectLst/>
                        </a:rPr>
                        <a:t>Mycophenolate mofetil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905" marR="31115" indent="-208915" algn="l">
                        <a:lnSpc>
                          <a:spcPct val="104000"/>
                        </a:lnSpc>
                        <a:spcAft>
                          <a:spcPts val="25"/>
                        </a:spcAft>
                      </a:pPr>
                      <a:r>
                        <a:rPr lang="en-IN" sz="1800">
                          <a:effectLst/>
                        </a:rPr>
                        <a:t>600-1200 mg/m</a:t>
                      </a:r>
                      <a:r>
                        <a:rPr lang="en-IN" sz="1800" baseline="30000">
                          <a:effectLst/>
                        </a:rPr>
                        <a:t>2</a:t>
                      </a:r>
                      <a:r>
                        <a:rPr lang="en-IN" sz="1800">
                          <a:effectLst/>
                        </a:rPr>
                        <a:t>/day in divided doses; </a:t>
                      </a:r>
                    </a:p>
                    <a:p>
                      <a:pPr marL="1905" marR="31115" indent="-208915" algn="l">
                        <a:lnSpc>
                          <a:spcPct val="107000"/>
                        </a:lnSpc>
                        <a:spcAft>
                          <a:spcPts val="25"/>
                        </a:spcAft>
                      </a:pPr>
                      <a:r>
                        <a:rPr lang="en-IN" sz="1800">
                          <a:effectLst/>
                        </a:rPr>
                        <a:t>AUC &gt;45 mg·h/L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905" marR="31115" indent="-208915" algn="l">
                        <a:lnSpc>
                          <a:spcPct val="107000"/>
                        </a:lnSpc>
                        <a:spcAft>
                          <a:spcPts val="25"/>
                        </a:spcAft>
                      </a:pPr>
                      <a:r>
                        <a:rPr lang="en-IN" sz="1800">
                          <a:effectLst/>
                        </a:rPr>
                        <a:t>2-3 years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1270" marR="31115" indent="-635" algn="l">
                        <a:lnSpc>
                          <a:spcPct val="107000"/>
                        </a:lnSpc>
                        <a:spcAft>
                          <a:spcPts val="25"/>
                        </a:spcAft>
                      </a:pPr>
                      <a:r>
                        <a:rPr lang="en-IN" sz="1800">
                          <a:effectLst/>
                        </a:rPr>
                        <a:t>Abdominal pain, diarrhea, nausea, weight loss; viral warts; leukopenia; elevated transaminases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tc>
                  <a:txBody>
                    <a:bodyPr/>
                    <a:lstStyle/>
                    <a:p>
                      <a:pPr marL="2540" marR="34290" indent="-208915" algn="l">
                        <a:lnSpc>
                          <a:spcPct val="98000"/>
                        </a:lnSpc>
                        <a:spcAft>
                          <a:spcPts val="30"/>
                        </a:spcAft>
                      </a:pPr>
                      <a:r>
                        <a:rPr lang="en-IN" sz="1800" dirty="0">
                          <a:effectLst/>
                        </a:rPr>
                        <a:t>Screen for adverse effects </a:t>
                      </a:r>
                    </a:p>
                    <a:p>
                      <a:pPr marL="2540" marR="31115" indent="-208915" algn="l">
                        <a:lnSpc>
                          <a:spcPct val="107000"/>
                        </a:lnSpc>
                        <a:spcAft>
                          <a:spcPts val="25"/>
                        </a:spcAft>
                      </a:pPr>
                      <a:r>
                        <a:rPr lang="en-IN" sz="1800" dirty="0">
                          <a:effectLst/>
                        </a:rPr>
                        <a:t>Blood </a:t>
                      </a:r>
                      <a:r>
                        <a:rPr lang="en-IN" sz="1800" dirty="0" err="1">
                          <a:effectLst/>
                        </a:rPr>
                        <a:t>counts</a:t>
                      </a:r>
                      <a:r>
                        <a:rPr lang="en-IN" sz="1800" baseline="30000" dirty="0" err="1">
                          <a:effectLst/>
                        </a:rPr>
                        <a:t>c</a:t>
                      </a:r>
                      <a:r>
                        <a:rPr lang="en-IN" sz="1800" dirty="0">
                          <a:effectLst/>
                        </a:rPr>
                        <a:t> and transaminases q 3-6 </a:t>
                      </a:r>
                      <a:r>
                        <a:rPr lang="en-IN" sz="1800" dirty="0" err="1">
                          <a:effectLst/>
                        </a:rPr>
                        <a:t>mo</a:t>
                      </a:r>
                      <a:r>
                        <a:rPr lang="en-IN" sz="1800" dirty="0">
                          <a:effectLst/>
                        </a:rPr>
                        <a:t>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96" marR="31069" marT="33555" marB="0"/>
                </a:tc>
                <a:extLst>
                  <a:ext uri="{0D108BD9-81ED-4DB2-BD59-A6C34878D82A}">
                    <a16:rowId xmlns="" xmlns:a16="http://schemas.microsoft.com/office/drawing/2014/main" val="3735130384"/>
                  </a:ext>
                </a:extLst>
              </a:tr>
            </a:tbl>
          </a:graphicData>
        </a:graphic>
      </p:graphicFrame>
    </p:spTree>
    <p:extLst>
      <p:ext uri="{BB962C8B-B14F-4D97-AF65-F5344CB8AC3E}">
        <p14:creationId xmlns="" xmlns:p14="http://schemas.microsoft.com/office/powerpoint/2010/main" val="27732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2E398AAE-EB0A-46BC-91FB-2726F8B4C7F1}"/>
              </a:ext>
            </a:extLst>
          </p:cNvPr>
          <p:cNvGraphicFramePr>
            <a:graphicFrameLocks noGrp="1"/>
          </p:cNvGraphicFramePr>
          <p:nvPr>
            <p:extLst>
              <p:ext uri="{D42A27DB-BD31-4B8C-83A1-F6EECF244321}">
                <p14:modId xmlns="" xmlns:p14="http://schemas.microsoft.com/office/powerpoint/2010/main" val="1920347646"/>
              </p:ext>
            </p:extLst>
          </p:nvPr>
        </p:nvGraphicFramePr>
        <p:xfrm>
          <a:off x="0" y="112946"/>
          <a:ext cx="5647010" cy="3989705"/>
        </p:xfrm>
        <a:graphic>
          <a:graphicData uri="http://schemas.openxmlformats.org/drawingml/2006/table">
            <a:tbl>
              <a:tblPr firstRow="1" firstCol="1" bandRow="1">
                <a:tableStyleId>{16D9F66E-5EB9-4882-86FB-DCBF35E3C3E4}</a:tableStyleId>
              </a:tblPr>
              <a:tblGrid>
                <a:gridCol w="2002971">
                  <a:extLst>
                    <a:ext uri="{9D8B030D-6E8A-4147-A177-3AD203B41FA5}">
                      <a16:colId xmlns="" xmlns:a16="http://schemas.microsoft.com/office/drawing/2014/main" val="269571745"/>
                    </a:ext>
                  </a:extLst>
                </a:gridCol>
                <a:gridCol w="2213096">
                  <a:extLst>
                    <a:ext uri="{9D8B030D-6E8A-4147-A177-3AD203B41FA5}">
                      <a16:colId xmlns="" xmlns:a16="http://schemas.microsoft.com/office/drawing/2014/main" val="2073401215"/>
                    </a:ext>
                  </a:extLst>
                </a:gridCol>
                <a:gridCol w="1430943">
                  <a:extLst>
                    <a:ext uri="{9D8B030D-6E8A-4147-A177-3AD203B41FA5}">
                      <a16:colId xmlns="" xmlns:a16="http://schemas.microsoft.com/office/drawing/2014/main" val="966450375"/>
                    </a:ext>
                  </a:extLst>
                </a:gridCol>
              </a:tblGrid>
              <a:tr h="2174385">
                <a:tc>
                  <a:txBody>
                    <a:bodyPr/>
                    <a:lstStyle/>
                    <a:p>
                      <a:pPr marL="2540" marR="31115" indent="-208915" algn="l">
                        <a:lnSpc>
                          <a:spcPct val="107000"/>
                        </a:lnSpc>
                        <a:spcAft>
                          <a:spcPts val="25"/>
                        </a:spcAft>
                      </a:pPr>
                      <a:r>
                        <a:rPr lang="en-IN" sz="2000" dirty="0">
                          <a:effectLst/>
                        </a:rPr>
                        <a:t>Cyclosporine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tc>
                  <a:txBody>
                    <a:bodyPr/>
                    <a:lstStyle/>
                    <a:p>
                      <a:pPr marL="1905" marR="31115" indent="-208915" algn="l">
                        <a:lnSpc>
                          <a:spcPct val="107000"/>
                        </a:lnSpc>
                        <a:spcAft>
                          <a:spcPts val="25"/>
                        </a:spcAft>
                      </a:pPr>
                      <a:r>
                        <a:rPr lang="en-IN" sz="2000" b="0" dirty="0">
                          <a:effectLst/>
                        </a:rPr>
                        <a:t>4-5 mg/kg/day in divided doses; trough 80120 ng/</a:t>
                      </a:r>
                      <a:r>
                        <a:rPr lang="en-IN" sz="2000" b="0" dirty="0" err="1">
                          <a:effectLst/>
                        </a:rPr>
                        <a:t>mL</a:t>
                      </a:r>
                      <a:r>
                        <a:rPr lang="en-IN" sz="2000" b="0" baseline="30000" dirty="0" err="1">
                          <a:effectLst/>
                        </a:rPr>
                        <a:t>a</a:t>
                      </a:r>
                      <a:r>
                        <a:rPr lang="en-IN" sz="2000" b="0" dirty="0">
                          <a:effectLst/>
                        </a:rPr>
                        <a:t> </a:t>
                      </a:r>
                      <a:endParaRPr lang="en-IN"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tc>
                  <a:txBody>
                    <a:bodyPr/>
                    <a:lstStyle/>
                    <a:p>
                      <a:pPr marL="1905" marR="31115" indent="-208915" algn="l">
                        <a:lnSpc>
                          <a:spcPct val="107000"/>
                        </a:lnSpc>
                        <a:spcAft>
                          <a:spcPts val="25"/>
                        </a:spcAft>
                      </a:pPr>
                      <a:r>
                        <a:rPr lang="en-IN" sz="2000" b="0" dirty="0">
                          <a:effectLst/>
                        </a:rPr>
                        <a:t>2-3 years </a:t>
                      </a:r>
                      <a:endParaRPr lang="en-IN"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extLst>
                  <a:ext uri="{0D108BD9-81ED-4DB2-BD59-A6C34878D82A}">
                    <a16:rowId xmlns="" xmlns:a16="http://schemas.microsoft.com/office/drawing/2014/main" val="2660248310"/>
                  </a:ext>
                </a:extLst>
              </a:tr>
              <a:tr h="1815320">
                <a:tc>
                  <a:txBody>
                    <a:bodyPr/>
                    <a:lstStyle/>
                    <a:p>
                      <a:pPr marL="2540" marR="31115" indent="-208915" algn="l">
                        <a:lnSpc>
                          <a:spcPct val="107000"/>
                        </a:lnSpc>
                        <a:spcAft>
                          <a:spcPts val="25"/>
                        </a:spcAft>
                      </a:pPr>
                      <a:r>
                        <a:rPr lang="en-IN" sz="2000">
                          <a:effectLst/>
                        </a:rPr>
                        <a:t>Tacrolimus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tc>
                  <a:txBody>
                    <a:bodyPr/>
                    <a:lstStyle/>
                    <a:p>
                      <a:pPr marL="1905" marR="31115" indent="635" algn="l">
                        <a:lnSpc>
                          <a:spcPct val="107000"/>
                        </a:lnSpc>
                        <a:spcAft>
                          <a:spcPts val="25"/>
                        </a:spcAft>
                      </a:pPr>
                      <a:r>
                        <a:rPr lang="en-IN" sz="2000" dirty="0">
                          <a:effectLst/>
                        </a:rPr>
                        <a:t>0.1-0.2 mg/kg/d in divided doses; trough 4-8 ng/</a:t>
                      </a:r>
                      <a:r>
                        <a:rPr lang="en-IN" sz="2000" dirty="0" err="1">
                          <a:effectLst/>
                        </a:rPr>
                        <a:t>mL</a:t>
                      </a:r>
                      <a:r>
                        <a:rPr lang="en-IN" sz="2000" baseline="30000" dirty="0" err="1">
                          <a:effectLst/>
                        </a:rPr>
                        <a:t>a</a:t>
                      </a:r>
                      <a:r>
                        <a:rPr lang="en-IN" sz="2000" dirty="0">
                          <a:effectLst/>
                        </a:rPr>
                        <a:t>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tc>
                  <a:txBody>
                    <a:bodyPr/>
                    <a:lstStyle/>
                    <a:p>
                      <a:pPr marL="1905" marR="31115" indent="-208915" algn="l">
                        <a:lnSpc>
                          <a:spcPct val="107000"/>
                        </a:lnSpc>
                        <a:spcAft>
                          <a:spcPts val="25"/>
                        </a:spcAft>
                      </a:pPr>
                      <a:r>
                        <a:rPr lang="en-IN" sz="2000" dirty="0">
                          <a:effectLst/>
                        </a:rPr>
                        <a:t>2-3 years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extLst>
                  <a:ext uri="{0D108BD9-81ED-4DB2-BD59-A6C34878D82A}">
                    <a16:rowId xmlns="" xmlns:a16="http://schemas.microsoft.com/office/drawing/2014/main" val="1613911936"/>
                  </a:ext>
                </a:extLst>
              </a:tr>
            </a:tbl>
          </a:graphicData>
        </a:graphic>
      </p:graphicFrame>
      <p:graphicFrame>
        <p:nvGraphicFramePr>
          <p:cNvPr id="3" name="Table 2">
            <a:extLst>
              <a:ext uri="{FF2B5EF4-FFF2-40B4-BE49-F238E27FC236}">
                <a16:creationId xmlns="" xmlns:a16="http://schemas.microsoft.com/office/drawing/2014/main" id="{2C90C5F2-CEB3-44C0-97E0-C72250321E3C}"/>
              </a:ext>
            </a:extLst>
          </p:cNvPr>
          <p:cNvGraphicFramePr>
            <a:graphicFrameLocks noGrp="1"/>
          </p:cNvGraphicFramePr>
          <p:nvPr>
            <p:extLst>
              <p:ext uri="{D42A27DB-BD31-4B8C-83A1-F6EECF244321}">
                <p14:modId xmlns="" xmlns:p14="http://schemas.microsoft.com/office/powerpoint/2010/main" val="3245618185"/>
              </p:ext>
            </p:extLst>
          </p:nvPr>
        </p:nvGraphicFramePr>
        <p:xfrm>
          <a:off x="5647010" y="102067"/>
          <a:ext cx="6544990" cy="3989704"/>
        </p:xfrm>
        <a:graphic>
          <a:graphicData uri="http://schemas.openxmlformats.org/drawingml/2006/table">
            <a:tbl>
              <a:tblPr firstRow="1" firstCol="1" bandRow="1">
                <a:tableStyleId>{16D9F66E-5EB9-4882-86FB-DCBF35E3C3E4}</a:tableStyleId>
              </a:tblPr>
              <a:tblGrid>
                <a:gridCol w="3253555">
                  <a:extLst>
                    <a:ext uri="{9D8B030D-6E8A-4147-A177-3AD203B41FA5}">
                      <a16:colId xmlns="" xmlns:a16="http://schemas.microsoft.com/office/drawing/2014/main" val="32326008"/>
                    </a:ext>
                  </a:extLst>
                </a:gridCol>
                <a:gridCol w="3291435">
                  <a:extLst>
                    <a:ext uri="{9D8B030D-6E8A-4147-A177-3AD203B41FA5}">
                      <a16:colId xmlns="" xmlns:a16="http://schemas.microsoft.com/office/drawing/2014/main" val="1323312910"/>
                    </a:ext>
                  </a:extLst>
                </a:gridCol>
              </a:tblGrid>
              <a:tr h="3989704">
                <a:tc>
                  <a:txBody>
                    <a:bodyPr/>
                    <a:lstStyle/>
                    <a:p>
                      <a:pPr marL="1270" marR="31115" indent="-635" algn="l">
                        <a:lnSpc>
                          <a:spcPct val="99000"/>
                        </a:lnSpc>
                        <a:spcAft>
                          <a:spcPts val="25"/>
                        </a:spcAft>
                      </a:pPr>
                      <a:r>
                        <a:rPr lang="en-IN" sz="2000" b="0" dirty="0">
                          <a:effectLst/>
                        </a:rPr>
                        <a:t>Both: Nephrotoxicity, </a:t>
                      </a:r>
                      <a:r>
                        <a:rPr lang="en-IN" sz="2000" b="0" dirty="0" err="1">
                          <a:effectLst/>
                        </a:rPr>
                        <a:t>hyperkalemia</a:t>
                      </a:r>
                      <a:r>
                        <a:rPr lang="en-IN" sz="2000" b="0" dirty="0">
                          <a:effectLst/>
                        </a:rPr>
                        <a:t>, hepatotoxicity </a:t>
                      </a:r>
                    </a:p>
                    <a:p>
                      <a:pPr marL="1270" marR="31115" indent="-208915" algn="l">
                        <a:lnSpc>
                          <a:spcPct val="107000"/>
                        </a:lnSpc>
                        <a:spcAft>
                          <a:spcPts val="25"/>
                        </a:spcAft>
                      </a:pPr>
                      <a:r>
                        <a:rPr lang="en-IN" sz="2000" b="0" dirty="0">
                          <a:effectLst/>
                        </a:rPr>
                        <a:t>Cyclosporine: Gingival </a:t>
                      </a:r>
                    </a:p>
                    <a:p>
                      <a:pPr marL="1270" marR="31115" indent="-208915" algn="l">
                        <a:lnSpc>
                          <a:spcPct val="99000"/>
                        </a:lnSpc>
                        <a:spcAft>
                          <a:spcPts val="5"/>
                        </a:spcAft>
                      </a:pPr>
                      <a:r>
                        <a:rPr lang="en-IN" sz="2000" b="0" dirty="0">
                          <a:effectLst/>
                        </a:rPr>
                        <a:t>hyperplasia, hypertrichosis; hypertension; </a:t>
                      </a:r>
                      <a:r>
                        <a:rPr lang="en-IN" sz="2000" b="0" dirty="0" err="1">
                          <a:effectLst/>
                        </a:rPr>
                        <a:t>dyslipidemia</a:t>
                      </a:r>
                      <a:r>
                        <a:rPr lang="en-IN" sz="2000" b="0" dirty="0">
                          <a:effectLst/>
                        </a:rPr>
                        <a:t> </a:t>
                      </a:r>
                    </a:p>
                    <a:p>
                      <a:pPr marL="1270" marR="31115" indent="-208915" algn="l">
                        <a:lnSpc>
                          <a:spcPct val="99000"/>
                        </a:lnSpc>
                        <a:spcAft>
                          <a:spcPts val="5"/>
                        </a:spcAft>
                      </a:pPr>
                      <a:r>
                        <a:rPr lang="en-IN" sz="2000" b="0" dirty="0">
                          <a:effectLst/>
                        </a:rPr>
                        <a:t>Tacrolimus: Tremors, seizures, headache; </a:t>
                      </a:r>
                      <a:r>
                        <a:rPr lang="en-IN" sz="2000" b="0" dirty="0" err="1">
                          <a:effectLst/>
                        </a:rPr>
                        <a:t>diarrhea</a:t>
                      </a:r>
                      <a:r>
                        <a:rPr lang="en-IN" sz="2000" b="0" dirty="0">
                          <a:effectLst/>
                        </a:rPr>
                        <a:t>; glucose intolerance; </a:t>
                      </a:r>
                    </a:p>
                    <a:p>
                      <a:pPr marL="1270" marR="31115" indent="-208915" algn="l">
                        <a:lnSpc>
                          <a:spcPct val="107000"/>
                        </a:lnSpc>
                        <a:spcAft>
                          <a:spcPts val="25"/>
                        </a:spcAft>
                      </a:pPr>
                      <a:r>
                        <a:rPr lang="en-IN" sz="2000" b="0" dirty="0">
                          <a:effectLst/>
                        </a:rPr>
                        <a:t>hypomagnesemia </a:t>
                      </a:r>
                      <a:endParaRPr lang="en-IN"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tc>
                  <a:txBody>
                    <a:bodyPr/>
                    <a:lstStyle/>
                    <a:p>
                      <a:pPr marL="2540" marR="31115" indent="-208915" algn="l">
                        <a:lnSpc>
                          <a:spcPct val="99000"/>
                        </a:lnSpc>
                        <a:spcAft>
                          <a:spcPts val="25"/>
                        </a:spcAft>
                      </a:pPr>
                      <a:r>
                        <a:rPr lang="en-IN" sz="2000" b="0" dirty="0">
                          <a:effectLst/>
                        </a:rPr>
                        <a:t>Screen for cosmetic side effects, tremors, </a:t>
                      </a:r>
                      <a:r>
                        <a:rPr lang="en-IN" sz="2000" b="0" dirty="0" err="1">
                          <a:effectLst/>
                        </a:rPr>
                        <a:t>diarrhea</a:t>
                      </a:r>
                      <a:r>
                        <a:rPr lang="en-IN" sz="2000" b="0" dirty="0">
                          <a:effectLst/>
                        </a:rPr>
                        <a:t>, hypertension </a:t>
                      </a:r>
                    </a:p>
                    <a:p>
                      <a:pPr marL="2540" marR="31115" indent="-208915" algn="l">
                        <a:lnSpc>
                          <a:spcPct val="107000"/>
                        </a:lnSpc>
                        <a:spcAft>
                          <a:spcPts val="25"/>
                        </a:spcAft>
                      </a:pPr>
                      <a:r>
                        <a:rPr lang="en-IN" sz="2000" b="0" dirty="0">
                          <a:effectLst/>
                        </a:rPr>
                        <a:t>Creatinine, potassium at </a:t>
                      </a:r>
                    </a:p>
                    <a:p>
                      <a:pPr marL="2540" marR="31115" indent="-208915" algn="l">
                        <a:lnSpc>
                          <a:spcPct val="99000"/>
                        </a:lnSpc>
                        <a:spcAft>
                          <a:spcPts val="5"/>
                        </a:spcAft>
                      </a:pPr>
                      <a:r>
                        <a:rPr lang="en-IN" sz="2000" b="0" dirty="0">
                          <a:effectLst/>
                        </a:rPr>
                        <a:t>2-4 weeks, q 3-6 </a:t>
                      </a:r>
                      <a:r>
                        <a:rPr lang="en-IN" sz="2000" b="0" dirty="0" err="1">
                          <a:effectLst/>
                        </a:rPr>
                        <a:t>mo</a:t>
                      </a:r>
                      <a:r>
                        <a:rPr lang="en-IN" sz="2000" b="0" dirty="0">
                          <a:effectLst/>
                        </a:rPr>
                        <a:t> Liver function tests, glucose, uric acid, magnesium and lipids q </a:t>
                      </a:r>
                    </a:p>
                    <a:p>
                      <a:pPr marL="2540" marR="31115" indent="-208915" algn="l">
                        <a:lnSpc>
                          <a:spcPct val="107000"/>
                        </a:lnSpc>
                        <a:spcAft>
                          <a:spcPts val="25"/>
                        </a:spcAft>
                      </a:pPr>
                      <a:r>
                        <a:rPr lang="en-IN" sz="2000" b="0" dirty="0">
                          <a:effectLst/>
                        </a:rPr>
                        <a:t>3-6 </a:t>
                      </a:r>
                      <a:r>
                        <a:rPr lang="en-IN" sz="2000" b="0" dirty="0" err="1">
                          <a:effectLst/>
                        </a:rPr>
                        <a:t>mo</a:t>
                      </a:r>
                      <a:r>
                        <a:rPr lang="en-IN" sz="2000" b="0" dirty="0">
                          <a:effectLst/>
                        </a:rPr>
                        <a:t> </a:t>
                      </a:r>
                      <a:endParaRPr lang="en-IN"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extLst>
                  <a:ext uri="{0D108BD9-81ED-4DB2-BD59-A6C34878D82A}">
                    <a16:rowId xmlns="" xmlns:a16="http://schemas.microsoft.com/office/drawing/2014/main" val="3444242032"/>
                  </a:ext>
                </a:extLst>
              </a:tr>
            </a:tbl>
          </a:graphicData>
        </a:graphic>
      </p:graphicFrame>
      <p:graphicFrame>
        <p:nvGraphicFramePr>
          <p:cNvPr id="4" name="Table 3">
            <a:extLst>
              <a:ext uri="{FF2B5EF4-FFF2-40B4-BE49-F238E27FC236}">
                <a16:creationId xmlns="" xmlns:a16="http://schemas.microsoft.com/office/drawing/2014/main" id="{1F032639-8CE3-4633-A1E2-49995A562335}"/>
              </a:ext>
            </a:extLst>
          </p:cNvPr>
          <p:cNvGraphicFramePr>
            <a:graphicFrameLocks noGrp="1"/>
          </p:cNvGraphicFramePr>
          <p:nvPr>
            <p:extLst>
              <p:ext uri="{D42A27DB-BD31-4B8C-83A1-F6EECF244321}">
                <p14:modId xmlns="" xmlns:p14="http://schemas.microsoft.com/office/powerpoint/2010/main" val="3364412293"/>
              </p:ext>
            </p:extLst>
          </p:nvPr>
        </p:nvGraphicFramePr>
        <p:xfrm>
          <a:off x="0" y="4102650"/>
          <a:ext cx="12192000" cy="2653283"/>
        </p:xfrm>
        <a:graphic>
          <a:graphicData uri="http://schemas.openxmlformats.org/drawingml/2006/table">
            <a:tbl>
              <a:tblPr firstRow="1" firstCol="1" bandRow="1">
                <a:tableStyleId>{16D9F66E-5EB9-4882-86FB-DCBF35E3C3E4}</a:tableStyleId>
              </a:tblPr>
              <a:tblGrid>
                <a:gridCol w="2565387">
                  <a:extLst>
                    <a:ext uri="{9D8B030D-6E8A-4147-A177-3AD203B41FA5}">
                      <a16:colId xmlns="" xmlns:a16="http://schemas.microsoft.com/office/drawing/2014/main" val="1250078601"/>
                    </a:ext>
                  </a:extLst>
                </a:gridCol>
                <a:gridCol w="1578810">
                  <a:extLst>
                    <a:ext uri="{9D8B030D-6E8A-4147-A177-3AD203B41FA5}">
                      <a16:colId xmlns="" xmlns:a16="http://schemas.microsoft.com/office/drawing/2014/main" val="2817751855"/>
                    </a:ext>
                  </a:extLst>
                </a:gridCol>
                <a:gridCol w="1406551">
                  <a:extLst>
                    <a:ext uri="{9D8B030D-6E8A-4147-A177-3AD203B41FA5}">
                      <a16:colId xmlns="" xmlns:a16="http://schemas.microsoft.com/office/drawing/2014/main" val="2496314921"/>
                    </a:ext>
                  </a:extLst>
                </a:gridCol>
                <a:gridCol w="3301407">
                  <a:extLst>
                    <a:ext uri="{9D8B030D-6E8A-4147-A177-3AD203B41FA5}">
                      <a16:colId xmlns="" xmlns:a16="http://schemas.microsoft.com/office/drawing/2014/main" val="1981728202"/>
                    </a:ext>
                  </a:extLst>
                </a:gridCol>
                <a:gridCol w="3339845">
                  <a:extLst>
                    <a:ext uri="{9D8B030D-6E8A-4147-A177-3AD203B41FA5}">
                      <a16:colId xmlns="" xmlns:a16="http://schemas.microsoft.com/office/drawing/2014/main" val="3933654979"/>
                    </a:ext>
                  </a:extLst>
                </a:gridCol>
              </a:tblGrid>
              <a:tr h="2653283">
                <a:tc>
                  <a:txBody>
                    <a:bodyPr/>
                    <a:lstStyle/>
                    <a:p>
                      <a:pPr marL="2540" marR="31115" indent="-208915" algn="l">
                        <a:lnSpc>
                          <a:spcPct val="107000"/>
                        </a:lnSpc>
                        <a:spcAft>
                          <a:spcPts val="25"/>
                        </a:spcAft>
                      </a:pPr>
                      <a:r>
                        <a:rPr lang="en-IN" sz="2000" b="1" dirty="0">
                          <a:effectLst/>
                        </a:rPr>
                        <a:t>Rituximab </a:t>
                      </a:r>
                      <a:endPar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tc>
                  <a:txBody>
                    <a:bodyPr/>
                    <a:lstStyle/>
                    <a:p>
                      <a:pPr marL="1905" marR="31115" indent="635" algn="l">
                        <a:lnSpc>
                          <a:spcPct val="107000"/>
                        </a:lnSpc>
                        <a:spcAft>
                          <a:spcPts val="25"/>
                        </a:spcAft>
                      </a:pPr>
                      <a:r>
                        <a:rPr lang="en-IN" sz="2000" b="0">
                          <a:effectLst/>
                        </a:rPr>
                        <a:t>375 mg/m</a:t>
                      </a:r>
                      <a:r>
                        <a:rPr lang="en-IN" sz="2000" b="0" baseline="30000">
                          <a:effectLst/>
                        </a:rPr>
                        <a:t>2</a:t>
                      </a:r>
                      <a:r>
                        <a:rPr lang="en-IN" sz="2000" b="0">
                          <a:effectLst/>
                        </a:rPr>
                        <a:t>, slow IV infusion </a:t>
                      </a:r>
                      <a:endParaRPr lang="en-IN"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tc>
                  <a:txBody>
                    <a:bodyPr/>
                    <a:lstStyle/>
                    <a:p>
                      <a:pPr marL="1905" marR="31115" indent="-208915" algn="l">
                        <a:lnSpc>
                          <a:spcPct val="107000"/>
                        </a:lnSpc>
                        <a:spcAft>
                          <a:spcPts val="25"/>
                        </a:spcAft>
                      </a:pPr>
                      <a:r>
                        <a:rPr lang="en-IN" sz="2000" b="0">
                          <a:effectLst/>
                        </a:rPr>
                        <a:t>2 doses, 1-week apart</a:t>
                      </a:r>
                      <a:r>
                        <a:rPr lang="en-IN" sz="2000" b="0" baseline="30000">
                          <a:effectLst/>
                        </a:rPr>
                        <a:t>d</a:t>
                      </a:r>
                      <a:r>
                        <a:rPr lang="en-IN" sz="2000" b="0">
                          <a:effectLst/>
                        </a:rPr>
                        <a:t> </a:t>
                      </a:r>
                      <a:endParaRPr lang="en-IN"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tc>
                  <a:txBody>
                    <a:bodyPr/>
                    <a:lstStyle/>
                    <a:p>
                      <a:pPr marL="1270" marR="21590" indent="-208915" algn="l">
                        <a:lnSpc>
                          <a:spcPct val="99000"/>
                        </a:lnSpc>
                        <a:spcAft>
                          <a:spcPts val="5"/>
                        </a:spcAft>
                      </a:pPr>
                      <a:r>
                        <a:rPr lang="en-IN" sz="2000" b="0" dirty="0">
                          <a:effectLst/>
                        </a:rPr>
                        <a:t>Chills, fever; serum sickness; bronchospasm Acute lung injury Neutropenia; P. </a:t>
                      </a:r>
                      <a:r>
                        <a:rPr lang="en-IN" sz="2000" b="0" dirty="0" err="1">
                          <a:effectLst/>
                        </a:rPr>
                        <a:t>jirovecii</a:t>
                      </a:r>
                      <a:r>
                        <a:rPr lang="en-IN" sz="2000" b="0" dirty="0">
                          <a:effectLst/>
                        </a:rPr>
                        <a:t> pneumonia; reactivation of hepatitis B or JC virus; </a:t>
                      </a:r>
                    </a:p>
                    <a:p>
                      <a:pPr marL="1270" marR="31115" indent="-208915" algn="l">
                        <a:lnSpc>
                          <a:spcPct val="107000"/>
                        </a:lnSpc>
                        <a:spcAft>
                          <a:spcPts val="25"/>
                        </a:spcAft>
                      </a:pPr>
                      <a:r>
                        <a:rPr lang="en-IN" sz="2000" b="0" dirty="0">
                          <a:effectLst/>
                        </a:rPr>
                        <a:t>hypogammaglobulinemia</a:t>
                      </a:r>
                      <a:endParaRPr lang="en-IN"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tc>
                  <a:txBody>
                    <a:bodyPr/>
                    <a:lstStyle/>
                    <a:p>
                      <a:pPr marL="2540" marR="31115" indent="-208915" algn="l">
                        <a:lnSpc>
                          <a:spcPct val="99000"/>
                        </a:lnSpc>
                        <a:spcAft>
                          <a:spcPts val="25"/>
                        </a:spcAft>
                      </a:pPr>
                      <a:r>
                        <a:rPr lang="en-IN" sz="2000" b="0" dirty="0">
                          <a:effectLst/>
                        </a:rPr>
                        <a:t>Pre dose: Blood counts, transaminases; hepatitis and HIV serology; </a:t>
                      </a:r>
                    </a:p>
                    <a:p>
                      <a:pPr marL="2540" marR="31115" indent="-208915" algn="l">
                        <a:lnSpc>
                          <a:spcPct val="99000"/>
                        </a:lnSpc>
                        <a:spcAft>
                          <a:spcPts val="5"/>
                        </a:spcAft>
                      </a:pPr>
                      <a:r>
                        <a:rPr lang="en-IN" sz="2000" b="0" dirty="0">
                          <a:effectLst/>
                        </a:rPr>
                        <a:t>immunoglobulin G (IgG) level </a:t>
                      </a:r>
                    </a:p>
                    <a:p>
                      <a:pPr marL="2540" marR="31115" indent="-208915" algn="l">
                        <a:lnSpc>
                          <a:spcPct val="107000"/>
                        </a:lnSpc>
                        <a:spcAft>
                          <a:spcPts val="25"/>
                        </a:spcAft>
                      </a:pPr>
                      <a:r>
                        <a:rPr lang="en-IN" sz="2000" b="0" dirty="0">
                          <a:effectLst/>
                        </a:rPr>
                        <a:t>Post therapy: CD19 counts; blood counts; IgG; consider cotrimoxazole prophylaxis </a:t>
                      </a:r>
                      <a:endParaRPr lang="en-IN"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30" marR="31750" marT="34290" marB="0"/>
                </a:tc>
                <a:extLst>
                  <a:ext uri="{0D108BD9-81ED-4DB2-BD59-A6C34878D82A}">
                    <a16:rowId xmlns="" xmlns:a16="http://schemas.microsoft.com/office/drawing/2014/main" val="3993002189"/>
                  </a:ext>
                </a:extLst>
              </a:tr>
            </a:tbl>
          </a:graphicData>
        </a:graphic>
      </p:graphicFrame>
    </p:spTree>
    <p:extLst>
      <p:ext uri="{BB962C8B-B14F-4D97-AF65-F5344CB8AC3E}">
        <p14:creationId xmlns="" xmlns:p14="http://schemas.microsoft.com/office/powerpoint/2010/main" val="270787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902E42-5E44-44B1-B483-7A2BDE191FFE}"/>
              </a:ext>
            </a:extLst>
          </p:cNvPr>
          <p:cNvSpPr>
            <a:spLocks noGrp="1"/>
          </p:cNvSpPr>
          <p:nvPr>
            <p:ph type="title"/>
          </p:nvPr>
        </p:nvSpPr>
        <p:spPr>
          <a:xfrm>
            <a:off x="609600" y="46032"/>
            <a:ext cx="10972800" cy="1143000"/>
          </a:xfrm>
        </p:spPr>
        <p:txBody>
          <a:bodyPr/>
          <a:lstStyle/>
          <a:p>
            <a:r>
              <a:rPr lang="en-US" sz="5000" dirty="0"/>
              <a:t>TREATMENT: COMPLICATIONS</a:t>
            </a:r>
            <a:endParaRPr lang="en-IN" sz="5000" dirty="0"/>
          </a:p>
        </p:txBody>
      </p:sp>
      <p:sp>
        <p:nvSpPr>
          <p:cNvPr id="3" name="Content Placeholder 2">
            <a:extLst>
              <a:ext uri="{FF2B5EF4-FFF2-40B4-BE49-F238E27FC236}">
                <a16:creationId xmlns="" xmlns:a16="http://schemas.microsoft.com/office/drawing/2014/main" id="{C0A3425B-43FE-43E4-A35C-BA96A1D5D47B}"/>
              </a:ext>
            </a:extLst>
          </p:cNvPr>
          <p:cNvSpPr>
            <a:spLocks noGrp="1"/>
          </p:cNvSpPr>
          <p:nvPr>
            <p:ph idx="1"/>
          </p:nvPr>
        </p:nvSpPr>
        <p:spPr>
          <a:xfrm>
            <a:off x="609600" y="1377381"/>
            <a:ext cx="10972800" cy="4574894"/>
          </a:xfrm>
        </p:spPr>
        <p:txBody>
          <a:bodyPr/>
          <a:lstStyle/>
          <a:p>
            <a:pPr marL="0" indent="0">
              <a:buNone/>
            </a:pPr>
            <a:r>
              <a:rPr lang="en-US" sz="3000" b="1" u="sng" dirty="0"/>
              <a:t>1. EDEMA</a:t>
            </a:r>
          </a:p>
          <a:p>
            <a:pPr marL="0" indent="0">
              <a:buNone/>
            </a:pPr>
            <a:r>
              <a:rPr lang="en-US" sz="3000" dirty="0"/>
              <a:t>   Grade: &lt;7%: mild</a:t>
            </a:r>
          </a:p>
          <a:p>
            <a:pPr marL="0" indent="0">
              <a:buNone/>
            </a:pPr>
            <a:r>
              <a:rPr lang="en-US" sz="3000" dirty="0"/>
              <a:t>               8-15% : moderate</a:t>
            </a:r>
          </a:p>
          <a:p>
            <a:pPr marL="0" indent="0">
              <a:buNone/>
            </a:pPr>
            <a:r>
              <a:rPr lang="en-US" sz="3000" dirty="0"/>
              <a:t>               &gt;15% : severe  </a:t>
            </a:r>
          </a:p>
          <a:p>
            <a:pPr marL="0" indent="0">
              <a:buNone/>
            </a:pPr>
            <a:r>
              <a:rPr lang="en-US" sz="3000" dirty="0"/>
              <a:t>Patients with severe edema have marked hypoalbuminemia (serum albumin &lt; 1.5 g/dL), along with ascites and anasarca that interferes with daily activities. </a:t>
            </a:r>
          </a:p>
          <a:p>
            <a:pPr marL="0" indent="0">
              <a:buNone/>
            </a:pPr>
            <a:r>
              <a:rPr lang="en-US" sz="3000" dirty="0"/>
              <a:t>Intravascular volume depletion is common in patients with moderate or severe edema , and should be assessed before instituting therapy with diuretics. </a:t>
            </a:r>
          </a:p>
        </p:txBody>
      </p:sp>
    </p:spTree>
    <p:extLst>
      <p:ext uri="{BB962C8B-B14F-4D97-AF65-F5344CB8AC3E}">
        <p14:creationId xmlns="" xmlns:p14="http://schemas.microsoft.com/office/powerpoint/2010/main" val="3992563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902E42-5E44-44B1-B483-7A2BDE191FFE}"/>
              </a:ext>
            </a:extLst>
          </p:cNvPr>
          <p:cNvSpPr>
            <a:spLocks noGrp="1"/>
          </p:cNvSpPr>
          <p:nvPr>
            <p:ph type="title"/>
          </p:nvPr>
        </p:nvSpPr>
        <p:spPr>
          <a:xfrm>
            <a:off x="609600" y="46032"/>
            <a:ext cx="10972800" cy="1143000"/>
          </a:xfrm>
        </p:spPr>
        <p:txBody>
          <a:bodyPr/>
          <a:lstStyle/>
          <a:p>
            <a:r>
              <a:rPr lang="en-US" sz="5000" dirty="0"/>
              <a:t>TREATMENT: COMPLICATIONS</a:t>
            </a:r>
            <a:endParaRPr lang="en-IN" sz="5000" dirty="0"/>
          </a:p>
        </p:txBody>
      </p:sp>
      <p:sp>
        <p:nvSpPr>
          <p:cNvPr id="3" name="Content Placeholder 2">
            <a:extLst>
              <a:ext uri="{FF2B5EF4-FFF2-40B4-BE49-F238E27FC236}">
                <a16:creationId xmlns="" xmlns:a16="http://schemas.microsoft.com/office/drawing/2014/main" id="{C0A3425B-43FE-43E4-A35C-BA96A1D5D47B}"/>
              </a:ext>
            </a:extLst>
          </p:cNvPr>
          <p:cNvSpPr>
            <a:spLocks noGrp="1"/>
          </p:cNvSpPr>
          <p:nvPr>
            <p:ph idx="1"/>
          </p:nvPr>
        </p:nvSpPr>
        <p:spPr>
          <a:xfrm>
            <a:off x="108857" y="1420915"/>
            <a:ext cx="12192000" cy="4574894"/>
          </a:xfrm>
        </p:spPr>
        <p:txBody>
          <a:bodyPr/>
          <a:lstStyle/>
          <a:p>
            <a:pPr marL="0" indent="0">
              <a:buNone/>
            </a:pPr>
            <a:r>
              <a:rPr lang="en-US" sz="2800" b="1" u="sng" dirty="0"/>
              <a:t>2. HYPOVOLEMIA:</a:t>
            </a:r>
          </a:p>
          <a:p>
            <a:pPr marL="0" indent="0">
              <a:buNone/>
            </a:pPr>
            <a:endParaRPr lang="en-US" sz="2800" b="1" u="sng" dirty="0"/>
          </a:p>
          <a:p>
            <a:r>
              <a:rPr lang="en-IN" sz="2800" dirty="0"/>
              <a:t>Symptoms: Abdominal pain, nausea, vomiting, dizziness and lethargy.</a:t>
            </a:r>
          </a:p>
          <a:p>
            <a:endParaRPr lang="en-IN" sz="2800" dirty="0"/>
          </a:p>
          <a:p>
            <a:r>
              <a:rPr lang="en-IN" sz="2800" dirty="0"/>
              <a:t>Examination: Tachycardia, pallor, cold peripheries, delayed capillary refill and postural hypotension, and rarely shock . On the other hand, patients with hypervolemia have refractory anasarca, hypertension and </a:t>
            </a:r>
            <a:r>
              <a:rPr lang="en-IN" sz="2800" dirty="0" err="1"/>
              <a:t>dyspnea</a:t>
            </a:r>
            <a:r>
              <a:rPr lang="en-IN" sz="2800" dirty="0"/>
              <a:t> .</a:t>
            </a:r>
          </a:p>
          <a:p>
            <a:endParaRPr lang="en-IN" sz="2800" dirty="0"/>
          </a:p>
          <a:p>
            <a:pPr marL="0" indent="0">
              <a:buNone/>
            </a:pPr>
            <a:r>
              <a:rPr lang="en-US" sz="2800" dirty="0"/>
              <a:t>   </a:t>
            </a:r>
          </a:p>
        </p:txBody>
      </p:sp>
    </p:spTree>
    <p:extLst>
      <p:ext uri="{BB962C8B-B14F-4D97-AF65-F5344CB8AC3E}">
        <p14:creationId xmlns="" xmlns:p14="http://schemas.microsoft.com/office/powerpoint/2010/main" val="2740081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902E42-5E44-44B1-B483-7A2BDE191FFE}"/>
              </a:ext>
            </a:extLst>
          </p:cNvPr>
          <p:cNvSpPr>
            <a:spLocks noGrp="1"/>
          </p:cNvSpPr>
          <p:nvPr>
            <p:ph type="title"/>
          </p:nvPr>
        </p:nvSpPr>
        <p:spPr>
          <a:xfrm>
            <a:off x="609600" y="46032"/>
            <a:ext cx="10972800" cy="1143000"/>
          </a:xfrm>
        </p:spPr>
        <p:txBody>
          <a:bodyPr/>
          <a:lstStyle/>
          <a:p>
            <a:r>
              <a:rPr lang="en-US" sz="5000" dirty="0"/>
              <a:t>TREATMENT: COMPLICATIONS</a:t>
            </a:r>
            <a:endParaRPr lang="en-IN" sz="5000" dirty="0"/>
          </a:p>
        </p:txBody>
      </p:sp>
      <p:sp>
        <p:nvSpPr>
          <p:cNvPr id="3" name="Content Placeholder 2">
            <a:extLst>
              <a:ext uri="{FF2B5EF4-FFF2-40B4-BE49-F238E27FC236}">
                <a16:creationId xmlns="" xmlns:a16="http://schemas.microsoft.com/office/drawing/2014/main" id="{C0A3425B-43FE-43E4-A35C-BA96A1D5D47B}"/>
              </a:ext>
            </a:extLst>
          </p:cNvPr>
          <p:cNvSpPr>
            <a:spLocks noGrp="1"/>
          </p:cNvSpPr>
          <p:nvPr>
            <p:ph idx="1"/>
          </p:nvPr>
        </p:nvSpPr>
        <p:spPr>
          <a:xfrm>
            <a:off x="0" y="1083463"/>
            <a:ext cx="12192000" cy="4574894"/>
          </a:xfrm>
        </p:spPr>
        <p:txBody>
          <a:bodyPr/>
          <a:lstStyle/>
          <a:p>
            <a:pPr marL="0" indent="0">
              <a:buNone/>
            </a:pPr>
            <a:r>
              <a:rPr lang="en-US" sz="2800" b="1" u="sng" dirty="0"/>
              <a:t>2. HYPOVOLEMIA:</a:t>
            </a:r>
          </a:p>
          <a:p>
            <a:pPr marL="0" indent="0">
              <a:buNone/>
            </a:pPr>
            <a:endParaRPr lang="en-IN" sz="2800" dirty="0"/>
          </a:p>
          <a:p>
            <a:r>
              <a:rPr lang="en-IN" sz="2800" dirty="0"/>
              <a:t>Two urinary indices may help assess intravascular volume: fractional excretion of sodium (</a:t>
            </a:r>
            <a:r>
              <a:rPr lang="en-IN" sz="2800" dirty="0" err="1"/>
              <a:t>FENa</a:t>
            </a:r>
            <a:r>
              <a:rPr lang="en-IN" sz="2800" dirty="0"/>
              <a:t>) and potassium index(&gt;0.6%). </a:t>
            </a:r>
            <a:r>
              <a:rPr lang="en-IN" sz="2800" dirty="0" err="1"/>
              <a:t>FENa</a:t>
            </a:r>
            <a:r>
              <a:rPr lang="en-IN" sz="2800" dirty="0"/>
              <a:t> &lt;0.6 indicate high aldosterone activity, characteristic of </a:t>
            </a:r>
            <a:r>
              <a:rPr lang="en-IN" sz="2800" dirty="0" err="1"/>
              <a:t>hypovolemia.The</a:t>
            </a:r>
            <a:r>
              <a:rPr lang="en-IN" sz="2800" dirty="0"/>
              <a:t> indices are not reliable with recent diuretic therapy and while receiving IV fluids.</a:t>
            </a:r>
          </a:p>
          <a:p>
            <a:endParaRPr lang="en-IN" sz="2800" dirty="0"/>
          </a:p>
          <a:p>
            <a:r>
              <a:rPr lang="en-IN" sz="2800" dirty="0"/>
              <a:t>Other parameters of volume status include changes in </a:t>
            </a:r>
            <a:r>
              <a:rPr lang="en-IN" sz="2800" dirty="0" err="1"/>
              <a:t>hematocrit</a:t>
            </a:r>
            <a:r>
              <a:rPr lang="en-IN" sz="2800" dirty="0"/>
              <a:t>, urea to creatinine ratio, inferior vena cava diameter and collapsibility, and bioimpedance analysis.</a:t>
            </a:r>
            <a:endParaRPr lang="en-US" sz="2800" b="1" u="sng" dirty="0"/>
          </a:p>
          <a:p>
            <a:pPr marL="0" indent="0">
              <a:buNone/>
            </a:pPr>
            <a:r>
              <a:rPr lang="en-US" sz="2800" dirty="0"/>
              <a:t>   </a:t>
            </a:r>
          </a:p>
        </p:txBody>
      </p:sp>
    </p:spTree>
    <p:extLst>
      <p:ext uri="{BB962C8B-B14F-4D97-AF65-F5344CB8AC3E}">
        <p14:creationId xmlns="" xmlns:p14="http://schemas.microsoft.com/office/powerpoint/2010/main" val="2618553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235AF37-1FF4-4D97-B7DB-8F10D1464F6F}"/>
              </a:ext>
            </a:extLst>
          </p:cNvPr>
          <p:cNvPicPr/>
          <p:nvPr/>
        </p:nvPicPr>
        <p:blipFill>
          <a:blip r:embed="rId3">
            <a:duotone>
              <a:schemeClr val="accent6">
                <a:shade val="45000"/>
                <a:satMod val="135000"/>
              </a:schemeClr>
              <a:prstClr val="white"/>
            </a:duotone>
            <a:extLst>
              <a:ext uri="{BEBA8EAE-BF5A-486C-A8C5-ECC9F3942E4B}">
                <a14:imgProps xmlns="" xmlns:a14="http://schemas.microsoft.com/office/drawing/2010/main">
                  <a14:imgLayer r:embed="rId4">
                    <a14:imgEffect>
                      <a14:sharpenSoften amount="50000"/>
                    </a14:imgEffect>
                    <a14:imgEffect>
                      <a14:saturation sat="300000"/>
                    </a14:imgEffect>
                    <a14:imgEffect>
                      <a14:brightnessContrast bright="-20000" contrast="40000"/>
                    </a14:imgEffect>
                  </a14:imgLayer>
                </a14:imgProps>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3398361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B23C12-B5D7-446B-9B6D-5BB7C0B0FF88}"/>
              </a:ext>
            </a:extLst>
          </p:cNvPr>
          <p:cNvSpPr>
            <a:spLocks noGrp="1"/>
          </p:cNvSpPr>
          <p:nvPr>
            <p:ph type="title"/>
          </p:nvPr>
        </p:nvSpPr>
        <p:spPr>
          <a:xfrm>
            <a:off x="609600" y="24260"/>
            <a:ext cx="10972800" cy="1143000"/>
          </a:xfrm>
        </p:spPr>
        <p:txBody>
          <a:bodyPr/>
          <a:lstStyle/>
          <a:p>
            <a:r>
              <a:rPr lang="en-US" sz="5000" dirty="0"/>
              <a:t>TREATMENT: COMPLICATIONS</a:t>
            </a:r>
            <a:endParaRPr lang="en-IN" sz="5000" dirty="0"/>
          </a:p>
        </p:txBody>
      </p:sp>
      <p:sp>
        <p:nvSpPr>
          <p:cNvPr id="3" name="Content Placeholder 2">
            <a:extLst>
              <a:ext uri="{FF2B5EF4-FFF2-40B4-BE49-F238E27FC236}">
                <a16:creationId xmlns="" xmlns:a16="http://schemas.microsoft.com/office/drawing/2014/main" id="{1A8FEA7E-54E2-42B2-8C5B-2D54BE8203B3}"/>
              </a:ext>
            </a:extLst>
          </p:cNvPr>
          <p:cNvSpPr>
            <a:spLocks noGrp="1"/>
          </p:cNvSpPr>
          <p:nvPr>
            <p:ph idx="1"/>
          </p:nvPr>
        </p:nvSpPr>
        <p:spPr>
          <a:xfrm>
            <a:off x="609600" y="947059"/>
            <a:ext cx="10972800" cy="4572000"/>
          </a:xfrm>
        </p:spPr>
        <p:txBody>
          <a:bodyPr/>
          <a:lstStyle/>
          <a:p>
            <a:pPr marL="0" indent="0">
              <a:buNone/>
            </a:pPr>
            <a:r>
              <a:rPr lang="en-US" b="1" u="sng" dirty="0"/>
              <a:t>3.  INFECTIONS</a:t>
            </a:r>
            <a:endParaRPr lang="en-IN" b="1" u="sng" dirty="0"/>
          </a:p>
        </p:txBody>
      </p:sp>
      <p:graphicFrame>
        <p:nvGraphicFramePr>
          <p:cNvPr id="4" name="Table 3">
            <a:extLst>
              <a:ext uri="{FF2B5EF4-FFF2-40B4-BE49-F238E27FC236}">
                <a16:creationId xmlns="" xmlns:a16="http://schemas.microsoft.com/office/drawing/2014/main" id="{B23EA577-C358-4D2F-8131-321626DBA924}"/>
              </a:ext>
            </a:extLst>
          </p:cNvPr>
          <p:cNvGraphicFramePr>
            <a:graphicFrameLocks noGrp="1"/>
          </p:cNvGraphicFramePr>
          <p:nvPr>
            <p:extLst>
              <p:ext uri="{D42A27DB-BD31-4B8C-83A1-F6EECF244321}">
                <p14:modId xmlns="" xmlns:p14="http://schemas.microsoft.com/office/powerpoint/2010/main" val="2778772966"/>
              </p:ext>
            </p:extLst>
          </p:nvPr>
        </p:nvGraphicFramePr>
        <p:xfrm>
          <a:off x="0" y="1611086"/>
          <a:ext cx="12192000" cy="5412901"/>
        </p:xfrm>
        <a:graphic>
          <a:graphicData uri="http://schemas.openxmlformats.org/drawingml/2006/table">
            <a:tbl>
              <a:tblPr firstRow="1" firstCol="1" bandRow="1">
                <a:tableStyleId>{16D9F66E-5EB9-4882-86FB-DCBF35E3C3E4}</a:tableStyleId>
              </a:tblPr>
              <a:tblGrid>
                <a:gridCol w="1591479">
                  <a:extLst>
                    <a:ext uri="{9D8B030D-6E8A-4147-A177-3AD203B41FA5}">
                      <a16:colId xmlns="" xmlns:a16="http://schemas.microsoft.com/office/drawing/2014/main" val="257551965"/>
                    </a:ext>
                  </a:extLst>
                </a:gridCol>
                <a:gridCol w="2160769">
                  <a:extLst>
                    <a:ext uri="{9D8B030D-6E8A-4147-A177-3AD203B41FA5}">
                      <a16:colId xmlns="" xmlns:a16="http://schemas.microsoft.com/office/drawing/2014/main" val="1848700336"/>
                    </a:ext>
                  </a:extLst>
                </a:gridCol>
                <a:gridCol w="3746638">
                  <a:extLst>
                    <a:ext uri="{9D8B030D-6E8A-4147-A177-3AD203B41FA5}">
                      <a16:colId xmlns="" xmlns:a16="http://schemas.microsoft.com/office/drawing/2014/main" val="2772861270"/>
                    </a:ext>
                  </a:extLst>
                </a:gridCol>
                <a:gridCol w="4693114">
                  <a:extLst>
                    <a:ext uri="{9D8B030D-6E8A-4147-A177-3AD203B41FA5}">
                      <a16:colId xmlns="" xmlns:a16="http://schemas.microsoft.com/office/drawing/2014/main" val="2600727897"/>
                    </a:ext>
                  </a:extLst>
                </a:gridCol>
              </a:tblGrid>
              <a:tr h="404923">
                <a:tc>
                  <a:txBody>
                    <a:bodyPr/>
                    <a:lstStyle/>
                    <a:p>
                      <a:pPr marL="208915" marR="31115" indent="-208915" algn="l">
                        <a:lnSpc>
                          <a:spcPct val="107000"/>
                        </a:lnSpc>
                        <a:spcAft>
                          <a:spcPts val="25"/>
                        </a:spcAft>
                      </a:pPr>
                      <a:r>
                        <a:rPr lang="en-IN" sz="2000">
                          <a:effectLst/>
                        </a:rPr>
                        <a:t>Infections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tc>
                  <a:txBody>
                    <a:bodyPr/>
                    <a:lstStyle/>
                    <a:p>
                      <a:pPr marL="635" marR="31115" indent="-208915" algn="l">
                        <a:lnSpc>
                          <a:spcPct val="107000"/>
                        </a:lnSpc>
                        <a:spcAft>
                          <a:spcPts val="25"/>
                        </a:spcAft>
                      </a:pPr>
                      <a:r>
                        <a:rPr lang="en-IN" sz="2000" dirty="0">
                          <a:effectLst/>
                        </a:rPr>
                        <a:t>Organisms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tc>
                  <a:txBody>
                    <a:bodyPr/>
                    <a:lstStyle/>
                    <a:p>
                      <a:pPr marL="635" marR="31115" indent="-208915" algn="l">
                        <a:lnSpc>
                          <a:spcPct val="107000"/>
                        </a:lnSpc>
                        <a:spcAft>
                          <a:spcPts val="25"/>
                        </a:spcAft>
                      </a:pPr>
                      <a:r>
                        <a:rPr lang="en-IN" sz="2000">
                          <a:effectLst/>
                        </a:rPr>
                        <a:t>Diagnosis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tc>
                  <a:txBody>
                    <a:bodyPr/>
                    <a:lstStyle/>
                    <a:p>
                      <a:pPr marL="635" marR="31115" indent="-208915" algn="l">
                        <a:lnSpc>
                          <a:spcPct val="107000"/>
                        </a:lnSpc>
                        <a:spcAft>
                          <a:spcPts val="25"/>
                        </a:spcAft>
                      </a:pPr>
                      <a:r>
                        <a:rPr lang="en-IN" sz="2000">
                          <a:effectLst/>
                        </a:rPr>
                        <a:t>Treatment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extLst>
                  <a:ext uri="{0D108BD9-81ED-4DB2-BD59-A6C34878D82A}">
                    <a16:rowId xmlns="" xmlns:a16="http://schemas.microsoft.com/office/drawing/2014/main" val="2060596685"/>
                  </a:ext>
                </a:extLst>
              </a:tr>
              <a:tr h="1625620">
                <a:tc>
                  <a:txBody>
                    <a:bodyPr/>
                    <a:lstStyle/>
                    <a:p>
                      <a:pPr marL="208915" marR="31115" indent="-208915" algn="l">
                        <a:lnSpc>
                          <a:spcPct val="107000"/>
                        </a:lnSpc>
                        <a:spcAft>
                          <a:spcPts val="25"/>
                        </a:spcAft>
                      </a:pPr>
                      <a:r>
                        <a:rPr lang="en-IN" sz="2000">
                          <a:effectLst/>
                        </a:rPr>
                        <a:t>Peritonitis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tc>
                  <a:txBody>
                    <a:bodyPr/>
                    <a:lstStyle/>
                    <a:p>
                      <a:pPr marL="635" marR="31115" indent="-208915" algn="l">
                        <a:lnSpc>
                          <a:spcPct val="107000"/>
                        </a:lnSpc>
                        <a:spcAft>
                          <a:spcPts val="25"/>
                        </a:spcAft>
                      </a:pPr>
                      <a:r>
                        <a:rPr lang="en-IN" sz="2000" dirty="0">
                          <a:effectLst/>
                        </a:rPr>
                        <a:t>S. pneumoniae, </a:t>
                      </a:r>
                    </a:p>
                    <a:p>
                      <a:pPr marL="635" marR="116205" indent="-208915" algn="l">
                        <a:lnSpc>
                          <a:spcPct val="107000"/>
                        </a:lnSpc>
                        <a:spcAft>
                          <a:spcPts val="25"/>
                        </a:spcAft>
                      </a:pPr>
                      <a:r>
                        <a:rPr lang="en-IN" sz="2000" dirty="0">
                          <a:effectLst/>
                        </a:rPr>
                        <a:t>S. pyogenes E. coli, Gram negative bacteria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tc>
                  <a:txBody>
                    <a:bodyPr/>
                    <a:lstStyle/>
                    <a:p>
                      <a:pPr marL="635" marR="31115" indent="-208915" algn="l">
                        <a:lnSpc>
                          <a:spcPct val="107000"/>
                        </a:lnSpc>
                        <a:spcAft>
                          <a:spcPts val="25"/>
                        </a:spcAft>
                      </a:pPr>
                      <a:r>
                        <a:rPr lang="en-IN" sz="2000" dirty="0">
                          <a:effectLst/>
                        </a:rPr>
                        <a:t>Ascitic fluid: &gt;100 white cells/mm</a:t>
                      </a:r>
                      <a:r>
                        <a:rPr lang="en-IN" sz="2000" baseline="30000" dirty="0">
                          <a:effectLst/>
                        </a:rPr>
                        <a:t>3</a:t>
                      </a:r>
                      <a:r>
                        <a:rPr lang="en-IN" sz="2000" dirty="0">
                          <a:effectLst/>
                        </a:rPr>
                        <a:t>, &gt;50% neutrophils Ascitic fluid: Culture, latex agglutination, PCR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tc>
                  <a:txBody>
                    <a:bodyPr/>
                    <a:lstStyle/>
                    <a:p>
                      <a:pPr marL="635" marR="31115" indent="-208915" algn="l">
                        <a:lnSpc>
                          <a:spcPct val="107000"/>
                        </a:lnSpc>
                        <a:spcAft>
                          <a:spcPts val="25"/>
                        </a:spcAft>
                      </a:pPr>
                      <a:r>
                        <a:rPr lang="en-IN" sz="2000" dirty="0">
                          <a:effectLst/>
                        </a:rPr>
                        <a:t>Ceftriaxone or cefotaxime for 7-10 d Ampicillin and gentamicin/amikacin for 7-10 d</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extLst>
                  <a:ext uri="{0D108BD9-81ED-4DB2-BD59-A6C34878D82A}">
                    <a16:rowId xmlns="" xmlns:a16="http://schemas.microsoft.com/office/drawing/2014/main" val="3303103261"/>
                  </a:ext>
                </a:extLst>
              </a:tr>
              <a:tr h="3382358">
                <a:tc>
                  <a:txBody>
                    <a:bodyPr/>
                    <a:lstStyle/>
                    <a:p>
                      <a:pPr marL="208915" marR="31115" indent="-208915" algn="l">
                        <a:lnSpc>
                          <a:spcPct val="107000"/>
                        </a:lnSpc>
                        <a:spcAft>
                          <a:spcPts val="25"/>
                        </a:spcAft>
                      </a:pPr>
                      <a:r>
                        <a:rPr lang="en-IN" sz="2000">
                          <a:effectLst/>
                        </a:rPr>
                        <a:t>Pneumonia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tc>
                  <a:txBody>
                    <a:bodyPr/>
                    <a:lstStyle/>
                    <a:p>
                      <a:pPr marL="635" marR="31115" indent="-208915" algn="l">
                        <a:lnSpc>
                          <a:spcPct val="107000"/>
                        </a:lnSpc>
                        <a:spcAft>
                          <a:spcPts val="25"/>
                        </a:spcAft>
                      </a:pPr>
                      <a:r>
                        <a:rPr lang="en-IN" sz="2000">
                          <a:effectLst/>
                        </a:rPr>
                        <a:t>S. pneumoniae,  </a:t>
                      </a:r>
                    </a:p>
                    <a:p>
                      <a:pPr marL="635" marR="31115" indent="-208915" algn="l">
                        <a:lnSpc>
                          <a:spcPct val="99000"/>
                        </a:lnSpc>
                        <a:spcAft>
                          <a:spcPts val="5"/>
                        </a:spcAft>
                      </a:pPr>
                      <a:r>
                        <a:rPr lang="en-IN" sz="2000">
                          <a:effectLst/>
                        </a:rPr>
                        <a:t>S. aureus, H. influenzae </a:t>
                      </a:r>
                    </a:p>
                    <a:p>
                      <a:pPr marL="635" marR="31115" indent="-208915" algn="l">
                        <a:lnSpc>
                          <a:spcPct val="107000"/>
                        </a:lnSpc>
                        <a:spcAft>
                          <a:spcPts val="25"/>
                        </a:spcAft>
                      </a:pPr>
                      <a:r>
                        <a:rPr lang="en-IN" sz="2000">
                          <a:effectLst/>
                        </a:rPr>
                        <a:t> </a:t>
                      </a:r>
                    </a:p>
                    <a:p>
                      <a:pPr marL="635" marR="31115" indent="-208915" algn="l">
                        <a:lnSpc>
                          <a:spcPct val="107000"/>
                        </a:lnSpc>
                        <a:spcAft>
                          <a:spcPts val="25"/>
                        </a:spcAft>
                      </a:pPr>
                      <a:r>
                        <a:rPr lang="en-IN" sz="2000">
                          <a:effectLst/>
                        </a:rPr>
                        <a:t>Influenza </a:t>
                      </a:r>
                    </a:p>
                    <a:p>
                      <a:pPr marL="635" marR="31115" indent="-208915" algn="l">
                        <a:lnSpc>
                          <a:spcPct val="107000"/>
                        </a:lnSpc>
                        <a:spcAft>
                          <a:spcPts val="25"/>
                        </a:spcAft>
                      </a:pPr>
                      <a:r>
                        <a:rPr lang="en-IN" sz="2000">
                          <a:effectLst/>
                        </a:rPr>
                        <a:t>H1N1 </a:t>
                      </a:r>
                    </a:p>
                    <a:p>
                      <a:pPr marL="635" marR="31115" indent="-208915" algn="l">
                        <a:lnSpc>
                          <a:spcPct val="107000"/>
                        </a:lnSpc>
                        <a:spcAft>
                          <a:spcPts val="25"/>
                        </a:spcAft>
                      </a:pPr>
                      <a:r>
                        <a:rPr lang="en-IN" sz="2000">
                          <a:effectLst/>
                        </a:rPr>
                        <a:t>M. tuberculosis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tc>
                  <a:txBody>
                    <a:bodyPr/>
                    <a:lstStyle/>
                    <a:p>
                      <a:pPr marL="635" marR="31115" indent="-208915" algn="l">
                        <a:lnSpc>
                          <a:spcPct val="99000"/>
                        </a:lnSpc>
                        <a:spcAft>
                          <a:spcPts val="25"/>
                        </a:spcAft>
                      </a:pPr>
                      <a:r>
                        <a:rPr lang="en-IN" sz="2000">
                          <a:effectLst/>
                        </a:rPr>
                        <a:t>Chest X ray; blood culture; sputum for Gram stain and </a:t>
                      </a:r>
                    </a:p>
                    <a:p>
                      <a:pPr marL="635" marR="31115" indent="-208915" algn="l">
                        <a:lnSpc>
                          <a:spcPct val="107000"/>
                        </a:lnSpc>
                        <a:spcAft>
                          <a:spcPts val="25"/>
                        </a:spcAft>
                      </a:pPr>
                      <a:r>
                        <a:rPr lang="en-IN" sz="2000">
                          <a:effectLst/>
                        </a:rPr>
                        <a:t>culture </a:t>
                      </a:r>
                    </a:p>
                    <a:p>
                      <a:pPr marL="635" marR="31115" indent="-208915" algn="l">
                        <a:lnSpc>
                          <a:spcPct val="107000"/>
                        </a:lnSpc>
                        <a:spcAft>
                          <a:spcPts val="25"/>
                        </a:spcAft>
                      </a:pPr>
                      <a:r>
                        <a:rPr lang="en-IN" sz="2000">
                          <a:effectLst/>
                        </a:rPr>
                        <a:t> </a:t>
                      </a:r>
                    </a:p>
                    <a:p>
                      <a:pPr marL="635" marR="31115" indent="-208915" algn="l">
                        <a:lnSpc>
                          <a:spcPct val="107000"/>
                        </a:lnSpc>
                        <a:spcAft>
                          <a:spcPts val="25"/>
                        </a:spcAft>
                      </a:pPr>
                      <a:r>
                        <a:rPr lang="en-IN" sz="2000">
                          <a:effectLst/>
                        </a:rPr>
                        <a:t>Throat swab for H1N1 by </a:t>
                      </a:r>
                    </a:p>
                    <a:p>
                      <a:pPr marL="635" marR="31115" indent="-208915" algn="l">
                        <a:lnSpc>
                          <a:spcPct val="107000"/>
                        </a:lnSpc>
                        <a:spcAft>
                          <a:spcPts val="25"/>
                        </a:spcAft>
                      </a:pPr>
                      <a:r>
                        <a:rPr lang="en-IN" sz="2000">
                          <a:effectLst/>
                        </a:rPr>
                        <a:t>PCR </a:t>
                      </a:r>
                    </a:p>
                    <a:p>
                      <a:pPr marL="635" marR="31115" indent="-208915" algn="l">
                        <a:lnSpc>
                          <a:spcPct val="107000"/>
                        </a:lnSpc>
                        <a:spcAft>
                          <a:spcPts val="25"/>
                        </a:spcAft>
                      </a:pPr>
                      <a:r>
                        <a:rPr lang="en-IN" sz="2000">
                          <a:effectLst/>
                        </a:rPr>
                        <a:t>Tuberculin test; pleural tap, </a:t>
                      </a:r>
                    </a:p>
                    <a:p>
                      <a:pPr marL="635" marR="31115" indent="-208915" algn="l">
                        <a:lnSpc>
                          <a:spcPct val="107000"/>
                        </a:lnSpc>
                        <a:spcAft>
                          <a:spcPts val="25"/>
                        </a:spcAft>
                      </a:pPr>
                      <a:r>
                        <a:rPr lang="en-IN" sz="2000">
                          <a:effectLst/>
                        </a:rPr>
                        <a:t>gastric aspirate, sputum: acid fast bacilli, CBNAAT</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tc>
                  <a:txBody>
                    <a:bodyPr/>
                    <a:lstStyle/>
                    <a:p>
                      <a:pPr marL="635" marR="31115" indent="-208915" algn="l">
                        <a:lnSpc>
                          <a:spcPct val="101000"/>
                        </a:lnSpc>
                        <a:spcAft>
                          <a:spcPts val="130"/>
                        </a:spcAft>
                      </a:pPr>
                      <a:r>
                        <a:rPr lang="en-IN" sz="2000" dirty="0">
                          <a:effectLst/>
                        </a:rPr>
                        <a:t>Oral: Amoxicillin, </a:t>
                      </a:r>
                      <a:r>
                        <a:rPr lang="en-IN" sz="2000" dirty="0" err="1">
                          <a:effectLst/>
                        </a:rPr>
                        <a:t>coamoxiclav</a:t>
                      </a:r>
                      <a:r>
                        <a:rPr lang="en-IN" sz="2000" dirty="0">
                          <a:effectLst/>
                        </a:rPr>
                        <a:t>, cefuroxime for 10-14 d</a:t>
                      </a:r>
                      <a:r>
                        <a:rPr lang="en-IN" sz="2000" baseline="30000" dirty="0">
                          <a:effectLst/>
                        </a:rPr>
                        <a:t>^</a:t>
                      </a:r>
                      <a:r>
                        <a:rPr lang="en-IN" sz="2000" dirty="0">
                          <a:effectLst/>
                        </a:rPr>
                        <a:t> </a:t>
                      </a:r>
                    </a:p>
                    <a:p>
                      <a:pPr marL="635" marR="31115" indent="-208915" algn="l">
                        <a:lnSpc>
                          <a:spcPct val="107000"/>
                        </a:lnSpc>
                        <a:spcAft>
                          <a:spcPts val="25"/>
                        </a:spcAft>
                      </a:pPr>
                      <a:r>
                        <a:rPr lang="en-IN" sz="2000" dirty="0">
                          <a:effectLst/>
                        </a:rPr>
                        <a:t>Parenteral: Ceftriaxone; or ampicillin </a:t>
                      </a:r>
                    </a:p>
                    <a:p>
                      <a:pPr marL="635" marR="31115" indent="-208915" algn="l">
                        <a:lnSpc>
                          <a:spcPct val="107000"/>
                        </a:lnSpc>
                        <a:spcAft>
                          <a:spcPts val="60"/>
                        </a:spcAft>
                      </a:pPr>
                      <a:r>
                        <a:rPr lang="en-IN" sz="2000" dirty="0">
                          <a:effectLst/>
                        </a:rPr>
                        <a:t>and amikacin for 7-10 d</a:t>
                      </a:r>
                      <a:r>
                        <a:rPr lang="en-IN" sz="2000" baseline="30000" dirty="0">
                          <a:effectLst/>
                        </a:rPr>
                        <a:t>^</a:t>
                      </a:r>
                      <a:r>
                        <a:rPr lang="en-IN" sz="2000" dirty="0">
                          <a:effectLst/>
                        </a:rPr>
                        <a:t> </a:t>
                      </a:r>
                    </a:p>
                    <a:p>
                      <a:pPr marL="635" marR="31115" indent="-208915" algn="l">
                        <a:lnSpc>
                          <a:spcPct val="107000"/>
                        </a:lnSpc>
                        <a:spcAft>
                          <a:spcPts val="25"/>
                        </a:spcAft>
                      </a:pPr>
                      <a:r>
                        <a:rPr lang="en-IN" sz="2000" dirty="0">
                          <a:effectLst/>
                        </a:rPr>
                        <a:t>Oseltamivir for 5 d </a:t>
                      </a:r>
                    </a:p>
                    <a:p>
                      <a:pPr marL="635" marR="31115" indent="-208915" algn="l">
                        <a:lnSpc>
                          <a:spcPct val="107000"/>
                        </a:lnSpc>
                        <a:spcAft>
                          <a:spcPts val="25"/>
                        </a:spcAft>
                      </a:pPr>
                      <a:r>
                        <a:rPr lang="en-IN" sz="2000" dirty="0">
                          <a:effectLst/>
                        </a:rPr>
                        <a:t>Therapy as per National Tuberculosis </a:t>
                      </a:r>
                    </a:p>
                    <a:p>
                      <a:pPr marL="635" marR="31115" indent="-208915" algn="l">
                        <a:lnSpc>
                          <a:spcPct val="107000"/>
                        </a:lnSpc>
                        <a:spcAft>
                          <a:spcPts val="25"/>
                        </a:spcAft>
                      </a:pPr>
                      <a:r>
                        <a:rPr lang="en-IN" sz="2000" dirty="0">
                          <a:effectLst/>
                        </a:rPr>
                        <a:t>Elimination Program [16]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001" marR="30694" marT="32535" marB="0"/>
                </a:tc>
                <a:extLst>
                  <a:ext uri="{0D108BD9-81ED-4DB2-BD59-A6C34878D82A}">
                    <a16:rowId xmlns="" xmlns:a16="http://schemas.microsoft.com/office/drawing/2014/main" val="1033977683"/>
                  </a:ext>
                </a:extLst>
              </a:tr>
            </a:tbl>
          </a:graphicData>
        </a:graphic>
      </p:graphicFrame>
    </p:spTree>
    <p:extLst>
      <p:ext uri="{BB962C8B-B14F-4D97-AF65-F5344CB8AC3E}">
        <p14:creationId xmlns="" xmlns:p14="http://schemas.microsoft.com/office/powerpoint/2010/main" val="1763578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8A9BE8-333D-4763-B175-67793828C356}"/>
              </a:ext>
            </a:extLst>
          </p:cNvPr>
          <p:cNvSpPr>
            <a:spLocks noGrp="1"/>
          </p:cNvSpPr>
          <p:nvPr>
            <p:ph type="title"/>
          </p:nvPr>
        </p:nvSpPr>
        <p:spPr>
          <a:xfrm>
            <a:off x="0" y="274638"/>
            <a:ext cx="12192000" cy="1009876"/>
          </a:xfrm>
        </p:spPr>
        <p:txBody>
          <a:bodyPr/>
          <a:lstStyle/>
          <a:p>
            <a:pPr algn="l"/>
            <a:r>
              <a:rPr lang="en-US" sz="3000" b="0" u="sng" dirty="0"/>
              <a:t>3.  INFECTIONS</a:t>
            </a:r>
            <a:r>
              <a:rPr lang="en-IN" u="sng" dirty="0"/>
              <a:t/>
            </a:r>
            <a:br>
              <a:rPr lang="en-IN" u="sng" dirty="0"/>
            </a:br>
            <a:endParaRPr lang="en-IN" dirty="0"/>
          </a:p>
        </p:txBody>
      </p:sp>
      <p:graphicFrame>
        <p:nvGraphicFramePr>
          <p:cNvPr id="4" name="Content Placeholder 3">
            <a:extLst>
              <a:ext uri="{FF2B5EF4-FFF2-40B4-BE49-F238E27FC236}">
                <a16:creationId xmlns="" xmlns:a16="http://schemas.microsoft.com/office/drawing/2014/main" id="{8737E648-B998-49A6-8DBE-2989C911B4F2}"/>
              </a:ext>
            </a:extLst>
          </p:cNvPr>
          <p:cNvGraphicFramePr>
            <a:graphicFrameLocks noGrp="1"/>
          </p:cNvGraphicFramePr>
          <p:nvPr>
            <p:ph idx="1"/>
            <p:extLst>
              <p:ext uri="{D42A27DB-BD31-4B8C-83A1-F6EECF244321}">
                <p14:modId xmlns="" xmlns:p14="http://schemas.microsoft.com/office/powerpoint/2010/main" val="1568204153"/>
              </p:ext>
            </p:extLst>
          </p:nvPr>
        </p:nvGraphicFramePr>
        <p:xfrm>
          <a:off x="1" y="797155"/>
          <a:ext cx="12191999" cy="5679846"/>
        </p:xfrm>
        <a:graphic>
          <a:graphicData uri="http://schemas.openxmlformats.org/drawingml/2006/table">
            <a:tbl>
              <a:tblPr firstRow="1" firstCol="1" bandRow="1">
                <a:tableStyleId>{16D9F66E-5EB9-4882-86FB-DCBF35E3C3E4}</a:tableStyleId>
              </a:tblPr>
              <a:tblGrid>
                <a:gridCol w="1591481">
                  <a:extLst>
                    <a:ext uri="{9D8B030D-6E8A-4147-A177-3AD203B41FA5}">
                      <a16:colId xmlns="" xmlns:a16="http://schemas.microsoft.com/office/drawing/2014/main" val="1754066733"/>
                    </a:ext>
                  </a:extLst>
                </a:gridCol>
                <a:gridCol w="2160767">
                  <a:extLst>
                    <a:ext uri="{9D8B030D-6E8A-4147-A177-3AD203B41FA5}">
                      <a16:colId xmlns="" xmlns:a16="http://schemas.microsoft.com/office/drawing/2014/main" val="2260718520"/>
                    </a:ext>
                  </a:extLst>
                </a:gridCol>
                <a:gridCol w="3746638">
                  <a:extLst>
                    <a:ext uri="{9D8B030D-6E8A-4147-A177-3AD203B41FA5}">
                      <a16:colId xmlns="" xmlns:a16="http://schemas.microsoft.com/office/drawing/2014/main" val="812875866"/>
                    </a:ext>
                  </a:extLst>
                </a:gridCol>
                <a:gridCol w="4693113">
                  <a:extLst>
                    <a:ext uri="{9D8B030D-6E8A-4147-A177-3AD203B41FA5}">
                      <a16:colId xmlns="" xmlns:a16="http://schemas.microsoft.com/office/drawing/2014/main" val="976128481"/>
                    </a:ext>
                  </a:extLst>
                </a:gridCol>
              </a:tblGrid>
              <a:tr h="2572774">
                <a:tc>
                  <a:txBody>
                    <a:bodyPr/>
                    <a:lstStyle/>
                    <a:p>
                      <a:pPr marL="208915" marR="31115" indent="-208915" algn="l">
                        <a:lnSpc>
                          <a:spcPct val="107000"/>
                        </a:lnSpc>
                        <a:spcAft>
                          <a:spcPts val="25"/>
                        </a:spcAft>
                      </a:pPr>
                      <a:r>
                        <a:rPr lang="en-IN" sz="2200" dirty="0">
                          <a:effectLst/>
                        </a:rPr>
                        <a:t>Cellulitis </a:t>
                      </a:r>
                      <a:endPar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tc>
                  <a:txBody>
                    <a:bodyPr/>
                    <a:lstStyle/>
                    <a:p>
                      <a:pPr marL="635" marR="104775" indent="-208915" algn="l">
                        <a:lnSpc>
                          <a:spcPct val="107000"/>
                        </a:lnSpc>
                        <a:spcAft>
                          <a:spcPts val="25"/>
                        </a:spcAft>
                      </a:pPr>
                      <a:r>
                        <a:rPr lang="en-IN" sz="2200">
                          <a:effectLst/>
                        </a:rPr>
                        <a:t>S. aureus, S. pyogenes H. influenzae Gram negative bacteria</a:t>
                      </a:r>
                      <a:endParaRPr lang="en-I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tc>
                  <a:txBody>
                    <a:bodyPr/>
                    <a:lstStyle/>
                    <a:p>
                      <a:pPr marL="635" marR="31115" indent="-208915" algn="l">
                        <a:lnSpc>
                          <a:spcPct val="107000"/>
                        </a:lnSpc>
                        <a:spcAft>
                          <a:spcPts val="25"/>
                        </a:spcAft>
                      </a:pPr>
                      <a:r>
                        <a:rPr lang="en-IN" sz="2200" dirty="0">
                          <a:effectLst/>
                        </a:rPr>
                        <a:t>Pus for culture, sensitivity Blood culture </a:t>
                      </a:r>
                      <a:endPar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tc>
                  <a:txBody>
                    <a:bodyPr/>
                    <a:lstStyle/>
                    <a:p>
                      <a:pPr marL="635" marR="31115" indent="-208915" algn="l">
                        <a:lnSpc>
                          <a:spcPct val="100000"/>
                        </a:lnSpc>
                        <a:spcAft>
                          <a:spcPts val="140"/>
                        </a:spcAft>
                      </a:pPr>
                      <a:r>
                        <a:rPr lang="en-IN" sz="2200">
                          <a:effectLst/>
                        </a:rPr>
                        <a:t>Parenteral: Coamoxiclav; cloxacillin with ceftriaxone for 7-10 d</a:t>
                      </a:r>
                      <a:r>
                        <a:rPr lang="en-IN" sz="2200" baseline="30000">
                          <a:effectLst/>
                        </a:rPr>
                        <a:t>^</a:t>
                      </a:r>
                      <a:r>
                        <a:rPr lang="en-IN" sz="2200">
                          <a:effectLst/>
                        </a:rPr>
                        <a:t> </a:t>
                      </a:r>
                    </a:p>
                    <a:p>
                      <a:pPr marL="635" marR="31115" indent="-208915" algn="l">
                        <a:lnSpc>
                          <a:spcPct val="107000"/>
                        </a:lnSpc>
                        <a:spcAft>
                          <a:spcPts val="25"/>
                        </a:spcAft>
                      </a:pPr>
                      <a:r>
                        <a:rPr lang="en-IN" sz="2200">
                          <a:effectLst/>
                        </a:rPr>
                        <a:t> </a:t>
                      </a:r>
                      <a:endParaRPr lang="en-I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extLst>
                  <a:ext uri="{0D108BD9-81ED-4DB2-BD59-A6C34878D82A}">
                    <a16:rowId xmlns="" xmlns:a16="http://schemas.microsoft.com/office/drawing/2014/main" val="2119162694"/>
                  </a:ext>
                </a:extLst>
              </a:tr>
              <a:tr h="1553536">
                <a:tc>
                  <a:txBody>
                    <a:bodyPr/>
                    <a:lstStyle/>
                    <a:p>
                      <a:pPr marL="208915" marR="31115" indent="-208915" algn="l">
                        <a:lnSpc>
                          <a:spcPct val="107000"/>
                        </a:lnSpc>
                        <a:spcAft>
                          <a:spcPts val="25"/>
                        </a:spcAft>
                      </a:pPr>
                      <a:r>
                        <a:rPr lang="en-IN" sz="2200">
                          <a:effectLst/>
                        </a:rPr>
                        <a:t>Sepsis </a:t>
                      </a:r>
                      <a:endParaRPr lang="en-I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tc>
                  <a:txBody>
                    <a:bodyPr/>
                    <a:lstStyle/>
                    <a:p>
                      <a:pPr marL="635" marR="31115" indent="-208915" algn="l">
                        <a:lnSpc>
                          <a:spcPct val="107000"/>
                        </a:lnSpc>
                        <a:spcAft>
                          <a:spcPts val="25"/>
                        </a:spcAft>
                      </a:pPr>
                      <a:r>
                        <a:rPr lang="en-IN" sz="2200">
                          <a:effectLst/>
                        </a:rPr>
                        <a:t>S. pneumoniae, Gram negative bacteria</a:t>
                      </a:r>
                      <a:endParaRPr lang="en-I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tc>
                  <a:txBody>
                    <a:bodyPr/>
                    <a:lstStyle/>
                    <a:p>
                      <a:pPr marL="635" marR="31115" indent="-208915" algn="l">
                        <a:lnSpc>
                          <a:spcPct val="98000"/>
                        </a:lnSpc>
                        <a:spcAft>
                          <a:spcPts val="10"/>
                        </a:spcAft>
                      </a:pPr>
                      <a:r>
                        <a:rPr lang="en-IN" sz="2200">
                          <a:effectLst/>
                        </a:rPr>
                        <a:t>Complete blood counts; Creactive protein, </a:t>
                      </a:r>
                    </a:p>
                    <a:p>
                      <a:pPr marL="635" marR="31115" indent="-208915" algn="l">
                        <a:lnSpc>
                          <a:spcPct val="107000"/>
                        </a:lnSpc>
                        <a:spcAft>
                          <a:spcPts val="25"/>
                        </a:spcAft>
                      </a:pPr>
                      <a:r>
                        <a:rPr lang="en-IN" sz="2200">
                          <a:effectLst/>
                        </a:rPr>
                        <a:t>procalcitonin; blood culture</a:t>
                      </a:r>
                      <a:endParaRPr lang="en-I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tc>
                  <a:txBody>
                    <a:bodyPr/>
                    <a:lstStyle/>
                    <a:p>
                      <a:pPr marL="635" marR="31115" indent="-208915" algn="l">
                        <a:lnSpc>
                          <a:spcPct val="107000"/>
                        </a:lnSpc>
                        <a:spcAft>
                          <a:spcPts val="25"/>
                        </a:spcAft>
                      </a:pPr>
                      <a:r>
                        <a:rPr lang="en-IN" sz="2200">
                          <a:effectLst/>
                        </a:rPr>
                        <a:t>Ceftriaxone and amikacin for 10-14 d </a:t>
                      </a:r>
                      <a:endParaRPr lang="en-I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extLst>
                  <a:ext uri="{0D108BD9-81ED-4DB2-BD59-A6C34878D82A}">
                    <a16:rowId xmlns="" xmlns:a16="http://schemas.microsoft.com/office/drawing/2014/main" val="277893344"/>
                  </a:ext>
                </a:extLst>
              </a:tr>
              <a:tr h="1553536">
                <a:tc>
                  <a:txBody>
                    <a:bodyPr/>
                    <a:lstStyle/>
                    <a:p>
                      <a:pPr marL="208915" marR="31115" indent="-208915" algn="l">
                        <a:lnSpc>
                          <a:spcPct val="107000"/>
                        </a:lnSpc>
                        <a:spcAft>
                          <a:spcPts val="25"/>
                        </a:spcAft>
                      </a:pPr>
                      <a:r>
                        <a:rPr lang="en-IN" sz="2200">
                          <a:effectLst/>
                        </a:rPr>
                        <a:t>Varicella </a:t>
                      </a:r>
                      <a:endParaRPr lang="en-I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tc>
                  <a:txBody>
                    <a:bodyPr/>
                    <a:lstStyle/>
                    <a:p>
                      <a:pPr marL="635" marR="31115" indent="-208915" algn="l">
                        <a:lnSpc>
                          <a:spcPct val="107000"/>
                        </a:lnSpc>
                        <a:spcAft>
                          <a:spcPts val="25"/>
                        </a:spcAft>
                      </a:pPr>
                      <a:r>
                        <a:rPr lang="en-IN" sz="2200">
                          <a:effectLst/>
                        </a:rPr>
                        <a:t>Varicella zoster virus </a:t>
                      </a:r>
                      <a:endParaRPr lang="en-I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tc>
                  <a:txBody>
                    <a:bodyPr/>
                    <a:lstStyle/>
                    <a:p>
                      <a:pPr marL="635" marR="31115" indent="-208915" algn="l">
                        <a:lnSpc>
                          <a:spcPct val="107000"/>
                        </a:lnSpc>
                        <a:spcAft>
                          <a:spcPts val="25"/>
                        </a:spcAft>
                      </a:pPr>
                      <a:r>
                        <a:rPr lang="en-IN" sz="2200" dirty="0">
                          <a:effectLst/>
                        </a:rPr>
                        <a:t>Clinical </a:t>
                      </a:r>
                      <a:endPar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tc>
                  <a:txBody>
                    <a:bodyPr/>
                    <a:lstStyle/>
                    <a:p>
                      <a:pPr marL="635" marR="31115" indent="-208915" algn="l">
                        <a:lnSpc>
                          <a:spcPct val="107000"/>
                        </a:lnSpc>
                        <a:spcAft>
                          <a:spcPts val="25"/>
                        </a:spcAft>
                      </a:pPr>
                      <a:r>
                        <a:rPr lang="en-IN" sz="2200" dirty="0">
                          <a:effectLst/>
                        </a:rPr>
                        <a:t>IV acyclovir (1500 mg/m</a:t>
                      </a:r>
                      <a:r>
                        <a:rPr lang="en-IN" sz="2200" baseline="30000" dirty="0">
                          <a:effectLst/>
                        </a:rPr>
                        <a:t>2</a:t>
                      </a:r>
                      <a:r>
                        <a:rPr lang="en-IN" sz="2200" dirty="0">
                          <a:effectLst/>
                        </a:rPr>
                        <a:t>/day in three doses) or oral acyclovir (80 mg/kg/day in four doses) for 7-10 d </a:t>
                      </a:r>
                      <a:endPar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35" marR="31750" marT="33655" marB="0"/>
                </a:tc>
                <a:extLst>
                  <a:ext uri="{0D108BD9-81ED-4DB2-BD59-A6C34878D82A}">
                    <a16:rowId xmlns="" xmlns:a16="http://schemas.microsoft.com/office/drawing/2014/main" val="4228895043"/>
                  </a:ext>
                </a:extLst>
              </a:tr>
            </a:tbl>
          </a:graphicData>
        </a:graphic>
      </p:graphicFrame>
    </p:spTree>
    <p:extLst>
      <p:ext uri="{BB962C8B-B14F-4D97-AF65-F5344CB8AC3E}">
        <p14:creationId xmlns="" xmlns:p14="http://schemas.microsoft.com/office/powerpoint/2010/main" val="2994616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0A70F1-BF67-4F40-87DA-247FE019DB53}"/>
              </a:ext>
            </a:extLst>
          </p:cNvPr>
          <p:cNvSpPr>
            <a:spLocks noGrp="1"/>
          </p:cNvSpPr>
          <p:nvPr>
            <p:ph type="title"/>
          </p:nvPr>
        </p:nvSpPr>
        <p:spPr>
          <a:xfrm>
            <a:off x="0" y="274638"/>
            <a:ext cx="12192000" cy="1143000"/>
          </a:xfrm>
        </p:spPr>
        <p:txBody>
          <a:bodyPr/>
          <a:lstStyle/>
          <a:p>
            <a:r>
              <a:rPr lang="en-IN" sz="5000" dirty="0"/>
              <a:t>Severe acute respiratory syndrome coronavirus-2 (sars-cov-2) infection</a:t>
            </a:r>
          </a:p>
        </p:txBody>
      </p:sp>
      <p:sp>
        <p:nvSpPr>
          <p:cNvPr id="3" name="Content Placeholder 2">
            <a:extLst>
              <a:ext uri="{FF2B5EF4-FFF2-40B4-BE49-F238E27FC236}">
                <a16:creationId xmlns="" xmlns:a16="http://schemas.microsoft.com/office/drawing/2014/main" id="{4ABBF67F-6926-449B-BDB0-EFE5CBB8D78F}"/>
              </a:ext>
            </a:extLst>
          </p:cNvPr>
          <p:cNvSpPr>
            <a:spLocks noGrp="1"/>
          </p:cNvSpPr>
          <p:nvPr>
            <p:ph idx="1"/>
          </p:nvPr>
        </p:nvSpPr>
        <p:spPr>
          <a:xfrm>
            <a:off x="0" y="1600200"/>
            <a:ext cx="12192000" cy="4572000"/>
          </a:xfrm>
        </p:spPr>
        <p:txBody>
          <a:bodyPr/>
          <a:lstStyle/>
          <a:p>
            <a:r>
              <a:rPr lang="en-US" sz="3000" dirty="0"/>
              <a:t>While children show mild disease, patients on immunosuppression constitute a high-risk group that is predisposed to adverse outcomes. </a:t>
            </a:r>
          </a:p>
          <a:p>
            <a:endParaRPr lang="en-US" sz="3000" dirty="0"/>
          </a:p>
          <a:p>
            <a:r>
              <a:rPr lang="en-US" sz="3000" dirty="0"/>
              <a:t>Affected patients are at risk of AKI, particularly if associated with hypovolemia or aggressive use of diuretics.</a:t>
            </a:r>
          </a:p>
          <a:p>
            <a:endParaRPr lang="en-US" sz="3000" dirty="0"/>
          </a:p>
          <a:p>
            <a:r>
              <a:rPr lang="en-US" sz="3000" dirty="0"/>
              <a:t>In absence of specific therapy for SARS-CoV-2 infection, most expert groups advise reduction of immunosuppression to acceptable levels, balancing the risk of disease relapses against infection.</a:t>
            </a:r>
          </a:p>
          <a:p>
            <a:endParaRPr lang="en-IN" sz="3000" dirty="0"/>
          </a:p>
        </p:txBody>
      </p:sp>
    </p:spTree>
    <p:extLst>
      <p:ext uri="{BB962C8B-B14F-4D97-AF65-F5344CB8AC3E}">
        <p14:creationId xmlns="" xmlns:p14="http://schemas.microsoft.com/office/powerpoint/2010/main" val="278614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E8575E-645F-497F-A12C-64D17A68CE55}"/>
              </a:ext>
            </a:extLst>
          </p:cNvPr>
          <p:cNvSpPr>
            <a:spLocks noGrp="1"/>
          </p:cNvSpPr>
          <p:nvPr>
            <p:ph type="title"/>
          </p:nvPr>
        </p:nvSpPr>
        <p:spPr>
          <a:xfrm>
            <a:off x="609600" y="35146"/>
            <a:ext cx="10972800" cy="1143000"/>
          </a:xfrm>
        </p:spPr>
        <p:txBody>
          <a:bodyPr/>
          <a:lstStyle/>
          <a:p>
            <a:r>
              <a:rPr lang="en-US" sz="5000" dirty="0"/>
              <a:t>GUIDELINES</a:t>
            </a:r>
            <a:endParaRPr lang="en-IN" sz="5000" dirty="0"/>
          </a:p>
        </p:txBody>
      </p:sp>
      <p:sp>
        <p:nvSpPr>
          <p:cNvPr id="3" name="Content Placeholder 2">
            <a:extLst>
              <a:ext uri="{FF2B5EF4-FFF2-40B4-BE49-F238E27FC236}">
                <a16:creationId xmlns="" xmlns:a16="http://schemas.microsoft.com/office/drawing/2014/main" id="{C8F931B6-0C03-47B6-BCBA-0DD2768133B1}"/>
              </a:ext>
            </a:extLst>
          </p:cNvPr>
          <p:cNvSpPr>
            <a:spLocks noGrp="1"/>
          </p:cNvSpPr>
          <p:nvPr>
            <p:ph idx="1"/>
          </p:nvPr>
        </p:nvSpPr>
        <p:spPr/>
        <p:txBody>
          <a:bodyPr/>
          <a:lstStyle/>
          <a:p>
            <a:r>
              <a:rPr lang="en-US" sz="3000" dirty="0"/>
              <a:t>Definition</a:t>
            </a:r>
          </a:p>
          <a:p>
            <a:r>
              <a:rPr lang="en-US" sz="3000" dirty="0"/>
              <a:t>How to evaluate?</a:t>
            </a:r>
          </a:p>
          <a:p>
            <a:r>
              <a:rPr lang="en-US" sz="3000" dirty="0"/>
              <a:t>How to treat: First episode, relapses, frequent relapses and steroid dependence.</a:t>
            </a:r>
          </a:p>
          <a:p>
            <a:r>
              <a:rPr lang="en-US" sz="3000" dirty="0"/>
              <a:t>Complications and it’s management</a:t>
            </a:r>
          </a:p>
          <a:p>
            <a:r>
              <a:rPr lang="en-US" sz="3000" dirty="0"/>
              <a:t>Infections</a:t>
            </a:r>
          </a:p>
          <a:p>
            <a:r>
              <a:rPr lang="en-US" sz="3000" dirty="0"/>
              <a:t>Immunization</a:t>
            </a:r>
          </a:p>
          <a:p>
            <a:r>
              <a:rPr lang="en-US" sz="3000" dirty="0"/>
              <a:t>Kidney Biopsy</a:t>
            </a:r>
          </a:p>
          <a:p>
            <a:r>
              <a:rPr lang="en-US" sz="3000" dirty="0"/>
              <a:t>Transition of care</a:t>
            </a:r>
          </a:p>
          <a:p>
            <a:endParaRPr lang="en-IN" sz="3000" dirty="0"/>
          </a:p>
        </p:txBody>
      </p:sp>
    </p:spTree>
    <p:extLst>
      <p:ext uri="{BB962C8B-B14F-4D97-AF65-F5344CB8AC3E}">
        <p14:creationId xmlns="" xmlns:p14="http://schemas.microsoft.com/office/powerpoint/2010/main" val="2209588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DAFAB7-9AA2-4580-8B45-D8286AFA1395}"/>
              </a:ext>
            </a:extLst>
          </p:cNvPr>
          <p:cNvSpPr>
            <a:spLocks noGrp="1"/>
          </p:cNvSpPr>
          <p:nvPr>
            <p:ph type="title"/>
          </p:nvPr>
        </p:nvSpPr>
        <p:spPr>
          <a:xfrm>
            <a:off x="685800" y="114300"/>
            <a:ext cx="10972800" cy="1143000"/>
          </a:xfrm>
        </p:spPr>
        <p:txBody>
          <a:bodyPr/>
          <a:lstStyle/>
          <a:p>
            <a:r>
              <a:rPr lang="en-US" sz="5000" dirty="0"/>
              <a:t>VACCINATION</a:t>
            </a:r>
            <a:endParaRPr lang="en-IN" sz="5000" dirty="0"/>
          </a:p>
        </p:txBody>
      </p:sp>
      <p:sp>
        <p:nvSpPr>
          <p:cNvPr id="3" name="Content Placeholder 2">
            <a:extLst>
              <a:ext uri="{FF2B5EF4-FFF2-40B4-BE49-F238E27FC236}">
                <a16:creationId xmlns="" xmlns:a16="http://schemas.microsoft.com/office/drawing/2014/main" id="{CC6763B4-BCE3-499E-9DE7-6EA10DE41B6D}"/>
              </a:ext>
            </a:extLst>
          </p:cNvPr>
          <p:cNvSpPr>
            <a:spLocks noGrp="1"/>
          </p:cNvSpPr>
          <p:nvPr>
            <p:ph idx="1"/>
          </p:nvPr>
        </p:nvSpPr>
        <p:spPr/>
        <p:txBody>
          <a:bodyPr/>
          <a:lstStyle/>
          <a:p>
            <a:r>
              <a:rPr lang="en-US" sz="3000" dirty="0"/>
              <a:t>Age appropriate killed , Subunit and Inactivated vaccine can be given anytime irrespective of </a:t>
            </a:r>
            <a:r>
              <a:rPr lang="en-US" sz="3000" dirty="0" err="1"/>
              <a:t>wether</a:t>
            </a:r>
            <a:r>
              <a:rPr lang="en-US" sz="3000" dirty="0"/>
              <a:t> the child is on steroids or not.</a:t>
            </a:r>
          </a:p>
          <a:p>
            <a:endParaRPr lang="en-US" sz="3000" dirty="0"/>
          </a:p>
          <a:p>
            <a:r>
              <a:rPr lang="en-US" sz="3000" dirty="0"/>
              <a:t>But immunological response will be reduced when compared to other kids.</a:t>
            </a:r>
          </a:p>
          <a:p>
            <a:endParaRPr lang="en-US" sz="3000" dirty="0"/>
          </a:p>
          <a:p>
            <a:endParaRPr lang="en-IN" sz="3000" dirty="0"/>
          </a:p>
        </p:txBody>
      </p:sp>
    </p:spTree>
    <p:extLst>
      <p:ext uri="{BB962C8B-B14F-4D97-AF65-F5344CB8AC3E}">
        <p14:creationId xmlns="" xmlns:p14="http://schemas.microsoft.com/office/powerpoint/2010/main" val="2999631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4B0D4E3B-3B73-465C-83D4-AF71965BC19C}"/>
              </a:ext>
            </a:extLst>
          </p:cNvPr>
          <p:cNvGraphicFramePr>
            <a:graphicFrameLocks noGrp="1"/>
          </p:cNvGraphicFramePr>
          <p:nvPr>
            <p:extLst>
              <p:ext uri="{D42A27DB-BD31-4B8C-83A1-F6EECF244321}">
                <p14:modId xmlns="" xmlns:p14="http://schemas.microsoft.com/office/powerpoint/2010/main" val="682477870"/>
              </p:ext>
            </p:extLst>
          </p:nvPr>
        </p:nvGraphicFramePr>
        <p:xfrm>
          <a:off x="146957" y="185057"/>
          <a:ext cx="11898086" cy="6123356"/>
        </p:xfrm>
        <a:graphic>
          <a:graphicData uri="http://schemas.openxmlformats.org/drawingml/2006/table">
            <a:tbl>
              <a:tblPr firstRow="1" firstCol="1" bandRow="1">
                <a:tableStyleId>{5DA37D80-6434-44D0-A028-1B22A696006F}</a:tableStyleId>
              </a:tblPr>
              <a:tblGrid>
                <a:gridCol w="6199414">
                  <a:extLst>
                    <a:ext uri="{9D8B030D-6E8A-4147-A177-3AD203B41FA5}">
                      <a16:colId xmlns="" xmlns:a16="http://schemas.microsoft.com/office/drawing/2014/main" val="3601407749"/>
                    </a:ext>
                  </a:extLst>
                </a:gridCol>
                <a:gridCol w="5698672">
                  <a:extLst>
                    <a:ext uri="{9D8B030D-6E8A-4147-A177-3AD203B41FA5}">
                      <a16:colId xmlns="" xmlns:a16="http://schemas.microsoft.com/office/drawing/2014/main" val="629332959"/>
                    </a:ext>
                  </a:extLst>
                </a:gridCol>
              </a:tblGrid>
              <a:tr h="531482">
                <a:tc>
                  <a:txBody>
                    <a:bodyPr/>
                    <a:lstStyle/>
                    <a:p>
                      <a:pPr marL="1270" marR="31115" indent="-208915" algn="l">
                        <a:lnSpc>
                          <a:spcPct val="107000"/>
                        </a:lnSpc>
                        <a:spcAft>
                          <a:spcPts val="25"/>
                        </a:spcAft>
                      </a:pPr>
                      <a:r>
                        <a:rPr lang="en-IN" sz="2600" dirty="0">
                          <a:effectLst/>
                        </a:rPr>
                        <a:t>Immunosuppression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tc>
                  <a:txBody>
                    <a:bodyPr/>
                    <a:lstStyle/>
                    <a:p>
                      <a:pPr marL="635" marR="31115" indent="-208915" algn="l">
                        <a:lnSpc>
                          <a:spcPct val="107000"/>
                        </a:lnSpc>
                        <a:spcAft>
                          <a:spcPts val="25"/>
                        </a:spcAft>
                      </a:pPr>
                      <a:r>
                        <a:rPr lang="en-IN" sz="2600">
                          <a:effectLst/>
                        </a:rPr>
                        <a:t>Advice </a:t>
                      </a:r>
                      <a:endParaRPr lang="en-I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extLst>
                  <a:ext uri="{0D108BD9-81ED-4DB2-BD59-A6C34878D82A}">
                    <a16:rowId xmlns="" xmlns:a16="http://schemas.microsoft.com/office/drawing/2014/main" val="936793983"/>
                  </a:ext>
                </a:extLst>
              </a:tr>
              <a:tr h="1028806">
                <a:tc>
                  <a:txBody>
                    <a:bodyPr/>
                    <a:lstStyle/>
                    <a:p>
                      <a:pPr marL="1270" marR="31115" indent="-208915" algn="l">
                        <a:lnSpc>
                          <a:spcPct val="107000"/>
                        </a:lnSpc>
                        <a:spcAft>
                          <a:spcPts val="25"/>
                        </a:spcAft>
                      </a:pPr>
                      <a:r>
                        <a:rPr lang="en-IN" sz="2600" dirty="0">
                          <a:effectLst/>
                        </a:rPr>
                        <a:t>Receiving high dose prednisolone (≥2 mg/kg/d; </a:t>
                      </a:r>
                    </a:p>
                    <a:p>
                      <a:pPr marL="1270" marR="31115" indent="-208915" algn="l">
                        <a:lnSpc>
                          <a:spcPct val="107000"/>
                        </a:lnSpc>
                        <a:spcAft>
                          <a:spcPts val="25"/>
                        </a:spcAft>
                      </a:pPr>
                      <a:r>
                        <a:rPr lang="en-IN" sz="2600" dirty="0">
                          <a:effectLst/>
                        </a:rPr>
                        <a:t>≥20 mg/day if &gt;10 kg) for &lt;14 d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tc>
                  <a:txBody>
                    <a:bodyPr/>
                    <a:lstStyle/>
                    <a:p>
                      <a:pPr marL="635" marR="31115" indent="-208915" algn="l">
                        <a:lnSpc>
                          <a:spcPct val="107000"/>
                        </a:lnSpc>
                        <a:spcAft>
                          <a:spcPts val="25"/>
                        </a:spcAft>
                      </a:pPr>
                      <a:r>
                        <a:rPr lang="en-IN" sz="2600">
                          <a:effectLst/>
                        </a:rPr>
                        <a:t>Vaccinate immediately after discontinuing treatment</a:t>
                      </a:r>
                      <a:endParaRPr lang="en-I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extLst>
                  <a:ext uri="{0D108BD9-81ED-4DB2-BD59-A6C34878D82A}">
                    <a16:rowId xmlns="" xmlns:a16="http://schemas.microsoft.com/office/drawing/2014/main" val="3734485353"/>
                  </a:ext>
                </a:extLst>
              </a:tr>
              <a:tr h="765414">
                <a:tc>
                  <a:txBody>
                    <a:bodyPr/>
                    <a:lstStyle/>
                    <a:p>
                      <a:pPr marL="1270" marR="31115" indent="-208915" algn="l">
                        <a:lnSpc>
                          <a:spcPct val="107000"/>
                        </a:lnSpc>
                        <a:spcAft>
                          <a:spcPts val="25"/>
                        </a:spcAft>
                      </a:pPr>
                      <a:r>
                        <a:rPr lang="en-IN" sz="2600" dirty="0">
                          <a:effectLst/>
                        </a:rPr>
                        <a:t>Receiving high dose prednisolone (≥2 mg/kg/d; ≥20 mg/day if &gt;10 kg) for </a:t>
                      </a:r>
                      <a:r>
                        <a:rPr lang="en-IN" sz="2600" u="sng" dirty="0">
                          <a:effectLst/>
                          <a:uFill>
                            <a:solidFill>
                              <a:srgbClr val="000000"/>
                            </a:solidFill>
                          </a:uFill>
                        </a:rPr>
                        <a:t>&gt;</a:t>
                      </a:r>
                      <a:r>
                        <a:rPr lang="en-IN" sz="2600" dirty="0">
                          <a:effectLst/>
                        </a:rPr>
                        <a:t>14 d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tc>
                  <a:txBody>
                    <a:bodyPr/>
                    <a:lstStyle/>
                    <a:p>
                      <a:pPr marL="635" marR="31115" indent="-208915" algn="l">
                        <a:lnSpc>
                          <a:spcPct val="107000"/>
                        </a:lnSpc>
                        <a:spcAft>
                          <a:spcPts val="25"/>
                        </a:spcAft>
                      </a:pPr>
                      <a:r>
                        <a:rPr lang="en-IN" sz="2600">
                          <a:effectLst/>
                        </a:rPr>
                        <a:t>Vaccinate 1-month after discontinuing corticosteroids </a:t>
                      </a:r>
                      <a:endParaRPr lang="en-I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extLst>
                  <a:ext uri="{0D108BD9-81ED-4DB2-BD59-A6C34878D82A}">
                    <a16:rowId xmlns="" xmlns:a16="http://schemas.microsoft.com/office/drawing/2014/main" val="3609300419"/>
                  </a:ext>
                </a:extLst>
              </a:tr>
              <a:tr h="689428">
                <a:tc>
                  <a:txBody>
                    <a:bodyPr/>
                    <a:lstStyle/>
                    <a:p>
                      <a:pPr marL="1270" marR="31115" indent="-208915" algn="l">
                        <a:lnSpc>
                          <a:spcPct val="107000"/>
                        </a:lnSpc>
                        <a:spcAft>
                          <a:spcPts val="25"/>
                        </a:spcAft>
                      </a:pPr>
                      <a:r>
                        <a:rPr lang="en-IN" sz="2600" dirty="0">
                          <a:effectLst/>
                        </a:rPr>
                        <a:t>Receiving low-moderate dose prednisolone (&lt;2 mg/kg/d or equivalent; &lt;20 mg/d)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tc>
                  <a:txBody>
                    <a:bodyPr/>
                    <a:lstStyle/>
                    <a:p>
                      <a:pPr marL="635" marR="31115" indent="-208915" algn="l">
                        <a:lnSpc>
                          <a:spcPct val="107000"/>
                        </a:lnSpc>
                        <a:spcAft>
                          <a:spcPts val="25"/>
                        </a:spcAft>
                      </a:pPr>
                      <a:r>
                        <a:rPr lang="en-IN" sz="2600">
                          <a:effectLst/>
                        </a:rPr>
                        <a:t>No live vaccines, until discontinuation of steroid therapy</a:t>
                      </a:r>
                      <a:endParaRPr lang="en-I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extLst>
                  <a:ext uri="{0D108BD9-81ED-4DB2-BD59-A6C34878D82A}">
                    <a16:rowId xmlns="" xmlns:a16="http://schemas.microsoft.com/office/drawing/2014/main" val="4284201943"/>
                  </a:ext>
                </a:extLst>
              </a:tr>
              <a:tr h="689428">
                <a:tc>
                  <a:txBody>
                    <a:bodyPr/>
                    <a:lstStyle/>
                    <a:p>
                      <a:pPr marL="1270" marR="31115" indent="-208915" algn="l">
                        <a:lnSpc>
                          <a:spcPct val="107000"/>
                        </a:lnSpc>
                        <a:spcAft>
                          <a:spcPts val="25"/>
                        </a:spcAft>
                      </a:pPr>
                      <a:r>
                        <a:rPr lang="en-IN" sz="2600" dirty="0">
                          <a:effectLst/>
                        </a:rPr>
                        <a:t>Low-dose alternate day prednisolone and pressing need for vaccine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tc>
                  <a:txBody>
                    <a:bodyPr/>
                    <a:lstStyle/>
                    <a:p>
                      <a:pPr marL="635" marR="31115" indent="-208915" algn="l">
                        <a:lnSpc>
                          <a:spcPct val="107000"/>
                        </a:lnSpc>
                        <a:spcAft>
                          <a:spcPts val="25"/>
                        </a:spcAft>
                      </a:pPr>
                      <a:r>
                        <a:rPr lang="en-IN" sz="2600">
                          <a:effectLst/>
                        </a:rPr>
                        <a:t>Live vaccine may be administered </a:t>
                      </a:r>
                      <a:endParaRPr lang="en-I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extLst>
                  <a:ext uri="{0D108BD9-81ED-4DB2-BD59-A6C34878D82A}">
                    <a16:rowId xmlns="" xmlns:a16="http://schemas.microsoft.com/office/drawing/2014/main" val="1404883061"/>
                  </a:ext>
                </a:extLst>
              </a:tr>
              <a:tr h="689428">
                <a:tc>
                  <a:txBody>
                    <a:bodyPr/>
                    <a:lstStyle/>
                    <a:p>
                      <a:pPr marL="1270" marR="31115" indent="-208915" algn="l">
                        <a:lnSpc>
                          <a:spcPct val="107000"/>
                        </a:lnSpc>
                        <a:spcAft>
                          <a:spcPts val="25"/>
                        </a:spcAft>
                      </a:pPr>
                      <a:r>
                        <a:rPr lang="en-IN" sz="2600" dirty="0">
                          <a:effectLst/>
                        </a:rPr>
                        <a:t>Patients receiving cyclophosphamide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tc>
                  <a:txBody>
                    <a:bodyPr/>
                    <a:lstStyle/>
                    <a:p>
                      <a:pPr marL="635" marR="31115" indent="635" algn="l">
                        <a:lnSpc>
                          <a:spcPct val="107000"/>
                        </a:lnSpc>
                        <a:spcAft>
                          <a:spcPts val="25"/>
                        </a:spcAft>
                      </a:pPr>
                      <a:r>
                        <a:rPr lang="en-IN" sz="2600">
                          <a:effectLst/>
                        </a:rPr>
                        <a:t>Avoid live vaccines until off therapy for 3 months</a:t>
                      </a:r>
                      <a:endParaRPr lang="en-I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extLst>
                  <a:ext uri="{0D108BD9-81ED-4DB2-BD59-A6C34878D82A}">
                    <a16:rowId xmlns="" xmlns:a16="http://schemas.microsoft.com/office/drawing/2014/main" val="3734064948"/>
                  </a:ext>
                </a:extLst>
              </a:tr>
              <a:tr h="689428">
                <a:tc>
                  <a:txBody>
                    <a:bodyPr/>
                    <a:lstStyle/>
                    <a:p>
                      <a:pPr marL="1270" marR="1905" indent="-208915" algn="l">
                        <a:lnSpc>
                          <a:spcPct val="107000"/>
                        </a:lnSpc>
                        <a:spcAft>
                          <a:spcPts val="25"/>
                        </a:spcAft>
                      </a:pPr>
                      <a:r>
                        <a:rPr lang="en-IN" sz="2600" dirty="0">
                          <a:effectLst/>
                        </a:rPr>
                        <a:t>Patients receiving calcineurin inhibitors, levamisole or mycophenolate mofetil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tc>
                  <a:txBody>
                    <a:bodyPr/>
                    <a:lstStyle/>
                    <a:p>
                      <a:pPr marL="635" marR="31115" indent="-208915" algn="l">
                        <a:lnSpc>
                          <a:spcPct val="107000"/>
                        </a:lnSpc>
                        <a:spcAft>
                          <a:spcPts val="25"/>
                        </a:spcAft>
                      </a:pPr>
                      <a:r>
                        <a:rPr lang="en-IN" sz="2600" dirty="0">
                          <a:effectLst/>
                        </a:rPr>
                        <a:t>Avoid live vaccines until off therapy for 1 month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extLst>
                  <a:ext uri="{0D108BD9-81ED-4DB2-BD59-A6C34878D82A}">
                    <a16:rowId xmlns="" xmlns:a16="http://schemas.microsoft.com/office/drawing/2014/main" val="866301017"/>
                  </a:ext>
                </a:extLst>
              </a:tr>
            </a:tbl>
          </a:graphicData>
        </a:graphic>
      </p:graphicFrame>
    </p:spTree>
    <p:extLst>
      <p:ext uri="{BB962C8B-B14F-4D97-AF65-F5344CB8AC3E}">
        <p14:creationId xmlns="" xmlns:p14="http://schemas.microsoft.com/office/powerpoint/2010/main" val="678753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B2114438-37FE-488A-BACC-72C019A7FEA4}"/>
              </a:ext>
            </a:extLst>
          </p:cNvPr>
          <p:cNvGraphicFramePr>
            <a:graphicFrameLocks noGrp="1"/>
          </p:cNvGraphicFramePr>
          <p:nvPr>
            <p:extLst>
              <p:ext uri="{D42A27DB-BD31-4B8C-83A1-F6EECF244321}">
                <p14:modId xmlns="" xmlns:p14="http://schemas.microsoft.com/office/powerpoint/2010/main" val="296689638"/>
              </p:ext>
            </p:extLst>
          </p:nvPr>
        </p:nvGraphicFramePr>
        <p:xfrm>
          <a:off x="0" y="979714"/>
          <a:ext cx="12192000" cy="4074432"/>
        </p:xfrm>
        <a:graphic>
          <a:graphicData uri="http://schemas.openxmlformats.org/drawingml/2006/table">
            <a:tbl>
              <a:tblPr firstCol="1" bandRow="1">
                <a:tableStyleId>{5DA37D80-6434-44D0-A028-1B22A696006F}</a:tableStyleId>
              </a:tblPr>
              <a:tblGrid>
                <a:gridCol w="6544472">
                  <a:extLst>
                    <a:ext uri="{9D8B030D-6E8A-4147-A177-3AD203B41FA5}">
                      <a16:colId xmlns="" xmlns:a16="http://schemas.microsoft.com/office/drawing/2014/main" val="2333773448"/>
                    </a:ext>
                  </a:extLst>
                </a:gridCol>
                <a:gridCol w="5647528">
                  <a:extLst>
                    <a:ext uri="{9D8B030D-6E8A-4147-A177-3AD203B41FA5}">
                      <a16:colId xmlns="" xmlns:a16="http://schemas.microsoft.com/office/drawing/2014/main" val="2052489959"/>
                    </a:ext>
                  </a:extLst>
                </a:gridCol>
              </a:tblGrid>
              <a:tr h="861332">
                <a:tc>
                  <a:txBody>
                    <a:bodyPr/>
                    <a:lstStyle/>
                    <a:p>
                      <a:pPr marL="1270" marR="31115" indent="-208915" algn="l">
                        <a:lnSpc>
                          <a:spcPct val="107000"/>
                        </a:lnSpc>
                        <a:spcAft>
                          <a:spcPts val="25"/>
                        </a:spcAft>
                      </a:pPr>
                      <a:r>
                        <a:rPr lang="en-IN" sz="2600" dirty="0">
                          <a:effectLst/>
                        </a:rPr>
                        <a:t>Therapy with rituximab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tc>
                  <a:txBody>
                    <a:bodyPr/>
                    <a:lstStyle/>
                    <a:p>
                      <a:pPr marL="635" marR="31115" indent="-635" algn="l">
                        <a:lnSpc>
                          <a:spcPct val="107000"/>
                        </a:lnSpc>
                        <a:spcAft>
                          <a:spcPts val="25"/>
                        </a:spcAft>
                      </a:pPr>
                      <a:r>
                        <a:rPr lang="en-IN" sz="2600">
                          <a:effectLst/>
                        </a:rPr>
                        <a:t>Avoid live vaccines until after B-cell recovery (~6-9 months) </a:t>
                      </a:r>
                      <a:endParaRPr lang="en-I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extLst>
                  <a:ext uri="{0D108BD9-81ED-4DB2-BD59-A6C34878D82A}">
                    <a16:rowId xmlns="" xmlns:a16="http://schemas.microsoft.com/office/drawing/2014/main" val="2100874675"/>
                  </a:ext>
                </a:extLst>
              </a:tr>
              <a:tr h="2550420">
                <a:tc>
                  <a:txBody>
                    <a:bodyPr/>
                    <a:lstStyle/>
                    <a:p>
                      <a:pPr marL="1270" marR="31115" indent="-208915" algn="l">
                        <a:lnSpc>
                          <a:spcPct val="107000"/>
                        </a:lnSpc>
                        <a:spcAft>
                          <a:spcPts val="25"/>
                        </a:spcAft>
                      </a:pPr>
                      <a:r>
                        <a:rPr lang="en-IN" sz="2600" dirty="0">
                          <a:effectLst/>
                        </a:rPr>
                        <a:t>Immunocompetent siblings and household contacts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tc>
                  <a:txBody>
                    <a:bodyPr/>
                    <a:lstStyle/>
                    <a:p>
                      <a:pPr marL="635" marR="31115" indent="635" algn="l">
                        <a:lnSpc>
                          <a:spcPct val="107000"/>
                        </a:lnSpc>
                        <a:spcAft>
                          <a:spcPts val="25"/>
                        </a:spcAft>
                      </a:pPr>
                      <a:r>
                        <a:rPr lang="en-IN" sz="2600" dirty="0">
                          <a:effectLst/>
                        </a:rPr>
                        <a:t>Do not administer oral polio vaccine; may receive measles-mumps-rubella, rotavirus and varicella vaccines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extLst>
                  <a:ext uri="{0D108BD9-81ED-4DB2-BD59-A6C34878D82A}">
                    <a16:rowId xmlns="" xmlns:a16="http://schemas.microsoft.com/office/drawing/2014/main" val="3906485378"/>
                  </a:ext>
                </a:extLst>
              </a:tr>
              <a:tr h="662680">
                <a:tc>
                  <a:txBody>
                    <a:bodyPr/>
                    <a:lstStyle/>
                    <a:p>
                      <a:pPr marL="1270" marR="31115" indent="-208915" algn="l">
                        <a:lnSpc>
                          <a:spcPct val="107000"/>
                        </a:lnSpc>
                        <a:spcAft>
                          <a:spcPts val="25"/>
                        </a:spcAft>
                      </a:pPr>
                      <a:r>
                        <a:rPr lang="en-IN" sz="2600" dirty="0">
                          <a:effectLst/>
                        </a:rPr>
                        <a:t>Household contacts older than one year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tc>
                  <a:txBody>
                    <a:bodyPr/>
                    <a:lstStyle/>
                    <a:p>
                      <a:pPr marL="635" marR="31115" indent="-208915" algn="l">
                        <a:lnSpc>
                          <a:spcPct val="107000"/>
                        </a:lnSpc>
                        <a:spcAft>
                          <a:spcPts val="25"/>
                        </a:spcAft>
                      </a:pPr>
                      <a:r>
                        <a:rPr lang="en-IN" sz="2600" dirty="0">
                          <a:effectLst/>
                        </a:rPr>
                        <a:t>Administer influenza vaccine annually </a:t>
                      </a:r>
                      <a:endParaRPr lang="en-I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52705" marT="34290" marB="0"/>
                </a:tc>
                <a:extLst>
                  <a:ext uri="{0D108BD9-81ED-4DB2-BD59-A6C34878D82A}">
                    <a16:rowId xmlns="" xmlns:a16="http://schemas.microsoft.com/office/drawing/2014/main" val="1628891612"/>
                  </a:ext>
                </a:extLst>
              </a:tr>
            </a:tbl>
          </a:graphicData>
        </a:graphic>
      </p:graphicFrame>
    </p:spTree>
    <p:extLst>
      <p:ext uri="{BB962C8B-B14F-4D97-AF65-F5344CB8AC3E}">
        <p14:creationId xmlns="" xmlns:p14="http://schemas.microsoft.com/office/powerpoint/2010/main" val="3259030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36C333-53D7-4DAB-AF1C-12EA1A9B36C0}"/>
              </a:ext>
            </a:extLst>
          </p:cNvPr>
          <p:cNvSpPr>
            <a:spLocks noGrp="1"/>
          </p:cNvSpPr>
          <p:nvPr>
            <p:ph type="title"/>
          </p:nvPr>
        </p:nvSpPr>
        <p:spPr/>
        <p:txBody>
          <a:bodyPr/>
          <a:lstStyle/>
          <a:p>
            <a:endParaRPr lang="en-IN"/>
          </a:p>
        </p:txBody>
      </p:sp>
      <p:pic>
        <p:nvPicPr>
          <p:cNvPr id="111" name="Content Placeholder 110" descr="Table&#10;&#10;Description automatically generated">
            <a:extLst>
              <a:ext uri="{FF2B5EF4-FFF2-40B4-BE49-F238E27FC236}">
                <a16:creationId xmlns="" xmlns:a16="http://schemas.microsoft.com/office/drawing/2014/main" id="{5F91DDC0-3CFA-4339-A4E0-23AD901F370D}"/>
              </a:ext>
            </a:extLst>
          </p:cNvPr>
          <p:cNvPicPr>
            <a:picLocks noGrp="1" noChangeAspect="1"/>
          </p:cNvPicPr>
          <p:nvPr>
            <p:ph idx="1"/>
          </p:nvPr>
        </p:nvPicPr>
        <p:blipFill rotWithShape="1">
          <a:blip r:embed="rId3">
            <a:duotone>
              <a:schemeClr val="accent6">
                <a:shade val="45000"/>
                <a:satMod val="135000"/>
              </a:schemeClr>
              <a:prstClr val="white"/>
            </a:duotone>
            <a:extLst>
              <a:ext uri="{BEBA8EAE-BF5A-486C-A8C5-ECC9F3942E4B}">
                <a14:imgProps xmln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 xmlns:a14="http://schemas.microsoft.com/office/drawing/2010/main" val="0"/>
              </a:ext>
            </a:extLst>
          </a:blip>
          <a:srcRect l="4880" t="2614" r="6388"/>
          <a:stretch/>
        </p:blipFill>
        <p:spPr>
          <a:xfrm>
            <a:off x="0" y="0"/>
            <a:ext cx="12192000" cy="6858000"/>
          </a:xfrm>
          <a:solidFill>
            <a:schemeClr val="accent6"/>
          </a:solidFill>
        </p:spPr>
      </p:pic>
    </p:spTree>
    <p:extLst>
      <p:ext uri="{BB962C8B-B14F-4D97-AF65-F5344CB8AC3E}">
        <p14:creationId xmlns="" xmlns:p14="http://schemas.microsoft.com/office/powerpoint/2010/main" val="938550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899AB-6795-4F06-A7F9-05CA6E5823F6}"/>
              </a:ext>
            </a:extLst>
          </p:cNvPr>
          <p:cNvSpPr>
            <a:spLocks noGrp="1"/>
          </p:cNvSpPr>
          <p:nvPr>
            <p:ph type="title"/>
          </p:nvPr>
        </p:nvSpPr>
        <p:spPr/>
        <p:txBody>
          <a:bodyPr/>
          <a:lstStyle/>
          <a:p>
            <a:endParaRPr lang="en-IN"/>
          </a:p>
        </p:txBody>
      </p:sp>
      <p:pic>
        <p:nvPicPr>
          <p:cNvPr id="5" name="Content Placeholder 4" descr="Table&#10;&#10;Description automatically generated">
            <a:extLst>
              <a:ext uri="{FF2B5EF4-FFF2-40B4-BE49-F238E27FC236}">
                <a16:creationId xmlns="" xmlns:a16="http://schemas.microsoft.com/office/drawing/2014/main" id="{2BB5D3A1-1F5B-4613-9B44-A36F32581ED3}"/>
              </a:ext>
            </a:extLst>
          </p:cNvPr>
          <p:cNvPicPr>
            <a:picLocks noGrp="1" noChangeAspect="1"/>
          </p:cNvPicPr>
          <p:nvPr>
            <p:ph idx="1"/>
          </p:nvPr>
        </p:nvPicPr>
        <p:blipFill rotWithShape="1">
          <a:blip r:embed="rId3">
            <a:duotone>
              <a:schemeClr val="accent6">
                <a:shade val="45000"/>
                <a:satMod val="135000"/>
              </a:schemeClr>
              <a:prstClr val="white"/>
            </a:duotone>
            <a:extLst>
              <a:ext uri="{BEBA8EAE-BF5A-486C-A8C5-ECC9F3942E4B}">
                <a14:imgProps xmln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 xmlns:a14="http://schemas.microsoft.com/office/drawing/2010/main" val="0"/>
              </a:ext>
            </a:extLst>
          </a:blip>
          <a:srcRect l="5803" t="4005" r="17411"/>
          <a:stretch/>
        </p:blipFill>
        <p:spPr>
          <a:xfrm>
            <a:off x="685800" y="78692"/>
            <a:ext cx="10091059" cy="6583362"/>
          </a:xfrm>
        </p:spPr>
      </p:pic>
    </p:spTree>
    <p:extLst>
      <p:ext uri="{BB962C8B-B14F-4D97-AF65-F5344CB8AC3E}">
        <p14:creationId xmlns="" xmlns:p14="http://schemas.microsoft.com/office/powerpoint/2010/main" val="4186553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0D8538-E9AC-41B5-9C0C-39A6B2793828}"/>
              </a:ext>
            </a:extLst>
          </p:cNvPr>
          <p:cNvSpPr>
            <a:spLocks noGrp="1"/>
          </p:cNvSpPr>
          <p:nvPr>
            <p:ph type="title"/>
          </p:nvPr>
        </p:nvSpPr>
        <p:spPr>
          <a:xfrm>
            <a:off x="609600" y="114300"/>
            <a:ext cx="10972800" cy="1143000"/>
          </a:xfrm>
        </p:spPr>
        <p:txBody>
          <a:bodyPr/>
          <a:lstStyle/>
          <a:p>
            <a:r>
              <a:rPr lang="en-IN" sz="5000" dirty="0"/>
              <a:t>TRANSITION OF CARE</a:t>
            </a:r>
          </a:p>
        </p:txBody>
      </p:sp>
      <p:sp>
        <p:nvSpPr>
          <p:cNvPr id="3" name="Content Placeholder 2">
            <a:extLst>
              <a:ext uri="{FF2B5EF4-FFF2-40B4-BE49-F238E27FC236}">
                <a16:creationId xmlns="" xmlns:a16="http://schemas.microsoft.com/office/drawing/2014/main" id="{3C2A2DBE-E9C8-4B73-8433-157AA318EBED}"/>
              </a:ext>
            </a:extLst>
          </p:cNvPr>
          <p:cNvSpPr>
            <a:spLocks noGrp="1"/>
          </p:cNvSpPr>
          <p:nvPr>
            <p:ph idx="1"/>
          </p:nvPr>
        </p:nvSpPr>
        <p:spPr>
          <a:xfrm>
            <a:off x="391886" y="1295396"/>
            <a:ext cx="11408228" cy="4572000"/>
          </a:xfrm>
        </p:spPr>
        <p:txBody>
          <a:bodyPr/>
          <a:lstStyle/>
          <a:p>
            <a:r>
              <a:rPr lang="en-US" sz="3000" dirty="0"/>
              <a:t>5-42% patients may continue to have active disease in adulthood</a:t>
            </a:r>
          </a:p>
          <a:p>
            <a:endParaRPr lang="en-US" sz="3000" dirty="0"/>
          </a:p>
          <a:p>
            <a:r>
              <a:rPr lang="en-US" sz="3000" dirty="0"/>
              <a:t>Risk factors for illness persisting beyond 18-yr of age include early age at onset, and frequently relapsing or steroid dependent course.</a:t>
            </a:r>
          </a:p>
          <a:p>
            <a:endParaRPr lang="en-US" sz="3000" dirty="0"/>
          </a:p>
          <a:p>
            <a:r>
              <a:rPr lang="en-US" sz="3000" dirty="0"/>
              <a:t>There is significant risk of short stature (15%), obesity (10%), hypertension (6-46%), metabolic bone disease (9-63%), diabetes mellitus (2%), ocular complications (10%), infertility and malignancies.</a:t>
            </a:r>
            <a:endParaRPr lang="en-IN" sz="3000" dirty="0"/>
          </a:p>
        </p:txBody>
      </p:sp>
    </p:spTree>
    <p:extLst>
      <p:ext uri="{BB962C8B-B14F-4D97-AF65-F5344CB8AC3E}">
        <p14:creationId xmlns="" xmlns:p14="http://schemas.microsoft.com/office/powerpoint/2010/main" val="4058834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C349FF-397C-47E7-953A-5705020BBC31}"/>
              </a:ext>
            </a:extLst>
          </p:cNvPr>
          <p:cNvSpPr>
            <a:spLocks noGrp="1"/>
          </p:cNvSpPr>
          <p:nvPr>
            <p:ph type="title"/>
          </p:nvPr>
        </p:nvSpPr>
        <p:spPr>
          <a:xfrm>
            <a:off x="609600" y="13374"/>
            <a:ext cx="10972800" cy="1143000"/>
          </a:xfrm>
        </p:spPr>
        <p:txBody>
          <a:bodyPr/>
          <a:lstStyle/>
          <a:p>
            <a:r>
              <a:rPr lang="en-US" sz="5000" dirty="0"/>
              <a:t>CHANGES SUMMARIZED</a:t>
            </a:r>
            <a:endParaRPr lang="en-IN" sz="5000" dirty="0"/>
          </a:p>
        </p:txBody>
      </p:sp>
      <p:pic>
        <p:nvPicPr>
          <p:cNvPr id="5" name="Content Placeholder 4">
            <a:extLst>
              <a:ext uri="{FF2B5EF4-FFF2-40B4-BE49-F238E27FC236}">
                <a16:creationId xmlns="" xmlns:a16="http://schemas.microsoft.com/office/drawing/2014/main" id="{25CCA21D-3033-4E33-A4F7-B586ABC2734B}"/>
              </a:ext>
            </a:extLst>
          </p:cNvPr>
          <p:cNvPicPr>
            <a:picLocks noGrp="1" noChangeAspect="1"/>
          </p:cNvPicPr>
          <p:nvPr>
            <p:ph idx="1"/>
          </p:nvPr>
        </p:nvPicPr>
        <p:blipFill rotWithShape="1">
          <a:blip r:embed="rId2">
            <a:duotone>
              <a:schemeClr val="accent6">
                <a:shade val="45000"/>
                <a:satMod val="135000"/>
              </a:schemeClr>
              <a:prstClr val="white"/>
            </a:duotone>
            <a:extLst>
              <a:ext uri="{BEBA8EAE-BF5A-486C-A8C5-ECC9F3942E4B}">
                <a14:imgProps xmln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 xmlns:a14="http://schemas.microsoft.com/office/drawing/2010/main" val="0"/>
              </a:ext>
            </a:extLst>
          </a:blip>
          <a:srcRect l="10228" t="2478" r="29807"/>
          <a:stretch/>
        </p:blipFill>
        <p:spPr>
          <a:xfrm>
            <a:off x="1698183" y="1186538"/>
            <a:ext cx="8806532" cy="5508175"/>
          </a:xfrm>
        </p:spPr>
      </p:pic>
    </p:spTree>
    <p:extLst>
      <p:ext uri="{BB962C8B-B14F-4D97-AF65-F5344CB8AC3E}">
        <p14:creationId xmlns="" xmlns:p14="http://schemas.microsoft.com/office/powerpoint/2010/main" val="3824256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C349FF-397C-47E7-953A-5705020BBC31}"/>
              </a:ext>
            </a:extLst>
          </p:cNvPr>
          <p:cNvSpPr>
            <a:spLocks noGrp="1"/>
          </p:cNvSpPr>
          <p:nvPr>
            <p:ph type="title"/>
          </p:nvPr>
        </p:nvSpPr>
        <p:spPr>
          <a:xfrm>
            <a:off x="609600" y="13374"/>
            <a:ext cx="10972800" cy="1143000"/>
          </a:xfrm>
        </p:spPr>
        <p:txBody>
          <a:bodyPr/>
          <a:lstStyle/>
          <a:p>
            <a:r>
              <a:rPr lang="en-US" sz="5000" dirty="0"/>
              <a:t>CHANGES SUMMARIZED</a:t>
            </a:r>
            <a:endParaRPr lang="en-IN" sz="5000" dirty="0"/>
          </a:p>
        </p:txBody>
      </p:sp>
      <p:pic>
        <p:nvPicPr>
          <p:cNvPr id="6" name="Content Placeholder 5">
            <a:extLst>
              <a:ext uri="{FF2B5EF4-FFF2-40B4-BE49-F238E27FC236}">
                <a16:creationId xmlns="" xmlns:a16="http://schemas.microsoft.com/office/drawing/2014/main" id="{C661F209-8876-474C-BAA0-4A5E82ED6CF2}"/>
              </a:ext>
            </a:extLst>
          </p:cNvPr>
          <p:cNvPicPr>
            <a:picLocks noGrp="1" noChangeAspect="1"/>
          </p:cNvPicPr>
          <p:nvPr>
            <p:ph idx="1"/>
          </p:nvPr>
        </p:nvPicPr>
        <p:blipFill rotWithShape="1">
          <a:blip r:embed="rId2">
            <a:duotone>
              <a:schemeClr val="accent6">
                <a:shade val="45000"/>
                <a:satMod val="135000"/>
              </a:schemeClr>
              <a:prstClr val="white"/>
            </a:duotone>
            <a:extLst>
              <a:ext uri="{BEBA8EAE-BF5A-486C-A8C5-ECC9F3942E4B}">
                <a14:imgProps xmln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 xmlns:a14="http://schemas.microsoft.com/office/drawing/2010/main" val="0"/>
              </a:ext>
            </a:extLst>
          </a:blip>
          <a:srcRect l="4790" t="4476" r="25324"/>
          <a:stretch/>
        </p:blipFill>
        <p:spPr>
          <a:xfrm>
            <a:off x="1502232" y="1186543"/>
            <a:ext cx="8969829" cy="5497286"/>
          </a:xfrm>
        </p:spPr>
      </p:pic>
    </p:spTree>
    <p:extLst>
      <p:ext uri="{BB962C8B-B14F-4D97-AF65-F5344CB8AC3E}">
        <p14:creationId xmlns="" xmlns:p14="http://schemas.microsoft.com/office/powerpoint/2010/main" val="843802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72A746-FBD9-4C82-B114-2F52F2FB1602}"/>
              </a:ext>
            </a:extLst>
          </p:cNvPr>
          <p:cNvSpPr>
            <a:spLocks noGrp="1"/>
          </p:cNvSpPr>
          <p:nvPr>
            <p:ph type="ctrTitle"/>
          </p:nvPr>
        </p:nvSpPr>
        <p:spPr>
          <a:xfrm>
            <a:off x="1090670" y="1006706"/>
            <a:ext cx="10363200" cy="1470025"/>
          </a:xfrm>
        </p:spPr>
        <p:txBody>
          <a:bodyPr/>
          <a:lstStyle/>
          <a:p>
            <a:r>
              <a:rPr lang="en-US" sz="5000" dirty="0"/>
              <a:t>STEROID RESISTANT NEPHROTIC SYSTEM: REVISED GUIDELINES </a:t>
            </a:r>
            <a:endParaRPr lang="en-IN" sz="5000" dirty="0"/>
          </a:p>
        </p:txBody>
      </p:sp>
      <p:sp>
        <p:nvSpPr>
          <p:cNvPr id="3" name="Subtitle 2">
            <a:extLst>
              <a:ext uri="{FF2B5EF4-FFF2-40B4-BE49-F238E27FC236}">
                <a16:creationId xmlns="" xmlns:a16="http://schemas.microsoft.com/office/drawing/2014/main" id="{A36BE8C8-FFAB-4A27-A130-6DC7B1A608F5}"/>
              </a:ext>
            </a:extLst>
          </p:cNvPr>
          <p:cNvSpPr>
            <a:spLocks noGrp="1"/>
          </p:cNvSpPr>
          <p:nvPr>
            <p:ph type="subTitle" idx="1"/>
          </p:nvPr>
        </p:nvSpPr>
        <p:spPr/>
        <p:txBody>
          <a:bodyPr/>
          <a:lstStyle/>
          <a:p>
            <a:r>
              <a:rPr lang="en-US" sz="3000" dirty="0"/>
              <a:t>Indian Pediatrics Journal, January 04, 2021</a:t>
            </a:r>
            <a:endParaRPr lang="en-IN" sz="3000" dirty="0"/>
          </a:p>
        </p:txBody>
      </p:sp>
    </p:spTree>
    <p:extLst>
      <p:ext uri="{BB962C8B-B14F-4D97-AF65-F5344CB8AC3E}">
        <p14:creationId xmlns="" xmlns:p14="http://schemas.microsoft.com/office/powerpoint/2010/main" val="405934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B049EC-6D66-4BC8-9559-923FD1C4891E}"/>
              </a:ext>
            </a:extLst>
          </p:cNvPr>
          <p:cNvSpPr>
            <a:spLocks noGrp="1"/>
          </p:cNvSpPr>
          <p:nvPr>
            <p:ph type="title"/>
          </p:nvPr>
        </p:nvSpPr>
        <p:spPr>
          <a:xfrm>
            <a:off x="609600" y="24266"/>
            <a:ext cx="10972800" cy="1143000"/>
          </a:xfrm>
        </p:spPr>
        <p:txBody>
          <a:bodyPr/>
          <a:lstStyle/>
          <a:p>
            <a:r>
              <a:rPr lang="en-US" sz="5000" dirty="0"/>
              <a:t>DEFINITION</a:t>
            </a:r>
            <a:endParaRPr lang="en-IN" sz="5000" dirty="0"/>
          </a:p>
        </p:txBody>
      </p:sp>
      <p:sp>
        <p:nvSpPr>
          <p:cNvPr id="4" name="Text Placeholder 3">
            <a:extLst>
              <a:ext uri="{FF2B5EF4-FFF2-40B4-BE49-F238E27FC236}">
                <a16:creationId xmlns="" xmlns:a16="http://schemas.microsoft.com/office/drawing/2014/main" id="{8AAC8A59-AB82-4CD0-90B1-A363B5CC8F16}"/>
              </a:ext>
            </a:extLst>
          </p:cNvPr>
          <p:cNvSpPr>
            <a:spLocks noGrp="1"/>
          </p:cNvSpPr>
          <p:nvPr>
            <p:ph type="body" idx="1"/>
          </p:nvPr>
        </p:nvSpPr>
        <p:spPr>
          <a:xfrm>
            <a:off x="609600" y="1568163"/>
            <a:ext cx="5386917" cy="639762"/>
          </a:xfrm>
        </p:spPr>
        <p:txBody>
          <a:bodyPr/>
          <a:lstStyle/>
          <a:p>
            <a:r>
              <a:rPr lang="en-US" sz="3000" dirty="0"/>
              <a:t>ISPN 2009</a:t>
            </a:r>
            <a:endParaRPr lang="en-IN" sz="3000" dirty="0"/>
          </a:p>
        </p:txBody>
      </p:sp>
      <p:sp>
        <p:nvSpPr>
          <p:cNvPr id="5" name="Content Placeholder 4">
            <a:extLst>
              <a:ext uri="{FF2B5EF4-FFF2-40B4-BE49-F238E27FC236}">
                <a16:creationId xmlns="" xmlns:a16="http://schemas.microsoft.com/office/drawing/2014/main" id="{406C45AA-6034-490A-BCC4-42D2F12F061D}"/>
              </a:ext>
            </a:extLst>
          </p:cNvPr>
          <p:cNvSpPr>
            <a:spLocks noGrp="1"/>
          </p:cNvSpPr>
          <p:nvPr>
            <p:ph sz="half" idx="2"/>
          </p:nvPr>
        </p:nvSpPr>
        <p:spPr/>
        <p:txBody>
          <a:bodyPr/>
          <a:lstStyle/>
          <a:p>
            <a:endParaRPr lang="en-IN" sz="3000" kern="1200" dirty="0">
              <a:solidFill>
                <a:schemeClr val="dk1"/>
              </a:solidFill>
              <a:effectLst/>
              <a:latin typeface="+mn-lt"/>
              <a:ea typeface="+mn-ea"/>
              <a:cs typeface="+mn-cs"/>
            </a:endParaRPr>
          </a:p>
          <a:p>
            <a:r>
              <a:rPr lang="en-IN" sz="3000" kern="1200" dirty="0">
                <a:solidFill>
                  <a:schemeClr val="dk1"/>
                </a:solidFill>
                <a:effectLst/>
                <a:latin typeface="+mn-lt"/>
                <a:ea typeface="+mn-ea"/>
                <a:cs typeface="+mn-cs"/>
              </a:rPr>
              <a:t>Lack of complete remission despite therapy with daily prednisolone at a dose of 2 mg/kg (or 60 mg/m</a:t>
            </a:r>
            <a:r>
              <a:rPr lang="en-IN" sz="3000" kern="1200" baseline="30000" dirty="0">
                <a:solidFill>
                  <a:schemeClr val="dk1"/>
                </a:solidFill>
                <a:effectLst/>
                <a:latin typeface="+mn-lt"/>
                <a:ea typeface="+mn-ea"/>
                <a:cs typeface="+mn-cs"/>
              </a:rPr>
              <a:t>2</a:t>
            </a:r>
            <a:r>
              <a:rPr lang="en-IN" sz="3000" kern="1200" dirty="0">
                <a:solidFill>
                  <a:schemeClr val="dk1"/>
                </a:solidFill>
                <a:effectLst/>
                <a:latin typeface="+mn-lt"/>
                <a:ea typeface="+mn-ea"/>
                <a:cs typeface="+mn-cs"/>
              </a:rPr>
              <a:t>) daily for </a:t>
            </a:r>
            <a:r>
              <a:rPr lang="en-IN" sz="3000" kern="1200" dirty="0">
                <a:solidFill>
                  <a:srgbClr val="FF0000"/>
                </a:solidFill>
                <a:effectLst/>
                <a:latin typeface="+mn-lt"/>
                <a:ea typeface="+mn-ea"/>
                <a:cs typeface="+mn-cs"/>
              </a:rPr>
              <a:t>4 weeks. </a:t>
            </a:r>
            <a:endParaRPr lang="en-IN" sz="3000" dirty="0">
              <a:solidFill>
                <a:srgbClr val="FF0000"/>
              </a:solidFill>
            </a:endParaRPr>
          </a:p>
          <a:p>
            <a:endParaRPr lang="en-US" sz="3000" dirty="0"/>
          </a:p>
        </p:txBody>
      </p:sp>
      <p:sp>
        <p:nvSpPr>
          <p:cNvPr id="6" name="Text Placeholder 5">
            <a:extLst>
              <a:ext uri="{FF2B5EF4-FFF2-40B4-BE49-F238E27FC236}">
                <a16:creationId xmlns="" xmlns:a16="http://schemas.microsoft.com/office/drawing/2014/main" id="{4A1D18DF-CDB4-4F28-B997-1198856F48FB}"/>
              </a:ext>
            </a:extLst>
          </p:cNvPr>
          <p:cNvSpPr>
            <a:spLocks noGrp="1"/>
          </p:cNvSpPr>
          <p:nvPr>
            <p:ph type="body" sz="quarter" idx="3"/>
          </p:nvPr>
        </p:nvSpPr>
        <p:spPr/>
        <p:txBody>
          <a:bodyPr/>
          <a:lstStyle/>
          <a:p>
            <a:r>
              <a:rPr lang="en-US" sz="3000" dirty="0"/>
              <a:t>ISPN 2021</a:t>
            </a:r>
            <a:endParaRPr lang="en-IN" sz="3000" dirty="0"/>
          </a:p>
        </p:txBody>
      </p:sp>
      <p:sp>
        <p:nvSpPr>
          <p:cNvPr id="7" name="Content Placeholder 6">
            <a:extLst>
              <a:ext uri="{FF2B5EF4-FFF2-40B4-BE49-F238E27FC236}">
                <a16:creationId xmlns="" xmlns:a16="http://schemas.microsoft.com/office/drawing/2014/main" id="{08B6ABD6-9C23-45DB-9AC8-536EC956BDF8}"/>
              </a:ext>
            </a:extLst>
          </p:cNvPr>
          <p:cNvSpPr>
            <a:spLocks noGrp="1"/>
          </p:cNvSpPr>
          <p:nvPr>
            <p:ph sz="quarter" idx="4"/>
          </p:nvPr>
        </p:nvSpPr>
        <p:spPr/>
        <p:txBody>
          <a:bodyPr/>
          <a:lstStyle/>
          <a:p>
            <a:endParaRPr lang="en-US" sz="3000" dirty="0"/>
          </a:p>
          <a:p>
            <a:r>
              <a:rPr lang="en-IN" sz="3000" kern="1200" dirty="0">
                <a:solidFill>
                  <a:schemeClr val="dk1"/>
                </a:solidFill>
                <a:effectLst/>
                <a:latin typeface="+mn-lt"/>
                <a:ea typeface="+mn-ea"/>
                <a:cs typeface="+mn-cs"/>
              </a:rPr>
              <a:t>Lack of complete remission despite therapy with daily prednisolone at a dose of 2 mg/kg (or 60 mg/m</a:t>
            </a:r>
            <a:r>
              <a:rPr lang="en-IN" sz="3000" kern="1200" baseline="30000" dirty="0">
                <a:solidFill>
                  <a:schemeClr val="dk1"/>
                </a:solidFill>
                <a:effectLst/>
                <a:latin typeface="+mn-lt"/>
                <a:ea typeface="+mn-ea"/>
                <a:cs typeface="+mn-cs"/>
              </a:rPr>
              <a:t>2</a:t>
            </a:r>
            <a:r>
              <a:rPr lang="en-IN" sz="3000" kern="1200" dirty="0">
                <a:solidFill>
                  <a:schemeClr val="dk1"/>
                </a:solidFill>
                <a:effectLst/>
                <a:latin typeface="+mn-lt"/>
                <a:ea typeface="+mn-ea"/>
                <a:cs typeface="+mn-cs"/>
              </a:rPr>
              <a:t>) daily for </a:t>
            </a:r>
            <a:r>
              <a:rPr lang="en-IN" sz="3000" kern="1200" dirty="0">
                <a:solidFill>
                  <a:srgbClr val="00B050"/>
                </a:solidFill>
                <a:effectLst/>
                <a:latin typeface="+mn-lt"/>
                <a:ea typeface="+mn-ea"/>
                <a:cs typeface="+mn-cs"/>
              </a:rPr>
              <a:t>6 weeks. </a:t>
            </a:r>
            <a:endParaRPr lang="en-IN" sz="3000" dirty="0">
              <a:solidFill>
                <a:srgbClr val="00B050"/>
              </a:solidFill>
            </a:endParaRPr>
          </a:p>
          <a:p>
            <a:endParaRPr lang="en-IN" sz="3000" dirty="0"/>
          </a:p>
        </p:txBody>
      </p:sp>
    </p:spTree>
    <p:extLst>
      <p:ext uri="{BB962C8B-B14F-4D97-AF65-F5344CB8AC3E}">
        <p14:creationId xmlns="" xmlns:p14="http://schemas.microsoft.com/office/powerpoint/2010/main" val="116199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B049EC-6D66-4BC8-9559-923FD1C4891E}"/>
              </a:ext>
            </a:extLst>
          </p:cNvPr>
          <p:cNvSpPr>
            <a:spLocks noGrp="1"/>
          </p:cNvSpPr>
          <p:nvPr>
            <p:ph type="title"/>
          </p:nvPr>
        </p:nvSpPr>
        <p:spPr>
          <a:xfrm>
            <a:off x="609600" y="89580"/>
            <a:ext cx="10972800" cy="1143000"/>
          </a:xfrm>
        </p:spPr>
        <p:txBody>
          <a:bodyPr/>
          <a:lstStyle/>
          <a:p>
            <a:r>
              <a:rPr lang="en-US" sz="5000" dirty="0"/>
              <a:t>DEFINITION</a:t>
            </a:r>
            <a:endParaRPr lang="en-IN" sz="5000" dirty="0"/>
          </a:p>
        </p:txBody>
      </p:sp>
      <p:sp>
        <p:nvSpPr>
          <p:cNvPr id="4" name="Text Placeholder 3">
            <a:extLst>
              <a:ext uri="{FF2B5EF4-FFF2-40B4-BE49-F238E27FC236}">
                <a16:creationId xmlns="" xmlns:a16="http://schemas.microsoft.com/office/drawing/2014/main" id="{8AAC8A59-AB82-4CD0-90B1-A363B5CC8F16}"/>
              </a:ext>
            </a:extLst>
          </p:cNvPr>
          <p:cNvSpPr>
            <a:spLocks noGrp="1"/>
          </p:cNvSpPr>
          <p:nvPr>
            <p:ph type="body" idx="1"/>
          </p:nvPr>
        </p:nvSpPr>
        <p:spPr>
          <a:xfrm>
            <a:off x="609600" y="1568163"/>
            <a:ext cx="5386917" cy="639762"/>
          </a:xfrm>
        </p:spPr>
        <p:txBody>
          <a:bodyPr/>
          <a:lstStyle/>
          <a:p>
            <a:r>
              <a:rPr lang="en-US" sz="3000" dirty="0"/>
              <a:t>ISPN 2008</a:t>
            </a:r>
            <a:endParaRPr lang="en-IN" sz="3000" dirty="0"/>
          </a:p>
        </p:txBody>
      </p:sp>
      <p:sp>
        <p:nvSpPr>
          <p:cNvPr id="5" name="Content Placeholder 4">
            <a:extLst>
              <a:ext uri="{FF2B5EF4-FFF2-40B4-BE49-F238E27FC236}">
                <a16:creationId xmlns="" xmlns:a16="http://schemas.microsoft.com/office/drawing/2014/main" id="{406C45AA-6034-490A-BCC4-42D2F12F061D}"/>
              </a:ext>
            </a:extLst>
          </p:cNvPr>
          <p:cNvSpPr>
            <a:spLocks noGrp="1"/>
          </p:cNvSpPr>
          <p:nvPr>
            <p:ph sz="half" idx="2"/>
          </p:nvPr>
        </p:nvSpPr>
        <p:spPr/>
        <p:txBody>
          <a:bodyPr/>
          <a:lstStyle/>
          <a:p>
            <a:endParaRPr lang="en-US" sz="2800" dirty="0"/>
          </a:p>
          <a:p>
            <a:r>
              <a:rPr lang="en-US" sz="2800" dirty="0"/>
              <a:t>Nephrotic range proteinuria, Hypoalbuminemia (&lt;2.5 g/dl) , </a:t>
            </a:r>
            <a:r>
              <a:rPr lang="en-US" sz="2800" dirty="0">
                <a:solidFill>
                  <a:srgbClr val="FF0000"/>
                </a:solidFill>
              </a:rPr>
              <a:t>Cholesterol &gt;200 mg/dl </a:t>
            </a:r>
            <a:r>
              <a:rPr lang="en-US" sz="2800" dirty="0"/>
              <a:t>and Edema</a:t>
            </a:r>
            <a:endParaRPr lang="en-IN" sz="2800" dirty="0"/>
          </a:p>
        </p:txBody>
      </p:sp>
      <p:sp>
        <p:nvSpPr>
          <p:cNvPr id="6" name="Text Placeholder 5">
            <a:extLst>
              <a:ext uri="{FF2B5EF4-FFF2-40B4-BE49-F238E27FC236}">
                <a16:creationId xmlns="" xmlns:a16="http://schemas.microsoft.com/office/drawing/2014/main" id="{4A1D18DF-CDB4-4F28-B997-1198856F48FB}"/>
              </a:ext>
            </a:extLst>
          </p:cNvPr>
          <p:cNvSpPr>
            <a:spLocks noGrp="1"/>
          </p:cNvSpPr>
          <p:nvPr>
            <p:ph type="body" sz="quarter" idx="3"/>
          </p:nvPr>
        </p:nvSpPr>
        <p:spPr/>
        <p:txBody>
          <a:bodyPr/>
          <a:lstStyle/>
          <a:p>
            <a:r>
              <a:rPr lang="en-US" sz="3000" dirty="0"/>
              <a:t>ISPN 2020</a:t>
            </a:r>
            <a:endParaRPr lang="en-IN" sz="3000" dirty="0"/>
          </a:p>
        </p:txBody>
      </p:sp>
      <p:sp>
        <p:nvSpPr>
          <p:cNvPr id="7" name="Content Placeholder 6">
            <a:extLst>
              <a:ext uri="{FF2B5EF4-FFF2-40B4-BE49-F238E27FC236}">
                <a16:creationId xmlns="" xmlns:a16="http://schemas.microsoft.com/office/drawing/2014/main" id="{08B6ABD6-9C23-45DB-9AC8-536EC956BDF8}"/>
              </a:ext>
            </a:extLst>
          </p:cNvPr>
          <p:cNvSpPr>
            <a:spLocks noGrp="1"/>
          </p:cNvSpPr>
          <p:nvPr>
            <p:ph sz="quarter" idx="4"/>
          </p:nvPr>
        </p:nvSpPr>
        <p:spPr/>
        <p:txBody>
          <a:bodyPr/>
          <a:lstStyle/>
          <a:p>
            <a:endParaRPr lang="en-US" dirty="0"/>
          </a:p>
          <a:p>
            <a:r>
              <a:rPr lang="en-US" sz="2800" dirty="0"/>
              <a:t>Nephrotic range proteinuria, Hypoalbuminemia </a:t>
            </a:r>
            <a:r>
              <a:rPr lang="en-US" sz="2800" dirty="0">
                <a:solidFill>
                  <a:srgbClr val="00B050"/>
                </a:solidFill>
              </a:rPr>
              <a:t>(&lt;3 g/dl)</a:t>
            </a:r>
            <a:r>
              <a:rPr lang="en-US" sz="2800" dirty="0"/>
              <a:t> and Edema</a:t>
            </a:r>
            <a:endParaRPr lang="en-IN" sz="2800" dirty="0"/>
          </a:p>
          <a:p>
            <a:endParaRPr lang="en-IN" dirty="0"/>
          </a:p>
        </p:txBody>
      </p:sp>
    </p:spTree>
    <p:extLst>
      <p:ext uri="{BB962C8B-B14F-4D97-AF65-F5344CB8AC3E}">
        <p14:creationId xmlns="" xmlns:p14="http://schemas.microsoft.com/office/powerpoint/2010/main" val="1008345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B049EC-6D66-4BC8-9559-923FD1C4891E}"/>
              </a:ext>
            </a:extLst>
          </p:cNvPr>
          <p:cNvSpPr>
            <a:spLocks noGrp="1"/>
          </p:cNvSpPr>
          <p:nvPr>
            <p:ph type="title"/>
          </p:nvPr>
        </p:nvSpPr>
        <p:spPr/>
        <p:txBody>
          <a:bodyPr/>
          <a:lstStyle/>
          <a:p>
            <a:r>
              <a:rPr lang="en-US" sz="5000" dirty="0"/>
              <a:t>DEFINITION</a:t>
            </a:r>
            <a:endParaRPr lang="en-IN" sz="5000" dirty="0"/>
          </a:p>
        </p:txBody>
      </p:sp>
      <p:sp>
        <p:nvSpPr>
          <p:cNvPr id="5" name="Content Placeholder 4">
            <a:extLst>
              <a:ext uri="{FF2B5EF4-FFF2-40B4-BE49-F238E27FC236}">
                <a16:creationId xmlns="" xmlns:a16="http://schemas.microsoft.com/office/drawing/2014/main" id="{406C45AA-6034-490A-BCC4-42D2F12F061D}"/>
              </a:ext>
            </a:extLst>
          </p:cNvPr>
          <p:cNvSpPr>
            <a:spLocks noGrp="1"/>
          </p:cNvSpPr>
          <p:nvPr>
            <p:ph idx="1"/>
          </p:nvPr>
        </p:nvSpPr>
        <p:spPr/>
        <p:txBody>
          <a:bodyPr/>
          <a:lstStyle/>
          <a:p>
            <a:endParaRPr lang="en-IN" sz="3000" kern="1200" dirty="0">
              <a:solidFill>
                <a:schemeClr val="dk1"/>
              </a:solidFill>
              <a:effectLst/>
              <a:latin typeface="+mn-lt"/>
              <a:ea typeface="+mn-ea"/>
              <a:cs typeface="+mn-cs"/>
            </a:endParaRPr>
          </a:p>
          <a:p>
            <a:endParaRPr lang="en-US" sz="3000" dirty="0"/>
          </a:p>
        </p:txBody>
      </p:sp>
      <p:sp>
        <p:nvSpPr>
          <p:cNvPr id="4" name="Text Placeholder 3">
            <a:extLst>
              <a:ext uri="{FF2B5EF4-FFF2-40B4-BE49-F238E27FC236}">
                <a16:creationId xmlns="" xmlns:a16="http://schemas.microsoft.com/office/drawing/2014/main" id="{8AAC8A59-AB82-4CD0-90B1-A363B5CC8F16}"/>
              </a:ext>
            </a:extLst>
          </p:cNvPr>
          <p:cNvSpPr>
            <a:spLocks noGrp="1"/>
          </p:cNvSpPr>
          <p:nvPr>
            <p:ph type="body" idx="4294967295"/>
          </p:nvPr>
        </p:nvSpPr>
        <p:spPr>
          <a:xfrm>
            <a:off x="478972" y="2026671"/>
            <a:ext cx="11713028" cy="4232615"/>
          </a:xfrm>
        </p:spPr>
        <p:txBody>
          <a:bodyPr/>
          <a:lstStyle/>
          <a:p>
            <a:r>
              <a:rPr lang="en-US" u="sng" dirty="0"/>
              <a:t>Initial steroid-resistance</a:t>
            </a:r>
            <a:r>
              <a:rPr lang="en-US" dirty="0"/>
              <a:t>:  Failure to achieve complete remission after 6-weeks initial therapy with prednisolone.</a:t>
            </a:r>
          </a:p>
          <a:p>
            <a:endParaRPr lang="en-US" dirty="0"/>
          </a:p>
          <a:p>
            <a:r>
              <a:rPr lang="en-US" u="sng" dirty="0"/>
              <a:t>Late (secondary) steroid-resistance</a:t>
            </a:r>
            <a:r>
              <a:rPr lang="en-US" dirty="0"/>
              <a:t>: Initially steroid-sensitive; steroid resistance in a subsequent relapse </a:t>
            </a:r>
            <a:endParaRPr lang="en-IN" dirty="0"/>
          </a:p>
        </p:txBody>
      </p:sp>
    </p:spTree>
    <p:extLst>
      <p:ext uri="{BB962C8B-B14F-4D97-AF65-F5344CB8AC3E}">
        <p14:creationId xmlns="" xmlns:p14="http://schemas.microsoft.com/office/powerpoint/2010/main" val="2512096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196127-A148-4BEE-8C1F-43EEA2D05980}"/>
              </a:ext>
            </a:extLst>
          </p:cNvPr>
          <p:cNvSpPr>
            <a:spLocks noGrp="1"/>
          </p:cNvSpPr>
          <p:nvPr>
            <p:ph type="title"/>
          </p:nvPr>
        </p:nvSpPr>
        <p:spPr>
          <a:xfrm>
            <a:off x="609600" y="114300"/>
            <a:ext cx="10972800" cy="1143000"/>
          </a:xfrm>
        </p:spPr>
        <p:txBody>
          <a:bodyPr/>
          <a:lstStyle/>
          <a:p>
            <a:r>
              <a:rPr lang="en-IN" sz="5000" dirty="0"/>
              <a:t>INITIAL EVALUATION</a:t>
            </a:r>
          </a:p>
        </p:txBody>
      </p:sp>
      <p:sp>
        <p:nvSpPr>
          <p:cNvPr id="3" name="Content Placeholder 2">
            <a:extLst>
              <a:ext uri="{FF2B5EF4-FFF2-40B4-BE49-F238E27FC236}">
                <a16:creationId xmlns="" xmlns:a16="http://schemas.microsoft.com/office/drawing/2014/main" id="{126A52F9-43DB-4035-996C-3BC1781B92FA}"/>
              </a:ext>
            </a:extLst>
          </p:cNvPr>
          <p:cNvSpPr>
            <a:spLocks noGrp="1"/>
          </p:cNvSpPr>
          <p:nvPr>
            <p:ph idx="1"/>
          </p:nvPr>
        </p:nvSpPr>
        <p:spPr>
          <a:xfrm>
            <a:off x="609600" y="1502226"/>
            <a:ext cx="10972800" cy="4572000"/>
          </a:xfrm>
        </p:spPr>
        <p:txBody>
          <a:bodyPr/>
          <a:lstStyle/>
          <a:p>
            <a:r>
              <a:rPr lang="en-IN" sz="3000" dirty="0"/>
              <a:t>Urinalysis, including microscopy </a:t>
            </a:r>
          </a:p>
          <a:p>
            <a:r>
              <a:rPr lang="en-IN" sz="3000" dirty="0"/>
              <a:t>Spot urine protein to creatinine ratio; or24-hr urine protein excretion </a:t>
            </a:r>
          </a:p>
          <a:p>
            <a:r>
              <a:rPr lang="en-IN" sz="3000" dirty="0"/>
              <a:t>Complete blood counts </a:t>
            </a:r>
          </a:p>
          <a:p>
            <a:r>
              <a:rPr lang="en-IN" sz="3000" dirty="0"/>
              <a:t>Blood creatinine, albumin, electrolytes, fasting glucose, glycosylated </a:t>
            </a:r>
            <a:r>
              <a:rPr lang="en-IN" sz="3000" dirty="0" err="1"/>
              <a:t>hemoglobin</a:t>
            </a:r>
            <a:r>
              <a:rPr lang="en-IN" sz="3000" dirty="0"/>
              <a:t> (HbA1c) </a:t>
            </a:r>
          </a:p>
          <a:p>
            <a:r>
              <a:rPr lang="en-IN" sz="3000" dirty="0"/>
              <a:t>Total, low density and high-density cholesterol; triglycerides </a:t>
            </a:r>
          </a:p>
          <a:p>
            <a:r>
              <a:rPr lang="en-IN" sz="3000" dirty="0"/>
              <a:t>Calcium, phosphate, alkaline phosphatase</a:t>
            </a:r>
          </a:p>
          <a:p>
            <a:r>
              <a:rPr lang="en-IN" sz="2800" dirty="0"/>
              <a:t>Hepatitis B surface antigen; hepatitis C and human immunodeficiency virus antibodies</a:t>
            </a:r>
            <a:endParaRPr lang="en-IN" sz="3000" dirty="0"/>
          </a:p>
        </p:txBody>
      </p:sp>
    </p:spTree>
    <p:extLst>
      <p:ext uri="{BB962C8B-B14F-4D97-AF65-F5344CB8AC3E}">
        <p14:creationId xmlns="" xmlns:p14="http://schemas.microsoft.com/office/powerpoint/2010/main" val="2457177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BF088E-7B66-40AD-B459-0EADB8D48897}"/>
              </a:ext>
            </a:extLst>
          </p:cNvPr>
          <p:cNvSpPr>
            <a:spLocks noGrp="1"/>
          </p:cNvSpPr>
          <p:nvPr>
            <p:ph type="title"/>
          </p:nvPr>
        </p:nvSpPr>
        <p:spPr>
          <a:xfrm>
            <a:off x="609600" y="114300"/>
            <a:ext cx="10972800" cy="1143000"/>
          </a:xfrm>
        </p:spPr>
        <p:txBody>
          <a:bodyPr/>
          <a:lstStyle/>
          <a:p>
            <a:r>
              <a:rPr lang="en-IN" sz="5000" dirty="0"/>
              <a:t>INITIAL EVALUATION</a:t>
            </a:r>
          </a:p>
        </p:txBody>
      </p:sp>
      <p:sp>
        <p:nvSpPr>
          <p:cNvPr id="3" name="Content Placeholder 2">
            <a:extLst>
              <a:ext uri="{FF2B5EF4-FFF2-40B4-BE49-F238E27FC236}">
                <a16:creationId xmlns="" xmlns:a16="http://schemas.microsoft.com/office/drawing/2014/main" id="{FE4E8B66-36C2-4C4F-A51D-8383078397DA}"/>
              </a:ext>
            </a:extLst>
          </p:cNvPr>
          <p:cNvSpPr>
            <a:spLocks noGrp="1"/>
          </p:cNvSpPr>
          <p:nvPr>
            <p:ph idx="1"/>
          </p:nvPr>
        </p:nvSpPr>
        <p:spPr>
          <a:xfrm>
            <a:off x="609600" y="1915886"/>
            <a:ext cx="10972800" cy="4572000"/>
          </a:xfrm>
        </p:spPr>
        <p:txBody>
          <a:bodyPr/>
          <a:lstStyle/>
          <a:p>
            <a:r>
              <a:rPr lang="en-IN" sz="3000" dirty="0"/>
              <a:t>Ultrasonography of kidneys </a:t>
            </a:r>
          </a:p>
          <a:p>
            <a:r>
              <a:rPr lang="en-IN" sz="3000" dirty="0"/>
              <a:t>Kidney biopsy(light, immunofluorescence, electron microscopy); avoided in selected patients*</a:t>
            </a:r>
          </a:p>
          <a:p>
            <a:r>
              <a:rPr lang="en-IN" sz="3000" dirty="0"/>
              <a:t> Investigations in selected children: Complement C3, C4; antinuclear antibody </a:t>
            </a:r>
          </a:p>
          <a:p>
            <a:r>
              <a:rPr lang="en-IN" sz="3000" dirty="0"/>
              <a:t>Genetic tests</a:t>
            </a:r>
          </a:p>
        </p:txBody>
      </p:sp>
    </p:spTree>
    <p:extLst>
      <p:ext uri="{BB962C8B-B14F-4D97-AF65-F5344CB8AC3E}">
        <p14:creationId xmlns="" xmlns:p14="http://schemas.microsoft.com/office/powerpoint/2010/main" val="3246684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ED4FFF-DD64-4035-9067-18E11CA52409}"/>
              </a:ext>
            </a:extLst>
          </p:cNvPr>
          <p:cNvSpPr>
            <a:spLocks noGrp="1"/>
          </p:cNvSpPr>
          <p:nvPr>
            <p:ph type="title"/>
          </p:nvPr>
        </p:nvSpPr>
        <p:spPr>
          <a:xfrm>
            <a:off x="609600" y="100462"/>
            <a:ext cx="10972800" cy="1143000"/>
          </a:xfrm>
        </p:spPr>
        <p:txBody>
          <a:bodyPr/>
          <a:lstStyle/>
          <a:p>
            <a:r>
              <a:rPr lang="en-IN" sz="5000" dirty="0"/>
              <a:t>GENETIC STUDIES</a:t>
            </a:r>
          </a:p>
        </p:txBody>
      </p:sp>
      <p:sp>
        <p:nvSpPr>
          <p:cNvPr id="3" name="Content Placeholder 2">
            <a:extLst>
              <a:ext uri="{FF2B5EF4-FFF2-40B4-BE49-F238E27FC236}">
                <a16:creationId xmlns="" xmlns:a16="http://schemas.microsoft.com/office/drawing/2014/main" id="{09D81ABC-D591-44F9-9ACE-DB025D68981B}"/>
              </a:ext>
            </a:extLst>
          </p:cNvPr>
          <p:cNvSpPr>
            <a:spLocks noGrp="1"/>
          </p:cNvSpPr>
          <p:nvPr>
            <p:ph idx="1"/>
          </p:nvPr>
        </p:nvSpPr>
        <p:spPr>
          <a:xfrm>
            <a:off x="119743" y="1143000"/>
            <a:ext cx="11952514" cy="4572000"/>
          </a:xfrm>
        </p:spPr>
        <p:txBody>
          <a:bodyPr/>
          <a:lstStyle/>
          <a:p>
            <a:pPr marL="0" indent="0">
              <a:buNone/>
            </a:pPr>
            <a:r>
              <a:rPr lang="en-IN" sz="3000" u="sng" dirty="0"/>
              <a:t>INDICATION</a:t>
            </a:r>
            <a:r>
              <a:rPr lang="en-IN" sz="3000" dirty="0"/>
              <a:t>:</a:t>
            </a:r>
          </a:p>
          <a:p>
            <a:r>
              <a:rPr lang="en-IN" sz="3000" dirty="0"/>
              <a:t>Congenital NS </a:t>
            </a:r>
          </a:p>
          <a:p>
            <a:r>
              <a:rPr lang="en-IN" sz="3000" dirty="0"/>
              <a:t>Initial steroid-resistance with onset during infancy; </a:t>
            </a:r>
          </a:p>
          <a:p>
            <a:r>
              <a:rPr lang="en-IN" sz="3000" dirty="0"/>
              <a:t>Family history of steroid-resistance, </a:t>
            </a:r>
          </a:p>
          <a:p>
            <a:r>
              <a:rPr lang="en-IN" sz="3000" dirty="0"/>
              <a:t>Extrarenal features, </a:t>
            </a:r>
          </a:p>
          <a:p>
            <a:r>
              <a:rPr lang="en-IN" sz="3000" dirty="0"/>
              <a:t>Non-response to calcineurin inhibitors, </a:t>
            </a:r>
          </a:p>
          <a:p>
            <a:r>
              <a:rPr lang="en-IN" sz="3000" dirty="0"/>
              <a:t>Prior to transplantation</a:t>
            </a:r>
          </a:p>
          <a:p>
            <a:pPr marL="0" indent="0">
              <a:buNone/>
            </a:pPr>
            <a:endParaRPr lang="en-IN" sz="3000" dirty="0"/>
          </a:p>
          <a:p>
            <a:pPr marL="0" indent="0">
              <a:buNone/>
            </a:pPr>
            <a:r>
              <a:rPr lang="en-IN" sz="3000" u="sng" dirty="0"/>
              <a:t>METHODS: </a:t>
            </a:r>
            <a:r>
              <a:rPr lang="en-IN" sz="3000" dirty="0"/>
              <a:t>Next-generation sequencing (NGS) panels, </a:t>
            </a:r>
            <a:r>
              <a:rPr lang="en-US" sz="3000" dirty="0"/>
              <a:t>Clinical exome sequencing (</a:t>
            </a:r>
            <a:r>
              <a:rPr lang="en-US" sz="3000" dirty="0" err="1"/>
              <a:t>Mendeliome</a:t>
            </a:r>
            <a:r>
              <a:rPr lang="en-US" sz="3000" dirty="0"/>
              <a:t> gene panel), Sanger Sequencing</a:t>
            </a:r>
            <a:endParaRPr lang="en-IN" sz="3000" u="sng" dirty="0"/>
          </a:p>
          <a:p>
            <a:endParaRPr lang="en-IN" sz="3000" dirty="0"/>
          </a:p>
        </p:txBody>
      </p:sp>
    </p:spTree>
    <p:extLst>
      <p:ext uri="{BB962C8B-B14F-4D97-AF65-F5344CB8AC3E}">
        <p14:creationId xmlns="" xmlns:p14="http://schemas.microsoft.com/office/powerpoint/2010/main" val="4255686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390728-8072-4784-9B70-36807EC81F9C}"/>
              </a:ext>
            </a:extLst>
          </p:cNvPr>
          <p:cNvSpPr>
            <a:spLocks noGrp="1"/>
          </p:cNvSpPr>
          <p:nvPr>
            <p:ph type="title"/>
          </p:nvPr>
        </p:nvSpPr>
        <p:spPr>
          <a:xfrm>
            <a:off x="609600" y="114300"/>
            <a:ext cx="10972800" cy="1143000"/>
          </a:xfrm>
        </p:spPr>
        <p:txBody>
          <a:bodyPr/>
          <a:lstStyle/>
          <a:p>
            <a:r>
              <a:rPr lang="en-US" sz="5000" dirty="0"/>
              <a:t>TREATMENT</a:t>
            </a:r>
            <a:endParaRPr lang="en-IN" sz="5000" dirty="0"/>
          </a:p>
        </p:txBody>
      </p:sp>
      <p:sp>
        <p:nvSpPr>
          <p:cNvPr id="3" name="Content Placeholder 2">
            <a:extLst>
              <a:ext uri="{FF2B5EF4-FFF2-40B4-BE49-F238E27FC236}">
                <a16:creationId xmlns="" xmlns:a16="http://schemas.microsoft.com/office/drawing/2014/main" id="{86473B32-78DA-433C-8187-49D4CC071340}"/>
              </a:ext>
            </a:extLst>
          </p:cNvPr>
          <p:cNvSpPr>
            <a:spLocks noGrp="1"/>
          </p:cNvSpPr>
          <p:nvPr>
            <p:ph idx="1"/>
          </p:nvPr>
        </p:nvSpPr>
        <p:spPr>
          <a:xfrm>
            <a:off x="609600" y="1251848"/>
            <a:ext cx="10972800" cy="4572000"/>
          </a:xfrm>
        </p:spPr>
        <p:txBody>
          <a:bodyPr/>
          <a:lstStyle/>
          <a:p>
            <a:r>
              <a:rPr lang="en-US" sz="3000" dirty="0"/>
              <a:t>Calcineurin inhibitors (CNI) are recommended as first-line therapy for patients with initial or late steroid resistance.</a:t>
            </a:r>
          </a:p>
          <a:p>
            <a:endParaRPr lang="en-US" sz="3000" dirty="0"/>
          </a:p>
          <a:p>
            <a:r>
              <a:rPr lang="en-US" sz="3000" dirty="0"/>
              <a:t>Then we continue therapy with CNI for at least 24-months if partial or complete remission is achieved. </a:t>
            </a:r>
          </a:p>
          <a:p>
            <a:endParaRPr lang="en-US" sz="3000" dirty="0"/>
          </a:p>
          <a:p>
            <a:r>
              <a:rPr lang="en-US" sz="3000" dirty="0"/>
              <a:t>CNI therapy should be withheld or discontinued for patients with AKI stage 2-3 or estimated glomerular function rate (eGFR) persistently below 60 ml/min/1.73m2.</a:t>
            </a:r>
            <a:endParaRPr lang="en-IN" sz="3000" dirty="0"/>
          </a:p>
        </p:txBody>
      </p:sp>
    </p:spTree>
    <p:extLst>
      <p:ext uri="{BB962C8B-B14F-4D97-AF65-F5344CB8AC3E}">
        <p14:creationId xmlns="" xmlns:p14="http://schemas.microsoft.com/office/powerpoint/2010/main" val="1566197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390728-8072-4784-9B70-36807EC81F9C}"/>
              </a:ext>
            </a:extLst>
          </p:cNvPr>
          <p:cNvSpPr>
            <a:spLocks noGrp="1"/>
          </p:cNvSpPr>
          <p:nvPr>
            <p:ph type="title"/>
          </p:nvPr>
        </p:nvSpPr>
        <p:spPr>
          <a:xfrm>
            <a:off x="609600" y="114300"/>
            <a:ext cx="10972800" cy="1143000"/>
          </a:xfrm>
        </p:spPr>
        <p:txBody>
          <a:bodyPr/>
          <a:lstStyle/>
          <a:p>
            <a:r>
              <a:rPr lang="en-US" sz="5000" dirty="0"/>
              <a:t>TREATMENT</a:t>
            </a:r>
            <a:endParaRPr lang="en-IN" sz="5000" dirty="0"/>
          </a:p>
        </p:txBody>
      </p:sp>
      <p:pic>
        <p:nvPicPr>
          <p:cNvPr id="4" name="Content Placeholder 3">
            <a:extLst>
              <a:ext uri="{FF2B5EF4-FFF2-40B4-BE49-F238E27FC236}">
                <a16:creationId xmlns="" xmlns:a16="http://schemas.microsoft.com/office/drawing/2014/main" id="{2D4C5EEC-9A12-43F5-8705-A2D8B7D2C4CA}"/>
              </a:ext>
            </a:extLst>
          </p:cNvPr>
          <p:cNvPicPr>
            <a:picLocks noGrp="1"/>
          </p:cNvPicPr>
          <p:nvPr>
            <p:ph idx="1"/>
          </p:nvPr>
        </p:nvPicPr>
        <p:blipFill>
          <a:blip r:embed="rId2"/>
          <a:stretch>
            <a:fillRect/>
          </a:stretch>
        </p:blipFill>
        <p:spPr>
          <a:xfrm>
            <a:off x="1284517" y="1251854"/>
            <a:ext cx="9307284" cy="5404757"/>
          </a:xfrm>
          <a:prstGeom prst="rect">
            <a:avLst/>
          </a:prstGeom>
        </p:spPr>
      </p:pic>
    </p:spTree>
    <p:extLst>
      <p:ext uri="{BB962C8B-B14F-4D97-AF65-F5344CB8AC3E}">
        <p14:creationId xmlns="" xmlns:p14="http://schemas.microsoft.com/office/powerpoint/2010/main" val="3904126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390728-8072-4784-9B70-36807EC81F9C}"/>
              </a:ext>
            </a:extLst>
          </p:cNvPr>
          <p:cNvSpPr>
            <a:spLocks noGrp="1"/>
          </p:cNvSpPr>
          <p:nvPr>
            <p:ph type="title"/>
          </p:nvPr>
        </p:nvSpPr>
        <p:spPr>
          <a:xfrm>
            <a:off x="609600" y="114300"/>
            <a:ext cx="10972800" cy="1143000"/>
          </a:xfrm>
        </p:spPr>
        <p:txBody>
          <a:bodyPr/>
          <a:lstStyle/>
          <a:p>
            <a:r>
              <a:rPr lang="en-US" sz="5000" dirty="0"/>
              <a:t>TREATMENT</a:t>
            </a:r>
            <a:endParaRPr lang="en-IN" sz="5000" dirty="0"/>
          </a:p>
        </p:txBody>
      </p:sp>
      <p:sp>
        <p:nvSpPr>
          <p:cNvPr id="3" name="Content Placeholder 2">
            <a:extLst>
              <a:ext uri="{FF2B5EF4-FFF2-40B4-BE49-F238E27FC236}">
                <a16:creationId xmlns="" xmlns:a16="http://schemas.microsoft.com/office/drawing/2014/main" id="{74D7B43A-664F-4EB8-9A11-997920C58492}"/>
              </a:ext>
            </a:extLst>
          </p:cNvPr>
          <p:cNvSpPr>
            <a:spLocks noGrp="1"/>
          </p:cNvSpPr>
          <p:nvPr>
            <p:ph idx="1"/>
          </p:nvPr>
        </p:nvSpPr>
        <p:spPr/>
        <p:txBody>
          <a:bodyPr/>
          <a:lstStyle/>
          <a:p>
            <a:r>
              <a:rPr lang="en-US" sz="3000" dirty="0"/>
              <a:t>IV cyclophosphamide in patients with non-availability of CNI, either due to its cost or adverse effects.</a:t>
            </a:r>
          </a:p>
          <a:p>
            <a:endParaRPr lang="en-US" sz="3000" dirty="0"/>
          </a:p>
          <a:p>
            <a:r>
              <a:rPr lang="en-US" sz="3000" dirty="0"/>
              <a:t>Oral cyclophosphamide is not recommended for therapy of patients with steroid-resistance.</a:t>
            </a:r>
            <a:endParaRPr lang="en-IN" sz="3000" dirty="0"/>
          </a:p>
        </p:txBody>
      </p:sp>
    </p:spTree>
    <p:extLst>
      <p:ext uri="{BB962C8B-B14F-4D97-AF65-F5344CB8AC3E}">
        <p14:creationId xmlns="" xmlns:p14="http://schemas.microsoft.com/office/powerpoint/2010/main" val="2060633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390728-8072-4784-9B70-36807EC81F9C}"/>
              </a:ext>
            </a:extLst>
          </p:cNvPr>
          <p:cNvSpPr>
            <a:spLocks noGrp="1"/>
          </p:cNvSpPr>
          <p:nvPr>
            <p:ph type="title"/>
          </p:nvPr>
        </p:nvSpPr>
        <p:spPr>
          <a:xfrm>
            <a:off x="609600" y="48986"/>
            <a:ext cx="10972800" cy="1143000"/>
          </a:xfrm>
        </p:spPr>
        <p:txBody>
          <a:bodyPr/>
          <a:lstStyle/>
          <a:p>
            <a:r>
              <a:rPr lang="en-US" sz="5000" dirty="0"/>
              <a:t>TREATMENT</a:t>
            </a:r>
            <a:endParaRPr lang="en-IN" sz="5000" dirty="0"/>
          </a:p>
        </p:txBody>
      </p:sp>
      <p:sp>
        <p:nvSpPr>
          <p:cNvPr id="3" name="Content Placeholder 2">
            <a:extLst>
              <a:ext uri="{FF2B5EF4-FFF2-40B4-BE49-F238E27FC236}">
                <a16:creationId xmlns="" xmlns:a16="http://schemas.microsoft.com/office/drawing/2014/main" id="{74D7B43A-664F-4EB8-9A11-997920C58492}"/>
              </a:ext>
            </a:extLst>
          </p:cNvPr>
          <p:cNvSpPr>
            <a:spLocks noGrp="1"/>
          </p:cNvSpPr>
          <p:nvPr>
            <p:ph idx="1"/>
          </p:nvPr>
        </p:nvSpPr>
        <p:spPr>
          <a:xfrm>
            <a:off x="609600" y="1066792"/>
            <a:ext cx="10972800" cy="4572000"/>
          </a:xfrm>
        </p:spPr>
        <p:txBody>
          <a:bodyPr/>
          <a:lstStyle/>
          <a:p>
            <a:r>
              <a:rPr lang="en-US" sz="3000" u="sng" dirty="0"/>
              <a:t>Treatment of CNI-Resistant Nephrotic Syndrome</a:t>
            </a:r>
            <a:r>
              <a:rPr lang="en-US" sz="3000" dirty="0"/>
              <a:t>:</a:t>
            </a:r>
          </a:p>
          <a:p>
            <a:pPr marL="0" indent="0">
              <a:buNone/>
            </a:pPr>
            <a:endParaRPr lang="en-US" sz="3000" dirty="0"/>
          </a:p>
          <a:p>
            <a:pPr marL="0" indent="0">
              <a:buNone/>
            </a:pPr>
            <a:r>
              <a:rPr lang="en-US" sz="3000" dirty="0"/>
              <a:t>In patients with non-genetic forms of SRNS and non-response to therapy with CNI, additional treatment with either IV rituximab or oral MMF is suggested.</a:t>
            </a:r>
          </a:p>
          <a:p>
            <a:pPr marL="0" indent="0">
              <a:buNone/>
            </a:pPr>
            <a:endParaRPr lang="en-US" sz="3000" dirty="0"/>
          </a:p>
          <a:p>
            <a:r>
              <a:rPr lang="en-US" sz="3000" dirty="0"/>
              <a:t>Patients receiving combined therapy with CNI and either rituximab or MMF should receive prophylaxis with cotrimoxazole (5 mg/kg trimethoprim on alternate days) for 3-6 months.</a:t>
            </a:r>
          </a:p>
          <a:p>
            <a:pPr marL="0" indent="0">
              <a:buNone/>
            </a:pPr>
            <a:endParaRPr lang="en-US" sz="3000" dirty="0"/>
          </a:p>
          <a:p>
            <a:endParaRPr lang="en-IN" sz="3000" dirty="0"/>
          </a:p>
        </p:txBody>
      </p:sp>
    </p:spTree>
    <p:extLst>
      <p:ext uri="{BB962C8B-B14F-4D97-AF65-F5344CB8AC3E}">
        <p14:creationId xmlns="" xmlns:p14="http://schemas.microsoft.com/office/powerpoint/2010/main" val="3323719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390728-8072-4784-9B70-36807EC81F9C}"/>
              </a:ext>
            </a:extLst>
          </p:cNvPr>
          <p:cNvSpPr>
            <a:spLocks noGrp="1"/>
          </p:cNvSpPr>
          <p:nvPr>
            <p:ph type="title"/>
          </p:nvPr>
        </p:nvSpPr>
        <p:spPr>
          <a:xfrm>
            <a:off x="609600" y="48986"/>
            <a:ext cx="10972800" cy="1143000"/>
          </a:xfrm>
        </p:spPr>
        <p:txBody>
          <a:bodyPr/>
          <a:lstStyle/>
          <a:p>
            <a:r>
              <a:rPr lang="en-US" sz="5000" dirty="0"/>
              <a:t>TREATMENT</a:t>
            </a:r>
            <a:endParaRPr lang="en-IN" sz="5000" dirty="0"/>
          </a:p>
        </p:txBody>
      </p:sp>
      <p:sp>
        <p:nvSpPr>
          <p:cNvPr id="3" name="Content Placeholder 2">
            <a:extLst>
              <a:ext uri="{FF2B5EF4-FFF2-40B4-BE49-F238E27FC236}">
                <a16:creationId xmlns="" xmlns:a16="http://schemas.microsoft.com/office/drawing/2014/main" id="{74D7B43A-664F-4EB8-9A11-997920C58492}"/>
              </a:ext>
            </a:extLst>
          </p:cNvPr>
          <p:cNvSpPr>
            <a:spLocks noGrp="1"/>
          </p:cNvSpPr>
          <p:nvPr>
            <p:ph idx="1"/>
          </p:nvPr>
        </p:nvSpPr>
        <p:spPr>
          <a:xfrm>
            <a:off x="609600" y="1066792"/>
            <a:ext cx="10972800" cy="4572000"/>
          </a:xfrm>
        </p:spPr>
        <p:txBody>
          <a:bodyPr/>
          <a:lstStyle/>
          <a:p>
            <a:r>
              <a:rPr lang="en-US" sz="3000" u="sng" dirty="0"/>
              <a:t>Immunosuppressive Therapy with Pathogenic or Likely Pathogenic Variants</a:t>
            </a:r>
            <a:r>
              <a:rPr lang="en-US" sz="3000" dirty="0"/>
              <a:t>:</a:t>
            </a:r>
          </a:p>
          <a:p>
            <a:pPr marL="0" indent="0">
              <a:buNone/>
            </a:pPr>
            <a:r>
              <a:rPr lang="en-US" sz="3000" dirty="0"/>
              <a:t>      It is not recommended that patients with monogenic disease receive therapy with calcineurin inhibitors or other immunosuppressive agents.</a:t>
            </a:r>
          </a:p>
          <a:p>
            <a:pPr marL="0" indent="0">
              <a:buNone/>
            </a:pPr>
            <a:r>
              <a:rPr lang="en-US" sz="3000" dirty="0"/>
              <a:t>Analysis of pooled data shows that compared to non-genetic disease, those with genetic forms of SRNS are not likely to respond to CNI. Patients with monogenic forms of SRNS, irrespective of response are more likely to progress to kidney failure than those with non-genetic illness.</a:t>
            </a:r>
          </a:p>
          <a:p>
            <a:endParaRPr lang="en-IN" sz="3000" dirty="0"/>
          </a:p>
        </p:txBody>
      </p:sp>
    </p:spTree>
    <p:extLst>
      <p:ext uri="{BB962C8B-B14F-4D97-AF65-F5344CB8AC3E}">
        <p14:creationId xmlns="" xmlns:p14="http://schemas.microsoft.com/office/powerpoint/2010/main" val="2835145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390728-8072-4784-9B70-36807EC81F9C}"/>
              </a:ext>
            </a:extLst>
          </p:cNvPr>
          <p:cNvSpPr>
            <a:spLocks noGrp="1"/>
          </p:cNvSpPr>
          <p:nvPr>
            <p:ph type="title"/>
          </p:nvPr>
        </p:nvSpPr>
        <p:spPr>
          <a:xfrm>
            <a:off x="609600" y="48986"/>
            <a:ext cx="10972800" cy="1143000"/>
          </a:xfrm>
        </p:spPr>
        <p:txBody>
          <a:bodyPr/>
          <a:lstStyle/>
          <a:p>
            <a:r>
              <a:rPr lang="en-US" sz="5000" dirty="0"/>
              <a:t>TREATMENT</a:t>
            </a:r>
            <a:endParaRPr lang="en-IN" sz="5000" dirty="0"/>
          </a:p>
        </p:txBody>
      </p:sp>
      <p:sp>
        <p:nvSpPr>
          <p:cNvPr id="3" name="Content Placeholder 2">
            <a:extLst>
              <a:ext uri="{FF2B5EF4-FFF2-40B4-BE49-F238E27FC236}">
                <a16:creationId xmlns="" xmlns:a16="http://schemas.microsoft.com/office/drawing/2014/main" id="{74D7B43A-664F-4EB8-9A11-997920C58492}"/>
              </a:ext>
            </a:extLst>
          </p:cNvPr>
          <p:cNvSpPr>
            <a:spLocks noGrp="1"/>
          </p:cNvSpPr>
          <p:nvPr>
            <p:ph idx="1"/>
          </p:nvPr>
        </p:nvSpPr>
        <p:spPr>
          <a:xfrm>
            <a:off x="609600" y="1066792"/>
            <a:ext cx="10972800" cy="4572000"/>
          </a:xfrm>
        </p:spPr>
        <p:txBody>
          <a:bodyPr/>
          <a:lstStyle/>
          <a:p>
            <a:r>
              <a:rPr lang="en-US" sz="3000" u="sng" dirty="0"/>
              <a:t>Angiotensin Converting Enzyme Inhibitors and Angiotensin Receptor Blockers:</a:t>
            </a:r>
          </a:p>
          <a:p>
            <a:endParaRPr lang="en-US" sz="3000" u="sng" dirty="0"/>
          </a:p>
          <a:p>
            <a:pPr marL="0" indent="0">
              <a:buNone/>
            </a:pPr>
            <a:r>
              <a:rPr lang="en-US" sz="3000" dirty="0"/>
              <a:t>Use of ACE inhibitors is associated with 30-40% reduction in proteinuria in a </a:t>
            </a:r>
            <a:r>
              <a:rPr lang="en-US" sz="3000" dirty="0" err="1"/>
              <a:t>doseand</a:t>
            </a:r>
            <a:r>
              <a:rPr lang="en-US" sz="3000" dirty="0"/>
              <a:t> time-dependent manner, ARB may be used as effectively. </a:t>
            </a:r>
          </a:p>
          <a:p>
            <a:pPr marL="0" indent="0">
              <a:buNone/>
            </a:pPr>
            <a:endParaRPr lang="en-US" u="sng" dirty="0"/>
          </a:p>
          <a:p>
            <a:pPr marL="0" indent="0">
              <a:buNone/>
            </a:pPr>
            <a:r>
              <a:rPr lang="en-US" sz="3000" dirty="0"/>
              <a:t>Dual blockade with ACE inhibitors and ARB further reduces proteinuria, but is associated with side effects such as hypotension, AKI and hyperkalemia, and is not recommended .</a:t>
            </a:r>
            <a:endParaRPr lang="en-IN" sz="3000" u="sng" dirty="0"/>
          </a:p>
        </p:txBody>
      </p:sp>
    </p:spTree>
    <p:extLst>
      <p:ext uri="{BB962C8B-B14F-4D97-AF65-F5344CB8AC3E}">
        <p14:creationId xmlns="" xmlns:p14="http://schemas.microsoft.com/office/powerpoint/2010/main" val="44791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A53093-D61B-456A-BE03-2695A0F15463}"/>
              </a:ext>
            </a:extLst>
          </p:cNvPr>
          <p:cNvSpPr>
            <a:spLocks noGrp="1"/>
          </p:cNvSpPr>
          <p:nvPr>
            <p:ph type="title"/>
          </p:nvPr>
        </p:nvSpPr>
        <p:spPr>
          <a:xfrm>
            <a:off x="0" y="56919"/>
            <a:ext cx="12192000" cy="1143000"/>
          </a:xfrm>
        </p:spPr>
        <p:txBody>
          <a:bodyPr/>
          <a:lstStyle/>
          <a:p>
            <a:r>
              <a:rPr lang="en-US" sz="5000" dirty="0"/>
              <a:t>NEPHROTIC RANGE PROTEINURIAS</a:t>
            </a:r>
            <a:endParaRPr lang="en-IN" sz="5000" dirty="0"/>
          </a:p>
        </p:txBody>
      </p:sp>
      <p:sp>
        <p:nvSpPr>
          <p:cNvPr id="3" name="Content Placeholder 2">
            <a:extLst>
              <a:ext uri="{FF2B5EF4-FFF2-40B4-BE49-F238E27FC236}">
                <a16:creationId xmlns="" xmlns:a16="http://schemas.microsoft.com/office/drawing/2014/main" id="{84C028E6-CBB7-4C8E-8284-5F36762C8438}"/>
              </a:ext>
            </a:extLst>
          </p:cNvPr>
          <p:cNvSpPr>
            <a:spLocks noGrp="1"/>
          </p:cNvSpPr>
          <p:nvPr>
            <p:ph idx="1"/>
          </p:nvPr>
        </p:nvSpPr>
        <p:spPr/>
        <p:txBody>
          <a:bodyPr/>
          <a:lstStyle/>
          <a:p>
            <a:r>
              <a:rPr lang="en-US" sz="3000" dirty="0"/>
              <a:t>Urine spot protein to creatinine ratio: &gt;2 mg/mg in first morning sample.</a:t>
            </a:r>
          </a:p>
          <a:p>
            <a:r>
              <a:rPr lang="en-US" sz="3000" dirty="0"/>
              <a:t>Protein excretion rate of &gt;40 mg/m</a:t>
            </a:r>
            <a:r>
              <a:rPr lang="en-US" sz="3000" baseline="30000" dirty="0"/>
              <a:t>2</a:t>
            </a:r>
            <a:r>
              <a:rPr lang="en-US" sz="3000" dirty="0"/>
              <a:t>/</a:t>
            </a:r>
            <a:r>
              <a:rPr lang="en-US" sz="3000" dirty="0" err="1"/>
              <a:t>hr</a:t>
            </a:r>
            <a:r>
              <a:rPr lang="en-US" sz="3000" dirty="0"/>
              <a:t> or &gt;1g/m</a:t>
            </a:r>
            <a:r>
              <a:rPr lang="en-US" sz="3000" baseline="30000" dirty="0"/>
              <a:t>2</a:t>
            </a:r>
            <a:r>
              <a:rPr lang="en-US" sz="3000" dirty="0"/>
              <a:t>/day in a timed sample</a:t>
            </a:r>
          </a:p>
          <a:p>
            <a:r>
              <a:rPr lang="en-US" sz="3000" dirty="0"/>
              <a:t>Urine Protein Dipstick of +3 or +4</a:t>
            </a:r>
          </a:p>
          <a:p>
            <a:endParaRPr lang="en-IN" sz="3000" dirty="0"/>
          </a:p>
        </p:txBody>
      </p:sp>
    </p:spTree>
    <p:extLst>
      <p:ext uri="{BB962C8B-B14F-4D97-AF65-F5344CB8AC3E}">
        <p14:creationId xmlns="" xmlns:p14="http://schemas.microsoft.com/office/powerpoint/2010/main" val="110969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59EDD5-7DF6-4219-8C11-9B4EBE577946}"/>
              </a:ext>
            </a:extLst>
          </p:cNvPr>
          <p:cNvSpPr>
            <a:spLocks noGrp="1"/>
          </p:cNvSpPr>
          <p:nvPr>
            <p:ph type="title"/>
          </p:nvPr>
        </p:nvSpPr>
        <p:spPr/>
        <p:txBody>
          <a:bodyPr/>
          <a:lstStyle/>
          <a:p>
            <a:endParaRPr lang="en-IN"/>
          </a:p>
        </p:txBody>
      </p:sp>
      <p:graphicFrame>
        <p:nvGraphicFramePr>
          <p:cNvPr id="4" name="Content Placeholder 3">
            <a:extLst>
              <a:ext uri="{FF2B5EF4-FFF2-40B4-BE49-F238E27FC236}">
                <a16:creationId xmlns="" xmlns:a16="http://schemas.microsoft.com/office/drawing/2014/main" id="{58D9F1DA-D120-455A-8AE7-39F4536E2AFF}"/>
              </a:ext>
            </a:extLst>
          </p:cNvPr>
          <p:cNvGraphicFramePr>
            <a:graphicFrameLocks noGrp="1"/>
          </p:cNvGraphicFramePr>
          <p:nvPr>
            <p:ph idx="1"/>
            <p:extLst>
              <p:ext uri="{D42A27DB-BD31-4B8C-83A1-F6EECF244321}">
                <p14:modId xmlns="" xmlns:p14="http://schemas.microsoft.com/office/powerpoint/2010/main" val="44453987"/>
              </p:ext>
            </p:extLst>
          </p:nvPr>
        </p:nvGraphicFramePr>
        <p:xfrm>
          <a:off x="0" y="0"/>
          <a:ext cx="12192000" cy="6858000"/>
        </p:xfrm>
        <a:graphic>
          <a:graphicData uri="http://schemas.openxmlformats.org/drawingml/2006/table">
            <a:tbl>
              <a:tblPr bandRow="1">
                <a:tableStyleId>{16D9F66E-5EB9-4882-86FB-DCBF35E3C3E4}</a:tableStyleId>
              </a:tblPr>
              <a:tblGrid>
                <a:gridCol w="5641356">
                  <a:extLst>
                    <a:ext uri="{9D8B030D-6E8A-4147-A177-3AD203B41FA5}">
                      <a16:colId xmlns="" xmlns:a16="http://schemas.microsoft.com/office/drawing/2014/main" val="1003093265"/>
                    </a:ext>
                  </a:extLst>
                </a:gridCol>
                <a:gridCol w="6550644">
                  <a:extLst>
                    <a:ext uri="{9D8B030D-6E8A-4147-A177-3AD203B41FA5}">
                      <a16:colId xmlns="" xmlns:a16="http://schemas.microsoft.com/office/drawing/2014/main" val="3450988706"/>
                    </a:ext>
                  </a:extLst>
                </a:gridCol>
              </a:tblGrid>
              <a:tr h="1321520">
                <a:tc>
                  <a:txBody>
                    <a:bodyPr/>
                    <a:lstStyle/>
                    <a:p>
                      <a:pPr marL="19685" marR="1905" indent="-326390" algn="l">
                        <a:lnSpc>
                          <a:spcPct val="107000"/>
                        </a:lnSpc>
                        <a:spcAft>
                          <a:spcPts val="20"/>
                        </a:spcAft>
                      </a:pPr>
                      <a:r>
                        <a:rPr lang="en-IN" sz="2000" b="1" dirty="0">
                          <a:effectLst/>
                        </a:rPr>
                        <a:t>TACROLIMUS </a:t>
                      </a:r>
                      <a:endPar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tc>
                  <a:txBody>
                    <a:bodyPr/>
                    <a:lstStyle/>
                    <a:p>
                      <a:pPr marL="326390" marR="18415" indent="635" algn="l">
                        <a:lnSpc>
                          <a:spcPct val="99000"/>
                        </a:lnSpc>
                        <a:spcAft>
                          <a:spcPts val="5"/>
                        </a:spcAft>
                      </a:pPr>
                      <a:r>
                        <a:rPr lang="en-IN" sz="2000" dirty="0">
                          <a:effectLst/>
                        </a:rPr>
                        <a:t>0.1-0.2 mg/kg/day in 2-divided doses; maximum initial dose 4 mg/day; trough level </a:t>
                      </a:r>
                    </a:p>
                    <a:p>
                      <a:pPr marL="326390" marR="1905" indent="-326390" algn="l">
                        <a:lnSpc>
                          <a:spcPct val="107000"/>
                        </a:lnSpc>
                        <a:spcAft>
                          <a:spcPts val="20"/>
                        </a:spcAft>
                      </a:pPr>
                      <a:r>
                        <a:rPr lang="en-IN" sz="2000" dirty="0">
                          <a:effectLst/>
                        </a:rPr>
                        <a:t>4-8 ng/mL*</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extLst>
                  <a:ext uri="{0D108BD9-81ED-4DB2-BD59-A6C34878D82A}">
                    <a16:rowId xmlns="" xmlns:a16="http://schemas.microsoft.com/office/drawing/2014/main" val="2461333852"/>
                  </a:ext>
                </a:extLst>
              </a:tr>
              <a:tr h="958885">
                <a:tc>
                  <a:txBody>
                    <a:bodyPr/>
                    <a:lstStyle/>
                    <a:p>
                      <a:pPr marL="19685" marR="1905" indent="-326390" algn="l">
                        <a:lnSpc>
                          <a:spcPct val="107000"/>
                        </a:lnSpc>
                        <a:spcAft>
                          <a:spcPts val="20"/>
                        </a:spcAft>
                      </a:pPr>
                      <a:r>
                        <a:rPr lang="en-IN" sz="2000" b="1" dirty="0">
                          <a:effectLst/>
                        </a:rPr>
                        <a:t>CYCLOSPORINE </a:t>
                      </a:r>
                      <a:endPar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tc>
                  <a:txBody>
                    <a:bodyPr/>
                    <a:lstStyle/>
                    <a:p>
                      <a:pPr marL="326390" marR="1905" indent="-326390" algn="l">
                        <a:lnSpc>
                          <a:spcPct val="107000"/>
                        </a:lnSpc>
                        <a:spcAft>
                          <a:spcPts val="20"/>
                        </a:spcAft>
                      </a:pPr>
                      <a:r>
                        <a:rPr lang="en-IN" sz="2000" dirty="0">
                          <a:effectLst/>
                        </a:rPr>
                        <a:t>3-5 mg/kg/day in 2divided doses; maximum initial dose 200 mg/day; trough level 80-120 ng/mL</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extLst>
                  <a:ext uri="{0D108BD9-81ED-4DB2-BD59-A6C34878D82A}">
                    <a16:rowId xmlns="" xmlns:a16="http://schemas.microsoft.com/office/drawing/2014/main" val="2185428548"/>
                  </a:ext>
                </a:extLst>
              </a:tr>
              <a:tr h="1321520">
                <a:tc>
                  <a:txBody>
                    <a:bodyPr/>
                    <a:lstStyle/>
                    <a:p>
                      <a:pPr marL="19685" marR="1905" indent="-326390" algn="l">
                        <a:lnSpc>
                          <a:spcPct val="107000"/>
                        </a:lnSpc>
                        <a:spcAft>
                          <a:spcPts val="20"/>
                        </a:spcAft>
                      </a:pPr>
                      <a:r>
                        <a:rPr lang="en-IN" sz="2000" b="1" dirty="0">
                          <a:effectLst/>
                        </a:rPr>
                        <a:t>PREDNISOLONE ONALTERNATE DAYS </a:t>
                      </a:r>
                      <a:endPar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tc>
                  <a:txBody>
                    <a:bodyPr/>
                    <a:lstStyle/>
                    <a:p>
                      <a:pPr marL="326390" marR="1905" indent="-326390" algn="l">
                        <a:lnSpc>
                          <a:spcPct val="99000"/>
                        </a:lnSpc>
                        <a:spcAft>
                          <a:spcPts val="5"/>
                        </a:spcAft>
                      </a:pPr>
                      <a:r>
                        <a:rPr lang="en-IN" sz="2000">
                          <a:effectLst/>
                        </a:rPr>
                        <a:t>1.5 mg/kg for 4-wks; 1 mg/kg for 4-wks; taper to 0.3-0.5 mg/kg for </a:t>
                      </a:r>
                    </a:p>
                    <a:p>
                      <a:pPr marL="326390" marR="1905" indent="-326390" algn="l">
                        <a:lnSpc>
                          <a:spcPct val="107000"/>
                        </a:lnSpc>
                        <a:spcAft>
                          <a:spcPts val="20"/>
                        </a:spcAft>
                      </a:pPr>
                      <a:r>
                        <a:rPr lang="en-IN" sz="2000">
                          <a:effectLst/>
                        </a:rPr>
                        <a:t>~6-9 months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extLst>
                  <a:ext uri="{0D108BD9-81ED-4DB2-BD59-A6C34878D82A}">
                    <a16:rowId xmlns="" xmlns:a16="http://schemas.microsoft.com/office/drawing/2014/main" val="2220837853"/>
                  </a:ext>
                </a:extLst>
              </a:tr>
              <a:tr h="958058">
                <a:tc>
                  <a:txBody>
                    <a:bodyPr/>
                    <a:lstStyle/>
                    <a:p>
                      <a:pPr marL="19685" marR="1905" indent="-326390" algn="l">
                        <a:lnSpc>
                          <a:spcPct val="107000"/>
                        </a:lnSpc>
                        <a:spcAft>
                          <a:spcPts val="20"/>
                        </a:spcAft>
                      </a:pPr>
                      <a:r>
                        <a:rPr lang="en-IN" sz="2000" b="1" dirty="0">
                          <a:effectLst/>
                        </a:rPr>
                        <a:t>CYCLOPHOSPHAMIDE </a:t>
                      </a:r>
                      <a:endPar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tc>
                  <a:txBody>
                    <a:bodyPr/>
                    <a:lstStyle/>
                    <a:p>
                      <a:pPr marL="326390" marR="1905" indent="-326390" algn="l">
                        <a:lnSpc>
                          <a:spcPct val="107000"/>
                        </a:lnSpc>
                        <a:spcAft>
                          <a:spcPts val="20"/>
                        </a:spcAft>
                      </a:pPr>
                      <a:r>
                        <a:rPr lang="en-IN" sz="2000" dirty="0">
                          <a:effectLst/>
                        </a:rPr>
                        <a:t>500-750 mg/m</a:t>
                      </a:r>
                      <a:r>
                        <a:rPr lang="en-IN" sz="2000" baseline="30000" dirty="0">
                          <a:effectLst/>
                        </a:rPr>
                        <a:t>2</a:t>
                      </a:r>
                      <a:r>
                        <a:rPr lang="en-IN" sz="2000" dirty="0">
                          <a:effectLst/>
                        </a:rPr>
                        <a:t> IV; every month for 6months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extLst>
                  <a:ext uri="{0D108BD9-81ED-4DB2-BD59-A6C34878D82A}">
                    <a16:rowId xmlns="" xmlns:a16="http://schemas.microsoft.com/office/drawing/2014/main" val="3748067287"/>
                  </a:ext>
                </a:extLst>
              </a:tr>
              <a:tr h="1529255">
                <a:tc>
                  <a:txBody>
                    <a:bodyPr/>
                    <a:lstStyle/>
                    <a:p>
                      <a:pPr marL="19685" marR="1905" indent="-326390" algn="l">
                        <a:lnSpc>
                          <a:spcPct val="107000"/>
                        </a:lnSpc>
                        <a:spcAft>
                          <a:spcPts val="20"/>
                        </a:spcAft>
                      </a:pPr>
                      <a:r>
                        <a:rPr lang="en-IN" sz="2000" b="1" dirty="0">
                          <a:effectLst/>
                        </a:rPr>
                        <a:t>RITUXIMAB </a:t>
                      </a:r>
                      <a:endPar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tc>
                  <a:txBody>
                    <a:bodyPr/>
                    <a:lstStyle/>
                    <a:p>
                      <a:pPr marL="326390" marR="11430" indent="635" algn="l">
                        <a:lnSpc>
                          <a:spcPct val="107000"/>
                        </a:lnSpc>
                        <a:spcAft>
                          <a:spcPts val="20"/>
                        </a:spcAft>
                      </a:pPr>
                      <a:r>
                        <a:rPr lang="en-IN" sz="2000">
                          <a:effectLst/>
                        </a:rPr>
                        <a:t>375 mg/m</a:t>
                      </a:r>
                      <a:r>
                        <a:rPr lang="en-IN" sz="2000" baseline="30000">
                          <a:effectLst/>
                        </a:rPr>
                        <a:t>2</a:t>
                      </a:r>
                      <a:r>
                        <a:rPr lang="en-IN" sz="2000">
                          <a:effectLst/>
                        </a:rPr>
                        <a:t> everywk for 2-4 doses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extLst>
                  <a:ext uri="{0D108BD9-81ED-4DB2-BD59-A6C34878D82A}">
                    <a16:rowId xmlns="" xmlns:a16="http://schemas.microsoft.com/office/drawing/2014/main" val="3770302500"/>
                  </a:ext>
                </a:extLst>
              </a:tr>
              <a:tr h="768762">
                <a:tc>
                  <a:txBody>
                    <a:bodyPr/>
                    <a:lstStyle/>
                    <a:p>
                      <a:pPr marL="19685" marR="1905" indent="-326390" algn="l">
                        <a:lnSpc>
                          <a:spcPct val="107000"/>
                        </a:lnSpc>
                        <a:spcAft>
                          <a:spcPts val="20"/>
                        </a:spcAft>
                      </a:pPr>
                      <a:r>
                        <a:rPr lang="en-IN" sz="2000" b="1" dirty="0">
                          <a:effectLst/>
                        </a:rPr>
                        <a:t>MYCOPHENOLATE MOFETIL </a:t>
                      </a:r>
                      <a:endPar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tc>
                  <a:txBody>
                    <a:bodyPr/>
                    <a:lstStyle/>
                    <a:p>
                      <a:pPr marL="326390" marR="15875" indent="-326390" algn="l">
                        <a:lnSpc>
                          <a:spcPct val="107000"/>
                        </a:lnSpc>
                        <a:spcAft>
                          <a:spcPts val="20"/>
                        </a:spcAft>
                      </a:pPr>
                      <a:r>
                        <a:rPr lang="en-IN" sz="2000" dirty="0">
                          <a:effectLst/>
                        </a:rPr>
                        <a:t>600-1200 mg/m</a:t>
                      </a:r>
                      <a:r>
                        <a:rPr lang="en-IN" sz="2000" baseline="30000" dirty="0">
                          <a:effectLst/>
                        </a:rPr>
                        <a:t>2</a:t>
                      </a:r>
                      <a:r>
                        <a:rPr lang="en-IN" sz="2000" dirty="0">
                          <a:effectLst/>
                        </a:rPr>
                        <a:t>/day in 2-divided doses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78" marR="48431" marT="30712" marB="0"/>
                </a:tc>
                <a:extLst>
                  <a:ext uri="{0D108BD9-81ED-4DB2-BD59-A6C34878D82A}">
                    <a16:rowId xmlns="" xmlns:a16="http://schemas.microsoft.com/office/drawing/2014/main" val="402449008"/>
                  </a:ext>
                </a:extLst>
              </a:tr>
            </a:tbl>
          </a:graphicData>
        </a:graphic>
      </p:graphicFrame>
    </p:spTree>
    <p:extLst>
      <p:ext uri="{BB962C8B-B14F-4D97-AF65-F5344CB8AC3E}">
        <p14:creationId xmlns="" xmlns:p14="http://schemas.microsoft.com/office/powerpoint/2010/main" val="4144427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C5E25-8DD2-4C72-B710-EEC82761AA68}"/>
              </a:ext>
            </a:extLst>
          </p:cNvPr>
          <p:cNvSpPr>
            <a:spLocks noGrp="1"/>
          </p:cNvSpPr>
          <p:nvPr>
            <p:ph type="title"/>
          </p:nvPr>
        </p:nvSpPr>
        <p:spPr>
          <a:xfrm>
            <a:off x="609600" y="144006"/>
            <a:ext cx="10972800" cy="1143000"/>
          </a:xfrm>
        </p:spPr>
        <p:txBody>
          <a:bodyPr/>
          <a:lstStyle/>
          <a:p>
            <a:r>
              <a:rPr lang="en-IN" sz="5000" dirty="0"/>
              <a:t>THROMBOTIC COMPLICATIONS</a:t>
            </a:r>
          </a:p>
        </p:txBody>
      </p:sp>
      <p:sp>
        <p:nvSpPr>
          <p:cNvPr id="3" name="Content Placeholder 2">
            <a:extLst>
              <a:ext uri="{FF2B5EF4-FFF2-40B4-BE49-F238E27FC236}">
                <a16:creationId xmlns="" xmlns:a16="http://schemas.microsoft.com/office/drawing/2014/main" id="{0A1B7902-9E6E-45F2-8F5F-60E7B9B70CB0}"/>
              </a:ext>
            </a:extLst>
          </p:cNvPr>
          <p:cNvSpPr>
            <a:spLocks noGrp="1"/>
          </p:cNvSpPr>
          <p:nvPr>
            <p:ph idx="1"/>
          </p:nvPr>
        </p:nvSpPr>
        <p:spPr>
          <a:xfrm>
            <a:off x="174171" y="1600200"/>
            <a:ext cx="11919858" cy="4572000"/>
          </a:xfrm>
        </p:spPr>
        <p:txBody>
          <a:bodyPr/>
          <a:lstStyle/>
          <a:p>
            <a:r>
              <a:rPr lang="en-US" sz="3000" dirty="0"/>
              <a:t>The risk of thromboembolic complications in nephrotic syndrome is ~3% in children, compared to 25% in adults, with most events within the first 3-months of illness.</a:t>
            </a:r>
          </a:p>
          <a:p>
            <a:r>
              <a:rPr lang="en-IN" sz="3000" dirty="0"/>
              <a:t>Risk factors for thrombosis include congenital nephrotic syndrome, heavy proteinuria, membranous nephropathy, central venous catheters and coexisting heart disease.</a:t>
            </a:r>
          </a:p>
          <a:p>
            <a:r>
              <a:rPr lang="en-US" sz="3000" dirty="0"/>
              <a:t>Thrombolysis followed by anticoagulation is considered in patients with life or limb-threatening thrombosis.</a:t>
            </a:r>
            <a:endParaRPr lang="en-IN" sz="3000" dirty="0"/>
          </a:p>
          <a:p>
            <a:r>
              <a:rPr lang="en-US" sz="3000" dirty="0"/>
              <a:t>Therapy is initiated with enoxaparin at a dose of 1.5 mg/kg/dose (2-months) subcutaneously, every 12-hr </a:t>
            </a:r>
            <a:endParaRPr lang="en-IN" sz="3000" dirty="0"/>
          </a:p>
        </p:txBody>
      </p:sp>
    </p:spTree>
    <p:extLst>
      <p:ext uri="{BB962C8B-B14F-4D97-AF65-F5344CB8AC3E}">
        <p14:creationId xmlns="" xmlns:p14="http://schemas.microsoft.com/office/powerpoint/2010/main" val="675184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9BC8-6997-40CE-9805-8171C9C5132B}"/>
              </a:ext>
            </a:extLst>
          </p:cNvPr>
          <p:cNvSpPr>
            <a:spLocks noGrp="1"/>
          </p:cNvSpPr>
          <p:nvPr>
            <p:ph type="title"/>
          </p:nvPr>
        </p:nvSpPr>
        <p:spPr>
          <a:xfrm>
            <a:off x="609600" y="46032"/>
            <a:ext cx="10972800" cy="1143000"/>
          </a:xfrm>
        </p:spPr>
        <p:txBody>
          <a:bodyPr/>
          <a:lstStyle/>
          <a:p>
            <a:r>
              <a:rPr lang="en-IN" sz="5000" dirty="0"/>
              <a:t>CARDIOVASCULAR MORBIDITY</a:t>
            </a:r>
          </a:p>
        </p:txBody>
      </p:sp>
      <p:sp>
        <p:nvSpPr>
          <p:cNvPr id="3" name="Content Placeholder 2">
            <a:extLst>
              <a:ext uri="{FF2B5EF4-FFF2-40B4-BE49-F238E27FC236}">
                <a16:creationId xmlns="" xmlns:a16="http://schemas.microsoft.com/office/drawing/2014/main" id="{49F5DFBF-5FE4-4B08-8214-DF909F0662B3}"/>
              </a:ext>
            </a:extLst>
          </p:cNvPr>
          <p:cNvSpPr>
            <a:spLocks noGrp="1"/>
          </p:cNvSpPr>
          <p:nvPr>
            <p:ph idx="1"/>
          </p:nvPr>
        </p:nvSpPr>
        <p:spPr>
          <a:xfrm>
            <a:off x="609600" y="1317169"/>
            <a:ext cx="10972800" cy="4572000"/>
          </a:xfrm>
        </p:spPr>
        <p:txBody>
          <a:bodyPr/>
          <a:lstStyle/>
          <a:p>
            <a:r>
              <a:rPr lang="en-IN" dirty="0"/>
              <a:t>Steroid resistance is associated with multiple cardiovascular risks, including hypertension, </a:t>
            </a:r>
            <a:r>
              <a:rPr lang="en-IN" dirty="0" err="1"/>
              <a:t>dyslipidemia</a:t>
            </a:r>
            <a:r>
              <a:rPr lang="en-IN" dirty="0"/>
              <a:t>, hypoalbuminemia, hypercoagulable state and steroid-induced obesity. </a:t>
            </a:r>
          </a:p>
          <a:p>
            <a:endParaRPr lang="en-IN" dirty="0"/>
          </a:p>
          <a:p>
            <a:r>
              <a:rPr lang="en-IN" dirty="0"/>
              <a:t>Strategies to reduce this risk include minimizing residual proteinuria, managing hypertension, weight reduction to achieve BMI &lt;6%)</a:t>
            </a:r>
          </a:p>
        </p:txBody>
      </p:sp>
    </p:spTree>
    <p:extLst>
      <p:ext uri="{BB962C8B-B14F-4D97-AF65-F5344CB8AC3E}">
        <p14:creationId xmlns="" xmlns:p14="http://schemas.microsoft.com/office/powerpoint/2010/main" val="3866484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3F92AE-49D4-4062-B77C-58042C684AD5}"/>
              </a:ext>
            </a:extLst>
          </p:cNvPr>
          <p:cNvSpPr>
            <a:spLocks noGrp="1"/>
          </p:cNvSpPr>
          <p:nvPr>
            <p:ph type="title"/>
          </p:nvPr>
        </p:nvSpPr>
        <p:spPr>
          <a:xfrm>
            <a:off x="-1" y="274638"/>
            <a:ext cx="12094029" cy="1143000"/>
          </a:xfrm>
        </p:spPr>
        <p:txBody>
          <a:bodyPr/>
          <a:lstStyle/>
          <a:p>
            <a:r>
              <a:rPr lang="en-IN" sz="5000" dirty="0"/>
              <a:t>STRESS DOSING OF GLUCOCORTICOIDS</a:t>
            </a:r>
          </a:p>
        </p:txBody>
      </p:sp>
      <p:sp>
        <p:nvSpPr>
          <p:cNvPr id="3" name="Content Placeholder 2">
            <a:extLst>
              <a:ext uri="{FF2B5EF4-FFF2-40B4-BE49-F238E27FC236}">
                <a16:creationId xmlns="" xmlns:a16="http://schemas.microsoft.com/office/drawing/2014/main" id="{6D937F18-3653-419E-97FE-C5E99E0C767A}"/>
              </a:ext>
            </a:extLst>
          </p:cNvPr>
          <p:cNvSpPr>
            <a:spLocks noGrp="1"/>
          </p:cNvSpPr>
          <p:nvPr>
            <p:ph idx="1"/>
          </p:nvPr>
        </p:nvSpPr>
        <p:spPr>
          <a:xfrm>
            <a:off x="0" y="1600200"/>
            <a:ext cx="12192000" cy="4572000"/>
          </a:xfrm>
        </p:spPr>
        <p:txBody>
          <a:bodyPr/>
          <a:lstStyle/>
          <a:p>
            <a:r>
              <a:rPr lang="en-US" dirty="0"/>
              <a:t>Patients, who have received oral corticosteroids for more than 2-weeks within the past one-year, should receive additional steroid dosing during conditions associated with physiological stress. </a:t>
            </a:r>
          </a:p>
          <a:p>
            <a:endParaRPr lang="en-US" dirty="0"/>
          </a:p>
          <a:p>
            <a:r>
              <a:rPr lang="en-US" dirty="0"/>
              <a:t>Additional steroids is recommended in situations where physiological stress is expected (fever ≥38°C, inadequate oral intake, lethargy, dehydration, invasive surgery, dental surgery, trauma and large burns).</a:t>
            </a:r>
            <a:endParaRPr lang="en-IN" dirty="0"/>
          </a:p>
        </p:txBody>
      </p:sp>
    </p:spTree>
    <p:extLst>
      <p:ext uri="{BB962C8B-B14F-4D97-AF65-F5344CB8AC3E}">
        <p14:creationId xmlns="" xmlns:p14="http://schemas.microsoft.com/office/powerpoint/2010/main" val="209821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66B85D-D336-48AE-B0CF-20FEA4ED4852}"/>
              </a:ext>
            </a:extLst>
          </p:cNvPr>
          <p:cNvSpPr>
            <a:spLocks noGrp="1"/>
          </p:cNvSpPr>
          <p:nvPr>
            <p:ph type="title"/>
          </p:nvPr>
        </p:nvSpPr>
        <p:spPr>
          <a:xfrm>
            <a:off x="609600" y="46032"/>
            <a:ext cx="10972800" cy="1143000"/>
          </a:xfrm>
        </p:spPr>
        <p:txBody>
          <a:bodyPr/>
          <a:lstStyle/>
          <a:p>
            <a:r>
              <a:rPr lang="en-US" sz="5000" dirty="0"/>
              <a:t>TRANSPLANTATION</a:t>
            </a:r>
            <a:endParaRPr lang="en-IN" sz="5000" dirty="0"/>
          </a:p>
        </p:txBody>
      </p:sp>
      <p:sp>
        <p:nvSpPr>
          <p:cNvPr id="3" name="Content Placeholder 2">
            <a:extLst>
              <a:ext uri="{FF2B5EF4-FFF2-40B4-BE49-F238E27FC236}">
                <a16:creationId xmlns="" xmlns:a16="http://schemas.microsoft.com/office/drawing/2014/main" id="{8774C8E7-0A46-498E-8737-9784350AEF16}"/>
              </a:ext>
            </a:extLst>
          </p:cNvPr>
          <p:cNvSpPr>
            <a:spLocks noGrp="1"/>
          </p:cNvSpPr>
          <p:nvPr>
            <p:ph idx="1"/>
          </p:nvPr>
        </p:nvSpPr>
        <p:spPr>
          <a:xfrm>
            <a:off x="609600" y="1099464"/>
            <a:ext cx="10972800" cy="4572000"/>
          </a:xfrm>
        </p:spPr>
        <p:txBody>
          <a:bodyPr/>
          <a:lstStyle/>
          <a:p>
            <a:r>
              <a:rPr lang="en-US" sz="3000" dirty="0"/>
              <a:t>It is to be considered in all patients with SRNS and stage 5 CKD.</a:t>
            </a:r>
          </a:p>
          <a:p>
            <a:r>
              <a:rPr lang="en-US" sz="3000" dirty="0"/>
              <a:t>Genetic testing be performed before transplant to assist in donor selection and predict the risk of recurrence in allograft. </a:t>
            </a:r>
          </a:p>
          <a:p>
            <a:r>
              <a:rPr lang="en-US" sz="3000" dirty="0"/>
              <a:t>In a patient with prior allograft recurrence, the decision for re-transplantation should be taken after discussing the risks and benefits with treating physicians, patient and family. </a:t>
            </a:r>
          </a:p>
          <a:p>
            <a:r>
              <a:rPr lang="en-US" sz="3000" dirty="0"/>
              <a:t>In patients with allograft </a:t>
            </a:r>
            <a:r>
              <a:rPr lang="en-US" sz="3000" dirty="0" err="1"/>
              <a:t>recurrence,initiation</a:t>
            </a:r>
            <a:r>
              <a:rPr lang="en-US" sz="3000" dirty="0"/>
              <a:t> of plasma exchanges, increasing the dose of CNI, with or without additional use of rituximab is suggested.</a:t>
            </a:r>
            <a:endParaRPr lang="en-IN" sz="3000" dirty="0"/>
          </a:p>
        </p:txBody>
      </p:sp>
    </p:spTree>
    <p:extLst>
      <p:ext uri="{BB962C8B-B14F-4D97-AF65-F5344CB8AC3E}">
        <p14:creationId xmlns="" xmlns:p14="http://schemas.microsoft.com/office/powerpoint/2010/main" val="723734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A4426A-6FE3-4242-A350-24260E413977}"/>
              </a:ext>
            </a:extLst>
          </p:cNvPr>
          <p:cNvSpPr>
            <a:spLocks noGrp="1"/>
          </p:cNvSpPr>
          <p:nvPr>
            <p:ph type="title"/>
          </p:nvPr>
        </p:nvSpPr>
        <p:spPr>
          <a:xfrm>
            <a:off x="0" y="35146"/>
            <a:ext cx="12192000" cy="1143000"/>
          </a:xfrm>
        </p:spPr>
        <p:txBody>
          <a:bodyPr/>
          <a:lstStyle/>
          <a:p>
            <a:r>
              <a:rPr lang="en-US" sz="5000" dirty="0"/>
              <a:t>CONGENITAL NEPHROTIC SYNDROME</a:t>
            </a:r>
            <a:endParaRPr lang="en-IN" sz="5000" dirty="0"/>
          </a:p>
        </p:txBody>
      </p:sp>
      <p:sp>
        <p:nvSpPr>
          <p:cNvPr id="3" name="Content Placeholder 2">
            <a:extLst>
              <a:ext uri="{FF2B5EF4-FFF2-40B4-BE49-F238E27FC236}">
                <a16:creationId xmlns="" xmlns:a16="http://schemas.microsoft.com/office/drawing/2014/main" id="{3EC02DC2-66D8-468E-9DB4-56712FBF12E7}"/>
              </a:ext>
            </a:extLst>
          </p:cNvPr>
          <p:cNvSpPr>
            <a:spLocks noGrp="1"/>
          </p:cNvSpPr>
          <p:nvPr>
            <p:ph idx="1"/>
          </p:nvPr>
        </p:nvSpPr>
        <p:spPr>
          <a:xfrm>
            <a:off x="0" y="1360714"/>
            <a:ext cx="12192000" cy="4811486"/>
          </a:xfrm>
        </p:spPr>
        <p:txBody>
          <a:bodyPr/>
          <a:lstStyle/>
          <a:p>
            <a:r>
              <a:rPr lang="en-US" sz="3000" dirty="0"/>
              <a:t>Patients with congenital nephrotic syndrome present at birth or in first 3-months of life. </a:t>
            </a:r>
          </a:p>
          <a:p>
            <a:r>
              <a:rPr lang="en-US" sz="3000" dirty="0"/>
              <a:t>Infants are born prematurely with large placenta, and show massive proteinuria, hypoalbuminemia and anasarca.</a:t>
            </a:r>
          </a:p>
          <a:p>
            <a:r>
              <a:rPr lang="en-US" sz="3000" dirty="0"/>
              <a:t> Antenatal ultrasonography may show hyperechoic kidneys; amniocentesis reveals high alpha-fetoprotein. </a:t>
            </a:r>
          </a:p>
          <a:p>
            <a:r>
              <a:rPr lang="en-US" sz="3000" dirty="0"/>
              <a:t>There may be dysmorphic features or comorbidities.</a:t>
            </a:r>
          </a:p>
          <a:p>
            <a:r>
              <a:rPr lang="en-US" sz="3000" dirty="0"/>
              <a:t> Most patients develop kidney failure by the age of 2-8 years. </a:t>
            </a:r>
            <a:endParaRPr lang="en-IN" sz="3000" dirty="0"/>
          </a:p>
        </p:txBody>
      </p:sp>
    </p:spTree>
    <p:extLst>
      <p:ext uri="{BB962C8B-B14F-4D97-AF65-F5344CB8AC3E}">
        <p14:creationId xmlns="" xmlns:p14="http://schemas.microsoft.com/office/powerpoint/2010/main" val="1010673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A4426A-6FE3-4242-A350-24260E413977}"/>
              </a:ext>
            </a:extLst>
          </p:cNvPr>
          <p:cNvSpPr>
            <a:spLocks noGrp="1"/>
          </p:cNvSpPr>
          <p:nvPr>
            <p:ph type="title"/>
          </p:nvPr>
        </p:nvSpPr>
        <p:spPr>
          <a:xfrm>
            <a:off x="0" y="35146"/>
            <a:ext cx="12192000" cy="1143000"/>
          </a:xfrm>
        </p:spPr>
        <p:txBody>
          <a:bodyPr/>
          <a:lstStyle/>
          <a:p>
            <a:r>
              <a:rPr lang="en-US" sz="5000" dirty="0"/>
              <a:t>CONGENITAL NEPHROTIC SYNDROME</a:t>
            </a:r>
            <a:endParaRPr lang="en-IN" sz="5000" dirty="0"/>
          </a:p>
        </p:txBody>
      </p:sp>
      <p:sp>
        <p:nvSpPr>
          <p:cNvPr id="3" name="Content Placeholder 2">
            <a:extLst>
              <a:ext uri="{FF2B5EF4-FFF2-40B4-BE49-F238E27FC236}">
                <a16:creationId xmlns="" xmlns:a16="http://schemas.microsoft.com/office/drawing/2014/main" id="{3EC02DC2-66D8-468E-9DB4-56712FBF12E7}"/>
              </a:ext>
            </a:extLst>
          </p:cNvPr>
          <p:cNvSpPr>
            <a:spLocks noGrp="1"/>
          </p:cNvSpPr>
          <p:nvPr>
            <p:ph idx="1"/>
          </p:nvPr>
        </p:nvSpPr>
        <p:spPr>
          <a:xfrm>
            <a:off x="0" y="1360714"/>
            <a:ext cx="12192000" cy="4811486"/>
          </a:xfrm>
        </p:spPr>
        <p:txBody>
          <a:bodyPr/>
          <a:lstStyle/>
          <a:p>
            <a:r>
              <a:rPr lang="en-IN" sz="3000" dirty="0"/>
              <a:t>Almost 70-80% patients with congenital nephrotic syndrome have a genetic cause; mutations in NPHS1, NPHS2,WT1, LAMB2 and PLCE1 account for ~90% cases.</a:t>
            </a:r>
          </a:p>
          <a:p>
            <a:endParaRPr lang="en-IN" sz="3000" dirty="0"/>
          </a:p>
          <a:p>
            <a:r>
              <a:rPr lang="en-IN" sz="3000" dirty="0"/>
              <a:t> Exome sequencing using an extended SRNS gene panel is recommended.</a:t>
            </a:r>
          </a:p>
          <a:p>
            <a:endParaRPr lang="en-IN" sz="3000" dirty="0"/>
          </a:p>
          <a:p>
            <a:r>
              <a:rPr lang="en-US" sz="3000" dirty="0"/>
              <a:t>Rarely, the condition is secondary to intrauterine infections with cytomegalovirus, rubella, toxoplasma and syphilis.</a:t>
            </a:r>
            <a:endParaRPr lang="en-IN" sz="3000" dirty="0"/>
          </a:p>
        </p:txBody>
      </p:sp>
    </p:spTree>
    <p:extLst>
      <p:ext uri="{BB962C8B-B14F-4D97-AF65-F5344CB8AC3E}">
        <p14:creationId xmlns="" xmlns:p14="http://schemas.microsoft.com/office/powerpoint/2010/main" val="3123038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A4426A-6FE3-4242-A350-24260E413977}"/>
              </a:ext>
            </a:extLst>
          </p:cNvPr>
          <p:cNvSpPr>
            <a:spLocks noGrp="1"/>
          </p:cNvSpPr>
          <p:nvPr>
            <p:ph type="title"/>
          </p:nvPr>
        </p:nvSpPr>
        <p:spPr>
          <a:xfrm>
            <a:off x="0" y="35146"/>
            <a:ext cx="12192000" cy="1143000"/>
          </a:xfrm>
        </p:spPr>
        <p:txBody>
          <a:bodyPr/>
          <a:lstStyle/>
          <a:p>
            <a:r>
              <a:rPr lang="en-US" sz="5000" dirty="0"/>
              <a:t>CONGENITAL NEPHROTIC SYNDROME</a:t>
            </a:r>
            <a:endParaRPr lang="en-IN" sz="5000" dirty="0"/>
          </a:p>
        </p:txBody>
      </p:sp>
      <p:sp>
        <p:nvSpPr>
          <p:cNvPr id="3" name="Content Placeholder 2">
            <a:extLst>
              <a:ext uri="{FF2B5EF4-FFF2-40B4-BE49-F238E27FC236}">
                <a16:creationId xmlns="" xmlns:a16="http://schemas.microsoft.com/office/drawing/2014/main" id="{3EC02DC2-66D8-468E-9DB4-56712FBF12E7}"/>
              </a:ext>
            </a:extLst>
          </p:cNvPr>
          <p:cNvSpPr>
            <a:spLocks noGrp="1"/>
          </p:cNvSpPr>
          <p:nvPr>
            <p:ph idx="1"/>
          </p:nvPr>
        </p:nvSpPr>
        <p:spPr>
          <a:xfrm>
            <a:off x="0" y="1360714"/>
            <a:ext cx="12192000" cy="4811486"/>
          </a:xfrm>
        </p:spPr>
        <p:txBody>
          <a:bodyPr/>
          <a:lstStyle/>
          <a:p>
            <a:r>
              <a:rPr lang="en-US" sz="3000" dirty="0"/>
              <a:t>Management includes maintaining euvolemia, optimizing nutrition, and therapy of complications. </a:t>
            </a:r>
          </a:p>
          <a:p>
            <a:endParaRPr lang="en-US" sz="3000" dirty="0"/>
          </a:p>
          <a:p>
            <a:r>
              <a:rPr lang="en-US" sz="3000" dirty="0"/>
              <a:t>Patients should receive high energy (110-120 Cal/kg) and protein (3-3.5 g/kg/d) diet, orally or by feeding gastrostomy.</a:t>
            </a:r>
          </a:p>
          <a:p>
            <a:endParaRPr lang="en-US" sz="3000" dirty="0"/>
          </a:p>
          <a:p>
            <a:r>
              <a:rPr lang="en-US" sz="3000" dirty="0"/>
              <a:t>Supplements of thyroxine, vitamin D and calcium are required.</a:t>
            </a:r>
          </a:p>
          <a:p>
            <a:endParaRPr lang="en-US" sz="3000" dirty="0"/>
          </a:p>
          <a:p>
            <a:r>
              <a:rPr lang="en-US" sz="3000" dirty="0"/>
              <a:t>Infants should receive all primary immunization and bacterial infections are treated promptly. </a:t>
            </a:r>
            <a:endParaRPr lang="en-IN" sz="3000" dirty="0"/>
          </a:p>
        </p:txBody>
      </p:sp>
    </p:spTree>
    <p:extLst>
      <p:ext uri="{BB962C8B-B14F-4D97-AF65-F5344CB8AC3E}">
        <p14:creationId xmlns="" xmlns:p14="http://schemas.microsoft.com/office/powerpoint/2010/main" val="3556019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AB380B-63B9-4178-9276-A5D65BB3C986}"/>
              </a:ext>
            </a:extLst>
          </p:cNvPr>
          <p:cNvSpPr>
            <a:spLocks noGrp="1"/>
          </p:cNvSpPr>
          <p:nvPr>
            <p:ph type="title"/>
          </p:nvPr>
        </p:nvSpPr>
        <p:spPr/>
        <p:txBody>
          <a:bodyPr/>
          <a:lstStyle/>
          <a:p>
            <a:endParaRPr lang="en-IN"/>
          </a:p>
        </p:txBody>
      </p:sp>
      <p:graphicFrame>
        <p:nvGraphicFramePr>
          <p:cNvPr id="4" name="Content Placeholder 3">
            <a:extLst>
              <a:ext uri="{FF2B5EF4-FFF2-40B4-BE49-F238E27FC236}">
                <a16:creationId xmlns="" xmlns:a16="http://schemas.microsoft.com/office/drawing/2014/main" id="{A07BC37A-5083-41B7-9D84-00CCA260C8D0}"/>
              </a:ext>
            </a:extLst>
          </p:cNvPr>
          <p:cNvGraphicFramePr>
            <a:graphicFrameLocks noGrp="1"/>
          </p:cNvGraphicFramePr>
          <p:nvPr>
            <p:ph idx="1"/>
            <p:extLst>
              <p:ext uri="{D42A27DB-BD31-4B8C-83A1-F6EECF244321}">
                <p14:modId xmlns="" xmlns:p14="http://schemas.microsoft.com/office/powerpoint/2010/main" val="852443792"/>
              </p:ext>
            </p:extLst>
          </p:nvPr>
        </p:nvGraphicFramePr>
        <p:xfrm>
          <a:off x="0" y="0"/>
          <a:ext cx="12191999" cy="6858002"/>
        </p:xfrm>
        <a:graphic>
          <a:graphicData uri="http://schemas.openxmlformats.org/drawingml/2006/table">
            <a:tbl>
              <a:tblPr firstRow="1" firstCol="1" bandRow="1">
                <a:tableStyleId>{16D9F66E-5EB9-4882-86FB-DCBF35E3C3E4}</a:tableStyleId>
              </a:tblPr>
              <a:tblGrid>
                <a:gridCol w="3851285">
                  <a:extLst>
                    <a:ext uri="{9D8B030D-6E8A-4147-A177-3AD203B41FA5}">
                      <a16:colId xmlns="" xmlns:a16="http://schemas.microsoft.com/office/drawing/2014/main" val="1266264402"/>
                    </a:ext>
                  </a:extLst>
                </a:gridCol>
                <a:gridCol w="5168631">
                  <a:extLst>
                    <a:ext uri="{9D8B030D-6E8A-4147-A177-3AD203B41FA5}">
                      <a16:colId xmlns="" xmlns:a16="http://schemas.microsoft.com/office/drawing/2014/main" val="3115262721"/>
                    </a:ext>
                  </a:extLst>
                </a:gridCol>
                <a:gridCol w="3172083">
                  <a:extLst>
                    <a:ext uri="{9D8B030D-6E8A-4147-A177-3AD203B41FA5}">
                      <a16:colId xmlns="" xmlns:a16="http://schemas.microsoft.com/office/drawing/2014/main" val="3580402218"/>
                    </a:ext>
                  </a:extLst>
                </a:gridCol>
              </a:tblGrid>
              <a:tr h="500803">
                <a:tc>
                  <a:txBody>
                    <a:bodyPr/>
                    <a:lstStyle/>
                    <a:p>
                      <a:pPr marL="326390" marR="1905" indent="-326390" algn="l">
                        <a:lnSpc>
                          <a:spcPct val="107000"/>
                        </a:lnSpc>
                        <a:spcAft>
                          <a:spcPts val="20"/>
                        </a:spcAft>
                      </a:pPr>
                      <a:r>
                        <a:rPr lang="en-IN" sz="2000">
                          <a:effectLst/>
                        </a:rPr>
                        <a:t>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326390" algn="l">
                        <a:lnSpc>
                          <a:spcPct val="107000"/>
                        </a:lnSpc>
                        <a:spcAft>
                          <a:spcPts val="20"/>
                        </a:spcAft>
                      </a:pPr>
                      <a:r>
                        <a:rPr lang="en-IN" sz="2000">
                          <a:effectLst/>
                        </a:rPr>
                        <a:t>Current ISPN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a:effectLst/>
                        </a:rPr>
                        <a:t>ISPN 2009 [5]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1182925483"/>
                  </a:ext>
                </a:extLst>
              </a:tr>
              <a:tr h="976066">
                <a:tc>
                  <a:txBody>
                    <a:bodyPr/>
                    <a:lstStyle/>
                    <a:p>
                      <a:pPr marL="326390" marR="20320" indent="-326390" algn="l">
                        <a:lnSpc>
                          <a:spcPct val="107000"/>
                        </a:lnSpc>
                        <a:spcAft>
                          <a:spcPts val="20"/>
                        </a:spcAft>
                      </a:pPr>
                      <a:r>
                        <a:rPr lang="en-IN" sz="2000">
                          <a:effectLst/>
                        </a:rPr>
                        <a:t>Definition: Duration of prednisone therapy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326390" algn="l">
                        <a:lnSpc>
                          <a:spcPct val="107000"/>
                        </a:lnSpc>
                        <a:spcAft>
                          <a:spcPts val="20"/>
                        </a:spcAft>
                      </a:pPr>
                      <a:r>
                        <a:rPr lang="en-IN" sz="2000">
                          <a:effectLst/>
                        </a:rPr>
                        <a:t>6 weeks daily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635" marR="1905" indent="-326390" algn="l">
                        <a:lnSpc>
                          <a:spcPct val="107000"/>
                        </a:lnSpc>
                        <a:spcAft>
                          <a:spcPts val="20"/>
                        </a:spcAft>
                      </a:pPr>
                      <a:r>
                        <a:rPr lang="en-IN" sz="2000">
                          <a:effectLst/>
                        </a:rPr>
                        <a:t>4 weeks daily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516184103"/>
                  </a:ext>
                </a:extLst>
              </a:tr>
              <a:tr h="500803">
                <a:tc>
                  <a:txBody>
                    <a:bodyPr/>
                    <a:lstStyle/>
                    <a:p>
                      <a:pPr marL="326390" marR="1905" indent="-326390" algn="l">
                        <a:lnSpc>
                          <a:spcPct val="107000"/>
                        </a:lnSpc>
                        <a:spcAft>
                          <a:spcPts val="20"/>
                        </a:spcAft>
                      </a:pPr>
                      <a:r>
                        <a:rPr lang="en-IN" sz="2000">
                          <a:effectLst/>
                        </a:rPr>
                        <a:t>Kidney biopsy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326390" algn="l">
                        <a:lnSpc>
                          <a:spcPct val="107000"/>
                        </a:lnSpc>
                        <a:spcAft>
                          <a:spcPts val="20"/>
                        </a:spcAft>
                      </a:pPr>
                      <a:r>
                        <a:rPr lang="en-IN" sz="2000">
                          <a:effectLst/>
                        </a:rPr>
                        <a:t>All; except if monogenic SRNS identified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a:effectLst/>
                        </a:rPr>
                        <a:t>All patients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1844657726"/>
                  </a:ext>
                </a:extLst>
              </a:tr>
              <a:tr h="976066">
                <a:tc>
                  <a:txBody>
                    <a:bodyPr/>
                    <a:lstStyle/>
                    <a:p>
                      <a:pPr marL="326390" marR="1905" indent="-326390" algn="l">
                        <a:lnSpc>
                          <a:spcPct val="107000"/>
                        </a:lnSpc>
                        <a:spcAft>
                          <a:spcPts val="20"/>
                        </a:spcAft>
                      </a:pPr>
                      <a:r>
                        <a:rPr lang="en-IN" sz="2000">
                          <a:effectLst/>
                        </a:rPr>
                        <a:t>Genetic testing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635" algn="l">
                        <a:lnSpc>
                          <a:spcPct val="107000"/>
                        </a:lnSpc>
                        <a:spcAft>
                          <a:spcPts val="20"/>
                        </a:spcAft>
                      </a:pPr>
                      <a:r>
                        <a:rPr lang="en-IN" sz="2000" dirty="0">
                          <a:effectLst/>
                        </a:rPr>
                        <a:t>Specific subsets of initial SRNS, congenital NS; not in late SRNS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a:effectLst/>
                        </a:rPr>
                        <a:t>Specific forms of initial SRNS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4167418621"/>
                  </a:ext>
                </a:extLst>
              </a:tr>
              <a:tr h="976066">
                <a:tc>
                  <a:txBody>
                    <a:bodyPr/>
                    <a:lstStyle/>
                    <a:p>
                      <a:pPr marL="326390" marR="1905" indent="-326390" algn="l">
                        <a:lnSpc>
                          <a:spcPct val="107000"/>
                        </a:lnSpc>
                        <a:spcAft>
                          <a:spcPts val="20"/>
                        </a:spcAft>
                      </a:pPr>
                      <a:r>
                        <a:rPr lang="en-IN" sz="2000">
                          <a:effectLst/>
                        </a:rPr>
                        <a:t>Immunosuppression in monogenic SRNS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7145" indent="-326390" algn="l">
                        <a:lnSpc>
                          <a:spcPct val="107000"/>
                        </a:lnSpc>
                        <a:spcAft>
                          <a:spcPts val="20"/>
                        </a:spcAft>
                      </a:pPr>
                      <a:r>
                        <a:rPr lang="en-IN" sz="2000">
                          <a:effectLst/>
                        </a:rPr>
                        <a:t>Not advised; may continue after counseling if partial remission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a:effectLst/>
                        </a:rPr>
                        <a:t>Not discussed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1033907208"/>
                  </a:ext>
                </a:extLst>
              </a:tr>
              <a:tr h="976066">
                <a:tc>
                  <a:txBody>
                    <a:bodyPr/>
                    <a:lstStyle/>
                    <a:p>
                      <a:pPr marL="326390" marR="1905" indent="-326390" algn="l">
                        <a:lnSpc>
                          <a:spcPct val="107000"/>
                        </a:lnSpc>
                        <a:spcAft>
                          <a:spcPts val="20"/>
                        </a:spcAft>
                      </a:pPr>
                      <a:r>
                        <a:rPr lang="en-IN" sz="2000">
                          <a:effectLst/>
                        </a:rPr>
                        <a:t>Estimated GFR, ml/min/1.73 m</a:t>
                      </a:r>
                      <a:r>
                        <a:rPr lang="en-IN" sz="2000" baseline="30000">
                          <a:effectLst/>
                        </a:rPr>
                        <a:t>2</a:t>
                      </a:r>
                      <a:r>
                        <a:rPr lang="en-IN" sz="2000">
                          <a:effectLst/>
                        </a:rPr>
                        <a:t>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326390" algn="l">
                        <a:lnSpc>
                          <a:spcPct val="107000"/>
                        </a:lnSpc>
                        <a:spcAft>
                          <a:spcPts val="20"/>
                        </a:spcAft>
                      </a:pPr>
                      <a:r>
                        <a:rPr lang="en-IN" sz="2000" dirty="0">
                          <a:effectLst/>
                        </a:rPr>
                        <a:t>At diagnosis; q 3-6 months Avoid immunosuppression if eGFR&lt;60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a:effectLst/>
                        </a:rPr>
                        <a:t>At diagnosis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339792935"/>
                  </a:ext>
                </a:extLst>
              </a:tr>
              <a:tr h="976066">
                <a:tc>
                  <a:txBody>
                    <a:bodyPr/>
                    <a:lstStyle/>
                    <a:p>
                      <a:pPr marL="326390" marR="1905" indent="-326390" algn="l">
                        <a:lnSpc>
                          <a:spcPct val="107000"/>
                        </a:lnSpc>
                        <a:spcAft>
                          <a:spcPts val="20"/>
                        </a:spcAft>
                      </a:pPr>
                      <a:r>
                        <a:rPr lang="en-IN" sz="2000">
                          <a:effectLst/>
                        </a:rPr>
                        <a:t>First line: Calcineurin inhibitors (CNI)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3335" indent="-326390" algn="l">
                        <a:lnSpc>
                          <a:spcPct val="107000"/>
                        </a:lnSpc>
                        <a:spcAft>
                          <a:spcPts val="20"/>
                        </a:spcAft>
                      </a:pPr>
                      <a:r>
                        <a:rPr lang="en-IN" sz="2000" dirty="0">
                          <a:effectLst/>
                        </a:rPr>
                        <a:t>Duration of therapy at least 2yr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a:effectLst/>
                        </a:rPr>
                        <a:t>Duration: 2-3 yr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1845826535"/>
                  </a:ext>
                </a:extLst>
              </a:tr>
              <a:tr h="976066">
                <a:tc>
                  <a:txBody>
                    <a:bodyPr/>
                    <a:lstStyle/>
                    <a:p>
                      <a:pPr marL="326390" marR="1905" indent="-326390" algn="l">
                        <a:lnSpc>
                          <a:spcPct val="107000"/>
                        </a:lnSpc>
                        <a:spcAft>
                          <a:spcPts val="20"/>
                        </a:spcAft>
                      </a:pPr>
                      <a:r>
                        <a:rPr lang="en-IN" sz="2000">
                          <a:effectLst/>
                        </a:rPr>
                        <a:t>Cyclophosphamide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326390" algn="l">
                        <a:lnSpc>
                          <a:spcPct val="107000"/>
                        </a:lnSpc>
                        <a:spcAft>
                          <a:spcPts val="20"/>
                        </a:spcAft>
                      </a:pPr>
                      <a:r>
                        <a:rPr lang="en-IN" sz="2000" dirty="0">
                          <a:effectLst/>
                        </a:rPr>
                        <a:t>IV cyclophosphamide may be used; oral not advised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dirty="0">
                          <a:effectLst/>
                        </a:rPr>
                        <a:t>IV therapy has low efficacy; oral not used</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2356045505"/>
                  </a:ext>
                </a:extLst>
              </a:tr>
            </a:tbl>
          </a:graphicData>
        </a:graphic>
      </p:graphicFrame>
    </p:spTree>
    <p:extLst>
      <p:ext uri="{BB962C8B-B14F-4D97-AF65-F5344CB8AC3E}">
        <p14:creationId xmlns="" xmlns:p14="http://schemas.microsoft.com/office/powerpoint/2010/main" val="731543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66897C2-D7B1-4F39-870F-1BFAB692A8A6}"/>
              </a:ext>
            </a:extLst>
          </p:cNvPr>
          <p:cNvGraphicFramePr>
            <a:graphicFrameLocks noGrp="1"/>
          </p:cNvGraphicFramePr>
          <p:nvPr>
            <p:extLst>
              <p:ext uri="{D42A27DB-BD31-4B8C-83A1-F6EECF244321}">
                <p14:modId xmlns="" xmlns:p14="http://schemas.microsoft.com/office/powerpoint/2010/main" val="902601512"/>
              </p:ext>
            </p:extLst>
          </p:nvPr>
        </p:nvGraphicFramePr>
        <p:xfrm>
          <a:off x="0" y="0"/>
          <a:ext cx="12192000" cy="6858001"/>
        </p:xfrm>
        <a:graphic>
          <a:graphicData uri="http://schemas.openxmlformats.org/drawingml/2006/table">
            <a:tbl>
              <a:tblPr firstCol="1" bandRow="1">
                <a:tableStyleId>{16D9F66E-5EB9-4882-86FB-DCBF35E3C3E4}</a:tableStyleId>
              </a:tblPr>
              <a:tblGrid>
                <a:gridCol w="3851284">
                  <a:extLst>
                    <a:ext uri="{9D8B030D-6E8A-4147-A177-3AD203B41FA5}">
                      <a16:colId xmlns="" xmlns:a16="http://schemas.microsoft.com/office/drawing/2014/main" val="3212295620"/>
                    </a:ext>
                  </a:extLst>
                </a:gridCol>
                <a:gridCol w="5168632">
                  <a:extLst>
                    <a:ext uri="{9D8B030D-6E8A-4147-A177-3AD203B41FA5}">
                      <a16:colId xmlns="" xmlns:a16="http://schemas.microsoft.com/office/drawing/2014/main" val="1225129751"/>
                    </a:ext>
                  </a:extLst>
                </a:gridCol>
                <a:gridCol w="3172084">
                  <a:extLst>
                    <a:ext uri="{9D8B030D-6E8A-4147-A177-3AD203B41FA5}">
                      <a16:colId xmlns="" xmlns:a16="http://schemas.microsoft.com/office/drawing/2014/main" val="655474436"/>
                    </a:ext>
                  </a:extLst>
                </a:gridCol>
              </a:tblGrid>
              <a:tr h="1057205">
                <a:tc>
                  <a:txBody>
                    <a:bodyPr/>
                    <a:lstStyle/>
                    <a:p>
                      <a:pPr marL="326390" marR="24765" indent="-326390" algn="l">
                        <a:lnSpc>
                          <a:spcPct val="107000"/>
                        </a:lnSpc>
                        <a:spcAft>
                          <a:spcPts val="20"/>
                        </a:spcAft>
                      </a:pPr>
                      <a:r>
                        <a:rPr lang="en-IN" sz="2000">
                          <a:effectLst/>
                        </a:rPr>
                        <a:t>Indications for mycophenolate mofetil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326390" algn="l">
                        <a:lnSpc>
                          <a:spcPct val="107000"/>
                        </a:lnSpc>
                        <a:spcAft>
                          <a:spcPts val="20"/>
                        </a:spcAft>
                      </a:pPr>
                      <a:r>
                        <a:rPr lang="en-IN" sz="2000">
                          <a:effectLst/>
                        </a:rPr>
                        <a:t>(i) Prolonged CNI use and disease relapses; (ii) CNIresistant SRNS</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a:effectLst/>
                        </a:rPr>
                        <a:t>No </a:t>
                      </a:r>
                    </a:p>
                    <a:p>
                      <a:pPr marL="1270" marR="1905" indent="-326390" algn="l">
                        <a:lnSpc>
                          <a:spcPct val="107000"/>
                        </a:lnSpc>
                        <a:spcAft>
                          <a:spcPts val="20"/>
                        </a:spcAft>
                      </a:pPr>
                      <a:r>
                        <a:rPr lang="en-IN" sz="2000">
                          <a:effectLst/>
                        </a:rPr>
                        <a:t>recommendation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2663113660"/>
                  </a:ext>
                </a:extLst>
              </a:tr>
              <a:tr h="1057205">
                <a:tc>
                  <a:txBody>
                    <a:bodyPr/>
                    <a:lstStyle/>
                    <a:p>
                      <a:pPr marL="326390" marR="1905" indent="-326390" algn="l">
                        <a:lnSpc>
                          <a:spcPct val="107000"/>
                        </a:lnSpc>
                        <a:spcAft>
                          <a:spcPts val="20"/>
                        </a:spcAft>
                      </a:pPr>
                      <a:r>
                        <a:rPr lang="en-IN" sz="2000">
                          <a:effectLst/>
                        </a:rPr>
                        <a:t>Use of rituximab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326390" algn="l">
                        <a:lnSpc>
                          <a:spcPct val="107000"/>
                        </a:lnSpc>
                        <a:spcAft>
                          <a:spcPts val="20"/>
                        </a:spcAft>
                      </a:pPr>
                      <a:r>
                        <a:rPr lang="en-IN" sz="2000">
                          <a:effectLst/>
                        </a:rPr>
                        <a:t>(i) Prolonged CNI use &amp; disease relapses; (ii) CNIresistant SRNS; (iii) allograft recurrence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a:effectLst/>
                        </a:rPr>
                        <a:t>No </a:t>
                      </a:r>
                    </a:p>
                    <a:p>
                      <a:pPr marL="1270" marR="1905" indent="-326390" algn="l">
                        <a:lnSpc>
                          <a:spcPct val="107000"/>
                        </a:lnSpc>
                        <a:spcAft>
                          <a:spcPts val="20"/>
                        </a:spcAft>
                      </a:pPr>
                      <a:r>
                        <a:rPr lang="en-IN" sz="2000">
                          <a:effectLst/>
                        </a:rPr>
                        <a:t>recommendation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2940843864"/>
                  </a:ext>
                </a:extLst>
              </a:tr>
              <a:tr h="542434">
                <a:tc>
                  <a:txBody>
                    <a:bodyPr/>
                    <a:lstStyle/>
                    <a:p>
                      <a:pPr marL="326390" marR="1905" indent="-326390" algn="l">
                        <a:lnSpc>
                          <a:spcPct val="107000"/>
                        </a:lnSpc>
                        <a:spcAft>
                          <a:spcPts val="20"/>
                        </a:spcAft>
                      </a:pPr>
                      <a:r>
                        <a:rPr lang="en-IN" sz="2000">
                          <a:effectLst/>
                        </a:rPr>
                        <a:t>Prednisone alternate day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326390" algn="l">
                        <a:lnSpc>
                          <a:spcPct val="107000"/>
                        </a:lnSpc>
                        <a:spcAft>
                          <a:spcPts val="20"/>
                        </a:spcAft>
                      </a:pPr>
                      <a:r>
                        <a:rPr lang="en-IN" sz="2000">
                          <a:effectLst/>
                        </a:rPr>
                        <a:t>Taper over 6-9 months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635" algn="l">
                        <a:lnSpc>
                          <a:spcPct val="107000"/>
                        </a:lnSpc>
                        <a:spcAft>
                          <a:spcPts val="20"/>
                        </a:spcAft>
                      </a:pPr>
                      <a:r>
                        <a:rPr lang="en-IN" sz="2000">
                          <a:effectLst/>
                        </a:rPr>
                        <a:t>Taper over 1-1.5 yr</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3209640993"/>
                  </a:ext>
                </a:extLst>
              </a:tr>
              <a:tr h="1571976">
                <a:tc>
                  <a:txBody>
                    <a:bodyPr/>
                    <a:lstStyle/>
                    <a:p>
                      <a:pPr marL="326390" marR="1905" indent="-326390" algn="l">
                        <a:lnSpc>
                          <a:spcPct val="107000"/>
                        </a:lnSpc>
                        <a:spcAft>
                          <a:spcPts val="20"/>
                        </a:spcAft>
                      </a:pPr>
                      <a:r>
                        <a:rPr lang="en-IN" sz="2000" dirty="0">
                          <a:effectLst/>
                        </a:rPr>
                        <a:t>Statins; in addition to dietary advice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326390" algn="l">
                        <a:lnSpc>
                          <a:spcPct val="107000"/>
                        </a:lnSpc>
                        <a:spcAft>
                          <a:spcPts val="20"/>
                        </a:spcAft>
                      </a:pPr>
                      <a:r>
                        <a:rPr lang="en-IN" sz="2000">
                          <a:effectLst/>
                        </a:rPr>
                        <a:t>LDL cholesterol &gt;160 mg/dL; &gt;130 mg/dL if cardiovascular risk factors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a:effectLst/>
                        </a:rPr>
                        <a:t>Total cholesterol </a:t>
                      </a:r>
                    </a:p>
                    <a:p>
                      <a:pPr marL="1270" marR="1905" indent="-326390" algn="l">
                        <a:lnSpc>
                          <a:spcPct val="107000"/>
                        </a:lnSpc>
                        <a:spcAft>
                          <a:spcPts val="20"/>
                        </a:spcAft>
                      </a:pPr>
                      <a:r>
                        <a:rPr lang="en-IN" sz="2000">
                          <a:effectLst/>
                        </a:rPr>
                        <a:t>&gt;200 mg/dL, or </a:t>
                      </a:r>
                    </a:p>
                    <a:p>
                      <a:pPr marL="1270" marR="1905" indent="-326390" algn="l">
                        <a:lnSpc>
                          <a:spcPct val="107000"/>
                        </a:lnSpc>
                        <a:spcAft>
                          <a:spcPts val="20"/>
                        </a:spcAft>
                      </a:pPr>
                      <a:r>
                        <a:rPr lang="en-IN" sz="2000">
                          <a:effectLst/>
                        </a:rPr>
                        <a:t>LDL &gt;130 mg/dL</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833540340"/>
                  </a:ext>
                </a:extLst>
              </a:tr>
              <a:tr h="1571976">
                <a:tc>
                  <a:txBody>
                    <a:bodyPr/>
                    <a:lstStyle/>
                    <a:p>
                      <a:pPr marL="326390" marR="1905" indent="-326390" algn="l">
                        <a:lnSpc>
                          <a:spcPct val="107000"/>
                        </a:lnSpc>
                        <a:spcAft>
                          <a:spcPts val="20"/>
                        </a:spcAft>
                      </a:pPr>
                      <a:r>
                        <a:rPr lang="en-IN" sz="2000">
                          <a:effectLst/>
                        </a:rPr>
                        <a:t>CNI-resistant disease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326390" algn="l">
                        <a:lnSpc>
                          <a:spcPct val="107000"/>
                        </a:lnSpc>
                        <a:spcAft>
                          <a:spcPts val="20"/>
                        </a:spcAft>
                      </a:pPr>
                      <a:r>
                        <a:rPr lang="en-IN" sz="2000">
                          <a:effectLst/>
                        </a:rPr>
                        <a:t>Rule out monogenic cause; </a:t>
                      </a:r>
                    </a:p>
                    <a:p>
                      <a:pPr marL="326390" marR="1905" indent="-326390" algn="l">
                        <a:lnSpc>
                          <a:spcPct val="107000"/>
                        </a:lnSpc>
                        <a:spcAft>
                          <a:spcPts val="20"/>
                        </a:spcAft>
                      </a:pPr>
                      <a:r>
                        <a:rPr lang="en-IN" sz="2000">
                          <a:effectLst/>
                        </a:rPr>
                        <a:t>consider rituximab; addition of </a:t>
                      </a:r>
                    </a:p>
                    <a:p>
                      <a:pPr marL="326390" marR="1905" indent="-326390" algn="l">
                        <a:lnSpc>
                          <a:spcPct val="107000"/>
                        </a:lnSpc>
                        <a:spcAft>
                          <a:spcPts val="20"/>
                        </a:spcAft>
                      </a:pPr>
                      <a:r>
                        <a:rPr lang="en-IN" sz="2000">
                          <a:effectLst/>
                        </a:rPr>
                        <a:t>MMF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a:effectLst/>
                        </a:rPr>
                        <a:t>Not discussed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2471233890"/>
                  </a:ext>
                </a:extLst>
              </a:tr>
              <a:tr h="1057205">
                <a:tc>
                  <a:txBody>
                    <a:bodyPr/>
                    <a:lstStyle/>
                    <a:p>
                      <a:pPr marL="326390" marR="1905" indent="-326390" algn="l">
                        <a:lnSpc>
                          <a:spcPct val="107000"/>
                        </a:lnSpc>
                        <a:spcAft>
                          <a:spcPts val="20"/>
                        </a:spcAft>
                      </a:pPr>
                      <a:r>
                        <a:rPr lang="en-IN" sz="2000">
                          <a:effectLst/>
                        </a:rPr>
                        <a:t>Renal transplantation </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326390" marR="1905" indent="635" algn="l">
                        <a:lnSpc>
                          <a:spcPct val="107000"/>
                        </a:lnSpc>
                        <a:spcAft>
                          <a:spcPts val="20"/>
                        </a:spcAft>
                      </a:pPr>
                      <a:r>
                        <a:rPr lang="en-IN" sz="2000">
                          <a:effectLst/>
                        </a:rPr>
                        <a:t>Evaluation of recipient, donor; managing recurrent FSGS</a:t>
                      </a:r>
                      <a:endPar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tc>
                  <a:txBody>
                    <a:bodyPr/>
                    <a:lstStyle/>
                    <a:p>
                      <a:pPr marL="1270" marR="1905" indent="-326390" algn="l">
                        <a:lnSpc>
                          <a:spcPct val="107000"/>
                        </a:lnSpc>
                        <a:spcAft>
                          <a:spcPts val="20"/>
                        </a:spcAft>
                      </a:pPr>
                      <a:r>
                        <a:rPr lang="en-IN" sz="2000" dirty="0">
                          <a:effectLst/>
                        </a:rPr>
                        <a:t>Not discussed </a:t>
                      </a:r>
                      <a:endPar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43815" marT="33655" marB="0"/>
                </a:tc>
                <a:extLst>
                  <a:ext uri="{0D108BD9-81ED-4DB2-BD59-A6C34878D82A}">
                    <a16:rowId xmlns="" xmlns:a16="http://schemas.microsoft.com/office/drawing/2014/main" val="937992475"/>
                  </a:ext>
                </a:extLst>
              </a:tr>
            </a:tbl>
          </a:graphicData>
        </a:graphic>
      </p:graphicFrame>
    </p:spTree>
    <p:extLst>
      <p:ext uri="{BB962C8B-B14F-4D97-AF65-F5344CB8AC3E}">
        <p14:creationId xmlns="" xmlns:p14="http://schemas.microsoft.com/office/powerpoint/2010/main" val="329126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0D01C4-67CD-4EF9-A9E1-60EF4C688C75}"/>
              </a:ext>
            </a:extLst>
          </p:cNvPr>
          <p:cNvSpPr>
            <a:spLocks noGrp="1"/>
          </p:cNvSpPr>
          <p:nvPr>
            <p:ph type="title"/>
          </p:nvPr>
        </p:nvSpPr>
        <p:spPr>
          <a:xfrm>
            <a:off x="609600" y="67805"/>
            <a:ext cx="10972800" cy="1143000"/>
          </a:xfrm>
        </p:spPr>
        <p:txBody>
          <a:bodyPr/>
          <a:lstStyle/>
          <a:p>
            <a:r>
              <a:rPr lang="en-US" sz="5000" dirty="0"/>
              <a:t>ETIOLOGY</a:t>
            </a:r>
            <a:endParaRPr lang="en-IN" sz="5000" dirty="0"/>
          </a:p>
        </p:txBody>
      </p:sp>
      <p:sp>
        <p:nvSpPr>
          <p:cNvPr id="3" name="Content Placeholder 2">
            <a:extLst>
              <a:ext uri="{FF2B5EF4-FFF2-40B4-BE49-F238E27FC236}">
                <a16:creationId xmlns="" xmlns:a16="http://schemas.microsoft.com/office/drawing/2014/main" id="{265A2EDC-A813-4BD6-A841-25F430728C29}"/>
              </a:ext>
            </a:extLst>
          </p:cNvPr>
          <p:cNvSpPr>
            <a:spLocks noGrp="1"/>
          </p:cNvSpPr>
          <p:nvPr>
            <p:ph idx="1"/>
          </p:nvPr>
        </p:nvSpPr>
        <p:spPr>
          <a:xfrm>
            <a:off x="609600" y="1317164"/>
            <a:ext cx="10972800" cy="4572000"/>
          </a:xfrm>
        </p:spPr>
        <p:txBody>
          <a:bodyPr/>
          <a:lstStyle/>
          <a:p>
            <a:r>
              <a:rPr lang="en-US" sz="3000" dirty="0"/>
              <a:t>Annual incidence ranging from 1.2 to 16.9 per 100,000 children.</a:t>
            </a:r>
          </a:p>
          <a:p>
            <a:r>
              <a:rPr lang="en-US" sz="3000" dirty="0"/>
              <a:t>Primary or Idiopathic</a:t>
            </a:r>
          </a:p>
          <a:p>
            <a:r>
              <a:rPr lang="en-US" sz="3000" dirty="0"/>
              <a:t>Underlying systemic illness (5-10%)</a:t>
            </a:r>
          </a:p>
          <a:p>
            <a:r>
              <a:rPr lang="en-US" sz="3000" dirty="0"/>
              <a:t>Minimal change disease (80%)</a:t>
            </a:r>
          </a:p>
          <a:p>
            <a:r>
              <a:rPr lang="en-US" sz="3000" dirty="0"/>
              <a:t>FSGS (7-8%)</a:t>
            </a:r>
          </a:p>
          <a:p>
            <a:r>
              <a:rPr lang="en-US" sz="3000" dirty="0" err="1"/>
              <a:t>Mesangioproliferative</a:t>
            </a:r>
            <a:r>
              <a:rPr lang="en-US" sz="3000" dirty="0"/>
              <a:t> GN (7-8%)</a:t>
            </a:r>
          </a:p>
          <a:p>
            <a:r>
              <a:rPr lang="en-US" sz="3000" dirty="0"/>
              <a:t>Therapy with Prednisolone results in complete remission of proteinuria in 85-90% patients termed Steroid Sensitive Nephrotic Syndrome.  (SSNS)</a:t>
            </a:r>
          </a:p>
          <a:p>
            <a:endParaRPr lang="en-US" sz="3000" dirty="0"/>
          </a:p>
          <a:p>
            <a:endParaRPr lang="en-IN" sz="3000" dirty="0"/>
          </a:p>
        </p:txBody>
      </p:sp>
    </p:spTree>
    <p:extLst>
      <p:ext uri="{BB962C8B-B14F-4D97-AF65-F5344CB8AC3E}">
        <p14:creationId xmlns="" xmlns:p14="http://schemas.microsoft.com/office/powerpoint/2010/main" val="23931610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D98537-C8C9-4E4D-9913-46A1654E6B89}"/>
              </a:ext>
            </a:extLst>
          </p:cNvPr>
          <p:cNvSpPr>
            <a:spLocks noGrp="1"/>
          </p:cNvSpPr>
          <p:nvPr>
            <p:ph type="title"/>
          </p:nvPr>
        </p:nvSpPr>
        <p:spPr>
          <a:xfrm>
            <a:off x="3597428" y="5495925"/>
            <a:ext cx="10363200" cy="1362075"/>
          </a:xfrm>
        </p:spPr>
        <p:txBody>
          <a:bodyPr/>
          <a:lstStyle/>
          <a:p>
            <a:r>
              <a:rPr lang="en-US" sz="6400" dirty="0"/>
              <a:t>THANK YOU</a:t>
            </a:r>
            <a:endParaRPr lang="en-IN" sz="6400" dirty="0"/>
          </a:p>
        </p:txBody>
      </p:sp>
      <p:sp>
        <p:nvSpPr>
          <p:cNvPr id="3" name="Text Placeholder 2">
            <a:extLst>
              <a:ext uri="{FF2B5EF4-FFF2-40B4-BE49-F238E27FC236}">
                <a16:creationId xmlns="" xmlns:a16="http://schemas.microsoft.com/office/drawing/2014/main" id="{CAA9DF68-CA05-4477-8CCA-7A366E5C9DB6}"/>
              </a:ext>
            </a:extLst>
          </p:cNvPr>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279720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F09B5-CAF0-4254-B65A-3D67C9B79C0E}"/>
              </a:ext>
            </a:extLst>
          </p:cNvPr>
          <p:cNvSpPr>
            <a:spLocks noGrp="1"/>
          </p:cNvSpPr>
          <p:nvPr>
            <p:ph type="title"/>
          </p:nvPr>
        </p:nvSpPr>
        <p:spPr>
          <a:xfrm>
            <a:off x="330506" y="89315"/>
            <a:ext cx="11428164" cy="1143000"/>
          </a:xfrm>
        </p:spPr>
        <p:txBody>
          <a:bodyPr/>
          <a:lstStyle/>
          <a:p>
            <a:r>
              <a:rPr lang="en-US" sz="5000" dirty="0"/>
              <a:t>EVALUATION</a:t>
            </a:r>
            <a:endParaRPr lang="en-IN" sz="5000" dirty="0"/>
          </a:p>
        </p:txBody>
      </p:sp>
      <p:sp>
        <p:nvSpPr>
          <p:cNvPr id="3" name="Content Placeholder 2">
            <a:extLst>
              <a:ext uri="{FF2B5EF4-FFF2-40B4-BE49-F238E27FC236}">
                <a16:creationId xmlns="" xmlns:a16="http://schemas.microsoft.com/office/drawing/2014/main" id="{3D1F6FC0-ED48-4563-8190-029097347F2A}"/>
              </a:ext>
            </a:extLst>
          </p:cNvPr>
          <p:cNvSpPr>
            <a:spLocks noGrp="1"/>
          </p:cNvSpPr>
          <p:nvPr>
            <p:ph idx="1"/>
          </p:nvPr>
        </p:nvSpPr>
        <p:spPr>
          <a:xfrm>
            <a:off x="609600" y="1223885"/>
            <a:ext cx="10972800" cy="5257800"/>
          </a:xfrm>
        </p:spPr>
        <p:txBody>
          <a:bodyPr/>
          <a:lstStyle/>
          <a:p>
            <a:r>
              <a:rPr lang="en-US" sz="3000" u="sng" dirty="0"/>
              <a:t>Suspicion</a:t>
            </a:r>
            <a:r>
              <a:rPr lang="en-US" sz="3000" dirty="0"/>
              <a:t>: Recent onset oedema, Puffiness around the eyes, more in the mornings</a:t>
            </a:r>
          </a:p>
          <a:p>
            <a:endParaRPr lang="en-US" sz="3000" dirty="0"/>
          </a:p>
          <a:p>
            <a:r>
              <a:rPr lang="en-US" sz="3000" u="sng" dirty="0"/>
              <a:t>Complaints</a:t>
            </a:r>
            <a:r>
              <a:rPr lang="en-US" sz="3000" dirty="0"/>
              <a:t>: Fever, Abdominal Pain, Rash, Arthralgia, Oliguria, Hematuria, History of drugs and infections</a:t>
            </a:r>
          </a:p>
          <a:p>
            <a:endParaRPr lang="en-US" sz="3000" dirty="0"/>
          </a:p>
          <a:p>
            <a:r>
              <a:rPr lang="en-US" sz="3000" u="sng" dirty="0"/>
              <a:t>Family History</a:t>
            </a:r>
            <a:r>
              <a:rPr lang="en-US" sz="3000" dirty="0"/>
              <a:t>: NS, Asthma, Allergies, Renal disease</a:t>
            </a:r>
          </a:p>
          <a:p>
            <a:endParaRPr lang="en-US" sz="3000" dirty="0"/>
          </a:p>
          <a:p>
            <a:r>
              <a:rPr lang="en-US" sz="3000" dirty="0"/>
              <a:t>Height, Weight and BP should be recorded.</a:t>
            </a:r>
          </a:p>
          <a:p>
            <a:endParaRPr lang="en-US" sz="3000" dirty="0"/>
          </a:p>
          <a:p>
            <a:endParaRPr lang="en-US" sz="3000" dirty="0"/>
          </a:p>
          <a:p>
            <a:endParaRPr lang="en-US" sz="3000" dirty="0"/>
          </a:p>
          <a:p>
            <a:endParaRPr lang="en-US" sz="3000" dirty="0"/>
          </a:p>
          <a:p>
            <a:endParaRPr lang="en-US" sz="3000" dirty="0"/>
          </a:p>
        </p:txBody>
      </p:sp>
    </p:spTree>
    <p:extLst>
      <p:ext uri="{BB962C8B-B14F-4D97-AF65-F5344CB8AC3E}">
        <p14:creationId xmlns="" xmlns:p14="http://schemas.microsoft.com/office/powerpoint/2010/main" val="101057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F09B5-CAF0-4254-B65A-3D67C9B79C0E}"/>
              </a:ext>
            </a:extLst>
          </p:cNvPr>
          <p:cNvSpPr>
            <a:spLocks noGrp="1"/>
          </p:cNvSpPr>
          <p:nvPr>
            <p:ph type="title"/>
          </p:nvPr>
        </p:nvSpPr>
        <p:spPr>
          <a:xfrm>
            <a:off x="330506" y="89315"/>
            <a:ext cx="11428164" cy="1143000"/>
          </a:xfrm>
        </p:spPr>
        <p:txBody>
          <a:bodyPr/>
          <a:lstStyle/>
          <a:p>
            <a:r>
              <a:rPr lang="en-US" sz="5000" dirty="0"/>
              <a:t>EVALUATION</a:t>
            </a:r>
            <a:endParaRPr lang="en-IN" sz="5000" dirty="0"/>
          </a:p>
        </p:txBody>
      </p:sp>
      <p:sp>
        <p:nvSpPr>
          <p:cNvPr id="3" name="Content Placeholder 2">
            <a:extLst>
              <a:ext uri="{FF2B5EF4-FFF2-40B4-BE49-F238E27FC236}">
                <a16:creationId xmlns="" xmlns:a16="http://schemas.microsoft.com/office/drawing/2014/main" id="{3D1F6FC0-ED48-4563-8190-029097347F2A}"/>
              </a:ext>
            </a:extLst>
          </p:cNvPr>
          <p:cNvSpPr>
            <a:spLocks noGrp="1"/>
          </p:cNvSpPr>
          <p:nvPr>
            <p:ph idx="1"/>
          </p:nvPr>
        </p:nvSpPr>
        <p:spPr>
          <a:xfrm>
            <a:off x="609600" y="1496025"/>
            <a:ext cx="10972800" cy="5257800"/>
          </a:xfrm>
        </p:spPr>
        <p:txBody>
          <a:bodyPr/>
          <a:lstStyle/>
          <a:p>
            <a:pPr marL="0" indent="0">
              <a:buNone/>
            </a:pPr>
            <a:endParaRPr lang="en-US" sz="3000" dirty="0"/>
          </a:p>
          <a:p>
            <a:r>
              <a:rPr lang="en-IN" sz="3000" u="sng" dirty="0"/>
              <a:t>Confirmation</a:t>
            </a:r>
            <a:r>
              <a:rPr lang="en-IN" sz="3000" dirty="0"/>
              <a:t>: Nephrotic range proteinuria : </a:t>
            </a:r>
            <a:r>
              <a:rPr lang="en-IN" sz="3000" dirty="0">
                <a:solidFill>
                  <a:srgbClr val="FF0000"/>
                </a:solidFill>
              </a:rPr>
              <a:t>URINE ANALYSIS, RFT, SERUM ALBUMIN</a:t>
            </a:r>
          </a:p>
          <a:p>
            <a:endParaRPr lang="en-IN" sz="3000" dirty="0">
              <a:solidFill>
                <a:srgbClr val="FF0000"/>
              </a:solidFill>
            </a:endParaRPr>
          </a:p>
          <a:p>
            <a:r>
              <a:rPr lang="en-IN" sz="3000" u="sng" dirty="0">
                <a:solidFill>
                  <a:schemeClr val="tx1"/>
                </a:solidFill>
              </a:rPr>
              <a:t>Work up for </a:t>
            </a:r>
            <a:r>
              <a:rPr lang="en-IN" sz="3000" u="sng" dirty="0" err="1">
                <a:solidFill>
                  <a:schemeClr val="tx1"/>
                </a:solidFill>
              </a:rPr>
              <a:t>etiologies</a:t>
            </a:r>
            <a:r>
              <a:rPr lang="en-IN" sz="3000" u="sng" dirty="0">
                <a:solidFill>
                  <a:schemeClr val="tx1"/>
                </a:solidFill>
              </a:rPr>
              <a:t>:</a:t>
            </a:r>
            <a:r>
              <a:rPr lang="en-IN" sz="3000" dirty="0">
                <a:solidFill>
                  <a:schemeClr val="tx1"/>
                </a:solidFill>
              </a:rPr>
              <a:t> </a:t>
            </a:r>
            <a:r>
              <a:rPr lang="en-IN" sz="3000" dirty="0" err="1">
                <a:solidFill>
                  <a:schemeClr val="tx1"/>
                </a:solidFill>
              </a:rPr>
              <a:t>Hematuria</a:t>
            </a:r>
            <a:r>
              <a:rPr lang="en-IN" sz="3000" dirty="0">
                <a:solidFill>
                  <a:schemeClr val="tx1"/>
                </a:solidFill>
              </a:rPr>
              <a:t>, SLE (</a:t>
            </a:r>
            <a:r>
              <a:rPr lang="en-IN" sz="3000" dirty="0">
                <a:solidFill>
                  <a:srgbClr val="FF0000"/>
                </a:solidFill>
              </a:rPr>
              <a:t>C3,C4,ANA</a:t>
            </a:r>
            <a:r>
              <a:rPr lang="en-IN" sz="3000" dirty="0">
                <a:solidFill>
                  <a:schemeClr val="tx1"/>
                </a:solidFill>
              </a:rPr>
              <a:t>), Hep B, C , HIV</a:t>
            </a:r>
          </a:p>
        </p:txBody>
      </p:sp>
    </p:spTree>
    <p:extLst>
      <p:ext uri="{BB962C8B-B14F-4D97-AF65-F5344CB8AC3E}">
        <p14:creationId xmlns="" xmlns:p14="http://schemas.microsoft.com/office/powerpoint/2010/main" val="301816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906A9E-188A-44BF-BB7C-AA90C1379BC2}"/>
              </a:ext>
            </a:extLst>
          </p:cNvPr>
          <p:cNvSpPr>
            <a:spLocks noGrp="1"/>
          </p:cNvSpPr>
          <p:nvPr>
            <p:ph type="title"/>
          </p:nvPr>
        </p:nvSpPr>
        <p:spPr>
          <a:xfrm>
            <a:off x="609600" y="135738"/>
            <a:ext cx="10972800" cy="1143000"/>
          </a:xfrm>
        </p:spPr>
        <p:txBody>
          <a:bodyPr/>
          <a:lstStyle/>
          <a:p>
            <a:r>
              <a:rPr lang="en-US" sz="5000" dirty="0"/>
              <a:t>EVALUATION</a:t>
            </a:r>
            <a:endParaRPr lang="en-IN" sz="5000" dirty="0"/>
          </a:p>
        </p:txBody>
      </p:sp>
      <p:sp>
        <p:nvSpPr>
          <p:cNvPr id="3" name="Content Placeholder 2">
            <a:extLst>
              <a:ext uri="{FF2B5EF4-FFF2-40B4-BE49-F238E27FC236}">
                <a16:creationId xmlns="" xmlns:a16="http://schemas.microsoft.com/office/drawing/2014/main" id="{C0BDFC37-3B79-4D45-A060-4ED71A0E675A}"/>
              </a:ext>
            </a:extLst>
          </p:cNvPr>
          <p:cNvSpPr>
            <a:spLocks noGrp="1"/>
          </p:cNvSpPr>
          <p:nvPr>
            <p:ph idx="1"/>
          </p:nvPr>
        </p:nvSpPr>
        <p:spPr>
          <a:xfrm>
            <a:off x="609600" y="1301868"/>
            <a:ext cx="10972800" cy="4572000"/>
          </a:xfrm>
        </p:spPr>
        <p:txBody>
          <a:bodyPr/>
          <a:lstStyle/>
          <a:p>
            <a:r>
              <a:rPr lang="en-IN" sz="3000" u="sng" dirty="0">
                <a:solidFill>
                  <a:schemeClr val="tx1"/>
                </a:solidFill>
              </a:rPr>
              <a:t>Complications</a:t>
            </a:r>
            <a:r>
              <a:rPr lang="en-IN" sz="3000" dirty="0">
                <a:solidFill>
                  <a:schemeClr val="tx1"/>
                </a:solidFill>
              </a:rPr>
              <a:t>: Hypovolemia (</a:t>
            </a:r>
            <a:r>
              <a:rPr lang="en-IN" sz="3000" dirty="0">
                <a:solidFill>
                  <a:srgbClr val="FF0000"/>
                </a:solidFill>
              </a:rPr>
              <a:t>Tachycardia, Thready pulse, Cold Peripheries, fall in BP, CBC: </a:t>
            </a:r>
            <a:r>
              <a:rPr lang="en-IN" sz="3000" dirty="0" err="1">
                <a:solidFill>
                  <a:srgbClr val="FF0000"/>
                </a:solidFill>
              </a:rPr>
              <a:t>Hematocrit</a:t>
            </a:r>
            <a:r>
              <a:rPr lang="en-IN" sz="3000" dirty="0">
                <a:solidFill>
                  <a:schemeClr val="tx1"/>
                </a:solidFill>
              </a:rPr>
              <a:t>), Peritonitis ( </a:t>
            </a:r>
            <a:r>
              <a:rPr lang="en-IN" sz="3000" dirty="0">
                <a:solidFill>
                  <a:srgbClr val="FF0000"/>
                </a:solidFill>
              </a:rPr>
              <a:t>CBC, Ascitic Tap</a:t>
            </a:r>
            <a:r>
              <a:rPr lang="en-IN" sz="3000" dirty="0">
                <a:solidFill>
                  <a:schemeClr val="tx1"/>
                </a:solidFill>
              </a:rPr>
              <a:t>)</a:t>
            </a:r>
          </a:p>
          <a:p>
            <a:endParaRPr lang="en-IN" sz="3000" u="sng" dirty="0">
              <a:solidFill>
                <a:schemeClr val="tx1"/>
              </a:solidFill>
            </a:endParaRPr>
          </a:p>
          <a:p>
            <a:r>
              <a:rPr lang="en-IN" sz="3000" u="sng" dirty="0">
                <a:solidFill>
                  <a:schemeClr val="tx1"/>
                </a:solidFill>
              </a:rPr>
              <a:t>Evaluation Before initiation of Treatment</a:t>
            </a:r>
            <a:r>
              <a:rPr lang="en-IN" sz="3000" dirty="0">
                <a:solidFill>
                  <a:schemeClr val="tx1"/>
                </a:solidFill>
              </a:rPr>
              <a:t>: </a:t>
            </a:r>
            <a:r>
              <a:rPr lang="en-IN" sz="3000" dirty="0">
                <a:solidFill>
                  <a:srgbClr val="FF0000"/>
                </a:solidFill>
              </a:rPr>
              <a:t>Tuberculin test</a:t>
            </a:r>
            <a:r>
              <a:rPr lang="en-IN" sz="3000" dirty="0">
                <a:solidFill>
                  <a:schemeClr val="tx1"/>
                </a:solidFill>
              </a:rPr>
              <a:t>: If positive: </a:t>
            </a:r>
            <a:r>
              <a:rPr lang="en-IN" sz="3000" dirty="0">
                <a:solidFill>
                  <a:srgbClr val="FF0000"/>
                </a:solidFill>
              </a:rPr>
              <a:t>Chest Xray </a:t>
            </a:r>
            <a:r>
              <a:rPr lang="en-IN" sz="3000" dirty="0">
                <a:solidFill>
                  <a:schemeClr val="tx1"/>
                </a:solidFill>
              </a:rPr>
              <a:t>(Hilar lymphadenopathy, Fibro </a:t>
            </a:r>
            <a:r>
              <a:rPr lang="en-IN" sz="3000" dirty="0" err="1">
                <a:solidFill>
                  <a:schemeClr val="tx1"/>
                </a:solidFill>
              </a:rPr>
              <a:t>cavitatory</a:t>
            </a:r>
            <a:r>
              <a:rPr lang="en-IN" sz="3000" dirty="0">
                <a:solidFill>
                  <a:schemeClr val="tx1"/>
                </a:solidFill>
              </a:rPr>
              <a:t> lesions, </a:t>
            </a:r>
            <a:r>
              <a:rPr lang="en-IN" sz="3000" dirty="0" err="1">
                <a:solidFill>
                  <a:schemeClr val="tx1"/>
                </a:solidFill>
              </a:rPr>
              <a:t>Miliary</a:t>
            </a:r>
            <a:r>
              <a:rPr lang="en-IN" sz="3000" dirty="0">
                <a:solidFill>
                  <a:schemeClr val="tx1"/>
                </a:solidFill>
              </a:rPr>
              <a:t> TB) : If positive confirm by </a:t>
            </a:r>
            <a:r>
              <a:rPr lang="en-IN" sz="3000" dirty="0">
                <a:solidFill>
                  <a:srgbClr val="FF0000"/>
                </a:solidFill>
              </a:rPr>
              <a:t>microbiology</a:t>
            </a:r>
            <a:r>
              <a:rPr lang="en-IN" sz="3000" dirty="0">
                <a:solidFill>
                  <a:schemeClr val="tx1"/>
                </a:solidFill>
              </a:rPr>
              <a:t>: If positive, start treatment , If negative : INH prophylaxis</a:t>
            </a:r>
          </a:p>
          <a:p>
            <a:endParaRPr lang="en-IN" sz="3000" dirty="0"/>
          </a:p>
        </p:txBody>
      </p:sp>
    </p:spTree>
    <p:extLst>
      <p:ext uri="{BB962C8B-B14F-4D97-AF65-F5344CB8AC3E}">
        <p14:creationId xmlns="" xmlns:p14="http://schemas.microsoft.com/office/powerpoint/2010/main" val="331610822"/>
      </p:ext>
    </p:extLst>
  </p:cSld>
  <p:clrMapOvr>
    <a:masterClrMapping/>
  </p:clrMapOvr>
</p:sld>
</file>

<file path=ppt/theme/theme1.xml><?xml version="1.0" encoding="utf-8"?>
<a:theme xmlns:a="http://schemas.openxmlformats.org/drawingml/2006/main" name="Kidney-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medical08</Template>
  <TotalTime>786</TotalTime>
  <Words>4768</Words>
  <Application>Microsoft Office PowerPoint</Application>
  <PresentationFormat>Custom</PresentationFormat>
  <Paragraphs>583</Paragraphs>
  <Slides>60</Slides>
  <Notes>36</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Kidney-PowerPoint-Template</vt:lpstr>
      <vt:lpstr>NEPHROTIC SYNDROME:  </vt:lpstr>
      <vt:lpstr>STEROID SENSITIVE NEPHROTIC SYSTEM: REVISED GUIDELINES </vt:lpstr>
      <vt:lpstr>GUIDELINES</vt:lpstr>
      <vt:lpstr>DEFINITION</vt:lpstr>
      <vt:lpstr>NEPHROTIC RANGE PROTEINURIAS</vt:lpstr>
      <vt:lpstr>ETIOLOGY</vt:lpstr>
      <vt:lpstr>EVALUATION</vt:lpstr>
      <vt:lpstr>EVALUATION</vt:lpstr>
      <vt:lpstr>EVALUATION</vt:lpstr>
      <vt:lpstr>EVALUATION</vt:lpstr>
      <vt:lpstr>EVALUATION</vt:lpstr>
      <vt:lpstr>Slide 12</vt:lpstr>
      <vt:lpstr>KIDNEY BIOPSY</vt:lpstr>
      <vt:lpstr>KIDNEY BIOPSY</vt:lpstr>
      <vt:lpstr>TREATMENT: FIRST ATTACK</vt:lpstr>
      <vt:lpstr>DEFINITIONS</vt:lpstr>
      <vt:lpstr>Slide 17</vt:lpstr>
      <vt:lpstr>TREATMENT: RELAPSE</vt:lpstr>
      <vt:lpstr>TREATMENT: FREQUENT RELAPSES AND STEROID DEPENDENCE</vt:lpstr>
      <vt:lpstr>Slide 20</vt:lpstr>
      <vt:lpstr>Slide 21</vt:lpstr>
      <vt:lpstr>Slide 22</vt:lpstr>
      <vt:lpstr>TREATMENT: COMPLICATIONS</vt:lpstr>
      <vt:lpstr>TREATMENT: COMPLICATIONS</vt:lpstr>
      <vt:lpstr>TREATMENT: COMPLICATIONS</vt:lpstr>
      <vt:lpstr>Slide 26</vt:lpstr>
      <vt:lpstr>TREATMENT: COMPLICATIONS</vt:lpstr>
      <vt:lpstr>3.  INFECTIONS </vt:lpstr>
      <vt:lpstr>Severe acute respiratory syndrome coronavirus-2 (sars-cov-2) infection</vt:lpstr>
      <vt:lpstr>VACCINATION</vt:lpstr>
      <vt:lpstr>Slide 31</vt:lpstr>
      <vt:lpstr>Slide 32</vt:lpstr>
      <vt:lpstr>Slide 33</vt:lpstr>
      <vt:lpstr>Slide 34</vt:lpstr>
      <vt:lpstr>TRANSITION OF CARE</vt:lpstr>
      <vt:lpstr>CHANGES SUMMARIZED</vt:lpstr>
      <vt:lpstr>CHANGES SUMMARIZED</vt:lpstr>
      <vt:lpstr>STEROID RESISTANT NEPHROTIC SYSTEM: REVISED GUIDELINES </vt:lpstr>
      <vt:lpstr>DEFINITION</vt:lpstr>
      <vt:lpstr>DEFINITION</vt:lpstr>
      <vt:lpstr>INITIAL EVALUATION</vt:lpstr>
      <vt:lpstr>INITIAL EVALUATION</vt:lpstr>
      <vt:lpstr>GENETIC STUDIES</vt:lpstr>
      <vt:lpstr>TREATMENT</vt:lpstr>
      <vt:lpstr>TREATMENT</vt:lpstr>
      <vt:lpstr>TREATMENT</vt:lpstr>
      <vt:lpstr>TREATMENT</vt:lpstr>
      <vt:lpstr>TREATMENT</vt:lpstr>
      <vt:lpstr>TREATMENT</vt:lpstr>
      <vt:lpstr>Slide 50</vt:lpstr>
      <vt:lpstr>THROMBOTIC COMPLICATIONS</vt:lpstr>
      <vt:lpstr>CARDIOVASCULAR MORBIDITY</vt:lpstr>
      <vt:lpstr>STRESS DOSING OF GLUCOCORTICOIDS</vt:lpstr>
      <vt:lpstr>TRANSPLANTATION</vt:lpstr>
      <vt:lpstr>CONGENITAL NEPHROTIC SYNDROME</vt:lpstr>
      <vt:lpstr>CONGENITAL NEPHROTIC SYNDROME</vt:lpstr>
      <vt:lpstr>CONGENITAL NEPHROTIC SYNDROME</vt:lpstr>
      <vt:lpstr>Slide 58</vt:lpstr>
      <vt:lpstr>Slide 59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NEPHROTIC SYNDROME:  Latest ISPN Guidelines 2021</dc:title>
  <dc:creator>Nimya Mary</dc:creator>
  <cp:lastModifiedBy>karthik</cp:lastModifiedBy>
  <cp:revision>145</cp:revision>
  <dcterms:created xsi:type="dcterms:W3CDTF">2021-06-20T15:52:25Z</dcterms:created>
  <dcterms:modified xsi:type="dcterms:W3CDTF">2021-09-13T06:50:35Z</dcterms:modified>
</cp:coreProperties>
</file>