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323" r:id="rId4"/>
    <p:sldId id="282" r:id="rId5"/>
    <p:sldId id="288" r:id="rId6"/>
    <p:sldId id="290" r:id="rId7"/>
    <p:sldId id="289" r:id="rId8"/>
    <p:sldId id="259" r:id="rId9"/>
    <p:sldId id="266" r:id="rId10"/>
    <p:sldId id="303" r:id="rId11"/>
    <p:sldId id="304" r:id="rId12"/>
    <p:sldId id="305" r:id="rId13"/>
    <p:sldId id="306" r:id="rId14"/>
    <p:sldId id="307" r:id="rId15"/>
    <p:sldId id="308" r:id="rId16"/>
    <p:sldId id="324" r:id="rId17"/>
    <p:sldId id="309" r:id="rId18"/>
    <p:sldId id="310" r:id="rId19"/>
    <p:sldId id="311" r:id="rId20"/>
    <p:sldId id="312" r:id="rId21"/>
    <p:sldId id="286" r:id="rId22"/>
    <p:sldId id="292" r:id="rId23"/>
    <p:sldId id="262" r:id="rId24"/>
    <p:sldId id="261" r:id="rId25"/>
    <p:sldId id="260" r:id="rId26"/>
    <p:sldId id="263" r:id="rId27"/>
    <p:sldId id="264" r:id="rId28"/>
    <p:sldId id="267" r:id="rId29"/>
    <p:sldId id="283" r:id="rId30"/>
    <p:sldId id="284" r:id="rId31"/>
    <p:sldId id="269" r:id="rId32"/>
    <p:sldId id="285" r:id="rId33"/>
    <p:sldId id="301" r:id="rId34"/>
    <p:sldId id="298" r:id="rId35"/>
    <p:sldId id="287" r:id="rId36"/>
    <p:sldId id="258" r:id="rId37"/>
    <p:sldId id="270" r:id="rId38"/>
    <p:sldId id="293" r:id="rId39"/>
    <p:sldId id="295" r:id="rId40"/>
    <p:sldId id="314" r:id="rId41"/>
    <p:sldId id="274" r:id="rId42"/>
    <p:sldId id="281" r:id="rId43"/>
    <p:sldId id="275" r:id="rId44"/>
    <p:sldId id="268" r:id="rId45"/>
    <p:sldId id="271" r:id="rId46"/>
    <p:sldId id="272" r:id="rId47"/>
    <p:sldId id="299" r:id="rId48"/>
    <p:sldId id="300" r:id="rId49"/>
    <p:sldId id="276" r:id="rId50"/>
    <p:sldId id="302" r:id="rId51"/>
    <p:sldId id="296" r:id="rId52"/>
    <p:sldId id="277" r:id="rId53"/>
    <p:sldId id="279" r:id="rId54"/>
    <p:sldId id="280" r:id="rId55"/>
    <p:sldId id="294" r:id="rId56"/>
    <p:sldId id="313" r:id="rId57"/>
    <p:sldId id="291" r:id="rId58"/>
    <p:sldId id="297" r:id="rId59"/>
    <p:sldId id="315" r:id="rId60"/>
    <p:sldId id="316" r:id="rId61"/>
    <p:sldId id="317" r:id="rId62"/>
    <p:sldId id="318" r:id="rId63"/>
    <p:sldId id="31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586" autoAdjust="0"/>
  </p:normalViewPr>
  <p:slideViewPr>
    <p:cSldViewPr>
      <p:cViewPr varScale="1">
        <p:scale>
          <a:sx n="81" d="100"/>
          <a:sy n="81" d="100"/>
        </p:scale>
        <p:origin x="14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456"/>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8901EB-CBF3-4782-AC85-9F613240B73C}" type="doc">
      <dgm:prSet loTypeId="urn:microsoft.com/office/officeart/2005/8/layout/process1" loCatId="process" qsTypeId="urn:microsoft.com/office/officeart/2005/8/quickstyle/3d2#1" qsCatId="3D" csTypeId="urn:microsoft.com/office/officeart/2005/8/colors/accent1_2" csCatId="accent1"/>
      <dgm:spPr/>
      <dgm:t>
        <a:bodyPr/>
        <a:lstStyle/>
        <a:p>
          <a:endParaRPr lang="en-GB"/>
        </a:p>
      </dgm:t>
    </dgm:pt>
    <dgm:pt modelId="{E7D0262A-B3E4-411C-B2E2-25FE07221E2C}">
      <dgm:prSet/>
      <dgm:spPr/>
      <dgm:t>
        <a:bodyPr/>
        <a:lstStyle/>
        <a:p>
          <a:pPr rtl="0"/>
          <a:r>
            <a:rPr lang="en-US" dirty="0"/>
            <a:t>Atlas of Common Neonatal Problems</a:t>
          </a:r>
          <a:endParaRPr lang="en-GB" dirty="0"/>
        </a:p>
      </dgm:t>
    </dgm:pt>
    <dgm:pt modelId="{672CD4C0-5245-4ADD-861F-A13294006386}" type="parTrans" cxnId="{82B9E932-32C6-4B16-BB1F-A3ED8250748E}">
      <dgm:prSet/>
      <dgm:spPr/>
      <dgm:t>
        <a:bodyPr/>
        <a:lstStyle/>
        <a:p>
          <a:endParaRPr lang="en-GB"/>
        </a:p>
      </dgm:t>
    </dgm:pt>
    <dgm:pt modelId="{F5F1A60A-929C-47C8-94F8-2EA86A15B740}" type="sibTrans" cxnId="{82B9E932-32C6-4B16-BB1F-A3ED8250748E}">
      <dgm:prSet/>
      <dgm:spPr/>
      <dgm:t>
        <a:bodyPr/>
        <a:lstStyle/>
        <a:p>
          <a:endParaRPr lang="en-GB"/>
        </a:p>
      </dgm:t>
    </dgm:pt>
    <dgm:pt modelId="{3216405A-AD51-4D0D-9A38-DCA417F98E0E}" type="pres">
      <dgm:prSet presAssocID="{378901EB-CBF3-4782-AC85-9F613240B73C}" presName="Name0" presStyleCnt="0">
        <dgm:presLayoutVars>
          <dgm:dir/>
          <dgm:resizeHandles val="exact"/>
        </dgm:presLayoutVars>
      </dgm:prSet>
      <dgm:spPr/>
    </dgm:pt>
    <dgm:pt modelId="{2F369916-3E68-42CC-83C5-26F3A8CA6F16}" type="pres">
      <dgm:prSet presAssocID="{E7D0262A-B3E4-411C-B2E2-25FE07221E2C}" presName="node" presStyleLbl="node1" presStyleIdx="0" presStyleCnt="1">
        <dgm:presLayoutVars>
          <dgm:bulletEnabled val="1"/>
        </dgm:presLayoutVars>
      </dgm:prSet>
      <dgm:spPr/>
    </dgm:pt>
  </dgm:ptLst>
  <dgm:cxnLst>
    <dgm:cxn modelId="{82B9E932-32C6-4B16-BB1F-A3ED8250748E}" srcId="{378901EB-CBF3-4782-AC85-9F613240B73C}" destId="{E7D0262A-B3E4-411C-B2E2-25FE07221E2C}" srcOrd="0" destOrd="0" parTransId="{672CD4C0-5245-4ADD-861F-A13294006386}" sibTransId="{F5F1A60A-929C-47C8-94F8-2EA86A15B740}"/>
    <dgm:cxn modelId="{793966B4-E380-452E-87EE-71E1D973461D}" type="presOf" srcId="{E7D0262A-B3E4-411C-B2E2-25FE07221E2C}" destId="{2F369916-3E68-42CC-83C5-26F3A8CA6F16}" srcOrd="0" destOrd="0" presId="urn:microsoft.com/office/officeart/2005/8/layout/process1"/>
    <dgm:cxn modelId="{C0303FD1-3945-464A-AB04-9CA83446395B}" type="presOf" srcId="{378901EB-CBF3-4782-AC85-9F613240B73C}" destId="{3216405A-AD51-4D0D-9A38-DCA417F98E0E}" srcOrd="0" destOrd="0" presId="urn:microsoft.com/office/officeart/2005/8/layout/process1"/>
    <dgm:cxn modelId="{33E0B2D4-74A5-4715-8A36-023451E949BE}" type="presParOf" srcId="{3216405A-AD51-4D0D-9A38-DCA417F98E0E}" destId="{2F369916-3E68-42CC-83C5-26F3A8CA6F16}"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B2DE48-691B-4F24-8876-9E92C6D0EC49}" type="doc">
      <dgm:prSet loTypeId="urn:microsoft.com/office/officeart/2005/8/layout/pyramid2" loCatId="pyramid" qsTypeId="urn:microsoft.com/office/officeart/2005/8/quickstyle/simple1" qsCatId="simple" csTypeId="urn:microsoft.com/office/officeart/2005/8/colors/accent5_2" csCatId="accent5"/>
      <dgm:spPr/>
      <dgm:t>
        <a:bodyPr/>
        <a:lstStyle/>
        <a:p>
          <a:endParaRPr lang="en-GB"/>
        </a:p>
      </dgm:t>
    </dgm:pt>
    <dgm:pt modelId="{D6CDF7C3-F77D-4755-B1BC-2F13D79EF38A}">
      <dgm:prSet/>
      <dgm:spPr/>
      <dgm:t>
        <a:bodyPr/>
        <a:lstStyle/>
        <a:p>
          <a:pPr rtl="0"/>
          <a:r>
            <a:rPr lang="en-US" dirty="0"/>
            <a:t>Dr. Manish </a:t>
          </a:r>
          <a:r>
            <a:rPr lang="en-US" dirty="0" err="1"/>
            <a:t>Rasania</a:t>
          </a:r>
          <a:endParaRPr lang="en-GB" dirty="0"/>
        </a:p>
      </dgm:t>
    </dgm:pt>
    <dgm:pt modelId="{F7A86CD1-68E0-43BB-9721-7CDEE22E0A93}" type="parTrans" cxnId="{363AE591-1380-4F07-832F-8BCB55406133}">
      <dgm:prSet/>
      <dgm:spPr/>
      <dgm:t>
        <a:bodyPr/>
        <a:lstStyle/>
        <a:p>
          <a:endParaRPr lang="en-GB"/>
        </a:p>
      </dgm:t>
    </dgm:pt>
    <dgm:pt modelId="{B9BE0D13-EB3D-4E97-8D00-3E6ADEA9EDD4}" type="sibTrans" cxnId="{363AE591-1380-4F07-832F-8BCB55406133}">
      <dgm:prSet/>
      <dgm:spPr/>
      <dgm:t>
        <a:bodyPr/>
        <a:lstStyle/>
        <a:p>
          <a:endParaRPr lang="en-GB"/>
        </a:p>
      </dgm:t>
    </dgm:pt>
    <dgm:pt modelId="{0E818A73-9FA5-4281-B891-FE1698B266C6}" type="pres">
      <dgm:prSet presAssocID="{4DB2DE48-691B-4F24-8876-9E92C6D0EC49}" presName="compositeShape" presStyleCnt="0">
        <dgm:presLayoutVars>
          <dgm:dir/>
          <dgm:resizeHandles/>
        </dgm:presLayoutVars>
      </dgm:prSet>
      <dgm:spPr/>
    </dgm:pt>
    <dgm:pt modelId="{ECE04E37-4218-42EB-BEE1-99AE0520FE79}" type="pres">
      <dgm:prSet presAssocID="{4DB2DE48-691B-4F24-8876-9E92C6D0EC49}" presName="pyramid" presStyleLbl="node1" presStyleIdx="0" presStyleCnt="1"/>
      <dgm:spPr/>
    </dgm:pt>
    <dgm:pt modelId="{066EAC58-760C-4CB3-9020-F64A81DFBCD5}" type="pres">
      <dgm:prSet presAssocID="{4DB2DE48-691B-4F24-8876-9E92C6D0EC49}" presName="theList" presStyleCnt="0"/>
      <dgm:spPr/>
    </dgm:pt>
    <dgm:pt modelId="{77BF0C15-0E92-4E62-88E3-BBF90A5C8349}" type="pres">
      <dgm:prSet presAssocID="{D6CDF7C3-F77D-4755-B1BC-2F13D79EF38A}" presName="aNode" presStyleLbl="fgAcc1" presStyleIdx="0" presStyleCnt="1">
        <dgm:presLayoutVars>
          <dgm:bulletEnabled val="1"/>
        </dgm:presLayoutVars>
      </dgm:prSet>
      <dgm:spPr/>
    </dgm:pt>
    <dgm:pt modelId="{215E8050-225B-4635-AC62-1AB16A6283FB}" type="pres">
      <dgm:prSet presAssocID="{D6CDF7C3-F77D-4755-B1BC-2F13D79EF38A}" presName="aSpace" presStyleCnt="0"/>
      <dgm:spPr/>
    </dgm:pt>
  </dgm:ptLst>
  <dgm:cxnLst>
    <dgm:cxn modelId="{E328E921-AEB0-49E8-9782-488BD77198A8}" type="presOf" srcId="{D6CDF7C3-F77D-4755-B1BC-2F13D79EF38A}" destId="{77BF0C15-0E92-4E62-88E3-BBF90A5C8349}" srcOrd="0" destOrd="0" presId="urn:microsoft.com/office/officeart/2005/8/layout/pyramid2"/>
    <dgm:cxn modelId="{363AE591-1380-4F07-832F-8BCB55406133}" srcId="{4DB2DE48-691B-4F24-8876-9E92C6D0EC49}" destId="{D6CDF7C3-F77D-4755-B1BC-2F13D79EF38A}" srcOrd="0" destOrd="0" parTransId="{F7A86CD1-68E0-43BB-9721-7CDEE22E0A93}" sibTransId="{B9BE0D13-EB3D-4E97-8D00-3E6ADEA9EDD4}"/>
    <dgm:cxn modelId="{508957B9-8D59-4EB0-9895-B5EE8BDB4C96}" type="presOf" srcId="{4DB2DE48-691B-4F24-8876-9E92C6D0EC49}" destId="{0E818A73-9FA5-4281-B891-FE1698B266C6}" srcOrd="0" destOrd="0" presId="urn:microsoft.com/office/officeart/2005/8/layout/pyramid2"/>
    <dgm:cxn modelId="{DE04A79E-B97C-4F5E-BB71-76399559AA30}" type="presParOf" srcId="{0E818A73-9FA5-4281-B891-FE1698B266C6}" destId="{ECE04E37-4218-42EB-BEE1-99AE0520FE79}" srcOrd="0" destOrd="0" presId="urn:microsoft.com/office/officeart/2005/8/layout/pyramid2"/>
    <dgm:cxn modelId="{0FA460B6-F7DB-4340-AB63-30E5B57FD6FE}" type="presParOf" srcId="{0E818A73-9FA5-4281-B891-FE1698B266C6}" destId="{066EAC58-760C-4CB3-9020-F64A81DFBCD5}" srcOrd="1" destOrd="0" presId="urn:microsoft.com/office/officeart/2005/8/layout/pyramid2"/>
    <dgm:cxn modelId="{08BA89A2-ABB0-45C0-8367-D0976A7C0291}" type="presParOf" srcId="{066EAC58-760C-4CB3-9020-F64A81DFBCD5}" destId="{77BF0C15-0E92-4E62-88E3-BBF90A5C8349}" srcOrd="0" destOrd="0" presId="urn:microsoft.com/office/officeart/2005/8/layout/pyramid2"/>
    <dgm:cxn modelId="{648B579F-25DF-47F5-A385-BF73B40D3E65}" type="presParOf" srcId="{066EAC58-760C-4CB3-9020-F64A81DFBCD5}" destId="{215E8050-225B-4635-AC62-1AB16A6283FB}" srcOrd="1"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69916-3E68-42CC-83C5-26F3A8CA6F16}">
      <dsp:nvSpPr>
        <dsp:cNvPr id="0" name=""/>
        <dsp:cNvSpPr/>
      </dsp:nvSpPr>
      <dsp:spPr>
        <a:xfrm>
          <a:off x="3795" y="0"/>
          <a:ext cx="7764809" cy="14700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dirty="0"/>
            <a:t>Atlas of Common Neonatal Problems</a:t>
          </a:r>
          <a:endParaRPr lang="en-GB" sz="3800" kern="1200" dirty="0"/>
        </a:p>
      </dsp:txBody>
      <dsp:txXfrm>
        <a:off x="46851" y="43056"/>
        <a:ext cx="7678697" cy="1383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04E37-4218-42EB-BEE1-99AE0520FE79}">
      <dsp:nvSpPr>
        <dsp:cNvPr id="0" name=""/>
        <dsp:cNvSpPr/>
      </dsp:nvSpPr>
      <dsp:spPr>
        <a:xfrm>
          <a:off x="2192655" y="0"/>
          <a:ext cx="1752600" cy="1752600"/>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BF0C15-0E92-4E62-88E3-BBF90A5C8349}">
      <dsp:nvSpPr>
        <dsp:cNvPr id="0" name=""/>
        <dsp:cNvSpPr/>
      </dsp:nvSpPr>
      <dsp:spPr>
        <a:xfrm>
          <a:off x="3068955" y="175431"/>
          <a:ext cx="1139190" cy="1245989"/>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Dr. Manish </a:t>
          </a:r>
          <a:r>
            <a:rPr lang="en-US" sz="2100" kern="1200" dirty="0" err="1"/>
            <a:t>Rasania</a:t>
          </a:r>
          <a:endParaRPr lang="en-GB" sz="2100" kern="1200" dirty="0"/>
        </a:p>
      </dsp:txBody>
      <dsp:txXfrm>
        <a:off x="3124566" y="231042"/>
        <a:ext cx="1027968" cy="11347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0DAAD-2C27-4623-B24B-C103939FC388}" type="datetimeFigureOut">
              <a:rPr lang="en-US" smtClean="0"/>
              <a:pPr/>
              <a:t>4/16/2020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942B42-C33A-4360-B578-77F3F8703172}"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Benign inflammatory skin disease of unknown cause. It is observed</a:t>
            </a:r>
            <a:r>
              <a:rPr lang="en-US" baseline="0" dirty="0"/>
              <a:t> in about 40% of otherwise healthy full </a:t>
            </a:r>
            <a:r>
              <a:rPr lang="en-US" dirty="0"/>
              <a:t>term babies, usually</a:t>
            </a:r>
            <a:r>
              <a:rPr lang="en-US" baseline="0" dirty="0"/>
              <a:t> appears between day 2 to 4, lesions are more on trunk and back. Basic lesion is a small papule – 1 – 3 mm, that may evolve into pustule in 10% cases with prominent halo of </a:t>
            </a:r>
            <a:r>
              <a:rPr lang="en-US" baseline="0" dirty="0" err="1"/>
              <a:t>erythema</a:t>
            </a:r>
            <a:r>
              <a:rPr lang="en-US" baseline="0" dirty="0"/>
              <a:t>, flea bite appearance. It resolves spontaneously within 2 – 3 weeks without treatment.</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a:t>Edema</a:t>
            </a:r>
            <a:r>
              <a:rPr lang="en-GB" dirty="0"/>
              <a:t> or swelling of the soft tissues over the presenting part of the body during delivery. It is present at birth. Diffuse swelling, not well demarcated. It crosses suture line/midline. Overlying</a:t>
            </a:r>
            <a:r>
              <a:rPr lang="en-GB" baseline="0" dirty="0"/>
              <a:t> skin may show discoloration (</a:t>
            </a:r>
            <a:r>
              <a:rPr lang="en-GB" baseline="0" dirty="0" err="1"/>
              <a:t>petechiae</a:t>
            </a:r>
            <a:r>
              <a:rPr lang="en-GB" baseline="0" dirty="0"/>
              <a:t>, </a:t>
            </a:r>
            <a:r>
              <a:rPr lang="en-GB" baseline="0" dirty="0" err="1"/>
              <a:t>purpura</a:t>
            </a:r>
            <a:r>
              <a:rPr lang="en-GB" baseline="0" dirty="0"/>
              <a:t>, </a:t>
            </a:r>
            <a:r>
              <a:rPr lang="en-GB" baseline="0" dirty="0" err="1"/>
              <a:t>ecchymosis</a:t>
            </a:r>
            <a:r>
              <a:rPr lang="en-GB" baseline="0" dirty="0"/>
              <a:t>). It resolves spontaneously within few days.</a:t>
            </a:r>
          </a:p>
          <a:p>
            <a:r>
              <a:rPr lang="en-GB" dirty="0" err="1"/>
              <a:t>Subgaleal</a:t>
            </a:r>
            <a:r>
              <a:rPr lang="en-GB" dirty="0"/>
              <a:t> </a:t>
            </a:r>
            <a:r>
              <a:rPr lang="en-GB" dirty="0" err="1"/>
              <a:t>hemorrhage</a:t>
            </a:r>
            <a:r>
              <a:rPr lang="en-GB" dirty="0"/>
              <a:t> - A caput may be difficult to distinguish from the rare but serious </a:t>
            </a:r>
            <a:r>
              <a:rPr lang="en-GB" dirty="0" err="1"/>
              <a:t>subgaleal</a:t>
            </a:r>
            <a:r>
              <a:rPr lang="en-GB" dirty="0"/>
              <a:t> </a:t>
            </a:r>
            <a:r>
              <a:rPr lang="en-GB" dirty="0" err="1"/>
              <a:t>hemorrhage</a:t>
            </a:r>
            <a:r>
              <a:rPr lang="en-GB" dirty="0"/>
              <a:t>.</a:t>
            </a:r>
            <a:r>
              <a:rPr lang="en-GB" baseline="0" dirty="0"/>
              <a:t> </a:t>
            </a:r>
          </a:p>
          <a:p>
            <a:r>
              <a:rPr lang="en-GB" dirty="0" err="1"/>
              <a:t>Subgaleal</a:t>
            </a:r>
            <a:r>
              <a:rPr lang="en-GB" dirty="0"/>
              <a:t> </a:t>
            </a:r>
            <a:r>
              <a:rPr lang="en-GB" dirty="0" err="1"/>
              <a:t>hemorrhage</a:t>
            </a:r>
            <a:r>
              <a:rPr lang="en-GB" dirty="0"/>
              <a:t> is a collection of blood in the soft tissue space between the </a:t>
            </a:r>
            <a:r>
              <a:rPr lang="en-GB" dirty="0" err="1"/>
              <a:t>galea</a:t>
            </a:r>
            <a:r>
              <a:rPr lang="en-GB" dirty="0"/>
              <a:t> </a:t>
            </a:r>
            <a:r>
              <a:rPr lang="en-GB" dirty="0" err="1"/>
              <a:t>aponeurotica</a:t>
            </a:r>
            <a:r>
              <a:rPr lang="en-GB" dirty="0"/>
              <a:t> and the </a:t>
            </a:r>
            <a:r>
              <a:rPr lang="en-GB" dirty="0" err="1"/>
              <a:t>periosteum</a:t>
            </a:r>
            <a:r>
              <a:rPr lang="en-GB" dirty="0"/>
              <a:t> of the skull.</a:t>
            </a:r>
            <a:br>
              <a:rPr lang="en-GB" dirty="0"/>
            </a:br>
            <a:r>
              <a:rPr lang="en-GB" dirty="0"/>
              <a:t>Newborns with </a:t>
            </a:r>
            <a:r>
              <a:rPr lang="en-GB" dirty="0" err="1"/>
              <a:t>subgaleal</a:t>
            </a:r>
            <a:r>
              <a:rPr lang="en-GB" dirty="0"/>
              <a:t> </a:t>
            </a:r>
            <a:r>
              <a:rPr lang="en-GB" dirty="0" err="1"/>
              <a:t>hemorrhage</a:t>
            </a:r>
            <a:r>
              <a:rPr lang="en-GB" dirty="0"/>
              <a:t> show signs of central nervous system trauma (</a:t>
            </a:r>
            <a:r>
              <a:rPr lang="en-GB" dirty="0" err="1"/>
              <a:t>hypotonia</a:t>
            </a:r>
            <a:r>
              <a:rPr lang="en-GB" dirty="0"/>
              <a:t>, seizures) and significant </a:t>
            </a:r>
            <a:r>
              <a:rPr lang="en-GB" dirty="0" err="1"/>
              <a:t>anemia</a:t>
            </a:r>
            <a:r>
              <a:rPr lang="en-GB" dirty="0"/>
              <a:t> (pallor, lethargy), and they deteriorate rapidly.</a:t>
            </a:r>
          </a:p>
        </p:txBody>
      </p:sp>
      <p:sp>
        <p:nvSpPr>
          <p:cNvPr id="4" name="Slide Number Placeholder 3"/>
          <p:cNvSpPr>
            <a:spLocks noGrp="1"/>
          </p:cNvSpPr>
          <p:nvPr>
            <p:ph type="sldNum" sz="quarter" idx="10"/>
          </p:nvPr>
        </p:nvSpPr>
        <p:spPr/>
        <p:txBody>
          <a:bodyPr/>
          <a:lstStyle/>
          <a:p>
            <a:fld id="{10942B42-C33A-4360-B578-77F3F8703172}" type="slidenum">
              <a:rPr lang="en-GB" smtClean="0"/>
              <a:pPr/>
              <a:t>23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Traumatic </a:t>
            </a:r>
            <a:r>
              <a:rPr lang="en-US" dirty="0" err="1"/>
              <a:t>subperiosteal</a:t>
            </a:r>
            <a:r>
              <a:rPr lang="en-US" dirty="0"/>
              <a:t> hemorrhage during prolonged or difficult delivery. </a:t>
            </a:r>
            <a:r>
              <a:rPr lang="en-GB" dirty="0"/>
              <a:t>Swelling usually appears several hours after birth (</a:t>
            </a:r>
            <a:r>
              <a:rPr lang="en-GB" dirty="0" err="1"/>
              <a:t>subperiosteal</a:t>
            </a:r>
            <a:r>
              <a:rPr lang="en-GB" dirty="0"/>
              <a:t> bleeding being a slow process). Swelling is limited to surface of one cranial bone, &amp; does not extend beyond suture lines of affected bone. Does not extend across midline. Sharply demarcated. No discoloration of overlying scalp. A linear skull fracture is present in about 5</a:t>
            </a:r>
            <a:r>
              <a:rPr lang="en-GB" baseline="0" dirty="0"/>
              <a:t> – 10%. A</a:t>
            </a:r>
            <a:r>
              <a:rPr lang="en-GB" dirty="0"/>
              <a:t>ssociated intracranial </a:t>
            </a:r>
            <a:r>
              <a:rPr lang="en-GB" dirty="0" err="1"/>
              <a:t>hemorrhage</a:t>
            </a:r>
            <a:r>
              <a:rPr lang="en-GB" dirty="0"/>
              <a:t> is rare. </a:t>
            </a:r>
            <a:r>
              <a:rPr lang="en-GB" dirty="0" err="1"/>
              <a:t>Cephalhematoma</a:t>
            </a:r>
            <a:r>
              <a:rPr lang="en-GB" dirty="0"/>
              <a:t> of a significant size may be associated with </a:t>
            </a:r>
            <a:r>
              <a:rPr lang="en-GB" dirty="0" err="1"/>
              <a:t>Anemia</a:t>
            </a:r>
            <a:r>
              <a:rPr lang="en-GB" dirty="0"/>
              <a:t> &amp; </a:t>
            </a:r>
            <a:r>
              <a:rPr lang="en-GB" dirty="0" err="1"/>
              <a:t>Hyperbilirubinemia</a:t>
            </a:r>
            <a:r>
              <a:rPr lang="en-GB" dirty="0"/>
              <a:t>.</a:t>
            </a:r>
            <a:r>
              <a:rPr lang="en-GB" baseline="0" dirty="0"/>
              <a:t> It g</a:t>
            </a:r>
            <a:r>
              <a:rPr lang="en-GB" dirty="0"/>
              <a:t>radually resolves in 2 to 12 weeks A pressure dressing </a:t>
            </a:r>
            <a:r>
              <a:rPr lang="en-GB" i="1" dirty="0"/>
              <a:t>does not</a:t>
            </a:r>
            <a:r>
              <a:rPr lang="en-GB" dirty="0"/>
              <a:t> hasten absorption of hematoma, and may contribute to skin breakdown and infection. Needle aspiration or incision and drainage of </a:t>
            </a:r>
            <a:r>
              <a:rPr lang="en-GB" dirty="0" err="1"/>
              <a:t>cephalhematoma</a:t>
            </a:r>
            <a:r>
              <a:rPr lang="en-GB" dirty="0"/>
              <a:t> is contraindicated because of the risk of introducing infection. No specific therapy is required for the underlying linear skull fracture. A radiograph may be taken at 4 to 6 weeks to ensure closure and to exclude formation of a </a:t>
            </a:r>
            <a:r>
              <a:rPr lang="en-GB" dirty="0" err="1"/>
              <a:t>leptomeningeal</a:t>
            </a:r>
            <a:r>
              <a:rPr lang="en-GB" dirty="0"/>
              <a:t> cyst.</a:t>
            </a:r>
          </a:p>
          <a:p>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24</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Stretch or avulsion injury to brachial plexus</a:t>
            </a:r>
            <a:r>
              <a:rPr lang="en-US" baseline="0" dirty="0"/>
              <a:t> during birth mostly seen in </a:t>
            </a:r>
            <a:r>
              <a:rPr lang="en-GB" dirty="0"/>
              <a:t>large full-term newborns of </a:t>
            </a:r>
            <a:r>
              <a:rPr lang="en-GB" dirty="0" err="1"/>
              <a:t>primi</a:t>
            </a:r>
            <a:r>
              <a:rPr lang="en-GB" dirty="0"/>
              <a:t> mothers following a prolonged and difficult </a:t>
            </a:r>
            <a:r>
              <a:rPr lang="en-GB" dirty="0" err="1"/>
              <a:t>labor</a:t>
            </a:r>
            <a:r>
              <a:rPr lang="en-GB" dirty="0"/>
              <a:t>.</a:t>
            </a:r>
            <a:r>
              <a:rPr lang="en-GB" baseline="0" dirty="0"/>
              <a:t>  </a:t>
            </a:r>
            <a:r>
              <a:rPr lang="en-GB" baseline="0" dirty="0" err="1"/>
              <a:t>Erb’s</a:t>
            </a:r>
            <a:r>
              <a:rPr lang="en-GB" baseline="0" dirty="0"/>
              <a:t> palsy is most common (in 70 – 80%) with paralysis of upper arm (C5,C6). Complete palsy (paralysis of entire arm) is seen in 20%. Lower arm paralysis (C8, T1) – </a:t>
            </a:r>
            <a:r>
              <a:rPr lang="en-GB" baseline="0" dirty="0" err="1"/>
              <a:t>Klumplke</a:t>
            </a:r>
            <a:r>
              <a:rPr lang="en-GB" baseline="0" dirty="0"/>
              <a:t> in 8%. </a:t>
            </a:r>
            <a:r>
              <a:rPr lang="en-GB" dirty="0"/>
              <a:t>Spontaneous recovery rates of 70% to 90% are reported, especially when paralysis is secondary to </a:t>
            </a:r>
            <a:r>
              <a:rPr lang="en-GB" dirty="0" err="1"/>
              <a:t>edema</a:t>
            </a:r>
            <a:r>
              <a:rPr lang="en-GB" dirty="0"/>
              <a:t> or </a:t>
            </a:r>
            <a:r>
              <a:rPr lang="en-GB" dirty="0" err="1"/>
              <a:t>hemorrhage</a:t>
            </a:r>
            <a:r>
              <a:rPr lang="en-GB" dirty="0"/>
              <a:t> surrounding the nerve </a:t>
            </a:r>
            <a:r>
              <a:rPr lang="en-GB" dirty="0" err="1"/>
              <a:t>fibers</a:t>
            </a:r>
            <a:r>
              <a:rPr lang="en-GB" dirty="0"/>
              <a:t>. First signs of recovery appear within a couple of weeks in most patients, and full function usually returns within 3 months. The earlier the beginning of recovery, the better the long-term prognosis. Main goal of therapy is prevention of contractures by intermittent partial immobilization and appropriate positioning.  Arm should be abducted 90 degrees with external rotation at the shoulder, full </a:t>
            </a:r>
            <a:r>
              <a:rPr lang="en-GB" dirty="0" err="1"/>
              <a:t>supination</a:t>
            </a:r>
            <a:r>
              <a:rPr lang="en-GB" dirty="0"/>
              <a:t> of the forearm, and slight extension at the wrist with the palm turned toward the face. This position can be maintained either by pinning a towel over the wrist and fixing it to the mattress or by using a brace or splint during the first 1 to 2 weeks. Active physical therapy should be avoided in the immediate post-delivery period because of a painful traumatic neuritis. Gentle passive exercises should be started by 7 to 10 days of life. With laceration of the nerve, damage is usually permanent, and surgical reconstruction of the plexus (e.g., nerve grafting, </a:t>
            </a:r>
            <a:r>
              <a:rPr lang="en-GB" dirty="0" err="1"/>
              <a:t>neuroplasty</a:t>
            </a:r>
            <a:r>
              <a:rPr lang="en-GB" dirty="0"/>
              <a:t>, and </a:t>
            </a:r>
            <a:r>
              <a:rPr lang="en-GB" dirty="0" err="1"/>
              <a:t>neurolysis</a:t>
            </a:r>
            <a:r>
              <a:rPr lang="en-GB" dirty="0"/>
              <a:t>) should be considered in infants who show no evidence of spontaneous recovery after 3 to 6 months.</a:t>
            </a:r>
          </a:p>
          <a:p>
            <a:r>
              <a:rPr lang="en-GB" dirty="0"/>
              <a:t>Radiographs of the clavicle, </a:t>
            </a:r>
            <a:r>
              <a:rPr lang="en-GB" dirty="0" err="1"/>
              <a:t>humerus</a:t>
            </a:r>
            <a:r>
              <a:rPr lang="en-GB" dirty="0"/>
              <a:t>, and shoulder indicated to exclude fracture or dislocation. </a:t>
            </a:r>
            <a:br>
              <a:rPr lang="en-GB" dirty="0"/>
            </a:br>
            <a:r>
              <a:rPr lang="en-GB" dirty="0"/>
              <a:t>Electromyography assesses severity of the injury and determines the prognosis in patients who show no improvement in 6 to 8 weeks.</a:t>
            </a:r>
            <a:br>
              <a:rPr lang="en-GB" dirty="0"/>
            </a:br>
            <a:r>
              <a:rPr lang="en-GB" dirty="0"/>
              <a:t>Nerve root avulsion or rupture can be demonstrated by MRI.</a:t>
            </a:r>
          </a:p>
        </p:txBody>
      </p:sp>
      <p:sp>
        <p:nvSpPr>
          <p:cNvPr id="4" name="Slide Number Placeholder 3"/>
          <p:cNvSpPr>
            <a:spLocks noGrp="1"/>
          </p:cNvSpPr>
          <p:nvPr>
            <p:ph type="sldNum" sz="quarter" idx="10"/>
          </p:nvPr>
        </p:nvSpPr>
        <p:spPr/>
        <p:txBody>
          <a:bodyPr/>
          <a:lstStyle/>
          <a:p>
            <a:fld id="{10942B42-C33A-4360-B578-77F3F8703172}" type="slidenum">
              <a:rPr lang="en-GB" smtClean="0"/>
              <a:pPr/>
              <a:t>25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Peripheral facial palsy is more common.</a:t>
            </a:r>
            <a:r>
              <a:rPr lang="en-GB" baseline="0" dirty="0"/>
              <a:t> It m</a:t>
            </a:r>
            <a:r>
              <a:rPr lang="en-GB" dirty="0"/>
              <a:t>ay be complete (involving the entire side of the face) </a:t>
            </a:r>
            <a:r>
              <a:rPr lang="en-GB" i="1" dirty="0"/>
              <a:t>or</a:t>
            </a:r>
            <a:r>
              <a:rPr lang="en-GB" dirty="0"/>
              <a:t>  partial (a small branch of the nerve is injured, and weakness is limited to the forehead, eyelid, or mouth) Usually due to </a:t>
            </a:r>
            <a:r>
              <a:rPr lang="en-GB" dirty="0" err="1"/>
              <a:t>hemorrhage</a:t>
            </a:r>
            <a:r>
              <a:rPr lang="en-GB" dirty="0"/>
              <a:t> and </a:t>
            </a:r>
            <a:r>
              <a:rPr lang="en-GB" dirty="0" err="1"/>
              <a:t>edema</a:t>
            </a:r>
            <a:r>
              <a:rPr lang="en-GB" dirty="0"/>
              <a:t> rather than avulsion. During </a:t>
            </a:r>
            <a:r>
              <a:rPr lang="en-GB" dirty="0" err="1"/>
              <a:t>labor</a:t>
            </a:r>
            <a:r>
              <a:rPr lang="en-GB" dirty="0"/>
              <a:t> and delivery: peripheral portion of the facial nerve may be compressed over the </a:t>
            </a:r>
            <a:r>
              <a:rPr lang="en-GB" dirty="0" err="1"/>
              <a:t>stylomastoid</a:t>
            </a:r>
            <a:r>
              <a:rPr lang="en-GB" dirty="0"/>
              <a:t> foramen (through which it emerges) or where the nerve traverses the </a:t>
            </a:r>
            <a:r>
              <a:rPr lang="en-GB" dirty="0" err="1"/>
              <a:t>ramus</a:t>
            </a:r>
            <a:r>
              <a:rPr lang="en-GB" dirty="0"/>
              <a:t> of the mandible. After forceps delivery—with prolonged application of forceps blade, especially when </a:t>
            </a:r>
            <a:r>
              <a:rPr lang="en-GB" dirty="0" err="1"/>
              <a:t>fetal</a:t>
            </a:r>
            <a:r>
              <a:rPr lang="en-GB" dirty="0"/>
              <a:t> head has been grasped obliquely. After spontaneous delivery—with prolonged pressure exerted by maternal sacral promontory. Failure of eye closure on the affected side is usually the first noticeable sign of peripheral facial palsy. Facial asymmetry is diagnosed by observation of the crying newborn.</a:t>
            </a:r>
            <a:br>
              <a:rPr lang="en-GB" dirty="0"/>
            </a:br>
            <a:r>
              <a:rPr lang="en-GB" dirty="0" err="1"/>
              <a:t>Nasolabial</a:t>
            </a:r>
            <a:r>
              <a:rPr lang="en-GB" dirty="0"/>
              <a:t> folds are asymmetric with facial nerve palsy. Prognosis is excellent; high rate of spontaneous recovery. Resolution usually occurs within several days; total recovery may require several weeks or months.</a:t>
            </a:r>
          </a:p>
        </p:txBody>
      </p:sp>
      <p:sp>
        <p:nvSpPr>
          <p:cNvPr id="4" name="Slide Number Placeholder 3"/>
          <p:cNvSpPr>
            <a:spLocks noGrp="1"/>
          </p:cNvSpPr>
          <p:nvPr>
            <p:ph type="sldNum" sz="quarter" idx="10"/>
          </p:nvPr>
        </p:nvSpPr>
        <p:spPr/>
        <p:txBody>
          <a:bodyPr/>
          <a:lstStyle/>
          <a:p>
            <a:fld id="{10942B42-C33A-4360-B578-77F3F8703172}" type="slidenum">
              <a:rPr lang="en-GB" smtClean="0"/>
              <a:pPr/>
              <a:t>26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Asymmetric crying </a:t>
            </a:r>
            <a:r>
              <a:rPr lang="en-GB" dirty="0" err="1"/>
              <a:t>facies</a:t>
            </a:r>
            <a:r>
              <a:rPr lang="en-GB" dirty="0"/>
              <a:t> at birth. The left corner of the mouth fails to move downward and outward with crying. The </a:t>
            </a:r>
            <a:r>
              <a:rPr lang="en-GB" dirty="0" err="1"/>
              <a:t>nasolabial</a:t>
            </a:r>
            <a:r>
              <a:rPr lang="en-GB" dirty="0"/>
              <a:t> folds are symmetric, and the neonate is able to close both eyes (unlike the patient with facial palsy)  Mild asymmetry of the angle of the mouth is still visible at 8 years of age. This patient’s asymmetry was remarkable at birth and has improved greatly over the years. </a:t>
            </a:r>
          </a:p>
        </p:txBody>
      </p:sp>
      <p:sp>
        <p:nvSpPr>
          <p:cNvPr id="4" name="Slide Number Placeholder 3"/>
          <p:cNvSpPr>
            <a:spLocks noGrp="1"/>
          </p:cNvSpPr>
          <p:nvPr>
            <p:ph type="sldNum" sz="quarter" idx="10"/>
          </p:nvPr>
        </p:nvSpPr>
        <p:spPr/>
        <p:txBody>
          <a:bodyPr/>
          <a:lstStyle/>
          <a:p>
            <a:fld id="{10942B42-C33A-4360-B578-77F3F8703172}" type="slidenum">
              <a:rPr lang="en-GB" smtClean="0"/>
              <a:pPr/>
              <a:t>27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Difficult breech or vertex delivery of large infants involving hyperextension of the SCM muscle may result in tearing and bleeding within the muscle. Since the SCM muscle is contained within a separate facial compartment, bleeding may result in compartment syndrome with subsequent ischemia, infarction, fibrosis, and contracture of the muscle.</a:t>
            </a:r>
          </a:p>
          <a:p>
            <a:r>
              <a:rPr lang="en-US" dirty="0"/>
              <a:t>Mass is palpable in mid portion of muscle after 10 – 14 days. Increase in size during first 2 – 4 weeks, then gradually decrease, disappear</a:t>
            </a:r>
            <a:r>
              <a:rPr lang="en-US" baseline="0" dirty="0"/>
              <a:t> by 5 – 8 months. With subsequent fibrosis </a:t>
            </a:r>
            <a:r>
              <a:rPr lang="en-US" baseline="0" dirty="0" err="1"/>
              <a:t>torticollis</a:t>
            </a:r>
            <a:r>
              <a:rPr lang="en-US" baseline="0" dirty="0"/>
              <a:t> develops. </a:t>
            </a:r>
            <a:r>
              <a:rPr lang="en-GB" dirty="0"/>
              <a:t>Head tilts toward the affected side and the chin elevates and rotates to the opposite side. </a:t>
            </a:r>
          </a:p>
          <a:p>
            <a:r>
              <a:rPr lang="en-GB" dirty="0"/>
              <a:t>Gentle stretching exercises to lengthen the contracted muscle (as early as possible).</a:t>
            </a:r>
            <a:r>
              <a:rPr lang="en-GB" baseline="0" dirty="0"/>
              <a:t> T</a:t>
            </a:r>
            <a:r>
              <a:rPr lang="en-GB" dirty="0"/>
              <a:t>ilt the head toward the opposite shoulder, Rotate the chin toward the affected side, Maintain the corrected position for 5 to 10 seconds at each attempt. A program of 10 to 15 attempts four times daily is usually sufficient in most patients. Stimulate the infant to turn the head spontaneously toward the affected side (e.g., by hanging a musical mobile on that side). Conservative therapy is continued for at least 6 months. Most infants treated conservatively usually show complete recovery within 2 to 3 months.</a:t>
            </a:r>
            <a:br>
              <a:rPr lang="en-GB" dirty="0"/>
            </a:br>
            <a:r>
              <a:rPr lang="en-GB" dirty="0"/>
              <a:t>Surgical intervention - Options include muscle lengthening, release of contractures, and excision of the affected muscle and distal </a:t>
            </a:r>
            <a:r>
              <a:rPr lang="en-GB" dirty="0" err="1"/>
              <a:t>tenotomy</a:t>
            </a:r>
            <a:r>
              <a:rPr lang="en-GB" dirty="0"/>
              <a:t>.</a:t>
            </a:r>
            <a:br>
              <a:rPr lang="en-GB" dirty="0"/>
            </a:br>
            <a:r>
              <a:rPr lang="en-GB" dirty="0"/>
              <a:t>Surgery should be considered for patients who do not improve with stretching exercises.</a:t>
            </a:r>
          </a:p>
        </p:txBody>
      </p:sp>
      <p:sp>
        <p:nvSpPr>
          <p:cNvPr id="4" name="Slide Number Placeholder 3"/>
          <p:cNvSpPr>
            <a:spLocks noGrp="1"/>
          </p:cNvSpPr>
          <p:nvPr>
            <p:ph type="sldNum" sz="quarter" idx="10"/>
          </p:nvPr>
        </p:nvSpPr>
        <p:spPr/>
        <p:txBody>
          <a:bodyPr/>
          <a:lstStyle/>
          <a:p>
            <a:fld id="{10942B42-C33A-4360-B578-77F3F8703172}" type="slidenum">
              <a:rPr lang="en-GB" smtClean="0"/>
              <a:pPr/>
              <a:t>28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Skin pustules are due to staphylococcal infection. It requires oral </a:t>
            </a:r>
            <a:r>
              <a:rPr lang="en-US" dirty="0" err="1"/>
              <a:t>antistaphylococcal</a:t>
            </a:r>
            <a:r>
              <a:rPr lang="en-US" dirty="0"/>
              <a:t> antibiotics.</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29</a:t>
            </a:fld>
            <a:endParaRPr lang="en-GB"/>
          </a:p>
        </p:txBody>
      </p:sp>
    </p:spTree>
    <p:extLst>
      <p:ext uri="{BB962C8B-B14F-4D97-AF65-F5344CB8AC3E}">
        <p14:creationId xmlns:p14="http://schemas.microsoft.com/office/powerpoint/2010/main" val="949904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Boil is due to staphylococcal infection. It requires hospitalization. Management is incision and drainage, along with </a:t>
            </a:r>
            <a:r>
              <a:rPr lang="en-US" dirty="0" err="1"/>
              <a:t>antistaphylococcal</a:t>
            </a:r>
            <a:r>
              <a:rPr lang="en-US" dirty="0"/>
              <a:t> antibiotics.</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30</a:t>
            </a:fld>
            <a:endParaRPr lang="en-GB"/>
          </a:p>
        </p:txBody>
      </p:sp>
    </p:spTree>
    <p:extLst>
      <p:ext uri="{BB962C8B-B14F-4D97-AF65-F5344CB8AC3E}">
        <p14:creationId xmlns:p14="http://schemas.microsoft.com/office/powerpoint/2010/main" val="1929897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Causes – bacterial, </a:t>
            </a:r>
            <a:r>
              <a:rPr lang="en-US" dirty="0" err="1"/>
              <a:t>gonococcal</a:t>
            </a:r>
            <a:r>
              <a:rPr lang="en-US" dirty="0"/>
              <a:t>, </a:t>
            </a:r>
            <a:r>
              <a:rPr lang="en-US" dirty="0" err="1"/>
              <a:t>chlamydial</a:t>
            </a:r>
            <a:r>
              <a:rPr lang="en-US" dirty="0"/>
              <a:t>, herpes. It is largely due to </a:t>
            </a:r>
            <a:r>
              <a:rPr lang="en-GB" dirty="0"/>
              <a:t>direct inoculation of the neonate’s </a:t>
            </a:r>
            <a:r>
              <a:rPr lang="en-GB" dirty="0" err="1"/>
              <a:t>conjunctival</a:t>
            </a:r>
            <a:r>
              <a:rPr lang="en-GB" dirty="0"/>
              <a:t> sac by the organism during passage through an infected birth canal.</a:t>
            </a:r>
          </a:p>
          <a:p>
            <a:r>
              <a:rPr lang="en-US" dirty="0" err="1"/>
              <a:t>Gonococcal</a:t>
            </a:r>
            <a:r>
              <a:rPr lang="en-US" dirty="0"/>
              <a:t> – incubation period 2 – 5 days. Bilateral </a:t>
            </a:r>
            <a:r>
              <a:rPr lang="en-US" dirty="0" err="1"/>
              <a:t>i</a:t>
            </a:r>
            <a:r>
              <a:rPr lang="en-GB" dirty="0" err="1"/>
              <a:t>ntense</a:t>
            </a:r>
            <a:r>
              <a:rPr lang="en-GB" dirty="0"/>
              <a:t> lid </a:t>
            </a:r>
            <a:r>
              <a:rPr lang="en-GB" dirty="0" err="1"/>
              <a:t>edema</a:t>
            </a:r>
            <a:r>
              <a:rPr lang="en-GB" dirty="0"/>
              <a:t>, marked </a:t>
            </a:r>
            <a:r>
              <a:rPr lang="en-GB" dirty="0" err="1"/>
              <a:t>conjunctival</a:t>
            </a:r>
            <a:r>
              <a:rPr lang="en-GB" dirty="0"/>
              <a:t> injection, and </a:t>
            </a:r>
            <a:r>
              <a:rPr lang="en-GB" dirty="0" err="1"/>
              <a:t>chemosis</a:t>
            </a:r>
            <a:r>
              <a:rPr lang="en-GB" dirty="0"/>
              <a:t>. Thick, </a:t>
            </a:r>
            <a:r>
              <a:rPr lang="en-GB" dirty="0" err="1"/>
              <a:t>mucopurulent</a:t>
            </a:r>
            <a:r>
              <a:rPr lang="en-GB" dirty="0"/>
              <a:t>, and copious discharge. May be associated with other distant foci of infection (meningitis, arthritis, </a:t>
            </a:r>
            <a:r>
              <a:rPr lang="en-GB" dirty="0" err="1"/>
              <a:t>anorectal</a:t>
            </a:r>
            <a:r>
              <a:rPr lang="en-GB" dirty="0"/>
              <a:t> infection).</a:t>
            </a:r>
          </a:p>
          <a:p>
            <a:r>
              <a:rPr lang="en-GB" dirty="0"/>
              <a:t>Systemic antibiotic therapy - A single dose of </a:t>
            </a:r>
            <a:r>
              <a:rPr lang="en-GB" dirty="0" err="1"/>
              <a:t>ceftriaxone</a:t>
            </a:r>
            <a:r>
              <a:rPr lang="en-GB" dirty="0"/>
              <a:t> 25 to 50 mg/kg (maximum 125 mg) given intravenously or intramuscularly.</a:t>
            </a:r>
            <a:br>
              <a:rPr lang="en-GB" dirty="0"/>
            </a:br>
            <a:r>
              <a:rPr lang="en-GB" dirty="0"/>
              <a:t>Adjunctive therapy: irrigation of eyes with saline several times a day until the purulent discharge subsides.</a:t>
            </a:r>
            <a:br>
              <a:rPr lang="en-GB" dirty="0"/>
            </a:br>
            <a:r>
              <a:rPr lang="en-GB" dirty="0"/>
              <a:t>Topical antibiotic therapy alone is not adequate and is not necessary once the patient has received systemic antibiotic therapy.</a:t>
            </a:r>
            <a:br>
              <a:rPr lang="en-GB" dirty="0"/>
            </a:br>
            <a:r>
              <a:rPr lang="en-GB" dirty="0"/>
              <a:t>Suspect co-infection with </a:t>
            </a:r>
            <a:r>
              <a:rPr lang="en-GB" i="1" dirty="0"/>
              <a:t>C. </a:t>
            </a:r>
            <a:r>
              <a:rPr lang="en-GB" i="1" dirty="0" err="1"/>
              <a:t>trachomatis</a:t>
            </a:r>
            <a:r>
              <a:rPr lang="en-GB" dirty="0"/>
              <a:t> if patient fails to respond satisfactorily despite adequate therapy.</a:t>
            </a:r>
            <a:br>
              <a:rPr lang="en-GB" dirty="0"/>
            </a:br>
            <a:r>
              <a:rPr lang="en-GB" dirty="0"/>
              <a:t>Mother and her sexual partner(s) must be evaluated for STDs including </a:t>
            </a:r>
            <a:r>
              <a:rPr lang="en-GB" i="1" dirty="0"/>
              <a:t>C. </a:t>
            </a:r>
            <a:r>
              <a:rPr lang="en-GB" i="1" dirty="0" err="1"/>
              <a:t>trachomatis</a:t>
            </a:r>
            <a:r>
              <a:rPr lang="en-GB" i="1" dirty="0"/>
              <a:t>,</a:t>
            </a:r>
            <a:r>
              <a:rPr lang="en-GB" dirty="0"/>
              <a:t> and treated appropriately.</a:t>
            </a:r>
          </a:p>
          <a:p>
            <a:r>
              <a:rPr lang="en-US" dirty="0"/>
              <a:t>Complications – corneal</a:t>
            </a:r>
            <a:r>
              <a:rPr lang="en-US" baseline="0" dirty="0"/>
              <a:t> ulceration, </a:t>
            </a:r>
            <a:r>
              <a:rPr lang="en-US" baseline="0" dirty="0" err="1"/>
              <a:t>panophthalmitis</a:t>
            </a:r>
            <a:r>
              <a:rPr lang="en-US" baseline="0" dirty="0"/>
              <a:t>, blindness, septicemia, meningitis, arthritis, </a:t>
            </a:r>
            <a:r>
              <a:rPr lang="en-US" baseline="0" dirty="0" err="1"/>
              <a:t>endocarditis</a:t>
            </a:r>
            <a:r>
              <a:rPr lang="en-US" baseline="0" dirty="0"/>
              <a:t>.</a:t>
            </a:r>
          </a:p>
          <a:p>
            <a:pPr algn="l"/>
            <a:r>
              <a:rPr lang="en-US" baseline="0" dirty="0"/>
              <a:t>Prophylaxis – prophylactic eye drops/</a:t>
            </a:r>
            <a:r>
              <a:rPr lang="en-US" baseline="0" dirty="0" err="1"/>
              <a:t>oint</a:t>
            </a:r>
            <a:r>
              <a:rPr lang="en-US" baseline="0" dirty="0"/>
              <a:t> – silver nitrate/ erythromycin/ tetracycline. </a:t>
            </a:r>
            <a:r>
              <a:rPr lang="en-GB" dirty="0"/>
              <a:t>Neonates born to mothers who have </a:t>
            </a:r>
            <a:r>
              <a:rPr lang="en-GB" dirty="0" err="1"/>
              <a:t>gonorrhea</a:t>
            </a:r>
            <a:r>
              <a:rPr lang="en-GB" dirty="0"/>
              <a:t> at the time of delivery should receive a single dose of </a:t>
            </a:r>
            <a:r>
              <a:rPr lang="en-GB" dirty="0" err="1"/>
              <a:t>parenteral</a:t>
            </a:r>
            <a:r>
              <a:rPr lang="en-GB" dirty="0"/>
              <a:t> antibiotic (as mentioned above) in addition to the ocular prophylaxis.</a:t>
            </a:r>
          </a:p>
          <a:p>
            <a:pPr algn="l"/>
            <a:r>
              <a:rPr lang="en-US" dirty="0" err="1"/>
              <a:t>Chlamydial</a:t>
            </a:r>
            <a:r>
              <a:rPr lang="en-US" dirty="0"/>
              <a:t> - </a:t>
            </a:r>
            <a:r>
              <a:rPr lang="en-GB" dirty="0"/>
              <a:t>Incubation period: 5 to 14 days. Mild to moderate </a:t>
            </a:r>
            <a:r>
              <a:rPr lang="en-GB" dirty="0" err="1"/>
              <a:t>hyperemia</a:t>
            </a:r>
            <a:r>
              <a:rPr lang="en-GB" dirty="0"/>
              <a:t> of conjunctiva. Swelling of lids, </a:t>
            </a:r>
            <a:r>
              <a:rPr lang="en-GB" dirty="0" err="1"/>
              <a:t>chemosis</a:t>
            </a:r>
            <a:r>
              <a:rPr lang="en-GB" dirty="0"/>
              <a:t>. Greater involvement of </a:t>
            </a:r>
            <a:r>
              <a:rPr lang="en-GB" dirty="0" err="1"/>
              <a:t>palpebral</a:t>
            </a:r>
            <a:r>
              <a:rPr lang="en-GB" dirty="0"/>
              <a:t> than bulbar conjunctiva. Mild to copious </a:t>
            </a:r>
            <a:r>
              <a:rPr lang="en-GB" dirty="0" err="1"/>
              <a:t>mucopurulent</a:t>
            </a:r>
            <a:r>
              <a:rPr lang="en-GB" dirty="0"/>
              <a:t> discharge. Corneal is rarely affected. Vision is usually not affected. Diagnosis by  </a:t>
            </a:r>
            <a:r>
              <a:rPr lang="en-GB" dirty="0" err="1"/>
              <a:t>Giemsa</a:t>
            </a:r>
            <a:r>
              <a:rPr lang="en-GB" dirty="0"/>
              <a:t> stain of the </a:t>
            </a:r>
            <a:r>
              <a:rPr lang="en-GB" dirty="0" err="1"/>
              <a:t>conjunctival</a:t>
            </a:r>
            <a:r>
              <a:rPr lang="en-GB" dirty="0"/>
              <a:t> scraping Identifies characteristic </a:t>
            </a:r>
            <a:r>
              <a:rPr lang="en-GB" dirty="0" err="1"/>
              <a:t>intracytoplasmic</a:t>
            </a:r>
            <a:r>
              <a:rPr lang="en-GB" dirty="0"/>
              <a:t> inclusion bodies that may be present in the epithelial cells of the conjunctiva. Treatment – unlike </a:t>
            </a:r>
            <a:r>
              <a:rPr lang="en-GB" dirty="0" err="1"/>
              <a:t>gonococcal</a:t>
            </a:r>
            <a:r>
              <a:rPr lang="en-GB" dirty="0"/>
              <a:t> conjunctivitis hospitalization is not required. Topical therapy alone is inadequate (does not eliminate infection at other sites). Systemic therapy eliminates infection in eyes as well as in other infected sites (</a:t>
            </a:r>
            <a:r>
              <a:rPr lang="en-GB" dirty="0" err="1"/>
              <a:t>pharyngitis</a:t>
            </a:r>
            <a:r>
              <a:rPr lang="en-GB" dirty="0"/>
              <a:t>, pneumonia). Erythromycin  50 mg/kg/day for a total of 10 to 14 days. With systemic therapy, there is no need to use topical therapy. Mother and her sexual partner(s) must be evaluated for STDs and treated appropriately. Without treatment, acute inflammation continues for several weeks and then enters a </a:t>
            </a:r>
            <a:r>
              <a:rPr lang="en-GB" dirty="0" err="1"/>
              <a:t>subacute</a:t>
            </a:r>
            <a:r>
              <a:rPr lang="en-GB" dirty="0"/>
              <a:t> stage of mild </a:t>
            </a:r>
            <a:r>
              <a:rPr lang="en-GB" dirty="0" err="1"/>
              <a:t>conjunctival</a:t>
            </a:r>
            <a:r>
              <a:rPr lang="en-GB" dirty="0"/>
              <a:t> infection with minimal purulent discharge. </a:t>
            </a:r>
          </a:p>
          <a:p>
            <a:pPr algn="l"/>
            <a:r>
              <a:rPr lang="en-GB" dirty="0"/>
              <a:t>Herpes simplex virus conjunctivitis: Systemic acyclovir as well as topical therapy.</a:t>
            </a:r>
          </a:p>
        </p:txBody>
      </p:sp>
      <p:sp>
        <p:nvSpPr>
          <p:cNvPr id="4" name="Slide Number Placeholder 3"/>
          <p:cNvSpPr>
            <a:spLocks noGrp="1"/>
          </p:cNvSpPr>
          <p:nvPr>
            <p:ph type="sldNum" sz="quarter" idx="10"/>
          </p:nvPr>
        </p:nvSpPr>
        <p:spPr/>
        <p:txBody>
          <a:bodyPr/>
          <a:lstStyle/>
          <a:p>
            <a:fld id="{10942B42-C33A-4360-B578-77F3F8703172}" type="slidenum">
              <a:rPr lang="en-GB" smtClean="0"/>
              <a:pPr/>
              <a:t>31</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caused by staphylococcus. Management is oral </a:t>
            </a:r>
            <a:r>
              <a:rPr lang="en-US" dirty="0" err="1"/>
              <a:t>antistaphylococcal</a:t>
            </a:r>
            <a:r>
              <a:rPr lang="en-US" dirty="0"/>
              <a:t> antibiotics for 5 days, and local cleaning. </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32</a:t>
            </a:fld>
            <a:endParaRPr lang="en-GB"/>
          </a:p>
        </p:txBody>
      </p:sp>
    </p:spTree>
    <p:extLst>
      <p:ext uri="{BB962C8B-B14F-4D97-AF65-F5344CB8AC3E}">
        <p14:creationId xmlns:p14="http://schemas.microsoft.com/office/powerpoint/2010/main" val="267252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Sebaceous gland plugging. </a:t>
            </a:r>
            <a:r>
              <a:rPr lang="en-GB" sz="1200" kern="1200" baseline="0" dirty="0">
                <a:solidFill>
                  <a:schemeClr val="tx1"/>
                </a:solidFill>
                <a:latin typeface="+mn-lt"/>
                <a:ea typeface="+mn-ea"/>
                <a:cs typeface="+mn-cs"/>
              </a:rPr>
              <a:t>Small, whitish yellow, </a:t>
            </a:r>
            <a:r>
              <a:rPr lang="en-GB" sz="1200" kern="1200" baseline="0" dirty="0" err="1">
                <a:solidFill>
                  <a:schemeClr val="tx1"/>
                </a:solidFill>
                <a:latin typeface="+mn-lt"/>
                <a:ea typeface="+mn-ea"/>
                <a:cs typeface="+mn-cs"/>
              </a:rPr>
              <a:t>papular</a:t>
            </a:r>
            <a:r>
              <a:rPr lang="en-GB" sz="1200" kern="1200" baseline="0" dirty="0">
                <a:solidFill>
                  <a:schemeClr val="tx1"/>
                </a:solidFill>
                <a:latin typeface="+mn-lt"/>
                <a:ea typeface="+mn-ea"/>
                <a:cs typeface="+mn-cs"/>
              </a:rPr>
              <a:t>. Commonly around eyes and midface. Management  - Reassurance.</a:t>
            </a:r>
          </a:p>
          <a:p>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4</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baseline="0" dirty="0">
                <a:solidFill>
                  <a:schemeClr val="tx1"/>
                </a:solidFill>
                <a:latin typeface="+mn-lt"/>
                <a:ea typeface="+mn-ea"/>
                <a:cs typeface="+mn-cs"/>
              </a:rPr>
              <a:t>Pink papule or nodule within the umbilical stump that bleeds easily. Develops at the site of the umbilical cord remnant after it falls off.</a:t>
            </a:r>
          </a:p>
          <a:p>
            <a:r>
              <a:rPr lang="en-GB" sz="1200" i="1" kern="1200" baseline="0" dirty="0">
                <a:solidFill>
                  <a:schemeClr val="tx1"/>
                </a:solidFill>
                <a:latin typeface="+mn-lt"/>
                <a:ea typeface="+mn-ea"/>
                <a:cs typeface="+mn-cs"/>
              </a:rPr>
              <a:t>Pathogenesis </a:t>
            </a:r>
            <a:r>
              <a:rPr lang="en-GB" sz="1200" kern="1200" baseline="0" dirty="0">
                <a:solidFill>
                  <a:schemeClr val="tx1"/>
                </a:solidFill>
                <a:latin typeface="+mn-lt"/>
                <a:ea typeface="+mn-ea"/>
                <a:cs typeface="+mn-cs"/>
              </a:rPr>
              <a:t> Inadequate healing at umbilical stump with subsequent endothelial cell proliferation and inflammation (granulation tissue).</a:t>
            </a:r>
          </a:p>
          <a:p>
            <a:r>
              <a:rPr lang="en-GB" sz="1200" i="1" kern="1200" baseline="0" dirty="0">
                <a:solidFill>
                  <a:schemeClr val="tx1"/>
                </a:solidFill>
                <a:latin typeface="+mn-lt"/>
                <a:ea typeface="+mn-ea"/>
                <a:cs typeface="+mn-cs"/>
              </a:rPr>
              <a:t>Treatment  -</a:t>
            </a:r>
            <a:r>
              <a:rPr lang="en-GB" sz="1200" kern="1200" baseline="0" dirty="0">
                <a:solidFill>
                  <a:schemeClr val="tx1"/>
                </a:solidFill>
                <a:latin typeface="+mn-lt"/>
                <a:ea typeface="+mn-ea"/>
                <a:cs typeface="+mn-cs"/>
              </a:rPr>
              <a:t> Silver nitrate application. </a:t>
            </a:r>
            <a:r>
              <a:rPr lang="en-GB" sz="1200" kern="1200" baseline="0" dirty="0" err="1">
                <a:solidFill>
                  <a:schemeClr val="tx1"/>
                </a:solidFill>
                <a:latin typeface="+mn-lt"/>
                <a:ea typeface="+mn-ea"/>
                <a:cs typeface="+mn-cs"/>
              </a:rPr>
              <a:t>Cryocautery</a:t>
            </a:r>
            <a:r>
              <a:rPr lang="en-GB" sz="1200" kern="1200" baseline="0" dirty="0">
                <a:solidFill>
                  <a:schemeClr val="tx1"/>
                </a:solidFill>
                <a:latin typeface="+mn-lt"/>
                <a:ea typeface="+mn-ea"/>
                <a:cs typeface="+mn-cs"/>
              </a:rPr>
              <a:t>, ligature and excision have been reported to be successful</a:t>
            </a:r>
          </a:p>
          <a:p>
            <a:r>
              <a:rPr lang="en-GB" sz="1200" i="1" kern="1200" baseline="0" dirty="0">
                <a:solidFill>
                  <a:schemeClr val="tx1"/>
                </a:solidFill>
                <a:latin typeface="+mn-lt"/>
                <a:ea typeface="+mn-ea"/>
                <a:cs typeface="+mn-cs"/>
              </a:rPr>
              <a:t>Prognosis  </a:t>
            </a:r>
            <a:r>
              <a:rPr lang="en-GB" sz="1200" kern="1200" baseline="0" dirty="0">
                <a:solidFill>
                  <a:schemeClr val="tx1"/>
                </a:solidFill>
                <a:latin typeface="+mn-lt"/>
                <a:ea typeface="+mn-ea"/>
                <a:cs typeface="+mn-cs"/>
              </a:rPr>
              <a:t>Can resolve spontaneously but usually requires treatment. Persistence indicates the presence of an umbilical remnant.</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33</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due to intestinal obstruction Or necrotizing enterocolitis. It requires hospitalization.</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34</a:t>
            </a:fld>
            <a:endParaRPr lang="en-GB"/>
          </a:p>
        </p:txBody>
      </p:sp>
    </p:spTree>
    <p:extLst>
      <p:ext uri="{BB962C8B-B14F-4D97-AF65-F5344CB8AC3E}">
        <p14:creationId xmlns:p14="http://schemas.microsoft.com/office/powerpoint/2010/main" val="1588070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Petechiae are due to thrombocytopenia. Most commonly thrombocytopenia is due to septicemia. It requires hospitalization. </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35</a:t>
            </a:fld>
            <a:endParaRPr lang="en-GB"/>
          </a:p>
        </p:txBody>
      </p:sp>
    </p:spTree>
    <p:extLst>
      <p:ext uri="{BB962C8B-B14F-4D97-AF65-F5344CB8AC3E}">
        <p14:creationId xmlns:p14="http://schemas.microsoft.com/office/powerpoint/2010/main" val="824502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Infection is usually acquired at birth from mother with infected genital lesions. Localized infection to skin, mouth and eyes – seen in 1/3 cases usually appears between 3</a:t>
            </a:r>
            <a:r>
              <a:rPr lang="en-US" baseline="30000" dirty="0"/>
              <a:t>rd</a:t>
            </a:r>
            <a:r>
              <a:rPr lang="en-US" dirty="0"/>
              <a:t> – 6</a:t>
            </a:r>
            <a:r>
              <a:rPr lang="en-US" baseline="30000" dirty="0"/>
              <a:t>th</a:t>
            </a:r>
            <a:r>
              <a:rPr lang="en-US" dirty="0"/>
              <a:t> day. Disseminated infection is seen in 1/3 cases, presents as sepsis. Localized CNS infection is seen in 1/3 cases, presents as encephalitis</a:t>
            </a:r>
            <a:r>
              <a:rPr lang="en-US" baseline="0" dirty="0"/>
              <a:t> during 2</a:t>
            </a:r>
            <a:r>
              <a:rPr lang="en-US" baseline="30000" dirty="0"/>
              <a:t>nd</a:t>
            </a:r>
            <a:r>
              <a:rPr lang="en-US" baseline="0" dirty="0"/>
              <a:t> – 3</a:t>
            </a:r>
            <a:r>
              <a:rPr lang="en-US" baseline="30000" dirty="0"/>
              <a:t>rd</a:t>
            </a:r>
            <a:r>
              <a:rPr lang="en-US" baseline="0" dirty="0"/>
              <a:t>  week. Skin lesions are often absent. </a:t>
            </a:r>
            <a:r>
              <a:rPr lang="en-US" baseline="0" dirty="0" err="1"/>
              <a:t>Tzank</a:t>
            </a:r>
            <a:r>
              <a:rPr lang="en-US" baseline="0" dirty="0"/>
              <a:t> smear is useful for rapid diagnosis. </a:t>
            </a:r>
            <a:r>
              <a:rPr lang="en-GB" dirty="0"/>
              <a:t>CSF examination and ophthalmologic consultation are indicated. Mortality from untreated neonatal infection: about 50%. Major </a:t>
            </a:r>
            <a:r>
              <a:rPr lang="en-GB" dirty="0" err="1"/>
              <a:t>sequelae</a:t>
            </a:r>
            <a:r>
              <a:rPr lang="en-GB" dirty="0"/>
              <a:t> in survivors </a:t>
            </a:r>
            <a:br>
              <a:rPr lang="en-GB" dirty="0"/>
            </a:br>
            <a:r>
              <a:rPr lang="en-GB" dirty="0"/>
              <a:t>  </a:t>
            </a:r>
            <a:r>
              <a:rPr lang="en-GB" b="1" dirty="0"/>
              <a:t>a.</a:t>
            </a:r>
            <a:r>
              <a:rPr lang="en-GB" dirty="0"/>
              <a:t>    Half of the survivors of those with CNS involvement have neurologic </a:t>
            </a:r>
            <a:r>
              <a:rPr lang="en-GB" dirty="0" err="1"/>
              <a:t>sequelae</a:t>
            </a:r>
            <a:r>
              <a:rPr lang="en-GB" dirty="0"/>
              <a:t> </a:t>
            </a:r>
            <a:r>
              <a:rPr lang="en-GB" dirty="0" err="1"/>
              <a:t>Microcephaly</a:t>
            </a:r>
            <a:r>
              <a:rPr lang="en-GB" dirty="0"/>
              <a:t>, </a:t>
            </a:r>
            <a:r>
              <a:rPr lang="en-GB" dirty="0" err="1"/>
              <a:t>Hydranencephaly</a:t>
            </a:r>
            <a:r>
              <a:rPr lang="en-GB" dirty="0"/>
              <a:t>, Seizure disorder</a:t>
            </a:r>
            <a:br>
              <a:rPr lang="en-GB" dirty="0"/>
            </a:br>
            <a:r>
              <a:rPr lang="en-GB" dirty="0"/>
              <a:t>  </a:t>
            </a:r>
            <a:r>
              <a:rPr lang="en-GB" b="1" dirty="0"/>
              <a:t>b.</a:t>
            </a:r>
            <a:r>
              <a:rPr lang="en-GB" dirty="0"/>
              <a:t>    Blindness</a:t>
            </a:r>
          </a:p>
          <a:p>
            <a:r>
              <a:rPr lang="en-GB" dirty="0"/>
              <a:t>Treatment - Hospitalization, Acyclovir 30 mg/kg/24 hours in three divided doses intravenously for minimum of 14 days, Ophthalmologic consultation</a:t>
            </a:r>
          </a:p>
        </p:txBody>
      </p:sp>
      <p:sp>
        <p:nvSpPr>
          <p:cNvPr id="4" name="Slide Number Placeholder 3"/>
          <p:cNvSpPr>
            <a:spLocks noGrp="1"/>
          </p:cNvSpPr>
          <p:nvPr>
            <p:ph type="sldNum" sz="quarter" idx="10"/>
          </p:nvPr>
        </p:nvSpPr>
        <p:spPr/>
        <p:txBody>
          <a:bodyPr/>
          <a:lstStyle/>
          <a:p>
            <a:fld id="{10942B42-C33A-4360-B578-77F3F8703172}" type="slidenum">
              <a:rPr lang="en-GB" smtClean="0"/>
              <a:pPr/>
              <a:t>36</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12</a:t>
            </a:r>
            <a:r>
              <a:rPr lang="en-US" baseline="0" dirty="0"/>
              <a:t> days old newborn whose mother developed </a:t>
            </a:r>
            <a:r>
              <a:rPr lang="en-US" baseline="0" dirty="0" err="1"/>
              <a:t>varicella</a:t>
            </a:r>
            <a:r>
              <a:rPr lang="en-US" baseline="0" dirty="0"/>
              <a:t> 2 days before delivery.</a:t>
            </a:r>
          </a:p>
          <a:p>
            <a:r>
              <a:rPr lang="en-GB" sz="1200" kern="1200" baseline="0" dirty="0">
                <a:solidFill>
                  <a:schemeClr val="tx1"/>
                </a:solidFill>
                <a:latin typeface="+mn-lt"/>
                <a:ea typeface="+mn-ea"/>
                <a:cs typeface="+mn-cs"/>
              </a:rPr>
              <a:t>Neonatal </a:t>
            </a:r>
            <a:r>
              <a:rPr lang="en-GB" sz="1200" kern="1200" baseline="0" dirty="0" err="1">
                <a:solidFill>
                  <a:schemeClr val="tx1"/>
                </a:solidFill>
                <a:latin typeface="+mn-lt"/>
                <a:ea typeface="+mn-ea"/>
                <a:cs typeface="+mn-cs"/>
              </a:rPr>
              <a:t>varicella</a:t>
            </a:r>
            <a:r>
              <a:rPr lang="en-GB" sz="1200" kern="1200" baseline="0" dirty="0">
                <a:solidFill>
                  <a:schemeClr val="tx1"/>
                </a:solidFill>
                <a:latin typeface="+mn-lt"/>
                <a:ea typeface="+mn-ea"/>
                <a:cs typeface="+mn-cs"/>
              </a:rPr>
              <a:t>:  Due to </a:t>
            </a:r>
            <a:r>
              <a:rPr lang="en-GB" sz="1200" kern="1200" baseline="0" dirty="0" err="1">
                <a:solidFill>
                  <a:schemeClr val="tx1"/>
                </a:solidFill>
                <a:latin typeface="+mn-lt"/>
                <a:ea typeface="+mn-ea"/>
                <a:cs typeface="+mn-cs"/>
              </a:rPr>
              <a:t>fetal</a:t>
            </a:r>
            <a:r>
              <a:rPr lang="en-GB" sz="1200" kern="1200" baseline="0" dirty="0">
                <a:solidFill>
                  <a:schemeClr val="tx1"/>
                </a:solidFill>
                <a:latin typeface="+mn-lt"/>
                <a:ea typeface="+mn-ea"/>
                <a:cs typeface="+mn-cs"/>
              </a:rPr>
              <a:t> exposure near the time of delivery with maternal infection between 5 days prior to and 2 days following delivery.</a:t>
            </a:r>
          </a:p>
          <a:p>
            <a:r>
              <a:rPr lang="en-GB" sz="1200" kern="1200" baseline="0" dirty="0">
                <a:solidFill>
                  <a:schemeClr val="tx1"/>
                </a:solidFill>
                <a:latin typeface="+mn-lt"/>
                <a:ea typeface="+mn-ea"/>
                <a:cs typeface="+mn-cs"/>
              </a:rPr>
              <a:t>23–62% risk of developing disease with exposure.</a:t>
            </a:r>
          </a:p>
          <a:p>
            <a:r>
              <a:rPr lang="en-GB" sz="1200" kern="1200" baseline="0" dirty="0" err="1">
                <a:solidFill>
                  <a:schemeClr val="tx1"/>
                </a:solidFill>
                <a:latin typeface="+mn-lt"/>
                <a:ea typeface="+mn-ea"/>
                <a:cs typeface="+mn-cs"/>
              </a:rPr>
              <a:t>Cutaneous</a:t>
            </a:r>
            <a:r>
              <a:rPr lang="en-GB" sz="1200" kern="1200" baseline="0" dirty="0">
                <a:solidFill>
                  <a:schemeClr val="tx1"/>
                </a:solidFill>
                <a:latin typeface="+mn-lt"/>
                <a:ea typeface="+mn-ea"/>
                <a:cs typeface="+mn-cs"/>
              </a:rPr>
              <a:t> findings from 1 to 16 days. </a:t>
            </a:r>
            <a:r>
              <a:rPr lang="en-GB" sz="1200" kern="1200" baseline="0" dirty="0" err="1">
                <a:solidFill>
                  <a:schemeClr val="tx1"/>
                </a:solidFill>
                <a:latin typeface="+mn-lt"/>
                <a:ea typeface="+mn-ea"/>
                <a:cs typeface="+mn-cs"/>
              </a:rPr>
              <a:t>papulovesicular</a:t>
            </a:r>
            <a:r>
              <a:rPr lang="en-GB" sz="1200" kern="1200" baseline="0" dirty="0">
                <a:solidFill>
                  <a:schemeClr val="tx1"/>
                </a:solidFill>
                <a:latin typeface="+mn-lt"/>
                <a:ea typeface="+mn-ea"/>
                <a:cs typeface="+mn-cs"/>
              </a:rPr>
              <a:t> lesions which can become hemorrhagic or necrotic. </a:t>
            </a:r>
          </a:p>
          <a:p>
            <a:r>
              <a:rPr lang="en-GB" sz="1200" kern="1200" baseline="0" dirty="0">
                <a:solidFill>
                  <a:schemeClr val="tx1"/>
                </a:solidFill>
                <a:latin typeface="+mn-lt"/>
                <a:ea typeface="+mn-ea"/>
                <a:cs typeface="+mn-cs"/>
              </a:rPr>
              <a:t>High risk for disseminated disease: </a:t>
            </a:r>
            <a:r>
              <a:rPr lang="en-GB" sz="1200" kern="1200" baseline="0" dirty="0" err="1">
                <a:solidFill>
                  <a:schemeClr val="tx1"/>
                </a:solidFill>
                <a:latin typeface="+mn-lt"/>
                <a:ea typeface="+mn-ea"/>
                <a:cs typeface="+mn-cs"/>
              </a:rPr>
              <a:t>pneumonitis</a:t>
            </a:r>
            <a:r>
              <a:rPr lang="en-GB" sz="1200" kern="1200" baseline="0" dirty="0">
                <a:solidFill>
                  <a:schemeClr val="tx1"/>
                </a:solidFill>
                <a:latin typeface="+mn-lt"/>
                <a:ea typeface="+mn-ea"/>
                <a:cs typeface="+mn-cs"/>
              </a:rPr>
              <a:t>, hepatitis, encephalitis.</a:t>
            </a:r>
          </a:p>
          <a:p>
            <a:r>
              <a:rPr lang="en-US" sz="1200" kern="1200" baseline="0" dirty="0">
                <a:solidFill>
                  <a:schemeClr val="tx1"/>
                </a:solidFill>
                <a:latin typeface="+mn-lt"/>
                <a:ea typeface="+mn-ea"/>
                <a:cs typeface="+mn-cs"/>
              </a:rPr>
              <a:t>Diagnosis – clinically with relevant maternal history. </a:t>
            </a:r>
            <a:r>
              <a:rPr lang="en-US" sz="1200" kern="1200" baseline="0" dirty="0" err="1">
                <a:solidFill>
                  <a:schemeClr val="tx1"/>
                </a:solidFill>
                <a:latin typeface="+mn-lt"/>
                <a:ea typeface="+mn-ea"/>
                <a:cs typeface="+mn-cs"/>
              </a:rPr>
              <a:t>Tzank</a:t>
            </a:r>
            <a:r>
              <a:rPr lang="en-US" sz="1200" kern="1200" baseline="0" dirty="0">
                <a:solidFill>
                  <a:schemeClr val="tx1"/>
                </a:solidFill>
                <a:latin typeface="+mn-lt"/>
                <a:ea typeface="+mn-ea"/>
                <a:cs typeface="+mn-cs"/>
              </a:rPr>
              <a:t> smear of vesicles showing multinucleated giant cells. Viral culture.</a:t>
            </a:r>
            <a:endParaRPr lang="en-GB" sz="1200" kern="1200" baseline="0" dirty="0">
              <a:solidFill>
                <a:schemeClr val="tx1"/>
              </a:solidFill>
              <a:latin typeface="+mn-lt"/>
              <a:ea typeface="+mn-ea"/>
              <a:cs typeface="+mn-cs"/>
            </a:endParaRPr>
          </a:p>
          <a:p>
            <a:r>
              <a:rPr lang="en-GB" sz="1200" kern="1200" baseline="0" dirty="0">
                <a:solidFill>
                  <a:schemeClr val="tx1"/>
                </a:solidFill>
                <a:latin typeface="+mn-lt"/>
                <a:ea typeface="+mn-ea"/>
                <a:cs typeface="+mn-cs"/>
              </a:rPr>
              <a:t>Treatment -  Acyclovir.  Isolation</a:t>
            </a:r>
          </a:p>
          <a:p>
            <a:r>
              <a:rPr lang="en-US" sz="1200" kern="1200" baseline="0" dirty="0">
                <a:solidFill>
                  <a:schemeClr val="tx1"/>
                </a:solidFill>
                <a:latin typeface="+mn-lt"/>
                <a:ea typeface="+mn-ea"/>
                <a:cs typeface="+mn-cs"/>
              </a:rPr>
              <a:t>Prevention – VZIG to neonate given within 72 hours. </a:t>
            </a:r>
          </a:p>
          <a:p>
            <a:r>
              <a:rPr lang="en-GB" sz="1200" kern="1200" baseline="0" dirty="0">
                <a:solidFill>
                  <a:schemeClr val="tx1"/>
                </a:solidFill>
                <a:latin typeface="+mn-lt"/>
                <a:ea typeface="+mn-ea"/>
                <a:cs typeface="+mn-cs"/>
              </a:rPr>
              <a:t>Neonatal </a:t>
            </a:r>
            <a:r>
              <a:rPr lang="en-GB" sz="1200" kern="1200" baseline="0" dirty="0" err="1">
                <a:solidFill>
                  <a:schemeClr val="tx1"/>
                </a:solidFill>
                <a:latin typeface="+mn-lt"/>
                <a:ea typeface="+mn-ea"/>
                <a:cs typeface="+mn-cs"/>
              </a:rPr>
              <a:t>varicella</a:t>
            </a:r>
            <a:r>
              <a:rPr lang="en-GB" sz="1200" kern="1200" baseline="0" dirty="0">
                <a:solidFill>
                  <a:schemeClr val="tx1"/>
                </a:solidFill>
                <a:latin typeface="+mn-lt"/>
                <a:ea typeface="+mn-ea"/>
                <a:cs typeface="+mn-cs"/>
              </a:rPr>
              <a:t> – 10–30% mortality</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37</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a:t>potentially serious but highly treatable toxin-mediated manifestation of a localized infection with certain strains of staphylococci. </a:t>
            </a:r>
            <a:r>
              <a:rPr lang="en-GB" i="1" dirty="0"/>
              <a:t>Staphylococcus </a:t>
            </a:r>
            <a:r>
              <a:rPr lang="en-GB" i="1" dirty="0" err="1"/>
              <a:t>aureus</a:t>
            </a:r>
            <a:r>
              <a:rPr lang="en-GB" dirty="0"/>
              <a:t> phage II, types 71 and 55. The organism produces an </a:t>
            </a:r>
            <a:r>
              <a:rPr lang="en-GB" dirty="0" err="1"/>
              <a:t>epidermolytic</a:t>
            </a:r>
            <a:r>
              <a:rPr lang="en-GB" dirty="0"/>
              <a:t> toxin called </a:t>
            </a:r>
            <a:r>
              <a:rPr lang="en-GB" dirty="0" err="1"/>
              <a:t>exfoliatin</a:t>
            </a:r>
            <a:r>
              <a:rPr lang="en-GB" dirty="0"/>
              <a:t>.</a:t>
            </a:r>
            <a:r>
              <a:rPr lang="en-GB" baseline="0" dirty="0"/>
              <a:t> </a:t>
            </a:r>
            <a:r>
              <a:rPr lang="en-GB" dirty="0"/>
              <a:t>Most commonly affected persons are infants and children less than 5 years of age because of their renal immaturity and inability to excrete the toxin. The organism colonizes the mucous membranes of the </a:t>
            </a:r>
            <a:r>
              <a:rPr lang="en-GB" dirty="0" err="1"/>
              <a:t>nasopharynx</a:t>
            </a:r>
            <a:r>
              <a:rPr lang="en-GB" dirty="0"/>
              <a:t>, eyes, and selected areas (e.g., umbilical stump, circumcision sites), producing a localized infection. The toxin is produced from that vantage point. The toxin circulates and attaches to the cells of the epidermis, disrupting the latter. </a:t>
            </a:r>
          </a:p>
          <a:p>
            <a:r>
              <a:rPr lang="en-GB" dirty="0"/>
              <a:t>CLINICAL FEATURES - </a:t>
            </a:r>
            <a:r>
              <a:rPr lang="en-GB" b="1" dirty="0"/>
              <a:t>1.</a:t>
            </a:r>
            <a:r>
              <a:rPr lang="en-GB" dirty="0"/>
              <a:t> Sudden onset of fever and irritability </a:t>
            </a:r>
            <a:r>
              <a:rPr lang="en-GB" b="1" dirty="0"/>
              <a:t>2.</a:t>
            </a:r>
            <a:r>
              <a:rPr lang="en-GB" dirty="0"/>
              <a:t> Prominent crusting around the eyes and mouth occurs early. </a:t>
            </a:r>
            <a:r>
              <a:rPr lang="en-GB" dirty="0" err="1"/>
              <a:t>Periorificial</a:t>
            </a:r>
            <a:r>
              <a:rPr lang="en-GB" dirty="0"/>
              <a:t> crusting is early and prominent. As</a:t>
            </a:r>
            <a:r>
              <a:rPr lang="en-GB" baseline="0" dirty="0"/>
              <a:t> seen in photograph.</a:t>
            </a:r>
            <a:r>
              <a:rPr lang="en-GB" dirty="0"/>
              <a:t> </a:t>
            </a:r>
            <a:r>
              <a:rPr lang="en-GB" b="1" dirty="0"/>
              <a:t>3.</a:t>
            </a:r>
            <a:r>
              <a:rPr lang="en-GB" dirty="0"/>
              <a:t> </a:t>
            </a:r>
            <a:r>
              <a:rPr lang="en-GB" b="1" dirty="0"/>
              <a:t>Rash</a:t>
            </a:r>
            <a:r>
              <a:rPr lang="en-GB" dirty="0"/>
              <a:t>  Generalized tenderness and </a:t>
            </a:r>
            <a:r>
              <a:rPr lang="en-GB" dirty="0" err="1"/>
              <a:t>erythema</a:t>
            </a:r>
            <a:r>
              <a:rPr lang="en-GB" dirty="0"/>
              <a:t> (staphylococcal </a:t>
            </a:r>
            <a:r>
              <a:rPr lang="en-GB" dirty="0" err="1"/>
              <a:t>scarlatina</a:t>
            </a:r>
            <a:r>
              <a:rPr lang="en-GB" dirty="0"/>
              <a:t>). Within 24 to 48 hours, flaccid blisters develop and then exfoliate in sheets, leaving a scalded-looking surface. The borders of the exfoliating skin are rolled like wet tissue paper.</a:t>
            </a:r>
          </a:p>
          <a:p>
            <a:r>
              <a:rPr lang="en-GB" dirty="0"/>
              <a:t>LABORATORY  - </a:t>
            </a:r>
            <a:r>
              <a:rPr lang="en-GB" b="1" dirty="0"/>
              <a:t>1.</a:t>
            </a:r>
            <a:r>
              <a:rPr lang="en-GB" dirty="0"/>
              <a:t> Culture from colonized sites may be positive  </a:t>
            </a:r>
            <a:r>
              <a:rPr lang="en-GB" b="1" dirty="0"/>
              <a:t>2.</a:t>
            </a:r>
            <a:r>
              <a:rPr lang="en-GB" dirty="0"/>
              <a:t> Blood culture, if done, is usually negative.</a:t>
            </a:r>
            <a:br>
              <a:rPr lang="en-GB" dirty="0"/>
            </a:br>
            <a:r>
              <a:rPr lang="en-GB" dirty="0"/>
              <a:t>TREATMENT  </a:t>
            </a:r>
            <a:r>
              <a:rPr lang="en-GB" b="1" dirty="0"/>
              <a:t>1.</a:t>
            </a:r>
            <a:r>
              <a:rPr lang="en-GB" dirty="0"/>
              <a:t> Hospitalization and dermatology consultation  </a:t>
            </a:r>
            <a:r>
              <a:rPr lang="en-GB" b="1" dirty="0"/>
              <a:t>2.</a:t>
            </a:r>
            <a:r>
              <a:rPr lang="en-GB" dirty="0"/>
              <a:t> IV beta </a:t>
            </a:r>
            <a:r>
              <a:rPr lang="en-GB" dirty="0" err="1"/>
              <a:t>lactamase</a:t>
            </a:r>
            <a:r>
              <a:rPr lang="en-GB" dirty="0"/>
              <a:t>-resistant antibiotic (e.g., </a:t>
            </a:r>
            <a:r>
              <a:rPr lang="en-GB" dirty="0" err="1"/>
              <a:t>oxacillin</a:t>
            </a:r>
            <a:r>
              <a:rPr lang="en-GB" dirty="0"/>
              <a:t> or </a:t>
            </a:r>
            <a:r>
              <a:rPr lang="en-GB" dirty="0" err="1"/>
              <a:t>vancomycin</a:t>
            </a:r>
            <a:r>
              <a:rPr lang="en-GB" dirty="0"/>
              <a:t>)</a:t>
            </a:r>
            <a:br>
              <a:rPr lang="en-GB" dirty="0"/>
            </a:br>
            <a:r>
              <a:rPr lang="en-GB" dirty="0"/>
              <a:t> </a:t>
            </a:r>
            <a:r>
              <a:rPr lang="en-GB" b="1" dirty="0"/>
              <a:t>3.</a:t>
            </a:r>
            <a:r>
              <a:rPr lang="en-GB" dirty="0"/>
              <a:t> Monitoring and replacing of fluid and electrolyte deficits.</a:t>
            </a:r>
          </a:p>
          <a:p>
            <a:r>
              <a:rPr lang="en-GB" dirty="0"/>
              <a:t>Differentiation from – TEN – occurs in older child,</a:t>
            </a:r>
            <a:r>
              <a:rPr lang="en-GB" baseline="0" dirty="0"/>
              <a:t> after certain drug exposure, exfoliating skin is necrotic (black), level of split – </a:t>
            </a:r>
            <a:r>
              <a:rPr lang="en-GB" baseline="0" dirty="0" err="1"/>
              <a:t>fullthickness</a:t>
            </a:r>
            <a:r>
              <a:rPr lang="en-GB" baseline="0" dirty="0"/>
              <a:t> epidermis, high mortality (30%)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38</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a:t>
            </a:r>
            <a:r>
              <a:rPr lang="en-GB" dirty="0" err="1"/>
              <a:t>cutaneous</a:t>
            </a:r>
            <a:r>
              <a:rPr lang="en-GB" dirty="0"/>
              <a:t> manifestation of </a:t>
            </a:r>
            <a:r>
              <a:rPr lang="en-GB" i="1" dirty="0"/>
              <a:t>Pseudomonas </a:t>
            </a:r>
            <a:r>
              <a:rPr lang="en-GB" i="1" dirty="0" err="1"/>
              <a:t>septicemia</a:t>
            </a:r>
            <a:r>
              <a:rPr lang="en-GB" i="1" dirty="0"/>
              <a:t>. </a:t>
            </a:r>
            <a:r>
              <a:rPr lang="en-GB" dirty="0"/>
              <a:t>The characteristic skin lesions are ulcers with a black </a:t>
            </a:r>
            <a:r>
              <a:rPr lang="en-GB" dirty="0" err="1"/>
              <a:t>eschar</a:t>
            </a:r>
            <a:r>
              <a:rPr lang="en-GB" dirty="0"/>
              <a:t> surrounded by </a:t>
            </a:r>
            <a:r>
              <a:rPr lang="en-GB" dirty="0" err="1"/>
              <a:t>erythema</a:t>
            </a:r>
            <a:r>
              <a:rPr lang="en-GB" dirty="0"/>
              <a:t>. (</a:t>
            </a:r>
            <a:r>
              <a:rPr lang="en-GB" dirty="0" err="1"/>
              <a:t>Bullae</a:t>
            </a:r>
            <a:r>
              <a:rPr lang="en-GB" dirty="0"/>
              <a:t> and hemorrhagic pustules that evolve into necrotic ulcers with black </a:t>
            </a:r>
            <a:r>
              <a:rPr lang="en-GB" dirty="0" err="1"/>
              <a:t>eschar</a:t>
            </a:r>
            <a:r>
              <a:rPr lang="en-GB" dirty="0"/>
              <a:t> surrounded by an </a:t>
            </a:r>
            <a:r>
              <a:rPr lang="en-GB" dirty="0" err="1"/>
              <a:t>erythematous</a:t>
            </a:r>
            <a:r>
              <a:rPr lang="en-GB" dirty="0"/>
              <a:t> halo) commonly at </a:t>
            </a:r>
            <a:r>
              <a:rPr lang="en-GB" dirty="0" err="1"/>
              <a:t>perineal</a:t>
            </a:r>
            <a:r>
              <a:rPr lang="en-GB" dirty="0"/>
              <a:t> (</a:t>
            </a:r>
            <a:r>
              <a:rPr lang="en-GB" dirty="0" err="1"/>
              <a:t>anogenital</a:t>
            </a:r>
            <a:r>
              <a:rPr lang="en-GB" dirty="0"/>
              <a:t>) area. Predisposing</a:t>
            </a:r>
            <a:r>
              <a:rPr lang="en-GB" baseline="0" dirty="0"/>
              <a:t> factors for </a:t>
            </a:r>
            <a:r>
              <a:rPr lang="en-GB" baseline="0" dirty="0" err="1"/>
              <a:t>pseudomonal</a:t>
            </a:r>
            <a:r>
              <a:rPr lang="en-GB" baseline="0" dirty="0"/>
              <a:t> </a:t>
            </a:r>
            <a:r>
              <a:rPr lang="en-GB" baseline="0" dirty="0" err="1"/>
              <a:t>septicemia</a:t>
            </a:r>
            <a:r>
              <a:rPr lang="en-GB" baseline="0" dirty="0"/>
              <a:t> - </a:t>
            </a:r>
            <a:r>
              <a:rPr lang="en-GB" dirty="0"/>
              <a:t>Individuals with </a:t>
            </a:r>
            <a:r>
              <a:rPr lang="en-GB" dirty="0" err="1"/>
              <a:t>immunosuppression</a:t>
            </a:r>
            <a:r>
              <a:rPr lang="en-GB" dirty="0"/>
              <a:t> for a variety of reasons like – </a:t>
            </a:r>
            <a:br>
              <a:rPr lang="en-GB" dirty="0"/>
            </a:br>
            <a:r>
              <a:rPr lang="en-GB" dirty="0"/>
              <a:t>Debilitated preterm newborns, Patients with cystic fibrosis, Patients with congenital immune disorders, Malnourished infants, severe burns.</a:t>
            </a:r>
          </a:p>
          <a:p>
            <a:r>
              <a:rPr lang="en-GB" dirty="0"/>
              <a:t>TREATMENT </a:t>
            </a:r>
          </a:p>
          <a:p>
            <a:r>
              <a:rPr lang="en-GB" dirty="0"/>
              <a:t>  </a:t>
            </a:r>
            <a:r>
              <a:rPr lang="en-GB" b="1" dirty="0"/>
              <a:t>1.</a:t>
            </a:r>
            <a:r>
              <a:rPr lang="en-GB" dirty="0"/>
              <a:t>    Hospitalization; surgical and dermatological consultations</a:t>
            </a:r>
            <a:br>
              <a:rPr lang="en-GB" dirty="0"/>
            </a:br>
            <a:r>
              <a:rPr lang="en-GB" dirty="0"/>
              <a:t>  </a:t>
            </a:r>
            <a:r>
              <a:rPr lang="en-GB" b="1" dirty="0"/>
              <a:t>2.</a:t>
            </a:r>
            <a:r>
              <a:rPr lang="en-GB" dirty="0"/>
              <a:t>    Antibiotics intravenously: </a:t>
            </a:r>
            <a:r>
              <a:rPr lang="en-GB" dirty="0" err="1"/>
              <a:t>cefotaxime</a:t>
            </a:r>
            <a:r>
              <a:rPr lang="en-GB" dirty="0"/>
              <a:t>, </a:t>
            </a:r>
            <a:r>
              <a:rPr lang="en-GB" dirty="0" err="1"/>
              <a:t>gentamicin</a:t>
            </a:r>
            <a:r>
              <a:rPr lang="en-GB" dirty="0"/>
              <a:t>, </a:t>
            </a:r>
            <a:r>
              <a:rPr lang="en-GB" dirty="0" err="1"/>
              <a:t>amikacin</a:t>
            </a:r>
            <a:r>
              <a:rPr lang="en-GB" dirty="0"/>
              <a:t>, </a:t>
            </a:r>
            <a:r>
              <a:rPr lang="en-GB" dirty="0" err="1"/>
              <a:t>piperacillin</a:t>
            </a:r>
            <a:r>
              <a:rPr lang="en-GB" dirty="0"/>
              <a:t>.</a:t>
            </a:r>
            <a:br>
              <a:rPr lang="en-GB" dirty="0"/>
            </a:br>
            <a:r>
              <a:rPr lang="en-GB" dirty="0"/>
              <a:t>  </a:t>
            </a:r>
            <a:r>
              <a:rPr lang="en-GB" b="1" dirty="0"/>
              <a:t>3.</a:t>
            </a:r>
            <a:r>
              <a:rPr lang="en-GB" dirty="0"/>
              <a:t>    Appropriate wound care</a:t>
            </a:r>
            <a:br>
              <a:rPr lang="en-GB" dirty="0"/>
            </a:br>
            <a:r>
              <a:rPr lang="en-GB" dirty="0"/>
              <a:t>  </a:t>
            </a:r>
            <a:r>
              <a:rPr lang="en-GB" b="1" dirty="0"/>
              <a:t>4.</a:t>
            </a:r>
            <a:r>
              <a:rPr lang="en-GB" dirty="0"/>
              <a:t>    Skin grafting as necessary</a:t>
            </a:r>
          </a:p>
          <a:p>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39</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occurs when mother has not taken tetanus toxoids during pregnancy, and after birth bay’s umbilical cord is cut without aseptic precautions (example with unsterile scissor / blade). It is a serious condition associated with very high mortality. Problem is manifested at the end of first week of life – there is lock jaw so that baby is unable to open his mouth – so baby stops suckling at breast.  There is generalized repeated severe spasm of whole body with opisthotonos. There is generalized stiffness / rigidity. Treatment is </a:t>
            </a:r>
            <a:r>
              <a:rPr lang="en-US" dirty="0" err="1"/>
              <a:t>antitetanus</a:t>
            </a:r>
            <a:r>
              <a:rPr lang="en-US" dirty="0"/>
              <a:t> immunoglobulin, penicillin, metronidazole, diazepam / midazolam to control spasms.   </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40</a:t>
            </a:fld>
            <a:endParaRPr lang="en-GB"/>
          </a:p>
        </p:txBody>
      </p:sp>
    </p:spTree>
    <p:extLst>
      <p:ext uri="{BB962C8B-B14F-4D97-AF65-F5344CB8AC3E}">
        <p14:creationId xmlns:p14="http://schemas.microsoft.com/office/powerpoint/2010/main" val="56530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Diaper dermatitis – it is due to p</a:t>
            </a:r>
            <a:r>
              <a:rPr lang="en-GB" dirty="0" err="1"/>
              <a:t>rolonged</a:t>
            </a:r>
            <a:r>
              <a:rPr lang="en-GB" dirty="0"/>
              <a:t> contact with urine and </a:t>
            </a:r>
            <a:r>
              <a:rPr lang="en-GB" dirty="0" err="1"/>
              <a:t>feces</a:t>
            </a:r>
            <a:r>
              <a:rPr lang="en-GB" dirty="0"/>
              <a:t> (contact irritant dermatitis), that macerates and destroys the epidermis and with it the normal barrier function of the skin. (fabric of diaper and friction are sometimes important, but not much imp) Lesions are </a:t>
            </a:r>
            <a:r>
              <a:rPr lang="en-GB" dirty="0" err="1"/>
              <a:t>erythematous</a:t>
            </a:r>
            <a:r>
              <a:rPr lang="en-GB" dirty="0"/>
              <a:t> raised </a:t>
            </a:r>
            <a:r>
              <a:rPr lang="en-GB" dirty="0" err="1"/>
              <a:t>papular</a:t>
            </a:r>
            <a:r>
              <a:rPr lang="en-GB" dirty="0"/>
              <a:t>, without satellite lesions. </a:t>
            </a:r>
            <a:r>
              <a:rPr lang="en-GB" dirty="0" err="1"/>
              <a:t>Intertriginous</a:t>
            </a:r>
            <a:r>
              <a:rPr lang="en-GB" dirty="0"/>
              <a:t> area (creases)</a:t>
            </a:r>
            <a:r>
              <a:rPr lang="en-GB" baseline="0" dirty="0"/>
              <a:t> is spared. Complications – secondary </a:t>
            </a:r>
            <a:r>
              <a:rPr lang="en-GB" baseline="0" dirty="0" err="1"/>
              <a:t>candida</a:t>
            </a:r>
            <a:r>
              <a:rPr lang="en-GB" baseline="0" dirty="0"/>
              <a:t> infection </a:t>
            </a:r>
            <a:r>
              <a:rPr lang="en-GB" dirty="0"/>
              <a:t>TREATMENT – </a:t>
            </a:r>
            <a:r>
              <a:rPr lang="en-GB" b="1" dirty="0"/>
              <a:t>1.</a:t>
            </a:r>
            <a:r>
              <a:rPr lang="en-GB" dirty="0"/>
              <a:t> Frequent diaper changes </a:t>
            </a:r>
            <a:r>
              <a:rPr lang="en-GB" b="1" dirty="0"/>
              <a:t>2.</a:t>
            </a:r>
            <a:r>
              <a:rPr lang="en-GB" dirty="0"/>
              <a:t> Use of barrier creams or ointments—zinc oxide, hydrophilic petrolatum with every diaper change </a:t>
            </a:r>
            <a:r>
              <a:rPr lang="en-GB" b="1" dirty="0"/>
              <a:t>3.</a:t>
            </a:r>
            <a:r>
              <a:rPr lang="en-GB" dirty="0"/>
              <a:t> Hydrocortisone cream twice a day for 3 days in the presence of severe inflammation </a:t>
            </a:r>
            <a:r>
              <a:rPr lang="en-GB" b="1" dirty="0"/>
              <a:t>4.</a:t>
            </a:r>
            <a:r>
              <a:rPr lang="en-GB" dirty="0"/>
              <a:t> </a:t>
            </a:r>
            <a:r>
              <a:rPr lang="en-GB" dirty="0" err="1"/>
              <a:t>Nystatin</a:t>
            </a:r>
            <a:r>
              <a:rPr lang="en-GB" dirty="0"/>
              <a:t> cream for </a:t>
            </a:r>
            <a:r>
              <a:rPr lang="en-GB" dirty="0" err="1"/>
              <a:t>candidal</a:t>
            </a:r>
            <a:r>
              <a:rPr lang="en-GB" dirty="0"/>
              <a:t> infection </a:t>
            </a:r>
            <a:r>
              <a:rPr lang="en-GB" b="1" dirty="0"/>
              <a:t>5.</a:t>
            </a:r>
            <a:r>
              <a:rPr lang="en-GB" dirty="0"/>
              <a:t> No need to change to cloth diapers because the new disposable diapers are superabsorbent.</a:t>
            </a:r>
          </a:p>
        </p:txBody>
      </p:sp>
      <p:sp>
        <p:nvSpPr>
          <p:cNvPr id="4" name="Slide Number Placeholder 3"/>
          <p:cNvSpPr>
            <a:spLocks noGrp="1"/>
          </p:cNvSpPr>
          <p:nvPr>
            <p:ph type="sldNum" sz="quarter" idx="10"/>
          </p:nvPr>
        </p:nvSpPr>
        <p:spPr/>
        <p:txBody>
          <a:bodyPr/>
          <a:lstStyle/>
          <a:p>
            <a:fld id="{10942B42-C33A-4360-B578-77F3F8703172}" type="slidenum">
              <a:rPr lang="en-GB" smtClean="0"/>
              <a:pPr/>
              <a:t>41</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Candida dermatitis - Beefy red, macular to slightly raised eruptions, Sharp border, raw with Satellite lesions (1-2 mm papules/pustules) hallmark of </a:t>
            </a:r>
            <a:r>
              <a:rPr lang="en-GB" dirty="0" err="1"/>
              <a:t>candida</a:t>
            </a:r>
            <a:r>
              <a:rPr lang="en-GB" dirty="0"/>
              <a:t> infection.</a:t>
            </a:r>
            <a:r>
              <a:rPr lang="en-GB" sz="1200" kern="1200" baseline="0" dirty="0">
                <a:solidFill>
                  <a:schemeClr val="tx1"/>
                </a:solidFill>
                <a:latin typeface="+mn-lt"/>
                <a:ea typeface="+mn-ea"/>
                <a:cs typeface="+mn-cs"/>
              </a:rPr>
              <a:t> Involves </a:t>
            </a:r>
            <a:r>
              <a:rPr lang="en-GB" sz="1200" kern="1200" baseline="0" dirty="0" err="1">
                <a:solidFill>
                  <a:schemeClr val="tx1"/>
                </a:solidFill>
                <a:latin typeface="+mn-lt"/>
                <a:ea typeface="+mn-ea"/>
                <a:cs typeface="+mn-cs"/>
              </a:rPr>
              <a:t>intertriginous</a:t>
            </a:r>
            <a:r>
              <a:rPr lang="en-GB" sz="1200" kern="1200" baseline="0" dirty="0">
                <a:solidFill>
                  <a:schemeClr val="tx1"/>
                </a:solidFill>
                <a:latin typeface="+mn-lt"/>
                <a:ea typeface="+mn-ea"/>
                <a:cs typeface="+mn-cs"/>
              </a:rPr>
              <a:t> areas(as against diaper dermatitis does not).</a:t>
            </a:r>
            <a:r>
              <a:rPr lang="en-GB" dirty="0"/>
              <a:t> Sites – Perineum, Scrotum and labia (always involved),</a:t>
            </a:r>
            <a:r>
              <a:rPr lang="en-GB" baseline="0" dirty="0"/>
              <a:t> </a:t>
            </a:r>
            <a:r>
              <a:rPr lang="en-GB" dirty="0"/>
              <a:t>Upper thighs, Buttocks. KOH preparation shows </a:t>
            </a:r>
            <a:r>
              <a:rPr lang="en-GB" dirty="0" err="1"/>
              <a:t>pseudohyphae</a:t>
            </a:r>
            <a:r>
              <a:rPr lang="en-GB" dirty="0"/>
              <a:t> and spores. Treatment – topical antifungal cream. </a:t>
            </a:r>
          </a:p>
        </p:txBody>
      </p:sp>
      <p:sp>
        <p:nvSpPr>
          <p:cNvPr id="4" name="Slide Number Placeholder 3"/>
          <p:cNvSpPr>
            <a:spLocks noGrp="1"/>
          </p:cNvSpPr>
          <p:nvPr>
            <p:ph type="sldNum" sz="quarter" idx="10"/>
          </p:nvPr>
        </p:nvSpPr>
        <p:spPr/>
        <p:txBody>
          <a:bodyPr/>
          <a:lstStyle/>
          <a:p>
            <a:fld id="{10942B42-C33A-4360-B578-77F3F8703172}" type="slidenum">
              <a:rPr lang="en-GB" smtClean="0"/>
              <a:pPr/>
              <a:t>42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200" kern="1200" baseline="0" dirty="0">
                <a:solidFill>
                  <a:schemeClr val="tx1"/>
                </a:solidFill>
                <a:latin typeface="+mn-lt"/>
                <a:ea typeface="+mn-ea"/>
                <a:cs typeface="+mn-cs"/>
              </a:rPr>
              <a:t>Miliaria crystallina in a newborn from overheating. Can occur following sunburns. </a:t>
            </a:r>
            <a:r>
              <a:rPr lang="en-GB" sz="1200" kern="1200" baseline="0" dirty="0">
                <a:solidFill>
                  <a:schemeClr val="tx1"/>
                </a:solidFill>
                <a:latin typeface="+mn-lt"/>
                <a:ea typeface="+mn-ea"/>
                <a:cs typeface="+mn-cs"/>
              </a:rPr>
              <a:t>Presents as generalized small clear vesicles that</a:t>
            </a:r>
          </a:p>
          <a:p>
            <a:r>
              <a:rPr lang="en-GB" sz="1200" kern="1200" baseline="0" dirty="0">
                <a:solidFill>
                  <a:schemeClr val="tx1"/>
                </a:solidFill>
                <a:latin typeface="+mn-lt"/>
                <a:ea typeface="+mn-ea"/>
                <a:cs typeface="+mn-cs"/>
              </a:rPr>
              <a:t>are easily ruptured with no surrounding </a:t>
            </a:r>
            <a:r>
              <a:rPr lang="en-GB" sz="1200" kern="1200" baseline="0" dirty="0" err="1">
                <a:solidFill>
                  <a:schemeClr val="tx1"/>
                </a:solidFill>
                <a:latin typeface="+mn-lt"/>
                <a:ea typeface="+mn-ea"/>
                <a:cs typeface="+mn-cs"/>
              </a:rPr>
              <a:t>erythema</a:t>
            </a:r>
            <a:r>
              <a:rPr lang="en-GB" sz="1200" kern="1200" baseline="0" dirty="0">
                <a:solidFill>
                  <a:schemeClr val="tx1"/>
                </a:solidFill>
                <a:latin typeface="+mn-lt"/>
                <a:ea typeface="+mn-ea"/>
                <a:cs typeface="+mn-cs"/>
              </a:rPr>
              <a:t>. (as against </a:t>
            </a:r>
            <a:r>
              <a:rPr lang="en-GB" sz="1200" kern="1200" baseline="0" dirty="0" err="1">
                <a:solidFill>
                  <a:schemeClr val="tx1"/>
                </a:solidFill>
                <a:latin typeface="+mn-lt"/>
                <a:ea typeface="+mn-ea"/>
                <a:cs typeface="+mn-cs"/>
              </a:rPr>
              <a:t>miliria</a:t>
            </a:r>
            <a:r>
              <a:rPr lang="en-GB" sz="1200" kern="1200" baseline="0" dirty="0">
                <a:solidFill>
                  <a:schemeClr val="tx1"/>
                </a:solidFill>
                <a:latin typeface="+mn-lt"/>
                <a:ea typeface="+mn-ea"/>
                <a:cs typeface="+mn-cs"/>
              </a:rPr>
              <a:t> </a:t>
            </a:r>
            <a:r>
              <a:rPr lang="en-GB" sz="1200" kern="1200" baseline="0" dirty="0" err="1">
                <a:solidFill>
                  <a:schemeClr val="tx1"/>
                </a:solidFill>
                <a:latin typeface="+mn-lt"/>
                <a:ea typeface="+mn-ea"/>
                <a:cs typeface="+mn-cs"/>
              </a:rPr>
              <a:t>rubra</a:t>
            </a:r>
            <a:r>
              <a:rPr lang="en-GB" sz="1200" kern="1200" baseline="0" dirty="0">
                <a:solidFill>
                  <a:schemeClr val="tx1"/>
                </a:solidFill>
                <a:latin typeface="+mn-lt"/>
                <a:ea typeface="+mn-ea"/>
                <a:cs typeface="+mn-cs"/>
              </a:rPr>
              <a:t> – where base is </a:t>
            </a:r>
            <a:r>
              <a:rPr lang="en-GB" sz="1200" kern="1200" baseline="0" dirty="0" err="1">
                <a:solidFill>
                  <a:schemeClr val="tx1"/>
                </a:solidFill>
                <a:latin typeface="+mn-lt"/>
                <a:ea typeface="+mn-ea"/>
                <a:cs typeface="+mn-cs"/>
              </a:rPr>
              <a:t>erythematous</a:t>
            </a:r>
            <a:r>
              <a:rPr lang="en-GB" sz="1200" kern="1200" baseline="0" dirty="0">
                <a:solidFill>
                  <a:schemeClr val="tx1"/>
                </a:solidFill>
                <a:latin typeface="+mn-lt"/>
                <a:ea typeface="+mn-ea"/>
                <a:cs typeface="+mn-cs"/>
              </a:rPr>
              <a:t>, has deeper involvement, </a:t>
            </a:r>
            <a:r>
              <a:rPr lang="en-GB" sz="1200" kern="1200" baseline="0" dirty="0" err="1">
                <a:solidFill>
                  <a:schemeClr val="tx1"/>
                </a:solidFill>
                <a:latin typeface="+mn-lt"/>
                <a:ea typeface="+mn-ea"/>
                <a:cs typeface="+mn-cs"/>
              </a:rPr>
              <a:t>papulopustular</a:t>
            </a:r>
            <a:r>
              <a:rPr lang="en-GB" sz="1200" kern="1200" baseline="0" dirty="0">
                <a:solidFill>
                  <a:schemeClr val="tx1"/>
                </a:solidFill>
                <a:latin typeface="+mn-lt"/>
                <a:ea typeface="+mn-ea"/>
                <a:cs typeface="+mn-cs"/>
              </a:rPr>
              <a:t> )</a:t>
            </a:r>
          </a:p>
          <a:p>
            <a:r>
              <a:rPr lang="en-GB" sz="1200" kern="1200" baseline="0" dirty="0">
                <a:solidFill>
                  <a:schemeClr val="tx1"/>
                </a:solidFill>
                <a:latin typeface="+mn-lt"/>
                <a:ea typeface="+mn-ea"/>
                <a:cs typeface="+mn-cs"/>
              </a:rPr>
              <a:t>Deeper epidermal or dermal layers; sweat gland obstruction. </a:t>
            </a:r>
            <a:r>
              <a:rPr lang="en-GB" sz="1200" kern="1200" baseline="0" dirty="0" err="1">
                <a:solidFill>
                  <a:schemeClr val="tx1"/>
                </a:solidFill>
                <a:latin typeface="+mn-lt"/>
                <a:ea typeface="+mn-ea"/>
                <a:cs typeface="+mn-cs"/>
              </a:rPr>
              <a:t>Erythematous</a:t>
            </a:r>
            <a:r>
              <a:rPr lang="en-GB" sz="1200" kern="1200" baseline="0" dirty="0">
                <a:solidFill>
                  <a:schemeClr val="tx1"/>
                </a:solidFill>
                <a:latin typeface="+mn-lt"/>
                <a:ea typeface="+mn-ea"/>
                <a:cs typeface="+mn-cs"/>
              </a:rPr>
              <a:t>, </a:t>
            </a:r>
            <a:r>
              <a:rPr lang="en-GB" sz="1200" kern="1200" baseline="0" dirty="0" err="1">
                <a:solidFill>
                  <a:schemeClr val="tx1"/>
                </a:solidFill>
                <a:latin typeface="+mn-lt"/>
                <a:ea typeface="+mn-ea"/>
                <a:cs typeface="+mn-cs"/>
              </a:rPr>
              <a:t>papulopustular</a:t>
            </a:r>
            <a:r>
              <a:rPr lang="en-GB" sz="1200" kern="1200" baseline="0" dirty="0">
                <a:solidFill>
                  <a:schemeClr val="tx1"/>
                </a:solidFill>
                <a:latin typeface="+mn-lt"/>
                <a:ea typeface="+mn-ea"/>
                <a:cs typeface="+mn-cs"/>
              </a:rPr>
              <a:t>. Face, neck, trunk. </a:t>
            </a:r>
          </a:p>
          <a:p>
            <a:r>
              <a:rPr lang="en-GB" sz="1200" kern="1200" baseline="0" dirty="0">
                <a:solidFill>
                  <a:schemeClr val="tx1"/>
                </a:solidFill>
                <a:latin typeface="+mn-lt"/>
                <a:ea typeface="+mn-ea"/>
                <a:cs typeface="+mn-cs"/>
              </a:rPr>
              <a:t>Management  - Reassure; decrease heat, humidity, tight clothing. </a:t>
            </a:r>
          </a:p>
          <a:p>
            <a:r>
              <a:rPr lang="en-US" sz="1200" kern="1200" baseline="0" dirty="0">
                <a:solidFill>
                  <a:schemeClr val="tx1"/>
                </a:solidFill>
                <a:latin typeface="+mn-lt"/>
                <a:ea typeface="+mn-ea"/>
                <a:cs typeface="+mn-cs"/>
              </a:rPr>
              <a:t>Air conditioning. Light cotton clothing. Cool baths.</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5</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disorder of unknown </a:t>
            </a:r>
            <a:r>
              <a:rPr lang="en-GB" dirty="0" err="1"/>
              <a:t>etiology</a:t>
            </a:r>
            <a:r>
              <a:rPr lang="en-GB" dirty="0"/>
              <a:t> that is seen in the extreme edges of the </a:t>
            </a:r>
            <a:r>
              <a:rPr lang="en-GB" dirty="0" err="1"/>
              <a:t>pediatric</a:t>
            </a:r>
            <a:r>
              <a:rPr lang="en-GB" dirty="0"/>
              <a:t> age group(very young infants and adolescents). It is believed that increased activity of the sebaceous glands occurs in individuals with </a:t>
            </a:r>
            <a:r>
              <a:rPr lang="en-GB" dirty="0" err="1"/>
              <a:t>seborrheic</a:t>
            </a:r>
            <a:r>
              <a:rPr lang="en-GB" dirty="0"/>
              <a:t> dermatitis. There is increased epidermal cell turnover. The lesions consist of greasy scales and papules on the scalp and face. The lesions consist of greasy scales with </a:t>
            </a:r>
            <a:r>
              <a:rPr lang="en-GB" dirty="0" err="1"/>
              <a:t>erythema</a:t>
            </a:r>
            <a:r>
              <a:rPr lang="en-GB" dirty="0"/>
              <a:t> of the scalp. The other areas involved are the eyebrows, central oval of the face, ears, neck, </a:t>
            </a:r>
            <a:r>
              <a:rPr lang="en-GB" dirty="0" err="1"/>
              <a:t>postauricular</a:t>
            </a:r>
            <a:r>
              <a:rPr lang="en-GB" dirty="0"/>
              <a:t> fold, </a:t>
            </a:r>
            <a:r>
              <a:rPr lang="en-GB" dirty="0" err="1"/>
              <a:t>intertriginous</a:t>
            </a:r>
            <a:r>
              <a:rPr lang="en-GB" dirty="0"/>
              <a:t> areas where the lesions appear as scaly papules. In adolescents, </a:t>
            </a:r>
            <a:r>
              <a:rPr lang="en-GB" dirty="0" err="1"/>
              <a:t>seborrheic</a:t>
            </a:r>
            <a:r>
              <a:rPr lang="en-GB" dirty="0"/>
              <a:t> dermatitis appears as fine diffuse scales (dandruff) and scaly papules on the central oval of the face. </a:t>
            </a:r>
          </a:p>
          <a:p>
            <a:r>
              <a:rPr lang="en-GB" dirty="0"/>
              <a:t>TREATMENT - </a:t>
            </a:r>
            <a:r>
              <a:rPr lang="en-GB" b="1" dirty="0"/>
              <a:t>1. </a:t>
            </a:r>
            <a:r>
              <a:rPr lang="en-GB" dirty="0" err="1"/>
              <a:t>Keratolytic</a:t>
            </a:r>
            <a:r>
              <a:rPr lang="en-GB" dirty="0"/>
              <a:t> shampoo </a:t>
            </a:r>
            <a:r>
              <a:rPr lang="en-GB" b="1" dirty="0"/>
              <a:t>2. </a:t>
            </a:r>
            <a:r>
              <a:rPr lang="en-GB" dirty="0"/>
              <a:t>Warm mineral oil compresses over the scalp </a:t>
            </a:r>
            <a:r>
              <a:rPr lang="en-GB" b="1" dirty="0"/>
              <a:t>3. </a:t>
            </a:r>
            <a:r>
              <a:rPr lang="en-GB" dirty="0"/>
              <a:t>Topical low to </a:t>
            </a:r>
            <a:r>
              <a:rPr lang="en-GB" dirty="0" err="1"/>
              <a:t>midpotency</a:t>
            </a:r>
            <a:r>
              <a:rPr lang="en-GB" dirty="0"/>
              <a:t> corticosteroid solution applied to the scalp, or cream applied to </a:t>
            </a:r>
            <a:r>
              <a:rPr lang="en-GB" dirty="0" err="1"/>
              <a:t>nonhairy</a:t>
            </a:r>
            <a:r>
              <a:rPr lang="en-GB" dirty="0"/>
              <a:t> areas </a:t>
            </a:r>
            <a:r>
              <a:rPr lang="en-GB" b="1" dirty="0"/>
              <a:t>4. </a:t>
            </a:r>
            <a:r>
              <a:rPr lang="en-GB" dirty="0"/>
              <a:t>In severe cases, </a:t>
            </a:r>
            <a:r>
              <a:rPr lang="en-GB" dirty="0" err="1"/>
              <a:t>fluocinolone</a:t>
            </a:r>
            <a:r>
              <a:rPr lang="en-GB" dirty="0"/>
              <a:t> </a:t>
            </a:r>
            <a:r>
              <a:rPr lang="en-GB" dirty="0" err="1"/>
              <a:t>acetonide</a:t>
            </a:r>
            <a:r>
              <a:rPr lang="en-GB" dirty="0"/>
              <a:t> 0.01% topical oil may be prescribed. </a:t>
            </a:r>
            <a:r>
              <a:rPr lang="en-GB" b="1" dirty="0"/>
              <a:t>5. </a:t>
            </a:r>
            <a:r>
              <a:rPr lang="en-GB" dirty="0" err="1"/>
              <a:t>Ketoconazole</a:t>
            </a:r>
            <a:r>
              <a:rPr lang="en-GB" dirty="0"/>
              <a:t> shampoo and cream can be used in adolescents.</a:t>
            </a:r>
          </a:p>
          <a:p>
            <a:r>
              <a:rPr lang="en-US" dirty="0"/>
              <a:t>Usually resolves in several weeks to months. </a:t>
            </a:r>
            <a:r>
              <a:rPr lang="en-US" dirty="0" err="1"/>
              <a:t>Histiocytosis</a:t>
            </a:r>
            <a:r>
              <a:rPr lang="en-US" dirty="0"/>
              <a:t> X should be kept in mind</a:t>
            </a:r>
            <a:r>
              <a:rPr lang="en-US" baseline="0" dirty="0"/>
              <a:t> especially if </a:t>
            </a:r>
            <a:r>
              <a:rPr lang="en-US" baseline="0" dirty="0" err="1"/>
              <a:t>pruritus</a:t>
            </a:r>
            <a:r>
              <a:rPr lang="en-US" baseline="0" dirty="0"/>
              <a:t> is present, </a:t>
            </a:r>
            <a:r>
              <a:rPr lang="en-US" baseline="0" dirty="0" err="1"/>
              <a:t>hepatosplenomegaly</a:t>
            </a:r>
            <a:r>
              <a:rPr lang="en-US" baseline="0" dirty="0"/>
              <a:t> is present and child is sick looking.</a:t>
            </a:r>
            <a:endParaRPr lang="en-GB" dirty="0"/>
          </a:p>
          <a:p>
            <a:r>
              <a:rPr lang="en-GB" dirty="0"/>
              <a:t>  </a:t>
            </a:r>
          </a:p>
        </p:txBody>
      </p:sp>
      <p:sp>
        <p:nvSpPr>
          <p:cNvPr id="4" name="Slide Number Placeholder 3"/>
          <p:cNvSpPr>
            <a:spLocks noGrp="1"/>
          </p:cNvSpPr>
          <p:nvPr>
            <p:ph type="sldNum" sz="quarter" idx="10"/>
          </p:nvPr>
        </p:nvSpPr>
        <p:spPr/>
        <p:txBody>
          <a:bodyPr/>
          <a:lstStyle/>
          <a:p>
            <a:fld id="{10942B42-C33A-4360-B578-77F3F8703172}" type="slidenum">
              <a:rPr lang="en-GB" smtClean="0"/>
              <a:pPr/>
              <a:t>43</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Teeth present at birth are called natal teeth. </a:t>
            </a:r>
            <a:r>
              <a:rPr lang="en-GB" dirty="0" err="1"/>
              <a:t>Etiology</a:t>
            </a:r>
            <a:r>
              <a:rPr lang="en-GB" dirty="0"/>
              <a:t> is unknown in many.</a:t>
            </a:r>
            <a:r>
              <a:rPr lang="en-GB" baseline="0" dirty="0"/>
              <a:t> </a:t>
            </a:r>
            <a:r>
              <a:rPr lang="en-GB" dirty="0"/>
              <a:t>Most common location is in </a:t>
            </a:r>
            <a:r>
              <a:rPr lang="en-GB" dirty="0" err="1"/>
              <a:t>mandibular</a:t>
            </a:r>
            <a:r>
              <a:rPr lang="en-GB" dirty="0"/>
              <a:t> central incisor area. Complication - Detachment and aspiration of the tooth. Ulceration on sublingual aspect of tongue due to contact with sharp teeth edges during sucking. Interference with nursing due to abrasion or biting of the mother’s nipple. If possible, natal teeth should not be removed because they are primary teeth, and if removed they will not be replaced. Removal of the natal teeth leaves a defect for several years until the permanent teeth appear. Removal may alter position of the permanent teeth and dental arch, requiring orthodontic treatment in later years.</a:t>
            </a:r>
            <a:r>
              <a:rPr lang="en-GB" baseline="0" dirty="0"/>
              <a:t> </a:t>
            </a:r>
            <a:r>
              <a:rPr lang="en-GB" dirty="0"/>
              <a:t>Many of these teeth exfoliate spontaneously because they have erupted superficially owing to inadequate root formation. </a:t>
            </a:r>
          </a:p>
          <a:p>
            <a:r>
              <a:rPr lang="en-GB" dirty="0"/>
              <a:t>Indications for removal - Risk of aspiration (detachment due to excessive mobility or looseness). Ulceration on the tongue. Interference with mother’s ability to breastfeed.</a:t>
            </a:r>
          </a:p>
        </p:txBody>
      </p:sp>
      <p:sp>
        <p:nvSpPr>
          <p:cNvPr id="4" name="Slide Number Placeholder 3"/>
          <p:cNvSpPr>
            <a:spLocks noGrp="1"/>
          </p:cNvSpPr>
          <p:nvPr>
            <p:ph type="sldNum" sz="quarter" idx="10"/>
          </p:nvPr>
        </p:nvSpPr>
        <p:spPr/>
        <p:txBody>
          <a:bodyPr/>
          <a:lstStyle/>
          <a:p>
            <a:fld id="{10942B42-C33A-4360-B578-77F3F8703172}" type="slidenum">
              <a:rPr lang="en-GB" smtClean="0"/>
              <a:pPr/>
              <a:t>44</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Glaucoma - increase in intraocular pressure in the anterior chamber.</a:t>
            </a:r>
            <a:r>
              <a:rPr lang="en-GB" baseline="0" dirty="0"/>
              <a:t> A</a:t>
            </a:r>
            <a:r>
              <a:rPr lang="en-GB" dirty="0"/>
              <a:t>nterior chamber is an aqueous fluid-filled space between the cornea and the iris.</a:t>
            </a:r>
            <a:r>
              <a:rPr lang="en-GB" baseline="0" dirty="0"/>
              <a:t> </a:t>
            </a:r>
            <a:r>
              <a:rPr lang="en-GB" dirty="0"/>
              <a:t>Aqueous </a:t>
            </a:r>
            <a:r>
              <a:rPr lang="en-GB" dirty="0" err="1"/>
              <a:t>humor</a:t>
            </a:r>
            <a:r>
              <a:rPr lang="en-GB" dirty="0"/>
              <a:t> is produced by the </a:t>
            </a:r>
            <a:r>
              <a:rPr lang="en-GB" dirty="0" err="1"/>
              <a:t>ciliary</a:t>
            </a:r>
            <a:r>
              <a:rPr lang="en-GB" dirty="0"/>
              <a:t> body at the posterior base of the iris. It passes through the pupil and exits through the </a:t>
            </a:r>
            <a:r>
              <a:rPr lang="en-GB" dirty="0" err="1"/>
              <a:t>trabecular</a:t>
            </a:r>
            <a:r>
              <a:rPr lang="en-GB" dirty="0"/>
              <a:t> meshwork and </a:t>
            </a:r>
            <a:r>
              <a:rPr lang="en-GB" dirty="0" err="1"/>
              <a:t>Schlemm’s</a:t>
            </a:r>
            <a:r>
              <a:rPr lang="en-GB" dirty="0"/>
              <a:t> canal, which is located at the junction of the cornea and the iris </a:t>
            </a:r>
            <a:r>
              <a:rPr lang="en-GB" dirty="0" err="1"/>
              <a:t>anteriorly</a:t>
            </a:r>
            <a:r>
              <a:rPr lang="en-GB" dirty="0"/>
              <a:t> (</a:t>
            </a:r>
            <a:r>
              <a:rPr lang="en-GB" dirty="0" err="1"/>
              <a:t>iridocorneal</a:t>
            </a:r>
            <a:r>
              <a:rPr lang="en-GB" dirty="0"/>
              <a:t> angle). Blockage of the outflow of aqueous </a:t>
            </a:r>
            <a:r>
              <a:rPr lang="en-GB" dirty="0" err="1"/>
              <a:t>humor</a:t>
            </a:r>
            <a:r>
              <a:rPr lang="en-GB" dirty="0"/>
              <a:t> for any reason causes a rise in intraocular pressure. </a:t>
            </a:r>
            <a:r>
              <a:rPr lang="en-GB" b="1" dirty="0"/>
              <a:t>Primary Glaucoma -</a:t>
            </a:r>
            <a:r>
              <a:rPr lang="en-GB" dirty="0"/>
              <a:t> About 50% of cases. An isolated developmental defect of drainage apparatus in anterior chamber angle Absence of any systemic or other ocular disease. </a:t>
            </a:r>
            <a:r>
              <a:rPr lang="en-GB" b="1" dirty="0"/>
              <a:t>Secondary Glaucoma -</a:t>
            </a:r>
            <a:r>
              <a:rPr lang="en-GB" dirty="0"/>
              <a:t> About 50% of cases. Glaucoma associated with systemic or ocular disease. Bilateral involvement is seen in 90% of infants. </a:t>
            </a:r>
            <a:r>
              <a:rPr lang="en-GB" dirty="0" err="1"/>
              <a:t>Epiphora</a:t>
            </a:r>
            <a:r>
              <a:rPr lang="en-GB" dirty="0"/>
              <a:t> (excessive tearing), Photophobia , </a:t>
            </a:r>
            <a:r>
              <a:rPr lang="en-GB" dirty="0" err="1"/>
              <a:t>Blepharospasm</a:t>
            </a:r>
            <a:r>
              <a:rPr lang="en-GB" dirty="0"/>
              <a:t> (voluntary eyelid closure),</a:t>
            </a:r>
            <a:r>
              <a:rPr lang="en-GB" baseline="0" dirty="0"/>
              <a:t> </a:t>
            </a:r>
            <a:r>
              <a:rPr lang="en-GB" dirty="0"/>
              <a:t>Corneal </a:t>
            </a:r>
            <a:r>
              <a:rPr lang="en-GB" dirty="0" err="1"/>
              <a:t>hazziness</a:t>
            </a:r>
            <a:r>
              <a:rPr lang="en-GB" dirty="0"/>
              <a:t>, </a:t>
            </a:r>
            <a:r>
              <a:rPr lang="en-GB" dirty="0" err="1"/>
              <a:t>Megalocornea</a:t>
            </a:r>
            <a:r>
              <a:rPr lang="en-GB" dirty="0"/>
              <a:t> (A corneal diameter of &gt;10 mm in a term infant or &gt;12 mm in an infant at 1 year), </a:t>
            </a:r>
            <a:r>
              <a:rPr lang="en-GB" dirty="0" err="1"/>
              <a:t>Buphthalmos</a:t>
            </a:r>
            <a:r>
              <a:rPr lang="en-GB" dirty="0"/>
              <a:t> or “ox-eye” (increase in size of eyeball). COMPLICATIONS - </a:t>
            </a:r>
            <a:r>
              <a:rPr lang="en-GB" b="1" dirty="0"/>
              <a:t>1.</a:t>
            </a:r>
            <a:r>
              <a:rPr lang="en-GB" dirty="0"/>
              <a:t> Visual field loss and diminished visual acuity result from Optic nerve damage, Deprivation </a:t>
            </a:r>
            <a:r>
              <a:rPr lang="en-GB" dirty="0" err="1"/>
              <a:t>amblyopia</a:t>
            </a:r>
            <a:r>
              <a:rPr lang="en-GB" dirty="0"/>
              <a:t>, Corneal opacities, Corneal scarring   </a:t>
            </a:r>
            <a:r>
              <a:rPr lang="en-GB" b="1" dirty="0"/>
              <a:t>2.</a:t>
            </a:r>
            <a:r>
              <a:rPr lang="en-GB" dirty="0"/>
              <a:t>    High degree of myopia, astigmatism (secondary to increased axial length of globe). Treatment is primarily surgical. The earlier the onset of glaucoma, the poorer the visual prognosis. Infantile glaucoma results in blindness if left untreated or not treated promptly.</a:t>
            </a:r>
            <a:br>
              <a:rPr lang="en-GB" dirty="0"/>
            </a:br>
            <a:r>
              <a:rPr lang="en-GB" dirty="0"/>
              <a:t>Cataract – opacity of lens. Causes – TORCH</a:t>
            </a:r>
            <a:r>
              <a:rPr lang="en-GB" baseline="0" dirty="0"/>
              <a:t> infections, </a:t>
            </a:r>
            <a:r>
              <a:rPr lang="en-GB" baseline="0" dirty="0" err="1"/>
              <a:t>Galactosemia</a:t>
            </a:r>
            <a:r>
              <a:rPr lang="en-GB" baseline="0" dirty="0"/>
              <a:t>, Idiopathic, Inherited, Down’s syndrome, trauma, steroids, </a:t>
            </a:r>
            <a:r>
              <a:rPr lang="en-GB" baseline="0" dirty="0" err="1"/>
              <a:t>hypoparathyroidism</a:t>
            </a:r>
            <a:r>
              <a:rPr lang="en-GB" baseline="0" dirty="0"/>
              <a:t>. </a:t>
            </a:r>
            <a:r>
              <a:rPr lang="fr-FR" dirty="0"/>
              <a:t>COMPLICATIONS  - </a:t>
            </a:r>
            <a:r>
              <a:rPr lang="fr-FR" dirty="0" err="1"/>
              <a:t>Irreversible</a:t>
            </a:r>
            <a:r>
              <a:rPr lang="fr-FR" dirty="0"/>
              <a:t> </a:t>
            </a:r>
            <a:r>
              <a:rPr lang="fr-FR" dirty="0" err="1"/>
              <a:t>sensory</a:t>
            </a:r>
            <a:r>
              <a:rPr lang="fr-FR" dirty="0"/>
              <a:t> </a:t>
            </a:r>
            <a:r>
              <a:rPr lang="fr-FR" dirty="0" err="1"/>
              <a:t>deprivation</a:t>
            </a:r>
            <a:r>
              <a:rPr lang="fr-FR" dirty="0"/>
              <a:t> </a:t>
            </a:r>
            <a:r>
              <a:rPr lang="fr-FR" dirty="0" err="1"/>
              <a:t>amblyopia</a:t>
            </a:r>
            <a:r>
              <a:rPr lang="fr-FR" dirty="0"/>
              <a:t>. </a:t>
            </a:r>
            <a:r>
              <a:rPr lang="en-GB" dirty="0"/>
              <a:t>Surgical removal is indicated for visually significant cataract </a:t>
            </a:r>
            <a:br>
              <a:rPr lang="en-GB" dirty="0"/>
            </a:br>
            <a:r>
              <a:rPr lang="en-GB" dirty="0"/>
              <a:t>Must be treated as soon as possible (often within days of birth), and not later</a:t>
            </a:r>
            <a:r>
              <a:rPr lang="en-GB" baseline="0" dirty="0"/>
              <a:t> than 17 weeks of age</a:t>
            </a:r>
            <a:r>
              <a:rPr lang="en-GB" dirty="0"/>
              <a:t>. Risk of irreversible deprivation </a:t>
            </a:r>
            <a:r>
              <a:rPr lang="en-GB" dirty="0" err="1"/>
              <a:t>amblyopia</a:t>
            </a:r>
            <a:r>
              <a:rPr lang="en-GB" dirty="0"/>
              <a:t> if not treated early. Red reflex should be examined by direct </a:t>
            </a:r>
            <a:r>
              <a:rPr lang="en-GB" dirty="0" err="1"/>
              <a:t>ophthalmoscopy</a:t>
            </a:r>
            <a:r>
              <a:rPr lang="en-GB" dirty="0"/>
              <a:t> in newborns and at each of the infant’s regularly scheduled visits in the first years of life. The only sign of </a:t>
            </a:r>
            <a:r>
              <a:rPr lang="en-GB" dirty="0" err="1"/>
              <a:t>galactose</a:t>
            </a:r>
            <a:r>
              <a:rPr lang="en-GB" dirty="0"/>
              <a:t> </a:t>
            </a:r>
            <a:r>
              <a:rPr lang="en-GB" dirty="0" err="1"/>
              <a:t>kinase</a:t>
            </a:r>
            <a:r>
              <a:rPr lang="en-GB" dirty="0"/>
              <a:t> deficiency may be a cataract. </a:t>
            </a:r>
          </a:p>
          <a:p>
            <a:r>
              <a:rPr lang="en-GB" dirty="0"/>
              <a:t>Conditions associated with </a:t>
            </a:r>
            <a:r>
              <a:rPr lang="en-GB" dirty="0" err="1"/>
              <a:t>leukokoria</a:t>
            </a:r>
            <a:r>
              <a:rPr lang="en-GB" dirty="0"/>
              <a:t> (white </a:t>
            </a:r>
            <a:r>
              <a:rPr lang="en-GB" dirty="0" err="1"/>
              <a:t>pupillary</a:t>
            </a:r>
            <a:r>
              <a:rPr lang="en-GB" dirty="0"/>
              <a:t> reflex) -  Cataract, Retinoblastoma, Retinopathy of prematurity, Persistent </a:t>
            </a:r>
            <a:r>
              <a:rPr lang="en-GB" dirty="0" err="1"/>
              <a:t>hyperplastic</a:t>
            </a:r>
            <a:r>
              <a:rPr lang="en-GB" dirty="0"/>
              <a:t> primary vitreous, Retinal detachment, Severe </a:t>
            </a:r>
            <a:r>
              <a:rPr lang="en-GB" dirty="0" err="1"/>
              <a:t>uveitis</a:t>
            </a:r>
            <a:endParaRPr lang="en-GB" dirty="0"/>
          </a:p>
          <a:p>
            <a:r>
              <a:rPr lang="en-US" dirty="0"/>
              <a:t>Retinoblastoma</a:t>
            </a:r>
            <a:r>
              <a:rPr lang="en-US" baseline="0" dirty="0"/>
              <a:t>  - </a:t>
            </a:r>
            <a:r>
              <a:rPr lang="en-GB" dirty="0"/>
              <a:t>A malignant </a:t>
            </a:r>
            <a:r>
              <a:rPr lang="en-GB" dirty="0" err="1"/>
              <a:t>neuroectodermal</a:t>
            </a:r>
            <a:r>
              <a:rPr lang="en-GB" dirty="0"/>
              <a:t> </a:t>
            </a:r>
            <a:r>
              <a:rPr lang="en-GB" dirty="0" err="1"/>
              <a:t>tumor</a:t>
            </a:r>
            <a:r>
              <a:rPr lang="en-GB" dirty="0"/>
              <a:t> arising from the nuclear layer of the retina. Retinoblastoma gene is a recessive suppressor gene (also called recessive </a:t>
            </a:r>
            <a:r>
              <a:rPr lang="en-GB" dirty="0" err="1"/>
              <a:t>oncogene</a:t>
            </a:r>
            <a:r>
              <a:rPr lang="en-GB" dirty="0"/>
              <a:t>) located on the long arm of chromosome 13. Retinoblastoma results from loss of both copies of a recessive </a:t>
            </a:r>
            <a:r>
              <a:rPr lang="en-GB" dirty="0" err="1"/>
              <a:t>oncogene</a:t>
            </a:r>
            <a:r>
              <a:rPr lang="en-GB" dirty="0"/>
              <a:t>. About 40% cases are </a:t>
            </a:r>
            <a:r>
              <a:rPr lang="en-GB" dirty="0" err="1"/>
              <a:t>hereditery</a:t>
            </a:r>
            <a:r>
              <a:rPr lang="en-GB" dirty="0"/>
              <a:t>, and 60% are sporadic mutations. Mean age of diagnosis for </a:t>
            </a:r>
            <a:r>
              <a:rPr lang="en-GB" dirty="0" err="1"/>
              <a:t>hereditery</a:t>
            </a:r>
            <a:r>
              <a:rPr lang="en-GB" dirty="0"/>
              <a:t> cases – 12 months, for sporadic cases – 21 months. Clinical features – </a:t>
            </a:r>
            <a:r>
              <a:rPr lang="en-GB" dirty="0" err="1"/>
              <a:t>leukokoria</a:t>
            </a:r>
            <a:r>
              <a:rPr lang="en-GB" dirty="0"/>
              <a:t>, strabismus. Multidisciplinary approach including ophthalmologist, </a:t>
            </a:r>
            <a:r>
              <a:rPr lang="en-GB" dirty="0" err="1"/>
              <a:t>pediatric</a:t>
            </a:r>
            <a:r>
              <a:rPr lang="en-GB" dirty="0"/>
              <a:t> oncologist, radiation oncologist, and geneticist. Treatment is individualized depending on the size, location, and number of </a:t>
            </a:r>
            <a:r>
              <a:rPr lang="en-GB" dirty="0" err="1"/>
              <a:t>tumors</a:t>
            </a:r>
            <a:r>
              <a:rPr lang="en-GB" dirty="0"/>
              <a:t>. Therapeutic options – </a:t>
            </a:r>
            <a:r>
              <a:rPr lang="en-GB" dirty="0" err="1"/>
              <a:t>enucleation</a:t>
            </a:r>
            <a:r>
              <a:rPr lang="en-GB" dirty="0"/>
              <a:t>, radiation therapy, </a:t>
            </a:r>
            <a:r>
              <a:rPr lang="en-GB" dirty="0" err="1"/>
              <a:t>cryotherapy</a:t>
            </a:r>
            <a:r>
              <a:rPr lang="en-GB" dirty="0"/>
              <a:t>, </a:t>
            </a:r>
            <a:r>
              <a:rPr lang="en-GB" dirty="0" err="1"/>
              <a:t>phtocoagulation</a:t>
            </a:r>
            <a:r>
              <a:rPr lang="en-GB" dirty="0"/>
              <a:t>, systemic chemotherapy for orbital spread or </a:t>
            </a:r>
            <a:r>
              <a:rPr lang="en-GB" dirty="0" err="1"/>
              <a:t>didtant</a:t>
            </a:r>
            <a:r>
              <a:rPr lang="en-GB" baseline="0" dirty="0"/>
              <a:t> metastasis. </a:t>
            </a:r>
            <a:r>
              <a:rPr lang="en-GB" dirty="0"/>
              <a:t>Overall cure rate for retinoblastoma itself is over 90%. Prognosis for vision depends on size and location of </a:t>
            </a:r>
            <a:r>
              <a:rPr lang="en-GB" dirty="0" err="1"/>
              <a:t>tumor</a:t>
            </a:r>
            <a:r>
              <a:rPr lang="en-GB" dirty="0"/>
              <a:t> at initiation of treatment. Presence of </a:t>
            </a:r>
            <a:r>
              <a:rPr lang="en-GB" dirty="0" err="1"/>
              <a:t>leukokoria</a:t>
            </a:r>
            <a:r>
              <a:rPr lang="en-GB" dirty="0"/>
              <a:t> should be considered presumptive evidence of retinoblastoma until proven otherwise. Every child with strabismus must have a </a:t>
            </a:r>
            <a:r>
              <a:rPr lang="en-GB" dirty="0" err="1"/>
              <a:t>funduscopic</a:t>
            </a:r>
            <a:r>
              <a:rPr lang="en-GB" dirty="0"/>
              <a:t> examination after </a:t>
            </a:r>
            <a:r>
              <a:rPr lang="en-GB" dirty="0" err="1"/>
              <a:t>pupillary</a:t>
            </a:r>
            <a:r>
              <a:rPr lang="en-GB" dirty="0"/>
              <a:t> dilatation to rule out intraocular </a:t>
            </a:r>
            <a:r>
              <a:rPr lang="en-GB" dirty="0" err="1"/>
              <a:t>tumor</a:t>
            </a:r>
            <a:r>
              <a:rPr lang="en-GB" dirty="0"/>
              <a:t>. PREVENTION   </a:t>
            </a:r>
            <a:r>
              <a:rPr lang="en-GB" b="1" dirty="0"/>
              <a:t>1.</a:t>
            </a:r>
            <a:r>
              <a:rPr lang="en-GB" dirty="0"/>
              <a:t>    Genetic </a:t>
            </a:r>
            <a:r>
              <a:rPr lang="en-GB" dirty="0" err="1"/>
              <a:t>counseling</a:t>
            </a:r>
            <a:r>
              <a:rPr lang="en-GB" dirty="0"/>
              <a:t> for the patient and family with hereditary form of retinoblastoma   </a:t>
            </a:r>
            <a:r>
              <a:rPr lang="en-GB" b="1" dirty="0"/>
              <a:t>2.</a:t>
            </a:r>
            <a:r>
              <a:rPr lang="en-GB" dirty="0"/>
              <a:t>    Prenatal diagnosis for the retinoblastoma genome.   </a:t>
            </a:r>
            <a:r>
              <a:rPr lang="en-GB" b="1" dirty="0"/>
              <a:t>3.</a:t>
            </a:r>
            <a:r>
              <a:rPr lang="en-GB" dirty="0"/>
              <a:t>    If a germinal mutation is confirmed, periodic examination of the opposite eye is indicated.</a:t>
            </a:r>
          </a:p>
          <a:p>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45</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200" kern="1200" dirty="0">
                <a:solidFill>
                  <a:schemeClr val="tx1"/>
                </a:solidFill>
                <a:latin typeface="+mn-lt"/>
                <a:ea typeface="+mn-ea"/>
                <a:cs typeface="+mn-cs"/>
              </a:rPr>
              <a:t>Atopic Dermatitis - A chronic or relapsing skin disorder characterized by dryness of the skin and </a:t>
            </a:r>
            <a:r>
              <a:rPr lang="en-GB" sz="1200" kern="1200" dirty="0" err="1">
                <a:solidFill>
                  <a:schemeClr val="tx1"/>
                </a:solidFill>
                <a:latin typeface="+mn-lt"/>
                <a:ea typeface="+mn-ea"/>
                <a:cs typeface="+mn-cs"/>
              </a:rPr>
              <a:t>pruritus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Etiology</a:t>
            </a:r>
            <a:r>
              <a:rPr lang="en-GB" sz="1200" kern="1200" dirty="0">
                <a:solidFill>
                  <a:schemeClr val="tx1"/>
                </a:solidFill>
                <a:latin typeface="+mn-lt"/>
                <a:ea typeface="+mn-ea"/>
                <a:cs typeface="+mn-cs"/>
              </a:rPr>
              <a:t> Unknown.  </a:t>
            </a:r>
            <a:r>
              <a:rPr lang="en-GB" sz="1200" b="1" kern="1200" dirty="0">
                <a:solidFill>
                  <a:schemeClr val="tx1"/>
                </a:solidFill>
                <a:latin typeface="+mn-lt"/>
                <a:ea typeface="+mn-ea"/>
                <a:cs typeface="+mn-cs"/>
              </a:rPr>
              <a:t>Genetic predisposition with </a:t>
            </a:r>
            <a:r>
              <a:rPr lang="en-GB" sz="1200" kern="1200" dirty="0">
                <a:solidFill>
                  <a:schemeClr val="tx1"/>
                </a:solidFill>
                <a:latin typeface="+mn-lt"/>
                <a:ea typeface="+mn-ea"/>
                <a:cs typeface="+mn-cs"/>
              </a:rPr>
              <a:t>Personal or family history of asthma or allergic rhinitis. Onset occurs before 5 years of age in 85%; before 1 year of age in 60%.Severity of atopic dermatitis varies. Main trigger factors – irritants, heat &amp; humidity, infections, allergens – </a:t>
            </a:r>
            <a:r>
              <a:rPr lang="en-GB" sz="1200" kern="1200" dirty="0" err="1">
                <a:solidFill>
                  <a:schemeClr val="tx1"/>
                </a:solidFill>
                <a:latin typeface="+mn-lt"/>
                <a:ea typeface="+mn-ea"/>
                <a:cs typeface="+mn-cs"/>
              </a:rPr>
              <a:t>housedust</a:t>
            </a:r>
            <a:r>
              <a:rPr lang="en-GB" sz="1200" kern="1200" dirty="0">
                <a:solidFill>
                  <a:schemeClr val="tx1"/>
                </a:solidFill>
                <a:latin typeface="+mn-lt"/>
                <a:ea typeface="+mn-ea"/>
                <a:cs typeface="+mn-cs"/>
              </a:rPr>
              <a:t>, mites, pollens, </a:t>
            </a:r>
            <a:r>
              <a:rPr lang="en-GB" sz="1200" kern="1200" dirty="0" err="1">
                <a:solidFill>
                  <a:schemeClr val="tx1"/>
                </a:solidFill>
                <a:latin typeface="+mn-lt"/>
                <a:ea typeface="+mn-ea"/>
                <a:cs typeface="+mn-cs"/>
              </a:rPr>
              <a:t>molds</a:t>
            </a:r>
            <a:r>
              <a:rPr lang="en-GB" sz="1200" kern="1200" dirty="0">
                <a:solidFill>
                  <a:schemeClr val="tx1"/>
                </a:solidFill>
                <a:latin typeface="+mn-lt"/>
                <a:ea typeface="+mn-ea"/>
                <a:cs typeface="+mn-cs"/>
              </a:rPr>
              <a:t>, Stress, anxiety, psychosocial problems, food hypersensitivity – seen in 10% of children, mostly young infants, mainly to cow’s milk protein (milk &amp; milk products), eggs, peanut(nuts), wheat. Citrus fruits, </a:t>
            </a:r>
            <a:r>
              <a:rPr lang="en-GB" sz="1200" kern="1200" dirty="0" err="1">
                <a:solidFill>
                  <a:schemeClr val="tx1"/>
                </a:solidFill>
                <a:latin typeface="+mn-lt"/>
                <a:ea typeface="+mn-ea"/>
                <a:cs typeface="+mn-cs"/>
              </a:rPr>
              <a:t>tartrazine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azo</a:t>
            </a:r>
            <a:r>
              <a:rPr lang="en-GB" sz="1200" kern="1200" dirty="0">
                <a:solidFill>
                  <a:schemeClr val="tx1"/>
                </a:solidFill>
                <a:latin typeface="+mn-lt"/>
                <a:ea typeface="+mn-ea"/>
                <a:cs typeface="+mn-cs"/>
              </a:rPr>
              <a:t> dyes. </a:t>
            </a:r>
          </a:p>
          <a:p>
            <a:r>
              <a:rPr lang="en-GB" sz="1200" b="1" kern="1200" dirty="0">
                <a:solidFill>
                  <a:schemeClr val="tx1"/>
                </a:solidFill>
                <a:latin typeface="+mn-lt"/>
                <a:ea typeface="+mn-ea"/>
                <a:cs typeface="+mn-cs"/>
              </a:rPr>
              <a:t>Skin Lesions-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Pruritus</a:t>
            </a:r>
            <a:r>
              <a:rPr lang="en-GB" sz="1200" kern="1200" dirty="0">
                <a:solidFill>
                  <a:schemeClr val="tx1"/>
                </a:solidFill>
                <a:latin typeface="+mn-lt"/>
                <a:ea typeface="+mn-ea"/>
                <a:cs typeface="+mn-cs"/>
              </a:rPr>
              <a:t>, Dry skin (</a:t>
            </a:r>
            <a:r>
              <a:rPr lang="en-GB" sz="1200" kern="1200" dirty="0" err="1">
                <a:solidFill>
                  <a:schemeClr val="tx1"/>
                </a:solidFill>
                <a:latin typeface="+mn-lt"/>
                <a:ea typeface="+mn-ea"/>
                <a:cs typeface="+mn-cs"/>
              </a:rPr>
              <a:t>xerosis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Erythematous</a:t>
            </a:r>
            <a:r>
              <a:rPr lang="en-GB" sz="1200" kern="1200" dirty="0">
                <a:solidFill>
                  <a:schemeClr val="tx1"/>
                </a:solidFill>
                <a:latin typeface="+mn-lt"/>
                <a:ea typeface="+mn-ea"/>
                <a:cs typeface="+mn-cs"/>
              </a:rPr>
              <a:t> Excoriated plaques May be </a:t>
            </a:r>
            <a:r>
              <a:rPr lang="en-GB" sz="1200" kern="1200" dirty="0" err="1">
                <a:solidFill>
                  <a:schemeClr val="tx1"/>
                </a:solidFill>
                <a:latin typeface="+mn-lt"/>
                <a:ea typeface="+mn-ea"/>
                <a:cs typeface="+mn-cs"/>
              </a:rPr>
              <a:t>lichenified</a:t>
            </a:r>
            <a:r>
              <a:rPr lang="en-GB" sz="1200" kern="1200" dirty="0">
                <a:solidFill>
                  <a:schemeClr val="tx1"/>
                </a:solidFill>
                <a:latin typeface="+mn-lt"/>
                <a:ea typeface="+mn-ea"/>
                <a:cs typeface="+mn-cs"/>
              </a:rPr>
              <a:t> and </a:t>
            </a:r>
            <a:r>
              <a:rPr lang="en-GB" sz="1200" kern="1200" dirty="0" err="1">
                <a:solidFill>
                  <a:schemeClr val="tx1"/>
                </a:solidFill>
                <a:latin typeface="+mn-lt"/>
                <a:ea typeface="+mn-ea"/>
                <a:cs typeface="+mn-cs"/>
              </a:rPr>
              <a:t>hyperpigmented</a:t>
            </a:r>
            <a:r>
              <a:rPr lang="en-GB" sz="1200" kern="1200" dirty="0">
                <a:solidFill>
                  <a:schemeClr val="tx1"/>
                </a:solidFill>
                <a:latin typeface="+mn-lt"/>
                <a:ea typeface="+mn-ea"/>
                <a:cs typeface="+mn-cs"/>
              </a:rPr>
              <a:t>.  </a:t>
            </a:r>
            <a:r>
              <a:rPr lang="en-GB" sz="1200" b="1" kern="1200" dirty="0">
                <a:solidFill>
                  <a:schemeClr val="tx1"/>
                </a:solidFill>
                <a:latin typeface="+mn-lt"/>
                <a:ea typeface="+mn-ea"/>
                <a:cs typeface="+mn-cs"/>
              </a:rPr>
              <a:t>Infantile Form</a:t>
            </a:r>
            <a:r>
              <a:rPr lang="en-GB" sz="1200" kern="1200" dirty="0">
                <a:solidFill>
                  <a:schemeClr val="tx1"/>
                </a:solidFill>
                <a:latin typeface="+mn-lt"/>
                <a:ea typeface="+mn-ea"/>
                <a:cs typeface="+mn-cs"/>
              </a:rPr>
              <a:t> Onset at 6–8 weeks of age Face commonly involved Diaper area commonly spared Distribution of lesions: more extensor than flexor. </a:t>
            </a:r>
            <a:r>
              <a:rPr lang="en-GB" sz="1200" b="1" kern="1200" dirty="0">
                <a:solidFill>
                  <a:schemeClr val="tx1"/>
                </a:solidFill>
                <a:latin typeface="+mn-lt"/>
                <a:ea typeface="+mn-ea"/>
                <a:cs typeface="+mn-cs"/>
              </a:rPr>
              <a:t>Childhood Form</a:t>
            </a:r>
            <a:r>
              <a:rPr lang="en-GB" sz="1200" kern="1200" dirty="0">
                <a:solidFill>
                  <a:schemeClr val="tx1"/>
                </a:solidFill>
                <a:latin typeface="+mn-lt"/>
                <a:ea typeface="+mn-ea"/>
                <a:cs typeface="+mn-cs"/>
              </a:rPr>
              <a:t> Flexural in distribution, Neck Wrists </a:t>
            </a:r>
            <a:r>
              <a:rPr lang="en-GB" sz="1200" kern="1200" dirty="0" err="1">
                <a:solidFill>
                  <a:schemeClr val="tx1"/>
                </a:solidFill>
                <a:latin typeface="+mn-lt"/>
                <a:ea typeface="+mn-ea"/>
                <a:cs typeface="+mn-cs"/>
              </a:rPr>
              <a:t>Antecubital</a:t>
            </a:r>
            <a:r>
              <a:rPr lang="en-GB" sz="1200" kern="1200" dirty="0">
                <a:solidFill>
                  <a:schemeClr val="tx1"/>
                </a:solidFill>
                <a:latin typeface="+mn-lt"/>
                <a:ea typeface="+mn-ea"/>
                <a:cs typeface="+mn-cs"/>
              </a:rPr>
              <a:t> areas </a:t>
            </a:r>
            <a:r>
              <a:rPr lang="en-GB" sz="1200" kern="1200" dirty="0" err="1">
                <a:solidFill>
                  <a:schemeClr val="tx1"/>
                </a:solidFill>
                <a:latin typeface="+mn-lt"/>
                <a:ea typeface="+mn-ea"/>
                <a:cs typeface="+mn-cs"/>
              </a:rPr>
              <a:t>Popliteal</a:t>
            </a:r>
            <a:r>
              <a:rPr lang="en-GB" sz="1200" kern="1200" dirty="0">
                <a:solidFill>
                  <a:schemeClr val="tx1"/>
                </a:solidFill>
                <a:latin typeface="+mn-lt"/>
                <a:ea typeface="+mn-ea"/>
                <a:cs typeface="+mn-cs"/>
              </a:rPr>
              <a:t> areas.  Most children have elevated serum </a:t>
            </a:r>
            <a:r>
              <a:rPr lang="en-GB" sz="1200" kern="1200" dirty="0" err="1">
                <a:solidFill>
                  <a:schemeClr val="tx1"/>
                </a:solidFill>
                <a:latin typeface="+mn-lt"/>
                <a:ea typeface="+mn-ea"/>
                <a:cs typeface="+mn-cs"/>
              </a:rPr>
              <a:t>IgE</a:t>
            </a:r>
            <a:r>
              <a:rPr lang="en-GB" sz="1200" kern="1200" dirty="0">
                <a:solidFill>
                  <a:schemeClr val="tx1"/>
                </a:solidFill>
                <a:latin typeface="+mn-lt"/>
                <a:ea typeface="+mn-ea"/>
                <a:cs typeface="+mn-cs"/>
              </a:rPr>
              <a:t> levels. Those whose eczema is made worse by aeroallergens have positive results on skin tests for specific allergens. The </a:t>
            </a:r>
            <a:r>
              <a:rPr lang="en-GB" sz="1200" kern="1200" dirty="0" err="1">
                <a:solidFill>
                  <a:schemeClr val="tx1"/>
                </a:solidFill>
                <a:latin typeface="+mn-lt"/>
                <a:ea typeface="+mn-ea"/>
                <a:cs typeface="+mn-cs"/>
              </a:rPr>
              <a:t>radioallergosorbent</a:t>
            </a:r>
            <a:r>
              <a:rPr lang="en-GB" sz="1200" kern="1200" dirty="0">
                <a:solidFill>
                  <a:schemeClr val="tx1"/>
                </a:solidFill>
                <a:latin typeface="+mn-lt"/>
                <a:ea typeface="+mn-ea"/>
                <a:cs typeface="+mn-cs"/>
              </a:rPr>
              <a:t> test (RAST) is not helpful in diagnosing food allergy unless the result is negative (food allergy excluded).</a:t>
            </a:r>
          </a:p>
          <a:p>
            <a:r>
              <a:rPr lang="en-GB" sz="1200" kern="1200" dirty="0">
                <a:solidFill>
                  <a:schemeClr val="tx1"/>
                </a:solidFill>
                <a:latin typeface="+mn-lt"/>
                <a:ea typeface="+mn-ea"/>
                <a:cs typeface="+mn-cs"/>
              </a:rPr>
              <a:t>Treatment – </a:t>
            </a:r>
          </a:p>
          <a:p>
            <a:r>
              <a:rPr lang="en-GB" sz="1200" kern="1200" dirty="0">
                <a:solidFill>
                  <a:schemeClr val="tx1"/>
                </a:solidFill>
                <a:latin typeface="+mn-lt"/>
                <a:ea typeface="+mn-ea"/>
                <a:cs typeface="+mn-cs"/>
              </a:rPr>
              <a:t>Dry skin care – brief bath &lt; 5 min, Mild unscented soap, Patting (not rubbing) the skin dry, Use of emollients (moisturizers) as soon as the child leaves the bath – minimum 2 times a day – optimally several times a day.</a:t>
            </a:r>
          </a:p>
          <a:p>
            <a:r>
              <a:rPr lang="en-GB" sz="1200" kern="1200" dirty="0">
                <a:solidFill>
                  <a:schemeClr val="tx1"/>
                </a:solidFill>
                <a:latin typeface="+mn-lt"/>
                <a:ea typeface="+mn-ea"/>
                <a:cs typeface="+mn-cs"/>
              </a:rPr>
              <a:t>Topical steroids – use ointments than creams, apply once or maximally twice, apply steroid first, then emollient over it, </a:t>
            </a:r>
            <a:r>
              <a:rPr lang="en-GB" sz="1200" kern="1200" dirty="0" err="1">
                <a:solidFill>
                  <a:schemeClr val="tx1"/>
                </a:solidFill>
                <a:latin typeface="+mn-lt"/>
                <a:ea typeface="+mn-ea"/>
                <a:cs typeface="+mn-cs"/>
              </a:rPr>
              <a:t>Midpotency</a:t>
            </a:r>
            <a:r>
              <a:rPr lang="en-GB" sz="1200" kern="1200" dirty="0">
                <a:solidFill>
                  <a:schemeClr val="tx1"/>
                </a:solidFill>
                <a:latin typeface="+mn-lt"/>
                <a:ea typeface="+mn-ea"/>
                <a:cs typeface="+mn-cs"/>
              </a:rPr>
              <a:t> (classes 4 and 5) to high-potency (classes 1,2 and 3) steroid ointments are used for 3 to 7 days, followed by low-potency (classes 6 and 7 - hydrocortisone) ointments for 1 to 2 weeks. Use only class 6 and 7 ointments(hydrocortisone) on the face.  Topical steroids are used only when lesions are active, discontinued in remissions. </a:t>
            </a:r>
          </a:p>
          <a:p>
            <a:r>
              <a:rPr lang="en-GB" sz="1200" kern="1200" dirty="0" err="1">
                <a:solidFill>
                  <a:schemeClr val="tx1"/>
                </a:solidFill>
                <a:latin typeface="+mn-lt"/>
                <a:ea typeface="+mn-ea"/>
                <a:cs typeface="+mn-cs"/>
              </a:rPr>
              <a:t>Antihistaminics</a:t>
            </a:r>
            <a:r>
              <a:rPr lang="en-GB" sz="1200" kern="1200" dirty="0">
                <a:solidFill>
                  <a:schemeClr val="tx1"/>
                </a:solidFill>
                <a:latin typeface="+mn-lt"/>
                <a:ea typeface="+mn-ea"/>
                <a:cs typeface="+mn-cs"/>
              </a:rPr>
              <a:t> – best given at night time with double dose – </a:t>
            </a:r>
            <a:r>
              <a:rPr lang="en-GB" sz="1200" kern="1200" dirty="0" err="1">
                <a:solidFill>
                  <a:schemeClr val="tx1"/>
                </a:solidFill>
                <a:latin typeface="+mn-lt"/>
                <a:ea typeface="+mn-ea"/>
                <a:cs typeface="+mn-cs"/>
              </a:rPr>
              <a:t>hydroxyzine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diphenhydramine</a:t>
            </a:r>
            <a:r>
              <a:rPr lang="en-GB" sz="1200" kern="1200" dirty="0">
                <a:solidFill>
                  <a:schemeClr val="tx1"/>
                </a:solidFill>
                <a:latin typeface="+mn-lt"/>
                <a:ea typeface="+mn-ea"/>
                <a:cs typeface="+mn-cs"/>
              </a:rPr>
              <a:t>. Low sedating </a:t>
            </a:r>
            <a:r>
              <a:rPr lang="en-GB" sz="1200" kern="1200" dirty="0" err="1">
                <a:solidFill>
                  <a:schemeClr val="tx1"/>
                </a:solidFill>
                <a:latin typeface="+mn-lt"/>
                <a:ea typeface="+mn-ea"/>
                <a:cs typeface="+mn-cs"/>
              </a:rPr>
              <a:t>antihistaminics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levocetrizine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loratidine</a:t>
            </a:r>
            <a:r>
              <a:rPr lang="en-GB" sz="1200" kern="1200" dirty="0">
                <a:solidFill>
                  <a:schemeClr val="tx1"/>
                </a:solidFill>
                <a:latin typeface="+mn-lt"/>
                <a:ea typeface="+mn-ea"/>
                <a:cs typeface="+mn-cs"/>
              </a:rPr>
              <a:t>) may be given to school going children.</a:t>
            </a:r>
          </a:p>
          <a:p>
            <a:r>
              <a:rPr lang="en-GB" sz="1200" kern="1200" dirty="0">
                <a:solidFill>
                  <a:schemeClr val="tx1"/>
                </a:solidFill>
                <a:latin typeface="+mn-lt"/>
                <a:ea typeface="+mn-ea"/>
                <a:cs typeface="+mn-cs"/>
              </a:rPr>
              <a:t>In the majority of children, the disease improves with age. Severe intractable atopic dermatitis may be associated with certain immunodeficiency disorders.</a:t>
            </a:r>
          </a:p>
          <a:p>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46</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Previous slide – milder form of infantile eczema,</a:t>
            </a:r>
            <a:r>
              <a:rPr lang="en-US" baseline="0" dirty="0"/>
              <a:t> severe infantile eczema, eyelid eczema</a:t>
            </a:r>
          </a:p>
          <a:p>
            <a:r>
              <a:rPr lang="en-US" baseline="0" dirty="0"/>
              <a:t>This slide – nummular eczema, </a:t>
            </a:r>
            <a:r>
              <a:rPr lang="en-GB" sz="1200" kern="1200" baseline="0" dirty="0">
                <a:solidFill>
                  <a:schemeClr val="tx1"/>
                </a:solidFill>
                <a:latin typeface="+mn-lt"/>
                <a:ea typeface="+mn-ea"/>
                <a:cs typeface="+mn-cs"/>
              </a:rPr>
              <a:t>Lichen simplex </a:t>
            </a:r>
            <a:r>
              <a:rPr lang="en-GB" sz="1200" kern="1200" baseline="0" dirty="0" err="1">
                <a:solidFill>
                  <a:schemeClr val="tx1"/>
                </a:solidFill>
                <a:latin typeface="+mn-lt"/>
                <a:ea typeface="+mn-ea"/>
                <a:cs typeface="+mn-cs"/>
              </a:rPr>
              <a:t>chronicus</a:t>
            </a:r>
            <a:r>
              <a:rPr lang="en-GB" sz="1200" kern="1200" baseline="0" dirty="0">
                <a:solidFill>
                  <a:schemeClr val="tx1"/>
                </a:solidFill>
                <a:latin typeface="+mn-lt"/>
                <a:ea typeface="+mn-ea"/>
                <a:cs typeface="+mn-cs"/>
              </a:rPr>
              <a:t> with typical </a:t>
            </a:r>
            <a:r>
              <a:rPr lang="en-GB" sz="1200" kern="1200" baseline="0" dirty="0" err="1">
                <a:solidFill>
                  <a:schemeClr val="tx1"/>
                </a:solidFill>
                <a:latin typeface="+mn-lt"/>
                <a:ea typeface="+mn-ea"/>
                <a:cs typeface="+mn-cs"/>
              </a:rPr>
              <a:t>lichenification</a:t>
            </a:r>
            <a:r>
              <a:rPr lang="en-GB" sz="1200" kern="1200" baseline="0" dirty="0">
                <a:solidFill>
                  <a:schemeClr val="tx1"/>
                </a:solidFill>
                <a:latin typeface="+mn-lt"/>
                <a:ea typeface="+mn-ea"/>
                <a:cs typeface="+mn-cs"/>
              </a:rPr>
              <a:t>, atopic dermatitis in older child with involvement of </a:t>
            </a:r>
            <a:r>
              <a:rPr lang="en-GB" sz="1200" kern="1200" baseline="0" dirty="0" err="1">
                <a:solidFill>
                  <a:schemeClr val="tx1"/>
                </a:solidFill>
                <a:latin typeface="+mn-lt"/>
                <a:ea typeface="+mn-ea"/>
                <a:cs typeface="+mn-cs"/>
              </a:rPr>
              <a:t>antecubital</a:t>
            </a:r>
            <a:r>
              <a:rPr lang="en-GB" sz="1200" kern="1200" baseline="0" dirty="0">
                <a:solidFill>
                  <a:schemeClr val="tx1"/>
                </a:solidFill>
                <a:latin typeface="+mn-lt"/>
                <a:ea typeface="+mn-ea"/>
                <a:cs typeface="+mn-cs"/>
              </a:rPr>
              <a:t> area, Childhood eczema – </a:t>
            </a:r>
            <a:r>
              <a:rPr lang="en-GB" sz="1200" kern="1200" baseline="0" dirty="0" err="1">
                <a:solidFill>
                  <a:schemeClr val="tx1"/>
                </a:solidFill>
                <a:latin typeface="+mn-lt"/>
                <a:ea typeface="+mn-ea"/>
                <a:cs typeface="+mn-cs"/>
              </a:rPr>
              <a:t>lichenified</a:t>
            </a:r>
            <a:r>
              <a:rPr lang="en-GB" sz="1200" kern="1200" baseline="0" dirty="0">
                <a:solidFill>
                  <a:schemeClr val="tx1"/>
                </a:solidFill>
                <a:latin typeface="+mn-lt"/>
                <a:ea typeface="+mn-ea"/>
                <a:cs typeface="+mn-cs"/>
              </a:rPr>
              <a:t>, </a:t>
            </a:r>
            <a:r>
              <a:rPr lang="en-GB" sz="1200" kern="1200" baseline="0" dirty="0" err="1">
                <a:solidFill>
                  <a:schemeClr val="tx1"/>
                </a:solidFill>
                <a:latin typeface="+mn-lt"/>
                <a:ea typeface="+mn-ea"/>
                <a:cs typeface="+mn-cs"/>
              </a:rPr>
              <a:t>pruritic</a:t>
            </a:r>
            <a:endParaRPr lang="en-GB" sz="1200" kern="1200" baseline="0" dirty="0">
              <a:solidFill>
                <a:schemeClr val="tx1"/>
              </a:solidFill>
              <a:latin typeface="+mn-lt"/>
              <a:ea typeface="+mn-ea"/>
              <a:cs typeface="+mn-cs"/>
            </a:endParaRPr>
          </a:p>
          <a:p>
            <a:r>
              <a:rPr lang="en-GB" sz="1200" kern="1200" baseline="0" dirty="0">
                <a:solidFill>
                  <a:schemeClr val="tx1"/>
                </a:solidFill>
                <a:latin typeface="+mn-lt"/>
                <a:ea typeface="+mn-ea"/>
                <a:cs typeface="+mn-cs"/>
              </a:rPr>
              <a:t>plaque on the neck, </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47</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baseline="0" dirty="0" err="1">
                <a:solidFill>
                  <a:schemeClr val="tx1"/>
                </a:solidFill>
                <a:latin typeface="+mn-lt"/>
                <a:ea typeface="+mn-ea"/>
                <a:cs typeface="+mn-cs"/>
              </a:rPr>
              <a:t>Pitiriasis</a:t>
            </a:r>
            <a:r>
              <a:rPr lang="en-GB" sz="1200" kern="1200" baseline="0" dirty="0">
                <a:solidFill>
                  <a:schemeClr val="tx1"/>
                </a:solidFill>
                <a:latin typeface="+mn-lt"/>
                <a:ea typeface="+mn-ea"/>
                <a:cs typeface="+mn-cs"/>
              </a:rPr>
              <a:t> Alba, </a:t>
            </a:r>
            <a:r>
              <a:rPr lang="en-GB" sz="1200" kern="1200" baseline="0" dirty="0" err="1">
                <a:solidFill>
                  <a:schemeClr val="tx1"/>
                </a:solidFill>
                <a:latin typeface="+mn-lt"/>
                <a:ea typeface="+mn-ea"/>
                <a:cs typeface="+mn-cs"/>
              </a:rPr>
              <a:t>Pitiriasis</a:t>
            </a:r>
            <a:r>
              <a:rPr lang="en-GB" sz="1200" kern="1200" baseline="0" dirty="0">
                <a:solidFill>
                  <a:schemeClr val="tx1"/>
                </a:solidFill>
                <a:latin typeface="+mn-lt"/>
                <a:ea typeface="+mn-ea"/>
                <a:cs typeface="+mn-cs"/>
              </a:rPr>
              <a:t> Alba, White </a:t>
            </a:r>
            <a:r>
              <a:rPr lang="en-GB" sz="1200" kern="1200" baseline="0" dirty="0" err="1">
                <a:solidFill>
                  <a:schemeClr val="tx1"/>
                </a:solidFill>
                <a:latin typeface="+mn-lt"/>
                <a:ea typeface="+mn-ea"/>
                <a:cs typeface="+mn-cs"/>
              </a:rPr>
              <a:t>dermatographism</a:t>
            </a:r>
            <a:r>
              <a:rPr lang="en-GB" sz="1200" kern="1200" baseline="0" dirty="0">
                <a:solidFill>
                  <a:schemeClr val="tx1"/>
                </a:solidFill>
                <a:latin typeface="+mn-lt"/>
                <a:ea typeface="+mn-ea"/>
                <a:cs typeface="+mn-cs"/>
              </a:rPr>
              <a:t> – reactive vasoconstriction after stroking the skin in an atopic patient, </a:t>
            </a:r>
            <a:r>
              <a:rPr lang="en-GB" sz="1200" kern="1200" baseline="0" dirty="0" err="1">
                <a:solidFill>
                  <a:schemeClr val="tx1"/>
                </a:solidFill>
                <a:latin typeface="+mn-lt"/>
                <a:ea typeface="+mn-ea"/>
                <a:cs typeface="+mn-cs"/>
              </a:rPr>
              <a:t>Dennie’s</a:t>
            </a:r>
            <a:r>
              <a:rPr lang="en-GB" sz="1200" kern="1200" baseline="0" dirty="0">
                <a:solidFill>
                  <a:schemeClr val="tx1"/>
                </a:solidFill>
                <a:latin typeface="+mn-lt"/>
                <a:ea typeface="+mn-ea"/>
                <a:cs typeface="+mn-cs"/>
              </a:rPr>
              <a:t> lines – extra skin folds on lower lid. </a:t>
            </a:r>
            <a:r>
              <a:rPr lang="en-GB" sz="1200" kern="1200" baseline="0" dirty="0" err="1">
                <a:solidFill>
                  <a:schemeClr val="tx1"/>
                </a:solidFill>
                <a:latin typeface="+mn-lt"/>
                <a:ea typeface="+mn-ea"/>
                <a:cs typeface="+mn-cs"/>
              </a:rPr>
              <a:t>Keratosis</a:t>
            </a:r>
            <a:r>
              <a:rPr lang="en-GB" sz="1200" kern="1200" baseline="0" dirty="0">
                <a:solidFill>
                  <a:schemeClr val="tx1"/>
                </a:solidFill>
                <a:latin typeface="+mn-lt"/>
                <a:ea typeface="+mn-ea"/>
                <a:cs typeface="+mn-cs"/>
              </a:rPr>
              <a:t> </a:t>
            </a:r>
            <a:r>
              <a:rPr lang="en-GB" sz="1200" kern="1200" baseline="0" dirty="0" err="1">
                <a:solidFill>
                  <a:schemeClr val="tx1"/>
                </a:solidFill>
                <a:latin typeface="+mn-lt"/>
                <a:ea typeface="+mn-ea"/>
                <a:cs typeface="+mn-cs"/>
              </a:rPr>
              <a:t>pilaris</a:t>
            </a:r>
            <a:r>
              <a:rPr lang="en-GB" sz="1200" kern="1200" baseline="0" dirty="0">
                <a:solidFill>
                  <a:schemeClr val="tx1"/>
                </a:solidFill>
                <a:latin typeface="+mn-lt"/>
                <a:ea typeface="+mn-ea"/>
                <a:cs typeface="+mn-cs"/>
              </a:rPr>
              <a:t> – </a:t>
            </a:r>
            <a:r>
              <a:rPr lang="en-GB" sz="1200" kern="1200" baseline="0" dirty="0" err="1">
                <a:solidFill>
                  <a:schemeClr val="tx1"/>
                </a:solidFill>
                <a:latin typeface="+mn-lt"/>
                <a:ea typeface="+mn-ea"/>
                <a:cs typeface="+mn-cs"/>
              </a:rPr>
              <a:t>keratotic</a:t>
            </a:r>
            <a:r>
              <a:rPr lang="en-GB" sz="1200" kern="1200" baseline="0" dirty="0">
                <a:solidFill>
                  <a:schemeClr val="tx1"/>
                </a:solidFill>
                <a:latin typeface="+mn-lt"/>
                <a:ea typeface="+mn-ea"/>
                <a:cs typeface="+mn-cs"/>
              </a:rPr>
              <a:t>, follicular, slightly </a:t>
            </a:r>
            <a:r>
              <a:rPr lang="en-GB" sz="1200" kern="1200" baseline="0" dirty="0" err="1">
                <a:solidFill>
                  <a:schemeClr val="tx1"/>
                </a:solidFill>
                <a:latin typeface="+mn-lt"/>
                <a:ea typeface="+mn-ea"/>
                <a:cs typeface="+mn-cs"/>
              </a:rPr>
              <a:t>erythematous</a:t>
            </a:r>
            <a:r>
              <a:rPr lang="en-GB" sz="1200" kern="1200" baseline="0" dirty="0">
                <a:solidFill>
                  <a:schemeClr val="tx1"/>
                </a:solidFill>
                <a:latin typeface="+mn-lt"/>
                <a:ea typeface="+mn-ea"/>
                <a:cs typeface="+mn-cs"/>
              </a:rPr>
              <a:t> papules on upper legs</a:t>
            </a:r>
          </a:p>
          <a:p>
            <a:r>
              <a:rPr lang="en-GB" dirty="0"/>
              <a:t>Minor clinical features is helpful in diagnosing mild or atypical cases of atopic dermatitis: </a:t>
            </a:r>
            <a:br>
              <a:rPr lang="en-GB" dirty="0"/>
            </a:br>
            <a:r>
              <a:rPr lang="en-GB" b="1" dirty="0"/>
              <a:t>a.</a:t>
            </a:r>
            <a:r>
              <a:rPr lang="en-GB" dirty="0"/>
              <a:t> </a:t>
            </a:r>
            <a:r>
              <a:rPr lang="en-GB" dirty="0" err="1"/>
              <a:t>Dennie’s</a:t>
            </a:r>
            <a:r>
              <a:rPr lang="en-GB" dirty="0"/>
              <a:t> lines </a:t>
            </a:r>
            <a:r>
              <a:rPr lang="en-GB" b="1" dirty="0"/>
              <a:t>b.</a:t>
            </a:r>
            <a:r>
              <a:rPr lang="en-GB" dirty="0"/>
              <a:t> </a:t>
            </a:r>
            <a:r>
              <a:rPr lang="en-GB" dirty="0" err="1"/>
              <a:t>Periorbital</a:t>
            </a:r>
            <a:r>
              <a:rPr lang="en-GB" dirty="0"/>
              <a:t> darkening </a:t>
            </a:r>
            <a:r>
              <a:rPr lang="en-GB" b="1" dirty="0"/>
              <a:t>c.</a:t>
            </a:r>
            <a:r>
              <a:rPr lang="en-GB" dirty="0"/>
              <a:t> </a:t>
            </a:r>
            <a:r>
              <a:rPr lang="en-GB" dirty="0" err="1"/>
              <a:t>Pityriasis</a:t>
            </a:r>
            <a:r>
              <a:rPr lang="en-GB" dirty="0"/>
              <a:t> alba </a:t>
            </a:r>
            <a:r>
              <a:rPr lang="en-GB" b="1" dirty="0"/>
              <a:t>d.</a:t>
            </a:r>
            <a:r>
              <a:rPr lang="en-GB" dirty="0"/>
              <a:t> infra-auricular fissure </a:t>
            </a:r>
            <a:r>
              <a:rPr lang="en-GB" b="1" dirty="0"/>
              <a:t>e.</a:t>
            </a:r>
            <a:r>
              <a:rPr lang="en-GB" dirty="0"/>
              <a:t> Follicular accentuation </a:t>
            </a:r>
            <a:r>
              <a:rPr lang="en-GB" b="1" dirty="0"/>
              <a:t>f.</a:t>
            </a:r>
            <a:r>
              <a:rPr lang="en-GB" dirty="0"/>
              <a:t> </a:t>
            </a:r>
            <a:r>
              <a:rPr lang="en-GB" dirty="0" err="1"/>
              <a:t>Keratosis</a:t>
            </a:r>
            <a:r>
              <a:rPr lang="en-GB" dirty="0"/>
              <a:t> </a:t>
            </a:r>
            <a:r>
              <a:rPr lang="en-GB" dirty="0" err="1"/>
              <a:t>pilaris</a:t>
            </a:r>
            <a:br>
              <a:rPr lang="en-GB" dirty="0"/>
            </a:br>
            <a:r>
              <a:rPr lang="en-GB" b="1" dirty="0"/>
              <a:t>g.</a:t>
            </a:r>
            <a:r>
              <a:rPr lang="en-GB" dirty="0"/>
              <a:t> </a:t>
            </a:r>
            <a:r>
              <a:rPr lang="en-GB" dirty="0" err="1"/>
              <a:t>Hyperlinear</a:t>
            </a:r>
            <a:r>
              <a:rPr lang="en-GB" dirty="0"/>
              <a:t> palms </a:t>
            </a:r>
            <a:r>
              <a:rPr lang="en-GB" b="1" dirty="0"/>
              <a:t>h.</a:t>
            </a:r>
            <a:r>
              <a:rPr lang="en-GB" dirty="0"/>
              <a:t> </a:t>
            </a:r>
            <a:r>
              <a:rPr lang="en-GB" dirty="0" err="1"/>
              <a:t>Ichthyosis</a:t>
            </a:r>
            <a:r>
              <a:rPr lang="en-GB" dirty="0"/>
              <a:t> </a:t>
            </a:r>
            <a:r>
              <a:rPr lang="en-GB" dirty="0" err="1"/>
              <a:t>vulgaris</a:t>
            </a:r>
            <a:r>
              <a:rPr lang="en-GB" dirty="0"/>
              <a:t> </a:t>
            </a:r>
            <a:r>
              <a:rPr lang="en-GB" b="1" dirty="0" err="1"/>
              <a:t>i</a:t>
            </a:r>
            <a:r>
              <a:rPr lang="en-GB" b="1" dirty="0"/>
              <a:t>.</a:t>
            </a:r>
            <a:r>
              <a:rPr lang="en-GB" dirty="0"/>
              <a:t> Headlight sign </a:t>
            </a:r>
            <a:r>
              <a:rPr lang="en-GB" b="1" dirty="0"/>
              <a:t>j.</a:t>
            </a:r>
            <a:r>
              <a:rPr lang="en-GB" dirty="0"/>
              <a:t> White </a:t>
            </a:r>
            <a:r>
              <a:rPr lang="en-GB" dirty="0" err="1"/>
              <a:t>dermographism</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48</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GB" dirty="0" err="1"/>
              <a:t>Hemangioma</a:t>
            </a:r>
            <a:r>
              <a:rPr lang="en-GB" dirty="0"/>
              <a:t> is a benign </a:t>
            </a:r>
            <a:r>
              <a:rPr lang="en-GB" dirty="0" err="1"/>
              <a:t>tumor</a:t>
            </a:r>
            <a:r>
              <a:rPr lang="en-GB" dirty="0"/>
              <a:t> consisting of proliferating immature capillaries. Natural course – Lesions increase in size in first 6 to 12 months.</a:t>
            </a:r>
            <a:br>
              <a:rPr lang="en-GB" dirty="0"/>
            </a:br>
            <a:r>
              <a:rPr lang="en-GB" dirty="0"/>
              <a:t>  Involution starts after first year. 50% of </a:t>
            </a:r>
            <a:r>
              <a:rPr lang="en-GB" dirty="0" err="1"/>
              <a:t>hemangiomas</a:t>
            </a:r>
            <a:r>
              <a:rPr lang="en-GB" dirty="0"/>
              <a:t> are completely </a:t>
            </a:r>
            <a:r>
              <a:rPr lang="en-GB" dirty="0" err="1"/>
              <a:t>involuted</a:t>
            </a:r>
            <a:r>
              <a:rPr lang="en-GB" dirty="0"/>
              <a:t> by 5 years of age. 70% by 7 years of age. 90% by 9 years of age. </a:t>
            </a:r>
            <a:r>
              <a:rPr lang="en-GB" b="1" dirty="0"/>
              <a:t>Three Types of </a:t>
            </a:r>
            <a:r>
              <a:rPr lang="en-GB" b="1" dirty="0" err="1"/>
              <a:t>Hemangioma</a:t>
            </a:r>
            <a:r>
              <a:rPr lang="en-GB" dirty="0"/>
              <a:t> 1. Superficial (“strawberry”) </a:t>
            </a:r>
            <a:r>
              <a:rPr lang="en-GB" dirty="0" err="1"/>
              <a:t>hemangioma</a:t>
            </a:r>
            <a:r>
              <a:rPr lang="en-GB" dirty="0"/>
              <a:t> Most common type. Lesion appears between 2nd and 4th weeks of life   Asymptomatic, Enlarging, Blanching, Compressible, Red plaque or </a:t>
            </a:r>
            <a:r>
              <a:rPr lang="en-GB" dirty="0" err="1"/>
              <a:t>tumor</a:t>
            </a:r>
            <a:r>
              <a:rPr lang="en-GB" dirty="0"/>
              <a:t> 2. Deep (cavernous) </a:t>
            </a:r>
            <a:r>
              <a:rPr lang="en-GB" dirty="0" err="1"/>
              <a:t>hemangioma</a:t>
            </a:r>
            <a:r>
              <a:rPr lang="en-GB" dirty="0"/>
              <a:t> - Lesion present at birth. Overlying skin may be normal or slightly bluish 3. Mixed superficial and deep.  </a:t>
            </a:r>
            <a:r>
              <a:rPr lang="en-GB" b="1" dirty="0"/>
              <a:t>Location</a:t>
            </a:r>
            <a:r>
              <a:rPr lang="en-GB" dirty="0"/>
              <a:t> </a:t>
            </a:r>
            <a:r>
              <a:rPr lang="en-GB" dirty="0" err="1"/>
              <a:t>Hemangiomas</a:t>
            </a:r>
            <a:r>
              <a:rPr lang="en-GB" dirty="0"/>
              <a:t> are more common on the face and upper part of the body. </a:t>
            </a:r>
          </a:p>
          <a:p>
            <a:r>
              <a:rPr lang="en-GB" b="1" dirty="0"/>
              <a:t>Complications of </a:t>
            </a:r>
            <a:r>
              <a:rPr lang="en-GB" b="1" dirty="0" err="1"/>
              <a:t>Hemangioma</a:t>
            </a:r>
            <a:r>
              <a:rPr lang="en-GB" b="1" dirty="0"/>
              <a:t> </a:t>
            </a:r>
            <a:r>
              <a:rPr lang="en-GB" dirty="0"/>
              <a:t>Ulceration (with lesion in an area of friction). Secondary infection (if </a:t>
            </a:r>
            <a:r>
              <a:rPr lang="en-GB" dirty="0" err="1"/>
              <a:t>hemangioma</a:t>
            </a:r>
            <a:r>
              <a:rPr lang="en-GB" dirty="0"/>
              <a:t> is ulcerated). Compromise of a vital function (lesion by its location causing obstruction). Example: laryngeal obstruction, </a:t>
            </a:r>
            <a:r>
              <a:rPr lang="en-GB" dirty="0" err="1"/>
              <a:t>periorbital</a:t>
            </a:r>
            <a:r>
              <a:rPr lang="en-GB" dirty="0"/>
              <a:t> </a:t>
            </a:r>
            <a:r>
              <a:rPr lang="en-GB" dirty="0" err="1"/>
              <a:t>hemangioma</a:t>
            </a:r>
            <a:r>
              <a:rPr lang="en-GB" dirty="0"/>
              <a:t> obstructs vision. </a:t>
            </a:r>
            <a:r>
              <a:rPr lang="en-GB" dirty="0" err="1"/>
              <a:t>Kasabach-Merrit</a:t>
            </a:r>
            <a:r>
              <a:rPr lang="en-GB" dirty="0"/>
              <a:t> syndrome - A rapidly enlarging deep </a:t>
            </a:r>
            <a:r>
              <a:rPr lang="en-GB" dirty="0" err="1"/>
              <a:t>hemangioma</a:t>
            </a:r>
            <a:r>
              <a:rPr lang="en-GB" dirty="0"/>
              <a:t>, Trapping of circulating platelets and coagulation factors leads to DIC, which in turn leads to life-threatening </a:t>
            </a:r>
            <a:r>
              <a:rPr lang="en-GB" dirty="0" err="1"/>
              <a:t>hemorrhages</a:t>
            </a:r>
            <a:r>
              <a:rPr lang="en-GB" dirty="0"/>
              <a:t>. Multiple </a:t>
            </a:r>
            <a:r>
              <a:rPr lang="en-GB" dirty="0" err="1"/>
              <a:t>cutaneous</a:t>
            </a:r>
            <a:r>
              <a:rPr lang="en-GB" dirty="0"/>
              <a:t> </a:t>
            </a:r>
            <a:r>
              <a:rPr lang="en-GB" dirty="0" err="1"/>
              <a:t>hemangiomas</a:t>
            </a:r>
            <a:r>
              <a:rPr lang="en-GB" dirty="0"/>
              <a:t> may be associated with visceral </a:t>
            </a:r>
            <a:r>
              <a:rPr lang="en-GB" dirty="0" err="1"/>
              <a:t>hemangiomas</a:t>
            </a:r>
            <a:r>
              <a:rPr lang="en-GB" dirty="0"/>
              <a:t> (GI, liver, lung, CNS)</a:t>
            </a:r>
          </a:p>
          <a:p>
            <a:r>
              <a:rPr lang="en-GB" dirty="0"/>
              <a:t>LABORATORY </a:t>
            </a:r>
          </a:p>
          <a:p>
            <a:r>
              <a:rPr lang="en-GB" b="1" dirty="0"/>
              <a:t>1.</a:t>
            </a:r>
            <a:r>
              <a:rPr lang="en-GB" dirty="0"/>
              <a:t>  MRI or CT scan of head - Indicated in patients with </a:t>
            </a:r>
            <a:r>
              <a:rPr lang="en-GB" dirty="0" err="1"/>
              <a:t>hemangiomas</a:t>
            </a:r>
            <a:r>
              <a:rPr lang="en-GB" dirty="0"/>
              <a:t> covering a large area of the face and scalp. Rules out structural brain abnormalities.</a:t>
            </a:r>
            <a:br>
              <a:rPr lang="en-GB" dirty="0"/>
            </a:br>
            <a:r>
              <a:rPr lang="en-GB" b="1" dirty="0"/>
              <a:t>2.</a:t>
            </a:r>
            <a:r>
              <a:rPr lang="en-GB" dirty="0"/>
              <a:t> Early direct </a:t>
            </a:r>
            <a:r>
              <a:rPr lang="en-GB" dirty="0" err="1"/>
              <a:t>laryngoscopy</a:t>
            </a:r>
            <a:r>
              <a:rPr lang="en-GB" dirty="0"/>
              <a:t> - In patients with </a:t>
            </a:r>
            <a:r>
              <a:rPr lang="en-GB" dirty="0" err="1"/>
              <a:t>hemangiomas</a:t>
            </a:r>
            <a:r>
              <a:rPr lang="en-GB" dirty="0"/>
              <a:t> located in the “beard area” (</a:t>
            </a:r>
            <a:r>
              <a:rPr lang="en-GB" dirty="0" err="1"/>
              <a:t>preauricular</a:t>
            </a:r>
            <a:r>
              <a:rPr lang="en-GB" dirty="0"/>
              <a:t> areas, chin, anterior neck, and lower lip). To rule out laryngeal involvement.</a:t>
            </a:r>
            <a:br>
              <a:rPr lang="en-GB" dirty="0"/>
            </a:br>
            <a:r>
              <a:rPr lang="en-GB" b="1" dirty="0"/>
              <a:t>3.</a:t>
            </a:r>
            <a:r>
              <a:rPr lang="en-GB" dirty="0"/>
              <a:t> Platelet count must be done in patients with very rapidly enlarging lesions as in </a:t>
            </a:r>
            <a:r>
              <a:rPr lang="en-GB" dirty="0" err="1"/>
              <a:t>Kasabach</a:t>
            </a:r>
            <a:r>
              <a:rPr lang="en-GB" dirty="0"/>
              <a:t>-Merritt syndrome.</a:t>
            </a:r>
            <a:br>
              <a:rPr lang="en-GB" dirty="0"/>
            </a:br>
            <a:r>
              <a:rPr lang="en-GB" dirty="0"/>
              <a:t>TREATMENT  most involutes spontaneously. Treatment is indicated in few cases.</a:t>
            </a:r>
          </a:p>
          <a:p>
            <a:r>
              <a:rPr lang="en-GB" b="1" dirty="0"/>
              <a:t>1.</a:t>
            </a:r>
            <a:r>
              <a:rPr lang="en-GB" dirty="0"/>
              <a:t> </a:t>
            </a:r>
            <a:r>
              <a:rPr lang="en-GB" i="1" dirty="0"/>
              <a:t>Indications for treatment</a:t>
            </a:r>
            <a:r>
              <a:rPr lang="en-GB" dirty="0"/>
              <a:t>  - </a:t>
            </a:r>
            <a:r>
              <a:rPr lang="en-GB" b="1" dirty="0"/>
              <a:t>a.</a:t>
            </a:r>
            <a:r>
              <a:rPr lang="en-GB" dirty="0"/>
              <a:t> Life- and function-threatening </a:t>
            </a:r>
            <a:r>
              <a:rPr lang="en-GB" dirty="0" err="1"/>
              <a:t>hemangiomas</a:t>
            </a:r>
            <a:r>
              <a:rPr lang="en-GB" dirty="0"/>
              <a:t> - Impairment of vision, hearing, urination, or defecation, Airway compromise, Congestive heart failure, </a:t>
            </a:r>
            <a:r>
              <a:rPr lang="en-GB" dirty="0" err="1"/>
              <a:t>Kasabach</a:t>
            </a:r>
            <a:r>
              <a:rPr lang="en-GB" dirty="0"/>
              <a:t>-Merritt syndrome  </a:t>
            </a:r>
            <a:r>
              <a:rPr lang="en-GB" b="1" dirty="0"/>
              <a:t>b.</a:t>
            </a:r>
            <a:r>
              <a:rPr lang="en-GB" dirty="0"/>
              <a:t> </a:t>
            </a:r>
            <a:r>
              <a:rPr lang="en-GB" dirty="0" err="1"/>
              <a:t>Hemangiomas</a:t>
            </a:r>
            <a:r>
              <a:rPr lang="en-GB" dirty="0"/>
              <a:t> in certain anatomic locations that often leave permanent scars or deformities, especially of the nose and lip  </a:t>
            </a:r>
            <a:r>
              <a:rPr lang="en-GB" b="1" dirty="0"/>
              <a:t>c.</a:t>
            </a:r>
            <a:r>
              <a:rPr lang="en-GB" dirty="0"/>
              <a:t> Large facial </a:t>
            </a:r>
            <a:r>
              <a:rPr lang="en-GB" dirty="0" err="1"/>
              <a:t>hemangiomas</a:t>
            </a:r>
            <a:r>
              <a:rPr lang="en-GB" dirty="0"/>
              <a:t> </a:t>
            </a:r>
            <a:r>
              <a:rPr lang="en-GB" b="1" dirty="0"/>
              <a:t>d.</a:t>
            </a:r>
            <a:r>
              <a:rPr lang="en-GB" dirty="0"/>
              <a:t> Ulcers</a:t>
            </a:r>
            <a:br>
              <a:rPr lang="en-GB" dirty="0"/>
            </a:br>
            <a:r>
              <a:rPr lang="en-GB" b="1" dirty="0"/>
              <a:t>2.</a:t>
            </a:r>
            <a:r>
              <a:rPr lang="en-GB" dirty="0"/>
              <a:t> </a:t>
            </a:r>
            <a:r>
              <a:rPr lang="en-GB" i="1" dirty="0"/>
              <a:t>Forms of treatment</a:t>
            </a:r>
            <a:r>
              <a:rPr lang="en-GB" dirty="0"/>
              <a:t>  </a:t>
            </a:r>
            <a:r>
              <a:rPr lang="en-GB" b="1" dirty="0"/>
              <a:t>a.</a:t>
            </a:r>
            <a:r>
              <a:rPr lang="en-GB" dirty="0"/>
              <a:t> Oral Prednisone 2 to 4 mg/kg/day, single dose in the morning for 4 weeks, then gradually tapering it to alternate days </a:t>
            </a:r>
            <a:r>
              <a:rPr lang="en-GB" b="1" dirty="0"/>
              <a:t>b.</a:t>
            </a:r>
            <a:r>
              <a:rPr lang="en-GB" dirty="0"/>
              <a:t> </a:t>
            </a:r>
            <a:r>
              <a:rPr lang="en-GB" dirty="0" err="1"/>
              <a:t>Intralesional</a:t>
            </a:r>
            <a:r>
              <a:rPr lang="en-GB" dirty="0"/>
              <a:t> injection of </a:t>
            </a:r>
            <a:r>
              <a:rPr lang="en-GB" dirty="0" err="1"/>
              <a:t>triamcinolone</a:t>
            </a:r>
            <a:r>
              <a:rPr lang="en-GB" dirty="0"/>
              <a:t> </a:t>
            </a:r>
            <a:r>
              <a:rPr lang="en-GB" dirty="0" err="1"/>
              <a:t>acetonide</a:t>
            </a:r>
            <a:r>
              <a:rPr lang="en-GB" dirty="0"/>
              <a:t> 1 to 3 mg/kg every 2 weeks times 3 </a:t>
            </a:r>
            <a:r>
              <a:rPr lang="en-GB" b="1" dirty="0"/>
              <a:t>c.</a:t>
            </a:r>
            <a:r>
              <a:rPr lang="en-GB" dirty="0"/>
              <a:t> Interferon alpha 2a: 1 - 3 million U/m</a:t>
            </a:r>
            <a:r>
              <a:rPr lang="en-GB" baseline="30000" dirty="0"/>
              <a:t>2</a:t>
            </a:r>
            <a:r>
              <a:rPr lang="en-GB" dirty="0"/>
              <a:t>/day subcutaneously. A 10% incidence of spastic </a:t>
            </a:r>
            <a:r>
              <a:rPr lang="en-GB" dirty="0" err="1"/>
              <a:t>diplegia</a:t>
            </a:r>
            <a:r>
              <a:rPr lang="en-GB" dirty="0"/>
              <a:t> with the use of interferon alpha 2a has been reported. </a:t>
            </a:r>
            <a:r>
              <a:rPr lang="en-GB" b="1" dirty="0"/>
              <a:t>d.</a:t>
            </a:r>
            <a:r>
              <a:rPr lang="en-GB" dirty="0"/>
              <a:t> </a:t>
            </a:r>
            <a:r>
              <a:rPr lang="en-GB" dirty="0" err="1"/>
              <a:t>Tunable</a:t>
            </a:r>
            <a:r>
              <a:rPr lang="en-GB" dirty="0"/>
              <a:t> pulse dye laser has been used on very early lesions with inconsistent results. </a:t>
            </a:r>
            <a:r>
              <a:rPr lang="en-GB" b="1" dirty="0"/>
              <a:t>e.</a:t>
            </a:r>
            <a:r>
              <a:rPr lang="en-GB" dirty="0"/>
              <a:t> Systemic antibiotics and local wound care are indicated for ulcerated lesions.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49</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baseline="0" dirty="0" err="1">
                <a:solidFill>
                  <a:schemeClr val="tx1"/>
                </a:solidFill>
                <a:latin typeface="+mn-lt"/>
                <a:ea typeface="+mn-ea"/>
                <a:cs typeface="+mn-cs"/>
              </a:rPr>
              <a:t>Hemangioma</a:t>
            </a:r>
            <a:r>
              <a:rPr lang="en-GB" sz="1200" kern="1200" baseline="0" dirty="0">
                <a:solidFill>
                  <a:schemeClr val="tx1"/>
                </a:solidFill>
                <a:latin typeface="+mn-lt"/>
                <a:ea typeface="+mn-ea"/>
                <a:cs typeface="+mn-cs"/>
              </a:rPr>
              <a:t> – segmental vascular plaque associated with closure of the eyelid. This child required oral steroids to keep the eyelid open</a:t>
            </a:r>
          </a:p>
          <a:p>
            <a:r>
              <a:rPr lang="en-GB" sz="1200" kern="1200" baseline="0" dirty="0" err="1">
                <a:solidFill>
                  <a:schemeClr val="tx1"/>
                </a:solidFill>
                <a:latin typeface="+mn-lt"/>
                <a:ea typeface="+mn-ea"/>
                <a:cs typeface="+mn-cs"/>
              </a:rPr>
              <a:t>Hemangiomas</a:t>
            </a:r>
            <a:r>
              <a:rPr lang="en-GB" sz="1200" kern="1200" baseline="0" dirty="0">
                <a:solidFill>
                  <a:schemeClr val="tx1"/>
                </a:solidFill>
                <a:latin typeface="+mn-lt"/>
                <a:ea typeface="+mn-ea"/>
                <a:cs typeface="+mn-cs"/>
              </a:rPr>
              <a:t> in the beard area and chest can be associated with tracheal </a:t>
            </a:r>
            <a:r>
              <a:rPr lang="en-GB" sz="1200" kern="1200" baseline="0" dirty="0" err="1">
                <a:solidFill>
                  <a:schemeClr val="tx1"/>
                </a:solidFill>
                <a:latin typeface="+mn-lt"/>
                <a:ea typeface="+mn-ea"/>
                <a:cs typeface="+mn-cs"/>
              </a:rPr>
              <a:t>hemangiomas</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50</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baseline="0" dirty="0">
                <a:solidFill>
                  <a:schemeClr val="tx1"/>
                </a:solidFill>
                <a:latin typeface="+mn-lt"/>
                <a:ea typeface="+mn-ea"/>
                <a:cs typeface="+mn-cs"/>
              </a:rPr>
              <a:t>Purplish-red Flat; present at birth. Do not enlarge, but remain stable. Permanent dilatation of mature capillaries. Consider neurological evaluation if involves head.</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51</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a:t>A pigmented </a:t>
            </a:r>
            <a:r>
              <a:rPr lang="en-GB" dirty="0" err="1"/>
              <a:t>hamartomatous</a:t>
            </a:r>
            <a:r>
              <a:rPr lang="en-GB" dirty="0"/>
              <a:t> lesion that is present at birth. Surface is rough with prominent skin markings and Coarse terminal hair may be present</a:t>
            </a:r>
            <a:r>
              <a:rPr lang="en-GB" baseline="0" dirty="0"/>
              <a:t> as against nevus of </a:t>
            </a:r>
            <a:r>
              <a:rPr lang="en-GB" baseline="0" dirty="0" err="1"/>
              <a:t>ota</a:t>
            </a:r>
            <a:r>
              <a:rPr lang="en-GB" baseline="0" dirty="0"/>
              <a:t>/</a:t>
            </a:r>
            <a:r>
              <a:rPr lang="en-GB" baseline="0" dirty="0" err="1"/>
              <a:t>ito</a:t>
            </a:r>
            <a:r>
              <a:rPr lang="en-GB" baseline="0" dirty="0"/>
              <a:t> (where surface is flat bluish black </a:t>
            </a:r>
            <a:r>
              <a:rPr lang="en-GB" baseline="0" dirty="0" err="1"/>
              <a:t>macule</a:t>
            </a:r>
            <a:r>
              <a:rPr lang="en-GB" baseline="0" dirty="0"/>
              <a:t> as seen in photo of girl – very rare chance of malignant transformation), Mongolian spots, Café-au-</a:t>
            </a:r>
            <a:r>
              <a:rPr lang="en-GB" baseline="0" dirty="0" err="1"/>
              <a:t>lait</a:t>
            </a:r>
            <a:r>
              <a:rPr lang="en-GB" baseline="0" dirty="0"/>
              <a:t> spots (as in photo – brown flat </a:t>
            </a:r>
            <a:r>
              <a:rPr lang="en-GB" baseline="0" dirty="0" err="1"/>
              <a:t>macule</a:t>
            </a:r>
            <a:r>
              <a:rPr lang="en-GB" baseline="0" dirty="0"/>
              <a:t> on limb, &gt; 6 are significant for diagnosis of neurofibromatosis). </a:t>
            </a:r>
            <a:endParaRPr lang="en-GB" dirty="0"/>
          </a:p>
          <a:p>
            <a:r>
              <a:rPr lang="en-GB" dirty="0"/>
              <a:t>LABORATORY  </a:t>
            </a:r>
            <a:r>
              <a:rPr lang="en-GB" b="1" dirty="0"/>
              <a:t>1.</a:t>
            </a:r>
            <a:r>
              <a:rPr lang="en-GB" dirty="0"/>
              <a:t> MRI of head - Indicated for large lesions anywhere on the body to exclude intracranial </a:t>
            </a:r>
            <a:r>
              <a:rPr lang="en-GB" dirty="0" err="1"/>
              <a:t>melanosis</a:t>
            </a:r>
            <a:r>
              <a:rPr lang="en-GB" dirty="0"/>
              <a:t> and Dandy-Walker malformation  </a:t>
            </a:r>
            <a:r>
              <a:rPr lang="en-GB" b="1" dirty="0"/>
              <a:t>2.</a:t>
            </a:r>
            <a:r>
              <a:rPr lang="en-GB" dirty="0"/>
              <a:t> Spinal MRI - Indicated for CPN of any size that overlies midline or </a:t>
            </a:r>
            <a:r>
              <a:rPr lang="en-GB" dirty="0" err="1"/>
              <a:t>paraspinal</a:t>
            </a:r>
            <a:r>
              <a:rPr lang="en-GB" dirty="0"/>
              <a:t> area of the back to exclude underlying spinal or spinal cord defect</a:t>
            </a:r>
          </a:p>
          <a:p>
            <a:r>
              <a:rPr lang="fr-FR" dirty="0"/>
              <a:t>COMPLICATIONS - Transformation </a:t>
            </a:r>
            <a:r>
              <a:rPr lang="fr-FR" dirty="0" err="1"/>
              <a:t>into</a:t>
            </a:r>
            <a:r>
              <a:rPr lang="fr-FR" dirty="0"/>
              <a:t> </a:t>
            </a:r>
            <a:r>
              <a:rPr lang="fr-FR" dirty="0" err="1"/>
              <a:t>malignant</a:t>
            </a:r>
            <a:r>
              <a:rPr lang="fr-FR" dirty="0"/>
              <a:t> </a:t>
            </a:r>
            <a:r>
              <a:rPr lang="fr-FR" dirty="0" err="1"/>
              <a:t>melanoma</a:t>
            </a:r>
            <a:r>
              <a:rPr lang="fr-FR" dirty="0"/>
              <a:t>. </a:t>
            </a:r>
            <a:r>
              <a:rPr lang="en-GB" dirty="0"/>
              <a:t>With giant CPN: risk is 6% to 10% With small CPN: &lt;1% With intermediate CPN: probably between these figures. Small: &lt;2 cm Intermediate: 2–20 cm Giant: &gt;20 cm or involving one whole anatomic area.</a:t>
            </a:r>
          </a:p>
          <a:p>
            <a:r>
              <a:rPr lang="en-GB" dirty="0"/>
              <a:t>TREATMENT </a:t>
            </a:r>
          </a:p>
          <a:p>
            <a:pPr marL="228600" indent="-228600">
              <a:buNone/>
            </a:pPr>
            <a:r>
              <a:rPr lang="en-GB" dirty="0"/>
              <a:t>Refer the patient to a dermatologist and a plastic surgeon. </a:t>
            </a:r>
          </a:p>
          <a:p>
            <a:pPr marL="228600" indent="-228600">
              <a:buNone/>
            </a:pPr>
            <a:r>
              <a:rPr lang="en-GB" dirty="0"/>
              <a:t>Surgical excision - Recommended for giant CPN, especially those on the torso. The optimal time for surgery is the first decade of life. Intermediate</a:t>
            </a:r>
            <a:r>
              <a:rPr lang="en-GB" baseline="0" dirty="0"/>
              <a:t> </a:t>
            </a:r>
            <a:r>
              <a:rPr lang="en-GB" dirty="0"/>
              <a:t>CPN may be observed or excised. Small CPN may be observed for changes unless there is a family history of melanoma or lesion is in an area that is difficult to observe (e.g., scalp, genitalia)</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52</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Because of transplacental transfer of maternal</a:t>
            </a:r>
            <a:r>
              <a:rPr lang="en-US" baseline="0" dirty="0"/>
              <a:t> androgens. Sebaceous gland response to maternal hormones. Differential diagnosis – CAH. Often resolves spontaneously without treatment. Daily cleaning to be done. </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6</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dirty="0"/>
              <a:t>A hereditary skin disorder characterized by dryness and excessive scaling. PATHOGENESIS </a:t>
            </a:r>
            <a:r>
              <a:rPr lang="en-GB" b="1" dirty="0"/>
              <a:t>1.</a:t>
            </a:r>
            <a:r>
              <a:rPr lang="en-GB" dirty="0"/>
              <a:t> Increased epidermal cell turnover </a:t>
            </a:r>
            <a:r>
              <a:rPr lang="en-GB" b="1" dirty="0"/>
              <a:t>2. </a:t>
            </a:r>
            <a:r>
              <a:rPr lang="en-GB" dirty="0"/>
              <a:t>Increased adhesiveness of the cells of the stratum </a:t>
            </a:r>
            <a:r>
              <a:rPr lang="en-GB" dirty="0" err="1"/>
              <a:t>corneum</a:t>
            </a:r>
            <a:r>
              <a:rPr lang="en-GB" dirty="0"/>
              <a:t> </a:t>
            </a:r>
            <a:r>
              <a:rPr lang="en-GB" b="1" dirty="0"/>
              <a:t>3.</a:t>
            </a:r>
            <a:r>
              <a:rPr lang="en-GB" dirty="0"/>
              <a:t> Abnormal </a:t>
            </a:r>
            <a:r>
              <a:rPr lang="en-GB" dirty="0" err="1"/>
              <a:t>transepidermal</a:t>
            </a:r>
            <a:r>
              <a:rPr lang="en-GB" dirty="0"/>
              <a:t> water loss </a:t>
            </a:r>
            <a:r>
              <a:rPr lang="en-GB" b="1" dirty="0"/>
              <a:t>4.</a:t>
            </a:r>
            <a:r>
              <a:rPr lang="en-GB" dirty="0"/>
              <a:t> Abnormalities of protein and lipid composition and metabolism affecting the cells and intercellular matrix of the stratum </a:t>
            </a:r>
            <a:r>
              <a:rPr lang="en-GB" dirty="0" err="1"/>
              <a:t>corneum</a:t>
            </a:r>
            <a:endParaRPr lang="en-GB" dirty="0"/>
          </a:p>
          <a:p>
            <a:r>
              <a:rPr lang="en-GB" dirty="0"/>
              <a:t>There are five major types of </a:t>
            </a:r>
            <a:r>
              <a:rPr lang="en-GB" dirty="0" err="1"/>
              <a:t>ichthyosis</a:t>
            </a:r>
            <a:r>
              <a:rPr lang="en-GB" dirty="0"/>
              <a:t>. Each is distinguished from the others by mode of inheritance, age of onset, and characteristics and distribution of scales. </a:t>
            </a:r>
            <a:r>
              <a:rPr lang="en-GB" dirty="0" err="1"/>
              <a:t>Ichthyosis</a:t>
            </a:r>
            <a:r>
              <a:rPr lang="en-GB" dirty="0"/>
              <a:t> </a:t>
            </a:r>
            <a:r>
              <a:rPr lang="en-GB" dirty="0" err="1"/>
              <a:t>vulgaris</a:t>
            </a:r>
            <a:r>
              <a:rPr lang="en-GB" dirty="0"/>
              <a:t> &amp;</a:t>
            </a:r>
            <a:r>
              <a:rPr lang="en-GB" baseline="0" dirty="0"/>
              <a:t> </a:t>
            </a:r>
            <a:r>
              <a:rPr lang="en-GB" dirty="0"/>
              <a:t>X-linked </a:t>
            </a:r>
            <a:r>
              <a:rPr lang="en-GB" dirty="0" err="1"/>
              <a:t>ichthyosis</a:t>
            </a:r>
            <a:r>
              <a:rPr lang="en-GB" dirty="0"/>
              <a:t> are more common. Lamellar </a:t>
            </a:r>
            <a:r>
              <a:rPr lang="en-GB" dirty="0" err="1"/>
              <a:t>ichthyosis</a:t>
            </a:r>
            <a:r>
              <a:rPr lang="en-GB" dirty="0"/>
              <a:t>, </a:t>
            </a:r>
            <a:r>
              <a:rPr lang="en-GB" dirty="0" err="1"/>
              <a:t>Nonbullous</a:t>
            </a:r>
            <a:r>
              <a:rPr lang="en-GB" dirty="0"/>
              <a:t> congenital </a:t>
            </a:r>
            <a:r>
              <a:rPr lang="en-GB" dirty="0" err="1"/>
              <a:t>ichthyosiform</a:t>
            </a:r>
            <a:r>
              <a:rPr lang="en-GB" dirty="0"/>
              <a:t> </a:t>
            </a:r>
            <a:r>
              <a:rPr lang="en-GB" dirty="0" err="1"/>
              <a:t>erythroderma</a:t>
            </a:r>
            <a:r>
              <a:rPr lang="en-GB" dirty="0"/>
              <a:t>, </a:t>
            </a:r>
            <a:r>
              <a:rPr lang="en-GB" dirty="0" err="1"/>
              <a:t>Epidermolytic</a:t>
            </a:r>
            <a:r>
              <a:rPr lang="en-GB" dirty="0"/>
              <a:t> hyperkeratosis are less common. </a:t>
            </a:r>
          </a:p>
          <a:p>
            <a:r>
              <a:rPr lang="en-GB" dirty="0"/>
              <a:t>TREATMENT  - </a:t>
            </a:r>
            <a:r>
              <a:rPr lang="en-GB" b="1" dirty="0"/>
              <a:t>1.</a:t>
            </a:r>
            <a:r>
              <a:rPr lang="en-GB" dirty="0"/>
              <a:t> Emollients (e.g., ammonium lactate cream, urea cream) </a:t>
            </a:r>
            <a:r>
              <a:rPr lang="en-GB" b="1" dirty="0"/>
              <a:t>2.</a:t>
            </a:r>
            <a:r>
              <a:rPr lang="en-GB" dirty="0"/>
              <a:t> </a:t>
            </a:r>
            <a:r>
              <a:rPr lang="en-GB" dirty="0" err="1"/>
              <a:t>Keratolytics</a:t>
            </a:r>
            <a:r>
              <a:rPr lang="en-GB" dirty="0"/>
              <a:t> (e.g., salicylic acid in petrolatum) </a:t>
            </a:r>
            <a:r>
              <a:rPr lang="en-GB" b="1" dirty="0"/>
              <a:t>3.</a:t>
            </a:r>
            <a:r>
              <a:rPr lang="en-GB" dirty="0"/>
              <a:t> Oral </a:t>
            </a:r>
            <a:r>
              <a:rPr lang="en-GB" dirty="0" err="1"/>
              <a:t>retinoids</a:t>
            </a:r>
            <a:r>
              <a:rPr lang="en-GB" dirty="0"/>
              <a:t> (e.g., </a:t>
            </a:r>
            <a:r>
              <a:rPr lang="en-GB" dirty="0" err="1"/>
              <a:t>acitretin</a:t>
            </a:r>
            <a:r>
              <a:rPr lang="en-GB" dirty="0"/>
              <a:t>) </a:t>
            </a:r>
            <a:r>
              <a:rPr lang="en-GB" b="1" dirty="0"/>
              <a:t>4.</a:t>
            </a:r>
            <a:r>
              <a:rPr lang="en-GB" dirty="0"/>
              <a:t> Genetic </a:t>
            </a:r>
            <a:r>
              <a:rPr lang="en-GB" dirty="0" err="1"/>
              <a:t>counseling</a:t>
            </a:r>
            <a:r>
              <a:rPr lang="en-GB" dirty="0"/>
              <a:t>   </a:t>
            </a:r>
            <a:br>
              <a:rPr lang="en-GB" dirty="0"/>
            </a:br>
            <a:r>
              <a:rPr lang="en-GB" dirty="0"/>
              <a:t>PROGNOSIS  - </a:t>
            </a:r>
            <a:r>
              <a:rPr lang="en-GB" b="1" dirty="0"/>
              <a:t>1.</a:t>
            </a:r>
            <a:r>
              <a:rPr lang="en-GB" dirty="0"/>
              <a:t> Chronic </a:t>
            </a:r>
            <a:r>
              <a:rPr lang="en-GB" b="1" dirty="0"/>
              <a:t>2.</a:t>
            </a:r>
            <a:r>
              <a:rPr lang="en-GB" dirty="0"/>
              <a:t> Severe forms may be debilitating</a:t>
            </a:r>
          </a:p>
          <a:p>
            <a:r>
              <a:rPr lang="en-GB" dirty="0"/>
              <a:t> </a:t>
            </a:r>
            <a:br>
              <a:rPr lang="en-GB" dirty="0"/>
            </a:br>
            <a:r>
              <a:rPr lang="en-GB" dirty="0"/>
              <a:t>  </a:t>
            </a:r>
          </a:p>
        </p:txBody>
      </p:sp>
      <p:sp>
        <p:nvSpPr>
          <p:cNvPr id="4" name="Slide Number Placeholder 3"/>
          <p:cNvSpPr>
            <a:spLocks noGrp="1"/>
          </p:cNvSpPr>
          <p:nvPr>
            <p:ph type="sldNum" sz="quarter" idx="10"/>
          </p:nvPr>
        </p:nvSpPr>
        <p:spPr/>
        <p:txBody>
          <a:bodyPr/>
          <a:lstStyle/>
          <a:p>
            <a:fld id="{10942B42-C33A-4360-B578-77F3F8703172}" type="slidenum">
              <a:rPr lang="en-GB" smtClean="0"/>
              <a:pPr/>
              <a:t>53</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hereditary skin disorder characterized by </a:t>
            </a:r>
            <a:r>
              <a:rPr lang="en-GB" dirty="0" err="1"/>
              <a:t>bullae</a:t>
            </a:r>
            <a:r>
              <a:rPr lang="en-GB" dirty="0"/>
              <a:t> formed as a result of friction or minor mechanical trauma. There are three major types of </a:t>
            </a:r>
            <a:r>
              <a:rPr lang="en-GB" dirty="0" err="1"/>
              <a:t>epidermolysis</a:t>
            </a:r>
            <a:r>
              <a:rPr lang="en-GB" dirty="0"/>
              <a:t> </a:t>
            </a:r>
            <a:r>
              <a:rPr lang="en-GB" dirty="0" err="1"/>
              <a:t>bullosa</a:t>
            </a:r>
            <a:r>
              <a:rPr lang="en-GB" dirty="0"/>
              <a:t>, all differing in mode of inheritance, clinical presentation, and findings on skin biopsy, direct </a:t>
            </a:r>
            <a:r>
              <a:rPr lang="en-GB" dirty="0" err="1"/>
              <a:t>immunofluorescence</a:t>
            </a:r>
            <a:r>
              <a:rPr lang="en-GB" dirty="0"/>
              <a:t>, and electron microscopy. Most present at birth or in early infancy.</a:t>
            </a:r>
          </a:p>
          <a:p>
            <a:r>
              <a:rPr lang="en-GB" b="1" dirty="0"/>
              <a:t>a.</a:t>
            </a:r>
            <a:r>
              <a:rPr lang="en-GB" dirty="0"/>
              <a:t>  </a:t>
            </a:r>
            <a:r>
              <a:rPr lang="en-GB" dirty="0" err="1"/>
              <a:t>Epidermolysis</a:t>
            </a:r>
            <a:r>
              <a:rPr lang="en-GB" dirty="0"/>
              <a:t> </a:t>
            </a:r>
            <a:r>
              <a:rPr lang="en-GB" dirty="0" err="1"/>
              <a:t>bullosa</a:t>
            </a:r>
            <a:r>
              <a:rPr lang="en-GB" dirty="0"/>
              <a:t> simplex (EBS) – 4 variety. EBS of hands&amp; feet, Generalized EBS, EBS </a:t>
            </a:r>
            <a:r>
              <a:rPr lang="en-GB" dirty="0" err="1"/>
              <a:t>herpetiformis</a:t>
            </a:r>
            <a:r>
              <a:rPr lang="en-GB" dirty="0"/>
              <a:t>. These 3</a:t>
            </a:r>
            <a:r>
              <a:rPr lang="en-GB" baseline="0" dirty="0"/>
              <a:t> variety improves with age. EBS with neuromuscular involvement variety (associated with muscular dystrophy, myasthenia gravis) – has poor prognosis.</a:t>
            </a:r>
            <a:br>
              <a:rPr lang="en-GB" dirty="0"/>
            </a:br>
            <a:r>
              <a:rPr lang="en-GB" b="1" dirty="0"/>
              <a:t>b.</a:t>
            </a:r>
            <a:r>
              <a:rPr lang="en-GB" dirty="0"/>
              <a:t> </a:t>
            </a:r>
            <a:r>
              <a:rPr lang="en-GB" dirty="0" err="1"/>
              <a:t>Junctional</a:t>
            </a:r>
            <a:r>
              <a:rPr lang="en-GB" dirty="0"/>
              <a:t> </a:t>
            </a:r>
            <a:r>
              <a:rPr lang="en-GB" dirty="0" err="1"/>
              <a:t>epidermolysis</a:t>
            </a:r>
            <a:r>
              <a:rPr lang="en-GB" dirty="0"/>
              <a:t> </a:t>
            </a:r>
            <a:r>
              <a:rPr lang="en-GB" dirty="0" err="1"/>
              <a:t>bullosa</a:t>
            </a:r>
            <a:r>
              <a:rPr lang="en-GB" dirty="0"/>
              <a:t> (JEB) – generalized lesions. Mucosal involvement</a:t>
            </a:r>
            <a:r>
              <a:rPr lang="en-GB" baseline="0" dirty="0"/>
              <a:t> of GIT and respiratory tract. Prognosis – poor.</a:t>
            </a:r>
            <a:br>
              <a:rPr lang="en-GB" dirty="0"/>
            </a:br>
            <a:r>
              <a:rPr lang="en-GB" b="1" dirty="0"/>
              <a:t>c.</a:t>
            </a:r>
            <a:r>
              <a:rPr lang="en-GB" dirty="0"/>
              <a:t> Dystrophic </a:t>
            </a:r>
            <a:r>
              <a:rPr lang="en-GB" dirty="0" err="1"/>
              <a:t>epidermolysis</a:t>
            </a:r>
            <a:r>
              <a:rPr lang="en-GB" dirty="0"/>
              <a:t> </a:t>
            </a:r>
            <a:r>
              <a:rPr lang="en-GB" dirty="0" err="1"/>
              <a:t>bullosa</a:t>
            </a:r>
            <a:r>
              <a:rPr lang="en-GB" dirty="0"/>
              <a:t> (DEB) - generalized lesions. Mucosal involvement</a:t>
            </a:r>
            <a:r>
              <a:rPr lang="en-GB" baseline="0" dirty="0"/>
              <a:t> of GIT and respiratory tract. Prognosis – poor.</a:t>
            </a:r>
            <a:endParaRPr lang="en-GB" dirty="0"/>
          </a:p>
          <a:p>
            <a:r>
              <a:rPr lang="en-GB" dirty="0"/>
              <a:t>TREATMENT </a:t>
            </a:r>
            <a:r>
              <a:rPr lang="en-GB" dirty="0" err="1"/>
              <a:t>Treatment</a:t>
            </a:r>
            <a:r>
              <a:rPr lang="en-GB" dirty="0"/>
              <a:t> is mainly palliative. Refer the patient to a dermatologist. </a:t>
            </a:r>
            <a:br>
              <a:rPr lang="en-GB" dirty="0"/>
            </a:br>
            <a:r>
              <a:rPr lang="en-GB" dirty="0"/>
              <a:t>  </a:t>
            </a:r>
            <a:r>
              <a:rPr lang="en-GB" b="1" dirty="0"/>
              <a:t>1.</a:t>
            </a:r>
            <a:r>
              <a:rPr lang="en-GB" dirty="0"/>
              <a:t>    Avoidance of trauma and heat</a:t>
            </a:r>
            <a:br>
              <a:rPr lang="en-GB" dirty="0"/>
            </a:br>
            <a:r>
              <a:rPr lang="en-GB" dirty="0"/>
              <a:t>  </a:t>
            </a:r>
            <a:r>
              <a:rPr lang="en-GB" b="1" dirty="0"/>
              <a:t>2.</a:t>
            </a:r>
            <a:r>
              <a:rPr lang="en-GB" dirty="0"/>
              <a:t>    Low doses of systemic corticosteroids</a:t>
            </a:r>
            <a:br>
              <a:rPr lang="en-GB" dirty="0"/>
            </a:br>
            <a:r>
              <a:rPr lang="en-GB" dirty="0"/>
              <a:t>  </a:t>
            </a:r>
            <a:r>
              <a:rPr lang="en-GB" b="1" dirty="0"/>
              <a:t>3.</a:t>
            </a:r>
            <a:r>
              <a:rPr lang="en-GB" dirty="0"/>
              <a:t>    Antisepsis of eroded areas</a:t>
            </a:r>
            <a:br>
              <a:rPr lang="en-GB" dirty="0"/>
            </a:br>
            <a:r>
              <a:rPr lang="en-GB" dirty="0"/>
              <a:t>  </a:t>
            </a:r>
            <a:r>
              <a:rPr lang="en-GB" b="1" dirty="0"/>
              <a:t>4.</a:t>
            </a:r>
            <a:r>
              <a:rPr lang="en-GB" dirty="0"/>
              <a:t>    Plastic surgery on “mitten hands”</a:t>
            </a:r>
            <a:br>
              <a:rPr lang="en-GB" dirty="0"/>
            </a:br>
            <a:r>
              <a:rPr lang="en-GB" dirty="0"/>
              <a:t>  </a:t>
            </a:r>
            <a:r>
              <a:rPr lang="en-GB" b="1" dirty="0"/>
              <a:t>5.</a:t>
            </a:r>
            <a:r>
              <a:rPr lang="en-GB" dirty="0"/>
              <a:t>    </a:t>
            </a:r>
            <a:r>
              <a:rPr lang="en-GB" dirty="0" err="1"/>
              <a:t>Esophageal</a:t>
            </a:r>
            <a:r>
              <a:rPr lang="en-GB" dirty="0"/>
              <a:t> dilatation</a:t>
            </a:r>
            <a:br>
              <a:rPr lang="en-GB" dirty="0"/>
            </a:br>
            <a:r>
              <a:rPr lang="en-GB" dirty="0"/>
              <a:t>  </a:t>
            </a:r>
            <a:r>
              <a:rPr lang="en-GB" b="1" dirty="0"/>
              <a:t>6.</a:t>
            </a:r>
            <a:r>
              <a:rPr lang="en-GB" dirty="0"/>
              <a:t>    </a:t>
            </a:r>
            <a:r>
              <a:rPr lang="en-GB" dirty="0" err="1"/>
              <a:t>Enteral</a:t>
            </a:r>
            <a:r>
              <a:rPr lang="en-GB" dirty="0"/>
              <a:t> feeding including </a:t>
            </a:r>
            <a:r>
              <a:rPr lang="en-GB" dirty="0" err="1"/>
              <a:t>gastrostomy</a:t>
            </a:r>
            <a:r>
              <a:rPr lang="en-GB" dirty="0"/>
              <a:t> in selected patients</a:t>
            </a:r>
            <a:br>
              <a:rPr lang="en-GB" dirty="0"/>
            </a:br>
            <a:r>
              <a:rPr lang="en-GB" dirty="0"/>
              <a:t>  </a:t>
            </a:r>
            <a:r>
              <a:rPr lang="en-GB" b="1" dirty="0"/>
              <a:t>7.</a:t>
            </a:r>
            <a:r>
              <a:rPr lang="en-GB" dirty="0"/>
              <a:t>    Genetic </a:t>
            </a:r>
            <a:r>
              <a:rPr lang="en-GB" dirty="0" err="1"/>
              <a:t>counseling</a:t>
            </a:r>
            <a:endParaRPr lang="en-GB" dirty="0"/>
          </a:p>
          <a:p>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54</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Down’s syndrome is due to trisomy 21. It is more common when mother becomes pregnant at elderly age – more than 35 years of age. It is commonly because of meiotic non disjunction of ovum. They have characteristic facial feature (slanted eyes, depressed nose, low set ears, open mouth), broad short hands, single transverse palmer crease, saddle gap between first and second toe with sole crease between them. They are mentally subnormal. They are likely to have congenital malformations – particularly congenital heart defects (common AV canal defects, ventricular septal defect), gastrointestinal malformations (duodenal atresia, Hirschsprung disease). There are more prone for respiratory tract infections. There are higher chances of leukemia in them. There is no curative treatment. Management is supportive, with management of associated problems if present. Average life expectancy in recent years has increased to 50 years and beyond.</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55</a:t>
            </a:fld>
            <a:endParaRPr lang="en-GB"/>
          </a:p>
        </p:txBody>
      </p:sp>
    </p:spTree>
    <p:extLst>
      <p:ext uri="{BB962C8B-B14F-4D97-AF65-F5344CB8AC3E}">
        <p14:creationId xmlns:p14="http://schemas.microsoft.com/office/powerpoint/2010/main" val="3529206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Congenital hypothyroidism is mainly because of congenital absence of thyroid gland Or due to hypoplastic ectopic thyroid gland. Neonate is normal at the time of birth. There can be prolonged neonatal jaundice, large birth weight baby, constipation, hoarse cry. If condition is not detected in neonatal period, then typical cretin faces develops with puffy face, large protruding tongue, short stature, distended abdomen, umbilical hernia, excessive weight gain, nonpitting edema, etc. If not diagnosed and treatment is not started in neonatal period – they will become permanently mentally retarded. Incidence in India is higher (1 in 2600 live births, compared to 1 in 4000 in other countries). Early diagnosis and early treatment is important to prevent permanent mental retardation. For early identification universal thyroid screening is to be done of all neonates. Treatment is life long l-thyroxine supplementation. Thyroxine if started late, it will not prevent / change mental retardation.</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57</a:t>
            </a:fld>
            <a:endParaRPr lang="en-GB"/>
          </a:p>
        </p:txBody>
      </p:sp>
    </p:spTree>
    <p:extLst>
      <p:ext uri="{BB962C8B-B14F-4D97-AF65-F5344CB8AC3E}">
        <p14:creationId xmlns:p14="http://schemas.microsoft.com/office/powerpoint/2010/main" val="88075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Mucus gland plugging. </a:t>
            </a:r>
            <a:r>
              <a:rPr lang="en-GB" sz="1200" kern="1200" baseline="0" dirty="0">
                <a:solidFill>
                  <a:schemeClr val="tx1"/>
                </a:solidFill>
                <a:latin typeface="+mn-lt"/>
                <a:ea typeface="+mn-ea"/>
                <a:cs typeface="+mn-cs"/>
              </a:rPr>
              <a:t>2-3 mm, round, white or yellow. Gum margins; hard palate – Common. Management - Reassure; resolve spontaneously.</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Benign transient lesions. Flat bluish</a:t>
            </a:r>
            <a:r>
              <a:rPr lang="en-US" baseline="0" dirty="0"/>
              <a:t> gray</a:t>
            </a:r>
            <a:r>
              <a:rPr lang="en-US" dirty="0"/>
              <a:t> discoloration of skin, mostly on </a:t>
            </a:r>
            <a:r>
              <a:rPr lang="en-US" dirty="0" err="1"/>
              <a:t>sacrogluteal</a:t>
            </a:r>
            <a:r>
              <a:rPr lang="en-US" dirty="0"/>
              <a:t> area. Lesions fade gradually and disappear by 5 – 6 years of age.</a:t>
            </a:r>
            <a:r>
              <a:rPr lang="en-US" baseline="0" dirty="0"/>
              <a:t> </a:t>
            </a:r>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Usually a unilateral, </a:t>
            </a:r>
            <a:r>
              <a:rPr lang="en-GB" dirty="0" err="1"/>
              <a:t>erythematous</a:t>
            </a:r>
            <a:r>
              <a:rPr lang="en-GB" dirty="0"/>
              <a:t>, and tender enlargement of breast in a full-term infant. Rare during first week. Mostly presents during 2</a:t>
            </a:r>
            <a:r>
              <a:rPr lang="en-GB" baseline="30000" dirty="0"/>
              <a:t>nd</a:t>
            </a:r>
            <a:r>
              <a:rPr lang="en-GB" dirty="0"/>
              <a:t> – 3</a:t>
            </a:r>
            <a:r>
              <a:rPr lang="en-GB" baseline="30000" dirty="0"/>
              <a:t>rd</a:t>
            </a:r>
            <a:r>
              <a:rPr lang="en-GB" dirty="0"/>
              <a:t> week. Signs of inflammation -  warm, swollen, </a:t>
            </a:r>
            <a:r>
              <a:rPr lang="en-GB" dirty="0" err="1"/>
              <a:t>erythematous</a:t>
            </a:r>
            <a:r>
              <a:rPr lang="en-GB" dirty="0"/>
              <a:t>, tender, and firm. </a:t>
            </a:r>
          </a:p>
          <a:p>
            <a:r>
              <a:rPr lang="en-GB" dirty="0"/>
              <a:t>Physiologic enlargement of the breasts is bilateral with no signs of inflammation, result from stimulation by maternal hormones that cross the placenta during gestation. Breast engorgement occurs in both male and female term infants and usually subsides within several weeks without any treatment. Breast engorgement does </a:t>
            </a:r>
            <a:r>
              <a:rPr lang="en-GB" i="1" dirty="0"/>
              <a:t>not</a:t>
            </a:r>
            <a:r>
              <a:rPr lang="en-GB" dirty="0"/>
              <a:t> occur in premature infants. Retrograde entry of bacteria present on the skin through the ducts into deeper hypertrophied glandular tissue leads to </a:t>
            </a:r>
            <a:r>
              <a:rPr lang="en-GB" dirty="0" err="1"/>
              <a:t>cellulitis</a:t>
            </a:r>
            <a:r>
              <a:rPr lang="en-GB" dirty="0"/>
              <a:t> or abscess formation. Repeated manipulation of the engorged breast to express the milky discharge (“witch’s milk”) may be a contributory factor. Staph aureus is the responsible organism in most of the cases. </a:t>
            </a:r>
            <a:r>
              <a:rPr lang="en-GB" dirty="0" err="1"/>
              <a:t>Antistaphylococcal</a:t>
            </a:r>
            <a:r>
              <a:rPr lang="en-GB" baseline="0" dirty="0"/>
              <a:t> antibiotics (cloxacillin, amoxycillin clavulanic acid) are required for 7 – 10 days. Incision and drainage is required if there is abscess formation.</a:t>
            </a:r>
            <a:endParaRPr lang="en-GB" dirty="0"/>
          </a:p>
          <a:p>
            <a:endParaRPr lang="en-GB" dirty="0"/>
          </a:p>
        </p:txBody>
      </p:sp>
      <p:sp>
        <p:nvSpPr>
          <p:cNvPr id="4" name="Slide Number Placeholder 3"/>
          <p:cNvSpPr>
            <a:spLocks noGrp="1"/>
          </p:cNvSpPr>
          <p:nvPr>
            <p:ph type="sldNum" sz="quarter" idx="10"/>
          </p:nvPr>
        </p:nvSpPr>
        <p:spPr/>
        <p:txBody>
          <a:bodyPr/>
          <a:lstStyle/>
          <a:p>
            <a:fld id="{10942B42-C33A-4360-B578-77F3F8703172}" type="slidenum">
              <a:rPr lang="en-GB" smtClean="0"/>
              <a:pPr/>
              <a:t>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80% of neonates develop jaundice. Commonest cause of it is physiological jaundice. Other pathological causes are – blood group incompatibility in mother and baby, G6PD deficiency, breast milk jaundice, cephalohematoma, hepatitis in neonate, extrahepatic biliary atresia, etc. Physiological jaundice is because of immaturity of liver during initial days of life, along with excessive bilirubin production due to more number of red cells in neonates with lower life span of red cells, and increased enterohepatic circulation of bilirubin due to absence of gut flora in neonates. Physiological Jaundice do not require treatment. It requires reassurance only.</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20</a:t>
            </a:fld>
            <a:endParaRPr lang="en-GB"/>
          </a:p>
        </p:txBody>
      </p:sp>
    </p:spTree>
    <p:extLst>
      <p:ext uri="{BB962C8B-B14F-4D97-AF65-F5344CB8AC3E}">
        <p14:creationId xmlns:p14="http://schemas.microsoft.com/office/powerpoint/2010/main" val="2910280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shows Soles are yellow – indicates serum bilirubin level of more than 15 mg%. </a:t>
            </a:r>
          </a:p>
          <a:p>
            <a:r>
              <a:rPr lang="en-US" dirty="0"/>
              <a:t>Appearance of jaundice is </a:t>
            </a:r>
            <a:r>
              <a:rPr lang="en-US" dirty="0" err="1"/>
              <a:t>cephalopedal</a:t>
            </a:r>
            <a:r>
              <a:rPr lang="en-US" dirty="0"/>
              <a:t>. Means jaundice first appears on face – when bilirubin is 5 mg% &amp; above, then on chest when bilirubin is 8 mg% &amp; above, on abdomen when bilirubin is around 10 mg% &amp; above, on upper and lower limbs when bilirubin is 12 mg% &amp; above, and on palms and soles when bilirubin is above 15 mg%. This is because skin of face is thinnest, so face is jaundiced first with lower bilirubin level. Skin of palm / sole is thickest, so jaundice appears there only when bilirubin is increased to 15 mg% and above.  </a:t>
            </a:r>
          </a:p>
          <a:p>
            <a:r>
              <a:rPr lang="en-US" dirty="0"/>
              <a:t>When appearance of jaundice is within 24 hours of life (even though jaundice is mild) Or Jaundice is present on palms / soles (it indicates severe / high jaundice) Or Jaundice is persistent after 14 days of life (even though jaundice is mild) – it is called as significant / pathological jaundice. Such neonates require hospitalization for investigations to find out the cause &amp; treatment.</a:t>
            </a:r>
            <a:endParaRPr lang="en-IN" dirty="0"/>
          </a:p>
        </p:txBody>
      </p:sp>
      <p:sp>
        <p:nvSpPr>
          <p:cNvPr id="4" name="Slide Number Placeholder 3"/>
          <p:cNvSpPr>
            <a:spLocks noGrp="1"/>
          </p:cNvSpPr>
          <p:nvPr>
            <p:ph type="sldNum" sz="quarter" idx="5"/>
          </p:nvPr>
        </p:nvSpPr>
        <p:spPr/>
        <p:txBody>
          <a:bodyPr/>
          <a:lstStyle/>
          <a:p>
            <a:fld id="{10942B42-C33A-4360-B578-77F3F8703172}" type="slidenum">
              <a:rPr lang="en-GB" smtClean="0"/>
              <a:pPr/>
              <a:t>21</a:t>
            </a:fld>
            <a:endParaRPr lang="en-GB"/>
          </a:p>
        </p:txBody>
      </p:sp>
    </p:spTree>
    <p:extLst>
      <p:ext uri="{BB962C8B-B14F-4D97-AF65-F5344CB8AC3E}">
        <p14:creationId xmlns:p14="http://schemas.microsoft.com/office/powerpoint/2010/main" val="3488411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1872DA5-597B-4778-9A4B-99530997CA4B}" type="datetimeFigureOut">
              <a:rPr lang="en-US" smtClean="0"/>
              <a:pPr/>
              <a:t>4/16/2020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872DA5-597B-4778-9A4B-99530997CA4B}" type="datetimeFigureOut">
              <a:rPr lang="en-US" smtClean="0"/>
              <a:pPr/>
              <a:t>4/16/2020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872DA5-597B-4778-9A4B-99530997CA4B}" type="datetimeFigureOut">
              <a:rPr lang="en-US" smtClean="0"/>
              <a:pPr/>
              <a:t>4/16/2020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872DA5-597B-4778-9A4B-99530997CA4B}" type="datetimeFigureOut">
              <a:rPr lang="en-US" smtClean="0"/>
              <a:pPr/>
              <a:t>4/16/2020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872DA5-597B-4778-9A4B-99530997CA4B}" type="datetimeFigureOut">
              <a:rPr lang="en-US" smtClean="0"/>
              <a:pPr/>
              <a:t>4/16/2020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1872DA5-597B-4778-9A4B-99530997CA4B}" type="datetimeFigureOut">
              <a:rPr lang="en-US" smtClean="0"/>
              <a:pPr/>
              <a:t>4/16/2020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1872DA5-597B-4778-9A4B-99530997CA4B}" type="datetimeFigureOut">
              <a:rPr lang="en-US" smtClean="0"/>
              <a:pPr/>
              <a:t>4/16/2020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1872DA5-597B-4778-9A4B-99530997CA4B}" type="datetimeFigureOut">
              <a:rPr lang="en-US" smtClean="0"/>
              <a:pPr/>
              <a:t>4/16/2020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72DA5-597B-4778-9A4B-99530997CA4B}" type="datetimeFigureOut">
              <a:rPr lang="en-US" smtClean="0"/>
              <a:pPr/>
              <a:t>4/16/2020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872DA5-597B-4778-9A4B-99530997CA4B}" type="datetimeFigureOut">
              <a:rPr lang="en-US" smtClean="0"/>
              <a:pPr/>
              <a:t>4/16/2020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872DA5-597B-4778-9A4B-99530997CA4B}" type="datetimeFigureOut">
              <a:rPr lang="en-US" smtClean="0"/>
              <a:pPr/>
              <a:t>4/16/2020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0977E5-0840-4648-8DDC-896A0B04D3C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72DA5-597B-4778-9A4B-99530997CA4B}" type="datetimeFigureOut">
              <a:rPr lang="en-US" smtClean="0"/>
              <a:pPr/>
              <a:t>4/16/2020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977E5-0840-4648-8DDC-896A0B04D3C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adc.bmj.com/content/84/2/138.long" TargetMode="External"/><Relationship Id="rId2" Type="http://schemas.openxmlformats.org/officeDocument/2006/relationships/hyperlink" Target="http://adc.bmj.com/search?author1=E+Olafsdottir&amp;sortspec=date&amp;submit=Submit" TargetMode="External"/><Relationship Id="rId1" Type="http://schemas.openxmlformats.org/officeDocument/2006/relationships/slideLayout" Target="../slideLayouts/slideLayout7.xml"/><Relationship Id="rId6" Type="http://schemas.openxmlformats.org/officeDocument/2006/relationships/hyperlink" Target="http://adc.bmj.com/search?author1=T+Markestad&amp;sortspec=date&amp;submit=Submit" TargetMode="External"/><Relationship Id="rId5" Type="http://schemas.openxmlformats.org/officeDocument/2006/relationships/hyperlink" Target="http://adc.bmj.com/search?author1=G+Fluge&amp;sortspec=date&amp;submit=Submit" TargetMode="External"/><Relationship Id="rId4" Type="http://schemas.openxmlformats.org/officeDocument/2006/relationships/hyperlink" Target="http://adc.bmj.com/search?author1=S+Forshei&amp;sortspec=date&amp;submit=Subm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onlinelibrary.wiley.com/doi/10.1111/pde.2012.29.issue-2/issuetoc"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685800" y="2130425"/>
          <a:ext cx="7772400" cy="147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nvGraphicFramePr>
        <p:xfrm>
          <a:off x="1371600" y="3886200"/>
          <a:ext cx="6400800" cy="175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Phimosis</a:t>
            </a:r>
            <a:endParaRPr lang="en-GB" dirty="0"/>
          </a:p>
        </p:txBody>
      </p:sp>
      <p:sp>
        <p:nvSpPr>
          <p:cNvPr id="3" name="Content Placeholder 2"/>
          <p:cNvSpPr>
            <a:spLocks noGrp="1"/>
          </p:cNvSpPr>
          <p:nvPr>
            <p:ph idx="1"/>
          </p:nvPr>
        </p:nvSpPr>
        <p:spPr/>
        <p:txBody>
          <a:bodyPr/>
          <a:lstStyle/>
          <a:p>
            <a:r>
              <a:rPr lang="en-US" dirty="0"/>
              <a:t>Physiological </a:t>
            </a:r>
          </a:p>
          <a:p>
            <a:r>
              <a:rPr lang="en-US" dirty="0"/>
              <a:t>Skin gradually loosens, no treatment is required </a:t>
            </a:r>
          </a:p>
          <a:p>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Vaginal Bleeding</a:t>
            </a:r>
            <a:endParaRPr lang="en-GB" dirty="0"/>
          </a:p>
        </p:txBody>
      </p:sp>
      <p:sp>
        <p:nvSpPr>
          <p:cNvPr id="3" name="Content Placeholder 2"/>
          <p:cNvSpPr>
            <a:spLocks noGrp="1"/>
          </p:cNvSpPr>
          <p:nvPr>
            <p:ph idx="1"/>
          </p:nvPr>
        </p:nvSpPr>
        <p:spPr/>
        <p:txBody>
          <a:bodyPr/>
          <a:lstStyle/>
          <a:p>
            <a:r>
              <a:rPr lang="en-US" dirty="0"/>
              <a:t>Due to sudden withdrawal of maternal hormones </a:t>
            </a:r>
          </a:p>
          <a:p>
            <a:r>
              <a:rPr lang="en-US" dirty="0"/>
              <a:t>Occurs on 3rd to 7th day of age </a:t>
            </a:r>
          </a:p>
          <a:p>
            <a:r>
              <a:rPr lang="en-US" dirty="0"/>
              <a:t>Small quantity</a:t>
            </a:r>
          </a:p>
          <a:p>
            <a:r>
              <a:rPr lang="en-US" dirty="0"/>
              <a:t>Self limiting, no treatment is required </a:t>
            </a: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Epiphora</a:t>
            </a:r>
            <a:r>
              <a:rPr lang="en-US" dirty="0"/>
              <a:t> – Persistent Tearing</a:t>
            </a:r>
            <a:endParaRPr lang="en-GB" dirty="0"/>
          </a:p>
        </p:txBody>
      </p:sp>
      <p:sp>
        <p:nvSpPr>
          <p:cNvPr id="3" name="Content Placeholder 2"/>
          <p:cNvSpPr>
            <a:spLocks noGrp="1"/>
          </p:cNvSpPr>
          <p:nvPr>
            <p:ph idx="1"/>
          </p:nvPr>
        </p:nvSpPr>
        <p:spPr/>
        <p:txBody>
          <a:bodyPr>
            <a:normAutofit/>
          </a:bodyPr>
          <a:lstStyle/>
          <a:p>
            <a:r>
              <a:rPr lang="en-US" dirty="0"/>
              <a:t>Due to blockage of </a:t>
            </a:r>
            <a:r>
              <a:rPr lang="en-US" dirty="0" err="1"/>
              <a:t>nasolacrymal</a:t>
            </a:r>
            <a:r>
              <a:rPr lang="en-US" dirty="0"/>
              <a:t> duct </a:t>
            </a:r>
          </a:p>
          <a:p>
            <a:r>
              <a:rPr lang="en-US" dirty="0"/>
              <a:t>Persistent watering from eye</a:t>
            </a:r>
          </a:p>
          <a:p>
            <a:r>
              <a:rPr lang="en-US" dirty="0"/>
              <a:t>Local frequent massaging results in cure 6 - 8 months</a:t>
            </a:r>
          </a:p>
          <a:p>
            <a:r>
              <a:rPr lang="en-US" dirty="0"/>
              <a:t>Syringing operation needed in some cases if no cure by massaging</a:t>
            </a:r>
            <a:endParaRPr lang="en-GB" dirty="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Excessive Sleepiness</a:t>
            </a:r>
            <a:endParaRPr lang="en-GB" dirty="0"/>
          </a:p>
        </p:txBody>
      </p:sp>
      <p:sp>
        <p:nvSpPr>
          <p:cNvPr id="3" name="Content Placeholder 2"/>
          <p:cNvSpPr>
            <a:spLocks noGrp="1"/>
          </p:cNvSpPr>
          <p:nvPr>
            <p:ph idx="1"/>
          </p:nvPr>
        </p:nvSpPr>
        <p:spPr/>
        <p:txBody>
          <a:bodyPr>
            <a:normAutofit/>
          </a:bodyPr>
          <a:lstStyle/>
          <a:p>
            <a:r>
              <a:rPr lang="en-US" dirty="0"/>
              <a:t>Neonates sleep about 20 – 22 hours. They take feed for 15 – 20 min, and go to sleep for 2 – 3 hours.</a:t>
            </a:r>
          </a:p>
          <a:p>
            <a:r>
              <a:rPr lang="en-US" dirty="0"/>
              <a:t>Sudden lethargy/poor activity or poor feeding, in a baby who was feeding adequately, is a danger sign, manifestation of a serious illness like septicemia or hypoglycemia. </a:t>
            </a:r>
            <a:endParaRPr lang="en-GB" dirty="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Excessive Crying</a:t>
            </a:r>
            <a:endParaRPr lang="en-GB" dirty="0"/>
          </a:p>
        </p:txBody>
      </p:sp>
      <p:sp>
        <p:nvSpPr>
          <p:cNvPr id="3" name="Content Placeholder 2"/>
          <p:cNvSpPr>
            <a:spLocks noGrp="1"/>
          </p:cNvSpPr>
          <p:nvPr>
            <p:ph idx="1"/>
          </p:nvPr>
        </p:nvSpPr>
        <p:spPr/>
        <p:txBody>
          <a:bodyPr>
            <a:normAutofit fontScale="77500" lnSpcReduction="20000"/>
          </a:bodyPr>
          <a:lstStyle/>
          <a:p>
            <a:r>
              <a:rPr lang="en-US" dirty="0"/>
              <a:t>Hunger  </a:t>
            </a:r>
          </a:p>
          <a:p>
            <a:r>
              <a:rPr lang="en-US" dirty="0"/>
              <a:t>Unpleasant sensation of a full bladder before passing urine</a:t>
            </a:r>
          </a:p>
          <a:p>
            <a:r>
              <a:rPr lang="en-US" dirty="0"/>
              <a:t>Painful evacuation of hard stools </a:t>
            </a:r>
          </a:p>
          <a:p>
            <a:r>
              <a:rPr lang="en-US" dirty="0"/>
              <a:t>Discomfort of wet napkins </a:t>
            </a:r>
          </a:p>
          <a:p>
            <a:r>
              <a:rPr lang="en-US" dirty="0"/>
              <a:t>Abdominal Colic</a:t>
            </a:r>
          </a:p>
          <a:p>
            <a:r>
              <a:rPr lang="en-US" dirty="0"/>
              <a:t>Insect Bites</a:t>
            </a:r>
          </a:p>
          <a:p>
            <a:r>
              <a:rPr lang="en-US" dirty="0"/>
              <a:t>Nose Block </a:t>
            </a:r>
          </a:p>
          <a:p>
            <a:r>
              <a:rPr lang="en-US" dirty="0"/>
              <a:t>Unapparent Trauma </a:t>
            </a:r>
          </a:p>
          <a:p>
            <a:r>
              <a:rPr lang="en-US" dirty="0"/>
              <a:t>Excessive inconsolable crying or a high pitched cry is indicative of serious disorder like meningitis or intestinal obstruction or a painful inflammatory condition.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Infantile Colic – Evening Colic</a:t>
            </a:r>
            <a:endParaRPr lang="en-GB" dirty="0"/>
          </a:p>
        </p:txBody>
      </p:sp>
      <p:sp>
        <p:nvSpPr>
          <p:cNvPr id="3" name="Content Placeholder 2"/>
          <p:cNvSpPr>
            <a:spLocks noGrp="1"/>
          </p:cNvSpPr>
          <p:nvPr>
            <p:ph idx="1"/>
          </p:nvPr>
        </p:nvSpPr>
        <p:spPr>
          <a:xfrm>
            <a:off x="457200" y="1428736"/>
            <a:ext cx="8229600" cy="4929222"/>
          </a:xfrm>
        </p:spPr>
        <p:txBody>
          <a:bodyPr>
            <a:normAutofit fontScale="25000" lnSpcReduction="20000"/>
          </a:bodyPr>
          <a:lstStyle/>
          <a:p>
            <a:r>
              <a:rPr lang="en-GB" sz="8000" dirty="0"/>
              <a:t>Severe paroxysmal crying mainly in the late afternoon.</a:t>
            </a:r>
            <a:endParaRPr lang="en-US" sz="8000" dirty="0"/>
          </a:p>
          <a:p>
            <a:r>
              <a:rPr lang="en-GB" sz="8000" dirty="0"/>
              <a:t>Behavioural problem, begins after 2- 3 weeks of life and peaks at age 2–3 months, stops by 4</a:t>
            </a:r>
            <a:r>
              <a:rPr lang="en-GB" sz="8000" baseline="30000" dirty="0"/>
              <a:t>th</a:t>
            </a:r>
            <a:r>
              <a:rPr lang="en-GB" sz="8000" dirty="0"/>
              <a:t> – 5</a:t>
            </a:r>
            <a:r>
              <a:rPr lang="en-GB" sz="8000" baseline="30000" dirty="0"/>
              <a:t>th</a:t>
            </a:r>
            <a:r>
              <a:rPr lang="en-GB" sz="8000" dirty="0"/>
              <a:t> month. </a:t>
            </a:r>
          </a:p>
          <a:p>
            <a:r>
              <a:rPr lang="en-GB" sz="8000" dirty="0"/>
              <a:t>Infant is otherwise healthy and well fed. Exclude other causes of excess crying.</a:t>
            </a:r>
          </a:p>
          <a:p>
            <a:r>
              <a:rPr lang="en-GB" sz="8000" dirty="0"/>
              <a:t>Parental Reassurance &amp; Education </a:t>
            </a:r>
          </a:p>
          <a:p>
            <a:r>
              <a:rPr lang="en-GB" sz="8000" dirty="0"/>
              <a:t>Gentle swinging or rocking, placing baby in prone position &amp; gentle patting, soft music, car driving, or walking in the stroller may be helpful. Quite environment.</a:t>
            </a:r>
          </a:p>
          <a:p>
            <a:r>
              <a:rPr lang="en-GB" sz="8000" dirty="0"/>
              <a:t>Phenobarbital elixir and </a:t>
            </a:r>
            <a:r>
              <a:rPr lang="en-GB" sz="8000" dirty="0" err="1"/>
              <a:t>dicyclomine</a:t>
            </a:r>
            <a:r>
              <a:rPr lang="en-GB" sz="8000" dirty="0"/>
              <a:t> have been found to be somewhat helpful, but their use is to be discouraged because of the risk of adverse reactions. </a:t>
            </a:r>
            <a:r>
              <a:rPr lang="en-GB" sz="8000" dirty="0" err="1"/>
              <a:t>Dicyclomine</a:t>
            </a:r>
            <a:r>
              <a:rPr lang="en-GB" sz="8000" dirty="0"/>
              <a:t> has been associated with </a:t>
            </a:r>
            <a:r>
              <a:rPr lang="en-GB" sz="8000" dirty="0" err="1"/>
              <a:t>apnea</a:t>
            </a:r>
            <a:r>
              <a:rPr lang="en-GB" sz="8000" dirty="0"/>
              <a:t> in infants and is contraindicated below 6 months . </a:t>
            </a:r>
          </a:p>
          <a:p>
            <a:r>
              <a:rPr lang="en-GB" sz="8000" dirty="0" err="1"/>
              <a:t>Simethicone</a:t>
            </a:r>
            <a:r>
              <a:rPr lang="en-GB" sz="8000" dirty="0"/>
              <a:t> (helps in elimination of gas)has not been shown to ameliorate colic.  </a:t>
            </a:r>
          </a:p>
          <a:p>
            <a:r>
              <a:rPr lang="en-GB" sz="8000" dirty="0"/>
              <a:t>A trial of ranitidine might be of help if </a:t>
            </a:r>
            <a:r>
              <a:rPr lang="en-GB" sz="8000" dirty="0" err="1"/>
              <a:t>gastroesophageal</a:t>
            </a:r>
            <a:r>
              <a:rPr lang="en-GB" sz="8000" dirty="0"/>
              <a:t> reflux is contributing to the child’s discomfort.</a:t>
            </a:r>
          </a:p>
          <a:p>
            <a:endParaRPr lang="en-US" dirty="0"/>
          </a:p>
          <a:p>
            <a:endParaRPr lang="en-GB" dirty="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304800"/>
          <a:ext cx="8534400" cy="598932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28956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685800">
                <a:tc>
                  <a:txBody>
                    <a:bodyPr/>
                    <a:lstStyle/>
                    <a:p>
                      <a:r>
                        <a:rPr lang="en-US" dirty="0"/>
                        <a:t>Study </a:t>
                      </a:r>
                    </a:p>
                  </a:txBody>
                  <a:tcPr/>
                </a:tc>
                <a:tc>
                  <a:txBody>
                    <a:bodyPr/>
                    <a:lstStyle/>
                    <a:p>
                      <a:r>
                        <a:rPr lang="en-US" dirty="0"/>
                        <a:t>Journal,</a:t>
                      </a:r>
                      <a:r>
                        <a:rPr lang="en-US" baseline="0" dirty="0"/>
                        <a:t> Authors</a:t>
                      </a:r>
                      <a:endParaRPr lang="en-US" dirty="0"/>
                    </a:p>
                  </a:txBody>
                  <a:tcPr/>
                </a:tc>
                <a:tc>
                  <a:txBody>
                    <a:bodyPr/>
                    <a:lstStyle/>
                    <a:p>
                      <a:r>
                        <a:rPr lang="en-US" dirty="0"/>
                        <a:t>Level of </a:t>
                      </a:r>
                      <a:r>
                        <a:rPr lang="en-US" dirty="0" err="1"/>
                        <a:t>Evid</a:t>
                      </a:r>
                      <a:endParaRPr lang="en-US" dirty="0"/>
                    </a:p>
                  </a:txBody>
                  <a:tcPr/>
                </a:tc>
                <a:tc>
                  <a:txBody>
                    <a:bodyPr/>
                    <a:lstStyle/>
                    <a:p>
                      <a:r>
                        <a:rPr lang="en-US" dirty="0"/>
                        <a:t>Results </a:t>
                      </a:r>
                    </a:p>
                  </a:txBody>
                  <a:tcPr/>
                </a:tc>
                <a:tc>
                  <a:txBody>
                    <a:bodyPr/>
                    <a:lstStyle/>
                    <a:p>
                      <a:r>
                        <a:rPr lang="en-US" dirty="0"/>
                        <a:t>Outcome </a:t>
                      </a:r>
                    </a:p>
                  </a:txBody>
                  <a:tcPr/>
                </a:tc>
                <a:extLst>
                  <a:ext uri="{0D108BD9-81ED-4DB2-BD59-A6C34878D82A}">
                    <a16:rowId xmlns:a16="http://schemas.microsoft.com/office/drawing/2014/main" val="10000"/>
                  </a:ext>
                </a:extLst>
              </a:tr>
              <a:tr h="5238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kern="1200" dirty="0" err="1">
                          <a:solidFill>
                            <a:schemeClr val="dk1"/>
                          </a:solidFill>
                          <a:latin typeface="+mn-lt"/>
                          <a:ea typeface="+mn-ea"/>
                          <a:cs typeface="+mn-cs"/>
                        </a:rPr>
                        <a:t>Randomised</a:t>
                      </a:r>
                      <a:r>
                        <a:rPr lang="en-US" sz="1800" b="1" i="0" kern="1200" dirty="0">
                          <a:solidFill>
                            <a:schemeClr val="dk1"/>
                          </a:solidFill>
                          <a:latin typeface="+mn-lt"/>
                          <a:ea typeface="+mn-ea"/>
                          <a:cs typeface="+mn-cs"/>
                        </a:rPr>
                        <a:t> controlled trial of infantile colic treated with chiropractic spinal manipulation</a:t>
                      </a:r>
                    </a:p>
                    <a:p>
                      <a:endParaRPr lang="en-US" dirty="0"/>
                    </a:p>
                  </a:txBody>
                  <a:tcPr/>
                </a:tc>
                <a:tc>
                  <a:txBody>
                    <a:bodyPr/>
                    <a:lstStyle/>
                    <a:p>
                      <a:r>
                        <a:rPr lang="en-US" sz="1800" b="0" i="1" kern="1200" dirty="0">
                          <a:solidFill>
                            <a:schemeClr val="dk1"/>
                          </a:solidFill>
                          <a:latin typeface="+mn-lt"/>
                          <a:ea typeface="+mn-ea"/>
                          <a:cs typeface="+mn-cs"/>
                        </a:rPr>
                        <a:t>Arch </a:t>
                      </a:r>
                      <a:r>
                        <a:rPr lang="en-US" sz="1800" b="0" i="1" kern="1200" dirty="0" err="1">
                          <a:solidFill>
                            <a:schemeClr val="dk1"/>
                          </a:solidFill>
                          <a:latin typeface="+mn-lt"/>
                          <a:ea typeface="+mn-ea"/>
                          <a:cs typeface="+mn-cs"/>
                        </a:rPr>
                        <a:t>Dis</a:t>
                      </a:r>
                      <a:r>
                        <a:rPr lang="en-US" sz="1800" b="0" i="1" kern="1200" dirty="0">
                          <a:solidFill>
                            <a:schemeClr val="dk1"/>
                          </a:solidFill>
                          <a:latin typeface="+mn-lt"/>
                          <a:ea typeface="+mn-ea"/>
                          <a:cs typeface="+mn-cs"/>
                        </a:rPr>
                        <a:t> Child </a:t>
                      </a:r>
                      <a:r>
                        <a:rPr lang="en-US" sz="1800" b="0" i="0" kern="1200" dirty="0">
                          <a:solidFill>
                            <a:schemeClr val="dk1"/>
                          </a:solidFill>
                          <a:latin typeface="+mn-lt"/>
                          <a:ea typeface="+mn-ea"/>
                          <a:cs typeface="+mn-cs"/>
                        </a:rPr>
                        <a:t>2001;</a:t>
                      </a:r>
                      <a:r>
                        <a:rPr lang="en-US" sz="1800" b="1" i="0" kern="1200" dirty="0">
                          <a:solidFill>
                            <a:schemeClr val="dk1"/>
                          </a:solidFill>
                          <a:latin typeface="+mn-lt"/>
                          <a:ea typeface="+mn-ea"/>
                          <a:cs typeface="+mn-cs"/>
                        </a:rPr>
                        <a:t>84</a:t>
                      </a:r>
                      <a:r>
                        <a:rPr lang="en-US" sz="1800" b="0" i="0" kern="1200" dirty="0">
                          <a:solidFill>
                            <a:schemeClr val="dk1"/>
                          </a:solidFill>
                          <a:latin typeface="+mn-lt"/>
                          <a:ea typeface="+mn-ea"/>
                          <a:cs typeface="+mn-cs"/>
                        </a:rPr>
                        <a:t>:138-141 doi:10.1136/adc.84.2.138</a:t>
                      </a:r>
                    </a:p>
                    <a:p>
                      <a:pPr fontAlgn="base"/>
                      <a:r>
                        <a:rPr lang="en-US" sz="1800" b="1" i="0" u="none" strike="noStrike" kern="1200" dirty="0">
                          <a:solidFill>
                            <a:schemeClr val="dk1"/>
                          </a:solidFill>
                          <a:latin typeface="+mn-lt"/>
                          <a:ea typeface="+mn-ea"/>
                          <a:cs typeface="+mn-cs"/>
                          <a:hlinkClick r:id="rId2"/>
                        </a:rPr>
                        <a:t>E </a:t>
                      </a:r>
                      <a:r>
                        <a:rPr lang="en-US" sz="1800" b="1" i="0" u="none" strike="noStrike" kern="1200" dirty="0" err="1">
                          <a:solidFill>
                            <a:schemeClr val="dk1"/>
                          </a:solidFill>
                          <a:latin typeface="+mn-lt"/>
                          <a:ea typeface="+mn-ea"/>
                          <a:cs typeface="+mn-cs"/>
                          <a:hlinkClick r:id="rId2"/>
                        </a:rPr>
                        <a:t>Olafsdottir</a:t>
                      </a:r>
                      <a:r>
                        <a:rPr lang="en-US" sz="1800" b="0" i="0" u="none" strike="noStrike" kern="1200" baseline="30000" dirty="0" err="1">
                          <a:solidFill>
                            <a:schemeClr val="dk1"/>
                          </a:solidFill>
                          <a:latin typeface="+mn-lt"/>
                          <a:ea typeface="+mn-ea"/>
                          <a:cs typeface="+mn-cs"/>
                          <a:hlinkClick r:id="rId3"/>
                        </a:rPr>
                        <a:t>a</a:t>
                      </a:r>
                      <a:r>
                        <a:rPr lang="en-US" sz="1800" b="0" i="0" kern="1200" dirty="0">
                          <a:solidFill>
                            <a:schemeClr val="dk1"/>
                          </a:solidFill>
                          <a:latin typeface="+mn-lt"/>
                          <a:ea typeface="+mn-ea"/>
                          <a:cs typeface="+mn-cs"/>
                        </a:rPr>
                        <a:t>, </a:t>
                      </a:r>
                    </a:p>
                    <a:p>
                      <a:pPr fontAlgn="base"/>
                      <a:r>
                        <a:rPr lang="en-US" sz="1800" b="1" i="0" u="none" strike="noStrike" kern="1200" dirty="0">
                          <a:solidFill>
                            <a:schemeClr val="dk1"/>
                          </a:solidFill>
                          <a:latin typeface="+mn-lt"/>
                          <a:ea typeface="+mn-ea"/>
                          <a:cs typeface="+mn-cs"/>
                          <a:hlinkClick r:id="rId4"/>
                        </a:rPr>
                        <a:t>S </a:t>
                      </a:r>
                      <a:r>
                        <a:rPr lang="en-US" sz="1800" b="1" i="0" u="none" strike="noStrike" kern="1200" dirty="0" err="1">
                          <a:solidFill>
                            <a:schemeClr val="dk1"/>
                          </a:solidFill>
                          <a:latin typeface="+mn-lt"/>
                          <a:ea typeface="+mn-ea"/>
                          <a:cs typeface="+mn-cs"/>
                          <a:hlinkClick r:id="rId4"/>
                        </a:rPr>
                        <a:t>Forshei</a:t>
                      </a:r>
                      <a:r>
                        <a:rPr lang="en-US" sz="1800" b="0" i="0" u="none" strike="noStrike" kern="1200" baseline="30000" dirty="0" err="1">
                          <a:solidFill>
                            <a:schemeClr val="dk1"/>
                          </a:solidFill>
                          <a:latin typeface="+mn-lt"/>
                          <a:ea typeface="+mn-ea"/>
                          <a:cs typeface="+mn-cs"/>
                          <a:hlinkClick r:id="rId3"/>
                        </a:rPr>
                        <a:t>b</a:t>
                      </a:r>
                      <a:r>
                        <a:rPr lang="en-US" sz="1800" b="0" i="0" kern="1200" dirty="0">
                          <a:solidFill>
                            <a:schemeClr val="dk1"/>
                          </a:solidFill>
                          <a:latin typeface="+mn-lt"/>
                          <a:ea typeface="+mn-ea"/>
                          <a:cs typeface="+mn-cs"/>
                        </a:rPr>
                        <a:t>, </a:t>
                      </a:r>
                    </a:p>
                    <a:p>
                      <a:pPr fontAlgn="base"/>
                      <a:r>
                        <a:rPr lang="en-US" sz="1800" b="1" i="0" u="none" strike="noStrike" kern="1200" dirty="0">
                          <a:solidFill>
                            <a:schemeClr val="dk1"/>
                          </a:solidFill>
                          <a:latin typeface="+mn-lt"/>
                          <a:ea typeface="+mn-ea"/>
                          <a:cs typeface="+mn-cs"/>
                          <a:hlinkClick r:id="rId5"/>
                        </a:rPr>
                        <a:t>G </a:t>
                      </a:r>
                      <a:r>
                        <a:rPr lang="en-US" sz="1800" b="1" i="0" u="none" strike="noStrike" kern="1200" dirty="0" err="1">
                          <a:solidFill>
                            <a:schemeClr val="dk1"/>
                          </a:solidFill>
                          <a:latin typeface="+mn-lt"/>
                          <a:ea typeface="+mn-ea"/>
                          <a:cs typeface="+mn-cs"/>
                          <a:hlinkClick r:id="rId5"/>
                        </a:rPr>
                        <a:t>Fluge</a:t>
                      </a:r>
                      <a:r>
                        <a:rPr lang="en-US" sz="1800" b="0" i="0" u="none" strike="noStrike" kern="1200" baseline="30000" dirty="0" err="1">
                          <a:solidFill>
                            <a:schemeClr val="dk1"/>
                          </a:solidFill>
                          <a:latin typeface="+mn-lt"/>
                          <a:ea typeface="+mn-ea"/>
                          <a:cs typeface="+mn-cs"/>
                          <a:hlinkClick r:id="rId3"/>
                        </a:rPr>
                        <a:t>a</a:t>
                      </a:r>
                      <a:r>
                        <a:rPr lang="en-US" sz="1800" b="0" i="0" kern="1200" dirty="0">
                          <a:solidFill>
                            <a:schemeClr val="dk1"/>
                          </a:solidFill>
                          <a:latin typeface="+mn-lt"/>
                          <a:ea typeface="+mn-ea"/>
                          <a:cs typeface="+mn-cs"/>
                        </a:rPr>
                        <a:t>, </a:t>
                      </a:r>
                    </a:p>
                    <a:p>
                      <a:pPr fontAlgn="base"/>
                      <a:r>
                        <a:rPr lang="en-US" sz="1800" b="1" i="0" u="none" strike="noStrike" kern="1200" dirty="0">
                          <a:solidFill>
                            <a:schemeClr val="dk1"/>
                          </a:solidFill>
                          <a:latin typeface="+mn-lt"/>
                          <a:ea typeface="+mn-ea"/>
                          <a:cs typeface="+mn-cs"/>
                          <a:hlinkClick r:id="rId6"/>
                        </a:rPr>
                        <a:t>T </a:t>
                      </a:r>
                      <a:r>
                        <a:rPr lang="en-US" sz="1800" b="1" i="0" u="none" strike="noStrike" kern="1200" dirty="0" err="1">
                          <a:solidFill>
                            <a:schemeClr val="dk1"/>
                          </a:solidFill>
                          <a:latin typeface="+mn-lt"/>
                          <a:ea typeface="+mn-ea"/>
                          <a:cs typeface="+mn-cs"/>
                          <a:hlinkClick r:id="rId6"/>
                        </a:rPr>
                        <a:t>Markestad</a:t>
                      </a:r>
                      <a:r>
                        <a:rPr lang="en-US" sz="1800" b="0" i="0" u="none" strike="noStrike" kern="1200" baseline="30000" dirty="0" err="1">
                          <a:solidFill>
                            <a:schemeClr val="dk1"/>
                          </a:solidFill>
                          <a:latin typeface="+mn-lt"/>
                          <a:ea typeface="+mn-ea"/>
                          <a:cs typeface="+mn-cs"/>
                          <a:hlinkClick r:id="rId3"/>
                        </a:rPr>
                        <a:t>a</a:t>
                      </a:r>
                      <a:endParaRPr lang="en-US" sz="1800" b="0" i="0" kern="1200" dirty="0">
                        <a:solidFill>
                          <a:schemeClr val="dk1"/>
                        </a:solidFill>
                        <a:latin typeface="+mn-lt"/>
                        <a:ea typeface="+mn-ea"/>
                        <a:cs typeface="+mn-cs"/>
                      </a:endParaRPr>
                    </a:p>
                    <a:p>
                      <a:endParaRPr lang="en-US" dirty="0"/>
                    </a:p>
                  </a:txBody>
                  <a:tcPr/>
                </a:tc>
                <a:tc>
                  <a:txBody>
                    <a:bodyPr/>
                    <a:lstStyle/>
                    <a:p>
                      <a:r>
                        <a:rPr lang="en-US" dirty="0"/>
                        <a:t>2</a:t>
                      </a:r>
                    </a:p>
                  </a:txBody>
                  <a:tcPr/>
                </a:tc>
                <a:tc>
                  <a:txBody>
                    <a:bodyPr/>
                    <a:lstStyle/>
                    <a:p>
                      <a:pPr fontAlgn="base"/>
                      <a:r>
                        <a:rPr lang="en-US" sz="1800" b="0" i="0" kern="1200" dirty="0">
                          <a:solidFill>
                            <a:schemeClr val="dk1"/>
                          </a:solidFill>
                          <a:latin typeface="+mn-lt"/>
                          <a:ea typeface="+mn-ea"/>
                          <a:cs typeface="+mn-cs"/>
                        </a:rPr>
                        <a:t>One hundred infants with typical colicky pain were recruited to a </a:t>
                      </a:r>
                      <a:r>
                        <a:rPr lang="en-US" sz="1800" b="0" i="0" kern="1200" dirty="0" err="1">
                          <a:solidFill>
                            <a:schemeClr val="dk1"/>
                          </a:solidFill>
                          <a:latin typeface="+mn-lt"/>
                          <a:ea typeface="+mn-ea"/>
                          <a:cs typeface="+mn-cs"/>
                        </a:rPr>
                        <a:t>randomised</a:t>
                      </a:r>
                      <a:r>
                        <a:rPr lang="en-US" sz="1800" b="0" i="0" kern="1200" dirty="0">
                          <a:solidFill>
                            <a:schemeClr val="dk1"/>
                          </a:solidFill>
                          <a:latin typeface="+mn-lt"/>
                          <a:ea typeface="+mn-ea"/>
                          <a:cs typeface="+mn-cs"/>
                        </a:rPr>
                        <a:t>, blinded, placebo controlled clinical trial.</a:t>
                      </a:r>
                    </a:p>
                    <a:p>
                      <a:pPr fontAlgn="base"/>
                      <a:r>
                        <a:rPr lang="en-US" sz="1800" b="0" i="0" kern="1200" dirty="0">
                          <a:solidFill>
                            <a:schemeClr val="dk1"/>
                          </a:solidFill>
                          <a:latin typeface="+mn-lt"/>
                          <a:ea typeface="+mn-ea"/>
                          <a:cs typeface="+mn-cs"/>
                        </a:rPr>
                        <a:t>Nine infants were excluded because inclusion criteria were not met, and five dropped out, leaving 86 who completed the study. There was no significant effect of chiropractic spinal manipulation. Thirty two of 46 infants in the treatment group (69.9%), and 24 of 40 in the control group (60.0%), showed some degree of improvement.</a:t>
                      </a:r>
                    </a:p>
                    <a:p>
                      <a:endParaRPr lang="en-US" dirty="0"/>
                    </a:p>
                  </a:txBody>
                  <a:tcPr/>
                </a:tc>
                <a:tc>
                  <a:txBody>
                    <a:bodyPr/>
                    <a:lstStyle/>
                    <a:p>
                      <a:r>
                        <a:rPr lang="en-US" sz="1800" b="0" i="0" kern="1200" dirty="0">
                          <a:solidFill>
                            <a:schemeClr val="dk1"/>
                          </a:solidFill>
                          <a:latin typeface="+mn-lt"/>
                          <a:ea typeface="+mn-ea"/>
                          <a:cs typeface="+mn-cs"/>
                        </a:rPr>
                        <a:t>Chiropractic spinal manipulation is no more effective than placebo in the treatment of infantile colic. This study </a:t>
                      </a:r>
                      <a:r>
                        <a:rPr lang="en-US" sz="1800" b="0" i="0" kern="1200" dirty="0" err="1">
                          <a:solidFill>
                            <a:schemeClr val="dk1"/>
                          </a:solidFill>
                          <a:latin typeface="+mn-lt"/>
                          <a:ea typeface="+mn-ea"/>
                          <a:cs typeface="+mn-cs"/>
                        </a:rPr>
                        <a:t>emphasises</a:t>
                      </a:r>
                      <a:r>
                        <a:rPr lang="en-US" sz="1800" b="0" i="0" kern="1200" dirty="0">
                          <a:solidFill>
                            <a:schemeClr val="dk1"/>
                          </a:solidFill>
                          <a:latin typeface="+mn-lt"/>
                          <a:ea typeface="+mn-ea"/>
                          <a:cs typeface="+mn-cs"/>
                        </a:rPr>
                        <a:t> the need for placebo controlled and blinded studies when investigating alternative methods to treat unpredictable conditions such as infantile colic.</a:t>
                      </a:r>
                      <a:endParaRPr lang="en-US"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Regurgitation </a:t>
            </a:r>
            <a:endParaRPr lang="en-GB" dirty="0"/>
          </a:p>
        </p:txBody>
      </p:sp>
      <p:sp>
        <p:nvSpPr>
          <p:cNvPr id="3" name="Content Placeholder 2"/>
          <p:cNvSpPr>
            <a:spLocks noGrp="1"/>
          </p:cNvSpPr>
          <p:nvPr>
            <p:ph idx="1"/>
          </p:nvPr>
        </p:nvSpPr>
        <p:spPr/>
        <p:txBody>
          <a:bodyPr>
            <a:normAutofit lnSpcReduction="10000"/>
          </a:bodyPr>
          <a:lstStyle/>
          <a:p>
            <a:r>
              <a:rPr lang="en-US" dirty="0"/>
              <a:t>Regurgitation of small amount of milk/curd after feeds is normal. It is not projectile. </a:t>
            </a:r>
          </a:p>
          <a:p>
            <a:r>
              <a:rPr lang="en-US" dirty="0"/>
              <a:t>Burping for few minutes decreases regurgitation.</a:t>
            </a:r>
          </a:p>
          <a:p>
            <a:r>
              <a:rPr lang="en-US" dirty="0"/>
              <a:t>Persistent vomiting/bile stained vomiting  associated poor feeding/activity, excess crying, abdominal distension, not passage of stool – danger sign, can be due to sepsis, NEC or intestinal obstruction. </a:t>
            </a:r>
            <a:endParaRPr lang="en-GB" dirty="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Diarrhea</a:t>
            </a:r>
            <a:endParaRPr lang="en-GB" dirty="0"/>
          </a:p>
        </p:txBody>
      </p:sp>
      <p:sp>
        <p:nvSpPr>
          <p:cNvPr id="3" name="Content Placeholder 2"/>
          <p:cNvSpPr>
            <a:spLocks noGrp="1"/>
          </p:cNvSpPr>
          <p:nvPr>
            <p:ph idx="1"/>
          </p:nvPr>
        </p:nvSpPr>
        <p:spPr/>
        <p:txBody>
          <a:bodyPr>
            <a:normAutofit fontScale="85000" lnSpcReduction="20000"/>
          </a:bodyPr>
          <a:lstStyle/>
          <a:p>
            <a:r>
              <a:rPr lang="en-US" dirty="0"/>
              <a:t>Passage of semi-loose greenish yellow stools with some gas during the third and fourth day after birth – called as transitional diarrhea, which is normal. </a:t>
            </a:r>
          </a:p>
          <a:p>
            <a:r>
              <a:rPr lang="en-US" dirty="0"/>
              <a:t>Passage of small amount of stool each time after taking feed (may be up to 8 – 10 times/day), which is due to exaggerated </a:t>
            </a:r>
            <a:r>
              <a:rPr lang="en-US" dirty="0" err="1"/>
              <a:t>gastrocolic</a:t>
            </a:r>
            <a:r>
              <a:rPr lang="en-US" dirty="0"/>
              <a:t> reflex, is normal. </a:t>
            </a:r>
          </a:p>
          <a:p>
            <a:r>
              <a:rPr lang="en-US" dirty="0"/>
              <a:t>If baby is playful, active and gaining weight adequately,  no treatment is required. </a:t>
            </a:r>
          </a:p>
          <a:p>
            <a:r>
              <a:rPr lang="en-US" dirty="0"/>
              <a:t>Babies receiving water or top feed esp.ly if with bottle are prone for infective diarrhea. Recent change in consistency of stool, excess crying, not gaining weight adequately, sick look – indicative of infective diarrhea.</a:t>
            </a:r>
            <a:endParaRPr lang="en-GB" dirty="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Constipation </a:t>
            </a:r>
            <a:endParaRPr lang="en-GB" dirty="0"/>
          </a:p>
        </p:txBody>
      </p:sp>
      <p:sp>
        <p:nvSpPr>
          <p:cNvPr id="3" name="Content Placeholder 2"/>
          <p:cNvSpPr>
            <a:spLocks noGrp="1"/>
          </p:cNvSpPr>
          <p:nvPr>
            <p:ph idx="1"/>
          </p:nvPr>
        </p:nvSpPr>
        <p:spPr/>
        <p:txBody>
          <a:bodyPr>
            <a:normAutofit lnSpcReduction="10000"/>
          </a:bodyPr>
          <a:lstStyle/>
          <a:p>
            <a:pPr algn="just"/>
            <a:r>
              <a:rPr lang="en-US" dirty="0"/>
              <a:t>Every baby has a variable bowel habit. </a:t>
            </a:r>
          </a:p>
          <a:p>
            <a:pPr algn="just"/>
            <a:r>
              <a:rPr lang="en-US" dirty="0"/>
              <a:t>Babies receiving breast milk pass two to six golden yellow sticky semi-loose stools.</a:t>
            </a:r>
          </a:p>
          <a:p>
            <a:pPr algn="just"/>
            <a:r>
              <a:rPr lang="en-US" dirty="0"/>
              <a:t>Not passing stool for few days (up to 7 days) is normal provided there is no excess crying/vomiting/abdominal distension. </a:t>
            </a:r>
          </a:p>
          <a:p>
            <a:pPr algn="just"/>
            <a:r>
              <a:rPr lang="en-US" dirty="0"/>
              <a:t>Sometimes constipation is due to </a:t>
            </a:r>
            <a:r>
              <a:rPr lang="en-US" dirty="0" err="1"/>
              <a:t>Hirschsprung</a:t>
            </a:r>
            <a:r>
              <a:rPr lang="en-US" dirty="0"/>
              <a:t> disease, anal </a:t>
            </a:r>
            <a:r>
              <a:rPr lang="en-US" dirty="0" err="1"/>
              <a:t>stenosis</a:t>
            </a:r>
            <a:r>
              <a:rPr lang="en-US" dirty="0"/>
              <a:t> or  congenital hypothyroidism. </a:t>
            </a:r>
            <a:endParaRPr lang="en-GB" dirty="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a:t>Erythema Toxicum</a:t>
            </a:r>
            <a:endParaRPr lang="en-GB" dirty="0"/>
          </a:p>
        </p:txBody>
      </p:sp>
      <p:pic>
        <p:nvPicPr>
          <p:cNvPr id="8194" name="Picture 2"/>
          <p:cNvPicPr>
            <a:picLocks noChangeAspect="1" noChangeArrowheads="1"/>
          </p:cNvPicPr>
          <p:nvPr/>
        </p:nvPicPr>
        <p:blipFill>
          <a:blip r:embed="rId3" cstate="print"/>
          <a:srcRect/>
          <a:stretch>
            <a:fillRect/>
          </a:stretch>
        </p:blipFill>
        <p:spPr bwMode="auto">
          <a:xfrm>
            <a:off x="5072066" y="2428868"/>
            <a:ext cx="2857500" cy="3914775"/>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642910" y="3286124"/>
            <a:ext cx="4286250" cy="3028950"/>
          </a:xfrm>
          <a:prstGeom prst="rect">
            <a:avLst/>
          </a:prstGeom>
          <a:noFill/>
          <a:ln w="9525">
            <a:noFill/>
            <a:miter lim="800000"/>
            <a:headEnd/>
            <a:tailEnd/>
          </a:ln>
          <a:effectLst/>
        </p:spPr>
      </p:pic>
      <p:sp>
        <p:nvSpPr>
          <p:cNvPr id="10" name="Content Placeholder 9"/>
          <p:cNvSpPr>
            <a:spLocks noGrp="1"/>
          </p:cNvSpPr>
          <p:nvPr>
            <p:ph idx="1"/>
          </p:nvPr>
        </p:nvSpPr>
        <p:spPr/>
        <p:txBody>
          <a:bodyPr/>
          <a:lstStyle/>
          <a:p>
            <a:pPr>
              <a:buNone/>
            </a:pPr>
            <a:r>
              <a:rPr lang="en-US" dirty="0"/>
              <a:t>FT healthy 3days old NB with </a:t>
            </a:r>
            <a:r>
              <a:rPr lang="en-US" dirty="0" err="1"/>
              <a:t>maculopapular</a:t>
            </a:r>
            <a:r>
              <a:rPr lang="en-US" dirty="0"/>
              <a:t> rash on trunk and back</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Physiological Jaundice</a:t>
            </a:r>
            <a:endParaRPr lang="en-GB" dirty="0"/>
          </a:p>
        </p:txBody>
      </p:sp>
      <p:sp>
        <p:nvSpPr>
          <p:cNvPr id="3" name="Content Placeholder 2"/>
          <p:cNvSpPr>
            <a:spLocks noGrp="1"/>
          </p:cNvSpPr>
          <p:nvPr>
            <p:ph idx="1"/>
          </p:nvPr>
        </p:nvSpPr>
        <p:spPr/>
        <p:txBody>
          <a:bodyPr/>
          <a:lstStyle/>
          <a:p>
            <a:r>
              <a:rPr lang="en-US" dirty="0"/>
              <a:t>Appearance after 24 hours of life</a:t>
            </a:r>
          </a:p>
          <a:p>
            <a:r>
              <a:rPr lang="en-US" dirty="0"/>
              <a:t>Predominantly indirect </a:t>
            </a:r>
            <a:r>
              <a:rPr lang="en-US" dirty="0" err="1"/>
              <a:t>hyperbilirubinemia</a:t>
            </a:r>
            <a:endParaRPr lang="en-US" dirty="0"/>
          </a:p>
          <a:p>
            <a:r>
              <a:rPr lang="en-US" dirty="0"/>
              <a:t>Rate of progression &lt; 5 mg% per 24 hours</a:t>
            </a:r>
          </a:p>
          <a:p>
            <a:r>
              <a:rPr lang="en-US" dirty="0"/>
              <a:t>Highest </a:t>
            </a:r>
            <a:r>
              <a:rPr lang="en-US" dirty="0" err="1"/>
              <a:t>bilirubin</a:t>
            </a:r>
            <a:r>
              <a:rPr lang="en-US" dirty="0"/>
              <a:t> level &lt; 15 mg%</a:t>
            </a:r>
          </a:p>
          <a:p>
            <a:r>
              <a:rPr lang="en-US" dirty="0"/>
              <a:t>Complete disappearance before 14 days of life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Significant Jaundice</a:t>
            </a:r>
            <a:endParaRPr lang="en-GB" dirty="0"/>
          </a:p>
        </p:txBody>
      </p:sp>
      <p:pic>
        <p:nvPicPr>
          <p:cNvPr id="4" name="Content Placeholder 3"/>
          <p:cNvPicPr>
            <a:picLocks noGrp="1"/>
          </p:cNvPicPr>
          <p:nvPr>
            <p:ph idx="1"/>
          </p:nvPr>
        </p:nvPicPr>
        <p:blipFill>
          <a:blip r:embed="rId3" cstate="print"/>
          <a:srcRect/>
          <a:stretch>
            <a:fillRect/>
          </a:stretch>
        </p:blipFill>
        <p:spPr bwMode="auto">
          <a:xfrm>
            <a:off x="457200" y="2097365"/>
            <a:ext cx="4043362" cy="3531632"/>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4500562" y="2071678"/>
            <a:ext cx="4357718" cy="350046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Biliary</a:t>
            </a:r>
            <a:r>
              <a:rPr lang="en-US" dirty="0"/>
              <a:t> </a:t>
            </a:r>
            <a:r>
              <a:rPr lang="en-US" dirty="0" err="1"/>
              <a:t>Atresia</a:t>
            </a:r>
            <a:endParaRPr lang="en-GB"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2928926" y="1500174"/>
            <a:ext cx="5553075" cy="280035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cstate="print"/>
          <a:srcRect/>
          <a:stretch>
            <a:fillRect/>
          </a:stretch>
        </p:blipFill>
        <p:spPr bwMode="auto">
          <a:xfrm>
            <a:off x="500034" y="1500174"/>
            <a:ext cx="2209800" cy="4314825"/>
          </a:xfrm>
          <a:prstGeom prst="rect">
            <a:avLst/>
          </a:prstGeom>
          <a:noFill/>
          <a:ln w="9525">
            <a:noFill/>
            <a:miter lim="800000"/>
            <a:headEnd/>
            <a:tailEnd/>
          </a:ln>
          <a:effectLst/>
        </p:spPr>
      </p:pic>
      <p:pic>
        <p:nvPicPr>
          <p:cNvPr id="14340" name="Picture 4"/>
          <p:cNvPicPr>
            <a:picLocks noChangeAspect="1" noChangeArrowheads="1"/>
          </p:cNvPicPr>
          <p:nvPr/>
        </p:nvPicPr>
        <p:blipFill>
          <a:blip r:embed="rId4" cstate="print"/>
          <a:srcRect/>
          <a:stretch>
            <a:fillRect/>
          </a:stretch>
        </p:blipFill>
        <p:spPr bwMode="auto">
          <a:xfrm>
            <a:off x="7181850" y="4071918"/>
            <a:ext cx="1962150" cy="2786082"/>
          </a:xfrm>
          <a:prstGeom prst="rect">
            <a:avLst/>
          </a:prstGeom>
          <a:noFill/>
          <a:ln w="9525">
            <a:noFill/>
            <a:miter lim="800000"/>
            <a:headEnd/>
            <a:tailEnd/>
          </a:ln>
          <a:effectLst/>
        </p:spPr>
      </p:pic>
      <p:sp>
        <p:nvSpPr>
          <p:cNvPr id="6" name="TextBox 5"/>
          <p:cNvSpPr txBox="1"/>
          <p:nvPr/>
        </p:nvSpPr>
        <p:spPr>
          <a:xfrm>
            <a:off x="2857488" y="4714884"/>
            <a:ext cx="4143404" cy="1569660"/>
          </a:xfrm>
          <a:prstGeom prst="rect">
            <a:avLst/>
          </a:prstGeom>
          <a:noFill/>
        </p:spPr>
        <p:txBody>
          <a:bodyPr wrap="square" rtlCol="0">
            <a:spAutoFit/>
          </a:bodyPr>
          <a:lstStyle/>
          <a:p>
            <a:r>
              <a:rPr lang="en-US" sz="2400" dirty="0"/>
              <a:t>2 weeks old full term newborn otherwise healthy with mod – </a:t>
            </a:r>
            <a:r>
              <a:rPr lang="en-US" sz="2400" dirty="0" err="1"/>
              <a:t>sev</a:t>
            </a:r>
            <a:r>
              <a:rPr lang="en-US" sz="2400" dirty="0"/>
              <a:t> jaundice passing white stool and dark urine</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Caput </a:t>
            </a:r>
            <a:r>
              <a:rPr lang="en-US" dirty="0" err="1"/>
              <a:t>Suceedenium</a:t>
            </a:r>
            <a:endParaRPr lang="en-GB"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5429256" y="2857496"/>
            <a:ext cx="2457450" cy="1952625"/>
          </a:xfrm>
          <a:prstGeom prst="rect">
            <a:avLst/>
          </a:prstGeom>
          <a:noFill/>
          <a:ln w="9525">
            <a:noFill/>
            <a:miter lim="800000"/>
            <a:headEnd/>
            <a:tailEnd/>
          </a:ln>
          <a:effectLst/>
        </p:spPr>
      </p:pic>
      <p:sp>
        <p:nvSpPr>
          <p:cNvPr id="4" name="TextBox 3"/>
          <p:cNvSpPr txBox="1"/>
          <p:nvPr/>
        </p:nvSpPr>
        <p:spPr>
          <a:xfrm>
            <a:off x="857224" y="2714620"/>
            <a:ext cx="4071966" cy="2062103"/>
          </a:xfrm>
          <a:prstGeom prst="rect">
            <a:avLst/>
          </a:prstGeom>
          <a:noFill/>
        </p:spPr>
        <p:txBody>
          <a:bodyPr wrap="square" rtlCol="0">
            <a:spAutoFit/>
          </a:bodyPr>
          <a:lstStyle/>
          <a:p>
            <a:r>
              <a:rPr lang="en-US" sz="3200" dirty="0"/>
              <a:t>Full term normally delivered baby with soft swelling of entire scalp on day 1 of life</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Cephalohematoma</a:t>
            </a:r>
            <a:endParaRPr lang="en-GB"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857224" y="1857364"/>
            <a:ext cx="2466975" cy="3676650"/>
          </a:xfrm>
          <a:prstGeom prst="rect">
            <a:avLst/>
          </a:prstGeom>
          <a:noFill/>
          <a:ln w="9525">
            <a:noFill/>
            <a:miter lim="800000"/>
            <a:headEnd/>
            <a:tailEnd/>
          </a:ln>
          <a:effectLst/>
        </p:spPr>
      </p:pic>
      <p:pic>
        <p:nvPicPr>
          <p:cNvPr id="10242" name="Picture 2"/>
          <p:cNvPicPr>
            <a:picLocks noChangeAspect="1" noChangeArrowheads="1"/>
          </p:cNvPicPr>
          <p:nvPr/>
        </p:nvPicPr>
        <p:blipFill>
          <a:blip r:embed="rId4" cstate="print"/>
          <a:srcRect/>
          <a:stretch>
            <a:fillRect/>
          </a:stretch>
        </p:blipFill>
        <p:spPr bwMode="auto">
          <a:xfrm>
            <a:off x="4143372" y="3857628"/>
            <a:ext cx="3771900" cy="2628900"/>
          </a:xfrm>
          <a:prstGeom prst="rect">
            <a:avLst/>
          </a:prstGeom>
          <a:noFill/>
          <a:ln w="9525">
            <a:noFill/>
            <a:miter lim="800000"/>
            <a:headEnd/>
            <a:tailEnd/>
          </a:ln>
          <a:effectLst/>
        </p:spPr>
      </p:pic>
      <p:sp>
        <p:nvSpPr>
          <p:cNvPr id="5" name="TextBox 4"/>
          <p:cNvSpPr txBox="1"/>
          <p:nvPr/>
        </p:nvSpPr>
        <p:spPr>
          <a:xfrm>
            <a:off x="4000496" y="1571612"/>
            <a:ext cx="4214842" cy="2308324"/>
          </a:xfrm>
          <a:prstGeom prst="rect">
            <a:avLst/>
          </a:prstGeom>
          <a:noFill/>
        </p:spPr>
        <p:txBody>
          <a:bodyPr wrap="square" rtlCol="0">
            <a:spAutoFit/>
          </a:bodyPr>
          <a:lstStyle/>
          <a:p>
            <a:r>
              <a:rPr lang="en-US" sz="2400" dirty="0"/>
              <a:t>Large baby delivered by </a:t>
            </a:r>
            <a:r>
              <a:rPr lang="en-US" sz="2400" dirty="0" err="1"/>
              <a:t>primi</a:t>
            </a:r>
            <a:r>
              <a:rPr lang="en-US" sz="2400" dirty="0"/>
              <a:t> mother with difficulty – develops scalp swelling over right parietal bone, noticed on day 2, gradually increased after few days</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Erb’s</a:t>
            </a:r>
            <a:r>
              <a:rPr lang="en-US" dirty="0"/>
              <a:t> Palsy</a:t>
            </a:r>
            <a:endParaRPr lang="en-GB" dirty="0"/>
          </a:p>
        </p:txBody>
      </p:sp>
      <p:sp>
        <p:nvSpPr>
          <p:cNvPr id="6" name="TextBox 5"/>
          <p:cNvSpPr txBox="1"/>
          <p:nvPr/>
        </p:nvSpPr>
        <p:spPr>
          <a:xfrm>
            <a:off x="571472" y="1928802"/>
            <a:ext cx="3857652" cy="1938992"/>
          </a:xfrm>
          <a:prstGeom prst="rect">
            <a:avLst/>
          </a:prstGeom>
          <a:noFill/>
        </p:spPr>
        <p:txBody>
          <a:bodyPr wrap="square" rtlCol="0">
            <a:spAutoFit/>
          </a:bodyPr>
          <a:lstStyle/>
          <a:p>
            <a:r>
              <a:rPr lang="en-US" sz="2400" dirty="0"/>
              <a:t>Large baby delivered by </a:t>
            </a:r>
            <a:r>
              <a:rPr lang="en-US" sz="2400" dirty="0" err="1"/>
              <a:t>Primi</a:t>
            </a:r>
            <a:r>
              <a:rPr lang="en-US" sz="2400" dirty="0"/>
              <a:t> mother with difficulty – absent movement of one of the upper limbs noticed with preservation of grasp reflex</a:t>
            </a:r>
            <a:endParaRPr lang="en-GB" sz="2400" dirty="0"/>
          </a:p>
        </p:txBody>
      </p:sp>
      <p:pic>
        <p:nvPicPr>
          <p:cNvPr id="7" name="Picture 2"/>
          <p:cNvPicPr>
            <a:picLocks noGrp="1" noChangeAspect="1" noChangeArrowheads="1"/>
          </p:cNvPicPr>
          <p:nvPr>
            <p:ph idx="1"/>
          </p:nvPr>
        </p:nvPicPr>
        <p:blipFill>
          <a:blip r:embed="rId3" cstate="print"/>
          <a:srcRect/>
          <a:stretch>
            <a:fillRect/>
          </a:stretch>
        </p:blipFill>
        <p:spPr bwMode="auto">
          <a:xfrm>
            <a:off x="5072066" y="2071678"/>
            <a:ext cx="2457450" cy="1685925"/>
          </a:xfrm>
          <a:prstGeom prst="rect">
            <a:avLst/>
          </a:prstGeom>
          <a:noFill/>
          <a:ln w="9525">
            <a:noFill/>
            <a:miter lim="800000"/>
            <a:headEnd/>
            <a:tailEnd/>
          </a:ln>
          <a:effectLst/>
        </p:spPr>
      </p:pic>
      <p:pic>
        <p:nvPicPr>
          <p:cNvPr id="1026" name="Picture 2" descr="C:\Documents and Settings\dr manish\Desktop\New Folder\Erb's_palsy.jpg"/>
          <p:cNvPicPr>
            <a:picLocks noChangeAspect="1" noChangeArrowheads="1"/>
          </p:cNvPicPr>
          <p:nvPr/>
        </p:nvPicPr>
        <p:blipFill>
          <a:blip r:embed="rId4" cstate="print"/>
          <a:srcRect/>
          <a:stretch>
            <a:fillRect/>
          </a:stretch>
        </p:blipFill>
        <p:spPr bwMode="auto">
          <a:xfrm>
            <a:off x="5357818" y="4000504"/>
            <a:ext cx="1905000" cy="2314575"/>
          </a:xfrm>
          <a:prstGeom prst="rect">
            <a:avLst/>
          </a:prstGeom>
          <a:noFill/>
        </p:spPr>
      </p:pic>
      <p:pic>
        <p:nvPicPr>
          <p:cNvPr id="1027" name="Picture 3" descr="C:\Documents and Settings\dr manish\Desktop\New Folder\erbs-HIE.jpg"/>
          <p:cNvPicPr>
            <a:picLocks noChangeAspect="1" noChangeArrowheads="1"/>
          </p:cNvPicPr>
          <p:nvPr/>
        </p:nvPicPr>
        <p:blipFill>
          <a:blip r:embed="rId5" cstate="print"/>
          <a:srcRect/>
          <a:stretch>
            <a:fillRect/>
          </a:stretch>
        </p:blipFill>
        <p:spPr bwMode="auto">
          <a:xfrm>
            <a:off x="357158" y="4357694"/>
            <a:ext cx="4643470" cy="25003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Facial Palsy</a:t>
            </a:r>
            <a:endParaRPr lang="en-GB" dirty="0"/>
          </a:p>
        </p:txBody>
      </p:sp>
      <p:pic>
        <p:nvPicPr>
          <p:cNvPr id="7170" name="Picture 2"/>
          <p:cNvPicPr>
            <a:picLocks noGrp="1" noChangeAspect="1" noChangeArrowheads="1"/>
          </p:cNvPicPr>
          <p:nvPr>
            <p:ph idx="1"/>
          </p:nvPr>
        </p:nvPicPr>
        <p:blipFill>
          <a:blip r:embed="rId3" cstate="print"/>
          <a:srcRect/>
          <a:stretch>
            <a:fillRect/>
          </a:stretch>
        </p:blipFill>
        <p:spPr bwMode="auto">
          <a:xfrm>
            <a:off x="4643438" y="1785926"/>
            <a:ext cx="3286148" cy="4143403"/>
          </a:xfrm>
          <a:prstGeom prst="rect">
            <a:avLst/>
          </a:prstGeom>
          <a:noFill/>
          <a:ln w="9525">
            <a:noFill/>
            <a:miter lim="800000"/>
            <a:headEnd/>
            <a:tailEnd/>
          </a:ln>
          <a:effectLst/>
        </p:spPr>
      </p:pic>
      <p:sp>
        <p:nvSpPr>
          <p:cNvPr id="4" name="TextBox 3"/>
          <p:cNvSpPr txBox="1"/>
          <p:nvPr/>
        </p:nvSpPr>
        <p:spPr>
          <a:xfrm>
            <a:off x="714348" y="2143116"/>
            <a:ext cx="3500462" cy="2677656"/>
          </a:xfrm>
          <a:prstGeom prst="rect">
            <a:avLst/>
          </a:prstGeom>
          <a:noFill/>
        </p:spPr>
        <p:txBody>
          <a:bodyPr wrap="square" rtlCol="0">
            <a:spAutoFit/>
          </a:bodyPr>
          <a:lstStyle/>
          <a:p>
            <a:r>
              <a:rPr lang="en-US" sz="2400" dirty="0"/>
              <a:t>Big baby delivered by forceps with difficulty – noticed to have asymmetric face with not able to close eye on one side &amp; absent </a:t>
            </a:r>
            <a:r>
              <a:rPr lang="en-US" sz="2400" dirty="0" err="1"/>
              <a:t>nasolabial</a:t>
            </a:r>
            <a:r>
              <a:rPr lang="en-US" sz="2400" dirty="0"/>
              <a:t> fold</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GB" dirty="0"/>
              <a:t>Congenital </a:t>
            </a:r>
            <a:r>
              <a:rPr lang="en-GB" dirty="0" err="1"/>
              <a:t>Hypoplasia</a:t>
            </a:r>
            <a:r>
              <a:rPr lang="en-GB" dirty="0"/>
              <a:t>/</a:t>
            </a:r>
            <a:r>
              <a:rPr lang="en-GB" dirty="0" err="1"/>
              <a:t>Aplasia</a:t>
            </a:r>
            <a:r>
              <a:rPr lang="en-GB" dirty="0"/>
              <a:t> of  Depressor </a:t>
            </a:r>
            <a:r>
              <a:rPr lang="en-GB" dirty="0" err="1"/>
              <a:t>Anguli</a:t>
            </a:r>
            <a:r>
              <a:rPr lang="en-GB" dirty="0"/>
              <a:t> </a:t>
            </a:r>
            <a:r>
              <a:rPr lang="en-GB" dirty="0" err="1"/>
              <a:t>Oris</a:t>
            </a:r>
            <a:endParaRPr lang="en-GB"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1714500" y="2282031"/>
            <a:ext cx="5715000" cy="31623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Torticollis</a:t>
            </a:r>
            <a:r>
              <a:rPr lang="en-US" dirty="0"/>
              <a:t> – Twisted Neck </a:t>
            </a:r>
            <a:endParaRPr lang="en-GB" dirty="0"/>
          </a:p>
        </p:txBody>
      </p:sp>
      <p:pic>
        <p:nvPicPr>
          <p:cNvPr id="11266" name="Picture 2"/>
          <p:cNvPicPr>
            <a:picLocks noGrp="1" noChangeAspect="1" noChangeArrowheads="1"/>
          </p:cNvPicPr>
          <p:nvPr>
            <p:ph idx="1"/>
          </p:nvPr>
        </p:nvPicPr>
        <p:blipFill>
          <a:blip r:embed="rId3" cstate="print"/>
          <a:srcRect/>
          <a:stretch>
            <a:fillRect/>
          </a:stretch>
        </p:blipFill>
        <p:spPr bwMode="auto">
          <a:xfrm>
            <a:off x="4643438" y="2071678"/>
            <a:ext cx="3214709" cy="3786214"/>
          </a:xfrm>
          <a:prstGeom prst="rect">
            <a:avLst/>
          </a:prstGeom>
          <a:noFill/>
          <a:ln w="9525">
            <a:noFill/>
            <a:miter lim="800000"/>
            <a:headEnd/>
            <a:tailEnd/>
          </a:ln>
          <a:effectLst/>
        </p:spPr>
      </p:pic>
      <p:sp>
        <p:nvSpPr>
          <p:cNvPr id="4" name="TextBox 3"/>
          <p:cNvSpPr txBox="1"/>
          <p:nvPr/>
        </p:nvSpPr>
        <p:spPr>
          <a:xfrm>
            <a:off x="714348" y="2285992"/>
            <a:ext cx="3357586" cy="2677656"/>
          </a:xfrm>
          <a:prstGeom prst="rect">
            <a:avLst/>
          </a:prstGeom>
          <a:noFill/>
        </p:spPr>
        <p:txBody>
          <a:bodyPr wrap="square" rtlCol="0">
            <a:spAutoFit/>
          </a:bodyPr>
          <a:lstStyle/>
          <a:p>
            <a:r>
              <a:rPr lang="en-US" sz="2800" dirty="0"/>
              <a:t>2 month old girl born by FTND with difficulty, always keeps head on one side only and chin to opposite side</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Skin Pustules</a:t>
            </a:r>
            <a:endParaRPr lang="en-GB" dirty="0"/>
          </a:p>
        </p:txBody>
      </p:sp>
      <p:pic>
        <p:nvPicPr>
          <p:cNvPr id="4" name="Content Placeholder 3"/>
          <p:cNvPicPr>
            <a:picLocks noGrp="1"/>
          </p:cNvPicPr>
          <p:nvPr>
            <p:ph idx="1"/>
          </p:nvPr>
        </p:nvPicPr>
        <p:blipFill>
          <a:blip r:embed="rId3" cstate="print"/>
          <a:srcRect/>
          <a:stretch>
            <a:fillRect/>
          </a:stretch>
        </p:blipFill>
        <p:spPr bwMode="auto">
          <a:xfrm>
            <a:off x="1171509" y="1600200"/>
            <a:ext cx="6800981" cy="452596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3999" cy="7467600"/>
        </p:xfrm>
        <a:graphic>
          <a:graphicData uri="http://schemas.openxmlformats.org/drawingml/2006/table">
            <a:tbl>
              <a:tblPr firstRow="1" bandRow="1">
                <a:tableStyleId>{5C22544A-7EE6-4342-B048-85BDC9FD1C3A}</a:tableStyleId>
              </a:tblPr>
              <a:tblGrid>
                <a:gridCol w="1565189">
                  <a:extLst>
                    <a:ext uri="{9D8B030D-6E8A-4147-A177-3AD203B41FA5}">
                      <a16:colId xmlns:a16="http://schemas.microsoft.com/office/drawing/2014/main" val="20000"/>
                    </a:ext>
                  </a:extLst>
                </a:gridCol>
                <a:gridCol w="1729946">
                  <a:extLst>
                    <a:ext uri="{9D8B030D-6E8A-4147-A177-3AD203B41FA5}">
                      <a16:colId xmlns:a16="http://schemas.microsoft.com/office/drawing/2014/main" val="20001"/>
                    </a:ext>
                  </a:extLst>
                </a:gridCol>
                <a:gridCol w="1153297">
                  <a:extLst>
                    <a:ext uri="{9D8B030D-6E8A-4147-A177-3AD203B41FA5}">
                      <a16:colId xmlns:a16="http://schemas.microsoft.com/office/drawing/2014/main" val="20002"/>
                    </a:ext>
                  </a:extLst>
                </a:gridCol>
                <a:gridCol w="2141838">
                  <a:extLst>
                    <a:ext uri="{9D8B030D-6E8A-4147-A177-3AD203B41FA5}">
                      <a16:colId xmlns:a16="http://schemas.microsoft.com/office/drawing/2014/main" val="20003"/>
                    </a:ext>
                  </a:extLst>
                </a:gridCol>
                <a:gridCol w="2553729">
                  <a:extLst>
                    <a:ext uri="{9D8B030D-6E8A-4147-A177-3AD203B41FA5}">
                      <a16:colId xmlns:a16="http://schemas.microsoft.com/office/drawing/2014/main" val="20004"/>
                    </a:ext>
                  </a:extLst>
                </a:gridCol>
              </a:tblGrid>
              <a:tr h="722671">
                <a:tc>
                  <a:txBody>
                    <a:bodyPr/>
                    <a:lstStyle/>
                    <a:p>
                      <a:r>
                        <a:rPr lang="en-US" dirty="0"/>
                        <a:t>Study </a:t>
                      </a:r>
                    </a:p>
                  </a:txBody>
                  <a:tcPr/>
                </a:tc>
                <a:tc>
                  <a:txBody>
                    <a:bodyPr/>
                    <a:lstStyle/>
                    <a:p>
                      <a:r>
                        <a:rPr lang="en-US" dirty="0"/>
                        <a:t>Journal, Authors</a:t>
                      </a:r>
                    </a:p>
                  </a:txBody>
                  <a:tcPr/>
                </a:tc>
                <a:tc>
                  <a:txBody>
                    <a:bodyPr/>
                    <a:lstStyle/>
                    <a:p>
                      <a:r>
                        <a:rPr lang="en-US" dirty="0"/>
                        <a:t>Level of Evidence</a:t>
                      </a:r>
                    </a:p>
                  </a:txBody>
                  <a:tcPr/>
                </a:tc>
                <a:tc>
                  <a:txBody>
                    <a:bodyPr/>
                    <a:lstStyle/>
                    <a:p>
                      <a:r>
                        <a:rPr lang="en-US" dirty="0"/>
                        <a:t>Result </a:t>
                      </a:r>
                    </a:p>
                  </a:txBody>
                  <a:tcPr/>
                </a:tc>
                <a:tc>
                  <a:txBody>
                    <a:bodyPr/>
                    <a:lstStyle/>
                    <a:p>
                      <a:r>
                        <a:rPr lang="en-US" dirty="0"/>
                        <a:t>Outcome </a:t>
                      </a:r>
                    </a:p>
                  </a:txBody>
                  <a:tcPr/>
                </a:tc>
                <a:extLst>
                  <a:ext uri="{0D108BD9-81ED-4DB2-BD59-A6C34878D82A}">
                    <a16:rowId xmlns:a16="http://schemas.microsoft.com/office/drawing/2014/main" val="10000"/>
                  </a:ext>
                </a:extLst>
              </a:tr>
              <a:tr h="6744929">
                <a:tc>
                  <a:txBody>
                    <a:bodyPr/>
                    <a:lstStyle/>
                    <a:p>
                      <a:r>
                        <a:rPr lang="en-US" sz="1800" b="1" i="0" kern="1200" dirty="0">
                          <a:solidFill>
                            <a:schemeClr val="dk1"/>
                          </a:solidFill>
                          <a:latin typeface="+mn-lt"/>
                          <a:ea typeface="+mn-ea"/>
                          <a:cs typeface="+mn-cs"/>
                        </a:rPr>
                        <a:t>Prospective Study of </a:t>
                      </a:r>
                      <a:r>
                        <a:rPr lang="en-US" sz="1800" b="1" i="0" kern="1200" dirty="0" err="1">
                          <a:solidFill>
                            <a:schemeClr val="dk1"/>
                          </a:solidFill>
                          <a:latin typeface="+mn-lt"/>
                          <a:ea typeface="+mn-ea"/>
                          <a:cs typeface="+mn-cs"/>
                        </a:rPr>
                        <a:t>Erythema</a:t>
                      </a:r>
                      <a:r>
                        <a:rPr lang="en-US" sz="1800" b="1" i="0" kern="1200" dirty="0">
                          <a:solidFill>
                            <a:schemeClr val="dk1"/>
                          </a:solidFill>
                          <a:latin typeface="+mn-lt"/>
                          <a:ea typeface="+mn-ea"/>
                          <a:cs typeface="+mn-cs"/>
                        </a:rPr>
                        <a:t> </a:t>
                      </a:r>
                      <a:r>
                        <a:rPr lang="en-US" sz="1800" b="1" i="0" kern="1200" dirty="0" err="1">
                          <a:solidFill>
                            <a:schemeClr val="dk1"/>
                          </a:solidFill>
                          <a:latin typeface="+mn-lt"/>
                          <a:ea typeface="+mn-ea"/>
                          <a:cs typeface="+mn-cs"/>
                        </a:rPr>
                        <a:t>Toxicum</a:t>
                      </a:r>
                      <a:r>
                        <a:rPr lang="en-US" sz="1800" b="1" i="0" kern="1200" dirty="0">
                          <a:solidFill>
                            <a:schemeClr val="dk1"/>
                          </a:solidFill>
                          <a:latin typeface="+mn-lt"/>
                          <a:ea typeface="+mn-ea"/>
                          <a:cs typeface="+mn-cs"/>
                        </a:rPr>
                        <a:t> </a:t>
                      </a:r>
                      <a:r>
                        <a:rPr lang="en-US" sz="1800" b="1" i="0" kern="1200" dirty="0" err="1">
                          <a:solidFill>
                            <a:schemeClr val="dk1"/>
                          </a:solidFill>
                          <a:latin typeface="+mn-lt"/>
                          <a:ea typeface="+mn-ea"/>
                          <a:cs typeface="+mn-cs"/>
                        </a:rPr>
                        <a:t>Neonatorum</a:t>
                      </a:r>
                      <a:r>
                        <a:rPr lang="en-US" sz="1800" b="1" i="0" kern="1200" dirty="0">
                          <a:solidFill>
                            <a:schemeClr val="dk1"/>
                          </a:solidFill>
                          <a:latin typeface="+mn-lt"/>
                          <a:ea typeface="+mn-ea"/>
                          <a:cs typeface="+mn-cs"/>
                        </a:rPr>
                        <a:t>: Epidemiology and Predisposing Factors</a:t>
                      </a:r>
                      <a:endParaRPr lang="en-US" dirty="0"/>
                    </a:p>
                  </a:txBody>
                  <a:tcPr/>
                </a:tc>
                <a:tc>
                  <a:txBody>
                    <a:bodyPr/>
                    <a:lstStyle/>
                    <a:p>
                      <a:pPr fontAlgn="base"/>
                      <a:r>
                        <a:rPr lang="en-US" sz="1800" b="1" i="0" kern="1200" dirty="0">
                          <a:solidFill>
                            <a:schemeClr val="dk1"/>
                          </a:solidFill>
                          <a:latin typeface="+mn-lt"/>
                          <a:ea typeface="+mn-ea"/>
                          <a:cs typeface="+mn-cs"/>
                        </a:rPr>
                        <a:t>Pediatric Dermatology</a:t>
                      </a:r>
                    </a:p>
                    <a:p>
                      <a:pPr fontAlgn="base"/>
                      <a:r>
                        <a:rPr lang="en-US" sz="1800" b="1" i="0" u="none" strike="noStrike" kern="1200" dirty="0">
                          <a:solidFill>
                            <a:schemeClr val="dk1"/>
                          </a:solidFill>
                          <a:latin typeface="+mn-lt"/>
                          <a:ea typeface="+mn-ea"/>
                          <a:cs typeface="+mn-cs"/>
                          <a:hlinkClick r:id="rId2"/>
                        </a:rPr>
                        <a:t>Volume 29</a:t>
                      </a:r>
                      <a:r>
                        <a:rPr lang="en-US" sz="1800" b="0" i="0" u="none" strike="noStrike" kern="1200" dirty="0">
                          <a:solidFill>
                            <a:schemeClr val="dk1"/>
                          </a:solidFill>
                          <a:latin typeface="+mn-lt"/>
                          <a:ea typeface="+mn-ea"/>
                          <a:cs typeface="+mn-cs"/>
                          <a:hlinkClick r:id="rId2"/>
                        </a:rPr>
                        <a:t>, </a:t>
                      </a:r>
                      <a:r>
                        <a:rPr lang="en-US" sz="1800" b="1" i="0" u="none" strike="noStrike" kern="1200" dirty="0">
                          <a:solidFill>
                            <a:schemeClr val="dk1"/>
                          </a:solidFill>
                          <a:latin typeface="+mn-lt"/>
                          <a:ea typeface="+mn-ea"/>
                          <a:cs typeface="+mn-cs"/>
                          <a:hlinkClick r:id="rId2"/>
                        </a:rPr>
                        <a:t>Issue 2</a:t>
                      </a:r>
                      <a:r>
                        <a:rPr lang="en-US" sz="1800" b="0" i="0" u="none" strike="noStrike" kern="1200" dirty="0">
                          <a:solidFill>
                            <a:schemeClr val="dk1"/>
                          </a:solidFill>
                          <a:latin typeface="+mn-lt"/>
                          <a:ea typeface="+mn-ea"/>
                          <a:cs typeface="+mn-cs"/>
                          <a:hlinkClick r:id="rId2"/>
                        </a:rPr>
                        <a:t>, </a:t>
                      </a:r>
                      <a:r>
                        <a:rPr lang="en-US" sz="1800" b="1" i="0" kern="1200" dirty="0">
                          <a:solidFill>
                            <a:schemeClr val="dk1"/>
                          </a:solidFill>
                          <a:latin typeface="+mn-lt"/>
                          <a:ea typeface="+mn-ea"/>
                          <a:cs typeface="+mn-cs"/>
                        </a:rPr>
                        <a:t>pages 166–168</a:t>
                      </a:r>
                      <a:r>
                        <a:rPr lang="en-US" sz="1800" b="0" i="0" kern="1200" dirty="0">
                          <a:solidFill>
                            <a:schemeClr val="dk1"/>
                          </a:solidFill>
                          <a:latin typeface="+mn-lt"/>
                          <a:ea typeface="+mn-ea"/>
                          <a:cs typeface="+mn-cs"/>
                        </a:rPr>
                        <a:t>, </a:t>
                      </a:r>
                      <a:r>
                        <a:rPr lang="en-US" sz="1800" b="1" i="0" kern="1200" dirty="0">
                          <a:solidFill>
                            <a:schemeClr val="dk1"/>
                          </a:solidFill>
                          <a:latin typeface="+mn-lt"/>
                          <a:ea typeface="+mn-ea"/>
                          <a:cs typeface="+mn-cs"/>
                        </a:rPr>
                        <a:t>March/April 2012</a:t>
                      </a:r>
                    </a:p>
                    <a:p>
                      <a:pPr fontAlgn="base"/>
                      <a:r>
                        <a:rPr lang="en-US" sz="1800" b="0" i="0" kern="1200" dirty="0" err="1">
                          <a:solidFill>
                            <a:schemeClr val="dk1"/>
                          </a:solidFill>
                          <a:latin typeface="+mn-lt"/>
                          <a:ea typeface="+mn-ea"/>
                          <a:cs typeface="+mn-cs"/>
                        </a:rPr>
                        <a:t>Benigno</a:t>
                      </a:r>
                      <a:r>
                        <a:rPr lang="en-US" sz="1800" b="0" i="0" kern="1200" dirty="0">
                          <a:solidFill>
                            <a:schemeClr val="dk1"/>
                          </a:solidFill>
                          <a:latin typeface="+mn-lt"/>
                          <a:ea typeface="+mn-ea"/>
                          <a:cs typeface="+mn-cs"/>
                        </a:rPr>
                        <a:t> </a:t>
                      </a:r>
                      <a:r>
                        <a:rPr lang="en-US" sz="1800" b="0" i="0" kern="1200" dirty="0" err="1">
                          <a:solidFill>
                            <a:schemeClr val="dk1"/>
                          </a:solidFill>
                          <a:latin typeface="+mn-lt"/>
                          <a:ea typeface="+mn-ea"/>
                          <a:cs typeface="+mn-cs"/>
                        </a:rPr>
                        <a:t>Monteagudo</a:t>
                      </a:r>
                      <a:r>
                        <a:rPr lang="en-US" sz="1800" b="0" i="0" kern="1200" dirty="0">
                          <a:solidFill>
                            <a:schemeClr val="dk1"/>
                          </a:solidFill>
                          <a:latin typeface="+mn-lt"/>
                          <a:ea typeface="+mn-ea"/>
                          <a:cs typeface="+mn-cs"/>
                        </a:rPr>
                        <a:t> M.D.</a:t>
                      </a:r>
                      <a:r>
                        <a:rPr lang="en-US" sz="1800" b="0" i="0" kern="1200" baseline="30000" dirty="0">
                          <a:solidFill>
                            <a:schemeClr val="dk1"/>
                          </a:solidFill>
                          <a:latin typeface="+mn-lt"/>
                          <a:ea typeface="+mn-ea"/>
                          <a:cs typeface="+mn-cs"/>
                        </a:rPr>
                        <a:t>1</a:t>
                      </a:r>
                      <a:r>
                        <a:rPr lang="en-US" sz="1800" b="0" i="0" kern="1200" dirty="0">
                          <a:solidFill>
                            <a:schemeClr val="dk1"/>
                          </a:solidFill>
                          <a:latin typeface="+mn-lt"/>
                          <a:ea typeface="+mn-ea"/>
                          <a:cs typeface="+mn-cs"/>
                        </a:rPr>
                        <a:t>, </a:t>
                      </a:r>
                    </a:p>
                    <a:p>
                      <a:pPr fontAlgn="base"/>
                      <a:r>
                        <a:rPr lang="en-US" sz="1800" b="0" i="0" kern="1200" dirty="0">
                          <a:solidFill>
                            <a:schemeClr val="dk1"/>
                          </a:solidFill>
                          <a:latin typeface="+mn-lt"/>
                          <a:ea typeface="+mn-ea"/>
                          <a:cs typeface="+mn-cs"/>
                        </a:rPr>
                        <a:t>Javier </a:t>
                      </a:r>
                      <a:r>
                        <a:rPr lang="en-US" sz="1800" b="0" i="0" kern="1200" dirty="0" err="1">
                          <a:solidFill>
                            <a:schemeClr val="dk1"/>
                          </a:solidFill>
                          <a:latin typeface="+mn-lt"/>
                          <a:ea typeface="+mn-ea"/>
                          <a:cs typeface="+mn-cs"/>
                        </a:rPr>
                        <a:t>Labandeira</a:t>
                      </a:r>
                      <a:r>
                        <a:rPr lang="en-US" sz="1800" b="0" i="0" kern="1200" dirty="0">
                          <a:solidFill>
                            <a:schemeClr val="dk1"/>
                          </a:solidFill>
                          <a:latin typeface="+mn-lt"/>
                          <a:ea typeface="+mn-ea"/>
                          <a:cs typeface="+mn-cs"/>
                        </a:rPr>
                        <a:t> M.D., Ph.D.</a:t>
                      </a:r>
                      <a:r>
                        <a:rPr lang="en-US" sz="1800" b="0" i="0" kern="1200" baseline="30000" dirty="0">
                          <a:solidFill>
                            <a:schemeClr val="dk1"/>
                          </a:solidFill>
                          <a:latin typeface="+mn-lt"/>
                          <a:ea typeface="+mn-ea"/>
                          <a:cs typeface="+mn-cs"/>
                        </a:rPr>
                        <a:t>2</a:t>
                      </a:r>
                      <a:r>
                        <a:rPr lang="en-US" sz="1800" b="0" i="0" kern="1200" dirty="0">
                          <a:solidFill>
                            <a:schemeClr val="dk1"/>
                          </a:solidFill>
                          <a:latin typeface="+mn-lt"/>
                          <a:ea typeface="+mn-ea"/>
                          <a:cs typeface="+mn-cs"/>
                        </a:rPr>
                        <a:t>, </a:t>
                      </a:r>
                    </a:p>
                    <a:p>
                      <a:pPr fontAlgn="base"/>
                      <a:r>
                        <a:rPr lang="en-US" sz="1800" b="0" i="0" kern="1200" dirty="0">
                          <a:solidFill>
                            <a:schemeClr val="dk1"/>
                          </a:solidFill>
                          <a:latin typeface="+mn-lt"/>
                          <a:ea typeface="+mn-ea"/>
                          <a:cs typeface="+mn-cs"/>
                        </a:rPr>
                        <a:t>Miguel </a:t>
                      </a:r>
                      <a:r>
                        <a:rPr lang="en-US" sz="1800" b="0" i="0" kern="1200" dirty="0" err="1">
                          <a:solidFill>
                            <a:schemeClr val="dk1"/>
                          </a:solidFill>
                          <a:latin typeface="+mn-lt"/>
                          <a:ea typeface="+mn-ea"/>
                          <a:cs typeface="+mn-cs"/>
                        </a:rPr>
                        <a:t>Cabanillas</a:t>
                      </a:r>
                      <a:r>
                        <a:rPr lang="en-US" sz="1800" b="0" i="0" kern="1200" dirty="0">
                          <a:solidFill>
                            <a:schemeClr val="dk1"/>
                          </a:solidFill>
                          <a:latin typeface="+mn-lt"/>
                          <a:ea typeface="+mn-ea"/>
                          <a:cs typeface="+mn-cs"/>
                        </a:rPr>
                        <a:t> M.D.</a:t>
                      </a:r>
                      <a:r>
                        <a:rPr lang="en-US" sz="1800" b="0" i="0" kern="1200" baseline="30000" dirty="0">
                          <a:solidFill>
                            <a:schemeClr val="dk1"/>
                          </a:solidFill>
                          <a:latin typeface="+mn-lt"/>
                          <a:ea typeface="+mn-ea"/>
                          <a:cs typeface="+mn-cs"/>
                        </a:rPr>
                        <a:t>1</a:t>
                      </a:r>
                      <a:r>
                        <a:rPr lang="en-US" sz="1800" b="0" i="0" kern="1200" dirty="0">
                          <a:solidFill>
                            <a:schemeClr val="dk1"/>
                          </a:solidFill>
                          <a:latin typeface="+mn-lt"/>
                          <a:ea typeface="+mn-ea"/>
                          <a:cs typeface="+mn-cs"/>
                        </a:rPr>
                        <a:t>, </a:t>
                      </a:r>
                    </a:p>
                    <a:p>
                      <a:pPr fontAlgn="base"/>
                      <a:r>
                        <a:rPr lang="en-US" sz="1800" b="0" i="0" kern="1200" dirty="0">
                          <a:solidFill>
                            <a:schemeClr val="dk1"/>
                          </a:solidFill>
                          <a:latin typeface="+mn-lt"/>
                          <a:ea typeface="+mn-ea"/>
                          <a:cs typeface="+mn-cs"/>
                        </a:rPr>
                        <a:t>Antonio Acevedo M.D.</a:t>
                      </a:r>
                      <a:r>
                        <a:rPr lang="en-US" sz="1800" b="0" i="0" kern="1200" baseline="30000" dirty="0">
                          <a:solidFill>
                            <a:schemeClr val="dk1"/>
                          </a:solidFill>
                          <a:latin typeface="+mn-lt"/>
                          <a:ea typeface="+mn-ea"/>
                          <a:cs typeface="+mn-cs"/>
                        </a:rPr>
                        <a:t>3</a:t>
                      </a:r>
                      <a:r>
                        <a:rPr lang="en-US" sz="1800" b="0" i="0" kern="1200" dirty="0">
                          <a:solidFill>
                            <a:schemeClr val="dk1"/>
                          </a:solidFill>
                          <a:latin typeface="+mn-lt"/>
                          <a:ea typeface="+mn-ea"/>
                          <a:cs typeface="+mn-cs"/>
                        </a:rPr>
                        <a:t>and</a:t>
                      </a:r>
                    </a:p>
                    <a:p>
                      <a:pPr fontAlgn="base"/>
                      <a:r>
                        <a:rPr lang="en-US" sz="1800" b="0" i="0" kern="1200" dirty="0">
                          <a:solidFill>
                            <a:schemeClr val="dk1"/>
                          </a:solidFill>
                          <a:latin typeface="+mn-lt"/>
                          <a:ea typeface="+mn-ea"/>
                          <a:cs typeface="+mn-cs"/>
                        </a:rPr>
                        <a:t>Jaime </a:t>
                      </a:r>
                      <a:r>
                        <a:rPr lang="en-US" sz="1800" b="0" i="0" kern="1200" dirty="0" err="1">
                          <a:solidFill>
                            <a:schemeClr val="dk1"/>
                          </a:solidFill>
                          <a:latin typeface="+mn-lt"/>
                          <a:ea typeface="+mn-ea"/>
                          <a:cs typeface="+mn-cs"/>
                        </a:rPr>
                        <a:t>Toribio</a:t>
                      </a:r>
                      <a:r>
                        <a:rPr lang="en-US" sz="1800" b="0" i="0" kern="1200" dirty="0">
                          <a:solidFill>
                            <a:schemeClr val="dk1"/>
                          </a:solidFill>
                          <a:latin typeface="+mn-lt"/>
                          <a:ea typeface="+mn-ea"/>
                          <a:cs typeface="+mn-cs"/>
                        </a:rPr>
                        <a:t> M.D., Ph.D.</a:t>
                      </a:r>
                      <a:r>
                        <a:rPr lang="en-US" sz="1800" b="0" i="0" kern="1200" baseline="30000" dirty="0">
                          <a:solidFill>
                            <a:schemeClr val="dk1"/>
                          </a:solidFill>
                          <a:latin typeface="+mn-lt"/>
                          <a:ea typeface="+mn-ea"/>
                          <a:cs typeface="+mn-cs"/>
                        </a:rPr>
                        <a:t>2</a:t>
                      </a:r>
                      <a:endParaRPr lang="en-US" sz="1800" b="0" i="0" kern="1200" dirty="0">
                        <a:solidFill>
                          <a:schemeClr val="dk1"/>
                        </a:solidFill>
                        <a:latin typeface="+mn-lt"/>
                        <a:ea typeface="+mn-ea"/>
                        <a:cs typeface="+mn-cs"/>
                      </a:endParaRPr>
                    </a:p>
                    <a:p>
                      <a:br>
                        <a:rPr lang="en-US" dirty="0"/>
                      </a:br>
                      <a:endParaRPr lang="en-US" sz="1800" b="0" i="0" kern="1200" dirty="0">
                        <a:solidFill>
                          <a:schemeClr val="dk1"/>
                        </a:solidFill>
                        <a:latin typeface="+mn-lt"/>
                        <a:ea typeface="+mn-ea"/>
                        <a:cs typeface="+mn-cs"/>
                      </a:endParaRPr>
                    </a:p>
                  </a:txBody>
                  <a:tcPr/>
                </a:tc>
                <a:tc>
                  <a:txBody>
                    <a:bodyPr/>
                    <a:lstStyle/>
                    <a:p>
                      <a:r>
                        <a:rPr lang="en-US" dirty="0"/>
                        <a:t>3, prospective study</a:t>
                      </a:r>
                    </a:p>
                  </a:txBody>
                  <a:tcPr/>
                </a:tc>
                <a:tc>
                  <a:txBody>
                    <a:bodyPr/>
                    <a:lstStyle/>
                    <a:p>
                      <a:r>
                        <a:rPr lang="en-US" sz="1800" b="0" i="0" kern="1200" dirty="0">
                          <a:solidFill>
                            <a:schemeClr val="dk1"/>
                          </a:solidFill>
                          <a:latin typeface="+mn-lt"/>
                          <a:ea typeface="+mn-ea"/>
                          <a:cs typeface="+mn-cs"/>
                        </a:rPr>
                        <a:t>We performed a prospective study of 1,000 neonates investigated in the first 72 hours of life in the health area of Ferrol (northwest of Spain) to assess the prevalence of </a:t>
                      </a:r>
                      <a:r>
                        <a:rPr lang="en-US" sz="1800" b="0" i="0" kern="1200" dirty="0" err="1">
                          <a:solidFill>
                            <a:schemeClr val="dk1"/>
                          </a:solidFill>
                          <a:latin typeface="+mn-lt"/>
                          <a:ea typeface="+mn-ea"/>
                          <a:cs typeface="+mn-cs"/>
                        </a:rPr>
                        <a:t>erythema</a:t>
                      </a:r>
                      <a:r>
                        <a:rPr lang="en-US" sz="1800" b="0" i="0" kern="1200" dirty="0">
                          <a:solidFill>
                            <a:schemeClr val="dk1"/>
                          </a:solidFill>
                          <a:latin typeface="+mn-lt"/>
                          <a:ea typeface="+mn-ea"/>
                          <a:cs typeface="+mn-cs"/>
                        </a:rPr>
                        <a:t> </a:t>
                      </a:r>
                      <a:r>
                        <a:rPr lang="en-US" sz="1800" b="0" i="0" kern="1200" dirty="0" err="1">
                          <a:solidFill>
                            <a:schemeClr val="dk1"/>
                          </a:solidFill>
                          <a:latin typeface="+mn-lt"/>
                          <a:ea typeface="+mn-ea"/>
                          <a:cs typeface="+mn-cs"/>
                        </a:rPr>
                        <a:t>toxicum</a:t>
                      </a:r>
                      <a:r>
                        <a:rPr lang="en-US" sz="1800" b="0" i="0" kern="1200" dirty="0">
                          <a:solidFill>
                            <a:schemeClr val="dk1"/>
                          </a:solidFill>
                          <a:latin typeface="+mn-lt"/>
                          <a:ea typeface="+mn-ea"/>
                          <a:cs typeface="+mn-cs"/>
                        </a:rPr>
                        <a:t> </a:t>
                      </a:r>
                      <a:r>
                        <a:rPr lang="en-US" sz="1800" b="0" i="0" kern="1200" dirty="0" err="1">
                          <a:solidFill>
                            <a:schemeClr val="dk1"/>
                          </a:solidFill>
                          <a:latin typeface="+mn-lt"/>
                          <a:ea typeface="+mn-ea"/>
                          <a:cs typeface="+mn-cs"/>
                        </a:rPr>
                        <a:t>neonatorum</a:t>
                      </a:r>
                      <a:r>
                        <a:rPr lang="en-US" sz="1800" b="0" i="0" kern="1200" dirty="0">
                          <a:solidFill>
                            <a:schemeClr val="dk1"/>
                          </a:solidFill>
                          <a:latin typeface="+mn-lt"/>
                          <a:ea typeface="+mn-ea"/>
                          <a:cs typeface="+mn-cs"/>
                        </a:rPr>
                        <a:t>, the anatomical sites most frequently involved, the influence of different maternal and neonatal parameters, day of life of medical examination, and type of delivery (vaginal or Cesarean). </a:t>
                      </a:r>
                      <a:endParaRPr lang="en-US" dirty="0"/>
                    </a:p>
                  </a:txBody>
                  <a:tcPr/>
                </a:tc>
                <a:tc>
                  <a:txBody>
                    <a:bodyPr/>
                    <a:lstStyle/>
                    <a:p>
                      <a:r>
                        <a:rPr lang="en-US" sz="1800" b="0" i="0" kern="1200" dirty="0">
                          <a:solidFill>
                            <a:schemeClr val="dk1"/>
                          </a:solidFill>
                          <a:latin typeface="+mn-lt"/>
                          <a:ea typeface="+mn-ea"/>
                          <a:cs typeface="+mn-cs"/>
                        </a:rPr>
                        <a:t>Overall prevalence of </a:t>
                      </a:r>
                      <a:r>
                        <a:rPr lang="en-US" sz="1800" b="0" i="0" kern="1200" dirty="0" err="1">
                          <a:solidFill>
                            <a:schemeClr val="dk1"/>
                          </a:solidFill>
                          <a:latin typeface="+mn-lt"/>
                          <a:ea typeface="+mn-ea"/>
                          <a:cs typeface="+mn-cs"/>
                        </a:rPr>
                        <a:t>erythema</a:t>
                      </a:r>
                      <a:r>
                        <a:rPr lang="en-US" sz="1800" b="0" i="0" kern="1200" dirty="0">
                          <a:solidFill>
                            <a:schemeClr val="dk1"/>
                          </a:solidFill>
                          <a:latin typeface="+mn-lt"/>
                          <a:ea typeface="+mn-ea"/>
                          <a:cs typeface="+mn-cs"/>
                        </a:rPr>
                        <a:t> </a:t>
                      </a:r>
                      <a:r>
                        <a:rPr lang="en-US" sz="1800" b="0" i="0" kern="1200" dirty="0" err="1">
                          <a:solidFill>
                            <a:schemeClr val="dk1"/>
                          </a:solidFill>
                          <a:latin typeface="+mn-lt"/>
                          <a:ea typeface="+mn-ea"/>
                          <a:cs typeface="+mn-cs"/>
                        </a:rPr>
                        <a:t>toxicum</a:t>
                      </a:r>
                      <a:r>
                        <a:rPr lang="en-US" sz="1800" b="0" i="0" kern="1200" dirty="0">
                          <a:solidFill>
                            <a:schemeClr val="dk1"/>
                          </a:solidFill>
                          <a:latin typeface="+mn-lt"/>
                          <a:ea typeface="+mn-ea"/>
                          <a:cs typeface="+mn-cs"/>
                        </a:rPr>
                        <a:t> </a:t>
                      </a:r>
                      <a:r>
                        <a:rPr lang="en-US" sz="1800" b="0" i="0" kern="1200" dirty="0" err="1">
                          <a:solidFill>
                            <a:schemeClr val="dk1"/>
                          </a:solidFill>
                          <a:latin typeface="+mn-lt"/>
                          <a:ea typeface="+mn-ea"/>
                          <a:cs typeface="+mn-cs"/>
                        </a:rPr>
                        <a:t>neonatorum</a:t>
                      </a:r>
                      <a:r>
                        <a:rPr lang="en-US" sz="1800" b="0" i="0" kern="1200" dirty="0">
                          <a:solidFill>
                            <a:schemeClr val="dk1"/>
                          </a:solidFill>
                          <a:latin typeface="+mn-lt"/>
                          <a:ea typeface="+mn-ea"/>
                          <a:cs typeface="+mn-cs"/>
                        </a:rPr>
                        <a:t> was 16.7%. Lesions most frequently involved the trunk, buttocks, and proximal areas of limbs. A higher prevalence of this </a:t>
                      </a:r>
                      <a:r>
                        <a:rPr lang="en-US" sz="1800" b="0" i="0" kern="1200" dirty="0" err="1">
                          <a:solidFill>
                            <a:schemeClr val="dk1"/>
                          </a:solidFill>
                          <a:latin typeface="+mn-lt"/>
                          <a:ea typeface="+mn-ea"/>
                          <a:cs typeface="+mn-cs"/>
                        </a:rPr>
                        <a:t>dermatosis</a:t>
                      </a:r>
                      <a:r>
                        <a:rPr lang="en-US" sz="1800" b="0" i="0" kern="1200" dirty="0">
                          <a:solidFill>
                            <a:schemeClr val="dk1"/>
                          </a:solidFill>
                          <a:latin typeface="+mn-lt"/>
                          <a:ea typeface="+mn-ea"/>
                          <a:cs typeface="+mn-cs"/>
                        </a:rPr>
                        <a:t> was found in Caucasian newborns (p = 0.01) and those with higher </a:t>
                      </a:r>
                      <a:r>
                        <a:rPr lang="en-US" sz="1800" b="0" i="0" kern="1200" dirty="0" err="1">
                          <a:solidFill>
                            <a:schemeClr val="dk1"/>
                          </a:solidFill>
                          <a:latin typeface="+mn-lt"/>
                          <a:ea typeface="+mn-ea"/>
                          <a:cs typeface="+mn-cs"/>
                        </a:rPr>
                        <a:t>birthweight</a:t>
                      </a:r>
                      <a:r>
                        <a:rPr lang="en-US" sz="1800" b="0" i="0" kern="1200" dirty="0">
                          <a:solidFill>
                            <a:schemeClr val="dk1"/>
                          </a:solidFill>
                          <a:latin typeface="+mn-lt"/>
                          <a:ea typeface="+mn-ea"/>
                          <a:cs typeface="+mn-cs"/>
                        </a:rPr>
                        <a:t> (p &lt; 0.05), greater gestational age (p &lt; 0.05), vaginal delivery (p &lt; 0.05), maternal age of &lt;30 years (p = 0.28), and fewer than two previous pregnancies (p = 0.12).</a:t>
                      </a:r>
                      <a:endParaRPr lang="en-US"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Boil</a:t>
            </a:r>
            <a:endParaRPr lang="en-GB" dirty="0"/>
          </a:p>
        </p:txBody>
      </p:sp>
      <p:pic>
        <p:nvPicPr>
          <p:cNvPr id="4" name="Content Placeholder 3"/>
          <p:cNvPicPr>
            <a:picLocks noGrp="1"/>
          </p:cNvPicPr>
          <p:nvPr>
            <p:ph idx="1"/>
          </p:nvPr>
        </p:nvPicPr>
        <p:blipFill>
          <a:blip r:embed="rId3" cstate="print"/>
          <a:srcRect/>
          <a:stretch>
            <a:fillRect/>
          </a:stretch>
        </p:blipFill>
        <p:spPr bwMode="auto">
          <a:xfrm>
            <a:off x="1195289" y="1600200"/>
            <a:ext cx="6753422" cy="452596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dirty="0" err="1"/>
              <a:t>Ophthalmia</a:t>
            </a:r>
            <a:r>
              <a:rPr lang="en-US" dirty="0"/>
              <a:t> </a:t>
            </a:r>
            <a:r>
              <a:rPr lang="en-US" dirty="0" err="1"/>
              <a:t>Neonatorum</a:t>
            </a:r>
            <a:r>
              <a:rPr lang="en-US" dirty="0"/>
              <a:t> –  Conjunctivitis in Newborn</a:t>
            </a:r>
            <a:endParaRPr lang="en-GB" dirty="0"/>
          </a:p>
        </p:txBody>
      </p:sp>
      <p:pic>
        <p:nvPicPr>
          <p:cNvPr id="14338" name="Picture 2"/>
          <p:cNvPicPr>
            <a:picLocks noGrp="1" noChangeAspect="1" noChangeArrowheads="1"/>
          </p:cNvPicPr>
          <p:nvPr>
            <p:ph idx="1"/>
          </p:nvPr>
        </p:nvPicPr>
        <p:blipFill>
          <a:blip r:embed="rId3" cstate="print"/>
          <a:srcRect/>
          <a:stretch>
            <a:fillRect/>
          </a:stretch>
        </p:blipFill>
        <p:spPr bwMode="auto">
          <a:xfrm>
            <a:off x="785786" y="2500306"/>
            <a:ext cx="2438400" cy="26289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3428992" y="2428868"/>
            <a:ext cx="2466975" cy="27146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6072198" y="2500306"/>
            <a:ext cx="2457450" cy="2643206"/>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Umbilical Infection</a:t>
            </a:r>
            <a:endParaRPr lang="en-GB" dirty="0"/>
          </a:p>
        </p:txBody>
      </p:sp>
      <p:pic>
        <p:nvPicPr>
          <p:cNvPr id="4" name="Picture 2" descr="C:\Users\angel\Desktop\danger signs in NB - when should i refer my baby\Picture2.jpg"/>
          <p:cNvPicPr>
            <a:picLocks noGrp="1" noChangeAspect="1" noChangeArrowheads="1"/>
          </p:cNvPicPr>
          <p:nvPr>
            <p:ph idx="1"/>
          </p:nvPr>
        </p:nvPicPr>
        <p:blipFill>
          <a:blip r:embed="rId3" cstate="print"/>
          <a:srcRect/>
          <a:stretch>
            <a:fillRect/>
          </a:stretch>
        </p:blipFill>
        <p:spPr bwMode="auto">
          <a:xfrm>
            <a:off x="1185477" y="1600200"/>
            <a:ext cx="6773046" cy="4525963"/>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Umbilical </a:t>
            </a:r>
            <a:r>
              <a:rPr lang="en-US" dirty="0" err="1"/>
              <a:t>Granuloma</a:t>
            </a:r>
            <a:endParaRPr lang="en-GB"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424112" y="2320131"/>
            <a:ext cx="4295775" cy="30861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Abdominal Distension</a:t>
            </a:r>
            <a:endParaRPr lang="en-GB" dirty="0"/>
          </a:p>
        </p:txBody>
      </p:sp>
      <p:pic>
        <p:nvPicPr>
          <p:cNvPr id="4" name="Content Placeholder 3"/>
          <p:cNvPicPr>
            <a:picLocks noGrp="1"/>
          </p:cNvPicPr>
          <p:nvPr>
            <p:ph idx="1"/>
          </p:nvPr>
        </p:nvPicPr>
        <p:blipFill>
          <a:blip r:embed="rId3" cstate="print"/>
          <a:srcRect/>
          <a:stretch>
            <a:fillRect/>
          </a:stretch>
        </p:blipFill>
        <p:spPr bwMode="auto">
          <a:xfrm>
            <a:off x="3060671" y="1600200"/>
            <a:ext cx="3022658" cy="452596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Petechiae</a:t>
            </a:r>
            <a:r>
              <a:rPr lang="en-US" dirty="0"/>
              <a:t> </a:t>
            </a:r>
            <a:endParaRPr lang="en-GB"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2500298" y="2428868"/>
            <a:ext cx="4143404" cy="2714644"/>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Neonatal Herpes</a:t>
            </a:r>
            <a:endParaRPr lang="en-GB"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5000628" y="2000240"/>
            <a:ext cx="3286148" cy="3643338"/>
          </a:xfrm>
          <a:prstGeom prst="rect">
            <a:avLst/>
          </a:prstGeom>
          <a:noFill/>
          <a:ln w="9525">
            <a:noFill/>
            <a:miter lim="800000"/>
            <a:headEnd/>
            <a:tailEnd/>
          </a:ln>
          <a:effectLst/>
        </p:spPr>
      </p:pic>
      <p:sp>
        <p:nvSpPr>
          <p:cNvPr id="4" name="TextBox 3"/>
          <p:cNvSpPr txBox="1"/>
          <p:nvPr/>
        </p:nvSpPr>
        <p:spPr>
          <a:xfrm>
            <a:off x="714348" y="2071678"/>
            <a:ext cx="3929090" cy="2308324"/>
          </a:xfrm>
          <a:prstGeom prst="rect">
            <a:avLst/>
          </a:prstGeom>
          <a:noFill/>
        </p:spPr>
        <p:txBody>
          <a:bodyPr wrap="square" rtlCol="0">
            <a:spAutoFit/>
          </a:bodyPr>
          <a:lstStyle/>
          <a:p>
            <a:r>
              <a:rPr lang="en-US" sz="2400" dirty="0"/>
              <a:t>FTND baby on day 10 of life develops vesicular lesions with poor feeding, less activity, seizures. Mother had painful ulcerative lesions in genital area.</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Neonatal </a:t>
            </a:r>
            <a:r>
              <a:rPr lang="en-US" dirty="0" err="1"/>
              <a:t>Varicella</a:t>
            </a:r>
            <a:endParaRPr lang="en-GB" dirty="0"/>
          </a:p>
        </p:txBody>
      </p:sp>
      <p:pic>
        <p:nvPicPr>
          <p:cNvPr id="13314" name="Picture 2"/>
          <p:cNvPicPr>
            <a:picLocks noGrp="1" noChangeAspect="1" noChangeArrowheads="1"/>
          </p:cNvPicPr>
          <p:nvPr>
            <p:ph idx="1"/>
          </p:nvPr>
        </p:nvPicPr>
        <p:blipFill>
          <a:blip r:embed="rId3" cstate="print"/>
          <a:srcRect/>
          <a:stretch>
            <a:fillRect/>
          </a:stretch>
        </p:blipFill>
        <p:spPr bwMode="auto">
          <a:xfrm>
            <a:off x="4572000" y="2357430"/>
            <a:ext cx="3643338" cy="3143271"/>
          </a:xfrm>
          <a:prstGeom prst="rect">
            <a:avLst/>
          </a:prstGeom>
          <a:noFill/>
          <a:ln w="9525">
            <a:noFill/>
            <a:miter lim="800000"/>
            <a:headEnd/>
            <a:tailEnd/>
          </a:ln>
          <a:effectLst/>
        </p:spPr>
      </p:pic>
      <p:sp>
        <p:nvSpPr>
          <p:cNvPr id="4" name="TextBox 3"/>
          <p:cNvSpPr txBox="1"/>
          <p:nvPr/>
        </p:nvSpPr>
        <p:spPr>
          <a:xfrm>
            <a:off x="714348" y="2214554"/>
            <a:ext cx="3429024" cy="3046988"/>
          </a:xfrm>
          <a:prstGeom prst="rect">
            <a:avLst/>
          </a:prstGeom>
          <a:noFill/>
        </p:spPr>
        <p:txBody>
          <a:bodyPr wrap="square" rtlCol="0">
            <a:spAutoFit/>
          </a:bodyPr>
          <a:lstStyle/>
          <a:p>
            <a:r>
              <a:rPr lang="en-US" sz="2400" dirty="0"/>
              <a:t>12 day old baby develops </a:t>
            </a:r>
            <a:r>
              <a:rPr lang="en-US" sz="2400" dirty="0" err="1"/>
              <a:t>papulovesicular</a:t>
            </a:r>
            <a:r>
              <a:rPr lang="en-US" sz="2400" dirty="0"/>
              <a:t> lesions mainly on trunk, with lethargy and poor feeding. Mother had vesicular lesions on trunk with severe itching 2 days prior to delivery</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sz="3600" dirty="0"/>
              <a:t>Staphylococcal Scalded Skin Syndrome (SSSS)</a:t>
            </a:r>
            <a:endParaRPr lang="en-GB" sz="3600"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1000100" y="4357670"/>
            <a:ext cx="2571768" cy="250033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857224" y="1357298"/>
            <a:ext cx="2786082" cy="2928958"/>
          </a:xfrm>
          <a:prstGeom prst="rect">
            <a:avLst/>
          </a:prstGeom>
          <a:noFill/>
          <a:ln w="9525">
            <a:noFill/>
            <a:miter lim="800000"/>
            <a:headEnd/>
            <a:tailEnd/>
          </a:ln>
          <a:effectLst/>
        </p:spPr>
      </p:pic>
      <p:pic>
        <p:nvPicPr>
          <p:cNvPr id="8194" name="Picture 2"/>
          <p:cNvPicPr>
            <a:picLocks noChangeAspect="1" noChangeArrowheads="1"/>
          </p:cNvPicPr>
          <p:nvPr/>
        </p:nvPicPr>
        <p:blipFill>
          <a:blip r:embed="rId5" cstate="print"/>
          <a:srcRect/>
          <a:stretch>
            <a:fillRect/>
          </a:stretch>
        </p:blipFill>
        <p:spPr bwMode="auto">
          <a:xfrm>
            <a:off x="4071934" y="1285860"/>
            <a:ext cx="4286250" cy="3238500"/>
          </a:xfrm>
          <a:prstGeom prst="rect">
            <a:avLst/>
          </a:prstGeom>
          <a:noFill/>
          <a:ln w="9525">
            <a:noFill/>
            <a:miter lim="800000"/>
            <a:headEnd/>
            <a:tailEnd/>
          </a:ln>
          <a:effectLst/>
        </p:spPr>
      </p:pic>
      <p:sp>
        <p:nvSpPr>
          <p:cNvPr id="6" name="TextBox 5"/>
          <p:cNvSpPr txBox="1"/>
          <p:nvPr/>
        </p:nvSpPr>
        <p:spPr>
          <a:xfrm>
            <a:off x="3786182" y="4572008"/>
            <a:ext cx="5000660" cy="2246769"/>
          </a:xfrm>
          <a:prstGeom prst="rect">
            <a:avLst/>
          </a:prstGeom>
          <a:noFill/>
        </p:spPr>
        <p:txBody>
          <a:bodyPr wrap="square" rtlCol="0">
            <a:spAutoFit/>
          </a:bodyPr>
          <a:lstStyle/>
          <a:p>
            <a:r>
              <a:rPr lang="en-US" sz="2000" dirty="0"/>
              <a:t>2 month old infant presents with sudden high fever, cough, followed by crusting around mouth &amp; eyes, followed by rash – generalized, tender &amp; </a:t>
            </a:r>
            <a:r>
              <a:rPr lang="en-US" sz="2000" dirty="0" err="1"/>
              <a:t>erythematous</a:t>
            </a:r>
            <a:r>
              <a:rPr lang="en-US" sz="2000" dirty="0"/>
              <a:t>, after 24 hours flaccid blister develops that exfoliates like thin wet tissue paper. Stroking over skin also leads to blister formation.</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Echthyma</a:t>
            </a:r>
            <a:r>
              <a:rPr lang="en-US" dirty="0"/>
              <a:t> </a:t>
            </a:r>
            <a:r>
              <a:rPr lang="en-US" dirty="0" err="1"/>
              <a:t>Gangrenosum</a:t>
            </a:r>
            <a:endParaRPr lang="en-GB"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3071802" y="2643182"/>
            <a:ext cx="3000396" cy="221457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Milia</a:t>
            </a:r>
            <a:r>
              <a:rPr lang="en-US" dirty="0"/>
              <a:t> </a:t>
            </a:r>
            <a:endParaRPr lang="en-GB"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785786" y="3429000"/>
            <a:ext cx="2857500" cy="30099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286248" y="3357562"/>
            <a:ext cx="4295775" cy="3057525"/>
          </a:xfrm>
          <a:prstGeom prst="rect">
            <a:avLst/>
          </a:prstGeom>
          <a:noFill/>
          <a:ln w="9525">
            <a:noFill/>
            <a:miter lim="800000"/>
            <a:headEnd/>
            <a:tailEnd/>
          </a:ln>
          <a:effectLst/>
        </p:spPr>
      </p:pic>
      <p:sp>
        <p:nvSpPr>
          <p:cNvPr id="6" name="TextBox 5"/>
          <p:cNvSpPr txBox="1"/>
          <p:nvPr/>
        </p:nvSpPr>
        <p:spPr>
          <a:xfrm>
            <a:off x="500034" y="1857364"/>
            <a:ext cx="8001056" cy="1077218"/>
          </a:xfrm>
          <a:prstGeom prst="rect">
            <a:avLst/>
          </a:prstGeom>
          <a:noFill/>
        </p:spPr>
        <p:txBody>
          <a:bodyPr wrap="square" rtlCol="0">
            <a:spAutoFit/>
          </a:bodyPr>
          <a:lstStyle/>
          <a:p>
            <a:r>
              <a:rPr lang="en-US" sz="3200" dirty="0"/>
              <a:t>Full term newborn with small whitish yellow </a:t>
            </a:r>
            <a:r>
              <a:rPr lang="en-US" sz="3200" dirty="0" err="1"/>
              <a:t>papular</a:t>
            </a:r>
            <a:r>
              <a:rPr lang="en-US" sz="3200" dirty="0"/>
              <a:t> spots around eyes and on nose</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Tetanus </a:t>
            </a:r>
            <a:r>
              <a:rPr lang="en-US" dirty="0" err="1"/>
              <a:t>Neonatorum</a:t>
            </a:r>
            <a:endParaRPr lang="en-GB" dirty="0"/>
          </a:p>
        </p:txBody>
      </p:sp>
      <p:pic>
        <p:nvPicPr>
          <p:cNvPr id="1026" name="Picture 2" descr="C:\Documents and Settings\dr manish\Desktop\New Folder\Neonatal_Tetanus.JPG"/>
          <p:cNvPicPr>
            <a:picLocks noGrp="1" noChangeAspect="1" noChangeArrowheads="1"/>
          </p:cNvPicPr>
          <p:nvPr>
            <p:ph idx="1"/>
          </p:nvPr>
        </p:nvPicPr>
        <p:blipFill>
          <a:blip r:embed="rId3" cstate="print"/>
          <a:srcRect/>
          <a:stretch>
            <a:fillRect/>
          </a:stretch>
        </p:blipFill>
        <p:spPr bwMode="auto">
          <a:xfrm>
            <a:off x="500034" y="1428736"/>
            <a:ext cx="3133725" cy="2152650"/>
          </a:xfrm>
          <a:prstGeom prst="rect">
            <a:avLst/>
          </a:prstGeom>
          <a:noFill/>
        </p:spPr>
      </p:pic>
      <p:pic>
        <p:nvPicPr>
          <p:cNvPr id="1027" name="Picture 3" descr="C:\Documents and Settings\dr manish\Desktop\New Folder\Neonatal_tetanus_6374.jpg"/>
          <p:cNvPicPr>
            <a:picLocks noChangeAspect="1" noChangeArrowheads="1"/>
          </p:cNvPicPr>
          <p:nvPr/>
        </p:nvPicPr>
        <p:blipFill>
          <a:blip r:embed="rId4" cstate="print"/>
          <a:srcRect/>
          <a:stretch>
            <a:fillRect/>
          </a:stretch>
        </p:blipFill>
        <p:spPr bwMode="auto">
          <a:xfrm>
            <a:off x="428596" y="3643290"/>
            <a:ext cx="8358246" cy="3214710"/>
          </a:xfrm>
          <a:prstGeom prst="rect">
            <a:avLst/>
          </a:prstGeom>
          <a:noFill/>
        </p:spPr>
      </p:pic>
      <p:pic>
        <p:nvPicPr>
          <p:cNvPr id="1028" name="Picture 4" descr="C:\Documents and Settings\dr manish\Desktop\New Folder\mnt-photo1.jpg"/>
          <p:cNvPicPr>
            <a:picLocks noChangeAspect="1" noChangeArrowheads="1"/>
          </p:cNvPicPr>
          <p:nvPr/>
        </p:nvPicPr>
        <p:blipFill>
          <a:blip r:embed="rId5" cstate="print"/>
          <a:srcRect/>
          <a:stretch>
            <a:fillRect/>
          </a:stretch>
        </p:blipFill>
        <p:spPr bwMode="auto">
          <a:xfrm>
            <a:off x="5572132" y="1428736"/>
            <a:ext cx="3143272" cy="2143140"/>
          </a:xfrm>
          <a:prstGeom prst="rect">
            <a:avLst/>
          </a:prstGeom>
          <a:noFill/>
        </p:spPr>
      </p:pic>
      <p:pic>
        <p:nvPicPr>
          <p:cNvPr id="3" name="Picture 2" descr="C:\Documents and Settings\dr manish\Desktop\New Folder\tetanus2.jpg"/>
          <p:cNvPicPr>
            <a:picLocks noChangeAspect="1" noChangeArrowheads="1"/>
          </p:cNvPicPr>
          <p:nvPr/>
        </p:nvPicPr>
        <p:blipFill>
          <a:blip r:embed="rId6" cstate="print"/>
          <a:srcRect/>
          <a:stretch>
            <a:fillRect/>
          </a:stretch>
        </p:blipFill>
        <p:spPr bwMode="auto">
          <a:xfrm>
            <a:off x="3643306" y="1428736"/>
            <a:ext cx="1928826" cy="221457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Diaper Dermatitis</a:t>
            </a:r>
            <a:endParaRPr lang="en-GB"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1071538" y="1857364"/>
            <a:ext cx="3000396" cy="2290767"/>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4286248" y="1928802"/>
            <a:ext cx="4286250" cy="3048000"/>
          </a:xfrm>
          <a:prstGeom prst="rect">
            <a:avLst/>
          </a:prstGeom>
          <a:noFill/>
          <a:ln w="9525">
            <a:noFill/>
            <a:miter lim="800000"/>
            <a:headEnd/>
            <a:tailEnd/>
          </a:ln>
          <a:effectLst/>
        </p:spPr>
      </p:pic>
      <p:sp>
        <p:nvSpPr>
          <p:cNvPr id="5" name="TextBox 4"/>
          <p:cNvSpPr txBox="1"/>
          <p:nvPr/>
        </p:nvSpPr>
        <p:spPr>
          <a:xfrm>
            <a:off x="214282" y="4429132"/>
            <a:ext cx="4071966" cy="954107"/>
          </a:xfrm>
          <a:prstGeom prst="rect">
            <a:avLst/>
          </a:prstGeom>
          <a:noFill/>
        </p:spPr>
        <p:txBody>
          <a:bodyPr wrap="square" rtlCol="0">
            <a:spAutoFit/>
          </a:bodyPr>
          <a:lstStyle/>
          <a:p>
            <a:r>
              <a:rPr lang="en-US" sz="2800" dirty="0"/>
              <a:t>Absence of satellite lesions</a:t>
            </a:r>
          </a:p>
          <a:p>
            <a:r>
              <a:rPr lang="en-US" sz="2800" dirty="0"/>
              <a:t>Sparing of creases</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Candidiasis</a:t>
            </a:r>
            <a:r>
              <a:rPr lang="en-US" dirty="0"/>
              <a:t> </a:t>
            </a:r>
            <a:endParaRPr lang="en-GB"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1071538" y="1857364"/>
            <a:ext cx="2571768" cy="2071702"/>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4500562" y="1785926"/>
            <a:ext cx="2928958" cy="2286016"/>
          </a:xfrm>
          <a:prstGeom prst="rect">
            <a:avLst/>
          </a:prstGeom>
          <a:noFill/>
          <a:ln w="9525">
            <a:noFill/>
            <a:miter lim="800000"/>
            <a:headEnd/>
            <a:tailEnd/>
          </a:ln>
          <a:effectLst/>
        </p:spPr>
      </p:pic>
      <p:pic>
        <p:nvPicPr>
          <p:cNvPr id="3" name="Picture 2"/>
          <p:cNvPicPr>
            <a:picLocks noChangeAspect="1" noChangeArrowheads="1"/>
          </p:cNvPicPr>
          <p:nvPr/>
        </p:nvPicPr>
        <p:blipFill>
          <a:blip r:embed="rId5" cstate="print"/>
          <a:srcRect/>
          <a:stretch>
            <a:fillRect/>
          </a:stretch>
        </p:blipFill>
        <p:spPr bwMode="auto">
          <a:xfrm>
            <a:off x="4500562" y="4214818"/>
            <a:ext cx="3000396" cy="2357454"/>
          </a:xfrm>
          <a:prstGeom prst="rect">
            <a:avLst/>
          </a:prstGeom>
          <a:noFill/>
          <a:ln w="9525">
            <a:noFill/>
            <a:miter lim="800000"/>
            <a:headEnd/>
            <a:tailEnd/>
          </a:ln>
          <a:effectLst/>
        </p:spPr>
      </p:pic>
      <p:sp>
        <p:nvSpPr>
          <p:cNvPr id="6" name="TextBox 5"/>
          <p:cNvSpPr txBox="1"/>
          <p:nvPr/>
        </p:nvSpPr>
        <p:spPr>
          <a:xfrm>
            <a:off x="571472" y="4357694"/>
            <a:ext cx="3429024" cy="1200329"/>
          </a:xfrm>
          <a:prstGeom prst="rect">
            <a:avLst/>
          </a:prstGeom>
          <a:noFill/>
        </p:spPr>
        <p:txBody>
          <a:bodyPr wrap="square" rtlCol="0">
            <a:spAutoFit/>
          </a:bodyPr>
          <a:lstStyle/>
          <a:p>
            <a:r>
              <a:rPr lang="en-US" sz="2400" dirty="0"/>
              <a:t>Satellite lesions (raised red papules)</a:t>
            </a:r>
          </a:p>
          <a:p>
            <a:r>
              <a:rPr lang="en-US" sz="2400" dirty="0"/>
              <a:t>Involvement of creases</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dirty="0" err="1"/>
              <a:t>Seborrheic</a:t>
            </a:r>
            <a:r>
              <a:rPr lang="en-US" dirty="0"/>
              <a:t> Dermatitis (Dandruff, Cradle Cap)</a:t>
            </a:r>
            <a:endParaRPr lang="en-GB"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0" y="1571612"/>
            <a:ext cx="2428875" cy="3629025"/>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2786050" y="1571612"/>
            <a:ext cx="2786082" cy="3143272"/>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a:off x="5895975" y="1643050"/>
            <a:ext cx="3248025" cy="4019550"/>
          </a:xfrm>
          <a:prstGeom prst="rect">
            <a:avLst/>
          </a:prstGeom>
          <a:noFill/>
          <a:ln w="9525">
            <a:noFill/>
            <a:miter lim="800000"/>
            <a:headEnd/>
            <a:tailEnd/>
          </a:ln>
          <a:effectLst/>
        </p:spPr>
      </p:pic>
      <p:sp>
        <p:nvSpPr>
          <p:cNvPr id="6" name="TextBox 5"/>
          <p:cNvSpPr txBox="1"/>
          <p:nvPr/>
        </p:nvSpPr>
        <p:spPr>
          <a:xfrm>
            <a:off x="285720" y="5572140"/>
            <a:ext cx="5214974" cy="461665"/>
          </a:xfrm>
          <a:prstGeom prst="rect">
            <a:avLst/>
          </a:prstGeom>
          <a:noFill/>
        </p:spPr>
        <p:txBody>
          <a:bodyPr wrap="square" rtlCol="0">
            <a:spAutoFit/>
          </a:bodyPr>
          <a:lstStyle/>
          <a:p>
            <a:r>
              <a:rPr lang="en-US" sz="2400" dirty="0"/>
              <a:t>Greasy scales &amp; papules on scalp &amp; face</a:t>
            </a:r>
            <a:endParaRPr lang="en-GB"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Natal Teeth</a:t>
            </a:r>
            <a:endParaRPr lang="en-GB" dirty="0"/>
          </a:p>
        </p:txBody>
      </p:sp>
      <p:pic>
        <p:nvPicPr>
          <p:cNvPr id="12290" name="Picture 2"/>
          <p:cNvPicPr>
            <a:picLocks noGrp="1" noChangeAspect="1" noChangeArrowheads="1"/>
          </p:cNvPicPr>
          <p:nvPr>
            <p:ph idx="1"/>
          </p:nvPr>
        </p:nvPicPr>
        <p:blipFill>
          <a:blip r:embed="rId3" cstate="print"/>
          <a:srcRect/>
          <a:stretch>
            <a:fillRect/>
          </a:stretch>
        </p:blipFill>
        <p:spPr bwMode="auto">
          <a:xfrm>
            <a:off x="785786" y="2071678"/>
            <a:ext cx="2928958" cy="2857520"/>
          </a:xfrm>
          <a:prstGeom prst="rect">
            <a:avLst/>
          </a:prstGeom>
          <a:noFill/>
          <a:ln w="9525">
            <a:noFill/>
            <a:miter lim="800000"/>
            <a:headEnd/>
            <a:tailEnd/>
          </a:ln>
          <a:effectLst/>
        </p:spPr>
      </p:pic>
      <p:pic>
        <p:nvPicPr>
          <p:cNvPr id="13314" name="Picture 2"/>
          <p:cNvPicPr>
            <a:picLocks noChangeAspect="1" noChangeArrowheads="1"/>
          </p:cNvPicPr>
          <p:nvPr/>
        </p:nvPicPr>
        <p:blipFill>
          <a:blip r:embed="rId4" cstate="print"/>
          <a:srcRect/>
          <a:stretch>
            <a:fillRect/>
          </a:stretch>
        </p:blipFill>
        <p:spPr bwMode="auto">
          <a:xfrm>
            <a:off x="4643438" y="2143116"/>
            <a:ext cx="3600450" cy="27432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dirty="0"/>
              <a:t>Glaucoma - Cataract - Retinoblastoma</a:t>
            </a:r>
            <a:endParaRPr lang="en-GB"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500034" y="4643446"/>
            <a:ext cx="2428875" cy="19431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6000760" y="1285860"/>
            <a:ext cx="2447925" cy="1685925"/>
          </a:xfrm>
          <a:prstGeom prst="rect">
            <a:avLst/>
          </a:prstGeom>
          <a:noFill/>
          <a:ln w="9525">
            <a:noFill/>
            <a:miter lim="800000"/>
            <a:headEnd/>
            <a:tailEnd/>
          </a:ln>
          <a:effectLst/>
        </p:spPr>
      </p:pic>
      <p:pic>
        <p:nvPicPr>
          <p:cNvPr id="12290" name="Picture 2"/>
          <p:cNvPicPr>
            <a:picLocks noChangeAspect="1" noChangeArrowheads="1"/>
          </p:cNvPicPr>
          <p:nvPr/>
        </p:nvPicPr>
        <p:blipFill>
          <a:blip r:embed="rId5" cstate="print"/>
          <a:srcRect/>
          <a:stretch>
            <a:fillRect/>
          </a:stretch>
        </p:blipFill>
        <p:spPr bwMode="auto">
          <a:xfrm>
            <a:off x="3486150" y="3305175"/>
            <a:ext cx="5657850" cy="3552825"/>
          </a:xfrm>
          <a:prstGeom prst="rect">
            <a:avLst/>
          </a:prstGeom>
          <a:noFill/>
          <a:ln w="9525">
            <a:noFill/>
            <a:miter lim="800000"/>
            <a:headEnd/>
            <a:tailEnd/>
          </a:ln>
          <a:effectLst/>
        </p:spPr>
      </p:pic>
      <p:pic>
        <p:nvPicPr>
          <p:cNvPr id="12292" name="Picture 4"/>
          <p:cNvPicPr>
            <a:picLocks noChangeAspect="1" noChangeArrowheads="1"/>
          </p:cNvPicPr>
          <p:nvPr/>
        </p:nvPicPr>
        <p:blipFill>
          <a:blip r:embed="rId6" cstate="print"/>
          <a:srcRect/>
          <a:stretch>
            <a:fillRect/>
          </a:stretch>
        </p:blipFill>
        <p:spPr bwMode="auto">
          <a:xfrm>
            <a:off x="0" y="1214422"/>
            <a:ext cx="5124450" cy="3143272"/>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style>
          <a:lnRef idx="0">
            <a:schemeClr val="accent5"/>
          </a:lnRef>
          <a:fillRef idx="3">
            <a:schemeClr val="accent5"/>
          </a:fillRef>
          <a:effectRef idx="3">
            <a:schemeClr val="accent5"/>
          </a:effectRef>
          <a:fontRef idx="minor">
            <a:schemeClr val="lt1"/>
          </a:fontRef>
        </p:style>
        <p:txBody>
          <a:bodyPr/>
          <a:lstStyle/>
          <a:p>
            <a:r>
              <a:rPr lang="en-US" dirty="0"/>
              <a:t>Atopic Dermatitis - Eczema</a:t>
            </a:r>
            <a:endParaRPr lang="en-GB"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1285852" y="1142984"/>
            <a:ext cx="2786082" cy="2428892"/>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5286380" y="1214422"/>
            <a:ext cx="3095625" cy="43243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500034" y="3571876"/>
            <a:ext cx="4286250" cy="3048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4294967295"/>
          </p:nvPr>
        </p:nvPicPr>
        <p:blipFill>
          <a:blip r:embed="rId3" cstate="print"/>
          <a:srcRect/>
          <a:stretch>
            <a:fillRect/>
          </a:stretch>
        </p:blipFill>
        <p:spPr bwMode="auto">
          <a:xfrm>
            <a:off x="428596" y="285728"/>
            <a:ext cx="4286250" cy="3048000"/>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srcRect/>
          <a:stretch>
            <a:fillRect/>
          </a:stretch>
        </p:blipFill>
        <p:spPr bwMode="auto">
          <a:xfrm>
            <a:off x="5715008" y="4500546"/>
            <a:ext cx="2571768" cy="2357454"/>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a:stretch>
            <a:fillRect/>
          </a:stretch>
        </p:blipFill>
        <p:spPr bwMode="auto">
          <a:xfrm>
            <a:off x="5357818" y="285728"/>
            <a:ext cx="3095625" cy="41814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cstate="print"/>
          <a:srcRect/>
          <a:stretch>
            <a:fillRect/>
          </a:stretch>
        </p:blipFill>
        <p:spPr bwMode="auto">
          <a:xfrm>
            <a:off x="428596" y="3500438"/>
            <a:ext cx="4286250" cy="30480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3" cstate="print"/>
          <a:srcRect/>
          <a:stretch>
            <a:fillRect/>
          </a:stretch>
        </p:blipFill>
        <p:spPr bwMode="auto">
          <a:xfrm>
            <a:off x="1071538" y="0"/>
            <a:ext cx="2400300" cy="1590675"/>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4643438" y="214290"/>
            <a:ext cx="4286250" cy="3048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srcRect/>
          <a:stretch>
            <a:fillRect/>
          </a:stretch>
        </p:blipFill>
        <p:spPr bwMode="auto">
          <a:xfrm>
            <a:off x="142844" y="3810000"/>
            <a:ext cx="4286250" cy="30480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cstate="print"/>
          <a:srcRect/>
          <a:stretch>
            <a:fillRect/>
          </a:stretch>
        </p:blipFill>
        <p:spPr bwMode="auto">
          <a:xfrm>
            <a:off x="4643438" y="3643314"/>
            <a:ext cx="4286250" cy="304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7" cstate="print"/>
          <a:srcRect/>
          <a:stretch>
            <a:fillRect/>
          </a:stretch>
        </p:blipFill>
        <p:spPr bwMode="auto">
          <a:xfrm>
            <a:off x="142844" y="1357298"/>
            <a:ext cx="4276725" cy="250033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Autofit/>
          </a:bodyPr>
          <a:lstStyle/>
          <a:p>
            <a:r>
              <a:rPr lang="en-US" sz="3600" dirty="0" err="1"/>
              <a:t>Hemangiomas</a:t>
            </a:r>
            <a:r>
              <a:rPr lang="en-US" sz="3600" dirty="0"/>
              <a:t> – Capillary (Strawberry), Cavernous  </a:t>
            </a:r>
            <a:endParaRPr lang="en-GB" sz="3600" dirty="0"/>
          </a:p>
        </p:txBody>
      </p:sp>
      <p:pic>
        <p:nvPicPr>
          <p:cNvPr id="7170" name="Picture 2"/>
          <p:cNvPicPr>
            <a:picLocks noGrp="1" noChangeAspect="1" noChangeArrowheads="1"/>
          </p:cNvPicPr>
          <p:nvPr>
            <p:ph idx="1"/>
          </p:nvPr>
        </p:nvPicPr>
        <p:blipFill>
          <a:blip r:embed="rId3" cstate="print"/>
          <a:srcRect/>
          <a:stretch>
            <a:fillRect/>
          </a:stretch>
        </p:blipFill>
        <p:spPr bwMode="auto">
          <a:xfrm>
            <a:off x="1428728" y="1643050"/>
            <a:ext cx="2409825" cy="24288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5072066" y="1500174"/>
            <a:ext cx="2428875" cy="2533650"/>
          </a:xfrm>
          <a:prstGeom prst="rect">
            <a:avLst/>
          </a:prstGeom>
          <a:noFill/>
          <a:ln w="9525">
            <a:noFill/>
            <a:miter lim="800000"/>
            <a:headEnd/>
            <a:tailEnd/>
          </a:ln>
          <a:effectLst/>
        </p:spPr>
      </p:pic>
      <p:pic>
        <p:nvPicPr>
          <p:cNvPr id="9218" name="Picture 2"/>
          <p:cNvPicPr>
            <a:picLocks noChangeAspect="1" noChangeArrowheads="1"/>
          </p:cNvPicPr>
          <p:nvPr/>
        </p:nvPicPr>
        <p:blipFill>
          <a:blip r:embed="rId5" cstate="print"/>
          <a:srcRect/>
          <a:stretch>
            <a:fillRect/>
          </a:stretch>
        </p:blipFill>
        <p:spPr bwMode="auto">
          <a:xfrm>
            <a:off x="1000100" y="4500570"/>
            <a:ext cx="2857500" cy="1800225"/>
          </a:xfrm>
          <a:prstGeom prst="rect">
            <a:avLst/>
          </a:prstGeom>
          <a:noFill/>
          <a:ln w="9525">
            <a:noFill/>
            <a:miter lim="800000"/>
            <a:headEnd/>
            <a:tailEnd/>
          </a:ln>
          <a:effectLst/>
        </p:spPr>
      </p:pic>
      <p:pic>
        <p:nvPicPr>
          <p:cNvPr id="9220" name="Picture 4"/>
          <p:cNvPicPr>
            <a:picLocks noChangeAspect="1" noChangeArrowheads="1"/>
          </p:cNvPicPr>
          <p:nvPr/>
        </p:nvPicPr>
        <p:blipFill>
          <a:blip r:embed="rId6" cstate="print"/>
          <a:srcRect/>
          <a:stretch>
            <a:fillRect/>
          </a:stretch>
        </p:blipFill>
        <p:spPr bwMode="auto">
          <a:xfrm>
            <a:off x="5072066" y="4357694"/>
            <a:ext cx="2857500" cy="192405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err="1"/>
              <a:t>Miliria</a:t>
            </a:r>
            <a:r>
              <a:rPr lang="en-US" dirty="0"/>
              <a:t> </a:t>
            </a:r>
            <a:r>
              <a:rPr lang="en-US" dirty="0" err="1"/>
              <a:t>Rubra</a:t>
            </a:r>
            <a:r>
              <a:rPr lang="en-US" dirty="0"/>
              <a:t> – Prickly Heat</a:t>
            </a:r>
            <a:endParaRPr lang="en-GB"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4929190" y="1214422"/>
            <a:ext cx="3429024" cy="2714645"/>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cstate="print"/>
          <a:srcRect/>
          <a:stretch>
            <a:fillRect/>
          </a:stretch>
        </p:blipFill>
        <p:spPr bwMode="auto">
          <a:xfrm>
            <a:off x="500034" y="3810000"/>
            <a:ext cx="4286250" cy="30480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4929190" y="3929066"/>
            <a:ext cx="3429024" cy="2928934"/>
          </a:xfrm>
          <a:prstGeom prst="rect">
            <a:avLst/>
          </a:prstGeom>
          <a:noFill/>
          <a:ln w="9525">
            <a:noFill/>
            <a:miter lim="800000"/>
            <a:headEnd/>
            <a:tailEnd/>
          </a:ln>
          <a:effectLst/>
        </p:spPr>
      </p:pic>
      <p:sp>
        <p:nvSpPr>
          <p:cNvPr id="6" name="TextBox 5"/>
          <p:cNvSpPr txBox="1"/>
          <p:nvPr/>
        </p:nvSpPr>
        <p:spPr>
          <a:xfrm>
            <a:off x="500034" y="1714488"/>
            <a:ext cx="4214842" cy="1815882"/>
          </a:xfrm>
          <a:prstGeom prst="rect">
            <a:avLst/>
          </a:prstGeom>
          <a:noFill/>
        </p:spPr>
        <p:txBody>
          <a:bodyPr wrap="square" rtlCol="0">
            <a:spAutoFit/>
          </a:bodyPr>
          <a:lstStyle/>
          <a:p>
            <a:r>
              <a:rPr lang="en-US" sz="2800" dirty="0" err="1"/>
              <a:t>Erythematous</a:t>
            </a:r>
            <a:r>
              <a:rPr lang="en-US" sz="2800" dirty="0"/>
              <a:t> </a:t>
            </a:r>
            <a:r>
              <a:rPr lang="en-US" sz="2800" dirty="0" err="1"/>
              <a:t>papulo</a:t>
            </a:r>
            <a:r>
              <a:rPr lang="en-US" sz="2800" dirty="0"/>
              <a:t> </a:t>
            </a:r>
            <a:r>
              <a:rPr lang="en-US" sz="2800" dirty="0" err="1"/>
              <a:t>pustular</a:t>
            </a:r>
            <a:r>
              <a:rPr lang="en-US" sz="2800" dirty="0"/>
              <a:t> lesions on face, neck &amp; trunk during summer months</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4294967295"/>
          </p:nvPr>
        </p:nvPicPr>
        <p:blipFill>
          <a:blip r:embed="rId3" cstate="print"/>
          <a:srcRect/>
          <a:stretch>
            <a:fillRect/>
          </a:stretch>
        </p:blipFill>
        <p:spPr bwMode="auto">
          <a:xfrm>
            <a:off x="928662" y="1357298"/>
            <a:ext cx="3248025" cy="409575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cstate="print"/>
          <a:srcRect/>
          <a:stretch>
            <a:fillRect/>
          </a:stretch>
        </p:blipFill>
        <p:spPr bwMode="auto">
          <a:xfrm>
            <a:off x="5214942" y="1142984"/>
            <a:ext cx="3095625" cy="4314825"/>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GB" dirty="0"/>
              <a:t>Port-Wine Stain</a:t>
            </a:r>
            <a:br>
              <a:rPr lang="en-GB" dirty="0"/>
            </a:br>
            <a:r>
              <a:rPr lang="en-GB" dirty="0"/>
              <a:t>(Capillary Vascular Malformation)</a:t>
            </a:r>
          </a:p>
        </p:txBody>
      </p:sp>
      <p:pic>
        <p:nvPicPr>
          <p:cNvPr id="4" name="Picture 4"/>
          <p:cNvPicPr>
            <a:picLocks noGrp="1" noChangeAspect="1" noChangeArrowheads="1"/>
          </p:cNvPicPr>
          <p:nvPr>
            <p:ph idx="1"/>
          </p:nvPr>
        </p:nvPicPr>
        <p:blipFill>
          <a:blip r:embed="rId3" cstate="print"/>
          <a:srcRect/>
          <a:stretch>
            <a:fillRect/>
          </a:stretch>
        </p:blipFill>
        <p:spPr bwMode="auto">
          <a:xfrm>
            <a:off x="1428728" y="2643182"/>
            <a:ext cx="2643206" cy="2286016"/>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srcRect/>
          <a:stretch>
            <a:fillRect/>
          </a:stretch>
        </p:blipFill>
        <p:spPr bwMode="auto">
          <a:xfrm>
            <a:off x="5072066" y="2714620"/>
            <a:ext cx="2857500" cy="222885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dirty="0"/>
              <a:t>Congenital Pigmented Nevus – Nevus of Ota/Ito</a:t>
            </a:r>
            <a:endParaRPr lang="en-GB"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1000100" y="928670"/>
            <a:ext cx="2428875" cy="2428892"/>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3500430" y="1428736"/>
            <a:ext cx="2066925" cy="2400300"/>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1000100" y="3390900"/>
            <a:ext cx="2409825" cy="34671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6" cstate="print"/>
          <a:srcRect/>
          <a:stretch>
            <a:fillRect/>
          </a:stretch>
        </p:blipFill>
        <p:spPr bwMode="auto">
          <a:xfrm>
            <a:off x="5643570" y="857232"/>
            <a:ext cx="3095625" cy="4324350"/>
          </a:xfrm>
          <a:prstGeom prst="rect">
            <a:avLst/>
          </a:prstGeom>
          <a:noFill/>
          <a:ln w="9525">
            <a:noFill/>
            <a:miter lim="800000"/>
            <a:headEnd/>
            <a:tailEnd/>
          </a:ln>
          <a:effectLst/>
        </p:spPr>
      </p:pic>
      <p:pic>
        <p:nvPicPr>
          <p:cNvPr id="9220" name="Picture 4"/>
          <p:cNvPicPr>
            <a:picLocks noChangeAspect="1" noChangeArrowheads="1"/>
          </p:cNvPicPr>
          <p:nvPr/>
        </p:nvPicPr>
        <p:blipFill>
          <a:blip r:embed="rId7" cstate="print"/>
          <a:srcRect/>
          <a:stretch>
            <a:fillRect/>
          </a:stretch>
        </p:blipFill>
        <p:spPr bwMode="auto">
          <a:xfrm>
            <a:off x="3571868" y="4500570"/>
            <a:ext cx="3571900" cy="235743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style>
          <a:lnRef idx="0">
            <a:schemeClr val="accent5"/>
          </a:lnRef>
          <a:fillRef idx="3">
            <a:schemeClr val="accent5"/>
          </a:fillRef>
          <a:effectRef idx="3">
            <a:schemeClr val="accent5"/>
          </a:effectRef>
          <a:fontRef idx="minor">
            <a:schemeClr val="lt1"/>
          </a:fontRef>
        </p:style>
        <p:txBody>
          <a:bodyPr/>
          <a:lstStyle/>
          <a:p>
            <a:r>
              <a:rPr lang="en-US" dirty="0" err="1"/>
              <a:t>Ichthyosis</a:t>
            </a:r>
            <a:r>
              <a:rPr lang="en-US" dirty="0"/>
              <a:t> </a:t>
            </a:r>
            <a:endParaRPr lang="en-GB"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571472" y="1214422"/>
            <a:ext cx="2400300" cy="2466975"/>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cstate="print"/>
          <a:srcRect/>
          <a:stretch>
            <a:fillRect/>
          </a:stretch>
        </p:blipFill>
        <p:spPr bwMode="auto">
          <a:xfrm>
            <a:off x="3357554" y="1285860"/>
            <a:ext cx="2409825" cy="2286016"/>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6072198" y="1214422"/>
            <a:ext cx="2428875" cy="2438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cstate="print"/>
          <a:srcRect/>
          <a:stretch>
            <a:fillRect/>
          </a:stretch>
        </p:blipFill>
        <p:spPr bwMode="auto">
          <a:xfrm>
            <a:off x="642910" y="4071942"/>
            <a:ext cx="2409825" cy="2466975"/>
          </a:xfrm>
          <a:prstGeom prst="rect">
            <a:avLst/>
          </a:prstGeom>
          <a:noFill/>
          <a:ln w="9525">
            <a:noFill/>
            <a:miter lim="800000"/>
            <a:headEnd/>
            <a:tailEnd/>
          </a:ln>
          <a:effectLst/>
        </p:spPr>
      </p:pic>
      <p:pic>
        <p:nvPicPr>
          <p:cNvPr id="11266" name="Picture 2"/>
          <p:cNvPicPr>
            <a:picLocks noChangeAspect="1" noChangeArrowheads="1"/>
          </p:cNvPicPr>
          <p:nvPr/>
        </p:nvPicPr>
        <p:blipFill>
          <a:blip r:embed="rId7" cstate="print"/>
          <a:srcRect/>
          <a:stretch>
            <a:fillRect/>
          </a:stretch>
        </p:blipFill>
        <p:spPr bwMode="auto">
          <a:xfrm>
            <a:off x="3857620" y="3810000"/>
            <a:ext cx="4276725" cy="304800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8229600" cy="1143000"/>
          </a:xfrm>
        </p:spPr>
        <p:style>
          <a:lnRef idx="0">
            <a:schemeClr val="accent5"/>
          </a:lnRef>
          <a:fillRef idx="3">
            <a:schemeClr val="accent5"/>
          </a:fillRef>
          <a:effectRef idx="3">
            <a:schemeClr val="accent5"/>
          </a:effectRef>
          <a:fontRef idx="minor">
            <a:schemeClr val="lt1"/>
          </a:fontRef>
        </p:style>
        <p:txBody>
          <a:bodyPr/>
          <a:lstStyle/>
          <a:p>
            <a:r>
              <a:rPr lang="en-US" dirty="0" err="1"/>
              <a:t>Epidermolysis</a:t>
            </a:r>
            <a:r>
              <a:rPr lang="en-US" dirty="0"/>
              <a:t> </a:t>
            </a:r>
            <a:r>
              <a:rPr lang="en-US" dirty="0" err="1"/>
              <a:t>Bullosa</a:t>
            </a:r>
            <a:r>
              <a:rPr lang="en-US" dirty="0"/>
              <a:t> </a:t>
            </a:r>
            <a:endParaRPr lang="en-GB" dirty="0"/>
          </a:p>
        </p:txBody>
      </p:sp>
      <p:pic>
        <p:nvPicPr>
          <p:cNvPr id="11266" name="Picture 2"/>
          <p:cNvPicPr>
            <a:picLocks noGrp="1" noChangeAspect="1" noChangeArrowheads="1"/>
          </p:cNvPicPr>
          <p:nvPr>
            <p:ph idx="1"/>
          </p:nvPr>
        </p:nvPicPr>
        <p:blipFill>
          <a:blip r:embed="rId3" cstate="print"/>
          <a:srcRect/>
          <a:stretch>
            <a:fillRect/>
          </a:stretch>
        </p:blipFill>
        <p:spPr bwMode="auto">
          <a:xfrm>
            <a:off x="0" y="1071546"/>
            <a:ext cx="2305050" cy="3409950"/>
          </a:xfrm>
          <a:prstGeom prst="rect">
            <a:avLst/>
          </a:prstGeom>
          <a:noFill/>
          <a:ln w="9525">
            <a:noFill/>
            <a:miter lim="800000"/>
            <a:headEnd/>
            <a:tailEnd/>
          </a:ln>
          <a:effectLst/>
        </p:spPr>
      </p:pic>
      <p:pic>
        <p:nvPicPr>
          <p:cNvPr id="7170" name="Picture 2"/>
          <p:cNvPicPr>
            <a:picLocks noChangeAspect="1" noChangeArrowheads="1"/>
          </p:cNvPicPr>
          <p:nvPr/>
        </p:nvPicPr>
        <p:blipFill>
          <a:blip r:embed="rId4" cstate="print"/>
          <a:srcRect/>
          <a:stretch>
            <a:fillRect/>
          </a:stretch>
        </p:blipFill>
        <p:spPr bwMode="auto">
          <a:xfrm>
            <a:off x="0" y="3810000"/>
            <a:ext cx="4286250" cy="30480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4867275" y="3810000"/>
            <a:ext cx="4276725" cy="30480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6" cstate="print"/>
          <a:srcRect/>
          <a:stretch>
            <a:fillRect/>
          </a:stretch>
        </p:blipFill>
        <p:spPr bwMode="auto">
          <a:xfrm>
            <a:off x="4867275" y="1142984"/>
            <a:ext cx="4276725" cy="3048000"/>
          </a:xfrm>
          <a:prstGeom prst="rect">
            <a:avLst/>
          </a:prstGeom>
          <a:noFill/>
          <a:ln w="9525">
            <a:noFill/>
            <a:miter lim="800000"/>
            <a:headEnd/>
            <a:tailEnd/>
          </a:ln>
          <a:effectLst/>
        </p:spPr>
      </p:pic>
      <p:pic>
        <p:nvPicPr>
          <p:cNvPr id="7173" name="Picture 5"/>
          <p:cNvPicPr>
            <a:picLocks noChangeAspect="1" noChangeArrowheads="1"/>
          </p:cNvPicPr>
          <p:nvPr/>
        </p:nvPicPr>
        <p:blipFill>
          <a:blip r:embed="rId7" cstate="print"/>
          <a:srcRect/>
          <a:stretch>
            <a:fillRect/>
          </a:stretch>
        </p:blipFill>
        <p:spPr bwMode="auto">
          <a:xfrm>
            <a:off x="2285984" y="1142984"/>
            <a:ext cx="3286148" cy="285752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Down’s Syndrome</a:t>
            </a:r>
            <a:endParaRPr lang="en-GB" dirty="0"/>
          </a:p>
        </p:txBody>
      </p:sp>
      <p:pic>
        <p:nvPicPr>
          <p:cNvPr id="2050" name="Picture 2" descr="C:\Documents and Settings\dr manish\Desktop\New Folder\downs1.jpg"/>
          <p:cNvPicPr>
            <a:picLocks noChangeAspect="1" noChangeArrowheads="1"/>
          </p:cNvPicPr>
          <p:nvPr/>
        </p:nvPicPr>
        <p:blipFill>
          <a:blip r:embed="rId3" cstate="print"/>
          <a:srcRect/>
          <a:stretch>
            <a:fillRect/>
          </a:stretch>
        </p:blipFill>
        <p:spPr bwMode="auto">
          <a:xfrm>
            <a:off x="1928794" y="1428736"/>
            <a:ext cx="5191125" cy="4914900"/>
          </a:xfrm>
          <a:prstGeom prst="rect">
            <a:avLst/>
          </a:prstGeom>
          <a:noFill/>
        </p:spPr>
      </p:pic>
      <p:sp>
        <p:nvSpPr>
          <p:cNvPr id="5" name="Content Placeholder 4"/>
          <p:cNvSpPr>
            <a:spLocks noGrp="1"/>
          </p:cNvSpPr>
          <p:nvPr>
            <p:ph idx="1"/>
          </p:nvPr>
        </p:nvSpPr>
        <p:spPr/>
        <p:txBody>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4294967295"/>
          </p:nvPr>
        </p:nvPicPr>
        <p:blipFill>
          <a:blip r:embed="rId2" cstate="print"/>
          <a:srcRect/>
          <a:stretch>
            <a:fillRect/>
          </a:stretch>
        </p:blipFill>
        <p:spPr bwMode="auto">
          <a:xfrm>
            <a:off x="2857488" y="1357298"/>
            <a:ext cx="3787775" cy="4525963"/>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dirty="0"/>
              <a:t>Congenital Hypothyroidism - Cretinism</a:t>
            </a:r>
            <a:endParaRPr lang="en-GB" dirty="0"/>
          </a:p>
        </p:txBody>
      </p:sp>
      <p:pic>
        <p:nvPicPr>
          <p:cNvPr id="11266" name="Picture 2"/>
          <p:cNvPicPr>
            <a:picLocks noGrp="1" noChangeAspect="1" noChangeArrowheads="1"/>
          </p:cNvPicPr>
          <p:nvPr>
            <p:ph idx="1"/>
          </p:nvPr>
        </p:nvPicPr>
        <p:blipFill>
          <a:blip r:embed="rId3" cstate="print"/>
          <a:srcRect/>
          <a:stretch>
            <a:fillRect/>
          </a:stretch>
        </p:blipFill>
        <p:spPr bwMode="auto">
          <a:xfrm>
            <a:off x="5143504" y="1428736"/>
            <a:ext cx="2924175" cy="4000500"/>
          </a:xfrm>
          <a:prstGeom prst="rect">
            <a:avLst/>
          </a:prstGeom>
          <a:noFill/>
          <a:ln w="9525">
            <a:noFill/>
            <a:miter lim="800000"/>
            <a:headEnd/>
            <a:tailEnd/>
          </a:ln>
          <a:effectLst/>
        </p:spPr>
      </p:pic>
      <p:pic>
        <p:nvPicPr>
          <p:cNvPr id="3074" name="Picture 2" descr="C:\Documents and Settings\dr manish\Desktop\New Folder\hypo.jpg"/>
          <p:cNvPicPr>
            <a:picLocks noChangeAspect="1" noChangeArrowheads="1"/>
          </p:cNvPicPr>
          <p:nvPr/>
        </p:nvPicPr>
        <p:blipFill>
          <a:blip r:embed="rId4" cstate="print"/>
          <a:srcRect/>
          <a:stretch>
            <a:fillRect/>
          </a:stretch>
        </p:blipFill>
        <p:spPr bwMode="auto">
          <a:xfrm>
            <a:off x="928662" y="1500174"/>
            <a:ext cx="3678237" cy="5072098"/>
          </a:xfrm>
          <a:prstGeom prst="rect">
            <a:avLst/>
          </a:prstGeom>
          <a:noFill/>
        </p:spPr>
      </p:pic>
      <p:pic>
        <p:nvPicPr>
          <p:cNvPr id="3075" name="Picture 3" descr="C:\Documents and Settings\dr manish\Desktop\New Folder\thro3.jpg"/>
          <p:cNvPicPr>
            <a:picLocks noChangeAspect="1" noChangeArrowheads="1"/>
          </p:cNvPicPr>
          <p:nvPr/>
        </p:nvPicPr>
        <p:blipFill>
          <a:blip r:embed="rId5" cstate="print"/>
          <a:srcRect/>
          <a:stretch>
            <a:fillRect/>
          </a:stretch>
        </p:blipFill>
        <p:spPr bwMode="auto">
          <a:xfrm>
            <a:off x="5143504" y="4357694"/>
            <a:ext cx="2943225" cy="2124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photos\meena beach,khasab\Picture 083.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4" name="TextBox 3"/>
          <p:cNvSpPr txBox="1"/>
          <p:nvPr/>
        </p:nvSpPr>
        <p:spPr>
          <a:xfrm>
            <a:off x="2786050" y="5500702"/>
            <a:ext cx="4572032" cy="1015663"/>
          </a:xfrm>
          <a:prstGeom prst="rect">
            <a:avLst/>
          </a:prstGeom>
          <a:noFill/>
        </p:spPr>
        <p:txBody>
          <a:bodyPr wrap="square" rtlCol="0">
            <a:spAutoFit/>
          </a:bodyPr>
          <a:lstStyle/>
          <a:p>
            <a:r>
              <a:rPr lang="en-US" sz="6000" b="1" dirty="0">
                <a:solidFill>
                  <a:srgbClr val="00B0F0"/>
                </a:solidFill>
              </a:rPr>
              <a:t>Thank You!</a:t>
            </a:r>
            <a:endParaRPr lang="en-GB" sz="6000" b="1"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 1</a:t>
            </a:r>
          </a:p>
        </p:txBody>
      </p:sp>
      <p:sp>
        <p:nvSpPr>
          <p:cNvPr id="5" name="Content Placeholder 4"/>
          <p:cNvSpPr>
            <a:spLocks noGrp="1"/>
          </p:cNvSpPr>
          <p:nvPr>
            <p:ph idx="1"/>
          </p:nvPr>
        </p:nvSpPr>
        <p:spPr/>
        <p:txBody>
          <a:bodyPr/>
          <a:lstStyle/>
          <a:p>
            <a:pPr>
              <a:buNone/>
            </a:pPr>
            <a:r>
              <a:rPr lang="en-US" dirty="0"/>
              <a:t>Following statements are true for </a:t>
            </a:r>
            <a:r>
              <a:rPr lang="en-US" dirty="0" err="1"/>
              <a:t>erythema</a:t>
            </a:r>
            <a:r>
              <a:rPr lang="en-US" dirty="0"/>
              <a:t> </a:t>
            </a:r>
            <a:r>
              <a:rPr lang="en-US" dirty="0" err="1"/>
              <a:t>toxicum</a:t>
            </a:r>
            <a:r>
              <a:rPr lang="en-US" dirty="0"/>
              <a:t> except –</a:t>
            </a:r>
          </a:p>
          <a:p>
            <a:pPr marL="514350" lvl="0" indent="-514350">
              <a:buFont typeface="+mj-lt"/>
              <a:buAutoNum type="arabicPeriod"/>
            </a:pPr>
            <a:r>
              <a:rPr lang="en-US" dirty="0"/>
              <a:t>It is a common cause of </a:t>
            </a:r>
            <a:r>
              <a:rPr lang="en-US" dirty="0" err="1"/>
              <a:t>maculopapular</a:t>
            </a:r>
            <a:r>
              <a:rPr lang="en-US" dirty="0"/>
              <a:t> rash in newborn</a:t>
            </a:r>
          </a:p>
          <a:p>
            <a:pPr marL="514350" lvl="0" indent="-514350">
              <a:buFont typeface="+mj-lt"/>
              <a:buAutoNum type="arabicPeriod"/>
            </a:pPr>
            <a:r>
              <a:rPr lang="en-US" dirty="0"/>
              <a:t>It occurs in healthy term neonates</a:t>
            </a:r>
          </a:p>
          <a:p>
            <a:pPr marL="514350" lvl="0" indent="-514350">
              <a:buFont typeface="+mj-lt"/>
              <a:buAutoNum type="arabicPeriod"/>
            </a:pPr>
            <a:r>
              <a:rPr lang="en-US" dirty="0"/>
              <a:t>It appears in first week of life</a:t>
            </a:r>
          </a:p>
          <a:p>
            <a:pPr marL="514350" lvl="0" indent="-514350">
              <a:buFont typeface="+mj-lt"/>
              <a:buAutoNum type="arabicPeriod"/>
            </a:pPr>
            <a:r>
              <a:rPr lang="en-US" dirty="0"/>
              <a:t>It requires antibiotic treatment</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Acne </a:t>
            </a:r>
            <a:r>
              <a:rPr lang="en-US" dirty="0" err="1"/>
              <a:t>Neonatorum</a:t>
            </a:r>
            <a:endParaRPr lang="en-GB" dirty="0"/>
          </a:p>
        </p:txBody>
      </p:sp>
      <p:pic>
        <p:nvPicPr>
          <p:cNvPr id="7170" name="Picture 2"/>
          <p:cNvPicPr>
            <a:picLocks noGrp="1" noChangeAspect="1" noChangeArrowheads="1"/>
          </p:cNvPicPr>
          <p:nvPr>
            <p:ph idx="1"/>
          </p:nvPr>
        </p:nvPicPr>
        <p:blipFill>
          <a:blip r:embed="rId3" cstate="print"/>
          <a:srcRect/>
          <a:stretch>
            <a:fillRect/>
          </a:stretch>
        </p:blipFill>
        <p:spPr bwMode="auto">
          <a:xfrm>
            <a:off x="714348" y="1857364"/>
            <a:ext cx="4214842" cy="3924300"/>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cstate="print"/>
          <a:srcRect/>
          <a:stretch>
            <a:fillRect/>
          </a:stretch>
        </p:blipFill>
        <p:spPr bwMode="auto">
          <a:xfrm>
            <a:off x="5286380" y="1500174"/>
            <a:ext cx="3095625" cy="43624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2 </a:t>
            </a:r>
          </a:p>
        </p:txBody>
      </p:sp>
      <p:sp>
        <p:nvSpPr>
          <p:cNvPr id="3" name="Content Placeholder 2"/>
          <p:cNvSpPr>
            <a:spLocks noGrp="1"/>
          </p:cNvSpPr>
          <p:nvPr>
            <p:ph idx="1"/>
          </p:nvPr>
        </p:nvSpPr>
        <p:spPr/>
        <p:txBody>
          <a:bodyPr/>
          <a:lstStyle/>
          <a:p>
            <a:pPr>
              <a:buNone/>
            </a:pPr>
            <a:r>
              <a:rPr lang="en-US" dirty="0"/>
              <a:t>Following statements are true for infantile colic except – </a:t>
            </a:r>
          </a:p>
          <a:p>
            <a:pPr marL="514350" lvl="0" indent="-514350">
              <a:buFont typeface="+mj-lt"/>
              <a:buAutoNum type="arabicPeriod"/>
            </a:pPr>
            <a:r>
              <a:rPr lang="en-US" dirty="0"/>
              <a:t>It is a </a:t>
            </a:r>
            <a:r>
              <a:rPr lang="en-US" dirty="0" err="1"/>
              <a:t>behavioural</a:t>
            </a:r>
            <a:r>
              <a:rPr lang="en-US" dirty="0"/>
              <a:t> problem</a:t>
            </a:r>
          </a:p>
          <a:p>
            <a:pPr marL="514350" indent="-514350">
              <a:buFont typeface="+mj-lt"/>
              <a:buAutoNum type="arabicPeriod"/>
            </a:pPr>
            <a:r>
              <a:rPr lang="en-US" dirty="0"/>
              <a:t>It occurs commonly in evening</a:t>
            </a:r>
          </a:p>
          <a:p>
            <a:pPr marL="514350" lvl="0" indent="-514350">
              <a:buFont typeface="+mj-lt"/>
              <a:buAutoNum type="arabicPeriod"/>
            </a:pPr>
            <a:r>
              <a:rPr lang="en-US" dirty="0" err="1"/>
              <a:t>Dicyclomine</a:t>
            </a:r>
            <a:r>
              <a:rPr lang="en-US" dirty="0"/>
              <a:t> is the treatment of choice</a:t>
            </a:r>
          </a:p>
          <a:p>
            <a:pPr marL="514350" indent="-514350">
              <a:buFont typeface="+mj-lt"/>
              <a:buAutoNum type="arabicPeriod"/>
            </a:pPr>
            <a:r>
              <a:rPr lang="en-US" dirty="0"/>
              <a:t>It commonly occurs after 2 to 3 weeks, and persists till 4 to 5 months</a:t>
            </a:r>
          </a:p>
          <a:p>
            <a:pPr marL="514350" lvl="0" indent="-514350">
              <a:buFont typeface="+mj-lt"/>
              <a:buAutoNum type="arabicPeriod"/>
            </a:pPr>
            <a:endParaRPr lang="en-US" dirty="0"/>
          </a:p>
          <a:p>
            <a:pPr marL="514350" lvl="0" indent="-514350">
              <a:buFont typeface="+mj-lt"/>
              <a:buAutoNum type="arabicPeriod"/>
            </a:pPr>
            <a:endParaRPr lang="en-US" dirty="0"/>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3 </a:t>
            </a:r>
          </a:p>
        </p:txBody>
      </p:sp>
      <p:sp>
        <p:nvSpPr>
          <p:cNvPr id="3" name="Content Placeholder 2"/>
          <p:cNvSpPr>
            <a:spLocks noGrp="1"/>
          </p:cNvSpPr>
          <p:nvPr>
            <p:ph idx="1"/>
          </p:nvPr>
        </p:nvSpPr>
        <p:spPr/>
        <p:txBody>
          <a:bodyPr>
            <a:normAutofit/>
          </a:bodyPr>
          <a:lstStyle/>
          <a:p>
            <a:pPr>
              <a:buNone/>
            </a:pPr>
            <a:r>
              <a:rPr lang="en-US" dirty="0"/>
              <a:t>Following is considered as diarrhea in neonate –</a:t>
            </a:r>
          </a:p>
          <a:p>
            <a:pPr marL="514350" indent="-514350">
              <a:buFont typeface="+mj-lt"/>
              <a:buAutoNum type="arabicPeriod"/>
            </a:pPr>
            <a:r>
              <a:rPr lang="en-US" dirty="0"/>
              <a:t>Passage stool with recent change in consistency</a:t>
            </a:r>
          </a:p>
          <a:p>
            <a:pPr marL="514350" lvl="0" indent="-514350">
              <a:buFont typeface="+mj-lt"/>
              <a:buAutoNum type="arabicPeriod"/>
            </a:pPr>
            <a:r>
              <a:rPr lang="en-US" dirty="0"/>
              <a:t>Passage of semi-loose greenish yellow stools with some gas on day 3 – 4 of life</a:t>
            </a:r>
          </a:p>
          <a:p>
            <a:pPr marL="514350" lvl="0" indent="-514350">
              <a:buFont typeface="+mj-lt"/>
              <a:buAutoNum type="arabicPeriod"/>
            </a:pPr>
            <a:r>
              <a:rPr lang="en-US" dirty="0"/>
              <a:t>Passage of small amount of stool each time after taking feed</a:t>
            </a:r>
          </a:p>
          <a:p>
            <a:pPr marL="514350" lvl="0" indent="-514350">
              <a:buFont typeface="+mj-lt"/>
              <a:buAutoNum type="arabicPeriod"/>
            </a:pPr>
            <a:r>
              <a:rPr lang="en-US" dirty="0"/>
              <a:t>Passage of stools more than 8 times per day</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4</a:t>
            </a:r>
          </a:p>
        </p:txBody>
      </p:sp>
      <p:sp>
        <p:nvSpPr>
          <p:cNvPr id="3" name="Content Placeholder 2"/>
          <p:cNvSpPr>
            <a:spLocks noGrp="1"/>
          </p:cNvSpPr>
          <p:nvPr>
            <p:ph idx="1"/>
          </p:nvPr>
        </p:nvSpPr>
        <p:spPr/>
        <p:txBody>
          <a:bodyPr/>
          <a:lstStyle/>
          <a:p>
            <a:pPr>
              <a:buNone/>
            </a:pPr>
            <a:r>
              <a:rPr lang="en-US" dirty="0"/>
              <a:t>Following statements are true for physiological jaundice except –</a:t>
            </a:r>
          </a:p>
          <a:p>
            <a:pPr marL="514350" lvl="0" indent="-514350">
              <a:buFont typeface="+mj-lt"/>
              <a:buAutoNum type="arabicPeriod"/>
            </a:pPr>
            <a:r>
              <a:rPr lang="en-US" dirty="0"/>
              <a:t>It appears after 24 hours of life</a:t>
            </a:r>
          </a:p>
          <a:p>
            <a:pPr marL="514350" lvl="0" indent="-514350">
              <a:buFont typeface="+mj-lt"/>
              <a:buAutoNum type="arabicPeriod"/>
            </a:pPr>
            <a:r>
              <a:rPr lang="en-US" dirty="0"/>
              <a:t>It is predominantly direct type of </a:t>
            </a:r>
            <a:r>
              <a:rPr lang="en-US" dirty="0" err="1"/>
              <a:t>hyperbilirubinemia</a:t>
            </a:r>
            <a:endParaRPr lang="en-US" dirty="0"/>
          </a:p>
          <a:p>
            <a:pPr marL="514350" lvl="0" indent="-514350">
              <a:buFont typeface="+mj-lt"/>
              <a:buAutoNum type="arabicPeriod"/>
            </a:pPr>
            <a:r>
              <a:rPr lang="en-US" dirty="0"/>
              <a:t>Highest bilirubin is &lt; 15 mg%</a:t>
            </a:r>
          </a:p>
          <a:p>
            <a:pPr marL="514350" lvl="0" indent="-514350">
              <a:buFont typeface="+mj-lt"/>
              <a:buAutoNum type="arabicPeriod"/>
            </a:pPr>
            <a:r>
              <a:rPr lang="en-US" dirty="0"/>
              <a:t>It completely disappears before 14 days of life</a:t>
            </a:r>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5 </a:t>
            </a:r>
          </a:p>
        </p:txBody>
      </p:sp>
      <p:sp>
        <p:nvSpPr>
          <p:cNvPr id="3" name="Content Placeholder 2"/>
          <p:cNvSpPr>
            <a:spLocks noGrp="1"/>
          </p:cNvSpPr>
          <p:nvPr>
            <p:ph idx="1"/>
          </p:nvPr>
        </p:nvSpPr>
        <p:spPr/>
        <p:txBody>
          <a:bodyPr/>
          <a:lstStyle/>
          <a:p>
            <a:pPr>
              <a:buNone/>
            </a:pPr>
            <a:r>
              <a:rPr lang="en-US" dirty="0"/>
              <a:t>Following statements are true for </a:t>
            </a:r>
            <a:r>
              <a:rPr lang="en-US" dirty="0" err="1"/>
              <a:t>cephalohematoma</a:t>
            </a:r>
            <a:r>
              <a:rPr lang="en-US" dirty="0"/>
              <a:t> except –</a:t>
            </a:r>
          </a:p>
          <a:p>
            <a:pPr marL="514350" lvl="0" indent="-514350">
              <a:buFont typeface="+mj-lt"/>
              <a:buAutoNum type="arabicPeriod"/>
            </a:pPr>
            <a:r>
              <a:rPr lang="en-US" dirty="0"/>
              <a:t>It is a generalized scalp swelling</a:t>
            </a:r>
          </a:p>
          <a:p>
            <a:pPr marL="514350" lvl="0" indent="-514350">
              <a:buFont typeface="+mj-lt"/>
              <a:buAutoNum type="arabicPeriod"/>
            </a:pPr>
            <a:r>
              <a:rPr lang="en-US" dirty="0"/>
              <a:t>It appears after 24 hours of life</a:t>
            </a:r>
          </a:p>
          <a:p>
            <a:pPr marL="514350" lvl="0" indent="-514350">
              <a:buFont typeface="+mj-lt"/>
              <a:buAutoNum type="arabicPeriod"/>
            </a:pPr>
            <a:r>
              <a:rPr lang="en-US" dirty="0"/>
              <a:t>It may result in </a:t>
            </a:r>
            <a:r>
              <a:rPr lang="en-US" dirty="0" err="1"/>
              <a:t>hyperbilirubinemia</a:t>
            </a:r>
            <a:endParaRPr lang="en-US" dirty="0"/>
          </a:p>
          <a:p>
            <a:pPr marL="514350" lvl="0" indent="-514350">
              <a:buFont typeface="+mj-lt"/>
              <a:buAutoNum type="arabicPeriod"/>
            </a:pPr>
            <a:r>
              <a:rPr lang="en-US" dirty="0"/>
              <a:t>It resolves by its own within few weeks</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Epstein’s Pearls</a:t>
            </a:r>
            <a:endParaRPr lang="en-GB"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1142976" y="2857496"/>
            <a:ext cx="2857500" cy="2714644"/>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4429124" y="2857496"/>
            <a:ext cx="3924300" cy="2705100"/>
          </a:xfrm>
          <a:prstGeom prst="rect">
            <a:avLst/>
          </a:prstGeom>
          <a:noFill/>
          <a:ln w="9525">
            <a:noFill/>
            <a:miter lim="800000"/>
            <a:headEnd/>
            <a:tailEnd/>
          </a:ln>
          <a:effectLst/>
        </p:spPr>
      </p:pic>
      <p:sp>
        <p:nvSpPr>
          <p:cNvPr id="5" name="TextBox 4"/>
          <p:cNvSpPr txBox="1"/>
          <p:nvPr/>
        </p:nvSpPr>
        <p:spPr>
          <a:xfrm>
            <a:off x="714348" y="1785926"/>
            <a:ext cx="7786742" cy="954107"/>
          </a:xfrm>
          <a:prstGeom prst="rect">
            <a:avLst/>
          </a:prstGeom>
          <a:noFill/>
        </p:spPr>
        <p:txBody>
          <a:bodyPr wrap="square" rtlCol="0">
            <a:spAutoFit/>
          </a:bodyPr>
          <a:lstStyle/>
          <a:p>
            <a:r>
              <a:rPr lang="en-US" sz="2800" dirty="0"/>
              <a:t>Pearl like small whitish yellow lesions on hard palate &amp; gums </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en-US" dirty="0"/>
              <a:t>Mongolian Spots</a:t>
            </a:r>
            <a:endParaRPr lang="en-GB"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4643438" y="2285992"/>
            <a:ext cx="3500461" cy="3214710"/>
          </a:xfrm>
          <a:prstGeom prst="rect">
            <a:avLst/>
          </a:prstGeom>
          <a:noFill/>
          <a:ln w="9525">
            <a:noFill/>
            <a:miter lim="800000"/>
            <a:headEnd/>
            <a:tailEnd/>
          </a:ln>
          <a:effectLst/>
        </p:spPr>
      </p:pic>
      <p:sp>
        <p:nvSpPr>
          <p:cNvPr id="4" name="TextBox 3"/>
          <p:cNvSpPr txBox="1"/>
          <p:nvPr/>
        </p:nvSpPr>
        <p:spPr>
          <a:xfrm>
            <a:off x="571472" y="2214554"/>
            <a:ext cx="3214710" cy="2308324"/>
          </a:xfrm>
          <a:prstGeom prst="rect">
            <a:avLst/>
          </a:prstGeom>
          <a:noFill/>
        </p:spPr>
        <p:txBody>
          <a:bodyPr wrap="square" rtlCol="0">
            <a:spAutoFit/>
          </a:bodyPr>
          <a:lstStyle/>
          <a:p>
            <a:pPr algn="just"/>
            <a:r>
              <a:rPr lang="en-US" sz="3600" dirty="0"/>
              <a:t>Flat bluish gray discoloration of skin on </a:t>
            </a:r>
            <a:r>
              <a:rPr lang="en-US" sz="3600" dirty="0" err="1"/>
              <a:t>sacro</a:t>
            </a:r>
            <a:r>
              <a:rPr lang="en-US" sz="3600" dirty="0"/>
              <a:t> - </a:t>
            </a:r>
            <a:r>
              <a:rPr lang="en-US" sz="3600" dirty="0" err="1"/>
              <a:t>gluteal</a:t>
            </a:r>
            <a:r>
              <a:rPr lang="en-US" sz="3600" dirty="0"/>
              <a:t> area</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dirty="0"/>
              <a:t>Bilateral Physiological Enlargement of Breasts - Neonatal Mastitis</a:t>
            </a:r>
            <a:endParaRPr lang="en-GB"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5000628" y="3214686"/>
            <a:ext cx="3000395" cy="3143272"/>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1000100" y="3500438"/>
            <a:ext cx="3143272" cy="2857519"/>
          </a:xfrm>
          <a:prstGeom prst="rect">
            <a:avLst/>
          </a:prstGeom>
          <a:noFill/>
          <a:ln w="9525">
            <a:noFill/>
            <a:miter lim="800000"/>
            <a:headEnd/>
            <a:tailEnd/>
          </a:ln>
          <a:effectLst/>
        </p:spPr>
      </p:pic>
      <p:sp>
        <p:nvSpPr>
          <p:cNvPr id="5" name="TextBox 4"/>
          <p:cNvSpPr txBox="1"/>
          <p:nvPr/>
        </p:nvSpPr>
        <p:spPr>
          <a:xfrm>
            <a:off x="714348" y="1785926"/>
            <a:ext cx="3429024" cy="1200329"/>
          </a:xfrm>
          <a:prstGeom prst="rect">
            <a:avLst/>
          </a:prstGeom>
          <a:noFill/>
        </p:spPr>
        <p:txBody>
          <a:bodyPr wrap="square" rtlCol="0">
            <a:spAutoFit/>
          </a:bodyPr>
          <a:lstStyle/>
          <a:p>
            <a:r>
              <a:rPr lang="en-US" sz="2400" dirty="0"/>
              <a:t>FT newborn with bilateral </a:t>
            </a:r>
            <a:r>
              <a:rPr lang="en-US" sz="2400" dirty="0" err="1"/>
              <a:t>nontender</a:t>
            </a:r>
            <a:r>
              <a:rPr lang="en-US" sz="2400" dirty="0"/>
              <a:t> enlargement of breasts</a:t>
            </a:r>
            <a:endParaRPr lang="en-GB" sz="2400" dirty="0"/>
          </a:p>
        </p:txBody>
      </p:sp>
      <p:sp>
        <p:nvSpPr>
          <p:cNvPr id="6" name="TextBox 5"/>
          <p:cNvSpPr txBox="1"/>
          <p:nvPr/>
        </p:nvSpPr>
        <p:spPr>
          <a:xfrm>
            <a:off x="4714876" y="1785927"/>
            <a:ext cx="3357586" cy="1200329"/>
          </a:xfrm>
          <a:prstGeom prst="rect">
            <a:avLst/>
          </a:prstGeom>
          <a:noFill/>
        </p:spPr>
        <p:txBody>
          <a:bodyPr wrap="square" rtlCol="0">
            <a:spAutoFit/>
          </a:bodyPr>
          <a:lstStyle/>
          <a:p>
            <a:r>
              <a:rPr lang="en-US" sz="2400" dirty="0"/>
              <a:t>Newborn with unilateral tender red enlargement of breast</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2501</TotalTime>
  <Words>8563</Words>
  <Application>Microsoft Office PowerPoint</Application>
  <PresentationFormat>On-screen Show (4:3)</PresentationFormat>
  <Paragraphs>334</Paragraphs>
  <Slides>63</Slides>
  <Notes>43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Calibri</vt:lpstr>
      <vt:lpstr>Office Theme</vt:lpstr>
      <vt:lpstr>PowerPoint Presentation</vt:lpstr>
      <vt:lpstr>Erythema Toxicum</vt:lpstr>
      <vt:lpstr>PowerPoint Presentation</vt:lpstr>
      <vt:lpstr>Milia </vt:lpstr>
      <vt:lpstr>Miliria Rubra – Prickly Heat</vt:lpstr>
      <vt:lpstr>Acne Neonatorum</vt:lpstr>
      <vt:lpstr>Epstein’s Pearls</vt:lpstr>
      <vt:lpstr>Mongolian Spots</vt:lpstr>
      <vt:lpstr>Bilateral Physiological Enlargement of Breasts - Neonatal Mastitis</vt:lpstr>
      <vt:lpstr>Phimosis</vt:lpstr>
      <vt:lpstr>Vaginal Bleeding</vt:lpstr>
      <vt:lpstr>Epiphora – Persistent Tearing</vt:lpstr>
      <vt:lpstr>Excessive Sleepiness</vt:lpstr>
      <vt:lpstr>Excessive Crying</vt:lpstr>
      <vt:lpstr>Infantile Colic – Evening Colic</vt:lpstr>
      <vt:lpstr>PowerPoint Presentation</vt:lpstr>
      <vt:lpstr>Regurgitation </vt:lpstr>
      <vt:lpstr>Diarrhea</vt:lpstr>
      <vt:lpstr>Constipation </vt:lpstr>
      <vt:lpstr>Physiological Jaundice</vt:lpstr>
      <vt:lpstr>Significant Jaundice</vt:lpstr>
      <vt:lpstr>Biliary Atresia</vt:lpstr>
      <vt:lpstr>Caput Suceedenium</vt:lpstr>
      <vt:lpstr>Cephalohematoma</vt:lpstr>
      <vt:lpstr>Erb’s Palsy</vt:lpstr>
      <vt:lpstr>Facial Palsy</vt:lpstr>
      <vt:lpstr>Congenital Hypoplasia/Aplasia of  Depressor Anguli Oris</vt:lpstr>
      <vt:lpstr>Torticollis – Twisted Neck </vt:lpstr>
      <vt:lpstr>Skin Pustules</vt:lpstr>
      <vt:lpstr>Boil</vt:lpstr>
      <vt:lpstr>Ophthalmia Neonatorum –  Conjunctivitis in Newborn</vt:lpstr>
      <vt:lpstr>Umbilical Infection</vt:lpstr>
      <vt:lpstr>Umbilical Granuloma</vt:lpstr>
      <vt:lpstr>Abdominal Distension</vt:lpstr>
      <vt:lpstr>Petechiae </vt:lpstr>
      <vt:lpstr>Neonatal Herpes</vt:lpstr>
      <vt:lpstr>Neonatal Varicella</vt:lpstr>
      <vt:lpstr>Staphylococcal Scalded Skin Syndrome (SSSS)</vt:lpstr>
      <vt:lpstr>Echthyma Gangrenosum</vt:lpstr>
      <vt:lpstr>Tetanus Neonatorum</vt:lpstr>
      <vt:lpstr>Diaper Dermatitis</vt:lpstr>
      <vt:lpstr>Candidiasis </vt:lpstr>
      <vt:lpstr>Seborrheic Dermatitis (Dandruff, Cradle Cap)</vt:lpstr>
      <vt:lpstr>Natal Teeth</vt:lpstr>
      <vt:lpstr>Glaucoma - Cataract - Retinoblastoma</vt:lpstr>
      <vt:lpstr>Atopic Dermatitis - Eczema</vt:lpstr>
      <vt:lpstr>PowerPoint Presentation</vt:lpstr>
      <vt:lpstr>PowerPoint Presentation</vt:lpstr>
      <vt:lpstr>Hemangiomas – Capillary (Strawberry), Cavernous  </vt:lpstr>
      <vt:lpstr>PowerPoint Presentation</vt:lpstr>
      <vt:lpstr>Port-Wine Stain (Capillary Vascular Malformation)</vt:lpstr>
      <vt:lpstr>Congenital Pigmented Nevus – Nevus of Ota/Ito</vt:lpstr>
      <vt:lpstr>Ichthyosis </vt:lpstr>
      <vt:lpstr>Epidermolysis Bullosa </vt:lpstr>
      <vt:lpstr>Down’s Syndrome</vt:lpstr>
      <vt:lpstr>PowerPoint Presentation</vt:lpstr>
      <vt:lpstr>Congenital Hypothyroidism - Cretinism</vt:lpstr>
      <vt:lpstr>PowerPoint Presentation</vt:lpstr>
      <vt:lpstr>Question 1</vt:lpstr>
      <vt:lpstr>Question 2 </vt:lpstr>
      <vt:lpstr>Question 3 </vt:lpstr>
      <vt:lpstr>Question 4</vt:lpstr>
      <vt:lpstr>Question 5 </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MANISH RASANIA</cp:lastModifiedBy>
  <cp:revision>68</cp:revision>
  <dcterms:created xsi:type="dcterms:W3CDTF">2011-05-24T16:05:35Z</dcterms:created>
  <dcterms:modified xsi:type="dcterms:W3CDTF">2020-04-16T14:28:38Z</dcterms:modified>
</cp:coreProperties>
</file>