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40"/>
  </p:notesMasterIdLst>
  <p:sldIdLst>
    <p:sldId id="285" r:id="rId2"/>
    <p:sldId id="330" r:id="rId3"/>
    <p:sldId id="306" r:id="rId4"/>
    <p:sldId id="297" r:id="rId5"/>
    <p:sldId id="299" r:id="rId6"/>
    <p:sldId id="300" r:id="rId7"/>
    <p:sldId id="301" r:id="rId8"/>
    <p:sldId id="308" r:id="rId9"/>
    <p:sldId id="312" r:id="rId10"/>
    <p:sldId id="326" r:id="rId11"/>
    <p:sldId id="309" r:id="rId12"/>
    <p:sldId id="258" r:id="rId13"/>
    <p:sldId id="259" r:id="rId14"/>
    <p:sldId id="283" r:id="rId15"/>
    <p:sldId id="298" r:id="rId16"/>
    <p:sldId id="284" r:id="rId17"/>
    <p:sldId id="261" r:id="rId18"/>
    <p:sldId id="262" r:id="rId19"/>
    <p:sldId id="276" r:id="rId20"/>
    <p:sldId id="281" r:id="rId21"/>
    <p:sldId id="334" r:id="rId22"/>
    <p:sldId id="278" r:id="rId23"/>
    <p:sldId id="268" r:id="rId24"/>
    <p:sldId id="289" r:id="rId25"/>
    <p:sldId id="270" r:id="rId26"/>
    <p:sldId id="302" r:id="rId27"/>
    <p:sldId id="303" r:id="rId28"/>
    <p:sldId id="272" r:id="rId29"/>
    <p:sldId id="335" r:id="rId30"/>
    <p:sldId id="274" r:id="rId31"/>
    <p:sldId id="342" r:id="rId32"/>
    <p:sldId id="336" r:id="rId33"/>
    <p:sldId id="337" r:id="rId34"/>
    <p:sldId id="338" r:id="rId35"/>
    <p:sldId id="339" r:id="rId36"/>
    <p:sldId id="340" r:id="rId37"/>
    <p:sldId id="341" r:id="rId38"/>
    <p:sldId id="30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616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63" d="100"/>
          <a:sy n="63" d="100"/>
        </p:scale>
        <p:origin x="1380" y="52"/>
      </p:cViewPr>
      <p:guideLst>
        <p:guide orient="horz" pos="2160"/>
        <p:guide pos="2880"/>
      </p:guideLst>
    </p:cSldViewPr>
  </p:slideViewPr>
  <p:outlineViewPr>
    <p:cViewPr>
      <p:scale>
        <a:sx n="33" d="100"/>
        <a:sy n="33" d="100"/>
      </p:scale>
      <p:origin x="0" y="75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52ED7D-A54D-4C6A-BFF1-55B77B9B904C}" type="datetimeFigureOut">
              <a:rPr lang="en-US" smtClean="0"/>
              <a:pPr/>
              <a:t>9/11/2021</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77C6AD-AEFE-40D7-BC57-851ED8A13E2C}" type="slidenum">
              <a:rPr lang="en-AU" smtClean="0"/>
              <a:pPr/>
              <a:t>‹#›</a:t>
            </a:fld>
            <a:endParaRPr lang="en-AU" dirty="0"/>
          </a:p>
        </p:txBody>
      </p:sp>
    </p:spTree>
    <p:extLst>
      <p:ext uri="{BB962C8B-B14F-4D97-AF65-F5344CB8AC3E}">
        <p14:creationId xmlns:p14="http://schemas.microsoft.com/office/powerpoint/2010/main" val="165708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15</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16</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17</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18</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19</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20</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22</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23</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24</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25</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3600" dirty="0">
                <a:solidFill>
                  <a:schemeClr val="tx1">
                    <a:lumMod val="95000"/>
                    <a:lumOff val="5000"/>
                  </a:schemeClr>
                </a:solidFill>
              </a:rPr>
              <a:t>I</a:t>
            </a:r>
            <a:endParaRPr lang="en-AU" sz="3600" baseline="0"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fld id="{3877C6AD-AEFE-40D7-BC57-851ED8A13E2C}" type="slidenum">
              <a:rPr lang="en-AU" smtClean="0"/>
              <a:pPr/>
              <a:t>4</a:t>
            </a:fld>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26</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27</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28</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30</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38</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5</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13EB42E0-F70C-4F18-8D1D-5A725396E89D}" type="slidenum">
              <a:rPr lang="en-US" smtClean="0"/>
              <a:pPr/>
              <a:t>10</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a:t>BAD-60% struggle with addiction, 50% lifetime prevalence of an anxiety disorder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800" dirty="0"/>
              <a:t>It</a:t>
            </a:r>
            <a:r>
              <a:rPr lang="en-AU" sz="1800" baseline="0" dirty="0"/>
              <a:t> is excessive anxiety &amp; worry about several events for most days during </a:t>
            </a:r>
            <a:r>
              <a:rPr lang="en-AU" sz="1800" baseline="0" dirty="0" err="1"/>
              <a:t>atleast</a:t>
            </a:r>
            <a:r>
              <a:rPr lang="en-AU" sz="1800" baseline="0" dirty="0"/>
              <a:t> a 6 month </a:t>
            </a:r>
            <a:r>
              <a:rPr lang="en-AU" sz="1800" baseline="0" dirty="0" err="1"/>
              <a:t>period.it</a:t>
            </a:r>
            <a:endParaRPr lang="en-AU" sz="1800"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12</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13</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14</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A7B5487-C038-49E3-9A2A-2E4F297327F2}" type="datetimeFigureOut">
              <a:rPr lang="en-US" smtClean="0"/>
              <a:pPr/>
              <a:t>9/11/2021</a:t>
            </a:fld>
            <a:endParaRPr lang="en-AU"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395142-AAB0-4EE6-B52D-96D007BE03D3}"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395142-AAB0-4EE6-B52D-96D007BE03D3}" type="slidenum">
              <a:rPr lang="en-AU" smtClean="0"/>
              <a:pPr/>
              <a:t>‹#›</a:t>
            </a:fld>
            <a:endParaRPr lang="en-AU" dirty="0"/>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A395142-AAB0-4EE6-B52D-96D007BE03D3}" type="slidenum">
              <a:rPr lang="en-AU" smtClean="0"/>
              <a:pPr/>
              <a:t>‹#›</a:t>
            </a:fld>
            <a:endParaRPr lang="en-AU" dirty="0"/>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B5487-C038-49E3-9A2A-2E4F297327F2}" type="datetimeFigureOut">
              <a:rPr lang="en-US" smtClean="0"/>
              <a:pPr/>
              <a:t>9/11/2021</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A7B5487-C038-49E3-9A2A-2E4F297327F2}" type="datetimeFigureOut">
              <a:rPr lang="en-US" smtClean="0"/>
              <a:pPr/>
              <a:t>9/11/2021</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BA7B5487-C038-49E3-9A2A-2E4F297327F2}" type="datetimeFigureOut">
              <a:rPr lang="en-US" smtClean="0"/>
              <a:pPr/>
              <a:t>9/11/2021</a:t>
            </a:fld>
            <a:endParaRPr lang="en-AU"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395142-AAB0-4EE6-B52D-96D007BE03D3}" type="slidenum">
              <a:rPr lang="en-AU" smtClean="0"/>
              <a:pPr/>
              <a:t>‹#›</a:t>
            </a:fld>
            <a:endParaRPr lang="en-AU"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7B5487-C038-49E3-9A2A-2E4F297327F2}" type="datetimeFigureOut">
              <a:rPr lang="en-US" smtClean="0"/>
              <a:pPr/>
              <a:t>9/11/2021</a:t>
            </a:fld>
            <a:endParaRPr lang="en-AU"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A395142-AAB0-4EE6-B52D-96D007BE03D3}"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ncbi.nlm.nih.gov/pubmed/16856115"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928670"/>
            <a:ext cx="7772400" cy="1857388"/>
          </a:xfrm>
        </p:spPr>
        <p:style>
          <a:lnRef idx="2">
            <a:schemeClr val="accent2"/>
          </a:lnRef>
          <a:fillRef idx="1">
            <a:schemeClr val="lt1"/>
          </a:fillRef>
          <a:effectRef idx="0">
            <a:schemeClr val="accent2"/>
          </a:effectRef>
          <a:fontRef idx="minor">
            <a:schemeClr val="dk1"/>
          </a:fontRef>
        </p:style>
        <p:txBody>
          <a:bodyPr>
            <a:noAutofit/>
          </a:bodyPr>
          <a:lstStyle/>
          <a:p>
            <a:r>
              <a:rPr lang="en-AU" sz="8800" b="1" cap="all" dirty="0">
                <a:ln w="9000" cmpd="sng">
                  <a:solidFill>
                    <a:schemeClr val="accent4">
                      <a:shade val="50000"/>
                      <a:satMod val="120000"/>
                    </a:schemeClr>
                  </a:solidFill>
                  <a:prstDash val="solid"/>
                </a:ln>
                <a:solidFill>
                  <a:schemeClr val="accent5">
                    <a:lumMod val="75000"/>
                  </a:schemeClr>
                </a:solidFill>
                <a:effectLst>
                  <a:reflection blurRad="12700" stA="28000" endPos="45000" dist="1000" dir="5400000" sy="-100000" algn="bl" rotWithShape="0"/>
                </a:effectLst>
                <a:latin typeface="Broadway" pitchFamily="82" charset="0"/>
              </a:rPr>
              <a:t>ANXIETY</a:t>
            </a:r>
            <a:r>
              <a:rPr lang="en-AU" sz="96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Broadway" pitchFamily="82" charset="0"/>
              </a:rPr>
              <a:t> </a:t>
            </a:r>
            <a:r>
              <a:rPr lang="en-AU" sz="80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Broadway" pitchFamily="82" charset="0"/>
              </a:rPr>
              <a:t>Disorders</a:t>
            </a:r>
            <a:endParaRPr lang="en-AU" sz="8000" dirty="0">
              <a:solidFill>
                <a:srgbClr val="002060"/>
              </a:solidFill>
              <a:latin typeface="Broadway" pitchFamily="82" charset="0"/>
            </a:endParaRPr>
          </a:p>
        </p:txBody>
      </p:sp>
      <p:sp>
        <p:nvSpPr>
          <p:cNvPr id="3" name="Subtitle 2"/>
          <p:cNvSpPr>
            <a:spLocks noGrp="1"/>
          </p:cNvSpPr>
          <p:nvPr>
            <p:ph type="subTitle" idx="1"/>
          </p:nvPr>
        </p:nvSpPr>
        <p:spPr>
          <a:xfrm>
            <a:off x="1000100" y="3357562"/>
            <a:ext cx="7000924" cy="1928826"/>
          </a:xfrm>
          <a:effectLst>
            <a:glow rad="228600">
              <a:schemeClr val="accent3">
                <a:satMod val="175000"/>
                <a:alpha val="40000"/>
              </a:schemeClr>
            </a:glow>
            <a:outerShdw blurRad="40000" dist="20000" dir="5400000" rotWithShape="0">
              <a:srgbClr val="000000">
                <a:alpha val="38000"/>
              </a:srgbClr>
            </a:outerShdw>
            <a:softEdge rad="317500"/>
          </a:effectLst>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marL="0" indent="0" algn="l">
              <a:buFontTx/>
              <a:buNone/>
            </a:pPr>
            <a:r>
              <a:rPr lang="en-US" altLang="en-US" sz="5400" dirty="0"/>
              <a:t>By-</a:t>
            </a:r>
          </a:p>
          <a:p>
            <a:pPr marL="0" indent="0" algn="l">
              <a:buFontTx/>
              <a:buNone/>
            </a:pPr>
            <a:r>
              <a:rPr lang="en-US" altLang="en-US" sz="5400" dirty="0"/>
              <a:t>Dr. Lakhan </a:t>
            </a:r>
            <a:r>
              <a:rPr lang="en-US" altLang="en-US" sz="5400" dirty="0" err="1"/>
              <a:t>Kataria</a:t>
            </a:r>
            <a:endParaRPr lang="en-US" altLang="en-US" sz="5400" dirty="0"/>
          </a:p>
          <a:p>
            <a:pPr marL="0" indent="0" algn="l">
              <a:buFontTx/>
              <a:buNone/>
            </a:pPr>
            <a:r>
              <a:rPr lang="en-US" altLang="en-US" sz="5400" dirty="0"/>
              <a:t>Professor and Head</a:t>
            </a:r>
          </a:p>
          <a:p>
            <a:pPr marL="0" indent="0" algn="l">
              <a:buFontTx/>
              <a:buNone/>
            </a:pPr>
            <a:r>
              <a:rPr lang="en-US" altLang="en-US" sz="5400" dirty="0"/>
              <a:t>Department of Psychiatry </a:t>
            </a:r>
          </a:p>
          <a:p>
            <a:pPr marL="0" indent="0" algn="l">
              <a:buFontTx/>
              <a:buNone/>
            </a:pPr>
            <a:r>
              <a:rPr lang="en-US" altLang="en-US" sz="5400" dirty="0"/>
              <a:t>SBKS MI &amp; RC</a:t>
            </a:r>
          </a:p>
          <a:p>
            <a:pPr algn="l"/>
            <a:endParaRPr lang="en-AU" sz="5400" dirty="0">
              <a:solidFill>
                <a:schemeClr val="bg2">
                  <a:lumMod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body" sz="half" idx="1"/>
          </p:nvPr>
        </p:nvSpPr>
        <p:spPr/>
        <p:txBody>
          <a:bodyPr/>
          <a:lstStyle/>
          <a:p>
            <a:pPr eaLnBrk="1" hangingPunct="1">
              <a:lnSpc>
                <a:spcPct val="80000"/>
              </a:lnSpc>
              <a:defRPr/>
            </a:pPr>
            <a:r>
              <a:rPr lang="en-US" sz="2400" dirty="0"/>
              <a:t>Generalized anxiety disorder: 4-7%</a:t>
            </a:r>
          </a:p>
          <a:p>
            <a:pPr eaLnBrk="1" hangingPunct="1">
              <a:lnSpc>
                <a:spcPct val="80000"/>
              </a:lnSpc>
              <a:defRPr/>
            </a:pPr>
            <a:r>
              <a:rPr lang="en-US" sz="2400" dirty="0"/>
              <a:t>PTSD: 7-9%</a:t>
            </a:r>
          </a:p>
          <a:p>
            <a:pPr eaLnBrk="1" hangingPunct="1">
              <a:lnSpc>
                <a:spcPct val="80000"/>
              </a:lnSpc>
              <a:defRPr/>
            </a:pPr>
            <a:r>
              <a:rPr lang="en-US" sz="2400" dirty="0"/>
              <a:t>Panic disorder: 2-3% F, 0.5-1.5%M</a:t>
            </a:r>
          </a:p>
          <a:p>
            <a:pPr eaLnBrk="1" hangingPunct="1">
              <a:lnSpc>
                <a:spcPct val="80000"/>
              </a:lnSpc>
              <a:defRPr/>
            </a:pPr>
            <a:r>
              <a:rPr lang="en-US" sz="2400" dirty="0" err="1"/>
              <a:t>Obessive</a:t>
            </a:r>
            <a:r>
              <a:rPr lang="en-US" sz="2400" dirty="0"/>
              <a:t> Compulsive disorder: 2-3%</a:t>
            </a:r>
          </a:p>
          <a:p>
            <a:pPr eaLnBrk="1" hangingPunct="1">
              <a:lnSpc>
                <a:spcPct val="80000"/>
              </a:lnSpc>
              <a:defRPr/>
            </a:pPr>
            <a:r>
              <a:rPr lang="en-US" sz="2400" dirty="0"/>
              <a:t>Social Anxiety Disorder: 12%</a:t>
            </a:r>
          </a:p>
          <a:p>
            <a:pPr eaLnBrk="1" hangingPunct="1">
              <a:lnSpc>
                <a:spcPct val="80000"/>
              </a:lnSpc>
              <a:defRPr/>
            </a:pPr>
            <a:r>
              <a:rPr lang="en-US" sz="2400" dirty="0"/>
              <a:t>Somatization disorder:1%</a:t>
            </a:r>
          </a:p>
          <a:p>
            <a:pPr eaLnBrk="1" hangingPunct="1">
              <a:lnSpc>
                <a:spcPct val="80000"/>
              </a:lnSpc>
              <a:defRPr/>
            </a:pPr>
            <a:endParaRPr lang="en-US" sz="2400" dirty="0"/>
          </a:p>
        </p:txBody>
      </p:sp>
      <p:sp>
        <p:nvSpPr>
          <p:cNvPr id="7173" name="Rectangle 5"/>
          <p:cNvSpPr>
            <a:spLocks noGrp="1" noChangeArrowheads="1"/>
          </p:cNvSpPr>
          <p:nvPr>
            <p:ph type="body" sz="half" idx="2"/>
          </p:nvPr>
        </p:nvSpPr>
        <p:spPr/>
        <p:txBody>
          <a:bodyPr/>
          <a:lstStyle/>
          <a:p>
            <a:pPr eaLnBrk="1" hangingPunct="1">
              <a:lnSpc>
                <a:spcPct val="90000"/>
              </a:lnSpc>
              <a:defRPr/>
            </a:pPr>
            <a:r>
              <a:rPr lang="en-US" sz="2000" dirty="0"/>
              <a:t>Personality disorders: 15% (20-30% in primary care setting)</a:t>
            </a:r>
          </a:p>
          <a:p>
            <a:pPr eaLnBrk="1" hangingPunct="1">
              <a:lnSpc>
                <a:spcPct val="90000"/>
              </a:lnSpc>
              <a:defRPr/>
            </a:pPr>
            <a:r>
              <a:rPr lang="en-US" sz="2000" dirty="0"/>
              <a:t>Schizophrenia: 1%</a:t>
            </a:r>
          </a:p>
          <a:p>
            <a:pPr eaLnBrk="1" hangingPunct="1">
              <a:lnSpc>
                <a:spcPct val="90000"/>
              </a:lnSpc>
              <a:defRPr/>
            </a:pPr>
            <a:r>
              <a:rPr lang="en-US" sz="2000" dirty="0"/>
              <a:t>Bipolar I: 1%</a:t>
            </a:r>
          </a:p>
          <a:p>
            <a:pPr eaLnBrk="1" hangingPunct="1">
              <a:lnSpc>
                <a:spcPct val="90000"/>
              </a:lnSpc>
              <a:defRPr/>
            </a:pPr>
            <a:r>
              <a:rPr lang="en-US" sz="2000" dirty="0"/>
              <a:t>Bipolar II: 1-2%</a:t>
            </a:r>
          </a:p>
          <a:p>
            <a:pPr eaLnBrk="1" hangingPunct="1">
              <a:lnSpc>
                <a:spcPct val="90000"/>
              </a:lnSpc>
              <a:defRPr/>
            </a:pPr>
            <a:r>
              <a:rPr lang="en-US" sz="2000" dirty="0"/>
              <a:t>Major depressive disorder: 17% F:M 2:1</a:t>
            </a:r>
          </a:p>
          <a:p>
            <a:pPr eaLnBrk="1" hangingPunct="1">
              <a:lnSpc>
                <a:spcPct val="90000"/>
              </a:lnSpc>
              <a:defRPr/>
            </a:pPr>
            <a:r>
              <a:rPr lang="en-US" sz="2000" dirty="0"/>
              <a:t>Dysthymia 3%</a:t>
            </a:r>
          </a:p>
          <a:p>
            <a:pPr eaLnBrk="1" hangingPunct="1">
              <a:lnSpc>
                <a:spcPct val="90000"/>
              </a:lnSpc>
              <a:defRPr/>
            </a:pPr>
            <a:r>
              <a:rPr lang="en-US" sz="2000" dirty="0"/>
              <a:t>Alcohol dependence: 14% (5% right now!) F:M 1:4</a:t>
            </a:r>
          </a:p>
          <a:p>
            <a:pPr eaLnBrk="1" hangingPunct="1">
              <a:lnSpc>
                <a:spcPct val="90000"/>
              </a:lnSpc>
              <a:defRPr/>
            </a:pPr>
            <a:r>
              <a:rPr lang="en-US" sz="2000" dirty="0"/>
              <a:t>Drug abuse/dependence: 10%F, 14% M</a:t>
            </a:r>
          </a:p>
          <a:p>
            <a:pPr eaLnBrk="1" hangingPunct="1">
              <a:lnSpc>
                <a:spcPct val="90000"/>
              </a:lnSpc>
              <a:defRPr/>
            </a:pPr>
            <a:endParaRPr lang="en-US" sz="2000" dirty="0"/>
          </a:p>
        </p:txBody>
      </p:sp>
      <p:sp>
        <p:nvSpPr>
          <p:cNvPr id="5" name="Title 4"/>
          <p:cNvSpPr>
            <a:spLocks noGrp="1"/>
          </p:cNvSpPr>
          <p:nvPr>
            <p:ph type="title"/>
          </p:nvPr>
        </p:nvSpPr>
        <p:spPr/>
        <p:txBody>
          <a:bodyPr/>
          <a:lstStyle/>
          <a:p>
            <a:r>
              <a:rPr lang="en-US" dirty="0"/>
              <a:t>Epidemiology</a:t>
            </a:r>
          </a:p>
        </p:txBody>
      </p:sp>
      <p:sp>
        <p:nvSpPr>
          <p:cNvPr id="2" name="TextBox 1"/>
          <p:cNvSpPr txBox="1"/>
          <p:nvPr/>
        </p:nvSpPr>
        <p:spPr>
          <a:xfrm>
            <a:off x="827584" y="5565338"/>
            <a:ext cx="6861750" cy="1200329"/>
          </a:xfrm>
          <a:prstGeom prst="rect">
            <a:avLst/>
          </a:prstGeom>
          <a:noFill/>
        </p:spPr>
        <p:txBody>
          <a:bodyPr wrap="none" rtlCol="0">
            <a:spAutoFit/>
          </a:bodyPr>
          <a:lstStyle/>
          <a:p>
            <a:pPr>
              <a:buNone/>
            </a:pPr>
            <a:endParaRPr lang="en-AU" sz="6000" dirty="0">
              <a:solidFill>
                <a:schemeClr val="accent2"/>
              </a:solidFill>
            </a:endParaRPr>
          </a:p>
          <a:p>
            <a:pPr>
              <a:buNone/>
            </a:pPr>
            <a:r>
              <a:rPr lang="en-IN" sz="1200" b="1" dirty="0">
                <a:latin typeface="Times New Roman" pitchFamily="18" charset="0"/>
                <a:cs typeface="Times New Roman" pitchFamily="18" charset="0"/>
              </a:rPr>
              <a:t>Kaplan </a:t>
            </a:r>
            <a:r>
              <a:rPr lang="en-IN" sz="1200" b="1" dirty="0" err="1">
                <a:latin typeface="Times New Roman" pitchFamily="18" charset="0"/>
                <a:cs typeface="Times New Roman" pitchFamily="18" charset="0"/>
              </a:rPr>
              <a:t>Sadocks</a:t>
            </a:r>
            <a:r>
              <a:rPr lang="en-IN" sz="1200" b="1" dirty="0">
                <a:latin typeface="Times New Roman" pitchFamily="18" charset="0"/>
                <a:cs typeface="Times New Roman" pitchFamily="18" charset="0"/>
              </a:rPr>
              <a:t> Comprehensive Textbook of Psychiatry 2 Volume Set 7th Ed Lippincott Williams </a:t>
            </a:r>
            <a:r>
              <a:rPr lang="en-IN" sz="1200" b="1" dirty="0" err="1">
                <a:latin typeface="Times New Roman" pitchFamily="18" charset="0"/>
                <a:cs typeface="Times New Roman" pitchFamily="18" charset="0"/>
              </a:rPr>
              <a:t>Wil</a:t>
            </a:r>
            <a:endParaRPr lang="en-AU" sz="1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a:t>30yr young female came to emergency room escorted by husband with c/o feeling tightness in chest, began to perspire profusely with cold extremities, became suddenly nervous, heart is racing ,feel nauseated, feel suffocating and fear that “ I may die”.</a:t>
            </a:r>
          </a:p>
          <a:p>
            <a:endParaRPr lang="en-US" dirty="0"/>
          </a:p>
          <a:p>
            <a:r>
              <a:rPr lang="en-US" dirty="0">
                <a:solidFill>
                  <a:srgbClr val="00B050"/>
                </a:solidFill>
              </a:rPr>
              <a:t>ECG DONE-NO ABNORMALITY </a:t>
            </a:r>
            <a:r>
              <a:rPr lang="en-US" dirty="0">
                <a:solidFill>
                  <a:srgbClr val="FF0000"/>
                </a:solidFill>
              </a:rPr>
              <a:t>EXCEPT TACHYCARDIA.</a:t>
            </a:r>
          </a:p>
        </p:txBody>
      </p:sp>
      <p:sp>
        <p:nvSpPr>
          <p:cNvPr id="7" name="Title 6"/>
          <p:cNvSpPr>
            <a:spLocks noGrp="1"/>
          </p:cNvSpPr>
          <p:nvPr>
            <p:ph type="title"/>
          </p:nvPr>
        </p:nvSpPr>
        <p:spPr>
          <a:xfrm>
            <a:off x="500034" y="274638"/>
            <a:ext cx="8215370" cy="45719"/>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43182"/>
            <a:ext cx="8229600" cy="3482981"/>
          </a:xfrm>
        </p:spPr>
        <p:txBody>
          <a:bodyPr/>
          <a:lstStyle/>
          <a:p>
            <a:pPr>
              <a:buNone/>
            </a:pPr>
            <a:r>
              <a:rPr lang="en-AU" dirty="0"/>
              <a:t>It is excessive anxiety and worry about several events for most days during atleast a 6 month period.</a:t>
            </a:r>
          </a:p>
          <a:p>
            <a:pPr>
              <a:buNone/>
            </a:pPr>
            <a:endParaRPr lang="en-AU" dirty="0"/>
          </a:p>
        </p:txBody>
      </p:sp>
      <p:sp>
        <p:nvSpPr>
          <p:cNvPr id="2" name="Title 1"/>
          <p:cNvSpPr>
            <a:spLocks noGrp="1"/>
          </p:cNvSpPr>
          <p:nvPr>
            <p:ph type="title"/>
          </p:nvPr>
        </p:nvSpPr>
        <p:spPr>
          <a:xfrm>
            <a:off x="457200" y="500042"/>
            <a:ext cx="8229600" cy="2214578"/>
          </a:xfrm>
        </p:spPr>
        <p:txBody>
          <a:bodyPr>
            <a:noAutofit/>
          </a:bodyPr>
          <a:lstStyle/>
          <a:p>
            <a:pPr algn="ctr"/>
            <a:r>
              <a:rPr lang="en-AU" sz="5400" dirty="0">
                <a:solidFill>
                  <a:schemeClr val="accent6">
                    <a:lumMod val="60000"/>
                    <a:lumOff val="40000"/>
                  </a:schemeClr>
                </a:solidFill>
                <a:latin typeface="Algerian" pitchFamily="82" charset="0"/>
              </a:rPr>
              <a:t>GENERALISED ANXIETY DISORDER</a:t>
            </a:r>
          </a:p>
        </p:txBody>
      </p:sp>
      <p:pic>
        <p:nvPicPr>
          <p:cNvPr id="4" name="Picture 2" descr="C:\Users\Heidi\AppData\Local\Microsoft\Windows\Temporary Internet Files\Content.IE5\RXT7W2Z6\MC900230511[1].wmf"/>
          <p:cNvPicPr>
            <a:picLocks noChangeAspect="1" noChangeArrowheads="1"/>
          </p:cNvPicPr>
          <p:nvPr/>
        </p:nvPicPr>
        <p:blipFill>
          <a:blip r:embed="rId3" cstate="print"/>
          <a:srcRect/>
          <a:stretch>
            <a:fillRect/>
          </a:stretch>
        </p:blipFill>
        <p:spPr>
          <a:xfrm>
            <a:off x="3000364" y="3786190"/>
            <a:ext cx="3079750" cy="285749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1"/>
          </a:solidFill>
        </p:spPr>
        <p:txBody>
          <a:bodyPr/>
          <a:lstStyle/>
          <a:p>
            <a:r>
              <a:rPr lang="en-AU" dirty="0">
                <a:latin typeface="Aharoni" pitchFamily="2" charset="-79"/>
                <a:cs typeface="Aharoni" pitchFamily="2" charset="-79"/>
              </a:rPr>
              <a:t>Persistent generalised free – floating anxiety.</a:t>
            </a:r>
          </a:p>
          <a:p>
            <a:r>
              <a:rPr lang="en-AU" dirty="0">
                <a:latin typeface="Aharoni" pitchFamily="2" charset="-79"/>
                <a:cs typeface="Aharoni" pitchFamily="2" charset="-79"/>
              </a:rPr>
              <a:t>Excessive and difficult to control worry and feelings of apprehension.</a:t>
            </a:r>
          </a:p>
          <a:p>
            <a:r>
              <a:rPr lang="en-AU" dirty="0">
                <a:latin typeface="Aharoni" pitchFamily="2" charset="-79"/>
                <a:cs typeface="Aharoni" pitchFamily="2" charset="-79"/>
              </a:rPr>
              <a:t>Anxious about almost everything. </a:t>
            </a:r>
          </a:p>
        </p:txBody>
      </p:sp>
      <p:sp>
        <p:nvSpPr>
          <p:cNvPr id="2" name="Title 1"/>
          <p:cNvSpPr>
            <a:spLocks noGrp="1"/>
          </p:cNvSpPr>
          <p:nvPr>
            <p:ph type="title"/>
          </p:nvPr>
        </p:nvSpPr>
        <p:spPr/>
        <p:txBody>
          <a:bodyPr/>
          <a:lstStyle/>
          <a:p>
            <a:r>
              <a:rPr lang="en-AU" dirty="0">
                <a:latin typeface="Algerian" pitchFamily="82" charset="0"/>
              </a:rPr>
              <a:t>Characterised by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sz="4000" dirty="0">
                <a:solidFill>
                  <a:srgbClr val="FF0000"/>
                </a:solidFill>
                <a:latin typeface="Arnprior" pitchFamily="2" charset="0"/>
              </a:rPr>
              <a:t>GENETIC FACTORS</a:t>
            </a:r>
          </a:p>
          <a:p>
            <a:pPr>
              <a:buFont typeface="Wingdings" pitchFamily="2" charset="2"/>
              <a:buChar char="§"/>
            </a:pPr>
            <a:r>
              <a:rPr lang="en-AU" sz="2800" dirty="0">
                <a:solidFill>
                  <a:schemeClr val="tx1">
                    <a:lumMod val="95000"/>
                    <a:lumOff val="5000"/>
                  </a:schemeClr>
                </a:solidFill>
                <a:latin typeface="Comic Sans MS" pitchFamily="66" charset="0"/>
              </a:rPr>
              <a:t>There are 30 % chances if parents are affected. </a:t>
            </a:r>
          </a:p>
          <a:p>
            <a:pPr>
              <a:buNone/>
            </a:pPr>
            <a:r>
              <a:rPr lang="en-AU" sz="3600" dirty="0">
                <a:solidFill>
                  <a:srgbClr val="FF0000"/>
                </a:solidFill>
                <a:latin typeface="Arnprior" pitchFamily="2" charset="0"/>
              </a:rPr>
              <a:t>NEUROBIOLOGICAL FACTORS</a:t>
            </a:r>
          </a:p>
          <a:p>
            <a:pPr>
              <a:buFont typeface="Wingdings" pitchFamily="2" charset="2"/>
              <a:buChar char="§"/>
            </a:pPr>
            <a:r>
              <a:rPr lang="en-AU" sz="2800" dirty="0">
                <a:solidFill>
                  <a:schemeClr val="tx1">
                    <a:lumMod val="95000"/>
                    <a:lumOff val="5000"/>
                  </a:schemeClr>
                </a:solidFill>
                <a:latin typeface="Comic Sans MS" pitchFamily="66" charset="0"/>
              </a:rPr>
              <a:t>Decreased  GABA activity</a:t>
            </a:r>
          </a:p>
          <a:p>
            <a:pPr>
              <a:buFont typeface="Wingdings" pitchFamily="2" charset="2"/>
              <a:buChar char="§"/>
            </a:pPr>
            <a:r>
              <a:rPr lang="en-AU" sz="2800" dirty="0">
                <a:solidFill>
                  <a:schemeClr val="tx1">
                    <a:lumMod val="95000"/>
                    <a:lumOff val="5000"/>
                  </a:schemeClr>
                </a:solidFill>
                <a:latin typeface="Comic Sans MS" pitchFamily="66" charset="0"/>
              </a:rPr>
              <a:t>Dysfunction of serotonin and noradrenergic systems</a:t>
            </a:r>
          </a:p>
          <a:p>
            <a:pPr marL="109728" indent="0">
              <a:buNone/>
            </a:pPr>
            <a:endParaRPr lang="en-AU" sz="2800" dirty="0">
              <a:solidFill>
                <a:schemeClr val="tx1">
                  <a:lumMod val="95000"/>
                  <a:lumOff val="5000"/>
                </a:schemeClr>
              </a:solidFill>
              <a:latin typeface="Comic Sans MS" pitchFamily="66" charset="0"/>
            </a:endParaRPr>
          </a:p>
          <a:p>
            <a:pPr>
              <a:buNone/>
            </a:pPr>
            <a:r>
              <a:rPr lang="en-IN" sz="1200" dirty="0"/>
              <a:t>Kaplan </a:t>
            </a:r>
            <a:r>
              <a:rPr lang="en-IN" sz="1200" dirty="0" err="1"/>
              <a:t>Sadocks</a:t>
            </a:r>
            <a:r>
              <a:rPr lang="en-IN" sz="1200" dirty="0"/>
              <a:t> Comprehensive Textbook of Psychiatry 2 Volume Set 7th Ed Lippincott Williams </a:t>
            </a:r>
            <a:r>
              <a:rPr lang="en-IN" sz="1200" dirty="0" err="1"/>
              <a:t>Wil</a:t>
            </a:r>
            <a:endParaRPr lang="en-AU" sz="1200" dirty="0">
              <a:solidFill>
                <a:schemeClr val="tx1">
                  <a:lumMod val="95000"/>
                  <a:lumOff val="5000"/>
                </a:schemeClr>
              </a:solidFill>
              <a:latin typeface="Comic Sans MS" pitchFamily="66" charset="0"/>
            </a:endParaRPr>
          </a:p>
        </p:txBody>
      </p:sp>
      <p:sp>
        <p:nvSpPr>
          <p:cNvPr id="2" name="Title 1"/>
          <p:cNvSpPr>
            <a:spLocks noGrp="1"/>
          </p:cNvSpPr>
          <p:nvPr>
            <p:ph type="title"/>
          </p:nvPr>
        </p:nvSpPr>
        <p:spPr/>
        <p:txBody>
          <a:bodyPr>
            <a:normAutofit/>
          </a:bodyPr>
          <a:lstStyle/>
          <a:p>
            <a:r>
              <a:rPr lang="en-AU" sz="6600" dirty="0">
                <a:solidFill>
                  <a:schemeClr val="accent2">
                    <a:lumMod val="50000"/>
                  </a:schemeClr>
                </a:solidFill>
                <a:latin typeface="Algerian" pitchFamily="82" charset="0"/>
              </a:rPr>
              <a:t>ETIOLOGY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642918"/>
            <a:ext cx="7786742" cy="4278094"/>
          </a:xfrm>
          <a:prstGeom prst="rect">
            <a:avLst/>
          </a:prstGeom>
        </p:spPr>
        <p:txBody>
          <a:bodyPr wrap="square">
            <a:spAutoFit/>
          </a:bodyPr>
          <a:lstStyle/>
          <a:p>
            <a:pPr>
              <a:buNone/>
            </a:pPr>
            <a:r>
              <a:rPr lang="en-AU" sz="4800" dirty="0">
                <a:solidFill>
                  <a:schemeClr val="accent6">
                    <a:lumMod val="60000"/>
                    <a:lumOff val="40000"/>
                  </a:schemeClr>
                </a:solidFill>
                <a:latin typeface="Algerian" pitchFamily="82" charset="0"/>
              </a:rPr>
              <a:t>PSYCHOLOGICAL FACTORS</a:t>
            </a:r>
          </a:p>
          <a:p>
            <a:pPr>
              <a:buNone/>
            </a:pPr>
            <a:endParaRPr lang="en-AU" sz="2800" dirty="0">
              <a:solidFill>
                <a:srgbClr val="FF0000"/>
              </a:solidFill>
              <a:latin typeface="Arnprior" pitchFamily="2" charset="0"/>
            </a:endParaRPr>
          </a:p>
          <a:p>
            <a:pPr>
              <a:buFont typeface="Wingdings" pitchFamily="2" charset="2"/>
              <a:buChar char="§"/>
            </a:pPr>
            <a:r>
              <a:rPr lang="en-AU" sz="2800" dirty="0">
                <a:solidFill>
                  <a:schemeClr val="tx1">
                    <a:lumMod val="95000"/>
                    <a:lumOff val="5000"/>
                  </a:schemeClr>
                </a:solidFill>
                <a:latin typeface="Comic Sans MS" pitchFamily="66" charset="0"/>
              </a:rPr>
              <a:t>Adverse childhood experiences</a:t>
            </a:r>
          </a:p>
          <a:p>
            <a:pPr>
              <a:buFont typeface="Wingdings" pitchFamily="2" charset="2"/>
              <a:buChar char="§"/>
            </a:pPr>
            <a:r>
              <a:rPr lang="en-AU" sz="2800" dirty="0">
                <a:solidFill>
                  <a:schemeClr val="tx1">
                    <a:lumMod val="95000"/>
                    <a:lumOff val="5000"/>
                  </a:schemeClr>
                </a:solidFill>
                <a:latin typeface="Comic Sans MS" pitchFamily="66" charset="0"/>
              </a:rPr>
              <a:t>Death of parent </a:t>
            </a:r>
          </a:p>
          <a:p>
            <a:pPr>
              <a:buFont typeface="Wingdings" pitchFamily="2" charset="2"/>
              <a:buChar char="§"/>
            </a:pPr>
            <a:r>
              <a:rPr lang="en-AU" sz="2800" dirty="0">
                <a:solidFill>
                  <a:schemeClr val="tx1">
                    <a:lumMod val="95000"/>
                    <a:lumOff val="5000"/>
                  </a:schemeClr>
                </a:solidFill>
                <a:latin typeface="Comic Sans MS" pitchFamily="66" charset="0"/>
              </a:rPr>
              <a:t>Sexual abuse </a:t>
            </a:r>
          </a:p>
          <a:p>
            <a:pPr>
              <a:buFont typeface="Wingdings" pitchFamily="2" charset="2"/>
              <a:buChar char="§"/>
            </a:pPr>
            <a:r>
              <a:rPr lang="en-AU" sz="2800" dirty="0">
                <a:solidFill>
                  <a:schemeClr val="tx1">
                    <a:lumMod val="95000"/>
                    <a:lumOff val="5000"/>
                  </a:schemeClr>
                </a:solidFill>
                <a:latin typeface="Comic Sans MS" pitchFamily="66" charset="0"/>
              </a:rPr>
              <a:t>Overprotective parents</a:t>
            </a:r>
          </a:p>
          <a:p>
            <a:pPr>
              <a:buFont typeface="Wingdings" pitchFamily="2" charset="2"/>
              <a:buChar char="§"/>
            </a:pPr>
            <a:r>
              <a:rPr lang="en-AU" sz="2800" dirty="0">
                <a:solidFill>
                  <a:schemeClr val="tx1">
                    <a:lumMod val="95000"/>
                    <a:lumOff val="5000"/>
                  </a:schemeClr>
                </a:solidFill>
                <a:latin typeface="Comic Sans MS" pitchFamily="66" charset="0"/>
              </a:rPr>
              <a:t>Lack of warmth &amp; affection in parents </a:t>
            </a:r>
          </a:p>
          <a:p>
            <a:pPr>
              <a:buFont typeface="Wingdings" pitchFamily="2" charset="2"/>
              <a:buChar char="§"/>
            </a:pPr>
            <a:r>
              <a:rPr lang="en-AU" sz="2800" dirty="0">
                <a:solidFill>
                  <a:schemeClr val="tx1">
                    <a:lumMod val="95000"/>
                    <a:lumOff val="5000"/>
                  </a:schemeClr>
                </a:solidFill>
                <a:latin typeface="Comic Sans MS" pitchFamily="66" charset="0"/>
              </a:rPr>
              <a:t>Chronic stressors such as dysfunctional family or marriage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1671638"/>
            <a:ext cx="4038600" cy="4900634"/>
          </a:xfrm>
        </p:spPr>
        <p:txBody>
          <a:bodyPr>
            <a:normAutofit fontScale="92500" lnSpcReduction="10000"/>
          </a:bodyPr>
          <a:lstStyle/>
          <a:p>
            <a:pPr>
              <a:buNone/>
            </a:pPr>
            <a:r>
              <a:rPr lang="en-AU" b="1" dirty="0">
                <a:solidFill>
                  <a:schemeClr val="accent2">
                    <a:lumMod val="50000"/>
                  </a:schemeClr>
                </a:solidFill>
                <a:latin typeface="Agency FB" pitchFamily="34" charset="0"/>
              </a:rPr>
              <a:t>ACCORDING TO COGNITIVE BEHAVIOUR SCHOOL OF THOUGHT</a:t>
            </a:r>
          </a:p>
          <a:p>
            <a:pPr>
              <a:buNone/>
            </a:pPr>
            <a:r>
              <a:rPr lang="en-AU" b="1" dirty="0">
                <a:solidFill>
                  <a:srgbClr val="002060"/>
                </a:solidFill>
                <a:latin typeface="Agency FB" pitchFamily="34" charset="0"/>
              </a:rPr>
              <a:t>patient responds to incorrectly perceived dangers  </a:t>
            </a:r>
          </a:p>
          <a:p>
            <a:pPr>
              <a:buNone/>
            </a:pPr>
            <a:r>
              <a:rPr lang="en-AU" b="1" dirty="0">
                <a:solidFill>
                  <a:srgbClr val="002060"/>
                </a:solidFill>
                <a:latin typeface="Agency FB" pitchFamily="34" charset="0"/>
              </a:rPr>
              <a:t>Inaccuracy is generated by :</a:t>
            </a:r>
          </a:p>
          <a:p>
            <a:pPr>
              <a:buFont typeface="Wingdings" pitchFamily="2" charset="2"/>
              <a:buChar char="ü"/>
            </a:pPr>
            <a:r>
              <a:rPr lang="en-AU" b="1" dirty="0">
                <a:solidFill>
                  <a:srgbClr val="002060"/>
                </a:solidFill>
                <a:latin typeface="Agency FB" pitchFamily="34" charset="0"/>
              </a:rPr>
              <a:t>By distortion in information processing</a:t>
            </a:r>
          </a:p>
          <a:p>
            <a:pPr>
              <a:buFont typeface="Wingdings" pitchFamily="2" charset="2"/>
              <a:buChar char="ü"/>
            </a:pPr>
            <a:r>
              <a:rPr lang="en-AU" b="1" dirty="0">
                <a:solidFill>
                  <a:srgbClr val="002060"/>
                </a:solidFill>
                <a:latin typeface="Agency FB" pitchFamily="34" charset="0"/>
              </a:rPr>
              <a:t>Selective attention to negative details</a:t>
            </a:r>
          </a:p>
          <a:p>
            <a:pPr>
              <a:buFont typeface="Wingdings" pitchFamily="2" charset="2"/>
              <a:buChar char="ü"/>
            </a:pPr>
            <a:r>
              <a:rPr lang="en-AU" b="1" dirty="0">
                <a:solidFill>
                  <a:srgbClr val="002060"/>
                </a:solidFill>
                <a:latin typeface="Agency FB" pitchFamily="34" charset="0"/>
              </a:rPr>
              <a:t>Overly negative view of the person’s own ability to cope</a:t>
            </a:r>
          </a:p>
        </p:txBody>
      </p:sp>
      <p:sp>
        <p:nvSpPr>
          <p:cNvPr id="6" name="Content Placeholder 5"/>
          <p:cNvSpPr>
            <a:spLocks noGrp="1"/>
          </p:cNvSpPr>
          <p:nvPr>
            <p:ph sz="half" idx="2"/>
          </p:nvPr>
        </p:nvSpPr>
        <p:spPr>
          <a:xfrm>
            <a:off x="4648200" y="1552766"/>
            <a:ext cx="4038600" cy="4525963"/>
          </a:xfrm>
        </p:spPr>
        <p:txBody>
          <a:bodyPr>
            <a:normAutofit fontScale="92500" lnSpcReduction="10000"/>
          </a:bodyPr>
          <a:lstStyle/>
          <a:p>
            <a:pPr>
              <a:buNone/>
            </a:pPr>
            <a:endParaRPr lang="en-AU" b="1" dirty="0">
              <a:solidFill>
                <a:schemeClr val="accent2">
                  <a:lumMod val="50000"/>
                </a:schemeClr>
              </a:solidFill>
              <a:latin typeface="Agency FB" pitchFamily="34" charset="0"/>
            </a:endParaRPr>
          </a:p>
          <a:p>
            <a:pPr>
              <a:buNone/>
            </a:pPr>
            <a:r>
              <a:rPr lang="en-AU" b="1" dirty="0">
                <a:solidFill>
                  <a:schemeClr val="accent2">
                    <a:lumMod val="50000"/>
                  </a:schemeClr>
                </a:solidFill>
                <a:latin typeface="Agency FB" pitchFamily="34" charset="0"/>
              </a:rPr>
              <a:t>ACCORDING TO PSYCHOANALYTIC SCHOOL OF THOUGHT</a:t>
            </a:r>
          </a:p>
          <a:p>
            <a:pPr>
              <a:buNone/>
            </a:pPr>
            <a:endParaRPr lang="en-AU" b="1" dirty="0">
              <a:solidFill>
                <a:schemeClr val="accent1">
                  <a:lumMod val="50000"/>
                </a:schemeClr>
              </a:solidFill>
              <a:latin typeface="Agency FB" pitchFamily="34" charset="0"/>
            </a:endParaRPr>
          </a:p>
          <a:p>
            <a:pPr>
              <a:buNone/>
            </a:pPr>
            <a:endParaRPr lang="en-AU" b="1" dirty="0">
              <a:solidFill>
                <a:schemeClr val="accent1">
                  <a:lumMod val="50000"/>
                </a:schemeClr>
              </a:solidFill>
              <a:latin typeface="Agency FB" pitchFamily="34" charset="0"/>
            </a:endParaRPr>
          </a:p>
          <a:p>
            <a:pPr>
              <a:buNone/>
            </a:pPr>
            <a:r>
              <a:rPr lang="en-AU" b="1" dirty="0">
                <a:solidFill>
                  <a:schemeClr val="accent6">
                    <a:lumMod val="75000"/>
                  </a:schemeClr>
                </a:solidFill>
                <a:latin typeface="Agency FB" pitchFamily="34" charset="0"/>
              </a:rPr>
              <a:t>Symptoms of unresolved unconscious conflicts</a:t>
            </a:r>
          </a:p>
        </p:txBody>
      </p:sp>
      <p:sp>
        <p:nvSpPr>
          <p:cNvPr id="4" name="Title 3"/>
          <p:cNvSpPr>
            <a:spLocks noGrp="1"/>
          </p:cNvSpPr>
          <p:nvPr>
            <p:ph type="title"/>
          </p:nvPr>
        </p:nvSpPr>
        <p:spPr>
          <a:xfrm>
            <a:off x="457200" y="346076"/>
            <a:ext cx="8229600" cy="1143000"/>
          </a:xfrm>
        </p:spPr>
        <p:txBody>
          <a:bodyPr/>
          <a:lstStyle/>
          <a:p>
            <a:r>
              <a:rPr lang="en-AU" b="1" spc="50" dirty="0">
                <a:ln w="13500">
                  <a:solidFill>
                    <a:schemeClr val="accent1">
                      <a:shade val="2500"/>
                      <a:alpha val="6500"/>
                    </a:schemeClr>
                  </a:solidFill>
                  <a:prstDash val="solid"/>
                </a:ln>
                <a:solidFill>
                  <a:schemeClr val="accent6">
                    <a:lumMod val="60000"/>
                    <a:lumOff val="40000"/>
                  </a:schemeClr>
                </a:solidFill>
                <a:effectLst>
                  <a:innerShdw blurRad="50900" dist="38500" dir="13500000">
                    <a:srgbClr val="000000">
                      <a:alpha val="60000"/>
                    </a:srgbClr>
                  </a:innerShdw>
                </a:effectLst>
                <a:latin typeface="Algerian" pitchFamily="82" charset="0"/>
              </a:rPr>
              <a:t>PSYCHOSOCIAL FACTORS</a:t>
            </a:r>
            <a:endParaRPr lang="en-AU" dirty="0">
              <a:solidFill>
                <a:schemeClr val="accent6">
                  <a:lumMod val="60000"/>
                  <a:lumOff val="40000"/>
                </a:schemeClr>
              </a:solidFill>
              <a:latin typeface="Algerian" pitchFamily="82" charset="0"/>
            </a:endParaRPr>
          </a:p>
        </p:txBody>
      </p:sp>
      <p:sp>
        <p:nvSpPr>
          <p:cNvPr id="8" name="Down Arrow 7"/>
          <p:cNvSpPr/>
          <p:nvPr/>
        </p:nvSpPr>
        <p:spPr>
          <a:xfrm>
            <a:off x="2214546" y="2500306"/>
            <a:ext cx="48463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Down Arrow 8"/>
          <p:cNvSpPr/>
          <p:nvPr/>
        </p:nvSpPr>
        <p:spPr>
          <a:xfrm>
            <a:off x="3214678" y="3143248"/>
            <a:ext cx="48463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Down Arrow 9"/>
          <p:cNvSpPr/>
          <p:nvPr/>
        </p:nvSpPr>
        <p:spPr>
          <a:xfrm>
            <a:off x="6572264" y="2857496"/>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Down Arrow 10"/>
          <p:cNvSpPr/>
          <p:nvPr/>
        </p:nvSpPr>
        <p:spPr>
          <a:xfrm rot="18953563">
            <a:off x="6052410" y="1129680"/>
            <a:ext cx="484632" cy="6558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Down Arrow 11"/>
          <p:cNvSpPr/>
          <p:nvPr/>
        </p:nvSpPr>
        <p:spPr>
          <a:xfrm rot="2459966">
            <a:off x="2364949" y="1166779"/>
            <a:ext cx="484632" cy="6631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1 year prevalence – 3-8 %</a:t>
            </a:r>
          </a:p>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Lifetime prevalence- 5%</a:t>
            </a:r>
          </a:p>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Mean age of onset – 21years</a:t>
            </a:r>
          </a:p>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F:M = 2:1</a:t>
            </a:r>
          </a:p>
          <a:p>
            <a:pPr>
              <a:buNone/>
            </a:pPr>
            <a:endParaRPr lang="en-AU" sz="1400" dirty="0">
              <a:solidFill>
                <a:schemeClr val="accent2"/>
              </a:solidFill>
            </a:endParaRPr>
          </a:p>
          <a:p>
            <a:pPr>
              <a:buNone/>
            </a:pPr>
            <a:r>
              <a:rPr lang="en-IN" sz="1200" dirty="0">
                <a:latin typeface="Times New Roman" pitchFamily="18" charset="0"/>
                <a:cs typeface="Times New Roman" pitchFamily="18" charset="0"/>
              </a:rPr>
              <a:t>Kaplan </a:t>
            </a:r>
            <a:r>
              <a:rPr lang="en-IN" sz="1200" dirty="0" err="1">
                <a:latin typeface="Times New Roman" pitchFamily="18" charset="0"/>
                <a:cs typeface="Times New Roman" pitchFamily="18" charset="0"/>
              </a:rPr>
              <a:t>Sadocks</a:t>
            </a:r>
            <a:r>
              <a:rPr lang="en-IN" sz="1200" dirty="0">
                <a:latin typeface="Times New Roman" pitchFamily="18" charset="0"/>
                <a:cs typeface="Times New Roman" pitchFamily="18" charset="0"/>
              </a:rPr>
              <a:t> Comprehensive Textbook of Psychiatry 2 Volume Set 7th Ed Lippincott Williams </a:t>
            </a:r>
            <a:r>
              <a:rPr lang="en-IN" sz="1200" dirty="0" err="1">
                <a:latin typeface="Times New Roman" pitchFamily="18" charset="0"/>
                <a:cs typeface="Times New Roman" pitchFamily="18" charset="0"/>
              </a:rPr>
              <a:t>Wil</a:t>
            </a:r>
            <a:endParaRPr lang="en-AU" sz="1200" i="1" dirty="0">
              <a:solidFill>
                <a:schemeClr val="accent4">
                  <a:lumMod val="50000"/>
                </a:schemeClr>
              </a:solidFill>
              <a:latin typeface="Times New Roman" pitchFamily="18" charset="0"/>
              <a:cs typeface="Times New Roman" pitchFamily="18" charset="0"/>
            </a:endParaRPr>
          </a:p>
          <a:p>
            <a:pPr>
              <a:buNone/>
            </a:pPr>
            <a:endParaRPr lang="en-AU" sz="2800" b="1" i="1" dirty="0">
              <a:solidFill>
                <a:schemeClr val="accent4">
                  <a:lumMod val="50000"/>
                </a:schemeClr>
              </a:solidFill>
            </a:endParaRPr>
          </a:p>
          <a:p>
            <a:pPr>
              <a:buNone/>
            </a:pPr>
            <a:endParaRPr lang="en-AU" sz="2800" b="1" i="1" dirty="0">
              <a:solidFill>
                <a:schemeClr val="accent4">
                  <a:lumMod val="50000"/>
                </a:schemeClr>
              </a:solidFill>
            </a:endParaRPr>
          </a:p>
        </p:txBody>
      </p:sp>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AU" sz="6600" dirty="0">
                <a:solidFill>
                  <a:schemeClr val="accent6">
                    <a:lumMod val="60000"/>
                    <a:lumOff val="40000"/>
                  </a:schemeClr>
                </a:solidFill>
                <a:latin typeface="Algerian" pitchFamily="82" charset="0"/>
              </a:rPr>
              <a:t>Epidemiology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AU" sz="3200" i="1" dirty="0">
              <a:solidFill>
                <a:schemeClr val="tx1">
                  <a:lumMod val="95000"/>
                  <a:lumOff val="5000"/>
                </a:schemeClr>
              </a:solidFill>
              <a:latin typeface="Byington" pitchFamily="2" charset="0"/>
            </a:endParaRPr>
          </a:p>
          <a:p>
            <a:r>
              <a:rPr lang="en-AU" sz="4000" i="1" dirty="0">
                <a:solidFill>
                  <a:schemeClr val="tx1">
                    <a:lumMod val="95000"/>
                    <a:lumOff val="5000"/>
                  </a:schemeClr>
                </a:solidFill>
                <a:latin typeface="Byington" pitchFamily="2" charset="0"/>
              </a:rPr>
              <a:t>50</a:t>
            </a:r>
            <a:r>
              <a:rPr lang="en-AU" sz="4000" dirty="0">
                <a:solidFill>
                  <a:schemeClr val="tx1">
                    <a:lumMod val="95000"/>
                    <a:lumOff val="5000"/>
                  </a:schemeClr>
                </a:solidFill>
                <a:latin typeface="Byington" pitchFamily="2" charset="0"/>
              </a:rPr>
              <a:t>- 90 % have different psychiatric disorder.</a:t>
            </a:r>
          </a:p>
          <a:p>
            <a:r>
              <a:rPr lang="en-AU" sz="4000" dirty="0">
                <a:solidFill>
                  <a:schemeClr val="tx1">
                    <a:lumMod val="95000"/>
                    <a:lumOff val="5000"/>
                  </a:schemeClr>
                </a:solidFill>
                <a:latin typeface="Byington" pitchFamily="2" charset="0"/>
              </a:rPr>
              <a:t>25% have panic disorder.</a:t>
            </a:r>
          </a:p>
          <a:p>
            <a:r>
              <a:rPr lang="en-AU" sz="4000" dirty="0">
                <a:solidFill>
                  <a:schemeClr val="tx1">
                    <a:lumMod val="95000"/>
                    <a:lumOff val="5000"/>
                  </a:schemeClr>
                </a:solidFill>
                <a:latin typeface="Byington" pitchFamily="2" charset="0"/>
              </a:rPr>
              <a:t>High % have depression.</a:t>
            </a:r>
          </a:p>
          <a:p>
            <a:r>
              <a:rPr lang="en-AU" sz="4000" dirty="0">
                <a:solidFill>
                  <a:schemeClr val="tx1">
                    <a:lumMod val="95000"/>
                    <a:lumOff val="5000"/>
                  </a:schemeClr>
                </a:solidFill>
                <a:latin typeface="Byington" pitchFamily="2" charset="0"/>
              </a:rPr>
              <a:t>Others have </a:t>
            </a:r>
            <a:r>
              <a:rPr lang="en-AU" sz="4000" dirty="0" err="1">
                <a:solidFill>
                  <a:schemeClr val="tx1">
                    <a:lumMod val="95000"/>
                    <a:lumOff val="5000"/>
                  </a:schemeClr>
                </a:solidFill>
                <a:latin typeface="Byington" pitchFamily="2" charset="0"/>
              </a:rPr>
              <a:t>dysthymic</a:t>
            </a:r>
            <a:r>
              <a:rPr lang="en-AU" sz="4000" dirty="0">
                <a:solidFill>
                  <a:schemeClr val="tx1">
                    <a:lumMod val="95000"/>
                    <a:lumOff val="5000"/>
                  </a:schemeClr>
                </a:solidFill>
                <a:latin typeface="Byington" pitchFamily="2" charset="0"/>
              </a:rPr>
              <a:t>, and substance related</a:t>
            </a:r>
            <a:r>
              <a:rPr lang="en-AU" sz="3200" dirty="0">
                <a:solidFill>
                  <a:schemeClr val="tx1">
                    <a:lumMod val="95000"/>
                    <a:lumOff val="5000"/>
                  </a:schemeClr>
                </a:solidFill>
                <a:latin typeface="Byington" pitchFamily="2" charset="0"/>
              </a:rPr>
              <a:t>.</a:t>
            </a:r>
          </a:p>
        </p:txBody>
      </p:sp>
      <p:sp>
        <p:nvSpPr>
          <p:cNvPr id="2" name="Title 1"/>
          <p:cNvSpPr>
            <a:spLocks noGrp="1"/>
          </p:cNvSpPr>
          <p:nvPr>
            <p:ph type="title"/>
          </p:nvPr>
        </p:nvSpPr>
        <p:spPr/>
        <p:txBody>
          <a:bodyPr>
            <a:noAutofit/>
          </a:bodyPr>
          <a:lstStyle/>
          <a:p>
            <a:r>
              <a:rPr lang="en-AU" sz="4800" dirty="0" err="1">
                <a:solidFill>
                  <a:schemeClr val="accent6">
                    <a:lumMod val="60000"/>
                    <a:lumOff val="40000"/>
                  </a:schemeClr>
                </a:solidFill>
                <a:latin typeface="Algerian" pitchFamily="82" charset="0"/>
              </a:rPr>
              <a:t>comorbidity</a:t>
            </a:r>
            <a:endParaRPr lang="en-AU" sz="4800" dirty="0">
              <a:solidFill>
                <a:schemeClr val="accent6">
                  <a:lumMod val="60000"/>
                  <a:lumOff val="40000"/>
                </a:schemeClr>
              </a:solidFill>
              <a:latin typeface="Algerian" pitchFamily="82"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a:bodyPr>
          <a:lstStyle/>
          <a:p>
            <a:pPr>
              <a:buNone/>
            </a:pPr>
            <a:r>
              <a:rPr lang="en-AU" dirty="0">
                <a:solidFill>
                  <a:schemeClr val="tx2">
                    <a:lumMod val="75000"/>
                  </a:schemeClr>
                </a:solidFill>
                <a:latin typeface="Amienne" pitchFamily="82" charset="0"/>
              </a:rPr>
              <a:t>                                     </a:t>
            </a:r>
            <a:r>
              <a:rPr lang="en-AU" sz="4800" dirty="0">
                <a:solidFill>
                  <a:schemeClr val="tx2">
                    <a:lumMod val="75000"/>
                  </a:schemeClr>
                </a:solidFill>
                <a:latin typeface="Amienne" pitchFamily="82" charset="0"/>
              </a:rPr>
              <a:t> </a:t>
            </a:r>
            <a:r>
              <a:rPr lang="en-AU" sz="4800" dirty="0">
                <a:solidFill>
                  <a:schemeClr val="tx2">
                    <a:lumMod val="75000"/>
                  </a:schemeClr>
                </a:solidFill>
                <a:latin typeface="Algerian" pitchFamily="82" charset="0"/>
              </a:rPr>
              <a:t>DSM – IV – TR</a:t>
            </a:r>
            <a:endParaRPr lang="en-AU" dirty="0">
              <a:solidFill>
                <a:schemeClr val="tx2">
                  <a:lumMod val="75000"/>
                </a:schemeClr>
              </a:solidFill>
              <a:latin typeface="Algerian" pitchFamily="82" charset="0"/>
            </a:endParaRPr>
          </a:p>
          <a:p>
            <a:pPr marL="514350" indent="-514350">
              <a:buFont typeface="+mj-lt"/>
              <a:buAutoNum type="alphaUcPeriod"/>
            </a:pPr>
            <a:endParaRPr lang="en-AU" i="1" dirty="0">
              <a:solidFill>
                <a:schemeClr val="bg2">
                  <a:lumMod val="10000"/>
                </a:schemeClr>
              </a:solidFill>
              <a:latin typeface="+mj-lt"/>
            </a:endParaRPr>
          </a:p>
          <a:p>
            <a:pPr marL="514350" indent="-514350">
              <a:buFont typeface="+mj-lt"/>
              <a:buAutoNum type="alphaUcPeriod"/>
            </a:pPr>
            <a:r>
              <a:rPr lang="en-AU" sz="3200" i="1" dirty="0">
                <a:solidFill>
                  <a:schemeClr val="bg2">
                    <a:lumMod val="10000"/>
                  </a:schemeClr>
                </a:solidFill>
                <a:latin typeface="+mj-lt"/>
              </a:rPr>
              <a:t>Excessive anxiety and worry occurring on more days than not for at least 6 months.</a:t>
            </a:r>
          </a:p>
          <a:p>
            <a:pPr marL="514350" indent="-514350">
              <a:buNone/>
            </a:pPr>
            <a:endParaRPr lang="en-AU" sz="3200" i="1" dirty="0">
              <a:solidFill>
                <a:schemeClr val="bg2">
                  <a:lumMod val="10000"/>
                </a:schemeClr>
              </a:solidFill>
              <a:latin typeface="+mj-lt"/>
            </a:endParaRPr>
          </a:p>
          <a:p>
            <a:pPr marL="514350" indent="-514350">
              <a:buFont typeface="+mj-lt"/>
              <a:buAutoNum type="alphaUcPeriod"/>
            </a:pPr>
            <a:r>
              <a:rPr lang="en-AU" sz="3200" i="1" dirty="0">
                <a:solidFill>
                  <a:schemeClr val="bg2">
                    <a:lumMod val="10000"/>
                  </a:schemeClr>
                </a:solidFill>
                <a:latin typeface="+mj-lt"/>
              </a:rPr>
              <a:t>Person finds it difficult to control the worry.</a:t>
            </a:r>
          </a:p>
          <a:p>
            <a:pPr marL="514350" indent="-514350">
              <a:buFont typeface="+mj-lt"/>
              <a:buAutoNum type="alphaUcPeriod"/>
            </a:pPr>
            <a:endParaRPr lang="en-AU" sz="3200" i="1" dirty="0">
              <a:solidFill>
                <a:schemeClr val="bg2">
                  <a:lumMod val="10000"/>
                </a:schemeClr>
              </a:solidFill>
              <a:latin typeface="+mj-lt"/>
            </a:endParaRPr>
          </a:p>
          <a:p>
            <a:pPr marL="0" indent="0">
              <a:buNone/>
            </a:pPr>
            <a:r>
              <a:rPr lang="en-AU" sz="1200" i="1" dirty="0">
                <a:solidFill>
                  <a:schemeClr val="bg2">
                    <a:lumMod val="10000"/>
                  </a:schemeClr>
                </a:solidFill>
                <a:latin typeface="+mj-lt"/>
              </a:rPr>
              <a:t>DSM IV TR American Psychiatry Association</a:t>
            </a:r>
          </a:p>
        </p:txBody>
      </p:sp>
      <p:sp>
        <p:nvSpPr>
          <p:cNvPr id="2" name="Title 1"/>
          <p:cNvSpPr>
            <a:spLocks noGrp="1"/>
          </p:cNvSpPr>
          <p:nvPr>
            <p:ph type="title"/>
          </p:nvPr>
        </p:nvSpPr>
        <p:spPr/>
        <p:txBody>
          <a:bodyPr>
            <a:noAutofit/>
          </a:bodyPr>
          <a:lstStyle/>
          <a:p>
            <a:r>
              <a:rPr lang="en-AU" sz="6000" dirty="0">
                <a:solidFill>
                  <a:schemeClr val="accent6">
                    <a:lumMod val="60000"/>
                    <a:lumOff val="40000"/>
                  </a:schemeClr>
                </a:solidFill>
                <a:latin typeface="Algerian" pitchFamily="82" charset="0"/>
              </a:rPr>
              <a:t>DIAGNOSIS</a:t>
            </a:r>
            <a:endParaRPr lang="en-AU" sz="8000" dirty="0">
              <a:solidFill>
                <a:schemeClr val="accent6">
                  <a:lumMod val="60000"/>
                  <a:lumOff val="40000"/>
                </a:schemeClr>
              </a:solidFill>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dirty="0"/>
          </a:p>
        </p:txBody>
      </p:sp>
      <p:sp>
        <p:nvSpPr>
          <p:cNvPr id="4" name="Rectangle 3"/>
          <p:cNvSpPr/>
          <p:nvPr/>
        </p:nvSpPr>
        <p:spPr>
          <a:xfrm>
            <a:off x="857224" y="1571613"/>
            <a:ext cx="7858180" cy="4185761"/>
          </a:xfrm>
          <a:prstGeom prst="rect">
            <a:avLst/>
          </a:prstGeom>
        </p:spPr>
        <p:txBody>
          <a:bodyPr wrap="square">
            <a:spAutoFit/>
          </a:bodyPr>
          <a:lstStyle/>
          <a:p>
            <a:r>
              <a:rPr lang="en-US" sz="3200" dirty="0">
                <a:solidFill>
                  <a:srgbClr val="FF0000"/>
                </a:solidFill>
              </a:rPr>
              <a:t>25% of population may be expected to have an anxiety disorder at some time in their lives</a:t>
            </a:r>
          </a:p>
          <a:p>
            <a:endParaRPr lang="en-US" sz="3200" dirty="0">
              <a:solidFill>
                <a:srgbClr val="FF0000"/>
              </a:solidFill>
            </a:endParaRPr>
          </a:p>
          <a:p>
            <a:endParaRPr lang="en-US" sz="3200" dirty="0">
              <a:solidFill>
                <a:srgbClr val="FF0000"/>
              </a:solidFill>
            </a:endParaRPr>
          </a:p>
          <a:p>
            <a:endParaRPr lang="en-US" sz="3200" dirty="0">
              <a:solidFill>
                <a:srgbClr val="FF0000"/>
              </a:solidFill>
            </a:endParaRPr>
          </a:p>
          <a:p>
            <a:endParaRPr lang="en-US" sz="3200" dirty="0">
              <a:solidFill>
                <a:srgbClr val="FF0000"/>
              </a:solidFill>
            </a:endParaRPr>
          </a:p>
          <a:p>
            <a:r>
              <a:rPr lang="pl-PL" sz="1200" dirty="0"/>
              <a:t>Indian J Psychiatry. Jan 2010; 52(Suppl1): S210–S218</a:t>
            </a:r>
            <a:endParaRPr lang="en-US" sz="1200" dirty="0">
              <a:solidFill>
                <a:srgbClr val="FF0000"/>
              </a:solidFill>
            </a:endParaRPr>
          </a:p>
          <a:p>
            <a:endParaRPr lang="en-US" sz="32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0"/>
            <a:ext cx="8215370" cy="5878533"/>
          </a:xfrm>
          <a:prstGeom prst="rect">
            <a:avLst/>
          </a:prstGeom>
        </p:spPr>
        <p:txBody>
          <a:bodyPr wrap="square">
            <a:spAutoFit/>
          </a:bodyPr>
          <a:lstStyle/>
          <a:p>
            <a:pPr marL="514350" indent="-514350">
              <a:buAutoNum type="alphaUcPeriod" startAt="3"/>
            </a:pPr>
            <a:r>
              <a:rPr lang="en-AU" sz="2800" i="1" dirty="0">
                <a:solidFill>
                  <a:schemeClr val="bg2">
                    <a:lumMod val="10000"/>
                  </a:schemeClr>
                </a:solidFill>
              </a:rPr>
              <a:t>The anxiety and worry are associated with 3 (or more) of the following 6 symptoms.</a:t>
            </a:r>
          </a:p>
          <a:p>
            <a:pPr marL="514350" indent="-514350">
              <a:buAutoNum type="alphaUcPeriod" startAt="3"/>
            </a:pPr>
            <a:endParaRPr lang="en-AU" sz="2800" i="1" dirty="0">
              <a:solidFill>
                <a:schemeClr val="bg2">
                  <a:lumMod val="10000"/>
                </a:schemeClr>
              </a:solidFill>
            </a:endParaRPr>
          </a:p>
          <a:p>
            <a:pPr marL="514350" indent="-514350">
              <a:buAutoNum type="alphaUcPeriod" startAt="3"/>
            </a:pPr>
            <a:endParaRPr lang="en-AU" sz="2800" i="1" dirty="0">
              <a:solidFill>
                <a:schemeClr val="bg2">
                  <a:lumMod val="10000"/>
                </a:schemeClr>
              </a:solidFill>
            </a:endParaRPr>
          </a:p>
          <a:p>
            <a:pPr marL="571500" indent="-571500">
              <a:buFont typeface="Arial" pitchFamily="34" charset="0"/>
              <a:buChar char="•"/>
            </a:pPr>
            <a:r>
              <a:rPr lang="en-AU" sz="2800" i="1" dirty="0">
                <a:solidFill>
                  <a:schemeClr val="tx2">
                    <a:lumMod val="50000"/>
                  </a:schemeClr>
                </a:solidFill>
              </a:rPr>
              <a:t>Restlessness or feeling keyed up or on edge.</a:t>
            </a:r>
          </a:p>
          <a:p>
            <a:pPr marL="571500" indent="-571500">
              <a:buFont typeface="Arial" pitchFamily="34" charset="0"/>
              <a:buChar char="•"/>
            </a:pPr>
            <a:endParaRPr lang="en-AU" sz="2800" i="1" dirty="0">
              <a:solidFill>
                <a:schemeClr val="tx2">
                  <a:lumMod val="50000"/>
                </a:schemeClr>
              </a:solidFill>
            </a:endParaRPr>
          </a:p>
          <a:p>
            <a:pPr marL="571500" indent="-571500">
              <a:buFont typeface="Arial" pitchFamily="34" charset="0"/>
              <a:buChar char="•"/>
            </a:pPr>
            <a:r>
              <a:rPr lang="en-AU" sz="2800" i="1" dirty="0">
                <a:solidFill>
                  <a:schemeClr val="tx2">
                    <a:lumMod val="50000"/>
                  </a:schemeClr>
                </a:solidFill>
              </a:rPr>
              <a:t>Being easily fatigued.</a:t>
            </a:r>
          </a:p>
          <a:p>
            <a:pPr marL="571500" indent="-571500">
              <a:buFont typeface="Arial" pitchFamily="34" charset="0"/>
              <a:buChar char="•"/>
            </a:pPr>
            <a:endParaRPr lang="en-AU" sz="2800" i="1" dirty="0">
              <a:solidFill>
                <a:schemeClr val="tx2">
                  <a:lumMod val="50000"/>
                </a:schemeClr>
              </a:solidFill>
            </a:endParaRPr>
          </a:p>
          <a:p>
            <a:pPr marL="571500" indent="-571500">
              <a:buFont typeface="Arial" pitchFamily="34" charset="0"/>
              <a:buChar char="•"/>
            </a:pPr>
            <a:r>
              <a:rPr lang="en-AU" sz="2800" i="1" dirty="0">
                <a:solidFill>
                  <a:schemeClr val="tx2">
                    <a:lumMod val="50000"/>
                  </a:schemeClr>
                </a:solidFill>
              </a:rPr>
              <a:t>Difficulty in concentration or mind going back</a:t>
            </a:r>
          </a:p>
          <a:p>
            <a:pPr marL="571500" indent="-571500">
              <a:buFont typeface="Arial" pitchFamily="34" charset="0"/>
              <a:buChar char="•"/>
            </a:pPr>
            <a:endParaRPr lang="en-AU" sz="2800" i="1" dirty="0">
              <a:solidFill>
                <a:schemeClr val="tx2">
                  <a:lumMod val="50000"/>
                </a:schemeClr>
              </a:solidFill>
            </a:endParaRPr>
          </a:p>
          <a:p>
            <a:r>
              <a:rPr lang="en-AU" sz="1200" i="1" dirty="0">
                <a:solidFill>
                  <a:schemeClr val="tx2">
                    <a:lumMod val="50000"/>
                  </a:schemeClr>
                </a:solidFill>
              </a:rPr>
              <a:t>DSM IV TR American Psychiatry Association</a:t>
            </a:r>
          </a:p>
          <a:p>
            <a:pPr marL="571500" indent="-571500">
              <a:buFont typeface="Arial" pitchFamily="34" charset="0"/>
              <a:buChar char="•"/>
            </a:pPr>
            <a:endParaRPr lang="en-AU" sz="2800" i="1" dirty="0">
              <a:solidFill>
                <a:schemeClr val="tx2">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214422"/>
            <a:ext cx="6215090" cy="5016757"/>
          </a:xfrm>
          <a:prstGeom prst="rect">
            <a:avLst/>
          </a:prstGeom>
        </p:spPr>
        <p:txBody>
          <a:bodyPr wrap="square">
            <a:spAutoFit/>
          </a:bodyPr>
          <a:lstStyle/>
          <a:p>
            <a:pPr marL="571500" indent="-571500">
              <a:buFont typeface="Arial" pitchFamily="34" charset="0"/>
              <a:buChar char="•"/>
            </a:pPr>
            <a:r>
              <a:rPr lang="en-AU" sz="3200" i="1" dirty="0">
                <a:solidFill>
                  <a:schemeClr val="tx2">
                    <a:lumMod val="50000"/>
                  </a:schemeClr>
                </a:solidFill>
              </a:rPr>
              <a:t>Irritability</a:t>
            </a:r>
          </a:p>
          <a:p>
            <a:pPr marL="571500" indent="-571500">
              <a:buFont typeface="Arial" pitchFamily="34" charset="0"/>
              <a:buChar char="•"/>
            </a:pPr>
            <a:endParaRPr lang="en-AU" sz="3200" i="1" dirty="0">
              <a:solidFill>
                <a:schemeClr val="tx2">
                  <a:lumMod val="50000"/>
                </a:schemeClr>
              </a:solidFill>
            </a:endParaRPr>
          </a:p>
          <a:p>
            <a:pPr marL="571500" indent="-571500">
              <a:buFont typeface="Arial" pitchFamily="34" charset="0"/>
              <a:buChar char="•"/>
            </a:pPr>
            <a:r>
              <a:rPr lang="en-AU" sz="3200" i="1" dirty="0">
                <a:solidFill>
                  <a:schemeClr val="tx2">
                    <a:lumMod val="50000"/>
                  </a:schemeClr>
                </a:solidFill>
              </a:rPr>
              <a:t>Increased muscle tension</a:t>
            </a:r>
          </a:p>
          <a:p>
            <a:pPr marL="571500" indent="-571500">
              <a:buFont typeface="Arial" pitchFamily="34" charset="0"/>
              <a:buChar char="•"/>
            </a:pPr>
            <a:endParaRPr lang="en-AU" sz="3200" i="1" dirty="0">
              <a:solidFill>
                <a:schemeClr val="tx2">
                  <a:lumMod val="50000"/>
                </a:schemeClr>
              </a:solidFill>
            </a:endParaRPr>
          </a:p>
          <a:p>
            <a:pPr marL="571500" indent="-571500">
              <a:buFont typeface="Arial" pitchFamily="34" charset="0"/>
              <a:buChar char="•"/>
            </a:pPr>
            <a:r>
              <a:rPr lang="en-AU" sz="3200" i="1" dirty="0">
                <a:solidFill>
                  <a:schemeClr val="tx2">
                    <a:lumMod val="50000"/>
                  </a:schemeClr>
                </a:solidFill>
              </a:rPr>
              <a:t>Sleep disturbances (difficulty in falling or staying asleep or restless unsatisfying sleep).</a:t>
            </a:r>
          </a:p>
          <a:p>
            <a:pPr marL="571500" indent="-571500">
              <a:buFont typeface="Arial" pitchFamily="34" charset="0"/>
              <a:buChar char="•"/>
            </a:pPr>
            <a:endParaRPr lang="en-AU" sz="3200" i="1" dirty="0">
              <a:solidFill>
                <a:schemeClr val="tx2">
                  <a:lumMod val="50000"/>
                </a:schemeClr>
              </a:solidFill>
            </a:endParaRPr>
          </a:p>
          <a:p>
            <a:pPr marL="514350" indent="-514350">
              <a:buNone/>
            </a:pPr>
            <a:endParaRPr lang="en-AU" sz="3200" i="1" dirty="0">
              <a:solidFill>
                <a:schemeClr val="bg2">
                  <a:lumMod val="10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40" y="214290"/>
            <a:ext cx="8072526" cy="4832092"/>
          </a:xfrm>
          <a:prstGeom prst="rect">
            <a:avLst/>
          </a:prstGeom>
        </p:spPr>
        <p:txBody>
          <a:bodyPr wrap="square">
            <a:spAutoFit/>
          </a:bodyPr>
          <a:lstStyle/>
          <a:p>
            <a:pPr marL="457200" indent="-457200">
              <a:buAutoNum type="alphaUcPeriod" startAt="4"/>
            </a:pPr>
            <a:r>
              <a:rPr lang="en-AU" sz="2800" i="1" dirty="0">
                <a:solidFill>
                  <a:schemeClr val="bg2">
                    <a:lumMod val="10000"/>
                  </a:schemeClr>
                </a:solidFill>
              </a:rPr>
              <a:t>The focus of the anxiety and worry is not confined to the features of  an Axis I disorder . </a:t>
            </a:r>
          </a:p>
          <a:p>
            <a:pPr marL="457200" indent="-457200">
              <a:buAutoNum type="alphaUcPeriod" startAt="5"/>
            </a:pPr>
            <a:endParaRPr lang="en-AU" sz="2800" i="1" dirty="0">
              <a:solidFill>
                <a:schemeClr val="bg2">
                  <a:lumMod val="10000"/>
                </a:schemeClr>
              </a:solidFill>
            </a:endParaRPr>
          </a:p>
          <a:p>
            <a:pPr marL="457200" indent="-457200">
              <a:buAutoNum type="alphaUcPeriod" startAt="5"/>
            </a:pPr>
            <a:r>
              <a:rPr lang="en-AU" sz="2800" i="1" dirty="0">
                <a:solidFill>
                  <a:schemeClr val="bg2">
                    <a:lumMod val="10000"/>
                  </a:schemeClr>
                </a:solidFill>
              </a:rPr>
              <a:t>clinically significant distress or impairment in social, occupational or other imp area of functioning.</a:t>
            </a:r>
          </a:p>
          <a:p>
            <a:pPr marL="457200" indent="-457200">
              <a:buAutoNum type="alphaUcPeriod" startAt="5"/>
            </a:pPr>
            <a:endParaRPr lang="en-AU" sz="2800" i="1" dirty="0">
              <a:solidFill>
                <a:schemeClr val="bg2">
                  <a:lumMod val="10000"/>
                </a:schemeClr>
              </a:solidFill>
            </a:endParaRPr>
          </a:p>
          <a:p>
            <a:pPr marL="457200" indent="-457200">
              <a:buAutoNum type="alphaUcPeriod" startAt="5"/>
            </a:pPr>
            <a:r>
              <a:rPr lang="en-AU" sz="2800" i="1" dirty="0">
                <a:solidFill>
                  <a:schemeClr val="bg2">
                    <a:lumMod val="10000"/>
                  </a:schemeClr>
                </a:solidFill>
              </a:rPr>
              <a:t>The disturbance is not due to direct physiological effect of substance</a:t>
            </a:r>
          </a:p>
          <a:p>
            <a:pPr marL="457200" indent="-457200"/>
            <a:endParaRPr lang="en-AU" sz="2800" i="1" dirty="0">
              <a:solidFill>
                <a:schemeClr val="bg2">
                  <a:lumMod val="1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4422"/>
            <a:ext cx="8229600" cy="5257800"/>
          </a:xfrm>
        </p:spPr>
        <p:txBody>
          <a:bodyPr>
            <a:normAutofit fontScale="85000" lnSpcReduction="20000"/>
          </a:bodyPr>
          <a:lstStyle/>
          <a:p>
            <a:pPr>
              <a:buNone/>
            </a:pPr>
            <a:endParaRPr 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Font typeface="Wingdings" pitchFamily="2" charset="2"/>
              <a:buChar char="q"/>
            </a:pPr>
            <a:r>
              <a:rPr lang="en-AU" sz="4800" i="1" dirty="0">
                <a:solidFill>
                  <a:schemeClr val="accent2">
                    <a:lumMod val="75000"/>
                  </a:schemeClr>
                </a:solidFill>
                <a:latin typeface="Blue Highway Linocut" pitchFamily="2" charset="0"/>
              </a:rPr>
              <a:t>Psychotherapeutic</a:t>
            </a:r>
          </a:p>
          <a:p>
            <a:pPr>
              <a:buFont typeface="Courier New" pitchFamily="49" charset="0"/>
              <a:buChar char="o"/>
            </a:pPr>
            <a:r>
              <a:rPr lang="en-AU" sz="3600" i="1" dirty="0">
                <a:solidFill>
                  <a:schemeClr val="accent4">
                    <a:lumMod val="75000"/>
                  </a:schemeClr>
                </a:solidFill>
                <a:latin typeface="Blue Highway Linocut" pitchFamily="2" charset="0"/>
              </a:rPr>
              <a:t>Cognitive behaviour therapy</a:t>
            </a:r>
          </a:p>
          <a:p>
            <a:pPr>
              <a:buFont typeface="Courier New" pitchFamily="49" charset="0"/>
              <a:buChar char="o"/>
            </a:pPr>
            <a:r>
              <a:rPr lang="en-AU" sz="3600" i="1" dirty="0">
                <a:solidFill>
                  <a:schemeClr val="accent4">
                    <a:lumMod val="75000"/>
                  </a:schemeClr>
                </a:solidFill>
                <a:latin typeface="Blue Highway Linocut" pitchFamily="2" charset="0"/>
              </a:rPr>
              <a:t>Supportive – </a:t>
            </a:r>
            <a:r>
              <a:rPr lang="en-AU" sz="3600" i="1" dirty="0">
                <a:solidFill>
                  <a:schemeClr val="tx1">
                    <a:lumMod val="95000"/>
                    <a:lumOff val="5000"/>
                  </a:schemeClr>
                </a:solidFill>
                <a:latin typeface="Blue Highway Linocut" pitchFamily="2" charset="0"/>
              </a:rPr>
              <a:t>reassurance and comfort.</a:t>
            </a:r>
          </a:p>
          <a:p>
            <a:pPr>
              <a:buFont typeface="Courier New" pitchFamily="49" charset="0"/>
              <a:buChar char="o"/>
            </a:pPr>
            <a:r>
              <a:rPr lang="en-AU" sz="3600" i="1" dirty="0">
                <a:solidFill>
                  <a:schemeClr val="accent4">
                    <a:lumMod val="75000"/>
                  </a:schemeClr>
                </a:solidFill>
                <a:latin typeface="Blue Highway Linocut" pitchFamily="2" charset="0"/>
              </a:rPr>
              <a:t>insight oriented-</a:t>
            </a:r>
            <a:r>
              <a:rPr lang="en-AU" sz="3600" i="1" dirty="0">
                <a:solidFill>
                  <a:srgbClr val="7030A0"/>
                </a:solidFill>
                <a:latin typeface="Blue Highway Linocut" pitchFamily="2" charset="0"/>
              </a:rPr>
              <a:t> </a:t>
            </a:r>
            <a:r>
              <a:rPr lang="en-AU" sz="3600" i="1" dirty="0">
                <a:solidFill>
                  <a:schemeClr val="tx1">
                    <a:lumMod val="95000"/>
                    <a:lumOff val="5000"/>
                  </a:schemeClr>
                </a:solidFill>
                <a:latin typeface="Blue Highway Linocut" pitchFamily="2" charset="0"/>
              </a:rPr>
              <a:t>uncovering unconscious conflicts and identifying ego strengths.</a:t>
            </a:r>
          </a:p>
          <a:p>
            <a:pPr>
              <a:buNone/>
            </a:pPr>
            <a:r>
              <a:rPr lang="en-AU" sz="3600" i="1" dirty="0">
                <a:solidFill>
                  <a:schemeClr val="tx1">
                    <a:lumMod val="95000"/>
                    <a:lumOff val="5000"/>
                  </a:schemeClr>
                </a:solidFill>
                <a:latin typeface="Blue Highway Linocut" pitchFamily="2" charset="0"/>
              </a:rPr>
              <a:t>Patients are given opportunity to discuss their problems.</a:t>
            </a:r>
          </a:p>
          <a:p>
            <a:pPr>
              <a:buFont typeface="Wingdings" pitchFamily="2" charset="2"/>
              <a:buChar char="q"/>
            </a:pPr>
            <a:r>
              <a:rPr lang="en-AU" sz="4800" i="1" dirty="0">
                <a:solidFill>
                  <a:schemeClr val="accent2">
                    <a:lumMod val="50000"/>
                  </a:schemeClr>
                </a:solidFill>
                <a:latin typeface="Blue Highway Linocut" pitchFamily="2" charset="0"/>
              </a:rPr>
              <a:t>Psychodynamic therapy</a:t>
            </a:r>
          </a:p>
          <a:p>
            <a:pPr>
              <a:buFont typeface="Courier New" pitchFamily="49" charset="0"/>
              <a:buChar char="o"/>
            </a:pPr>
            <a:r>
              <a:rPr lang="en-AU" sz="3600" i="1" dirty="0">
                <a:solidFill>
                  <a:schemeClr val="accent4">
                    <a:lumMod val="50000"/>
                  </a:schemeClr>
                </a:solidFill>
                <a:latin typeface="Blue Highway Linocut" pitchFamily="2" charset="0"/>
              </a:rPr>
              <a:t>Goal - </a:t>
            </a:r>
            <a:r>
              <a:rPr lang="en-AU" sz="3600" i="1" dirty="0">
                <a:solidFill>
                  <a:schemeClr val="tx1">
                    <a:lumMod val="95000"/>
                    <a:lumOff val="5000"/>
                  </a:schemeClr>
                </a:solidFill>
                <a:latin typeface="Blue Highway Linocut" pitchFamily="2" charset="0"/>
              </a:rPr>
              <a:t>may be to increase patient’s anxiety tolerance rather than to eliminate it.</a:t>
            </a:r>
          </a:p>
          <a:p>
            <a:pPr>
              <a:buFont typeface="Courier New" pitchFamily="49" charset="0"/>
              <a:buChar char="o"/>
            </a:pPr>
            <a:r>
              <a:rPr lang="en-AU" sz="3600" i="1" dirty="0">
                <a:solidFill>
                  <a:schemeClr val="tx1">
                    <a:lumMod val="95000"/>
                    <a:lumOff val="5000"/>
                  </a:schemeClr>
                </a:solidFill>
                <a:latin typeface="Blue Highway Linocut" pitchFamily="2" charset="0"/>
              </a:rPr>
              <a:t> It involves a search for patients underlying fears.</a:t>
            </a:r>
            <a:endParaRPr lang="en-AU" sz="3600" i="1" dirty="0">
              <a:solidFill>
                <a:srgbClr val="7030A0"/>
              </a:solidFill>
              <a:latin typeface="Blue Highway Linocut" pitchFamily="2" charset="0"/>
            </a:endParaRPr>
          </a:p>
          <a:p>
            <a:pPr>
              <a:buNone/>
            </a:pPr>
            <a:endParaRPr lang="en-AU" sz="3600" i="1" dirty="0">
              <a:solidFill>
                <a:schemeClr val="accent4">
                  <a:lumMod val="75000"/>
                </a:schemeClr>
              </a:solidFill>
              <a:latin typeface="+mj-lt"/>
            </a:endParaRPr>
          </a:p>
        </p:txBody>
      </p:sp>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AU" b="1" cap="all" dirty="0">
                <a:ln w="0"/>
                <a:solidFill>
                  <a:schemeClr val="accent5">
                    <a:lumMod val="50000"/>
                  </a:schemeClr>
                </a:solidFill>
                <a:effectLst>
                  <a:reflection blurRad="12700" stA="50000" endPos="50000" dist="5000" dir="5400000" sy="-100000" rotWithShape="0"/>
                </a:effectLst>
                <a:latin typeface="Broadway" pitchFamily="82" charset="0"/>
              </a:rPr>
              <a:t>treatment</a:t>
            </a:r>
            <a:endParaRPr lang="en-A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roadway" pitchFamily="82"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71480"/>
            <a:ext cx="8286808" cy="5016758"/>
          </a:xfrm>
          <a:prstGeom prst="rect">
            <a:avLst/>
          </a:prstGeom>
        </p:spPr>
        <p:txBody>
          <a:bodyPr wrap="square">
            <a:spAutoFit/>
          </a:bodyPr>
          <a:lstStyle/>
          <a:p>
            <a:pPr>
              <a:buFont typeface="Wingdings" pitchFamily="2" charset="2"/>
              <a:buChar char="q"/>
            </a:pPr>
            <a:r>
              <a:rPr lang="en-AU" sz="4000" i="1" dirty="0">
                <a:solidFill>
                  <a:schemeClr val="accent2">
                    <a:lumMod val="50000"/>
                  </a:schemeClr>
                </a:solidFill>
                <a:latin typeface="Blue Highway Linocut" pitchFamily="2" charset="0"/>
              </a:rPr>
              <a:t>Pharmacotherapy </a:t>
            </a:r>
          </a:p>
          <a:p>
            <a:pPr>
              <a:buNone/>
            </a:pPr>
            <a:r>
              <a:rPr lang="en-AU" sz="4000" i="1" dirty="0">
                <a:solidFill>
                  <a:schemeClr val="accent4">
                    <a:lumMod val="50000"/>
                  </a:schemeClr>
                </a:solidFill>
                <a:latin typeface="Blue Highway Linocut" pitchFamily="2" charset="0"/>
              </a:rPr>
              <a:t>3 major drugs:</a:t>
            </a:r>
          </a:p>
          <a:p>
            <a:pPr marL="571500" indent="-571500">
              <a:buFont typeface="+mj-lt"/>
              <a:buAutoNum type="romanUcPeriod"/>
            </a:pPr>
            <a:r>
              <a:rPr lang="en-AU" sz="4000" i="1" dirty="0" err="1">
                <a:solidFill>
                  <a:schemeClr val="accent3">
                    <a:lumMod val="50000"/>
                  </a:schemeClr>
                </a:solidFill>
                <a:latin typeface="Blue Highway Linocut" pitchFamily="2" charset="0"/>
              </a:rPr>
              <a:t>Buspirone</a:t>
            </a:r>
            <a:endParaRPr lang="en-AU" sz="4000" i="1" dirty="0">
              <a:solidFill>
                <a:schemeClr val="accent3">
                  <a:lumMod val="50000"/>
                </a:schemeClr>
              </a:solidFill>
              <a:latin typeface="Blue Highway Linocut" pitchFamily="2" charset="0"/>
            </a:endParaRPr>
          </a:p>
          <a:p>
            <a:pPr marL="571500" indent="-571500">
              <a:buFont typeface="+mj-lt"/>
              <a:buAutoNum type="romanUcPeriod"/>
            </a:pPr>
            <a:r>
              <a:rPr lang="en-AU" sz="4000" i="1" dirty="0">
                <a:solidFill>
                  <a:schemeClr val="accent3">
                    <a:lumMod val="50000"/>
                  </a:schemeClr>
                </a:solidFill>
                <a:latin typeface="Blue Highway Linocut" pitchFamily="2" charset="0"/>
              </a:rPr>
              <a:t>Benzodiazepine</a:t>
            </a:r>
          </a:p>
          <a:p>
            <a:pPr marL="571500" indent="-571500">
              <a:buFont typeface="+mj-lt"/>
              <a:buAutoNum type="romanUcPeriod"/>
            </a:pPr>
            <a:r>
              <a:rPr lang="en-AU" sz="4000" i="1" dirty="0">
                <a:solidFill>
                  <a:schemeClr val="accent3">
                    <a:lumMod val="50000"/>
                  </a:schemeClr>
                </a:solidFill>
                <a:latin typeface="Blue Highway Linocut" pitchFamily="2" charset="0"/>
              </a:rPr>
              <a:t>SSRIs</a:t>
            </a:r>
          </a:p>
          <a:p>
            <a:pPr marL="571500" indent="-571500">
              <a:buFont typeface="+mj-lt"/>
              <a:buAutoNum type="romanUcPeriod"/>
            </a:pPr>
            <a:r>
              <a:rPr lang="en-AU" sz="4000" i="1" dirty="0">
                <a:solidFill>
                  <a:schemeClr val="accent3">
                    <a:lumMod val="50000"/>
                  </a:schemeClr>
                </a:solidFill>
                <a:latin typeface="Blue Highway Linocut" pitchFamily="2" charset="0"/>
              </a:rPr>
              <a:t>SNRIs</a:t>
            </a:r>
          </a:p>
          <a:p>
            <a:pPr marL="571500" indent="-571500">
              <a:buFont typeface="+mj-lt"/>
              <a:buAutoNum type="romanUcPeriod"/>
            </a:pPr>
            <a:r>
              <a:rPr lang="en-AU" sz="4000" i="1" dirty="0">
                <a:solidFill>
                  <a:schemeClr val="accent3">
                    <a:lumMod val="50000"/>
                  </a:schemeClr>
                </a:solidFill>
                <a:latin typeface="Blue Highway Linocut" pitchFamily="2" charset="0"/>
              </a:rPr>
              <a:t>Others: tricyclics, antidepressants and  beta blockers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428736"/>
            <a:ext cx="8229600" cy="5257800"/>
          </a:xfrm>
        </p:spPr>
        <p:txBody>
          <a:bodyPr>
            <a:normAutofit fontScale="85000" lnSpcReduction="20000"/>
          </a:bodyPr>
          <a:lstStyle/>
          <a:p>
            <a:pPr>
              <a:buNone/>
            </a:pPr>
            <a:r>
              <a:rPr lang="en-AU" i="1" dirty="0">
                <a:solidFill>
                  <a:schemeClr val="tx2">
                    <a:lumMod val="50000"/>
                  </a:schemeClr>
                </a:solidFill>
              </a:rPr>
              <a:t>DRUGS USED:</a:t>
            </a:r>
          </a:p>
          <a:p>
            <a:pPr marL="857250" indent="-857250">
              <a:buNone/>
            </a:pPr>
            <a:r>
              <a:rPr lang="en-AU" sz="3600" i="1" dirty="0">
                <a:solidFill>
                  <a:schemeClr val="accent5">
                    <a:lumMod val="75000"/>
                  </a:schemeClr>
                </a:solidFill>
                <a:latin typeface="Andalus" pitchFamily="2" charset="-78"/>
                <a:cs typeface="Andalus" pitchFamily="2" charset="-78"/>
              </a:rPr>
              <a:t>Diazepam:-</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Quickly absorbed</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Used for acute attack</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Dose- 5 to 30mg</a:t>
            </a:r>
          </a:p>
          <a:p>
            <a:pPr marL="857250" indent="-857250">
              <a:buNone/>
            </a:pPr>
            <a:r>
              <a:rPr lang="en-AU" sz="3600" i="1" dirty="0" err="1">
                <a:solidFill>
                  <a:schemeClr val="accent5">
                    <a:lumMod val="75000"/>
                  </a:schemeClr>
                </a:solidFill>
                <a:latin typeface="Andalus" pitchFamily="2" charset="-78"/>
                <a:cs typeface="Andalus" pitchFamily="2" charset="-78"/>
              </a:rPr>
              <a:t>Chlordiazepoxide</a:t>
            </a:r>
            <a:r>
              <a:rPr lang="en-AU" sz="3600" i="1" dirty="0">
                <a:solidFill>
                  <a:schemeClr val="accent5">
                    <a:lumMod val="75000"/>
                  </a:schemeClr>
                </a:solidFill>
                <a:latin typeface="Andalus" pitchFamily="2" charset="-78"/>
                <a:cs typeface="Andalus" pitchFamily="2" charset="-78"/>
              </a:rPr>
              <a:t>:-</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Slow oral absorption</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Used for chronic attack</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Dose-20 to 100mg</a:t>
            </a:r>
          </a:p>
          <a:p>
            <a:pPr marL="857250" indent="-857250">
              <a:buNone/>
            </a:pPr>
            <a:r>
              <a:rPr lang="en-AU" sz="3500" i="1" dirty="0" err="1">
                <a:solidFill>
                  <a:schemeClr val="accent5">
                    <a:lumMod val="75000"/>
                  </a:schemeClr>
                </a:solidFill>
                <a:latin typeface="Andalus" pitchFamily="2" charset="-78"/>
                <a:cs typeface="Andalus" pitchFamily="2" charset="-78"/>
              </a:rPr>
              <a:t>Oxazepam</a:t>
            </a:r>
            <a:r>
              <a:rPr lang="en-AU" sz="3500" i="1" dirty="0">
                <a:solidFill>
                  <a:schemeClr val="accent5">
                    <a:lumMod val="75000"/>
                  </a:schemeClr>
                </a:solidFill>
                <a:latin typeface="Andalus" pitchFamily="2" charset="-78"/>
                <a:cs typeface="Andalus" pitchFamily="2" charset="-78"/>
              </a:rPr>
              <a:t>:- </a:t>
            </a:r>
          </a:p>
          <a:p>
            <a:pPr marL="857250" indent="-857250">
              <a:buFont typeface="Wingdings" pitchFamily="2" charset="2"/>
              <a:buChar char="§"/>
            </a:pPr>
            <a:r>
              <a:rPr lang="en-AU" i="1" dirty="0" err="1">
                <a:solidFill>
                  <a:schemeClr val="tx1">
                    <a:lumMod val="95000"/>
                    <a:lumOff val="5000"/>
                  </a:schemeClr>
                </a:solidFill>
                <a:latin typeface="Andalus" pitchFamily="2" charset="-78"/>
                <a:cs typeface="Andalus" pitchFamily="2" charset="-78"/>
              </a:rPr>
              <a:t>Prefferred</a:t>
            </a:r>
            <a:r>
              <a:rPr lang="en-AU" i="1" dirty="0">
                <a:solidFill>
                  <a:schemeClr val="tx1">
                    <a:lumMod val="95000"/>
                    <a:lumOff val="5000"/>
                  </a:schemeClr>
                </a:solidFill>
                <a:latin typeface="Andalus" pitchFamily="2" charset="-78"/>
                <a:cs typeface="Andalus" pitchFamily="2" charset="-78"/>
              </a:rPr>
              <a:t> in elderly and with liver disease.</a:t>
            </a:r>
          </a:p>
          <a:p>
            <a:pPr marL="857250" indent="-857250">
              <a:buFont typeface="Wingdings" pitchFamily="2" charset="2"/>
              <a:buChar char="§"/>
            </a:pPr>
            <a:r>
              <a:rPr lang="en-AU" sz="3500" i="1" dirty="0">
                <a:solidFill>
                  <a:schemeClr val="tx1">
                    <a:lumMod val="95000"/>
                    <a:lumOff val="5000"/>
                  </a:schemeClr>
                </a:solidFill>
                <a:latin typeface="Andalus" pitchFamily="2" charset="-78"/>
                <a:cs typeface="Andalus" pitchFamily="2" charset="-78"/>
              </a:rPr>
              <a:t>Dose- 30-60mg</a:t>
            </a:r>
          </a:p>
          <a:p>
            <a:pPr marL="857250" indent="-857250">
              <a:buNone/>
            </a:pPr>
            <a:endParaRPr lang="en-AU" sz="4600" i="1" dirty="0">
              <a:solidFill>
                <a:schemeClr val="accent5">
                  <a:lumMod val="75000"/>
                </a:schemeClr>
              </a:solidFill>
              <a:latin typeface="Andalus" pitchFamily="2" charset="-78"/>
              <a:cs typeface="Andalus" pitchFamily="2" charset="-78"/>
            </a:endParaRPr>
          </a:p>
          <a:p>
            <a:pPr marL="857250" indent="-857250">
              <a:buFont typeface="Wingdings" pitchFamily="2" charset="2"/>
              <a:buChar char="§"/>
            </a:pPr>
            <a:endParaRPr lang="en-AU" i="1" dirty="0">
              <a:solidFill>
                <a:schemeClr val="tx1">
                  <a:lumMod val="95000"/>
                  <a:lumOff val="5000"/>
                </a:schemeClr>
              </a:solidFill>
              <a:latin typeface="Andalus" pitchFamily="2" charset="-78"/>
              <a:cs typeface="Andalus" pitchFamily="2" charset="-78"/>
            </a:endParaRPr>
          </a:p>
        </p:txBody>
      </p:sp>
      <p:sp>
        <p:nvSpPr>
          <p:cNvPr id="2" name="Title 1"/>
          <p:cNvSpPr>
            <a:spLocks noGrp="1"/>
          </p:cNvSpPr>
          <p:nvPr>
            <p:ph type="title"/>
          </p:nvPr>
        </p:nvSpPr>
        <p:spPr/>
        <p:txBody>
          <a:bodyPr>
            <a:normAutofit/>
          </a:bodyPr>
          <a:lstStyle/>
          <a:p>
            <a:r>
              <a:rPr lang="en-A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BENZODIAZEPINE</a:t>
            </a:r>
            <a:endParaRPr lang="en-AU" sz="6000" dirty="0">
              <a:solidFill>
                <a:srgbClr val="C00000"/>
              </a:solidFill>
              <a:latin typeface="Algerian" pitchFamily="82"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642918"/>
            <a:ext cx="7929618" cy="6001643"/>
          </a:xfrm>
          <a:prstGeom prst="rect">
            <a:avLst/>
          </a:prstGeom>
        </p:spPr>
        <p:txBody>
          <a:bodyPr wrap="square">
            <a:spAutoFit/>
          </a:bodyPr>
          <a:lstStyle/>
          <a:p>
            <a:pPr>
              <a:buNone/>
            </a:pPr>
            <a:r>
              <a:rPr lang="en-AU" sz="3600" i="1" dirty="0" err="1">
                <a:solidFill>
                  <a:schemeClr val="accent5">
                    <a:lumMod val="75000"/>
                  </a:schemeClr>
                </a:solidFill>
                <a:latin typeface="Andalus" pitchFamily="2" charset="-78"/>
                <a:cs typeface="Andalus" pitchFamily="2" charset="-78"/>
              </a:rPr>
              <a:t>Lorazepam</a:t>
            </a:r>
            <a:endParaRPr lang="en-AU" sz="3600" i="1" dirty="0">
              <a:solidFill>
                <a:schemeClr val="accent5">
                  <a:lumMod val="75000"/>
                </a:schemeClr>
              </a:solidFill>
              <a:latin typeface="Andalus" pitchFamily="2" charset="-78"/>
              <a:cs typeface="Andalus" pitchFamily="2" charset="-78"/>
            </a:endParaRP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For </a:t>
            </a:r>
            <a:r>
              <a:rPr lang="en-AU" sz="2400" i="1" dirty="0" err="1">
                <a:solidFill>
                  <a:schemeClr val="tx1">
                    <a:lumMod val="95000"/>
                    <a:lumOff val="5000"/>
                  </a:schemeClr>
                </a:solidFill>
                <a:latin typeface="Andalus" pitchFamily="2" charset="-78"/>
                <a:cs typeface="Andalus" pitchFamily="2" charset="-78"/>
              </a:rPr>
              <a:t>i.m</a:t>
            </a:r>
            <a:r>
              <a:rPr lang="en-AU" sz="2400" i="1" dirty="0">
                <a:solidFill>
                  <a:schemeClr val="tx1">
                    <a:lumMod val="95000"/>
                    <a:lumOff val="5000"/>
                  </a:schemeClr>
                </a:solidFill>
                <a:latin typeface="Andalus" pitchFamily="2" charset="-78"/>
                <a:cs typeface="Andalus" pitchFamily="2" charset="-78"/>
              </a:rPr>
              <a:t> use</a:t>
            </a: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Dose-1 -6mg</a:t>
            </a:r>
          </a:p>
          <a:p>
            <a:pPr>
              <a:buNone/>
            </a:pPr>
            <a:r>
              <a:rPr lang="en-AU" sz="3600" i="1" dirty="0" err="1">
                <a:solidFill>
                  <a:schemeClr val="accent5">
                    <a:lumMod val="75000"/>
                  </a:schemeClr>
                </a:solidFill>
                <a:latin typeface="Andalus" pitchFamily="2" charset="-78"/>
                <a:cs typeface="Andalus" pitchFamily="2" charset="-78"/>
              </a:rPr>
              <a:t>Aprazolam</a:t>
            </a:r>
            <a:endParaRPr lang="en-AU" sz="3600" i="1" dirty="0">
              <a:solidFill>
                <a:schemeClr val="accent5">
                  <a:lumMod val="75000"/>
                </a:schemeClr>
              </a:solidFill>
              <a:latin typeface="Andalus" pitchFamily="2" charset="-78"/>
              <a:cs typeface="Andalus" pitchFamily="2" charset="-78"/>
            </a:endParaRP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Particularly useful in anxiety with depression</a:t>
            </a: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Dose-0.25 to 1mg</a:t>
            </a:r>
          </a:p>
          <a:p>
            <a:pPr>
              <a:buNone/>
            </a:pPr>
            <a:r>
              <a:rPr lang="en-AU" sz="2400" i="1" dirty="0">
                <a:solidFill>
                  <a:schemeClr val="accent2">
                    <a:lumMod val="75000"/>
                  </a:schemeClr>
                </a:solidFill>
                <a:latin typeface="Andalus" pitchFamily="2" charset="-78"/>
                <a:cs typeface="Andalus" pitchFamily="2" charset="-78"/>
              </a:rPr>
              <a:t>Side effects</a:t>
            </a:r>
          </a:p>
          <a:p>
            <a:pPr>
              <a:buNone/>
            </a:pPr>
            <a:r>
              <a:rPr lang="en-AU" sz="2400" i="1" dirty="0">
                <a:solidFill>
                  <a:schemeClr val="bg2">
                    <a:lumMod val="10000"/>
                  </a:schemeClr>
                </a:solidFill>
                <a:latin typeface="Andalus" pitchFamily="2" charset="-78"/>
                <a:cs typeface="Andalus" pitchFamily="2" charset="-78"/>
              </a:rPr>
              <a:t>Sedation</a:t>
            </a:r>
          </a:p>
          <a:p>
            <a:pPr>
              <a:buNone/>
            </a:pPr>
            <a:r>
              <a:rPr lang="en-AU" sz="2400" i="1" dirty="0" err="1">
                <a:solidFill>
                  <a:schemeClr val="bg2">
                    <a:lumMod val="10000"/>
                  </a:schemeClr>
                </a:solidFill>
                <a:latin typeface="Andalus" pitchFamily="2" charset="-78"/>
                <a:cs typeface="Andalus" pitchFamily="2" charset="-78"/>
              </a:rPr>
              <a:t>Lightheadedness</a:t>
            </a:r>
            <a:endParaRPr lang="en-AU" sz="2400" i="1" dirty="0">
              <a:solidFill>
                <a:schemeClr val="bg2">
                  <a:lumMod val="10000"/>
                </a:schemeClr>
              </a:solidFill>
              <a:latin typeface="Andalus" pitchFamily="2" charset="-78"/>
              <a:cs typeface="Andalus" pitchFamily="2" charset="-78"/>
            </a:endParaRPr>
          </a:p>
          <a:p>
            <a:pPr>
              <a:buNone/>
            </a:pPr>
            <a:r>
              <a:rPr lang="en-AU" sz="2400" i="1" dirty="0">
                <a:solidFill>
                  <a:schemeClr val="bg2">
                    <a:lumMod val="10000"/>
                  </a:schemeClr>
                </a:solidFill>
                <a:latin typeface="Andalus" pitchFamily="2" charset="-78"/>
                <a:cs typeface="Andalus" pitchFamily="2" charset="-78"/>
              </a:rPr>
              <a:t>Psychomotor and cognitive </a:t>
            </a:r>
            <a:r>
              <a:rPr lang="en-AU" sz="2400" i="1" dirty="0" err="1">
                <a:solidFill>
                  <a:schemeClr val="bg2">
                    <a:lumMod val="10000"/>
                  </a:schemeClr>
                </a:solidFill>
                <a:latin typeface="Andalus" pitchFamily="2" charset="-78"/>
                <a:cs typeface="Andalus" pitchFamily="2" charset="-78"/>
              </a:rPr>
              <a:t>impairement</a:t>
            </a:r>
            <a:endParaRPr lang="en-AU" sz="2400" i="1" dirty="0">
              <a:solidFill>
                <a:schemeClr val="bg2">
                  <a:lumMod val="10000"/>
                </a:schemeClr>
              </a:solidFill>
              <a:latin typeface="Andalus" pitchFamily="2" charset="-78"/>
              <a:cs typeface="Andalus" pitchFamily="2" charset="-78"/>
            </a:endParaRPr>
          </a:p>
          <a:p>
            <a:pPr>
              <a:buNone/>
            </a:pPr>
            <a:r>
              <a:rPr lang="en-AU" sz="2400" i="1" dirty="0">
                <a:solidFill>
                  <a:schemeClr val="bg2">
                    <a:lumMod val="10000"/>
                  </a:schemeClr>
                </a:solidFill>
                <a:latin typeface="Andalus" pitchFamily="2" charset="-78"/>
                <a:cs typeface="Andalus" pitchFamily="2" charset="-78"/>
              </a:rPr>
              <a:t>Vertigo</a:t>
            </a:r>
          </a:p>
          <a:p>
            <a:pPr>
              <a:buNone/>
            </a:pPr>
            <a:r>
              <a:rPr lang="en-AU" sz="2400" i="1" dirty="0">
                <a:solidFill>
                  <a:schemeClr val="bg2">
                    <a:lumMod val="10000"/>
                  </a:schemeClr>
                </a:solidFill>
                <a:latin typeface="Andalus" pitchFamily="2" charset="-78"/>
                <a:cs typeface="Andalus" pitchFamily="2" charset="-78"/>
              </a:rPr>
              <a:t>Confusion</a:t>
            </a:r>
          </a:p>
          <a:p>
            <a:pPr>
              <a:buNone/>
            </a:pPr>
            <a:r>
              <a:rPr lang="en-AU" sz="2400" i="1" dirty="0">
                <a:solidFill>
                  <a:schemeClr val="bg2">
                    <a:lumMod val="10000"/>
                  </a:schemeClr>
                </a:solidFill>
                <a:latin typeface="Andalus" pitchFamily="2" charset="-78"/>
                <a:cs typeface="Andalus" pitchFamily="2" charset="-78"/>
              </a:rPr>
              <a:t>Increased appetite</a:t>
            </a:r>
          </a:p>
          <a:p>
            <a:pPr>
              <a:buNone/>
            </a:pPr>
            <a:r>
              <a:rPr lang="en-AU" sz="2400" i="1" dirty="0">
                <a:solidFill>
                  <a:schemeClr val="bg2">
                    <a:lumMod val="10000"/>
                  </a:schemeClr>
                </a:solidFill>
                <a:latin typeface="Andalus" pitchFamily="2" charset="-78"/>
                <a:cs typeface="Andalus" pitchFamily="2" charset="-78"/>
              </a:rPr>
              <a:t>Weight gain</a:t>
            </a:r>
          </a:p>
          <a:p>
            <a:pPr>
              <a:buNone/>
            </a:pPr>
            <a:r>
              <a:rPr lang="en-AU" sz="2400" i="1" dirty="0">
                <a:solidFill>
                  <a:schemeClr val="bg2">
                    <a:lumMod val="10000"/>
                  </a:schemeClr>
                </a:solidFill>
                <a:latin typeface="Andalus" pitchFamily="2" charset="-78"/>
                <a:cs typeface="Andalus" pitchFamily="2" charset="-78"/>
              </a:rPr>
              <a:t>Altered sexual function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71480"/>
            <a:ext cx="7786742" cy="4832092"/>
          </a:xfrm>
          <a:prstGeom prst="rect">
            <a:avLst/>
          </a:prstGeom>
        </p:spPr>
        <p:txBody>
          <a:bodyPr wrap="square">
            <a:spAutoFit/>
          </a:bodyPr>
          <a:lstStyle/>
          <a:p>
            <a:pPr>
              <a:buNone/>
            </a:pPr>
            <a:r>
              <a:rPr lang="en-AU" sz="4400" i="1" dirty="0">
                <a:solidFill>
                  <a:schemeClr val="tx2">
                    <a:lumMod val="50000"/>
                  </a:schemeClr>
                </a:solidFill>
              </a:rPr>
              <a:t>General features:-</a:t>
            </a:r>
          </a:p>
          <a:p>
            <a:pPr>
              <a:buFont typeface="Wingdings" pitchFamily="2" charset="2"/>
              <a:buChar char="ü"/>
            </a:pPr>
            <a:endParaRPr lang="en-AU" sz="4400" i="1" dirty="0">
              <a:solidFill>
                <a:schemeClr val="accent2">
                  <a:lumMod val="50000"/>
                </a:schemeClr>
              </a:solidFill>
            </a:endParaRPr>
          </a:p>
          <a:p>
            <a:pPr>
              <a:buFont typeface="Wingdings" pitchFamily="2" charset="2"/>
              <a:buChar char="ü"/>
            </a:pPr>
            <a:r>
              <a:rPr lang="en-AU" sz="4400" i="1" dirty="0">
                <a:solidFill>
                  <a:schemeClr val="accent2">
                    <a:lumMod val="50000"/>
                  </a:schemeClr>
                </a:solidFill>
              </a:rPr>
              <a:t>Used on as needed basis</a:t>
            </a:r>
          </a:p>
          <a:p>
            <a:pPr>
              <a:buFont typeface="Wingdings" pitchFamily="2" charset="2"/>
              <a:buChar char="ü"/>
            </a:pPr>
            <a:r>
              <a:rPr lang="en-AU" sz="4400" i="1" dirty="0">
                <a:solidFill>
                  <a:schemeClr val="accent2">
                    <a:lumMod val="50000"/>
                  </a:schemeClr>
                </a:solidFill>
              </a:rPr>
              <a:t>Used with psychotherapy</a:t>
            </a:r>
          </a:p>
          <a:p>
            <a:pPr>
              <a:buFont typeface="Wingdings" pitchFamily="2" charset="2"/>
              <a:buChar char="ü"/>
            </a:pPr>
            <a:r>
              <a:rPr lang="en-AU" sz="4400" i="1" dirty="0">
                <a:solidFill>
                  <a:schemeClr val="accent2">
                    <a:lumMod val="50000"/>
                  </a:schemeClr>
                </a:solidFill>
              </a:rPr>
              <a:t>Used for 2 to 6 wks then taper off in 1 – 2 wks</a:t>
            </a:r>
          </a:p>
          <a:p>
            <a:pPr>
              <a:buFont typeface="Wingdings" pitchFamily="2" charset="2"/>
              <a:buChar char="ü"/>
            </a:pPr>
            <a:r>
              <a:rPr lang="en-AU" sz="4400" i="1" dirty="0">
                <a:solidFill>
                  <a:schemeClr val="accent2">
                    <a:lumMod val="50000"/>
                  </a:schemeClr>
                </a:solidFill>
              </a:rPr>
              <a:t>Start with low dose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AU" dirty="0">
                <a:solidFill>
                  <a:srgbClr val="C00000"/>
                </a:solidFill>
              </a:rPr>
              <a:t>Mild to moderate anxiety.</a:t>
            </a:r>
          </a:p>
          <a:p>
            <a:r>
              <a:rPr lang="en-AU" dirty="0">
                <a:solidFill>
                  <a:srgbClr val="C00000"/>
                </a:solidFill>
              </a:rPr>
              <a:t>Effect is delayed </a:t>
            </a:r>
            <a:r>
              <a:rPr lang="en-AU" dirty="0" err="1">
                <a:solidFill>
                  <a:srgbClr val="C00000"/>
                </a:solidFill>
              </a:rPr>
              <a:t>upto</a:t>
            </a:r>
            <a:r>
              <a:rPr lang="en-AU" dirty="0">
                <a:solidFill>
                  <a:srgbClr val="C00000"/>
                </a:solidFill>
              </a:rPr>
              <a:t> 2 wks</a:t>
            </a:r>
          </a:p>
          <a:p>
            <a:r>
              <a:rPr lang="en-AU" dirty="0">
                <a:solidFill>
                  <a:srgbClr val="C00000"/>
                </a:solidFill>
              </a:rPr>
              <a:t>Its a 5HT partial agonist</a:t>
            </a:r>
          </a:p>
          <a:p>
            <a:r>
              <a:rPr lang="en-AU" dirty="0">
                <a:solidFill>
                  <a:srgbClr val="C00000"/>
                </a:solidFill>
              </a:rPr>
              <a:t>Relieves more of cognitive symptoms than somatic.</a:t>
            </a:r>
          </a:p>
          <a:p>
            <a:r>
              <a:rPr lang="en-AU" dirty="0">
                <a:solidFill>
                  <a:srgbClr val="C00000"/>
                </a:solidFill>
              </a:rPr>
              <a:t>Dose-5 to 15 mg </a:t>
            </a:r>
            <a:r>
              <a:rPr lang="en-AU" dirty="0" err="1">
                <a:solidFill>
                  <a:srgbClr val="C00000"/>
                </a:solidFill>
              </a:rPr>
              <a:t>od</a:t>
            </a:r>
            <a:r>
              <a:rPr lang="en-AU" dirty="0">
                <a:solidFill>
                  <a:srgbClr val="C00000"/>
                </a:solidFill>
              </a:rPr>
              <a:t> or </a:t>
            </a:r>
            <a:r>
              <a:rPr lang="en-AU" dirty="0" err="1">
                <a:solidFill>
                  <a:srgbClr val="C00000"/>
                </a:solidFill>
              </a:rPr>
              <a:t>tds</a:t>
            </a:r>
            <a:r>
              <a:rPr lang="en-AU" dirty="0">
                <a:solidFill>
                  <a:srgbClr val="C00000"/>
                </a:solidFill>
              </a:rPr>
              <a:t>.</a:t>
            </a:r>
          </a:p>
          <a:p>
            <a:r>
              <a:rPr lang="en-AU" dirty="0" err="1">
                <a:solidFill>
                  <a:srgbClr val="C00000"/>
                </a:solidFill>
              </a:rPr>
              <a:t>Buspirone</a:t>
            </a:r>
            <a:r>
              <a:rPr lang="en-AU" dirty="0">
                <a:solidFill>
                  <a:srgbClr val="C00000"/>
                </a:solidFill>
              </a:rPr>
              <a:t> is better than benzodiazepines in treatment of generalized </a:t>
            </a:r>
            <a:r>
              <a:rPr lang="en-AU">
                <a:solidFill>
                  <a:srgbClr val="C00000"/>
                </a:solidFill>
              </a:rPr>
              <a:t>anxiety disorder.</a:t>
            </a:r>
            <a:endParaRPr lang="en-AU" dirty="0">
              <a:solidFill>
                <a:srgbClr val="C00000"/>
              </a:solidFill>
            </a:endParaRPr>
          </a:p>
          <a:p>
            <a:endParaRPr lang="en-AU" dirty="0">
              <a:solidFill>
                <a:srgbClr val="C00000"/>
              </a:solidFill>
            </a:endParaRPr>
          </a:p>
          <a:p>
            <a:pPr>
              <a:buNone/>
            </a:pPr>
            <a:endParaRPr lang="en-AU" dirty="0">
              <a:solidFill>
                <a:srgbClr val="C00000"/>
              </a:solidFill>
            </a:endParaRPr>
          </a:p>
          <a:p>
            <a:pPr>
              <a:buNone/>
            </a:pPr>
            <a:r>
              <a:rPr lang="en-IN" sz="1200" dirty="0" err="1"/>
              <a:t>Azapirones</a:t>
            </a:r>
            <a:r>
              <a:rPr lang="en-IN" sz="1200" dirty="0"/>
              <a:t> for generalized anxiety disorder.</a:t>
            </a:r>
            <a:r>
              <a:rPr lang="nb-NO" sz="1200" dirty="0">
                <a:hlinkClick r:id="rId3" tooltip="The Cochrane database of systematic reviews."/>
              </a:rPr>
              <a:t> Cochrane Database Syst Rev.</a:t>
            </a:r>
            <a:r>
              <a:rPr lang="nb-NO" sz="1200" dirty="0"/>
              <a:t> 2006 Jul 19;(3):CD006115</a:t>
            </a:r>
            <a:endParaRPr lang="en-IN" sz="1200" dirty="0"/>
          </a:p>
          <a:p>
            <a:pPr>
              <a:buNone/>
            </a:pPr>
            <a:endParaRPr lang="en-AU" dirty="0">
              <a:solidFill>
                <a:srgbClr val="C00000"/>
              </a:solidFill>
            </a:endParaRPr>
          </a:p>
        </p:txBody>
      </p:sp>
      <p:sp>
        <p:nvSpPr>
          <p:cNvPr id="2" name="Title 1"/>
          <p:cNvSpPr>
            <a:spLocks noGrp="1"/>
          </p:cNvSpPr>
          <p:nvPr>
            <p:ph type="title"/>
          </p:nvPr>
        </p:nvSpPr>
        <p:spPr/>
        <p:txBody>
          <a:bodyPr>
            <a:normAutofit/>
          </a:bodyPr>
          <a:lstStyle/>
          <a:p>
            <a:r>
              <a:rPr lang="en-AU" sz="48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latin typeface="Algerian" pitchFamily="82" charset="0"/>
              </a:rPr>
              <a:t>buspirone</a:t>
            </a:r>
            <a:endParaRPr lang="en-AU" sz="4800" dirty="0">
              <a:solidFill>
                <a:srgbClr val="7030A0"/>
              </a:solidFill>
              <a:latin typeface="Algerian" pitchFamily="82"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br>
              <a:rPr lang="en-US">
                <a:ea typeface="ＭＳ Ｐゴシック" pitchFamily="34" charset="-128"/>
              </a:rPr>
            </a:br>
            <a:br>
              <a:rPr lang="en-IN">
                <a:ea typeface="ＭＳ Ｐゴシック" pitchFamily="34" charset="-128"/>
              </a:rPr>
            </a:br>
            <a:endParaRPr lang="en-IN">
              <a:ea typeface="ＭＳ Ｐゴシック" pitchFamily="34" charset="-12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3310775"/>
              </p:ext>
            </p:extLst>
          </p:nvPr>
        </p:nvGraphicFramePr>
        <p:xfrm>
          <a:off x="0" y="0"/>
          <a:ext cx="9144000" cy="62484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370840">
                <a:tc>
                  <a:txBody>
                    <a:bodyPr/>
                    <a:lstStyle/>
                    <a:p>
                      <a:r>
                        <a:rPr lang="en-US" dirty="0"/>
                        <a:t>Author/year</a:t>
                      </a:r>
                      <a:endParaRPr lang="en-IN" dirty="0"/>
                    </a:p>
                  </a:txBody>
                  <a:tcPr/>
                </a:tc>
                <a:tc>
                  <a:txBody>
                    <a:bodyPr/>
                    <a:lstStyle/>
                    <a:p>
                      <a:r>
                        <a:rPr lang="en-US" dirty="0"/>
                        <a:t>Study design</a:t>
                      </a:r>
                      <a:endParaRPr lang="en-IN" dirty="0"/>
                    </a:p>
                  </a:txBody>
                  <a:tcPr/>
                </a:tc>
                <a:tc>
                  <a:txBody>
                    <a:bodyPr/>
                    <a:lstStyle/>
                    <a:p>
                      <a:r>
                        <a:rPr lang="en-US" dirty="0"/>
                        <a:t>Level</a:t>
                      </a:r>
                      <a:endParaRPr lang="en-IN" dirty="0"/>
                    </a:p>
                  </a:txBody>
                  <a:tcPr/>
                </a:tc>
                <a:tc>
                  <a:txBody>
                    <a:bodyPr/>
                    <a:lstStyle/>
                    <a:p>
                      <a:r>
                        <a:rPr lang="en-US" dirty="0"/>
                        <a:t>Results</a:t>
                      </a:r>
                      <a:endParaRPr lang="en-IN" dirty="0"/>
                    </a:p>
                  </a:txBody>
                  <a:tcPr/>
                </a:tc>
                <a:tc>
                  <a:txBody>
                    <a:bodyPr/>
                    <a:lstStyle/>
                    <a:p>
                      <a:r>
                        <a:rPr lang="en-US" dirty="0"/>
                        <a:t>Outcome</a:t>
                      </a:r>
                    </a:p>
                    <a:p>
                      <a:endParaRPr lang="en-US" dirty="0"/>
                    </a:p>
                    <a:p>
                      <a:endParaRPr lang="en-IN" dirty="0"/>
                    </a:p>
                  </a:txBody>
                  <a:tcPr/>
                </a:tc>
                <a:extLst>
                  <a:ext uri="{0D108BD9-81ED-4DB2-BD59-A6C34878D82A}">
                    <a16:rowId xmlns:a16="http://schemas.microsoft.com/office/drawing/2014/main" val="10000"/>
                  </a:ext>
                </a:extLst>
              </a:tr>
              <a:tr h="5334000">
                <a:tc>
                  <a:txBody>
                    <a:bodyPr/>
                    <a:lstStyle/>
                    <a:p>
                      <a:pPr fontAlgn="base"/>
                      <a:r>
                        <a:rPr lang="en-US" dirty="0" err="1"/>
                        <a:t>Chessick</a:t>
                      </a:r>
                      <a:r>
                        <a:rPr lang="en-US" baseline="0" dirty="0"/>
                        <a:t> </a:t>
                      </a:r>
                      <a:r>
                        <a:rPr lang="en-US" baseline="0" dirty="0" err="1"/>
                        <a:t>CA,Allen</a:t>
                      </a:r>
                      <a:r>
                        <a:rPr lang="en-US" baseline="0" dirty="0"/>
                        <a:t> </a:t>
                      </a:r>
                      <a:r>
                        <a:rPr lang="en-US" baseline="0" dirty="0" err="1"/>
                        <a:t>MH,Thase</a:t>
                      </a:r>
                      <a:r>
                        <a:rPr lang="en-US" baseline="0" dirty="0"/>
                        <a:t> </a:t>
                      </a:r>
                      <a:r>
                        <a:rPr lang="en-US" baseline="0" dirty="0" err="1"/>
                        <a:t>M,Batista</a:t>
                      </a:r>
                      <a:r>
                        <a:rPr lang="en-US" baseline="0" dirty="0"/>
                        <a:t> </a:t>
                      </a:r>
                      <a:r>
                        <a:rPr lang="en-US" baseline="0" dirty="0" err="1"/>
                        <a:t>Miralha</a:t>
                      </a:r>
                      <a:r>
                        <a:rPr lang="en-US" baseline="0" dirty="0"/>
                        <a:t> </a:t>
                      </a:r>
                      <a:r>
                        <a:rPr lang="en-US" baseline="0" dirty="0" err="1"/>
                        <a:t>da</a:t>
                      </a:r>
                      <a:r>
                        <a:rPr lang="en-US" baseline="0" dirty="0"/>
                        <a:t> Cunha </a:t>
                      </a:r>
                      <a:r>
                        <a:rPr lang="en-US" baseline="0" dirty="0" err="1"/>
                        <a:t>AB;Cochrane</a:t>
                      </a:r>
                      <a:r>
                        <a:rPr lang="en-US" baseline="0" dirty="0"/>
                        <a:t> Database </a:t>
                      </a:r>
                      <a:r>
                        <a:rPr lang="en-US" baseline="0" dirty="0" err="1"/>
                        <a:t>Syst</a:t>
                      </a:r>
                      <a:r>
                        <a:rPr lang="en-US" baseline="0" dirty="0"/>
                        <a:t> Rev.2006</a:t>
                      </a:r>
                      <a:endParaRPr lang="en-IN" dirty="0"/>
                    </a:p>
                  </a:txBody>
                  <a:tcPr/>
                </a:tc>
                <a:tc>
                  <a:txBody>
                    <a:bodyPr/>
                    <a:lstStyle/>
                    <a:p>
                      <a:r>
                        <a:rPr lang="en-US" dirty="0"/>
                        <a:t>Meta analysis</a:t>
                      </a:r>
                      <a:endParaRPr lang="en-IN" dirty="0"/>
                    </a:p>
                  </a:txBody>
                  <a:tcPr/>
                </a:tc>
                <a:tc>
                  <a:txBody>
                    <a:bodyPr/>
                    <a:lstStyle/>
                    <a:p>
                      <a:r>
                        <a:rPr lang="en-US" dirty="0"/>
                        <a:t>I</a:t>
                      </a:r>
                      <a:endParaRPr lang="en-IN" dirty="0"/>
                    </a:p>
                  </a:txBody>
                  <a:tcPr/>
                </a:tc>
                <a:tc>
                  <a:txBody>
                    <a:bodyPr/>
                    <a:lstStyle/>
                    <a:p>
                      <a:r>
                        <a:rPr lang="en-IN" sz="1800" b="0" i="0" kern="1200" dirty="0">
                          <a:solidFill>
                            <a:schemeClr val="dk1"/>
                          </a:solidFill>
                          <a:latin typeface="+mn-lt"/>
                          <a:ea typeface="+mn-ea"/>
                          <a:cs typeface="+mn-cs"/>
                        </a:rPr>
                        <a:t> </a:t>
                      </a:r>
                      <a:r>
                        <a:rPr kumimoji="0" lang="en-IN" b="0" i="0" kern="1200" dirty="0">
                          <a:solidFill>
                            <a:schemeClr val="dk1"/>
                          </a:solidFill>
                          <a:latin typeface="+mn-lt"/>
                          <a:ea typeface="+mn-ea"/>
                          <a:cs typeface="+mn-cs"/>
                        </a:rPr>
                        <a:t>Thirty six trials were included in the review, reporting on 5908 participants randomly allocated to </a:t>
                      </a:r>
                      <a:r>
                        <a:rPr kumimoji="0" lang="en-IN" b="0" i="0" kern="1200" dirty="0" err="1">
                          <a:solidFill>
                            <a:schemeClr val="dk1"/>
                          </a:solidFill>
                          <a:latin typeface="+mn-lt"/>
                          <a:ea typeface="+mn-ea"/>
                          <a:cs typeface="+mn-cs"/>
                        </a:rPr>
                        <a:t>azapirones</a:t>
                      </a:r>
                      <a:r>
                        <a:rPr kumimoji="0" lang="en-IN" b="0" i="0" kern="1200" dirty="0">
                          <a:solidFill>
                            <a:schemeClr val="dk1"/>
                          </a:solidFill>
                          <a:latin typeface="+mn-lt"/>
                          <a:ea typeface="+mn-ea"/>
                          <a:cs typeface="+mn-cs"/>
                        </a:rPr>
                        <a:t> and/or placebo, benzodiazepines, antidepressants, psychotherapy or kava </a:t>
                      </a:r>
                      <a:r>
                        <a:rPr kumimoji="0" lang="en-IN" b="0" i="0" kern="1200" dirty="0" err="1">
                          <a:solidFill>
                            <a:schemeClr val="dk1"/>
                          </a:solidFill>
                          <a:latin typeface="+mn-lt"/>
                          <a:ea typeface="+mn-ea"/>
                          <a:cs typeface="+mn-cs"/>
                        </a:rPr>
                        <a:t>kava</a:t>
                      </a:r>
                      <a:r>
                        <a:rPr kumimoji="0" lang="en-IN" b="0" i="0" kern="1200" dirty="0">
                          <a:solidFill>
                            <a:schemeClr val="dk1"/>
                          </a:solidFill>
                          <a:latin typeface="+mn-lt"/>
                          <a:ea typeface="+mn-ea"/>
                          <a:cs typeface="+mn-cs"/>
                        </a:rPr>
                        <a:t>. </a:t>
                      </a:r>
                      <a:r>
                        <a:rPr kumimoji="0" lang="en-IN" b="0" i="0" kern="1200" dirty="0" err="1">
                          <a:solidFill>
                            <a:schemeClr val="dk1"/>
                          </a:solidFill>
                          <a:latin typeface="+mn-lt"/>
                          <a:ea typeface="+mn-ea"/>
                          <a:cs typeface="+mn-cs"/>
                        </a:rPr>
                        <a:t>Azapirones</a:t>
                      </a:r>
                      <a:r>
                        <a:rPr kumimoji="0" lang="en-IN" b="0" i="0" kern="1200" dirty="0">
                          <a:solidFill>
                            <a:schemeClr val="dk1"/>
                          </a:solidFill>
                          <a:latin typeface="+mn-lt"/>
                          <a:ea typeface="+mn-ea"/>
                          <a:cs typeface="+mn-cs"/>
                        </a:rPr>
                        <a:t>, including </a:t>
                      </a:r>
                      <a:r>
                        <a:rPr kumimoji="0" lang="en-IN" b="0" i="0" kern="1200" dirty="0" err="1">
                          <a:solidFill>
                            <a:schemeClr val="dk1"/>
                          </a:solidFill>
                          <a:latin typeface="+mn-lt"/>
                          <a:ea typeface="+mn-ea"/>
                          <a:cs typeface="+mn-cs"/>
                        </a:rPr>
                        <a:t>buspirone</a:t>
                      </a:r>
                      <a:r>
                        <a:rPr kumimoji="0" lang="en-IN" b="0" i="0" kern="1200" dirty="0">
                          <a:solidFill>
                            <a:schemeClr val="dk1"/>
                          </a:solidFill>
                          <a:latin typeface="+mn-lt"/>
                          <a:ea typeface="+mn-ea"/>
                          <a:cs typeface="+mn-cs"/>
                        </a:rPr>
                        <a:t>, were superior to placebo in treating GAD. </a:t>
                      </a:r>
                      <a:endParaRPr lang="en-IN" dirty="0"/>
                    </a:p>
                  </a:txBody>
                  <a:tcPr/>
                </a:tc>
                <a:tc>
                  <a:txBody>
                    <a:bodyPr/>
                    <a:lstStyle/>
                    <a:p>
                      <a:pPr fontAlgn="base"/>
                      <a:r>
                        <a:rPr kumimoji="0" lang="en-IN" b="0" i="0" kern="1200" dirty="0" err="1">
                          <a:solidFill>
                            <a:schemeClr val="dk1"/>
                          </a:solidFill>
                          <a:latin typeface="+mn-lt"/>
                          <a:ea typeface="+mn-ea"/>
                          <a:cs typeface="+mn-cs"/>
                        </a:rPr>
                        <a:t>Azapirones</a:t>
                      </a:r>
                      <a:r>
                        <a:rPr kumimoji="0" lang="en-IN" b="0" i="0" kern="1200" dirty="0">
                          <a:solidFill>
                            <a:schemeClr val="dk1"/>
                          </a:solidFill>
                          <a:latin typeface="+mn-lt"/>
                          <a:ea typeface="+mn-ea"/>
                          <a:cs typeface="+mn-cs"/>
                        </a:rPr>
                        <a:t> appeared to be useful in the treatment of GAD, particularly for those participants who had not been on a benzodiazepine.</a:t>
                      </a:r>
                      <a:br>
                        <a:rPr lang="en-IN" sz="1800" b="0" i="0" kern="1200" dirty="0">
                          <a:solidFill>
                            <a:schemeClr val="dk1"/>
                          </a:solidFill>
                          <a:latin typeface="+mn-lt"/>
                          <a:ea typeface="+mn-ea"/>
                          <a:cs typeface="+mn-cs"/>
                        </a:rPr>
                      </a:b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00108"/>
            <a:ext cx="8258204" cy="5007183"/>
          </a:xfrm>
        </p:spPr>
        <p:txBody>
          <a:bodyPr/>
          <a:lstStyle/>
          <a:p>
            <a:r>
              <a:rPr lang="en-US" dirty="0"/>
              <a:t>27yr young male </a:t>
            </a:r>
          </a:p>
          <a:p>
            <a:r>
              <a:rPr lang="en-US" dirty="0"/>
              <a:t>have interview for his job, </a:t>
            </a:r>
          </a:p>
          <a:p>
            <a:r>
              <a:rPr lang="en-US" dirty="0"/>
              <a:t>have c/o feeling nervous, apprehensive, and restless, </a:t>
            </a:r>
          </a:p>
          <a:p>
            <a:r>
              <a:rPr lang="en-US" dirty="0"/>
              <a:t>saying that his heart is trembling, </a:t>
            </a:r>
          </a:p>
          <a:p>
            <a:r>
              <a:rPr lang="en-US" dirty="0"/>
              <a:t>having perspiration, </a:t>
            </a:r>
          </a:p>
          <a:p>
            <a:r>
              <a:rPr lang="en-US" dirty="0"/>
              <a:t>light headedness, </a:t>
            </a:r>
          </a:p>
          <a:p>
            <a:r>
              <a:rPr lang="en-US" dirty="0"/>
              <a:t>dizziness, </a:t>
            </a:r>
          </a:p>
          <a:p>
            <a:r>
              <a:rPr lang="en-US" dirty="0"/>
              <a:t>need to go for urination repeatedly, </a:t>
            </a:r>
          </a:p>
          <a:p>
            <a:r>
              <a:rPr lang="en-US" dirty="0"/>
              <a:t>tremor of hand and upset stomach.</a:t>
            </a:r>
          </a:p>
        </p:txBody>
      </p:sp>
      <p:sp>
        <p:nvSpPr>
          <p:cNvPr id="3" name="Title 2"/>
          <p:cNvSpPr>
            <a:spLocks noGrp="1"/>
          </p:cNvSpPr>
          <p:nvPr>
            <p:ph type="title"/>
          </p:nvPr>
        </p:nvSpPr>
        <p:spPr>
          <a:xfrm>
            <a:off x="500034" y="274638"/>
            <a:ext cx="8286808" cy="45719"/>
          </a:xfrm>
        </p:spPr>
        <p:txBody>
          <a:bodyPr>
            <a:normAutofit fontScale="90000"/>
          </a:bodyPr>
          <a:lstStyle/>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229600" cy="4340237"/>
          </a:xfrm>
        </p:spPr>
        <p:txBody>
          <a:bodyPr>
            <a:normAutofit fontScale="77500" lnSpcReduction="20000"/>
          </a:bodyPr>
          <a:lstStyle/>
          <a:p>
            <a:r>
              <a:rPr lang="en-AU" sz="3600" dirty="0">
                <a:solidFill>
                  <a:srgbClr val="7030A0"/>
                </a:solidFill>
                <a:latin typeface="Agency FB" pitchFamily="34" charset="0"/>
              </a:rPr>
              <a:t>No sedation or </a:t>
            </a:r>
            <a:r>
              <a:rPr lang="en-AU" sz="3600" dirty="0" err="1">
                <a:solidFill>
                  <a:srgbClr val="7030A0"/>
                </a:solidFill>
                <a:latin typeface="Agency FB" pitchFamily="34" charset="0"/>
              </a:rPr>
              <a:t>interferance</a:t>
            </a:r>
            <a:r>
              <a:rPr lang="en-AU" sz="3600" dirty="0">
                <a:solidFill>
                  <a:srgbClr val="7030A0"/>
                </a:solidFill>
                <a:latin typeface="Agency FB" pitchFamily="34" charset="0"/>
              </a:rPr>
              <a:t> with cognitive or psychomotor fn.</a:t>
            </a:r>
          </a:p>
          <a:p>
            <a:r>
              <a:rPr lang="en-AU" sz="3600" dirty="0">
                <a:solidFill>
                  <a:srgbClr val="7030A0"/>
                </a:solidFill>
                <a:latin typeface="Agency FB" pitchFamily="34" charset="0"/>
              </a:rPr>
              <a:t>No postural hypotension or </a:t>
            </a:r>
            <a:r>
              <a:rPr lang="en-AU" sz="3600" dirty="0" err="1">
                <a:solidFill>
                  <a:srgbClr val="7030A0"/>
                </a:solidFill>
                <a:latin typeface="Agency FB" pitchFamily="34" charset="0"/>
              </a:rPr>
              <a:t>anticholinergic</a:t>
            </a:r>
            <a:r>
              <a:rPr lang="en-AU" sz="3600" dirty="0">
                <a:solidFill>
                  <a:srgbClr val="7030A0"/>
                </a:solidFill>
                <a:latin typeface="Agency FB" pitchFamily="34" charset="0"/>
              </a:rPr>
              <a:t> side effects</a:t>
            </a:r>
          </a:p>
          <a:p>
            <a:r>
              <a:rPr lang="en-AU" sz="3600" dirty="0">
                <a:solidFill>
                  <a:srgbClr val="7030A0"/>
                </a:solidFill>
                <a:latin typeface="Agency FB" pitchFamily="34" charset="0"/>
              </a:rPr>
              <a:t>Side effects are: </a:t>
            </a:r>
            <a:r>
              <a:rPr lang="en-AU" sz="3600" dirty="0" err="1">
                <a:solidFill>
                  <a:schemeClr val="tx1">
                    <a:lumMod val="95000"/>
                    <a:lumOff val="5000"/>
                  </a:schemeClr>
                </a:solidFill>
                <a:latin typeface="Agency FB" pitchFamily="34" charset="0"/>
              </a:rPr>
              <a:t>nausea,and</a:t>
            </a:r>
            <a:r>
              <a:rPr lang="en-AU" sz="3600" dirty="0">
                <a:solidFill>
                  <a:schemeClr val="tx1">
                    <a:lumMod val="95000"/>
                    <a:lumOff val="5000"/>
                  </a:schemeClr>
                </a:solidFill>
                <a:latin typeface="Agency FB" pitchFamily="34" charset="0"/>
              </a:rPr>
              <a:t> </a:t>
            </a:r>
            <a:r>
              <a:rPr lang="en-AU" sz="3600" dirty="0" err="1">
                <a:solidFill>
                  <a:schemeClr val="tx1">
                    <a:lumMod val="95000"/>
                    <a:lumOff val="5000"/>
                  </a:schemeClr>
                </a:solidFill>
                <a:latin typeface="Agency FB" pitchFamily="34" charset="0"/>
              </a:rPr>
              <a:t>interferance</a:t>
            </a:r>
            <a:r>
              <a:rPr lang="en-AU" sz="3600" dirty="0">
                <a:solidFill>
                  <a:schemeClr val="tx1">
                    <a:lumMod val="95000"/>
                    <a:lumOff val="5000"/>
                  </a:schemeClr>
                </a:solidFill>
                <a:latin typeface="Agency FB" pitchFamily="34" charset="0"/>
              </a:rPr>
              <a:t> with ejaculation or orgasm</a:t>
            </a:r>
          </a:p>
          <a:p>
            <a:pPr>
              <a:buNone/>
            </a:pPr>
            <a:r>
              <a:rPr lang="en-AU" sz="3600" dirty="0">
                <a:solidFill>
                  <a:schemeClr val="tx1">
                    <a:lumMod val="95000"/>
                    <a:lumOff val="5000"/>
                  </a:schemeClr>
                </a:solidFill>
                <a:latin typeface="Agency FB" pitchFamily="34" charset="0"/>
              </a:rPr>
              <a:t>    nervousness, </a:t>
            </a:r>
            <a:r>
              <a:rPr lang="en-AU" sz="3600" dirty="0" err="1">
                <a:solidFill>
                  <a:schemeClr val="tx1">
                    <a:lumMod val="95000"/>
                    <a:lumOff val="5000"/>
                  </a:schemeClr>
                </a:solidFill>
                <a:latin typeface="Agency FB" pitchFamily="34" charset="0"/>
              </a:rPr>
              <a:t>restlessness,insomnia</a:t>
            </a:r>
            <a:r>
              <a:rPr lang="en-AU" sz="3600" dirty="0">
                <a:solidFill>
                  <a:schemeClr val="tx1">
                    <a:lumMod val="95000"/>
                    <a:lumOff val="5000"/>
                  </a:schemeClr>
                </a:solidFill>
                <a:latin typeface="Agency FB" pitchFamily="34" charset="0"/>
              </a:rPr>
              <a:t>, </a:t>
            </a:r>
            <a:r>
              <a:rPr lang="en-AU" sz="3600" dirty="0" err="1">
                <a:solidFill>
                  <a:schemeClr val="tx1">
                    <a:lumMod val="95000"/>
                    <a:lumOff val="5000"/>
                  </a:schemeClr>
                </a:solidFill>
                <a:latin typeface="Agency FB" pitchFamily="34" charset="0"/>
              </a:rPr>
              <a:t>anorexia,dyskinesia</a:t>
            </a:r>
            <a:r>
              <a:rPr lang="en-AU" sz="3600" dirty="0">
                <a:solidFill>
                  <a:schemeClr val="tx1">
                    <a:lumMod val="95000"/>
                    <a:lumOff val="5000"/>
                  </a:schemeClr>
                </a:solidFill>
                <a:latin typeface="Agency FB" pitchFamily="34" charset="0"/>
              </a:rPr>
              <a:t>, headache and diarrhoea.</a:t>
            </a:r>
          </a:p>
          <a:p>
            <a:pPr>
              <a:buNone/>
            </a:pPr>
            <a:r>
              <a:rPr lang="en-AU" sz="3600" dirty="0">
                <a:solidFill>
                  <a:schemeClr val="tx1">
                    <a:lumMod val="95000"/>
                    <a:lumOff val="5000"/>
                  </a:schemeClr>
                </a:solidFill>
                <a:latin typeface="Agency FB" pitchFamily="34" charset="0"/>
              </a:rPr>
              <a:t>    increased chances of gastric blood loss with NSAIDs.</a:t>
            </a:r>
          </a:p>
          <a:p>
            <a:r>
              <a:rPr lang="en-AU" sz="3600" dirty="0">
                <a:solidFill>
                  <a:schemeClr val="accent4">
                    <a:lumMod val="75000"/>
                  </a:schemeClr>
                </a:solidFill>
                <a:latin typeface="Agency FB" pitchFamily="34" charset="0"/>
              </a:rPr>
              <a:t>Drugs </a:t>
            </a:r>
            <a:r>
              <a:rPr lang="en-AU" sz="3600" dirty="0" err="1">
                <a:solidFill>
                  <a:schemeClr val="accent4">
                    <a:lumMod val="75000"/>
                  </a:schemeClr>
                </a:solidFill>
                <a:latin typeface="Agency FB" pitchFamily="34" charset="0"/>
              </a:rPr>
              <a:t>are:fluoxetine</a:t>
            </a:r>
            <a:r>
              <a:rPr lang="en-AU" sz="3600" dirty="0">
                <a:solidFill>
                  <a:schemeClr val="accent4">
                    <a:lumMod val="75000"/>
                  </a:schemeClr>
                </a:solidFill>
                <a:latin typeface="Agency FB" pitchFamily="34" charset="0"/>
              </a:rPr>
              <a:t>, sertraline, paroxetine, citalopram etc.</a:t>
            </a:r>
          </a:p>
          <a:p>
            <a:r>
              <a:rPr lang="en-US" sz="2600" dirty="0">
                <a:solidFill>
                  <a:schemeClr val="dk1"/>
                </a:solidFill>
                <a:latin typeface="Arial Rounded MT Bold" panose="020F0704030504030204" pitchFamily="34" charset="0"/>
              </a:rPr>
              <a:t>Fluoxetine and sertraline seem to have some advantages over other treatments*</a:t>
            </a:r>
          </a:p>
          <a:p>
            <a:pPr marL="109728" indent="0">
              <a:buNone/>
            </a:pPr>
            <a:endParaRPr lang="en-IN" sz="2000" dirty="0"/>
          </a:p>
          <a:p>
            <a:pPr marL="109728" indent="0">
              <a:buNone/>
            </a:pPr>
            <a:r>
              <a:rPr lang="en-IN" sz="2000" dirty="0"/>
              <a:t>David Baldwin et al. </a:t>
            </a:r>
            <a:r>
              <a:rPr lang="en-US" sz="2000" i="1" dirty="0">
                <a:solidFill>
                  <a:schemeClr val="dk1"/>
                </a:solidFill>
              </a:rPr>
              <a:t>BMJ</a:t>
            </a:r>
            <a:r>
              <a:rPr lang="en-US" sz="2000" dirty="0">
                <a:solidFill>
                  <a:schemeClr val="dk1"/>
                </a:solidFill>
              </a:rPr>
              <a:t> 2011;342:d1199</a:t>
            </a:r>
            <a:endParaRPr lang="en-AU" sz="3600" dirty="0">
              <a:solidFill>
                <a:schemeClr val="accent4">
                  <a:lumMod val="75000"/>
                </a:schemeClr>
              </a:solidFill>
              <a:latin typeface="Agency FB" pitchFamily="34" charset="0"/>
            </a:endParaRPr>
          </a:p>
        </p:txBody>
      </p:sp>
      <p:sp>
        <p:nvSpPr>
          <p:cNvPr id="2" name="Title 1"/>
          <p:cNvSpPr>
            <a:spLocks noGrp="1"/>
          </p:cNvSpPr>
          <p:nvPr>
            <p:ph type="title"/>
          </p:nvPr>
        </p:nvSpPr>
        <p:spPr>
          <a:xfrm>
            <a:off x="457200" y="274638"/>
            <a:ext cx="8229600" cy="1225536"/>
          </a:xfrm>
        </p:spPr>
        <p:txBody>
          <a:bodyPr>
            <a:normAutofit/>
          </a:bodyPr>
          <a:lstStyle/>
          <a:p>
            <a:r>
              <a:rPr lang="en-AU" sz="6600" dirty="0" err="1">
                <a:solidFill>
                  <a:schemeClr val="accent6">
                    <a:lumMod val="50000"/>
                  </a:schemeClr>
                </a:solidFill>
                <a:latin typeface="Algerian" pitchFamily="82" charset="0"/>
              </a:rPr>
              <a:t>ssri</a:t>
            </a:r>
            <a:endParaRPr lang="en-AU" sz="6600" dirty="0">
              <a:solidFill>
                <a:schemeClr val="accent6">
                  <a:lumMod val="50000"/>
                </a:schemeClr>
              </a:solidFill>
              <a:latin typeface="Algerian" pitchFamily="82"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9717554"/>
              </p:ext>
            </p:extLst>
          </p:nvPr>
        </p:nvGraphicFramePr>
        <p:xfrm>
          <a:off x="179512" y="188641"/>
          <a:ext cx="8735889" cy="6418883"/>
        </p:xfrm>
        <a:graphic>
          <a:graphicData uri="http://schemas.openxmlformats.org/drawingml/2006/table">
            <a:tbl>
              <a:tblPr firstRow="1" bandRow="1">
                <a:tableStyleId>{5C22544A-7EE6-4342-B048-85BDC9FD1C3A}</a:tableStyleId>
              </a:tblPr>
              <a:tblGrid>
                <a:gridCol w="1747178">
                  <a:extLst>
                    <a:ext uri="{9D8B030D-6E8A-4147-A177-3AD203B41FA5}">
                      <a16:colId xmlns:a16="http://schemas.microsoft.com/office/drawing/2014/main" val="20000"/>
                    </a:ext>
                  </a:extLst>
                </a:gridCol>
                <a:gridCol w="150231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2679225">
                  <a:extLst>
                    <a:ext uri="{9D8B030D-6E8A-4147-A177-3AD203B41FA5}">
                      <a16:colId xmlns:a16="http://schemas.microsoft.com/office/drawing/2014/main" val="20003"/>
                    </a:ext>
                  </a:extLst>
                </a:gridCol>
                <a:gridCol w="1892776">
                  <a:extLst>
                    <a:ext uri="{9D8B030D-6E8A-4147-A177-3AD203B41FA5}">
                      <a16:colId xmlns:a16="http://schemas.microsoft.com/office/drawing/2014/main" val="20004"/>
                    </a:ext>
                  </a:extLst>
                </a:gridCol>
              </a:tblGrid>
              <a:tr h="860076">
                <a:tc>
                  <a:txBody>
                    <a:bodyPr/>
                    <a:lstStyle/>
                    <a:p>
                      <a:r>
                        <a:rPr lang="en-US" dirty="0"/>
                        <a:t>Author/year</a:t>
                      </a:r>
                      <a:endParaRPr lang="en-IN" dirty="0"/>
                    </a:p>
                  </a:txBody>
                  <a:tcPr/>
                </a:tc>
                <a:tc>
                  <a:txBody>
                    <a:bodyPr/>
                    <a:lstStyle/>
                    <a:p>
                      <a:r>
                        <a:rPr lang="en-US" dirty="0"/>
                        <a:t>Study design</a:t>
                      </a:r>
                      <a:endParaRPr lang="en-IN" dirty="0"/>
                    </a:p>
                  </a:txBody>
                  <a:tcPr/>
                </a:tc>
                <a:tc>
                  <a:txBody>
                    <a:bodyPr/>
                    <a:lstStyle/>
                    <a:p>
                      <a:r>
                        <a:rPr lang="en-US" dirty="0"/>
                        <a:t>Level</a:t>
                      </a:r>
                      <a:endParaRPr lang="en-IN" dirty="0"/>
                    </a:p>
                  </a:txBody>
                  <a:tcPr/>
                </a:tc>
                <a:tc>
                  <a:txBody>
                    <a:bodyPr/>
                    <a:lstStyle/>
                    <a:p>
                      <a:r>
                        <a:rPr lang="en-US" dirty="0"/>
                        <a:t>Results</a:t>
                      </a:r>
                      <a:endParaRPr lang="en-IN" dirty="0"/>
                    </a:p>
                  </a:txBody>
                  <a:tcPr/>
                </a:tc>
                <a:tc>
                  <a:txBody>
                    <a:bodyPr/>
                    <a:lstStyle/>
                    <a:p>
                      <a:r>
                        <a:rPr lang="en-US" dirty="0"/>
                        <a:t>Outcome</a:t>
                      </a:r>
                    </a:p>
                    <a:p>
                      <a:endParaRPr lang="en-US" dirty="0"/>
                    </a:p>
                    <a:p>
                      <a:endParaRPr lang="en-IN" dirty="0"/>
                    </a:p>
                  </a:txBody>
                  <a:tcPr/>
                </a:tc>
                <a:extLst>
                  <a:ext uri="{0D108BD9-81ED-4DB2-BD59-A6C34878D82A}">
                    <a16:rowId xmlns:a16="http://schemas.microsoft.com/office/drawing/2014/main" val="10000"/>
                  </a:ext>
                </a:extLst>
              </a:tr>
              <a:tr h="5504483">
                <a:tc>
                  <a:txBody>
                    <a:bodyPr/>
                    <a:lstStyle/>
                    <a:p>
                      <a:pPr fontAlgn="base"/>
                      <a:r>
                        <a:rPr lang="en-IN" dirty="0"/>
                        <a:t>David Baldwin et al.</a:t>
                      </a:r>
                      <a:r>
                        <a:rPr lang="en-IN" baseline="0" dirty="0"/>
                        <a:t> </a:t>
                      </a:r>
                      <a:r>
                        <a:rPr kumimoji="0" lang="en-US" b="0" i="1" kern="1200" dirty="0">
                          <a:solidFill>
                            <a:schemeClr val="dk1"/>
                          </a:solidFill>
                          <a:effectLst/>
                          <a:latin typeface="+mn-lt"/>
                          <a:ea typeface="+mn-ea"/>
                          <a:cs typeface="+mn-cs"/>
                        </a:rPr>
                        <a:t>BMJ</a:t>
                      </a:r>
                      <a:r>
                        <a:rPr kumimoji="0" lang="en-US" b="0" i="0" kern="1200" dirty="0">
                          <a:solidFill>
                            <a:schemeClr val="dk1"/>
                          </a:solidFill>
                          <a:effectLst/>
                          <a:latin typeface="+mn-lt"/>
                          <a:ea typeface="+mn-ea"/>
                          <a:cs typeface="+mn-cs"/>
                        </a:rPr>
                        <a:t> 2011;342:d1199</a:t>
                      </a:r>
                      <a:endParaRPr lang="en-IN" dirty="0"/>
                    </a:p>
                  </a:txBody>
                  <a:tcPr/>
                </a:tc>
                <a:tc>
                  <a:txBody>
                    <a:bodyPr/>
                    <a:lstStyle/>
                    <a:p>
                      <a:r>
                        <a:rPr lang="en-IN" dirty="0"/>
                        <a:t>Systematic</a:t>
                      </a:r>
                      <a:r>
                        <a:rPr lang="en-IN" baseline="0" dirty="0"/>
                        <a:t> review and meta-analysis.</a:t>
                      </a:r>
                      <a:endParaRPr lang="en-IN" dirty="0"/>
                    </a:p>
                  </a:txBody>
                  <a:tcPr/>
                </a:tc>
                <a:tc>
                  <a:txBody>
                    <a:bodyPr/>
                    <a:lstStyle/>
                    <a:p>
                      <a:r>
                        <a:rPr lang="en-IN" dirty="0"/>
                        <a:t>I</a:t>
                      </a:r>
                    </a:p>
                  </a:txBody>
                  <a:tcPr/>
                </a:tc>
                <a:tc>
                  <a:txBody>
                    <a:bodyPr/>
                    <a:lstStyle/>
                    <a:p>
                      <a:r>
                        <a:rPr kumimoji="0" lang="en-US" b="0" i="0" kern="1200" dirty="0">
                          <a:solidFill>
                            <a:schemeClr val="dk1"/>
                          </a:solidFill>
                          <a:effectLst/>
                          <a:latin typeface="+mn-lt"/>
                          <a:ea typeface="+mn-ea"/>
                          <a:cs typeface="+mn-cs"/>
                        </a:rPr>
                        <a:t>The review identified 3249 citations, and 46 </a:t>
                      </a:r>
                      <a:r>
                        <a:rPr kumimoji="0" lang="en-US" b="0" i="0" kern="1200" dirty="0" err="1">
                          <a:solidFill>
                            <a:schemeClr val="dk1"/>
                          </a:solidFill>
                          <a:effectLst/>
                          <a:latin typeface="+mn-lt"/>
                          <a:ea typeface="+mn-ea"/>
                          <a:cs typeface="+mn-cs"/>
                        </a:rPr>
                        <a:t>randomised</a:t>
                      </a:r>
                      <a:r>
                        <a:rPr kumimoji="0" lang="en-US" b="0" i="0" kern="1200" dirty="0">
                          <a:solidFill>
                            <a:schemeClr val="dk1"/>
                          </a:solidFill>
                          <a:effectLst/>
                          <a:latin typeface="+mn-lt"/>
                          <a:ea typeface="+mn-ea"/>
                          <a:cs typeface="+mn-cs"/>
                        </a:rPr>
                        <a:t> controlled trials met inclusion criteria; 27 trials contained sufficient or appropriate data for inclusion in the analysis. Analyses compared nine drugs (duloxetine, </a:t>
                      </a:r>
                      <a:r>
                        <a:rPr kumimoji="0" lang="en-US" b="0" i="0" kern="1200" dirty="0" err="1">
                          <a:solidFill>
                            <a:schemeClr val="dk1"/>
                          </a:solidFill>
                          <a:effectLst/>
                          <a:latin typeface="+mn-lt"/>
                          <a:ea typeface="+mn-ea"/>
                          <a:cs typeface="+mn-cs"/>
                        </a:rPr>
                        <a:t>escitalopram</a:t>
                      </a:r>
                      <a:r>
                        <a:rPr kumimoji="0" lang="en-US" b="0" i="0" kern="1200" dirty="0">
                          <a:solidFill>
                            <a:schemeClr val="dk1"/>
                          </a:solidFill>
                          <a:effectLst/>
                          <a:latin typeface="+mn-lt"/>
                          <a:ea typeface="+mn-ea"/>
                          <a:cs typeface="+mn-cs"/>
                        </a:rPr>
                        <a:t>, fluoxetine, lorazepam, paroxetine, </a:t>
                      </a:r>
                      <a:r>
                        <a:rPr kumimoji="0" lang="en-US" b="0" i="0" kern="1200" dirty="0" err="1">
                          <a:solidFill>
                            <a:schemeClr val="dk1"/>
                          </a:solidFill>
                          <a:effectLst/>
                          <a:latin typeface="+mn-lt"/>
                          <a:ea typeface="+mn-ea"/>
                          <a:cs typeface="+mn-cs"/>
                        </a:rPr>
                        <a:t>pregabalin</a:t>
                      </a:r>
                      <a:r>
                        <a:rPr kumimoji="0" lang="en-US" b="0" i="0" kern="1200" dirty="0">
                          <a:solidFill>
                            <a:schemeClr val="dk1"/>
                          </a:solidFill>
                          <a:effectLst/>
                          <a:latin typeface="+mn-lt"/>
                          <a:ea typeface="+mn-ea"/>
                          <a:cs typeface="+mn-cs"/>
                        </a:rPr>
                        <a:t>, sertraline, </a:t>
                      </a:r>
                      <a:r>
                        <a:rPr kumimoji="0" lang="en-US" b="0" i="0" kern="1200" dirty="0" err="1">
                          <a:solidFill>
                            <a:schemeClr val="dk1"/>
                          </a:solidFill>
                          <a:effectLst/>
                          <a:latin typeface="+mn-lt"/>
                          <a:ea typeface="+mn-ea"/>
                          <a:cs typeface="+mn-cs"/>
                        </a:rPr>
                        <a:t>tiagabine</a:t>
                      </a:r>
                      <a:r>
                        <a:rPr kumimoji="0" lang="en-US" b="0" i="0" kern="1200">
                          <a:solidFill>
                            <a:schemeClr val="dk1"/>
                          </a:solidFill>
                          <a:effectLst/>
                          <a:latin typeface="+mn-lt"/>
                          <a:ea typeface="+mn-ea"/>
                          <a:cs typeface="+mn-cs"/>
                        </a:rPr>
                        <a:t>, and venlafaxine).</a:t>
                      </a:r>
                      <a:endParaRPr lang="en-IN" dirty="0"/>
                    </a:p>
                  </a:txBody>
                  <a:tcPr/>
                </a:tc>
                <a:tc>
                  <a:txBody>
                    <a:bodyPr/>
                    <a:lstStyle/>
                    <a:p>
                      <a:pPr fontAlgn="base"/>
                      <a:r>
                        <a:rPr kumimoji="0" lang="en-US" b="0" i="0" kern="1200" dirty="0">
                          <a:solidFill>
                            <a:schemeClr val="dk1"/>
                          </a:solidFill>
                          <a:effectLst/>
                          <a:latin typeface="+mn-lt"/>
                          <a:ea typeface="+mn-ea"/>
                          <a:cs typeface="+mn-cs"/>
                        </a:rPr>
                        <a:t>fluoxetine (in terms of response and remission) and sertraline (in terms of tolerability) seem to have some advantages over other treatments.</a:t>
                      </a:r>
                      <a:endParaRPr lang="en-IN"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19119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None/>
            </a:pPr>
            <a:r>
              <a:rPr lang="en-US" sz="2400" dirty="0"/>
              <a:t>1]A  34 year female is having habit of washing her hand frequently. she always suspicious that her hands are dirty so she washes them again and again. she  always try to avoid the thought of dirty hands but doing so her anxiety increased and relieved only after washing her hands. So diagnosis is :</a:t>
            </a:r>
          </a:p>
          <a:p>
            <a:pPr lvl="0">
              <a:buNone/>
            </a:pPr>
            <a:r>
              <a:rPr lang="en-US" sz="2400" dirty="0"/>
              <a:t>A)Generalized Anxiety disorder</a:t>
            </a:r>
          </a:p>
          <a:p>
            <a:pPr lvl="0">
              <a:buNone/>
            </a:pPr>
            <a:r>
              <a:rPr lang="en-US" sz="2400" dirty="0"/>
              <a:t>B)Obsessive compulsive disorder</a:t>
            </a:r>
          </a:p>
          <a:p>
            <a:pPr lvl="0">
              <a:buNone/>
            </a:pPr>
            <a:r>
              <a:rPr lang="en-US" sz="2400" dirty="0"/>
              <a:t>C)Panic disorder</a:t>
            </a:r>
          </a:p>
          <a:p>
            <a:pPr lvl="0">
              <a:buNone/>
            </a:pPr>
            <a:r>
              <a:rPr lang="en-US" sz="2400" dirty="0"/>
              <a:t>D)Depressive disorder</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a:t>2]Hallucination are commonly seen in all except</a:t>
            </a:r>
          </a:p>
          <a:p>
            <a:pPr lvl="0">
              <a:buNone/>
            </a:pPr>
            <a:r>
              <a:rPr lang="en-US" dirty="0"/>
              <a:t>A)Schizophrenia</a:t>
            </a:r>
          </a:p>
          <a:p>
            <a:pPr lvl="0">
              <a:buNone/>
            </a:pPr>
            <a:r>
              <a:rPr lang="en-US" dirty="0"/>
              <a:t>B)Seizure due to </a:t>
            </a:r>
            <a:r>
              <a:rPr lang="en-US" dirty="0" err="1"/>
              <a:t>intracerebral</a:t>
            </a:r>
            <a:r>
              <a:rPr lang="en-US" dirty="0"/>
              <a:t> space occupying lesion</a:t>
            </a:r>
          </a:p>
          <a:p>
            <a:pPr lvl="0">
              <a:buNone/>
            </a:pPr>
            <a:r>
              <a:rPr lang="en-US" dirty="0"/>
              <a:t>C)LSD</a:t>
            </a:r>
          </a:p>
          <a:p>
            <a:pPr lvl="0">
              <a:buNone/>
            </a:pPr>
            <a:r>
              <a:rPr lang="en-US" dirty="0"/>
              <a:t>D)Anxiety</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buNone/>
            </a:pPr>
            <a:r>
              <a:rPr lang="en-US" dirty="0"/>
              <a:t>3]A 22 Year old male patient develops Palpitation , excessive sweating &amp; Feeling Dizziness on being outside the home alone and founded difficulty in escaping the situation. So He avoids the situation of being alone outside the home. So patient is suffering from:</a:t>
            </a:r>
          </a:p>
          <a:p>
            <a:pPr lvl="0">
              <a:buNone/>
            </a:pPr>
            <a:r>
              <a:rPr lang="en-US" dirty="0"/>
              <a:t>A)Agoraphobia</a:t>
            </a:r>
          </a:p>
          <a:p>
            <a:pPr lvl="0">
              <a:buNone/>
            </a:pPr>
            <a:r>
              <a:rPr lang="en-US" dirty="0"/>
              <a:t>B)Social phobia</a:t>
            </a:r>
          </a:p>
          <a:p>
            <a:pPr lvl="0">
              <a:buNone/>
            </a:pPr>
            <a:r>
              <a:rPr lang="en-US" dirty="0"/>
              <a:t>C)Obsessive compulsive disorder</a:t>
            </a:r>
          </a:p>
          <a:p>
            <a:pPr lvl="0">
              <a:buNone/>
            </a:pPr>
            <a:r>
              <a:rPr lang="en-US" dirty="0"/>
              <a:t>D)Generalized anxiety disorder</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4] A 24 year old male patient presented with the complain of chest pain, restlessness, sleep disturbance , </a:t>
            </a:r>
            <a:r>
              <a:rPr lang="en-US" dirty="0" err="1"/>
              <a:t>gabhraman</a:t>
            </a:r>
            <a:r>
              <a:rPr lang="en-US" dirty="0"/>
              <a:t>, </a:t>
            </a:r>
            <a:r>
              <a:rPr lang="en-US" dirty="0" err="1"/>
              <a:t>becheni</a:t>
            </a:r>
            <a:r>
              <a:rPr lang="en-US" dirty="0"/>
              <a:t>, irritability &amp; decreased appetite. what is the likely diagnosis?</a:t>
            </a:r>
          </a:p>
          <a:p>
            <a:pPr>
              <a:buNone/>
            </a:pPr>
            <a:r>
              <a:rPr lang="en-US" dirty="0"/>
              <a:t>A)Schizophrenia</a:t>
            </a:r>
          </a:p>
          <a:p>
            <a:pPr>
              <a:buNone/>
            </a:pPr>
            <a:r>
              <a:rPr lang="en-US" dirty="0"/>
              <a:t>B) Major depressive disorder</a:t>
            </a:r>
          </a:p>
          <a:p>
            <a:pPr>
              <a:buNone/>
            </a:pPr>
            <a:r>
              <a:rPr lang="en-US" dirty="0"/>
              <a:t>C) Generalized anxiety disorder</a:t>
            </a:r>
          </a:p>
          <a:p>
            <a:pPr>
              <a:buNone/>
            </a:pPr>
            <a:r>
              <a:rPr lang="en-US" dirty="0"/>
              <a:t>D) MI</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a:t>5]Usual age of onset for generalized anxiety disorder?</a:t>
            </a:r>
          </a:p>
          <a:p>
            <a:pPr marL="624078" indent="-514350">
              <a:buAutoNum type="alphaUcParenR"/>
            </a:pPr>
            <a:r>
              <a:rPr lang="en-US" dirty="0"/>
              <a:t>10-12 years</a:t>
            </a:r>
          </a:p>
          <a:p>
            <a:pPr marL="624078" indent="-514350">
              <a:buAutoNum type="alphaUcParenR"/>
            </a:pPr>
            <a:r>
              <a:rPr lang="en-US" dirty="0"/>
              <a:t>20-25 years</a:t>
            </a:r>
          </a:p>
          <a:p>
            <a:pPr marL="624078" indent="-514350">
              <a:buAutoNum type="alphaUcParenR"/>
            </a:pPr>
            <a:r>
              <a:rPr lang="en-US" dirty="0"/>
              <a:t>40-50 years</a:t>
            </a:r>
          </a:p>
          <a:p>
            <a:pPr marL="624078" indent="-514350">
              <a:buAutoNum type="alphaUcParenR"/>
            </a:pPr>
            <a:r>
              <a:rPr lang="en-US" dirty="0"/>
              <a:t>&gt;50 years</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 – B</a:t>
            </a:r>
          </a:p>
          <a:p>
            <a:r>
              <a:rPr lang="en-US" dirty="0"/>
              <a:t>2] – D</a:t>
            </a:r>
          </a:p>
          <a:p>
            <a:r>
              <a:rPr lang="en-US" dirty="0"/>
              <a:t>3] – A</a:t>
            </a:r>
          </a:p>
          <a:p>
            <a:r>
              <a:rPr lang="en-US" dirty="0"/>
              <a:t>4] – C</a:t>
            </a:r>
          </a:p>
          <a:p>
            <a:r>
              <a:rPr lang="en-US"/>
              <a:t>5] - B</a:t>
            </a:r>
            <a:endParaRPr lang="en-US" dirty="0"/>
          </a:p>
        </p:txBody>
      </p:sp>
      <p:sp>
        <p:nvSpPr>
          <p:cNvPr id="3" name="Title 2"/>
          <p:cNvSpPr>
            <a:spLocks noGrp="1"/>
          </p:cNvSpPr>
          <p:nvPr>
            <p:ph type="title"/>
          </p:nvPr>
        </p:nvSpPr>
        <p:spPr/>
        <p:txBody>
          <a:bodyPr/>
          <a:lstStyle/>
          <a:p>
            <a:r>
              <a:rPr lang="en-US" dirty="0"/>
              <a:t>Answer Key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8001056" cy="4339650"/>
          </a:xfrm>
          <a:prstGeom prst="rect">
            <a:avLst/>
          </a:prstGeom>
        </p:spPr>
        <p:txBody>
          <a:bodyPr wrap="square">
            <a:spAutoFit/>
          </a:bodyPr>
          <a:lstStyle/>
          <a:p>
            <a:pPr algn="ctr">
              <a:buNone/>
            </a:pPr>
            <a:r>
              <a:rPr lang="en-AU" sz="13800" b="1" dirty="0">
                <a:solidFill>
                  <a:schemeClr val="accent2">
                    <a:lumMod val="50000"/>
                  </a:schemeClr>
                </a:solidFill>
                <a:latin typeface="Algerian" pitchFamily="82" charset="0"/>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Heidi\AppData\Local\Microsoft\Windows\Temporary Internet Files\Content.IE5\6BCZCADK\MC900040364[1].wmf"/>
          <p:cNvPicPr>
            <a:picLocks noChangeAspect="1" noChangeArrowheads="1"/>
          </p:cNvPicPr>
          <p:nvPr/>
        </p:nvPicPr>
        <p:blipFill>
          <a:blip r:embed="rId3" cstate="print"/>
          <a:srcRect/>
          <a:stretch>
            <a:fillRect/>
          </a:stretch>
        </p:blipFill>
        <p:spPr bwMode="auto">
          <a:xfrm>
            <a:off x="2857488" y="1857364"/>
            <a:ext cx="3124200" cy="3962400"/>
          </a:xfrm>
          <a:prstGeom prst="rect">
            <a:avLst/>
          </a:prstGeom>
          <a:noFill/>
          <a:ln w="9525">
            <a:noFill/>
            <a:miter lim="800000"/>
            <a:headEnd/>
            <a:tailEnd/>
          </a:ln>
        </p:spPr>
      </p:pic>
      <p:sp>
        <p:nvSpPr>
          <p:cNvPr id="4" name="Content Placeholder 3"/>
          <p:cNvSpPr>
            <a:spLocks noGrp="1"/>
          </p:cNvSpPr>
          <p:nvPr>
            <p:ph idx="1"/>
          </p:nvPr>
        </p:nvSpPr>
        <p:spPr>
          <a:xfrm>
            <a:off x="571472" y="2928935"/>
            <a:ext cx="8115328" cy="2928958"/>
          </a:xfrm>
        </p:spPr>
        <p:txBody>
          <a:bodyPr>
            <a:normAutofit fontScale="62500" lnSpcReduction="20000"/>
          </a:bodyPr>
          <a:lstStyle/>
          <a:p>
            <a:pPr>
              <a:buNone/>
            </a:pPr>
            <a:r>
              <a:rPr lang="en-AU" sz="5400" dirty="0">
                <a:solidFill>
                  <a:schemeClr val="accent2"/>
                </a:solidFill>
              </a:rPr>
              <a:t>Diffuse, unpleasant, vague sense of apprehension often accompanied by autonomic symptoms.</a:t>
            </a:r>
          </a:p>
          <a:p>
            <a:pPr>
              <a:buNone/>
            </a:pPr>
            <a:endParaRPr lang="en-AU" sz="5400" dirty="0">
              <a:solidFill>
                <a:schemeClr val="accent2"/>
              </a:solidFill>
            </a:endParaRPr>
          </a:p>
          <a:p>
            <a:pPr>
              <a:buNone/>
            </a:pPr>
            <a:endParaRPr lang="en-AU" sz="5400" dirty="0">
              <a:solidFill>
                <a:schemeClr val="accent2"/>
              </a:solidFill>
            </a:endParaRPr>
          </a:p>
          <a:p>
            <a:pPr>
              <a:buNone/>
            </a:pPr>
            <a:r>
              <a:rPr lang="en-IN" sz="1800" b="1" dirty="0"/>
              <a:t>Kaplan </a:t>
            </a:r>
            <a:r>
              <a:rPr lang="en-IN" sz="1800" b="1" dirty="0" err="1"/>
              <a:t>Sadocks</a:t>
            </a:r>
            <a:r>
              <a:rPr lang="en-IN" sz="1800" b="1" dirty="0"/>
              <a:t> Comprehensive Textbook of Psychiatry 2 Volume Set 7th Ed Lippincott Williams </a:t>
            </a:r>
            <a:r>
              <a:rPr lang="en-IN" sz="1800" b="1" dirty="0" err="1"/>
              <a:t>Wil</a:t>
            </a:r>
            <a:endParaRPr lang="en-AU" sz="1700" dirty="0"/>
          </a:p>
        </p:txBody>
      </p:sp>
      <p:sp>
        <p:nvSpPr>
          <p:cNvPr id="2" name="Title 1"/>
          <p:cNvSpPr>
            <a:spLocks noGrp="1"/>
          </p:cNvSpPr>
          <p:nvPr>
            <p:ph type="title"/>
          </p:nvPr>
        </p:nvSpPr>
        <p:spPr>
          <a:xfrm>
            <a:off x="457200" y="1285860"/>
            <a:ext cx="8229600" cy="1714512"/>
          </a:xfrm>
        </p:spPr>
        <p:txBody>
          <a:bodyPr>
            <a:normAutofit fontScale="90000"/>
          </a:bodyPr>
          <a:lstStyle/>
          <a:p>
            <a:pPr algn="just"/>
            <a:r>
              <a:rPr lang="en-AU" sz="10700" b="1" dirty="0">
                <a:solidFill>
                  <a:srgbClr val="C00000"/>
                </a:solidFill>
              </a:rPr>
              <a:t>ANXIETY</a:t>
            </a:r>
            <a:r>
              <a:rPr lang="en-AU" sz="2800" dirty="0">
                <a:solidFill>
                  <a:schemeClr val="bg2">
                    <a:lumMod val="10000"/>
                  </a:schemeClr>
                </a:solidFill>
              </a:rPr>
              <a:t> </a:t>
            </a:r>
            <a:br>
              <a:rPr lang="en-AU" sz="2800" dirty="0">
                <a:solidFill>
                  <a:schemeClr val="bg2">
                    <a:lumMod val="10000"/>
                  </a:schemeClr>
                </a:solidFill>
              </a:rPr>
            </a:br>
            <a:br>
              <a:rPr lang="en-AU" sz="2800" dirty="0">
                <a:solidFill>
                  <a:schemeClr val="bg2">
                    <a:lumMod val="10000"/>
                  </a:schemeClr>
                </a:solidFill>
              </a:rPr>
            </a:br>
            <a:br>
              <a:rPr lang="en-AU" sz="2800" dirty="0">
                <a:solidFill>
                  <a:schemeClr val="bg2">
                    <a:lumMod val="10000"/>
                  </a:schemeClr>
                </a:solidFill>
              </a:rPr>
            </a:br>
            <a:endParaRPr lang="en-AU" sz="2800" u="sng" dirty="0">
              <a:solidFill>
                <a:schemeClr val="bg2">
                  <a:lumMod val="1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fontScale="92500" lnSpcReduction="20000"/>
          </a:bodyPr>
          <a:lstStyle/>
          <a:p>
            <a:pPr>
              <a:buNone/>
            </a:pPr>
            <a:r>
              <a:rPr lang="en-AU" sz="3200" b="1" i="1" dirty="0">
                <a:solidFill>
                  <a:schemeClr val="accent6">
                    <a:lumMod val="60000"/>
                    <a:lumOff val="40000"/>
                  </a:schemeClr>
                </a:solidFill>
                <a:latin typeface="Arial" pitchFamily="34" charset="0"/>
                <a:cs typeface="Arial" pitchFamily="34" charset="0"/>
              </a:rPr>
              <a:t>Psychological:</a:t>
            </a:r>
          </a:p>
          <a:p>
            <a:pPr>
              <a:buNone/>
            </a:pPr>
            <a:r>
              <a:rPr lang="en-AU" i="1" dirty="0">
                <a:solidFill>
                  <a:schemeClr val="accent6">
                    <a:lumMod val="50000"/>
                  </a:schemeClr>
                </a:solidFill>
                <a:latin typeface="Arial" pitchFamily="34" charset="0"/>
                <a:cs typeface="Arial" pitchFamily="34" charset="0"/>
              </a:rPr>
              <a:t>It affects </a:t>
            </a:r>
            <a:r>
              <a:rPr lang="en-AU" i="1" u="sng" dirty="0">
                <a:solidFill>
                  <a:schemeClr val="accent6">
                    <a:lumMod val="50000"/>
                  </a:schemeClr>
                </a:solidFill>
                <a:latin typeface="Arial" pitchFamily="34" charset="0"/>
                <a:cs typeface="Arial" pitchFamily="34" charset="0"/>
              </a:rPr>
              <a:t>thinking, perception and learning</a:t>
            </a:r>
            <a:r>
              <a:rPr lang="en-AU" i="1" dirty="0">
                <a:solidFill>
                  <a:schemeClr val="accent6">
                    <a:lumMod val="50000"/>
                  </a:schemeClr>
                </a:solidFill>
                <a:latin typeface="Arial" pitchFamily="34" charset="0"/>
                <a:cs typeface="Arial" pitchFamily="34" charset="0"/>
              </a:rPr>
              <a:t>.</a:t>
            </a:r>
          </a:p>
          <a:p>
            <a:pPr>
              <a:buNone/>
            </a:pPr>
            <a:endParaRPr lang="en-AU" i="1" dirty="0">
              <a:solidFill>
                <a:schemeClr val="accent6">
                  <a:lumMod val="50000"/>
                </a:schemeClr>
              </a:solidFill>
              <a:latin typeface="Arial" pitchFamily="34" charset="0"/>
              <a:cs typeface="Arial" pitchFamily="34" charset="0"/>
            </a:endParaRPr>
          </a:p>
          <a:p>
            <a:pPr>
              <a:buFont typeface="Wingdings" pitchFamily="2" charset="2"/>
              <a:buChar char="Ø"/>
            </a:pPr>
            <a:r>
              <a:rPr lang="en-AU" i="1" dirty="0">
                <a:solidFill>
                  <a:schemeClr val="tx1">
                    <a:lumMod val="95000"/>
                    <a:lumOff val="5000"/>
                  </a:schemeClr>
                </a:solidFill>
                <a:latin typeface="+mj-lt"/>
                <a:cs typeface="Aharoni" pitchFamily="2" charset="-79"/>
              </a:rPr>
              <a:t>Apprehension</a:t>
            </a:r>
          </a:p>
          <a:p>
            <a:pPr>
              <a:buFont typeface="Wingdings" pitchFamily="2" charset="2"/>
              <a:buChar char="Ø"/>
            </a:pPr>
            <a:r>
              <a:rPr lang="en-AU" i="1" dirty="0">
                <a:solidFill>
                  <a:schemeClr val="tx1">
                    <a:lumMod val="95000"/>
                    <a:lumOff val="5000"/>
                  </a:schemeClr>
                </a:solidFill>
                <a:latin typeface="+mj-lt"/>
                <a:cs typeface="Aharoni" pitchFamily="2" charset="-79"/>
              </a:rPr>
              <a:t>Worry</a:t>
            </a:r>
          </a:p>
          <a:p>
            <a:pPr>
              <a:buFont typeface="Wingdings" pitchFamily="2" charset="2"/>
              <a:buChar char="Ø"/>
            </a:pPr>
            <a:r>
              <a:rPr lang="en-AU" i="1" dirty="0">
                <a:solidFill>
                  <a:schemeClr val="tx1">
                    <a:lumMod val="95000"/>
                    <a:lumOff val="5000"/>
                  </a:schemeClr>
                </a:solidFill>
                <a:latin typeface="+mj-lt"/>
                <a:cs typeface="Aharoni" pitchFamily="2" charset="-79"/>
              </a:rPr>
              <a:t>Irritability</a:t>
            </a:r>
          </a:p>
          <a:p>
            <a:pPr>
              <a:buFont typeface="Wingdings" pitchFamily="2" charset="2"/>
              <a:buChar char="Ø"/>
            </a:pPr>
            <a:r>
              <a:rPr lang="en-AU" i="1" dirty="0">
                <a:solidFill>
                  <a:schemeClr val="tx1">
                    <a:lumMod val="95000"/>
                    <a:lumOff val="5000"/>
                  </a:schemeClr>
                </a:solidFill>
                <a:latin typeface="+mj-lt"/>
                <a:cs typeface="Aharoni" pitchFamily="2" charset="-79"/>
              </a:rPr>
              <a:t>Fear of impending disaster</a:t>
            </a:r>
          </a:p>
          <a:p>
            <a:pPr>
              <a:buFont typeface="Wingdings" pitchFamily="2" charset="2"/>
              <a:buChar char="Ø"/>
            </a:pPr>
            <a:r>
              <a:rPr lang="en-AU" i="1" dirty="0">
                <a:solidFill>
                  <a:schemeClr val="tx1">
                    <a:lumMod val="95000"/>
                    <a:lumOff val="5000"/>
                  </a:schemeClr>
                </a:solidFill>
                <a:latin typeface="+mj-lt"/>
                <a:cs typeface="Aharoni" pitchFamily="2" charset="-79"/>
              </a:rPr>
              <a:t>Poor concentration</a:t>
            </a:r>
          </a:p>
          <a:p>
            <a:pPr>
              <a:buFont typeface="Wingdings" pitchFamily="2" charset="2"/>
              <a:buChar char="Ø"/>
            </a:pPr>
            <a:r>
              <a:rPr lang="en-AU" i="1" dirty="0">
                <a:solidFill>
                  <a:schemeClr val="tx1">
                    <a:lumMod val="95000"/>
                    <a:lumOff val="5000"/>
                  </a:schemeClr>
                </a:solidFill>
                <a:latin typeface="+mj-lt"/>
                <a:cs typeface="Aharoni" pitchFamily="2" charset="-79"/>
              </a:rPr>
              <a:t>Depersonalisation</a:t>
            </a:r>
          </a:p>
          <a:p>
            <a:pPr>
              <a:buFont typeface="Wingdings" pitchFamily="2" charset="2"/>
              <a:buChar char="Ø"/>
            </a:pPr>
            <a:endParaRPr lang="en-AU" i="1" dirty="0">
              <a:solidFill>
                <a:schemeClr val="tx1">
                  <a:lumMod val="95000"/>
                  <a:lumOff val="5000"/>
                </a:schemeClr>
              </a:solidFill>
              <a:latin typeface="+mj-lt"/>
              <a:cs typeface="Aharoni" pitchFamily="2" charset="-79"/>
            </a:endParaRPr>
          </a:p>
          <a:p>
            <a:pPr>
              <a:buNone/>
            </a:pPr>
            <a:endParaRPr lang="en-AU" sz="7200" dirty="0">
              <a:solidFill>
                <a:schemeClr val="accent2"/>
              </a:solidFill>
            </a:endParaRPr>
          </a:p>
          <a:p>
            <a:pPr>
              <a:buNone/>
            </a:pPr>
            <a:r>
              <a:rPr lang="en-IN" sz="1400" b="1" dirty="0"/>
              <a:t>Kaplan </a:t>
            </a:r>
            <a:r>
              <a:rPr lang="en-IN" sz="1400" b="1" dirty="0" err="1"/>
              <a:t>Sadocks</a:t>
            </a:r>
            <a:r>
              <a:rPr lang="en-IN" sz="1400" b="1" dirty="0"/>
              <a:t> Comprehensive Textbook of Psychiatry 2 Volume Set 7th Ed Lippincott Williams </a:t>
            </a:r>
            <a:r>
              <a:rPr lang="en-IN" sz="1400" b="1" dirty="0" err="1"/>
              <a:t>Wil</a:t>
            </a:r>
            <a:endParaRPr lang="en-AU" i="1" dirty="0">
              <a:solidFill>
                <a:schemeClr val="tx1">
                  <a:lumMod val="95000"/>
                  <a:lumOff val="5000"/>
                </a:schemeClr>
              </a:solidFill>
              <a:latin typeface="+mj-lt"/>
              <a:cs typeface="Aharoni" pitchFamily="2" charset="-79"/>
            </a:endParaRPr>
          </a:p>
          <a:p>
            <a:pPr>
              <a:buNone/>
            </a:pPr>
            <a:endParaRPr lang="en-AU" i="1" dirty="0">
              <a:solidFill>
                <a:schemeClr val="tx1">
                  <a:lumMod val="95000"/>
                  <a:lumOff val="5000"/>
                </a:schemeClr>
              </a:solidFill>
              <a:latin typeface="+mj-lt"/>
              <a:cs typeface="Aharoni" pitchFamily="2" charset="-79"/>
            </a:endParaRPr>
          </a:p>
          <a:p>
            <a:pPr>
              <a:buFont typeface="Wingdings" pitchFamily="2" charset="2"/>
              <a:buChar char="Ø"/>
            </a:pPr>
            <a:endParaRPr lang="en-AU" i="1" dirty="0">
              <a:solidFill>
                <a:schemeClr val="accent6">
                  <a:lumMod val="50000"/>
                </a:schemeClr>
              </a:solidFill>
              <a:latin typeface="Aharoni" pitchFamily="2" charset="-79"/>
              <a:cs typeface="Aharoni" pitchFamily="2" charset="-79"/>
            </a:endParaRPr>
          </a:p>
          <a:p>
            <a:pPr>
              <a:buNone/>
            </a:pPr>
            <a:endParaRPr lang="en-AU" i="1" dirty="0">
              <a:solidFill>
                <a:schemeClr val="tx1">
                  <a:lumMod val="95000"/>
                  <a:lumOff val="5000"/>
                </a:schemeClr>
              </a:solidFill>
              <a:latin typeface="+mj-lt"/>
              <a:cs typeface="Aharoni" pitchFamily="2" charset="-79"/>
            </a:endParaRPr>
          </a:p>
          <a:p>
            <a:pPr>
              <a:buFont typeface="Wingdings" pitchFamily="2" charset="2"/>
              <a:buChar char="Ø"/>
            </a:pPr>
            <a:endParaRPr lang="en-AU" i="1" dirty="0">
              <a:solidFill>
                <a:schemeClr val="tx1">
                  <a:lumMod val="95000"/>
                  <a:lumOff val="5000"/>
                </a:schemeClr>
              </a:solidFill>
              <a:latin typeface="+mj-lt"/>
              <a:cs typeface="Aharoni" pitchFamily="2" charset="-79"/>
            </a:endParaRPr>
          </a:p>
        </p:txBody>
      </p:sp>
      <p:sp>
        <p:nvSpPr>
          <p:cNvPr id="2" name="Title 1"/>
          <p:cNvSpPr>
            <a:spLocks noGrp="1"/>
          </p:cNvSpPr>
          <p:nvPr>
            <p:ph type="title"/>
          </p:nvPr>
        </p:nvSpPr>
        <p:spPr/>
        <p:txBody>
          <a:bodyPr>
            <a:normAutofit/>
          </a:bodyPr>
          <a:lstStyle/>
          <a:p>
            <a:r>
              <a:rPr lang="en-AU" sz="6000" dirty="0">
                <a:solidFill>
                  <a:srgbClr val="002060"/>
                </a:solidFill>
                <a:latin typeface="Arnprior" pitchFamily="2" charset="0"/>
              </a:rPr>
              <a:t>Clinical features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142853"/>
            <a:ext cx="8001056" cy="7817525"/>
          </a:xfrm>
          <a:prstGeom prst="rect">
            <a:avLst/>
          </a:prstGeom>
        </p:spPr>
        <p:txBody>
          <a:bodyPr wrap="square">
            <a:spAutoFit/>
          </a:bodyPr>
          <a:lstStyle/>
          <a:p>
            <a:pPr>
              <a:buNone/>
            </a:pPr>
            <a:r>
              <a:rPr lang="en-AU" sz="4800" i="1" dirty="0">
                <a:solidFill>
                  <a:schemeClr val="accent6">
                    <a:lumMod val="60000"/>
                    <a:lumOff val="40000"/>
                  </a:schemeClr>
                </a:solidFill>
                <a:latin typeface="Aharoni" pitchFamily="2" charset="-79"/>
                <a:cs typeface="Aharoni" pitchFamily="2" charset="-79"/>
              </a:rPr>
              <a:t>Autonomic:</a:t>
            </a:r>
          </a:p>
          <a:p>
            <a:pPr>
              <a:buFont typeface="Wingdings" pitchFamily="2" charset="2"/>
              <a:buChar char="Ø"/>
            </a:pPr>
            <a:r>
              <a:rPr lang="en-AU" sz="2400" i="1" dirty="0">
                <a:solidFill>
                  <a:schemeClr val="tx1">
                    <a:lumMod val="95000"/>
                    <a:lumOff val="5000"/>
                  </a:schemeClr>
                </a:solidFill>
                <a:cs typeface="Aharoni" pitchFamily="2" charset="-79"/>
              </a:rPr>
              <a:t>Palpitation</a:t>
            </a:r>
          </a:p>
          <a:p>
            <a:pPr>
              <a:buFont typeface="Wingdings" pitchFamily="2" charset="2"/>
              <a:buChar char="Ø"/>
            </a:pPr>
            <a:r>
              <a:rPr lang="en-AU" sz="2400" i="1" dirty="0">
                <a:solidFill>
                  <a:schemeClr val="tx1">
                    <a:lumMod val="95000"/>
                    <a:lumOff val="5000"/>
                  </a:schemeClr>
                </a:solidFill>
                <a:cs typeface="Aharoni" pitchFamily="2" charset="-79"/>
              </a:rPr>
              <a:t>Fatigue</a:t>
            </a:r>
            <a:endParaRPr lang="en-AU" sz="9600" i="1" dirty="0">
              <a:solidFill>
                <a:schemeClr val="tx1">
                  <a:lumMod val="95000"/>
                  <a:lumOff val="5000"/>
                </a:schemeClr>
              </a:solidFill>
              <a:cs typeface="Aharoni" pitchFamily="2" charset="-79"/>
            </a:endParaRPr>
          </a:p>
          <a:p>
            <a:pPr>
              <a:buFont typeface="Wingdings" pitchFamily="2" charset="2"/>
              <a:buChar char="Ø"/>
            </a:pPr>
            <a:r>
              <a:rPr lang="en-AU" sz="2400" i="1" dirty="0">
                <a:solidFill>
                  <a:schemeClr val="tx1">
                    <a:lumMod val="95000"/>
                    <a:lumOff val="5000"/>
                  </a:schemeClr>
                </a:solidFill>
                <a:cs typeface="Aharoni" pitchFamily="2" charset="-79"/>
              </a:rPr>
              <a:t>Tremors</a:t>
            </a:r>
          </a:p>
          <a:p>
            <a:pPr>
              <a:buFont typeface="Wingdings" pitchFamily="2" charset="2"/>
              <a:buChar char="Ø"/>
            </a:pPr>
            <a:r>
              <a:rPr lang="en-AU" sz="2400" i="1" dirty="0">
                <a:solidFill>
                  <a:schemeClr val="tx1">
                    <a:lumMod val="95000"/>
                    <a:lumOff val="5000"/>
                  </a:schemeClr>
                </a:solidFill>
                <a:cs typeface="Aharoni" pitchFamily="2" charset="-79"/>
              </a:rPr>
              <a:t>Sweating</a:t>
            </a:r>
          </a:p>
          <a:p>
            <a:pPr>
              <a:buFont typeface="Wingdings" pitchFamily="2" charset="2"/>
              <a:buChar char="Ø"/>
            </a:pPr>
            <a:r>
              <a:rPr lang="en-AU" sz="2400" i="1" dirty="0">
                <a:solidFill>
                  <a:schemeClr val="tx1">
                    <a:lumMod val="95000"/>
                    <a:lumOff val="5000"/>
                  </a:schemeClr>
                </a:solidFill>
                <a:cs typeface="Aharoni" pitchFamily="2" charset="-79"/>
              </a:rPr>
              <a:t>Dizziness</a:t>
            </a:r>
          </a:p>
          <a:p>
            <a:pPr>
              <a:buFont typeface="Wingdings" pitchFamily="2" charset="2"/>
              <a:buChar char="Ø"/>
            </a:pPr>
            <a:r>
              <a:rPr lang="en-AU" sz="2400" i="1" dirty="0">
                <a:solidFill>
                  <a:schemeClr val="tx1">
                    <a:lumMod val="95000"/>
                    <a:lumOff val="5000"/>
                  </a:schemeClr>
                </a:solidFill>
                <a:cs typeface="Aharoni" pitchFamily="2" charset="-79"/>
              </a:rPr>
              <a:t>Diarrhoea</a:t>
            </a:r>
          </a:p>
          <a:p>
            <a:pPr>
              <a:buFont typeface="Wingdings" pitchFamily="2" charset="2"/>
              <a:buChar char="Ø"/>
            </a:pPr>
            <a:r>
              <a:rPr lang="en-AU" sz="2400" i="1" dirty="0">
                <a:solidFill>
                  <a:schemeClr val="tx1">
                    <a:lumMod val="95000"/>
                    <a:lumOff val="5000"/>
                  </a:schemeClr>
                </a:solidFill>
                <a:cs typeface="Aharoni" pitchFamily="2" charset="-79"/>
              </a:rPr>
              <a:t>Frequent desire to pass urine</a:t>
            </a:r>
          </a:p>
          <a:p>
            <a:pPr>
              <a:buFont typeface="Wingdings" pitchFamily="2" charset="2"/>
              <a:buChar char="Ø"/>
            </a:pPr>
            <a:r>
              <a:rPr lang="en-AU" sz="2400" i="1" dirty="0">
                <a:solidFill>
                  <a:schemeClr val="tx1">
                    <a:lumMod val="95000"/>
                    <a:lumOff val="5000"/>
                  </a:schemeClr>
                </a:solidFill>
                <a:cs typeface="Aharoni" pitchFamily="2" charset="-79"/>
              </a:rPr>
              <a:t>Headache</a:t>
            </a:r>
          </a:p>
          <a:p>
            <a:pPr>
              <a:buFont typeface="Wingdings" pitchFamily="2" charset="2"/>
              <a:buChar char="Ø"/>
            </a:pPr>
            <a:r>
              <a:rPr lang="en-AU" sz="2400" i="1" dirty="0">
                <a:solidFill>
                  <a:schemeClr val="tx1">
                    <a:lumMod val="95000"/>
                    <a:lumOff val="5000"/>
                  </a:schemeClr>
                </a:solidFill>
                <a:cs typeface="Aharoni" pitchFamily="2" charset="-79"/>
              </a:rPr>
              <a:t>Chest pain</a:t>
            </a:r>
          </a:p>
          <a:p>
            <a:pPr>
              <a:buFont typeface="Wingdings" pitchFamily="2" charset="2"/>
              <a:buChar char="Ø"/>
            </a:pPr>
            <a:r>
              <a:rPr lang="en-AU" sz="2400" i="1" dirty="0">
                <a:solidFill>
                  <a:schemeClr val="tx1">
                    <a:lumMod val="95000"/>
                    <a:lumOff val="5000"/>
                  </a:schemeClr>
                </a:solidFill>
                <a:cs typeface="Aharoni" pitchFamily="2" charset="-79"/>
              </a:rPr>
              <a:t>Dyspnoea</a:t>
            </a:r>
          </a:p>
          <a:p>
            <a:pPr>
              <a:buFont typeface="Wingdings" pitchFamily="2" charset="2"/>
              <a:buChar char="Ø"/>
            </a:pPr>
            <a:r>
              <a:rPr lang="en-AU" sz="2400" i="1" dirty="0">
                <a:solidFill>
                  <a:schemeClr val="tx1">
                    <a:lumMod val="95000"/>
                    <a:lumOff val="5000"/>
                  </a:schemeClr>
                </a:solidFill>
                <a:cs typeface="Aharoni" pitchFamily="2" charset="-79"/>
              </a:rPr>
              <a:t>Initial insomnia</a:t>
            </a:r>
          </a:p>
          <a:p>
            <a:pPr>
              <a:buFont typeface="Wingdings" pitchFamily="2" charset="2"/>
              <a:buChar char="Ø"/>
            </a:pPr>
            <a:r>
              <a:rPr lang="en-AU" sz="2400" i="1" dirty="0" err="1">
                <a:solidFill>
                  <a:schemeClr val="tx1">
                    <a:lumMod val="95000"/>
                    <a:lumOff val="5000"/>
                  </a:schemeClr>
                </a:solidFill>
                <a:cs typeface="Aharoni" pitchFamily="2" charset="-79"/>
              </a:rPr>
              <a:t>Pupilary</a:t>
            </a:r>
            <a:r>
              <a:rPr lang="en-AU" sz="2400" i="1" dirty="0">
                <a:solidFill>
                  <a:schemeClr val="tx1">
                    <a:lumMod val="95000"/>
                    <a:lumOff val="5000"/>
                  </a:schemeClr>
                </a:solidFill>
                <a:cs typeface="Aharoni" pitchFamily="2" charset="-79"/>
              </a:rPr>
              <a:t> </a:t>
            </a:r>
            <a:r>
              <a:rPr lang="en-AU" sz="2400" i="1" dirty="0" err="1">
                <a:solidFill>
                  <a:schemeClr val="tx1">
                    <a:lumMod val="95000"/>
                    <a:lumOff val="5000"/>
                  </a:schemeClr>
                </a:solidFill>
                <a:cs typeface="Aharoni" pitchFamily="2" charset="-79"/>
              </a:rPr>
              <a:t>mydriasis</a:t>
            </a:r>
            <a:endParaRPr lang="en-AU" sz="2400" i="1" dirty="0">
              <a:solidFill>
                <a:schemeClr val="tx1">
                  <a:lumMod val="95000"/>
                  <a:lumOff val="5000"/>
                </a:schemeClr>
              </a:solidFill>
              <a:cs typeface="Aharoni" pitchFamily="2" charset="-79"/>
            </a:endParaRPr>
          </a:p>
          <a:p>
            <a:pPr>
              <a:buNone/>
            </a:pPr>
            <a:r>
              <a:rPr lang="en-AU" sz="2400" i="1" dirty="0">
                <a:solidFill>
                  <a:schemeClr val="tx1">
                    <a:lumMod val="95000"/>
                    <a:lumOff val="5000"/>
                  </a:schemeClr>
                </a:solidFill>
                <a:cs typeface="Aharoni" pitchFamily="2" charset="-79"/>
              </a:rPr>
              <a:t>Tachycardia</a:t>
            </a:r>
          </a:p>
          <a:p>
            <a:pPr>
              <a:buNone/>
            </a:pPr>
            <a:endParaRPr lang="en-AU" sz="6600" dirty="0">
              <a:solidFill>
                <a:schemeClr val="accent2"/>
              </a:solidFill>
            </a:endParaRPr>
          </a:p>
          <a:p>
            <a:pPr>
              <a:buNone/>
            </a:pPr>
            <a:r>
              <a:rPr lang="en-IN" sz="1200" b="1" dirty="0"/>
              <a:t>Kaplan </a:t>
            </a:r>
            <a:r>
              <a:rPr lang="en-IN" sz="1200" b="1" dirty="0" err="1"/>
              <a:t>Sadocks</a:t>
            </a:r>
            <a:r>
              <a:rPr lang="en-IN" sz="1200" b="1" dirty="0"/>
              <a:t> Comprehensive Textbook of Psychiatry 2 Volume Set 7th Ed Lippincott Williams </a:t>
            </a:r>
            <a:r>
              <a:rPr lang="en-IN" sz="1200" b="1" dirty="0" err="1"/>
              <a:t>Wil</a:t>
            </a:r>
            <a:endParaRPr lang="en-AU" sz="2400" i="1" dirty="0">
              <a:solidFill>
                <a:schemeClr val="tx1">
                  <a:lumMod val="95000"/>
                  <a:lumOff val="5000"/>
                </a:schemeClr>
              </a:solidFill>
              <a:cs typeface="Aharoni" pitchFamily="2" charset="-79"/>
            </a:endParaRPr>
          </a:p>
          <a:p>
            <a:pPr>
              <a:buFont typeface="Wingdings" pitchFamily="2" charset="2"/>
              <a:buChar char="Ø"/>
            </a:pPr>
            <a:endParaRPr lang="en-AU" sz="2400" i="1" dirty="0">
              <a:solidFill>
                <a:schemeClr val="tx1">
                  <a:lumMod val="95000"/>
                  <a:lumOff val="5000"/>
                </a:schemeClr>
              </a:solidFill>
              <a:cs typeface="Aharoni" pitchFamily="2" charset="-79"/>
            </a:endParaRPr>
          </a:p>
          <a:p>
            <a:endParaRPr lang="en-AU"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643998" cy="6309420"/>
          </a:xfrm>
          <a:prstGeom prst="rect">
            <a:avLst/>
          </a:prstGeom>
        </p:spPr>
        <p:txBody>
          <a:bodyPr wrap="square">
            <a:spAutoFit/>
          </a:bodyPr>
          <a:lstStyle/>
          <a:p>
            <a:pPr>
              <a:buNone/>
            </a:pPr>
            <a:r>
              <a:rPr lang="en-AU" sz="4000" i="1" dirty="0">
                <a:solidFill>
                  <a:schemeClr val="accent6">
                    <a:lumMod val="60000"/>
                    <a:lumOff val="40000"/>
                  </a:schemeClr>
                </a:solidFill>
                <a:latin typeface="Aharoni" pitchFamily="2" charset="-79"/>
                <a:cs typeface="Aharoni" pitchFamily="2" charset="-79"/>
              </a:rPr>
              <a:t>Physical:</a:t>
            </a:r>
          </a:p>
          <a:p>
            <a:pPr>
              <a:buNone/>
            </a:pPr>
            <a:endParaRPr lang="en-AU" sz="4000" i="1" dirty="0">
              <a:solidFill>
                <a:schemeClr val="accent6">
                  <a:lumMod val="50000"/>
                </a:schemeClr>
              </a:solidFill>
              <a:latin typeface="Aharoni" pitchFamily="2" charset="-79"/>
              <a:cs typeface="Aharoni" pitchFamily="2" charset="-79"/>
            </a:endParaRPr>
          </a:p>
          <a:p>
            <a:pPr>
              <a:buFont typeface="Wingdings" pitchFamily="2" charset="2"/>
              <a:buChar char="Ø"/>
            </a:pPr>
            <a:r>
              <a:rPr lang="en-AU" sz="3600" i="1" dirty="0" err="1">
                <a:solidFill>
                  <a:schemeClr val="tx1">
                    <a:lumMod val="95000"/>
                    <a:lumOff val="5000"/>
                  </a:schemeClr>
                </a:solidFill>
                <a:cs typeface="Aharoni" pitchFamily="2" charset="-79"/>
              </a:rPr>
              <a:t>Abd</a:t>
            </a:r>
            <a:r>
              <a:rPr lang="en-AU" sz="3600" i="1" dirty="0">
                <a:solidFill>
                  <a:schemeClr val="tx1">
                    <a:lumMod val="95000"/>
                    <a:lumOff val="5000"/>
                  </a:schemeClr>
                </a:solidFill>
                <a:cs typeface="Aharoni" pitchFamily="2" charset="-79"/>
              </a:rPr>
              <a:t>. distress. And upset stomach (“butterflies”)</a:t>
            </a:r>
          </a:p>
          <a:p>
            <a:pPr>
              <a:buFont typeface="Wingdings" pitchFamily="2" charset="2"/>
              <a:buChar char="Ø"/>
            </a:pPr>
            <a:r>
              <a:rPr lang="en-AU" sz="3600" i="1" dirty="0">
                <a:solidFill>
                  <a:schemeClr val="tx1">
                    <a:lumMod val="95000"/>
                    <a:lumOff val="5000"/>
                  </a:schemeClr>
                </a:solidFill>
                <a:cs typeface="Aharoni" pitchFamily="2" charset="-79"/>
              </a:rPr>
              <a:t>Nausea, tingling and numbness.</a:t>
            </a:r>
          </a:p>
          <a:p>
            <a:pPr>
              <a:buFont typeface="Wingdings" pitchFamily="2" charset="2"/>
              <a:buChar char="Ø"/>
            </a:pPr>
            <a:r>
              <a:rPr lang="en-AU" sz="3600" i="1" dirty="0">
                <a:solidFill>
                  <a:schemeClr val="tx1">
                    <a:lumMod val="95000"/>
                    <a:lumOff val="5000"/>
                  </a:schemeClr>
                </a:solidFill>
                <a:cs typeface="Aharoni" pitchFamily="2" charset="-79"/>
              </a:rPr>
              <a:t>Muscle ache</a:t>
            </a:r>
          </a:p>
          <a:p>
            <a:pPr>
              <a:buFont typeface="Wingdings" pitchFamily="2" charset="2"/>
              <a:buChar char="Ø"/>
            </a:pPr>
            <a:r>
              <a:rPr lang="en-AU" sz="3600" i="1" dirty="0">
                <a:solidFill>
                  <a:schemeClr val="tx1">
                    <a:lumMod val="95000"/>
                    <a:lumOff val="5000"/>
                  </a:schemeClr>
                </a:solidFill>
                <a:cs typeface="Aharoni" pitchFamily="2" charset="-79"/>
              </a:rPr>
              <a:t>Easy fatiguability</a:t>
            </a:r>
          </a:p>
          <a:p>
            <a:pPr>
              <a:buFont typeface="Wingdings" pitchFamily="2" charset="2"/>
              <a:buChar char="Ø"/>
            </a:pPr>
            <a:r>
              <a:rPr lang="en-AU" sz="3600" i="1" dirty="0">
                <a:solidFill>
                  <a:schemeClr val="tx1">
                    <a:lumMod val="95000"/>
                    <a:lumOff val="5000"/>
                  </a:schemeClr>
                </a:solidFill>
                <a:cs typeface="Aharoni" pitchFamily="2" charset="-79"/>
              </a:rPr>
              <a:t>Poor appetite and sleep</a:t>
            </a:r>
            <a:endParaRPr lang="en-AU" sz="4000" i="1" dirty="0">
              <a:solidFill>
                <a:schemeClr val="tx1">
                  <a:lumMod val="95000"/>
                  <a:lumOff val="5000"/>
                </a:schemeClr>
              </a:solidFill>
              <a:cs typeface="Aharoni" pitchFamily="2" charset="-79"/>
            </a:endParaRPr>
          </a:p>
          <a:p>
            <a:pPr>
              <a:buNone/>
            </a:pPr>
            <a:endParaRPr lang="en-AU" sz="9600" dirty="0">
              <a:solidFill>
                <a:schemeClr val="accent2"/>
              </a:solidFill>
            </a:endParaRPr>
          </a:p>
          <a:p>
            <a:pPr>
              <a:buNone/>
            </a:pPr>
            <a:r>
              <a:rPr lang="en-IN" sz="1200" b="1" dirty="0"/>
              <a:t>Kaplan </a:t>
            </a:r>
            <a:r>
              <a:rPr lang="en-IN" sz="1200" b="1" dirty="0" err="1"/>
              <a:t>Sadocks</a:t>
            </a:r>
            <a:r>
              <a:rPr lang="en-IN" sz="1200" b="1" dirty="0"/>
              <a:t> Comprehensive Textbook of Psychiatry 2 Volume Set 7th Ed Lippincott Williams </a:t>
            </a:r>
            <a:r>
              <a:rPr lang="en-IN" sz="1200" b="1" dirty="0" err="1"/>
              <a:t>Wil</a:t>
            </a:r>
            <a:endParaRPr lang="en-AU" sz="4000" i="1" dirty="0">
              <a:solidFill>
                <a:schemeClr val="tx1">
                  <a:lumMod val="95000"/>
                  <a:lumOff val="5000"/>
                </a:schemeClr>
              </a:solidFill>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flipV="1">
            <a:off x="571472" y="857232"/>
            <a:ext cx="8186766" cy="5500725"/>
          </a:xfrm>
        </p:spPr>
        <p:txBody>
          <a:bodyPr>
            <a:normAutofit/>
          </a:bodyPr>
          <a:lstStyle/>
          <a:p>
            <a:endParaRPr lang="en-US" dirty="0"/>
          </a:p>
        </p:txBody>
      </p:sp>
      <p:sp>
        <p:nvSpPr>
          <p:cNvPr id="5" name="Text Placeholder 4"/>
          <p:cNvSpPr>
            <a:spLocks noGrp="1"/>
          </p:cNvSpPr>
          <p:nvPr>
            <p:ph type="body" idx="1"/>
          </p:nvPr>
        </p:nvSpPr>
        <p:spPr>
          <a:xfrm flipV="1">
            <a:off x="428596" y="5357826"/>
            <a:ext cx="4068792" cy="52374"/>
          </a:xfrm>
        </p:spPr>
        <p:txBody>
          <a:bodyPr>
            <a:normAutofit fontScale="25000" lnSpcReduction="20000"/>
          </a:bodyPr>
          <a:lstStyle/>
          <a:p>
            <a:endParaRPr lang="en-US" dirty="0"/>
          </a:p>
        </p:txBody>
      </p:sp>
      <p:sp>
        <p:nvSpPr>
          <p:cNvPr id="7" name="Text Placeholder 6"/>
          <p:cNvSpPr>
            <a:spLocks noGrp="1"/>
          </p:cNvSpPr>
          <p:nvPr>
            <p:ph type="body" sz="half" idx="3"/>
          </p:nvPr>
        </p:nvSpPr>
        <p:spPr>
          <a:xfrm>
            <a:off x="4714876" y="5410200"/>
            <a:ext cx="3971925" cy="45719"/>
          </a:xfrm>
        </p:spPr>
        <p:txBody>
          <a:bodyPr>
            <a:normAutofit fontScale="25000" lnSpcReduction="20000"/>
          </a:bodyPr>
          <a:lstStyle/>
          <a:p>
            <a:endParaRPr lang="en-US" dirty="0"/>
          </a:p>
        </p:txBody>
      </p:sp>
      <p:sp>
        <p:nvSpPr>
          <p:cNvPr id="6" name="Content Placeholder 5"/>
          <p:cNvSpPr>
            <a:spLocks noGrp="1"/>
          </p:cNvSpPr>
          <p:nvPr>
            <p:ph sz="quarter" idx="2"/>
          </p:nvPr>
        </p:nvSpPr>
        <p:spPr>
          <a:xfrm>
            <a:off x="428596" y="1285860"/>
            <a:ext cx="4040188" cy="3941763"/>
          </a:xfrm>
        </p:spPr>
        <p:txBody>
          <a:bodyPr>
            <a:normAutofit/>
          </a:bodyPr>
          <a:lstStyle/>
          <a:p>
            <a:r>
              <a:rPr lang="en-US" sz="5400" b="1" dirty="0">
                <a:solidFill>
                  <a:srgbClr val="00B050"/>
                </a:solidFill>
              </a:rPr>
              <a:t>Normal </a:t>
            </a:r>
          </a:p>
          <a:p>
            <a:pPr>
              <a:buFont typeface="Wingdings" pitchFamily="2" charset="2"/>
              <a:buChar char="Ø"/>
            </a:pPr>
            <a:r>
              <a:rPr lang="en-US" sz="2800" b="1" dirty="0">
                <a:solidFill>
                  <a:srgbClr val="0070C0"/>
                </a:solidFill>
              </a:rPr>
              <a:t>Appropriate to condition</a:t>
            </a:r>
          </a:p>
        </p:txBody>
      </p:sp>
      <p:sp>
        <p:nvSpPr>
          <p:cNvPr id="8" name="Content Placeholder 7"/>
          <p:cNvSpPr>
            <a:spLocks noGrp="1"/>
          </p:cNvSpPr>
          <p:nvPr>
            <p:ph sz="quarter" idx="4"/>
          </p:nvPr>
        </p:nvSpPr>
        <p:spPr/>
        <p:txBody>
          <a:bodyPr>
            <a:normAutofit/>
          </a:bodyPr>
          <a:lstStyle/>
          <a:p>
            <a:r>
              <a:rPr lang="en-US" sz="4400" b="1" dirty="0">
                <a:solidFill>
                  <a:schemeClr val="accent2"/>
                </a:solidFill>
              </a:rPr>
              <a:t>Pathological</a:t>
            </a:r>
          </a:p>
          <a:p>
            <a:pPr>
              <a:buFont typeface="Wingdings" pitchFamily="2" charset="2"/>
              <a:buChar char="ü"/>
            </a:pPr>
            <a:r>
              <a:rPr lang="en-US" sz="2800" b="1" dirty="0">
                <a:solidFill>
                  <a:srgbClr val="0070C0"/>
                </a:solidFill>
              </a:rPr>
              <a:t>Excessive</a:t>
            </a:r>
          </a:p>
          <a:p>
            <a:pPr>
              <a:buFont typeface="Wingdings" pitchFamily="2" charset="2"/>
              <a:buChar char="ü"/>
            </a:pPr>
            <a:r>
              <a:rPr lang="en-US" sz="2800" b="1" dirty="0">
                <a:solidFill>
                  <a:srgbClr val="0070C0"/>
                </a:solidFill>
              </a:rPr>
              <a:t>Inappropriate</a:t>
            </a:r>
          </a:p>
          <a:p>
            <a:pPr>
              <a:buFont typeface="Wingdings" pitchFamily="2" charset="2"/>
              <a:buChar char="ü"/>
            </a:pPr>
            <a:r>
              <a:rPr lang="en-US" sz="2800" b="1" dirty="0">
                <a:solidFill>
                  <a:srgbClr val="0070C0"/>
                </a:solidFill>
              </a:rPr>
              <a:t>Functional Impairment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928670"/>
            <a:ext cx="8229600" cy="5429288"/>
          </a:xfrm>
        </p:spPr>
        <p:txBody>
          <a:bodyPr>
            <a:normAutofit fontScale="25000" lnSpcReduction="20000"/>
          </a:bodyPr>
          <a:lstStyle/>
          <a:p>
            <a:r>
              <a:rPr lang="en-US" sz="9600" dirty="0"/>
              <a:t>According to DSM-</a:t>
            </a:r>
            <a:r>
              <a:rPr lang="en-US" sz="9600" dirty="0" err="1"/>
              <a:t>lV</a:t>
            </a:r>
            <a:r>
              <a:rPr lang="en-US" sz="9600" dirty="0"/>
              <a:t>-TR there are 12 anxiety disorders-</a:t>
            </a:r>
          </a:p>
          <a:p>
            <a:pPr>
              <a:buNone/>
            </a:pPr>
            <a:r>
              <a:rPr lang="en-US" dirty="0"/>
              <a:t> </a:t>
            </a:r>
          </a:p>
          <a:p>
            <a:pPr marL="624078" indent="-514350">
              <a:buAutoNum type="arabicPeriod"/>
            </a:pPr>
            <a:r>
              <a:rPr lang="en-US" sz="9600" dirty="0"/>
              <a:t>Panic disorder with agoraphobia</a:t>
            </a:r>
          </a:p>
          <a:p>
            <a:pPr marL="624078" indent="-514350">
              <a:buAutoNum type="arabicPeriod"/>
            </a:pPr>
            <a:r>
              <a:rPr lang="en-US" sz="9600" dirty="0"/>
              <a:t>Panic disorder without agoraphobia</a:t>
            </a:r>
          </a:p>
          <a:p>
            <a:pPr marL="624078" indent="-514350">
              <a:buAutoNum type="arabicPeriod"/>
            </a:pPr>
            <a:r>
              <a:rPr lang="en-US" sz="9600" dirty="0"/>
              <a:t>Agoraphobia without history of panic disorder</a:t>
            </a:r>
          </a:p>
          <a:p>
            <a:pPr marL="624078" indent="-514350">
              <a:buAutoNum type="arabicPeriod"/>
            </a:pPr>
            <a:r>
              <a:rPr lang="en-US" sz="9600" dirty="0"/>
              <a:t>Specific phobia</a:t>
            </a:r>
          </a:p>
          <a:p>
            <a:pPr marL="624078" indent="-514350">
              <a:buAutoNum type="arabicPeriod"/>
            </a:pPr>
            <a:r>
              <a:rPr lang="en-US" sz="9600" dirty="0"/>
              <a:t>Social phobia</a:t>
            </a:r>
          </a:p>
          <a:p>
            <a:pPr marL="624078" indent="-514350">
              <a:buAutoNum type="arabicPeriod"/>
            </a:pPr>
            <a:r>
              <a:rPr lang="en-US" sz="9600" dirty="0"/>
              <a:t>Obsessive-compulsive disorder</a:t>
            </a:r>
          </a:p>
          <a:p>
            <a:pPr marL="624078" indent="-514350">
              <a:buAutoNum type="arabicPeriod"/>
            </a:pPr>
            <a:r>
              <a:rPr lang="en-US" sz="9600" dirty="0"/>
              <a:t>Post-traumatic stress disorder</a:t>
            </a:r>
          </a:p>
          <a:p>
            <a:pPr marL="624078" indent="-514350">
              <a:buAutoNum type="arabicPeriod"/>
            </a:pPr>
            <a:r>
              <a:rPr lang="en-US" sz="9600" dirty="0"/>
              <a:t>Acute stress disorder</a:t>
            </a:r>
          </a:p>
          <a:p>
            <a:pPr marL="624078" indent="-514350">
              <a:buAutoNum type="arabicPeriod"/>
            </a:pPr>
            <a:r>
              <a:rPr lang="en-US" sz="9600" dirty="0"/>
              <a:t>Generalized anxiety disorder</a:t>
            </a:r>
          </a:p>
          <a:p>
            <a:pPr marL="624078" indent="-514350">
              <a:buAutoNum type="arabicPeriod"/>
            </a:pPr>
            <a:r>
              <a:rPr lang="en-US" sz="9600" dirty="0"/>
              <a:t>Anxiety disorder due to a general medical condition</a:t>
            </a:r>
          </a:p>
          <a:p>
            <a:pPr marL="624078" indent="-514350">
              <a:buAutoNum type="arabicPeriod"/>
            </a:pPr>
            <a:r>
              <a:rPr lang="en-US" sz="9600" dirty="0"/>
              <a:t>Substance-induced anxiety disorder</a:t>
            </a:r>
          </a:p>
          <a:p>
            <a:pPr marL="624078" indent="-514350">
              <a:buAutoNum type="arabicPeriod"/>
            </a:pPr>
            <a:r>
              <a:rPr lang="en-US" sz="9600" dirty="0"/>
              <a:t>Anxiety disorder not otherwise specified</a:t>
            </a:r>
          </a:p>
          <a:p>
            <a:pPr marL="624078" indent="-514350">
              <a:buAutoNum type="arabicPeriod"/>
            </a:pPr>
            <a:endParaRPr lang="en-US" sz="4800" dirty="0"/>
          </a:p>
          <a:p>
            <a:pPr marL="624078" indent="-514350">
              <a:buAutoNum type="arabicPeriod"/>
            </a:pPr>
            <a:r>
              <a:rPr lang="en-US" sz="4800" dirty="0"/>
              <a:t>DSM IVTR American Psychiatry Association</a:t>
            </a:r>
          </a:p>
        </p:txBody>
      </p:sp>
      <p:sp>
        <p:nvSpPr>
          <p:cNvPr id="3" name="Title 2"/>
          <p:cNvSpPr>
            <a:spLocks noGrp="1"/>
          </p:cNvSpPr>
          <p:nvPr>
            <p:ph type="title"/>
          </p:nvPr>
        </p:nvSpPr>
        <p:spPr>
          <a:xfrm>
            <a:off x="457200" y="274638"/>
            <a:ext cx="8229600" cy="796908"/>
          </a:xfrm>
        </p:spPr>
        <p:txBody>
          <a:bodyPr/>
          <a:lstStyle/>
          <a:p>
            <a:r>
              <a:rPr lang="en-US" dirty="0"/>
              <a:t>Classifications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1076</TotalTime>
  <Words>1717</Words>
  <Application>Microsoft Office PowerPoint</Application>
  <PresentationFormat>On-screen Show (4:3)</PresentationFormat>
  <Paragraphs>339</Paragraphs>
  <Slides>38</Slides>
  <Notes>24</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38</vt:i4>
      </vt:variant>
    </vt:vector>
  </HeadingPairs>
  <TitlesOfParts>
    <vt:vector size="59" baseType="lpstr">
      <vt:lpstr>Agency FB</vt:lpstr>
      <vt:lpstr>Aharoni</vt:lpstr>
      <vt:lpstr>Algerian</vt:lpstr>
      <vt:lpstr>Amienne</vt:lpstr>
      <vt:lpstr>Andalus</vt:lpstr>
      <vt:lpstr>Arial</vt:lpstr>
      <vt:lpstr>Arial Rounded MT Bold</vt:lpstr>
      <vt:lpstr>Arnprior</vt:lpstr>
      <vt:lpstr>Blue Highway Linocut</vt:lpstr>
      <vt:lpstr>Broadway</vt:lpstr>
      <vt:lpstr>Byington</vt:lpstr>
      <vt:lpstr>Calibri</vt:lpstr>
      <vt:lpstr>Comic Sans MS</vt:lpstr>
      <vt:lpstr>Courier New</vt:lpstr>
      <vt:lpstr>Lucida Sans Unicode</vt:lpstr>
      <vt:lpstr>Times New Roman</vt:lpstr>
      <vt:lpstr>Verdana</vt:lpstr>
      <vt:lpstr>Wingdings</vt:lpstr>
      <vt:lpstr>Wingdings 2</vt:lpstr>
      <vt:lpstr>Wingdings 3</vt:lpstr>
      <vt:lpstr>Concourse</vt:lpstr>
      <vt:lpstr>ANXIETY Disorders</vt:lpstr>
      <vt:lpstr>PowerPoint Presentation</vt:lpstr>
      <vt:lpstr>PowerPoint Presentation</vt:lpstr>
      <vt:lpstr>ANXIETY    </vt:lpstr>
      <vt:lpstr>Clinical features</vt:lpstr>
      <vt:lpstr>PowerPoint Presentation</vt:lpstr>
      <vt:lpstr>PowerPoint Presentation</vt:lpstr>
      <vt:lpstr>PowerPoint Presentation</vt:lpstr>
      <vt:lpstr>Classifications </vt:lpstr>
      <vt:lpstr>Epidemiology</vt:lpstr>
      <vt:lpstr>PowerPoint Presentation</vt:lpstr>
      <vt:lpstr>GENERALISED ANXIETY DISORDER</vt:lpstr>
      <vt:lpstr>Characterised by</vt:lpstr>
      <vt:lpstr>ETIOLOGY</vt:lpstr>
      <vt:lpstr>PowerPoint Presentation</vt:lpstr>
      <vt:lpstr>PSYCHOSOCIAL FACTORS</vt:lpstr>
      <vt:lpstr>Epidemiology</vt:lpstr>
      <vt:lpstr>comorbidity</vt:lpstr>
      <vt:lpstr>DIAGNOSIS</vt:lpstr>
      <vt:lpstr>PowerPoint Presentation</vt:lpstr>
      <vt:lpstr>PowerPoint Presentation</vt:lpstr>
      <vt:lpstr>PowerPoint Presentation</vt:lpstr>
      <vt:lpstr>treatment</vt:lpstr>
      <vt:lpstr>PowerPoint Presentation</vt:lpstr>
      <vt:lpstr>BENZODIAZEPINE</vt:lpstr>
      <vt:lpstr>PowerPoint Presentation</vt:lpstr>
      <vt:lpstr>PowerPoint Presentation</vt:lpstr>
      <vt:lpstr>buspirone</vt:lpstr>
      <vt:lpstr>  </vt:lpstr>
      <vt:lpstr>ssri</vt:lpstr>
      <vt:lpstr>PowerPoint Presentation</vt:lpstr>
      <vt:lpstr>PowerPoint Presentation</vt:lpstr>
      <vt:lpstr>PowerPoint Presentation</vt:lpstr>
      <vt:lpstr>PowerPoint Presentation</vt:lpstr>
      <vt:lpstr>PowerPoint Presentation</vt:lpstr>
      <vt:lpstr>PowerPoint Presentation</vt:lpstr>
      <vt:lpstr>Answer Key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dc:title>
  <dc:creator>gupta</dc:creator>
  <cp:lastModifiedBy>Dhruv Raval</cp:lastModifiedBy>
  <cp:revision>189</cp:revision>
  <dcterms:created xsi:type="dcterms:W3CDTF">2009-03-30T12:53:04Z</dcterms:created>
  <dcterms:modified xsi:type="dcterms:W3CDTF">2021-09-11T08:51:39Z</dcterms:modified>
</cp:coreProperties>
</file>