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85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6" r:id="rId29"/>
    <p:sldId id="287" r:id="rId30"/>
    <p:sldId id="288" r:id="rId31"/>
    <p:sldId id="289" r:id="rId32"/>
    <p:sldId id="291" r:id="rId33"/>
    <p:sldId id="29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60"/>
  </p:normalViewPr>
  <p:slideViewPr>
    <p:cSldViewPr>
      <p:cViewPr varScale="1">
        <p:scale>
          <a:sx n="63" d="100"/>
          <a:sy n="63" d="100"/>
        </p:scale>
        <p:origin x="136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3A5E3-2890-49DD-9366-63E9F27ED9D7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EB121-B507-4590-972E-B46D6C838E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500385-3935-43BA-8FE3-91DF4764438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4E1BD7-55AF-4553-AA72-83E2F3D1A79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89A79D-1864-4431-A411-34257E11BB2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9D6F71-089B-4DB3-B294-F4BB33E5A60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1DCA7C-D21C-440C-88D2-488FDA9F77A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32F431-DB00-4B55-84AA-8D7772B8C4B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D62817-8338-41D0-83E3-1B45B1FCBF9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39F0E-C3FF-4F6C-AB67-F926E84E83B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33C6BE-8892-47C6-9D92-6130B87A97E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9D116-C97E-4E3A-A645-3FE57F44A7B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5D693-E566-4163-8BD1-414265F91FC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E6FE64-3AD0-4A77-ADB1-9C1A1037999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017480C-07CF-45A0-B4D9-4351C2E63C9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B41DDF1-B442-4067-B3A6-341ABD6A7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480C-07CF-45A0-B4D9-4351C2E63C9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DDF1-B442-4067-B3A6-341ABD6A7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480C-07CF-45A0-B4D9-4351C2E63C9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DDF1-B442-4067-B3A6-341ABD6A7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017480C-07CF-45A0-B4D9-4351C2E63C9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DDF1-B442-4067-B3A6-341ABD6A7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017480C-07CF-45A0-B4D9-4351C2E63C9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B41DDF1-B442-4067-B3A6-341ABD6A76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017480C-07CF-45A0-B4D9-4351C2E63C9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B41DDF1-B442-4067-B3A6-341ABD6A7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017480C-07CF-45A0-B4D9-4351C2E63C9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B41DDF1-B442-4067-B3A6-341ABD6A7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480C-07CF-45A0-B4D9-4351C2E63C9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DDF1-B442-4067-B3A6-341ABD6A7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017480C-07CF-45A0-B4D9-4351C2E63C9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B41DDF1-B442-4067-B3A6-341ABD6A7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017480C-07CF-45A0-B4D9-4351C2E63C9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B41DDF1-B442-4067-B3A6-341ABD6A7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017480C-07CF-45A0-B4D9-4351C2E63C9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B41DDF1-B442-4067-B3A6-341ABD6A7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017480C-07CF-45A0-B4D9-4351C2E63C9F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B41DDF1-B442-4067-B3A6-341ABD6A7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/2499801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/?term=Dobson%20KS%5bAuthor%5d&amp;cauthor=true&amp;cauthor_uid=23870719" TargetMode="External"/><Relationship Id="rId3" Type="http://schemas.openxmlformats.org/officeDocument/2006/relationships/hyperlink" Target="http://www.ncbi.nlm.nih.gov/pubmed/?term=Cuijpers%20P%5bAuthor%5d&amp;cauthor=true&amp;cauthor_uid=23870719" TargetMode="External"/><Relationship Id="rId7" Type="http://schemas.openxmlformats.org/officeDocument/2006/relationships/hyperlink" Target="http://www.ncbi.nlm.nih.gov/pubmed/?term=Kleiboer%20A%5bAuthor%5d&amp;cauthor=true&amp;cauthor_uid=2387071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/?term=Quigley%20L%5bAuthor%5d&amp;cauthor=true&amp;cauthor_uid=23870719" TargetMode="External"/><Relationship Id="rId5" Type="http://schemas.openxmlformats.org/officeDocument/2006/relationships/hyperlink" Target="http://www.ncbi.nlm.nih.gov/pubmed/?term=Andersson%20G%5bAuthor%5d&amp;cauthor=true&amp;cauthor_uid=23870719" TargetMode="External"/><Relationship Id="rId4" Type="http://schemas.openxmlformats.org/officeDocument/2006/relationships/hyperlink" Target="http://www.ncbi.nlm.nih.gov/pubmed/?term=Berking%20M%5bAuthor%5d&amp;cauthor=true&amp;cauthor_uid=23870719" TargetMode="External"/><Relationship Id="rId9" Type="http://schemas.openxmlformats.org/officeDocument/2006/relationships/hyperlink" Target="http://www.ncbi.nlm.nih.gov/pubmed/23870719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8062912" cy="1470025"/>
          </a:xfrm>
        </p:spPr>
        <p:txBody>
          <a:bodyPr/>
          <a:lstStyle/>
          <a:p>
            <a:pPr eaLnBrk="1" hangingPunct="1"/>
            <a:r>
              <a:rPr lang="en-US" b="1" dirty="0"/>
              <a:t>Major depressive Disorder</a:t>
            </a:r>
            <a:br>
              <a:rPr lang="en-US" b="1" dirty="0"/>
            </a:br>
            <a:r>
              <a:rPr lang="en-US" b="1" dirty="0"/>
              <a:t>- management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800600"/>
            <a:ext cx="8062912" cy="1752600"/>
          </a:xfrm>
        </p:spPr>
        <p:txBody>
          <a:bodyPr>
            <a:normAutofit fontScale="85000" lnSpcReduction="20000"/>
          </a:bodyPr>
          <a:lstStyle/>
          <a:p>
            <a:pPr algn="l" eaLnBrk="1" hangingPunct="1">
              <a:buFont typeface="Wingdings" pitchFamily="2" charset="2"/>
              <a:buNone/>
            </a:pPr>
            <a:r>
              <a:rPr lang="en-US" b="1" dirty="0"/>
              <a:t>By: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b="1" dirty="0" err="1"/>
              <a:t>Dr.NISHEET</a:t>
            </a:r>
            <a:r>
              <a:rPr lang="en-US" b="1" dirty="0"/>
              <a:t> PATEL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b="1" dirty="0"/>
              <a:t>ASSISTANT PROFESSOR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b="1" dirty="0"/>
              <a:t>Department </a:t>
            </a:r>
            <a:r>
              <a:rPr lang="en-US" b="1"/>
              <a:t>of Psychiatry</a:t>
            </a:r>
            <a:endParaRPr lang="en-US" b="1" dirty="0"/>
          </a:p>
          <a:p>
            <a:pPr algn="l" eaLnBrk="1" hangingPunct="1">
              <a:buFont typeface="Wingdings" pitchFamily="2" charset="2"/>
              <a:buNone/>
            </a:pPr>
            <a:r>
              <a:rPr lang="en-US" b="1" dirty="0"/>
              <a:t>SBKS MI &amp; RC</a:t>
            </a:r>
          </a:p>
        </p:txBody>
      </p:sp>
      <p:pic>
        <p:nvPicPr>
          <p:cNvPr id="3076" name="Picture 7" descr="drama-masks"/>
          <p:cNvPicPr>
            <a:picLocks noChangeAspect="1" noChangeArrowheads="1"/>
          </p:cNvPicPr>
          <p:nvPr/>
        </p:nvPicPr>
        <p:blipFill>
          <a:blip r:embed="rId3" cstate="print"/>
          <a:srcRect t="3458"/>
          <a:stretch>
            <a:fillRect/>
          </a:stretch>
        </p:blipFill>
        <p:spPr bwMode="auto">
          <a:xfrm>
            <a:off x="685800" y="2133600"/>
            <a:ext cx="4191000" cy="2317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MAO Inhibitors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block enzyme (monoamine </a:t>
            </a:r>
            <a:r>
              <a:rPr lang="en-US" sz="2400" dirty="0" err="1"/>
              <a:t>oxidase</a:t>
            </a:r>
            <a:r>
              <a:rPr lang="en-US" sz="2400" dirty="0"/>
              <a:t>) which breaks down </a:t>
            </a:r>
            <a:r>
              <a:rPr lang="en-US" sz="2400" dirty="0" err="1"/>
              <a:t>norepinephrine</a:t>
            </a:r>
            <a:r>
              <a:rPr lang="en-US" sz="2400" dirty="0"/>
              <a:t> and serotonin (monoamines)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examples: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/>
              <a:t>phenelzine</a:t>
            </a:r>
            <a:r>
              <a:rPr lang="en-US" sz="2000" dirty="0"/>
              <a:t> (</a:t>
            </a:r>
            <a:r>
              <a:rPr lang="en-US" sz="2000" dirty="0" err="1"/>
              <a:t>Nardil</a:t>
            </a:r>
            <a:r>
              <a:rPr lang="en-US" sz="2000" dirty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/>
              <a:t>tranylcypromine</a:t>
            </a:r>
            <a:r>
              <a:rPr lang="en-US" sz="2000" dirty="0"/>
              <a:t> (</a:t>
            </a:r>
            <a:r>
              <a:rPr lang="en-US" sz="2000" dirty="0" err="1"/>
              <a:t>Parnate</a:t>
            </a:r>
            <a:r>
              <a:rPr lang="en-US" sz="2000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problem: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dangerously interact with many other drugs (nasal decongestants, SSRIs) and with foods containing </a:t>
            </a:r>
            <a:r>
              <a:rPr lang="en-US" sz="2000" dirty="0" err="1"/>
              <a:t>tyramine</a:t>
            </a:r>
            <a:r>
              <a:rPr lang="en-US" sz="2000" dirty="0"/>
              <a:t> (smoked meats, ages cheeses, beer)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can produce hypertensive crisis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696200" cy="365125"/>
          </a:xfrm>
        </p:spPr>
        <p:txBody>
          <a:bodyPr/>
          <a:lstStyle/>
          <a:p>
            <a:r>
              <a:rPr lang="en-US" b="1" dirty="0"/>
              <a:t>Stahl's Essential Psychopharmacology: </a:t>
            </a:r>
            <a:r>
              <a:rPr lang="en-US" b="1" dirty="0" err="1"/>
              <a:t>Neuroscientific</a:t>
            </a:r>
            <a:r>
              <a:rPr lang="en-US" b="1" dirty="0"/>
              <a:t> Basis and Practical Applications , fourth edition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Monoamine Oxidase Inhibitors (MAOIs)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endParaRPr lang="en-US" sz="4000"/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4000"/>
              <a:t>Irreversibly inhibit monoamine oxidase enzymes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4000"/>
              <a:t>Effective for major depression, panic disorder, social phobia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4000"/>
              <a:t>Drug  interactions and dietary restrictions limit use</a:t>
            </a:r>
          </a:p>
          <a:p>
            <a:pPr eaLnBrk="1" hangingPunct="1"/>
            <a:endParaRPr lang="en-US" sz="4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Biochemistry of MAO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/>
              <a:t>Occurs as two isoenzymes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3200"/>
              <a:t>MAO-A – </a:t>
            </a:r>
          </a:p>
          <a:p>
            <a:pPr lvl="2" eaLnBrk="1" hangingPunct="1">
              <a:buClr>
                <a:srgbClr val="00FF00"/>
              </a:buClr>
              <a:buFontTx/>
              <a:buChar char="•"/>
            </a:pPr>
            <a:r>
              <a:rPr lang="en-US" sz="3200"/>
              <a:t>Oxidizes norepinephrine, serotonin, tyramine</a:t>
            </a:r>
          </a:p>
          <a:p>
            <a:pPr lvl="2" eaLnBrk="1" hangingPunct="1">
              <a:buClr>
                <a:srgbClr val="00FF00"/>
              </a:buClr>
              <a:buFontTx/>
              <a:buNone/>
            </a:pPr>
            <a:endParaRPr lang="en-US" sz="3200"/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3200"/>
              <a:t>MAO-B </a:t>
            </a:r>
          </a:p>
          <a:p>
            <a:pPr lvl="2" eaLnBrk="1" hangingPunct="1">
              <a:buClr>
                <a:srgbClr val="00FF00"/>
              </a:buClr>
            </a:pPr>
            <a:r>
              <a:rPr lang="en-US" sz="3200"/>
              <a:t>selective for dopamine metabolism</a:t>
            </a:r>
          </a:p>
          <a:p>
            <a:pPr eaLnBrk="1" hangingPunct="1"/>
            <a:endParaRPr lang="en-US" sz="4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Dietary and Drug Interactions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400"/>
              <a:t>Increased stores of catecholamines sensitize patients to effects of sympathomimetics</a:t>
            </a:r>
          </a:p>
          <a:p>
            <a:pPr eaLnBrk="1" hangingPunct="1">
              <a:lnSpc>
                <a:spcPct val="90000"/>
              </a:lnSpc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400"/>
              <a:t>Accumulation of tyramine (sympathomimetic) = high risk of hypertensive reactions to dietary tyramine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/>
              <a:t>requires dietary restrictions</a:t>
            </a:r>
          </a:p>
          <a:p>
            <a:pPr eaLnBrk="1" hangingPunct="1">
              <a:lnSpc>
                <a:spcPct val="90000"/>
              </a:lnSpc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400"/>
              <a:t>Interactions with other sympathomimetic drugs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/>
              <a:t>Antidepressants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/>
              <a:t>OTC cold remedies</a:t>
            </a:r>
          </a:p>
          <a:p>
            <a:pPr lvl="2" eaLnBrk="1" hangingPunct="1">
              <a:lnSpc>
                <a:spcPct val="90000"/>
              </a:lnSpc>
              <a:buClr>
                <a:srgbClr val="00FF00"/>
              </a:buClr>
              <a:buFontTx/>
              <a:buChar char="•"/>
            </a:pPr>
            <a:r>
              <a:rPr lang="en-US"/>
              <a:t>phenylpropanolamine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/>
              <a:t>Meperidine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/>
              <a:t>L-dopa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416675"/>
            <a:ext cx="8839200" cy="365125"/>
          </a:xfrm>
        </p:spPr>
        <p:txBody>
          <a:bodyPr/>
          <a:lstStyle/>
          <a:p>
            <a:r>
              <a:rPr lang="en-US" b="1" dirty="0"/>
              <a:t>Stahl's Essential Psychopharmacology: </a:t>
            </a:r>
            <a:r>
              <a:rPr lang="en-US" b="1" dirty="0" err="1"/>
              <a:t>Neuroscientific</a:t>
            </a:r>
            <a:r>
              <a:rPr lang="en-US" b="1" dirty="0"/>
              <a:t> Basis and Practical Applications , fourth edition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76350" y="342900"/>
            <a:ext cx="7124700" cy="954088"/>
          </a:xfrm>
        </p:spPr>
        <p:txBody>
          <a:bodyPr/>
          <a:lstStyle/>
          <a:p>
            <a:pPr eaLnBrk="1" hangingPunct="1"/>
            <a:r>
              <a:rPr lang="en-US"/>
              <a:t>Examples of MAOIs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800"/>
              <a:t>Irreversible, non-selective MAOIs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100"/>
              <a:t>phenelzine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100"/>
              <a:t>isocarboxazid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100"/>
              <a:t>tranylcypromine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/>
              <a:t>S</a:t>
            </a:r>
            <a:r>
              <a:rPr lang="en-US" sz="2800" noProof="1"/>
              <a:t>elective MAO-B</a:t>
            </a:r>
            <a:r>
              <a:rPr lang="en-US" sz="2800"/>
              <a:t> inhibitors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100" noProof="1"/>
              <a:t>deprenyl </a:t>
            </a:r>
            <a:r>
              <a:rPr lang="en-US" sz="2100"/>
              <a:t>(selegiline)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100"/>
              <a:t>loses its specificity for MAO-B in antidepressant doses</a:t>
            </a:r>
          </a:p>
          <a:p>
            <a:pPr eaLnBrk="1" hangingPunct="1">
              <a:lnSpc>
                <a:spcPct val="80000"/>
              </a:lnSpc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800"/>
              <a:t>Reversible monoamine oxidase inhibitors (RIMAs)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100"/>
              <a:t>Moclobemide – not approved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100"/>
              <a:t>Appears to be relatively free of food/drug interactions</a:t>
            </a:r>
            <a:endParaRPr lang="en-US" sz="2100" noProof="1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100"/>
          </a:p>
          <a:p>
            <a:pPr eaLnBrk="1" hangingPunct="1"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Selective Serotonin Reuptake Inhibitors(SSRIs)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229600" cy="53641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63DE8"/>
              </a:buClr>
              <a:buFont typeface="Wingdings" pitchFamily="2" charset="2"/>
              <a:buNone/>
            </a:pPr>
            <a:endParaRPr lang="en-US" sz="2400" dirty="0"/>
          </a:p>
          <a:p>
            <a:pPr eaLnBrk="1" hangingPunct="1">
              <a:lnSpc>
                <a:spcPct val="90000"/>
              </a:lnSpc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400" dirty="0"/>
              <a:t>Currently marketed medications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noProof="1"/>
              <a:t>fluoxetine (Prozac).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noProof="1"/>
              <a:t>sertraline (Zoloft).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noProof="1"/>
              <a:t>paroxetine (Paxil)</a:t>
            </a:r>
            <a:endParaRPr lang="en-US" sz="2400" dirty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 err="1"/>
              <a:t>fluvoxamine</a:t>
            </a:r>
            <a:r>
              <a:rPr lang="en-US" sz="2400" dirty="0"/>
              <a:t> (</a:t>
            </a:r>
            <a:r>
              <a:rPr lang="en-US" sz="2400" dirty="0" err="1"/>
              <a:t>Luvox</a:t>
            </a:r>
            <a:r>
              <a:rPr lang="en-US" sz="2400" dirty="0"/>
              <a:t>)</a:t>
            </a:r>
            <a:endParaRPr lang="en-US" sz="2400" noProof="1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noProof="1"/>
              <a:t>citalopram (Celexa)</a:t>
            </a:r>
            <a:endParaRPr lang="en-US" sz="2400" dirty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 err="1"/>
              <a:t>escitalopram</a:t>
            </a:r>
            <a:r>
              <a:rPr lang="en-US" sz="2400" dirty="0"/>
              <a:t> (</a:t>
            </a:r>
            <a:r>
              <a:rPr lang="en-US" sz="2400" dirty="0" err="1"/>
              <a:t>Lexapro</a:t>
            </a:r>
            <a:r>
              <a:rPr lang="en-US" sz="2400" dirty="0"/>
              <a:t>)</a:t>
            </a:r>
            <a:endParaRPr lang="en-US" sz="2400" noProof="1"/>
          </a:p>
          <a:p>
            <a:pPr eaLnBrk="1" hangingPunct="1">
              <a:lnSpc>
                <a:spcPct val="90000"/>
              </a:lnSpc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400" noProof="1"/>
              <a:t>Selectively inhibit 5-HT (not NE) uptake</a:t>
            </a:r>
          </a:p>
          <a:p>
            <a:pPr eaLnBrk="1" hangingPunct="1">
              <a:lnSpc>
                <a:spcPct val="90000"/>
              </a:lnSpc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400" noProof="1"/>
              <a:t>Differ from TCAs by having little affinity for muscarinic, as well as many other neuroreceptors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Selective Serotonin Uptake Inhibitors (SSRIs)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276350" y="2327275"/>
            <a:ext cx="7124700" cy="3741738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800" dirty="0"/>
              <a:t>Much higher therapeutic index than TCAs or MAO-I’s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endParaRPr lang="en-US" sz="2800" noProof="1"/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800" noProof="1"/>
              <a:t>Much better tolerated in early therapy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endParaRPr lang="en-US" sz="2800" noProof="1"/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800" noProof="1"/>
              <a:t>Equal or almost equal in efficacy to TCAs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endParaRPr lang="en-US" sz="3600" noProof="1"/>
          </a:p>
          <a:p>
            <a:pPr eaLnBrk="1" hangingPunct="1">
              <a:buClr>
                <a:srgbClr val="063DE8"/>
              </a:buClr>
              <a:buFont typeface="Wingdings" pitchFamily="2" charset="2"/>
              <a:buNone/>
            </a:pPr>
            <a:endParaRPr lang="en-US" sz="3600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IN" sz="1400" u="sng" dirty="0" err="1">
                <a:hlinkClick r:id="rId2" tooltip="Clinical therapeutics."/>
              </a:rPr>
              <a:t>Clin</a:t>
            </a:r>
            <a:r>
              <a:rPr lang="en-IN" sz="1400" u="sng" dirty="0">
                <a:hlinkClick r:id="rId2" tooltip="Clinical therapeutics."/>
              </a:rPr>
              <a:t> </a:t>
            </a:r>
            <a:r>
              <a:rPr lang="en-IN" sz="1400" u="sng" dirty="0" err="1">
                <a:hlinkClick r:id="rId2" tooltip="Clinical therapeutics."/>
              </a:rPr>
              <a:t>Ther</a:t>
            </a:r>
            <a:r>
              <a:rPr lang="en-IN" sz="1400" u="sng" dirty="0">
                <a:hlinkClick r:id="rId2" tooltip="Clinical therapeutics."/>
              </a:rPr>
              <a:t>.</a:t>
            </a:r>
            <a:r>
              <a:rPr lang="en-IN" sz="1400" dirty="0"/>
              <a:t> 2014 Jul 1;36(7):1087-1095.e4. doi:10.1016/j.clinthera.2014.06.001</a:t>
            </a:r>
            <a:r>
              <a:rPr lang="en-IN" sz="1400"/>
              <a:t>. </a:t>
            </a:r>
            <a:endParaRPr lang="en-US" sz="1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br>
              <a:rPr lang="en-US">
                <a:ea typeface="ＭＳ Ｐゴシック" pitchFamily="34" charset="-128"/>
              </a:rPr>
            </a:br>
            <a:br>
              <a:rPr lang="en-IN">
                <a:ea typeface="ＭＳ Ｐゴシック" pitchFamily="34" charset="-128"/>
              </a:rPr>
            </a:br>
            <a:endParaRPr lang="en-IN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  <a:p>
                      <a:endParaRPr lang="en-US" dirty="0"/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0">
                <a:tc>
                  <a:txBody>
                    <a:bodyPr/>
                    <a:lstStyle/>
                    <a:p>
                      <a:r>
                        <a:rPr lang="en-US" b="0" i="1" dirty="0"/>
                        <a:t> </a:t>
                      </a:r>
                      <a:r>
                        <a:rPr lang="en-IN" dirty="0"/>
                        <a:t>Selective serotonin reuptake inhibitors  versus </a:t>
                      </a:r>
                      <a:r>
                        <a:rPr lang="en-IN" dirty="0" err="1"/>
                        <a:t>tricyclic</a:t>
                      </a:r>
                      <a:r>
                        <a:rPr lang="en-IN" dirty="0"/>
                        <a:t> antidepressants in  young patients: A </a:t>
                      </a:r>
                      <a:r>
                        <a:rPr lang="en-IN" dirty="0" err="1"/>
                        <a:t>metaanalysis</a:t>
                      </a:r>
                      <a:r>
                        <a:rPr lang="en-IN" dirty="0"/>
                        <a:t> of efficacy &amp; </a:t>
                      </a:r>
                      <a:r>
                        <a:rPr lang="en-IN" dirty="0" err="1"/>
                        <a:t>tolerability;Qin</a:t>
                      </a:r>
                      <a:r>
                        <a:rPr lang="en-IN" dirty="0"/>
                        <a:t> B et. </a:t>
                      </a:r>
                      <a:r>
                        <a:rPr lang="en-IN" dirty="0" err="1"/>
                        <a:t>Al.Clin</a:t>
                      </a:r>
                      <a:r>
                        <a:rPr lang="en-IN" dirty="0"/>
                        <a:t>. </a:t>
                      </a:r>
                      <a:r>
                        <a:rPr lang="en-IN" dirty="0" err="1"/>
                        <a:t>Ther;Jul</a:t>
                      </a:r>
                      <a:r>
                        <a:rPr lang="en-IN" dirty="0"/>
                        <a:t>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Meta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SSRIs were significantly more effective than TCAs in primary efficacy (SMD = -0.52; 95% CI, -0.81 to -0.24; P = 0.0003).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SSRI therapy has a superior efficacy and is better tolerated compared with TCA therapy in young patients.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Side effects associated with SSRIs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4000"/>
              <a:t>Nausea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4000"/>
              <a:t>Sexual dysfunction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3400"/>
              <a:t>Delayed ejaculation/anorgasmia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4000"/>
              <a:t>Anxiety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4000"/>
              <a:t>Insomnia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1431925"/>
          </a:xfrm>
        </p:spPr>
        <p:txBody>
          <a:bodyPr/>
          <a:lstStyle/>
          <a:p>
            <a:pPr eaLnBrk="1" hangingPunct="1"/>
            <a:r>
              <a:rPr lang="en-US" sz="4000" dirty="0"/>
              <a:t>Selective </a:t>
            </a:r>
            <a:r>
              <a:rPr lang="en-US" sz="4000" dirty="0" err="1"/>
              <a:t>Norepinephrine</a:t>
            </a:r>
            <a:r>
              <a:rPr lang="en-US" sz="4000" dirty="0"/>
              <a:t>-Serotonin Reuptake Inhibitors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800"/>
              <a:t>V</a:t>
            </a:r>
            <a:r>
              <a:rPr lang="en-US" sz="2800" noProof="1"/>
              <a:t>enlafaxine (Effexor)</a:t>
            </a:r>
            <a:r>
              <a:rPr lang="en-US" sz="2800"/>
              <a:t> Duloxetine (Cymbalta)</a:t>
            </a:r>
            <a:r>
              <a:rPr lang="en-US" sz="2800" noProof="1"/>
              <a:t>: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noProof="1"/>
              <a:t>relatively devoid of antihistaminergic, anticholinergic, and antiadrenergic properties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/>
              <a:t>nonselective</a:t>
            </a:r>
            <a:r>
              <a:rPr lang="en-US" noProof="1"/>
              <a:t> inhibitor of both NE and 5-HT uptake.</a:t>
            </a:r>
            <a:endParaRPr lang="en-US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   Adverse effects:  GI , Sexual dysfunction, hypertension (venlafaxine)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019801"/>
            <a:ext cx="7924800" cy="762000"/>
          </a:xfrm>
        </p:spPr>
        <p:txBody>
          <a:bodyPr/>
          <a:lstStyle/>
          <a:p>
            <a:r>
              <a:rPr lang="en-US" b="1" dirty="0"/>
              <a:t>Stahl's Essential Psychopharmacology: </a:t>
            </a:r>
            <a:r>
              <a:rPr lang="en-US" b="1" dirty="0" err="1"/>
              <a:t>Neuroscientific</a:t>
            </a:r>
            <a:r>
              <a:rPr lang="en-US" b="1" dirty="0"/>
              <a:t> Basis and Practical Applications ,,fourth edition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793037" cy="838200"/>
          </a:xfrm>
        </p:spPr>
        <p:txBody>
          <a:bodyPr/>
          <a:lstStyle/>
          <a:p>
            <a:pPr eaLnBrk="1" hangingPunct="1"/>
            <a:r>
              <a:rPr lang="en-US"/>
              <a:t>Treatment of Depression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2057400"/>
            <a:ext cx="75438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Medical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antidepressants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electroconvulsive therapy (ECT)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Psychosocial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cognitive-behavioral therapy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interpersonal therapy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416675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 b="1" dirty="0"/>
              <a:t>Kaplan </a:t>
            </a:r>
            <a:r>
              <a:rPr lang="en-IN" b="1" dirty="0" err="1"/>
              <a:t>Sadocks</a:t>
            </a:r>
            <a:r>
              <a:rPr lang="en-IN" b="1" dirty="0"/>
              <a:t> Comprehensive Textbook of Psychiatry 2 Volume Set 7th Ed Lippincott Williams </a:t>
            </a:r>
            <a:r>
              <a:rPr lang="en-IN" b="1" dirty="0" err="1"/>
              <a:t>Wil</a:t>
            </a:r>
            <a:endParaRPr lang="en-AU" sz="2000" i="1" dirty="0">
              <a:solidFill>
                <a:schemeClr val="tx1">
                  <a:lumMod val="95000"/>
                  <a:lumOff val="5000"/>
                </a:schemeClr>
              </a:solidFill>
              <a:cs typeface="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/>
              <a:t>Other antidepressants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430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400"/>
              <a:t>Trazodone </a:t>
            </a:r>
          </a:p>
          <a:p>
            <a:pPr lvl="1" eaLnBrk="1" hangingPunct="1">
              <a:lnSpc>
                <a:spcPct val="90000"/>
              </a:lnSpc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400"/>
              <a:t>mixed 5-HT agonist/antagonist</a:t>
            </a:r>
          </a:p>
          <a:p>
            <a:pPr lvl="2" eaLnBrk="1" hangingPunct="1">
              <a:lnSpc>
                <a:spcPct val="90000"/>
              </a:lnSpc>
              <a:buClr>
                <a:srgbClr val="990099"/>
              </a:buClr>
              <a:buFontTx/>
              <a:buChar char="•"/>
            </a:pPr>
            <a:r>
              <a:rPr lang="en-US">
                <a:sym typeface="Symbol" pitchFamily="18" charset="2"/>
              </a:rPr>
              <a:t></a:t>
            </a:r>
            <a:r>
              <a:rPr lang="en-US" baseline="-25000">
                <a:sym typeface="Symbol" pitchFamily="18" charset="2"/>
              </a:rPr>
              <a:t>1 </a:t>
            </a:r>
            <a:r>
              <a:rPr lang="en-US">
                <a:sym typeface="Symbol" pitchFamily="18" charset="2"/>
              </a:rPr>
              <a:t>antagonist</a:t>
            </a:r>
          </a:p>
          <a:p>
            <a:pPr lvl="2" eaLnBrk="1" hangingPunct="1">
              <a:lnSpc>
                <a:spcPct val="90000"/>
              </a:lnSpc>
              <a:buClr>
                <a:srgbClr val="990099"/>
              </a:buClr>
              <a:buFontTx/>
              <a:buChar char="•"/>
            </a:pPr>
            <a:r>
              <a:rPr lang="en-US">
                <a:sym typeface="Symbol" pitchFamily="18" charset="2"/>
              </a:rPr>
              <a:t>H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antagonist</a:t>
            </a:r>
            <a:endParaRPr lang="en-US"/>
          </a:p>
          <a:p>
            <a:pPr eaLnBrk="1" hangingPunct="1">
              <a:lnSpc>
                <a:spcPct val="90000"/>
              </a:lnSpc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400"/>
              <a:t>Nefazodone (Serzone)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/>
              <a:t>5 HT</a:t>
            </a:r>
            <a:r>
              <a:rPr lang="en-US" sz="2400" baseline="-25000"/>
              <a:t>2</a:t>
            </a:r>
            <a:r>
              <a:rPr lang="en-US" sz="2400"/>
              <a:t> antagonist</a:t>
            </a:r>
          </a:p>
          <a:p>
            <a:pPr eaLnBrk="1" hangingPunct="1">
              <a:lnSpc>
                <a:spcPct val="90000"/>
              </a:lnSpc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2400"/>
              <a:t>Bupropion (Wellbutrin; Zyban)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/>
              <a:t>Inhibits uptake of DA and NE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/>
              <a:t>antismoking properties probably involves parent molecule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/>
              <a:t>Lacks sexual side effects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/>
              <a:t>Seizure risk</a:t>
            </a:r>
          </a:p>
          <a:p>
            <a:pPr eaLnBrk="1" hangingPunct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Electroconvulsive Therapy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used for depression that doesn’t respond to other treatments</a:t>
            </a:r>
          </a:p>
          <a:p>
            <a:pPr eaLnBrk="1" hangingPunct="1"/>
            <a:r>
              <a:rPr lang="en-US" dirty="0"/>
              <a:t>effective</a:t>
            </a:r>
          </a:p>
          <a:p>
            <a:pPr eaLnBrk="1" hangingPunct="1"/>
            <a:r>
              <a:rPr lang="en-US" dirty="0"/>
              <a:t>exact mechanism of action is unknown</a:t>
            </a:r>
          </a:p>
          <a:p>
            <a:pPr eaLnBrk="1" hangingPunct="1"/>
            <a:r>
              <a:rPr lang="en-US" dirty="0"/>
              <a:t>receive treatments every other day for total of 6-10 treatments</a:t>
            </a:r>
          </a:p>
          <a:p>
            <a:pPr eaLnBrk="1" hangingPunct="1"/>
            <a:r>
              <a:rPr lang="en-US" dirty="0"/>
              <a:t>side effects:  short-term memory loss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8763000" cy="365125"/>
          </a:xfrm>
        </p:spPr>
        <p:txBody>
          <a:bodyPr/>
          <a:lstStyle/>
          <a:p>
            <a:r>
              <a:rPr lang="en-IN" b="1" dirty="0"/>
              <a:t>Kaplan </a:t>
            </a:r>
            <a:r>
              <a:rPr lang="en-IN" b="1" dirty="0" err="1"/>
              <a:t>Sadocks</a:t>
            </a:r>
            <a:r>
              <a:rPr lang="en-IN" b="1" dirty="0"/>
              <a:t> Comprehensive Textbook of Psychiatry 2 Volume Set 7th Ed Lippincott Williams </a:t>
            </a:r>
            <a:r>
              <a:rPr lang="en-IN" b="1" dirty="0" err="1"/>
              <a:t>Wil</a:t>
            </a:r>
            <a:endParaRPr lang="en-AU" sz="2000" i="1" dirty="0">
              <a:solidFill>
                <a:schemeClr val="tx1">
                  <a:lumMod val="95000"/>
                  <a:lumOff val="5000"/>
                </a:schemeClr>
              </a:solidFill>
              <a:cs typeface="Aharoni" pitchFamily="2" charset="-79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Cognitive-Behavioral Therapy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focuses on changing dysfunctional beliefs associated with depression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clients do homework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monitor and log thought processes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engage in hypothesis testing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important to reactivate client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10-20 weekly sessions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effective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019801"/>
            <a:ext cx="8610600" cy="762000"/>
          </a:xfrm>
        </p:spPr>
        <p:txBody>
          <a:bodyPr/>
          <a:lstStyle/>
          <a:p>
            <a:r>
              <a:rPr lang="en-IN" u="sng" dirty="0" err="1">
                <a:solidFill>
                  <a:schemeClr val="bg1"/>
                </a:solidFill>
                <a:hlinkClick r:id="rId3"/>
              </a:rPr>
              <a:t>Cuijpers</a:t>
            </a:r>
            <a:r>
              <a:rPr lang="en-IN" u="sng" dirty="0">
                <a:solidFill>
                  <a:schemeClr val="bg1"/>
                </a:solidFill>
                <a:hlinkClick r:id="rId3"/>
              </a:rPr>
              <a:t> P</a:t>
            </a:r>
            <a:r>
              <a:rPr lang="en-IN" baseline="30000" dirty="0">
                <a:solidFill>
                  <a:schemeClr val="bg1"/>
                </a:solidFill>
              </a:rPr>
              <a:t>1</a:t>
            </a:r>
            <a:r>
              <a:rPr lang="en-IN" dirty="0">
                <a:solidFill>
                  <a:schemeClr val="bg1"/>
                </a:solidFill>
              </a:rPr>
              <a:t>, </a:t>
            </a:r>
            <a:r>
              <a:rPr lang="en-IN" u="sng" dirty="0" err="1">
                <a:solidFill>
                  <a:schemeClr val="bg1"/>
                </a:solidFill>
                <a:hlinkClick r:id="rId4"/>
              </a:rPr>
              <a:t>Berking</a:t>
            </a:r>
            <a:r>
              <a:rPr lang="en-IN" u="sng" dirty="0">
                <a:solidFill>
                  <a:schemeClr val="bg1"/>
                </a:solidFill>
                <a:hlinkClick r:id="rId4"/>
              </a:rPr>
              <a:t> M</a:t>
            </a:r>
            <a:r>
              <a:rPr lang="en-IN" dirty="0">
                <a:solidFill>
                  <a:schemeClr val="bg1"/>
                </a:solidFill>
              </a:rPr>
              <a:t>, </a:t>
            </a:r>
            <a:r>
              <a:rPr lang="en-IN" u="sng" dirty="0" err="1">
                <a:solidFill>
                  <a:schemeClr val="bg1"/>
                </a:solidFill>
                <a:hlinkClick r:id="rId5"/>
              </a:rPr>
              <a:t>Andersson</a:t>
            </a:r>
            <a:r>
              <a:rPr lang="en-IN" u="sng" dirty="0">
                <a:solidFill>
                  <a:schemeClr val="bg1"/>
                </a:solidFill>
                <a:hlinkClick r:id="rId5"/>
              </a:rPr>
              <a:t> G</a:t>
            </a:r>
            <a:r>
              <a:rPr lang="en-IN" dirty="0">
                <a:solidFill>
                  <a:schemeClr val="bg1"/>
                </a:solidFill>
              </a:rPr>
              <a:t>, </a:t>
            </a:r>
            <a:r>
              <a:rPr lang="en-IN" u="sng" dirty="0">
                <a:solidFill>
                  <a:schemeClr val="bg1"/>
                </a:solidFill>
                <a:hlinkClick r:id="rId6"/>
              </a:rPr>
              <a:t>Quigley L</a:t>
            </a:r>
            <a:r>
              <a:rPr lang="en-IN" dirty="0">
                <a:solidFill>
                  <a:schemeClr val="bg1"/>
                </a:solidFill>
              </a:rPr>
              <a:t>, </a:t>
            </a:r>
            <a:r>
              <a:rPr lang="en-IN" u="sng" dirty="0" err="1">
                <a:solidFill>
                  <a:schemeClr val="bg1"/>
                </a:solidFill>
                <a:hlinkClick r:id="rId7"/>
              </a:rPr>
              <a:t>Kleiboer</a:t>
            </a:r>
            <a:r>
              <a:rPr lang="en-IN" u="sng" dirty="0">
                <a:solidFill>
                  <a:schemeClr val="bg1"/>
                </a:solidFill>
                <a:hlinkClick r:id="rId7"/>
              </a:rPr>
              <a:t> A</a:t>
            </a:r>
            <a:r>
              <a:rPr lang="en-IN" dirty="0">
                <a:solidFill>
                  <a:schemeClr val="bg1"/>
                </a:solidFill>
              </a:rPr>
              <a:t>, </a:t>
            </a:r>
            <a:r>
              <a:rPr lang="en-IN" u="sng" dirty="0">
                <a:solidFill>
                  <a:schemeClr val="bg1"/>
                </a:solidFill>
                <a:hlinkClick r:id="rId8"/>
              </a:rPr>
              <a:t>Dobson KS</a:t>
            </a:r>
            <a:endParaRPr lang="en-IN" u="sng" dirty="0">
              <a:solidFill>
                <a:schemeClr val="bg1"/>
              </a:solidFill>
            </a:endParaRPr>
          </a:p>
          <a:p>
            <a:r>
              <a:rPr lang="en-IN" u="sng" dirty="0">
                <a:solidFill>
                  <a:schemeClr val="dk1"/>
                </a:solidFill>
              </a:rPr>
              <a:t>,</a:t>
            </a:r>
            <a:r>
              <a:rPr lang="en-IN" b="1" dirty="0">
                <a:solidFill>
                  <a:schemeClr val="dk1"/>
                </a:solidFill>
              </a:rPr>
              <a:t> A meta-analysis of cognitive-behavioural therapy for adult </a:t>
            </a:r>
          </a:p>
          <a:p>
            <a:r>
              <a:rPr lang="en-IN" b="1" dirty="0">
                <a:solidFill>
                  <a:schemeClr val="dk1"/>
                </a:solidFill>
              </a:rPr>
              <a:t>depression, alone and in comparison with other treatments.</a:t>
            </a:r>
          </a:p>
          <a:p>
            <a:r>
              <a:rPr lang="pl-PL" u="sng" dirty="0">
                <a:solidFill>
                  <a:schemeClr val="dk1"/>
                </a:solidFill>
                <a:hlinkClick r:id="rId9" tooltip="Canadian journal of psychiatry. Revue canadienne de psychiatrie."/>
              </a:rPr>
              <a:t> </a:t>
            </a:r>
            <a:r>
              <a:rPr lang="pl-PL" u="sng" dirty="0">
                <a:solidFill>
                  <a:schemeClr val="bg1"/>
                </a:solidFill>
                <a:hlinkClick r:id="rId9" tooltip="Canadian journal of psychiatry. Revue canadienne de psychiatrie."/>
              </a:rPr>
              <a:t>Can J Psychiatry</a:t>
            </a:r>
            <a:r>
              <a:rPr lang="pl-PL" u="sng" dirty="0">
                <a:solidFill>
                  <a:schemeClr val="dk1"/>
                </a:solidFill>
                <a:hlinkClick r:id="rId9" tooltip="Canadian journal of psychiatry. Revue canadienne de psychiatrie."/>
              </a:rPr>
              <a:t>.</a:t>
            </a:r>
            <a:endParaRPr lang="en-IN" u="sng" dirty="0">
              <a:solidFill>
                <a:schemeClr val="dk1"/>
              </a:solidFill>
            </a:endParaRPr>
          </a:p>
          <a:p>
            <a:r>
              <a:rPr lang="pl-PL" dirty="0">
                <a:solidFill>
                  <a:schemeClr val="dk1"/>
                </a:solidFill>
              </a:rPr>
              <a:t> 2013</a:t>
            </a:r>
            <a:r>
              <a:rPr lang="en-IN" dirty="0">
                <a:solidFill>
                  <a:schemeClr val="dk1"/>
                </a:solidFill>
              </a:rPr>
              <a:t> </a:t>
            </a:r>
            <a:r>
              <a:rPr lang="pl-PL" dirty="0">
                <a:solidFill>
                  <a:schemeClr val="dk1"/>
                </a:solidFill>
              </a:rPr>
              <a:t>Jul;58(7):376-85.</a:t>
            </a:r>
          </a:p>
          <a:p>
            <a:pPr fontAlgn="base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Interpersonal Psychotherapy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focuses on resolving problems in client’s existing interpersonal relationships and forming new ones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4 major areas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dealing with interpersonal role disputes (marital conflict, conflict with friends)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adjusting to the loss of a relationship (death, divorce)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acquiring new relationships (getting married or establishing professional relationships)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identifying and correcting deficits in social skills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Interpersonal Psychotherapy (continued)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15-20 weekly sessions</a:t>
            </a:r>
          </a:p>
          <a:p>
            <a:pPr eaLnBrk="1" hangingPunct="1"/>
            <a:r>
              <a:rPr lang="en-US"/>
              <a:t>effective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Comparing Treatments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studies compare CBT and IPT to antidepressant meds and other control conditions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results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CBT, IPT, and meds are equally effective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CBT, IPT, and meds are more effective than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/>
              <a:t>placebo conditions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/>
              <a:t>brief psychodynamic treatments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/>
              <a:t>other control conditions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50-70% of people benefit from treatment to a significant extent, compared to 30% in placebo or control conditions</a:t>
            </a:r>
          </a:p>
          <a:p>
            <a:pPr lvl="1" eaLnBrk="1" hangingPunct="1">
              <a:lnSpc>
                <a:spcPct val="90000"/>
              </a:lnSpc>
            </a:pPr>
            <a:endParaRPr lang="en-US" sz="20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5943600"/>
            <a:ext cx="8534400" cy="365125"/>
          </a:xfrm>
        </p:spPr>
        <p:txBody>
          <a:bodyPr/>
          <a:lstStyle/>
          <a:p>
            <a:r>
              <a:rPr lang="en-IN" b="1" dirty="0"/>
              <a:t>Kaplan </a:t>
            </a:r>
            <a:r>
              <a:rPr lang="en-IN" b="1" dirty="0" err="1"/>
              <a:t>Sadocks</a:t>
            </a:r>
            <a:r>
              <a:rPr lang="en-IN" b="1" dirty="0"/>
              <a:t> Comprehensive Textbook of Psychiatry 2 Volume Set 7th Ed Lippincott Williams </a:t>
            </a:r>
            <a:r>
              <a:rPr lang="en-IN" b="1" dirty="0" err="1"/>
              <a:t>Wil</a:t>
            </a:r>
            <a:endParaRPr lang="en-AU" sz="2000" i="1" dirty="0">
              <a:solidFill>
                <a:schemeClr val="tx1">
                  <a:lumMod val="95000"/>
                  <a:lumOff val="5000"/>
                </a:schemeClr>
              </a:solidFill>
              <a:cs typeface="Aharoni" pitchFamily="2" charset="-79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Combined Treatments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Meds work more quickly</a:t>
            </a:r>
          </a:p>
          <a:p>
            <a:pPr eaLnBrk="1" hangingPunct="1"/>
            <a:r>
              <a:rPr lang="en-US"/>
              <a:t>Psychosocial treatments</a:t>
            </a:r>
          </a:p>
          <a:p>
            <a:pPr lvl="1" eaLnBrk="1" hangingPunct="1"/>
            <a:r>
              <a:rPr lang="en-US"/>
              <a:t>Increase long-range social functioning</a:t>
            </a:r>
          </a:p>
          <a:p>
            <a:pPr lvl="1" eaLnBrk="1" hangingPunct="1"/>
            <a:r>
              <a:rPr lang="en-US"/>
              <a:t>Prevent relapse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019801"/>
            <a:ext cx="8229600" cy="762000"/>
          </a:xfrm>
        </p:spPr>
        <p:txBody>
          <a:bodyPr/>
          <a:lstStyle/>
          <a:p>
            <a:r>
              <a:rPr lang="en-US" dirty="0"/>
              <a:t>King M, Davidson O, Taylor F, Haines A, Sharp D, Turner R. Effectiveness of teaching general practitioners skills in brief cognitive </a:t>
            </a:r>
            <a:r>
              <a:rPr lang="en-US" dirty="0" err="1"/>
              <a:t>behaviour</a:t>
            </a:r>
            <a:r>
              <a:rPr lang="en-US" dirty="0"/>
              <a:t> therapy to treat patients with depression: </a:t>
            </a:r>
            <a:r>
              <a:rPr lang="en-US" dirty="0" err="1"/>
              <a:t>randomised</a:t>
            </a:r>
            <a:r>
              <a:rPr lang="en-US" dirty="0"/>
              <a:t> controlled trial. [comment]. BMJ. 2002;324:947–950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1]All of the following are treatment options for treating depression-</a:t>
            </a:r>
          </a:p>
          <a:p>
            <a:pPr lvl="0">
              <a:buNone/>
            </a:pPr>
            <a:r>
              <a:rPr lang="en-US" dirty="0"/>
              <a:t>A) Antipsychotics</a:t>
            </a:r>
          </a:p>
          <a:p>
            <a:pPr lvl="0">
              <a:buNone/>
            </a:pPr>
            <a:r>
              <a:rPr lang="en-US" dirty="0"/>
              <a:t>B) Antidepressants</a:t>
            </a:r>
          </a:p>
          <a:p>
            <a:pPr lvl="0">
              <a:buNone/>
            </a:pPr>
            <a:r>
              <a:rPr lang="en-US" dirty="0"/>
              <a:t>C) Psychotherapy </a:t>
            </a:r>
          </a:p>
          <a:p>
            <a:pPr>
              <a:buNone/>
            </a:pPr>
            <a:r>
              <a:rPr lang="en-US" dirty="0"/>
              <a:t>D)  Electroconvulsive therapy (ECT) </a:t>
            </a:r>
          </a:p>
          <a:p>
            <a:pPr lvl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2] All of the following are antidepressants except-</a:t>
            </a:r>
          </a:p>
          <a:p>
            <a:pPr lvl="0">
              <a:buNone/>
            </a:pPr>
            <a:r>
              <a:rPr lang="en-US" dirty="0"/>
              <a:t>A) </a:t>
            </a:r>
            <a:r>
              <a:rPr lang="en-US" dirty="0" err="1"/>
              <a:t>Imipramine</a:t>
            </a:r>
            <a:endParaRPr lang="en-US" dirty="0"/>
          </a:p>
          <a:p>
            <a:pPr lvl="0">
              <a:buNone/>
            </a:pPr>
            <a:r>
              <a:rPr lang="en-US" dirty="0"/>
              <a:t>B) Haloperidol </a:t>
            </a:r>
          </a:p>
          <a:p>
            <a:pPr lvl="0">
              <a:buNone/>
            </a:pPr>
            <a:r>
              <a:rPr lang="en-US" dirty="0"/>
              <a:t>C) </a:t>
            </a:r>
            <a:r>
              <a:rPr lang="en-US" dirty="0" err="1"/>
              <a:t>Fluoxetine</a:t>
            </a:r>
            <a:endParaRPr lang="en-US" dirty="0"/>
          </a:p>
          <a:p>
            <a:pPr lvl="0">
              <a:buNone/>
            </a:pPr>
            <a:r>
              <a:rPr lang="en-US" dirty="0"/>
              <a:t>D) </a:t>
            </a:r>
            <a:r>
              <a:rPr lang="en-US" dirty="0" err="1"/>
              <a:t>Amitryptylin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3] All of the following statements are true regarding SSRI except-</a:t>
            </a:r>
          </a:p>
          <a:p>
            <a:pPr>
              <a:buNone/>
            </a:pPr>
            <a:r>
              <a:rPr lang="en-US" sz="2800" dirty="0"/>
              <a:t>A)</a:t>
            </a:r>
            <a:r>
              <a:rPr lang="en-US" sz="2800" noProof="1"/>
              <a:t> Selectively inhibit 5-HT uptake</a:t>
            </a:r>
            <a:endParaRPr lang="en-US" sz="2800" dirty="0"/>
          </a:p>
          <a:p>
            <a:pPr lvl="0">
              <a:buNone/>
            </a:pPr>
            <a:r>
              <a:rPr lang="en-US" sz="2800" dirty="0"/>
              <a:t>B)</a:t>
            </a:r>
            <a:r>
              <a:rPr lang="en-US" sz="2800" noProof="1"/>
              <a:t> Have little affinity for muscarinic and other nueroreceptors</a:t>
            </a:r>
            <a:endParaRPr lang="en-US" sz="2800" dirty="0"/>
          </a:p>
          <a:p>
            <a:pPr lvl="0">
              <a:buNone/>
            </a:pPr>
            <a:r>
              <a:rPr lang="en-US" sz="2800" dirty="0"/>
              <a:t>C) Much better tolerated than TCAs  and MAO inhibitors</a:t>
            </a:r>
          </a:p>
          <a:p>
            <a:pPr lvl="0">
              <a:buNone/>
            </a:pPr>
            <a:r>
              <a:rPr lang="en-US" sz="2800" dirty="0"/>
              <a:t>D) Are less efficacious then TCAs and MAO inhibitors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Antidepressant Medication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most meds increase levels of serotonin and/or norepinephrine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result in down-regulation of these systems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take 2-8 weeks to work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effective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65-70% of those on meds improve, vs. 25-30% of those taking placebos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however, 40% will stop taking drugs due to side effects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relapse rate after going off medications is high (50%)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IN" b="1" dirty="0"/>
              <a:t>Kaplan </a:t>
            </a:r>
            <a:r>
              <a:rPr lang="en-IN" b="1" dirty="0" err="1"/>
              <a:t>Sadocks</a:t>
            </a:r>
            <a:r>
              <a:rPr lang="en-IN" b="1" dirty="0"/>
              <a:t> Comprehensive Textbook of Psychiatry 2 Volume Set 7th Ed Lippincott Williams </a:t>
            </a:r>
            <a:r>
              <a:rPr lang="en-IN" b="1" dirty="0" err="1"/>
              <a:t>Wil</a:t>
            </a:r>
            <a:endParaRPr lang="en-AU" sz="2000" i="1" dirty="0">
              <a:solidFill>
                <a:schemeClr val="tx1">
                  <a:lumMod val="95000"/>
                  <a:lumOff val="5000"/>
                </a:schemeClr>
              </a:solidFill>
              <a:cs typeface="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4] Which of the following is a false statement regarding ECT (electroconvulsive therapy)-</a:t>
            </a:r>
          </a:p>
          <a:p>
            <a:pPr lvl="0">
              <a:buNone/>
            </a:pPr>
            <a:r>
              <a:rPr lang="en-US" dirty="0"/>
              <a:t>A) Used in cases where patient has suicidal ideas.</a:t>
            </a:r>
          </a:p>
          <a:p>
            <a:pPr>
              <a:buNone/>
            </a:pPr>
            <a:r>
              <a:rPr lang="en-US" dirty="0"/>
              <a:t>B) Used for depression that doesn’t respond to other treatments</a:t>
            </a:r>
          </a:p>
          <a:p>
            <a:pPr lvl="0">
              <a:buNone/>
            </a:pPr>
            <a:r>
              <a:rPr lang="en-US" dirty="0"/>
              <a:t>C) A total of 6-10 treatment sessions are required</a:t>
            </a:r>
          </a:p>
          <a:p>
            <a:pPr lvl="0">
              <a:buNone/>
            </a:pPr>
            <a:r>
              <a:rPr lang="en-US" dirty="0"/>
              <a:t>D) It causes brain damage later 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5] Which one of the following drug is an antidepressant-</a:t>
            </a:r>
          </a:p>
          <a:p>
            <a:pPr lvl="0">
              <a:buNone/>
            </a:pPr>
            <a:r>
              <a:rPr lang="en-US" dirty="0"/>
              <a:t>A) </a:t>
            </a:r>
            <a:r>
              <a:rPr lang="en-US" dirty="0" err="1"/>
              <a:t>Clonazepam</a:t>
            </a:r>
            <a:r>
              <a:rPr lang="en-US" dirty="0"/>
              <a:t> </a:t>
            </a:r>
          </a:p>
          <a:p>
            <a:pPr lvl="0">
              <a:buNone/>
            </a:pPr>
            <a:r>
              <a:rPr lang="en-US" dirty="0"/>
              <a:t>B) </a:t>
            </a:r>
            <a:r>
              <a:rPr lang="en-US" dirty="0" err="1"/>
              <a:t>Paroxetine</a:t>
            </a:r>
            <a:r>
              <a:rPr lang="en-US" dirty="0"/>
              <a:t> </a:t>
            </a:r>
          </a:p>
          <a:p>
            <a:pPr lvl="0">
              <a:buNone/>
            </a:pPr>
            <a:r>
              <a:rPr lang="en-US" dirty="0"/>
              <a:t>C) Diazepam </a:t>
            </a:r>
          </a:p>
          <a:p>
            <a:pPr lvl="0">
              <a:buNone/>
            </a:pPr>
            <a:r>
              <a:rPr lang="en-US" dirty="0"/>
              <a:t>D) </a:t>
            </a:r>
            <a:r>
              <a:rPr lang="en-US" dirty="0" err="1"/>
              <a:t>Olanzapine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Key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1] – A</a:t>
            </a:r>
          </a:p>
          <a:p>
            <a:r>
              <a:rPr lang="en-US" dirty="0"/>
              <a:t>2] – B</a:t>
            </a:r>
          </a:p>
          <a:p>
            <a:r>
              <a:rPr lang="en-US" dirty="0"/>
              <a:t>3] – D</a:t>
            </a:r>
          </a:p>
          <a:p>
            <a:r>
              <a:rPr lang="en-US" dirty="0"/>
              <a:t>4] – D</a:t>
            </a:r>
          </a:p>
          <a:p>
            <a:r>
              <a:rPr lang="en-US" dirty="0"/>
              <a:t>5] – B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Thank you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Types of Antidepressants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Tricyclic</a:t>
            </a:r>
            <a:r>
              <a:rPr lang="en-US" dirty="0"/>
              <a:t> </a:t>
            </a:r>
            <a:r>
              <a:rPr lang="en-US" dirty="0" err="1"/>
              <a:t>Antideressants</a:t>
            </a:r>
            <a:r>
              <a:rPr lang="en-US" dirty="0"/>
              <a:t> (TCA)</a:t>
            </a:r>
          </a:p>
          <a:p>
            <a:pPr eaLnBrk="1" hangingPunct="1"/>
            <a:r>
              <a:rPr lang="en-US" dirty="0"/>
              <a:t>Mono Amine </a:t>
            </a:r>
            <a:r>
              <a:rPr lang="en-US" dirty="0" err="1"/>
              <a:t>Oxidase</a:t>
            </a:r>
            <a:r>
              <a:rPr lang="en-US" dirty="0"/>
              <a:t> (MAO) inhibitors</a:t>
            </a:r>
          </a:p>
          <a:p>
            <a:pPr eaLnBrk="1" hangingPunct="1"/>
            <a:r>
              <a:rPr lang="en-US" dirty="0"/>
              <a:t>Selective </a:t>
            </a:r>
            <a:r>
              <a:rPr lang="en-US" dirty="0" err="1"/>
              <a:t>Serotonine</a:t>
            </a:r>
            <a:r>
              <a:rPr lang="en-US" dirty="0"/>
              <a:t> Reuptake Inhibitor (SSRIs)</a:t>
            </a:r>
          </a:p>
          <a:p>
            <a:r>
              <a:rPr lang="en-US" sz="3200" dirty="0"/>
              <a:t>Selective </a:t>
            </a:r>
            <a:r>
              <a:rPr lang="en-US" sz="3200" dirty="0" err="1"/>
              <a:t>Norepinephrine</a:t>
            </a:r>
            <a:r>
              <a:rPr lang="en-US" sz="3200" dirty="0"/>
              <a:t>-Serotonin Reuptake Inhibitors(SNRIs)</a:t>
            </a:r>
            <a:endParaRPr lang="en-US" dirty="0"/>
          </a:p>
          <a:p>
            <a:pPr eaLnBrk="1" hangingPunct="1"/>
            <a:r>
              <a:rPr lang="en-US" dirty="0"/>
              <a:t>others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Tricyclic</a:t>
            </a:r>
            <a:r>
              <a:rPr lang="en-US" dirty="0"/>
              <a:t> Antidepressants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block reuptake of norepinephrine and (to a lesser extent) serotonin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examples:</a:t>
            </a:r>
            <a:endParaRPr lang="en-US" sz="2800" u="sng"/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amitriptyline (Elavil)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imipramine (Tofranil)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side effects: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dry mouth, constipation, blurred vision, weight gain, orthostatic hypotension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are likely to be lethal if taken in overdose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Stahl SM. Essential Psychopharmacology.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Mechanism of action of TCAs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990600" y="2209800"/>
            <a:ext cx="7483475" cy="2590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“Tertiary” TCAs		 </a:t>
            </a:r>
            <a:r>
              <a:rPr lang="en-US" sz="3000" b="1" dirty="0">
                <a:latin typeface="Times New Roman" pitchFamily="18" charset="0"/>
                <a:sym typeface="Symbol" pitchFamily="18" charset="2"/>
              </a:rPr>
              <a:t></a:t>
            </a:r>
            <a:r>
              <a:rPr lang="en-US" sz="2000" dirty="0">
                <a:latin typeface="Times New Roman" pitchFamily="18" charset="0"/>
              </a:rPr>
              <a:t> 	Inhibit 5-HT uptake</a:t>
            </a:r>
          </a:p>
          <a:p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</a:rPr>
              <a:t>imipramine</a:t>
            </a:r>
            <a:r>
              <a:rPr lang="en-US" sz="2000" dirty="0">
                <a:latin typeface="Times New Roman" pitchFamily="18" charset="0"/>
              </a:rPr>
              <a:t>		(weaker inhibition of NE uptake)</a:t>
            </a:r>
          </a:p>
          <a:p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</a:rPr>
              <a:t>amitriptyline</a:t>
            </a:r>
            <a:endParaRPr lang="en-US" sz="2000" dirty="0">
              <a:latin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</a:rPr>
              <a:t>              </a:t>
            </a:r>
            <a:r>
              <a:rPr lang="en-US" sz="2000" dirty="0" err="1">
                <a:latin typeface="Times New Roman" pitchFamily="18" charset="0"/>
              </a:rPr>
              <a:t>clomipramine</a:t>
            </a:r>
            <a:endParaRPr lang="en-US" sz="2000" dirty="0">
              <a:latin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</a:rPr>
              <a:t>“Secondary” TCAs	</a:t>
            </a:r>
            <a:r>
              <a:rPr lang="en-US" sz="3000" b="1" dirty="0">
                <a:latin typeface="Times New Roman" pitchFamily="18" charset="0"/>
                <a:sym typeface="Symbol" pitchFamily="18" charset="2"/>
              </a:rPr>
              <a:t></a:t>
            </a:r>
            <a:r>
              <a:rPr lang="en-US" sz="2000" dirty="0">
                <a:latin typeface="Times New Roman" pitchFamily="18" charset="0"/>
              </a:rPr>
              <a:t>	 Inhibit NE uptake</a:t>
            </a:r>
          </a:p>
          <a:p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</a:rPr>
              <a:t>desipramine</a:t>
            </a:r>
            <a:r>
              <a:rPr lang="en-US" sz="2000" dirty="0">
                <a:latin typeface="Times New Roman" pitchFamily="18" charset="0"/>
              </a:rPr>
              <a:t>		 (weaker inhibition of 5-HT uptake)</a:t>
            </a:r>
          </a:p>
          <a:p>
            <a:r>
              <a:rPr lang="en-US" sz="2000" dirty="0">
                <a:latin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</a:rPr>
              <a:t>nortriptyline</a:t>
            </a:r>
            <a:endParaRPr lang="en-US" sz="20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Neuropharmacology of TCAs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dirty="0"/>
              <a:t>Inhibit monoamine uptake (NE and 5-HT)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endParaRPr lang="en-US" dirty="0"/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dirty="0" err="1"/>
              <a:t>Muscarinic</a:t>
            </a:r>
            <a:r>
              <a:rPr lang="en-US" dirty="0"/>
              <a:t> cholinergic antagonism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endParaRPr lang="en-US" dirty="0"/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dirty="0"/>
              <a:t>H</a:t>
            </a:r>
            <a:r>
              <a:rPr lang="en-US" baseline="-25000" dirty="0"/>
              <a:t>1</a:t>
            </a:r>
            <a:r>
              <a:rPr lang="en-US" dirty="0"/>
              <a:t> histamine antagonism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endParaRPr lang="en-US" dirty="0"/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dirty="0">
                <a:sym typeface="Symbol" pitchFamily="18" charset="2"/>
              </a:rPr>
              <a:t>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-adrenergic antagonism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391400" cy="365125"/>
          </a:xfrm>
        </p:spPr>
        <p:txBody>
          <a:bodyPr/>
          <a:lstStyle/>
          <a:p>
            <a:r>
              <a:rPr lang="en-US" b="1" dirty="0"/>
              <a:t>Stahl's Essential Psychopharmacology: </a:t>
            </a:r>
            <a:r>
              <a:rPr lang="en-US" b="1" dirty="0" err="1"/>
              <a:t>Neuroscientific</a:t>
            </a:r>
            <a:r>
              <a:rPr lang="en-US" b="1" dirty="0"/>
              <a:t> Basis and Practical Applications , fourth edition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Tricyclics-Contraindications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QTc greater than 450 msec </a:t>
            </a:r>
          </a:p>
          <a:p>
            <a:pPr eaLnBrk="1" hangingPunct="1"/>
            <a:r>
              <a:rPr lang="en-US"/>
              <a:t>Conditions worsened by muscarinic blockade (eg myasthenia gravis, BPH)</a:t>
            </a:r>
          </a:p>
          <a:p>
            <a:pPr eaLnBrk="1" hangingPunct="1"/>
            <a:r>
              <a:rPr lang="en-US"/>
              <a:t> pre-existing orthostatic hypotension</a:t>
            </a:r>
          </a:p>
          <a:p>
            <a:pPr eaLnBrk="1" hangingPunct="1"/>
            <a:r>
              <a:rPr lang="en-US"/>
              <a:t>Seizure  disorder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Side effect profile of TCAs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3600"/>
              <a:t>Dry mouth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3600"/>
              <a:t>Constipation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3600"/>
              <a:t>Dizziness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3600"/>
              <a:t>Tachycardia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3600"/>
              <a:t>Urinary retention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3600"/>
              <a:t>Impaired sexual funtion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Char char="Ø"/>
            </a:pPr>
            <a:r>
              <a:rPr lang="en-US" sz="3600"/>
              <a:t>Orthostatic hypotension</a:t>
            </a:r>
          </a:p>
          <a:p>
            <a:pPr eaLnBrk="1" hangingPunct="1">
              <a:buClr>
                <a:srgbClr val="063DE8"/>
              </a:buClr>
              <a:buFont typeface="Wingdings" pitchFamily="2" charset="2"/>
              <a:buNone/>
            </a:pPr>
            <a:endParaRPr lang="en-US" sz="3600"/>
          </a:p>
          <a:p>
            <a:pPr lvl="1" eaLnBrk="1" hangingPunct="1"/>
            <a:endParaRPr lang="en-US" sz="34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339</TotalTime>
  <Words>1425</Words>
  <Application>Microsoft Office PowerPoint</Application>
  <PresentationFormat>On-screen Show (4:3)</PresentationFormat>
  <Paragraphs>255</Paragraphs>
  <Slides>33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Calibri</vt:lpstr>
      <vt:lpstr>Century Gothic</vt:lpstr>
      <vt:lpstr>Times New Roman</vt:lpstr>
      <vt:lpstr>Verdana</vt:lpstr>
      <vt:lpstr>Wingdings</vt:lpstr>
      <vt:lpstr>Wingdings 2</vt:lpstr>
      <vt:lpstr>Verve</vt:lpstr>
      <vt:lpstr>Major depressive Disorder - management</vt:lpstr>
      <vt:lpstr>Treatment of Depression</vt:lpstr>
      <vt:lpstr>Antidepressant Medication</vt:lpstr>
      <vt:lpstr>Types of Antidepressants</vt:lpstr>
      <vt:lpstr>Tricyclic Antidepressants</vt:lpstr>
      <vt:lpstr>Mechanism of action of TCAs</vt:lpstr>
      <vt:lpstr>Neuropharmacology of TCAs</vt:lpstr>
      <vt:lpstr>Tricyclics-Contraindications </vt:lpstr>
      <vt:lpstr>Side effect profile of TCAs</vt:lpstr>
      <vt:lpstr>MAO Inhibitors</vt:lpstr>
      <vt:lpstr>Monoamine Oxidase Inhibitors (MAOIs)</vt:lpstr>
      <vt:lpstr>Biochemistry of MAO</vt:lpstr>
      <vt:lpstr>Dietary and Drug Interactions</vt:lpstr>
      <vt:lpstr>Examples of MAOIs</vt:lpstr>
      <vt:lpstr>Selective Serotonin Reuptake Inhibitors(SSRIs)</vt:lpstr>
      <vt:lpstr>Selective Serotonin Uptake Inhibitors (SSRIs)</vt:lpstr>
      <vt:lpstr>  </vt:lpstr>
      <vt:lpstr>Side effects associated with SSRIs</vt:lpstr>
      <vt:lpstr>Selective Norepinephrine-Serotonin Reuptake Inhibitors</vt:lpstr>
      <vt:lpstr>Other antidepressants</vt:lpstr>
      <vt:lpstr>Electroconvulsive Therapy</vt:lpstr>
      <vt:lpstr>Cognitive-Behavioral Therapy</vt:lpstr>
      <vt:lpstr>Interpersonal Psychotherapy</vt:lpstr>
      <vt:lpstr>Interpersonal Psychotherapy (continued)</vt:lpstr>
      <vt:lpstr>Comparing Treatments</vt:lpstr>
      <vt:lpstr>Combined Treatments</vt:lpstr>
      <vt:lpstr>PowerPoint Presentation</vt:lpstr>
      <vt:lpstr>PowerPoint Presentation</vt:lpstr>
      <vt:lpstr>PowerPoint Presentation</vt:lpstr>
      <vt:lpstr>PowerPoint Presentation</vt:lpstr>
      <vt:lpstr> </vt:lpstr>
      <vt:lpstr>Answer Key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anup</dc:creator>
  <cp:lastModifiedBy>Dhruv Raval</cp:lastModifiedBy>
  <cp:revision>56</cp:revision>
  <dcterms:created xsi:type="dcterms:W3CDTF">2014-04-04T11:15:23Z</dcterms:created>
  <dcterms:modified xsi:type="dcterms:W3CDTF">2021-09-11T09:38:25Z</dcterms:modified>
</cp:coreProperties>
</file>