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1"/>
  </p:sldMasterIdLst>
  <p:notesMasterIdLst>
    <p:notesMasterId r:id="rId53"/>
  </p:notesMasterIdLst>
  <p:sldIdLst>
    <p:sldId id="256" r:id="rId2"/>
    <p:sldId id="309" r:id="rId3"/>
    <p:sldId id="310" r:id="rId4"/>
    <p:sldId id="342" r:id="rId5"/>
    <p:sldId id="311" r:id="rId6"/>
    <p:sldId id="261" r:id="rId7"/>
    <p:sldId id="262" r:id="rId8"/>
    <p:sldId id="263" r:id="rId9"/>
    <p:sldId id="312" r:id="rId10"/>
    <p:sldId id="313" r:id="rId11"/>
    <p:sldId id="329" r:id="rId12"/>
    <p:sldId id="266" r:id="rId13"/>
    <p:sldId id="331" r:id="rId14"/>
    <p:sldId id="267" r:id="rId15"/>
    <p:sldId id="268" r:id="rId16"/>
    <p:sldId id="314" r:id="rId17"/>
    <p:sldId id="315" r:id="rId18"/>
    <p:sldId id="330" r:id="rId19"/>
    <p:sldId id="316" r:id="rId20"/>
    <p:sldId id="273" r:id="rId21"/>
    <p:sldId id="317" r:id="rId22"/>
    <p:sldId id="344" r:id="rId23"/>
    <p:sldId id="276" r:id="rId24"/>
    <p:sldId id="345" r:id="rId25"/>
    <p:sldId id="318" r:id="rId26"/>
    <p:sldId id="319" r:id="rId27"/>
    <p:sldId id="323" r:id="rId28"/>
    <p:sldId id="324" r:id="rId29"/>
    <p:sldId id="325" r:id="rId30"/>
    <p:sldId id="320" r:id="rId31"/>
    <p:sldId id="326" r:id="rId32"/>
    <p:sldId id="291" r:id="rId33"/>
    <p:sldId id="292" r:id="rId34"/>
    <p:sldId id="327" r:id="rId35"/>
    <p:sldId id="341" r:id="rId36"/>
    <p:sldId id="328" r:id="rId37"/>
    <p:sldId id="332" r:id="rId38"/>
    <p:sldId id="333" r:id="rId39"/>
    <p:sldId id="297" r:id="rId40"/>
    <p:sldId id="298" r:id="rId41"/>
    <p:sldId id="321" r:id="rId42"/>
    <p:sldId id="322" r:id="rId43"/>
    <p:sldId id="334" r:id="rId44"/>
    <p:sldId id="335" r:id="rId45"/>
    <p:sldId id="336" r:id="rId46"/>
    <p:sldId id="337" r:id="rId47"/>
    <p:sldId id="338" r:id="rId48"/>
    <p:sldId id="339" r:id="rId49"/>
    <p:sldId id="340" r:id="rId50"/>
    <p:sldId id="343" r:id="rId51"/>
    <p:sldId id="308" r:id="rId52"/>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snapToObjects="1">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64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93997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31928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6304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7800" y="2828380"/>
            <a:ext cx="5459737" cy="256631"/>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5309862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51991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34539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098087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02-Nov-20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3195090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23730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0647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86403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02-Nov-20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816016050"/>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6611578"/>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1495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985635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02-Nov-20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3455092"/>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02-Nov-20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70299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675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B61BEF0D-F0BB-DE4B-95CE-6DB70DBA9567}" type="datetimeFigureOut">
              <a:rPr lang="en-US" smtClean="0"/>
              <a:pPr/>
              <a:t>02-Nov-20</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26171"/>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Rectangle 2"/>
          <p:cNvSpPr/>
          <p:nvPr/>
        </p:nvSpPr>
        <p:spPr>
          <a:xfrm>
            <a:off x="708916" y="543074"/>
            <a:ext cx="7952199" cy="4524315"/>
          </a:xfrm>
          <a:prstGeom prst="rect">
            <a:avLst/>
          </a:prstGeom>
        </p:spPr>
        <p:txBody>
          <a:bodyPr wrap="square">
            <a:spAutoFit/>
          </a:bodyPr>
          <a:lstStyle/>
          <a:p>
            <a:pPr algn="ctr"/>
            <a:endParaRPr lang="en-US" sz="5400" b="1" i="1" u="sng" dirty="0" smtClean="0"/>
          </a:p>
          <a:p>
            <a:pPr algn="ctr"/>
            <a:r>
              <a:rPr lang="en-US" sz="5400" b="1" i="1" u="sng" dirty="0" smtClean="0"/>
              <a:t>HEAD INJURY</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pPr algn="r"/>
            <a:r>
              <a:rPr lang="en-US" dirty="0" smtClean="0"/>
              <a:t>By </a:t>
            </a:r>
            <a:r>
              <a:rPr lang="en-US" dirty="0" err="1" smtClean="0"/>
              <a:t>Dr</a:t>
            </a:r>
            <a:r>
              <a:rPr lang="en-US" dirty="0" smtClean="0"/>
              <a:t> </a:t>
            </a:r>
            <a:r>
              <a:rPr lang="en-US" dirty="0" err="1" smtClean="0"/>
              <a:t>Lokesh</a:t>
            </a:r>
            <a:r>
              <a:rPr lang="en-US" dirty="0" smtClean="0"/>
              <a:t> </a:t>
            </a:r>
            <a:r>
              <a:rPr lang="en-US" dirty="0" err="1" smtClean="0"/>
              <a:t>kumar</a:t>
            </a:r>
            <a:r>
              <a:rPr lang="en-US" dirty="0" smtClean="0"/>
              <a:t> </a:t>
            </a:r>
            <a:r>
              <a:rPr lang="en-US" dirty="0" err="1" smtClean="0"/>
              <a:t>jain</a:t>
            </a:r>
            <a:r>
              <a:rPr lang="en-US" dirty="0" smtClean="0"/>
              <a:t>, under the guidance of </a:t>
            </a:r>
            <a:r>
              <a:rPr lang="en-US" dirty="0" err="1" smtClean="0"/>
              <a:t>Dr</a:t>
            </a:r>
            <a:r>
              <a:rPr lang="en-US" dirty="0" smtClean="0"/>
              <a:t> Dinesh Chauhan(HOD &amp; Professor), </a:t>
            </a:r>
            <a:r>
              <a:rPr lang="en-US" dirty="0" err="1" smtClean="0"/>
              <a:t>Dept</a:t>
            </a:r>
            <a:r>
              <a:rPr lang="en-US" dirty="0" smtClean="0"/>
              <a:t> of </a:t>
            </a:r>
            <a:r>
              <a:rPr lang="en-US" dirty="0" err="1" smtClean="0"/>
              <a:t>Anaesthesia</a:t>
            </a:r>
            <a:r>
              <a:rPr lang="en-US" dirty="0" smtClean="0"/>
              <a:t>, SBKS MIRC.</a:t>
            </a:r>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7484" y="955497"/>
            <a:ext cx="6709906" cy="3730803"/>
          </a:xfrm>
        </p:spPr>
        <p:txBody>
          <a:bodyPr>
            <a:normAutofit/>
          </a:bodyPr>
          <a:lstStyle/>
          <a:p>
            <a:r>
              <a:rPr lang="en-US" sz="1800" dirty="0" smtClean="0"/>
              <a:t>Physical examination:</a:t>
            </a:r>
          </a:p>
          <a:p>
            <a:r>
              <a:rPr lang="en-US" sz="1800" dirty="0" smtClean="0"/>
              <a:t>Careful airway assessment</a:t>
            </a:r>
          </a:p>
          <a:p>
            <a:r>
              <a:rPr lang="en-US" sz="1800" dirty="0" smtClean="0"/>
              <a:t>Through neurological(baseline sensation, motor function and presence of new Focal and Deficits) – degree of TBI &amp;CSI.</a:t>
            </a:r>
          </a:p>
          <a:p>
            <a:r>
              <a:rPr lang="en-US" sz="1800" dirty="0" smtClean="0"/>
              <a:t>During first assessment:</a:t>
            </a:r>
          </a:p>
          <a:p>
            <a:r>
              <a:rPr lang="en-US" sz="1800" dirty="0" smtClean="0"/>
              <a:t>Recognize critical signs of other trauma and related injuries such as bleeding, pneumothorax, cardiac tamponade etc.</a:t>
            </a:r>
          </a:p>
          <a:p>
            <a:endParaRPr lang="en-US" dirty="0" smtClean="0"/>
          </a:p>
          <a:p>
            <a:endParaRPr lang="en-US" dirty="0"/>
          </a:p>
        </p:txBody>
      </p:sp>
    </p:spTree>
    <p:extLst>
      <p:ext uri="{BB962C8B-B14F-4D97-AF65-F5344CB8AC3E}">
        <p14:creationId xmlns:p14="http://schemas.microsoft.com/office/powerpoint/2010/main" val="911458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306" y="71919"/>
            <a:ext cx="8383711" cy="4962418"/>
          </a:xfrm>
        </p:spPr>
      </p:pic>
    </p:spTree>
    <p:extLst>
      <p:ext uri="{BB962C8B-B14F-4D97-AF65-F5344CB8AC3E}">
        <p14:creationId xmlns:p14="http://schemas.microsoft.com/office/powerpoint/2010/main" val="2996237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3853"/>
            <a:ext cx="9144000" cy="513964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Mild brain injury(GCS 13-15)</a:t>
            </a:r>
          </a:p>
          <a:p>
            <a:endParaRPr lang="en-US" dirty="0"/>
          </a:p>
          <a:p>
            <a:endParaRPr lang="en-US" dirty="0" smtClean="0"/>
          </a:p>
          <a:p>
            <a:r>
              <a:rPr lang="en-US" dirty="0" smtClean="0"/>
              <a:t>Moderate injury (GCS 9-12)</a:t>
            </a:r>
          </a:p>
          <a:p>
            <a:endParaRPr lang="en-US" dirty="0"/>
          </a:p>
          <a:p>
            <a:endParaRPr lang="en-US" dirty="0" smtClean="0"/>
          </a:p>
          <a:p>
            <a:r>
              <a:rPr lang="en-US" dirty="0" smtClean="0"/>
              <a:t>Severe injury (GCS &lt;8)</a:t>
            </a:r>
            <a:endParaRPr lang="en-US" dirty="0"/>
          </a:p>
        </p:txBody>
      </p:sp>
    </p:spTree>
    <p:extLst>
      <p:ext uri="{BB962C8B-B14F-4D97-AF65-F5344CB8AC3E}">
        <p14:creationId xmlns:p14="http://schemas.microsoft.com/office/powerpoint/2010/main" val="4979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770564" y="30219"/>
            <a:ext cx="7017247" cy="3082775"/>
          </a:xfrm>
          <a:prstGeom prst="rect">
            <a:avLst/>
          </a:prstGeom>
        </p:spPr>
      </p:pic>
      <p:sp>
        <p:nvSpPr>
          <p:cNvPr id="3" name="Title 2"/>
          <p:cNvSpPr>
            <a:spLocks noGrp="1"/>
          </p:cNvSpPr>
          <p:nvPr>
            <p:ph type="title"/>
          </p:nvPr>
        </p:nvSpPr>
        <p:spPr>
          <a:xfrm>
            <a:off x="484584" y="10765"/>
            <a:ext cx="7053542" cy="1050398"/>
          </a:xfrm>
        </p:spPr>
        <p:txBody>
          <a:bodyPr/>
          <a:lstStyle/>
          <a:p>
            <a:endParaRPr lang="en-US" dirty="0"/>
          </a:p>
        </p:txBody>
      </p:sp>
      <p:sp>
        <p:nvSpPr>
          <p:cNvPr id="4" name="Content Placeholder 3"/>
          <p:cNvSpPr>
            <a:spLocks noGrp="1"/>
          </p:cNvSpPr>
          <p:nvPr>
            <p:ph idx="1"/>
          </p:nvPr>
        </p:nvSpPr>
        <p:spPr>
          <a:xfrm>
            <a:off x="770564" y="3236284"/>
            <a:ext cx="6709906" cy="3146611"/>
          </a:xfrm>
        </p:spPr>
        <p:txBody>
          <a:bodyPr/>
          <a:lstStyle/>
          <a:p>
            <a:r>
              <a:rPr lang="en-US" dirty="0"/>
              <a:t>The </a:t>
            </a:r>
            <a:r>
              <a:rPr lang="en-US" b="1" dirty="0"/>
              <a:t>Hunt and Hess scale</a:t>
            </a:r>
            <a:r>
              <a:rPr lang="en-US" dirty="0"/>
              <a:t> is a </a:t>
            </a:r>
            <a:r>
              <a:rPr lang="en-US" b="1" dirty="0"/>
              <a:t>grading</a:t>
            </a:r>
            <a:r>
              <a:rPr lang="en-US" dirty="0"/>
              <a:t> system used to </a:t>
            </a:r>
            <a:r>
              <a:rPr lang="en-US" b="1" dirty="0"/>
              <a:t>classify</a:t>
            </a:r>
            <a:r>
              <a:rPr lang="en-US" dirty="0"/>
              <a:t> the severity of a subarachnoid hemorrhage based on the patient's clinical condition. </a:t>
            </a:r>
            <a:endParaRPr lang="en-US" dirty="0" smtClean="0"/>
          </a:p>
          <a:p>
            <a:r>
              <a:rPr lang="en-US" dirty="0" smtClean="0"/>
              <a:t>The</a:t>
            </a:r>
            <a:r>
              <a:rPr lang="en-US" dirty="0"/>
              <a:t> </a:t>
            </a:r>
            <a:r>
              <a:rPr lang="en-US" b="1" dirty="0"/>
              <a:t>scale</a:t>
            </a:r>
            <a:r>
              <a:rPr lang="en-US" dirty="0"/>
              <a:t> ranges from a score of 1 to 5. </a:t>
            </a:r>
            <a:endParaRPr lang="en-US" dirty="0" smtClean="0"/>
          </a:p>
          <a:p>
            <a:r>
              <a:rPr lang="en-US" dirty="0" smtClean="0"/>
              <a:t>It </a:t>
            </a:r>
            <a:r>
              <a:rPr lang="en-US" dirty="0"/>
              <a:t>is used as a predictor of prognosis/outcome with a higher grade correlating to a lower survival rate.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Cervical spine </a:t>
            </a:r>
            <a:r>
              <a:rPr lang="en-US" b="1" i="1" u="sng" dirty="0" smtClean="0"/>
              <a:t>injury(CSI) </a:t>
            </a:r>
            <a:r>
              <a:rPr lang="en-US" b="1" i="1" u="sng" dirty="0" smtClean="0"/>
              <a:t>after </a:t>
            </a:r>
            <a:r>
              <a:rPr lang="en-US" b="1" i="1" u="sng" dirty="0" smtClean="0"/>
              <a:t>TBI</a:t>
            </a:r>
            <a:endParaRPr lang="en-US" b="1" i="1" u="sng" dirty="0"/>
          </a:p>
        </p:txBody>
      </p:sp>
      <p:sp>
        <p:nvSpPr>
          <p:cNvPr id="3" name="Content Placeholder 2"/>
          <p:cNvSpPr>
            <a:spLocks noGrp="1"/>
          </p:cNvSpPr>
          <p:nvPr>
            <p:ph idx="1"/>
          </p:nvPr>
        </p:nvSpPr>
        <p:spPr/>
        <p:txBody>
          <a:bodyPr>
            <a:normAutofit/>
          </a:bodyPr>
          <a:lstStyle/>
          <a:p>
            <a:r>
              <a:rPr lang="en-US" dirty="0" smtClean="0"/>
              <a:t>Early assessment of cervical spine integrity is essential to rule out a hidden cervical spine fracture, specially in a TBI patient.</a:t>
            </a:r>
          </a:p>
          <a:p>
            <a:r>
              <a:rPr lang="en-US" dirty="0" smtClean="0"/>
              <a:t>Studies show correlation between CSI and poor GCS – Maintain a high degree of suspicion for CSI in a TBI patient with low </a:t>
            </a:r>
            <a:r>
              <a:rPr lang="en-US" dirty="0" smtClean="0"/>
              <a:t>GCS.</a:t>
            </a:r>
          </a:p>
          <a:p>
            <a:endParaRPr lang="en-US" dirty="0" smtClean="0"/>
          </a:p>
          <a:p>
            <a:pPr marL="0" indent="0">
              <a:buNone/>
            </a:pPr>
            <a:r>
              <a:rPr lang="en-US" dirty="0" smtClean="0"/>
              <a:t>On examination of cervical spine look for </a:t>
            </a:r>
          </a:p>
          <a:p>
            <a:pPr>
              <a:buFont typeface="Wingdings" panose="05000000000000000000" pitchFamily="2" charset="2"/>
              <a:buChar char="§"/>
            </a:pPr>
            <a:r>
              <a:rPr lang="en-US" dirty="0" smtClean="0"/>
              <a:t>Tenderness along the </a:t>
            </a:r>
            <a:r>
              <a:rPr lang="en-US" dirty="0" smtClean="0"/>
              <a:t>spine.</a:t>
            </a:r>
            <a:endParaRPr lang="en-US" dirty="0" smtClean="0"/>
          </a:p>
          <a:p>
            <a:pPr>
              <a:buFont typeface="Wingdings" panose="05000000000000000000" pitchFamily="2" charset="2"/>
              <a:buChar char="§"/>
            </a:pPr>
            <a:r>
              <a:rPr lang="en-US" dirty="0" smtClean="0"/>
              <a:t>A gap or step deformity in the continuity of the spine.</a:t>
            </a:r>
          </a:p>
          <a:p>
            <a:pPr>
              <a:buFont typeface="Wingdings" panose="05000000000000000000" pitchFamily="2" charset="2"/>
              <a:buChar char="§"/>
            </a:pPr>
            <a:r>
              <a:rPr lang="en-US" dirty="0" smtClean="0"/>
              <a:t>Other mass effect due to edema, </a:t>
            </a:r>
            <a:r>
              <a:rPr lang="en-US" dirty="0" err="1" smtClean="0"/>
              <a:t>haematoma</a:t>
            </a:r>
            <a:r>
              <a:rPr lang="en-US" dirty="0" smtClean="0"/>
              <a:t> or muscle spasm.</a:t>
            </a:r>
            <a:endParaRPr lang="en-US" dirty="0"/>
          </a:p>
        </p:txBody>
      </p:sp>
    </p:spTree>
    <p:extLst>
      <p:ext uri="{BB962C8B-B14F-4D97-AF65-F5344CB8AC3E}">
        <p14:creationId xmlns:p14="http://schemas.microsoft.com/office/powerpoint/2010/main" val="360835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91674" y="145991"/>
            <a:ext cx="7429499" cy="2656286"/>
          </a:xfrm>
        </p:spPr>
        <p:txBody>
          <a:bodyPr>
            <a:noAutofit/>
          </a:bodyPr>
          <a:lstStyle/>
          <a:p>
            <a:r>
              <a:rPr lang="en-US" sz="1600" dirty="0" smtClean="0"/>
              <a:t>Imaging in CSI patients</a:t>
            </a:r>
          </a:p>
          <a:p>
            <a:r>
              <a:rPr lang="en-US" sz="1600" dirty="0" smtClean="0"/>
              <a:t>Improves efficiency in treating TBI patients.</a:t>
            </a:r>
          </a:p>
          <a:p>
            <a:r>
              <a:rPr lang="en-US" sz="1600" dirty="0" smtClean="0"/>
              <a:t>There are two well establishes guidelines for obtaining cervical spine radiographic imaging of TBI patients. The </a:t>
            </a:r>
            <a:r>
              <a:rPr lang="en-US" sz="1600" u="sng" dirty="0" smtClean="0"/>
              <a:t>National emergency X radiography utilization study(NEXUS)</a:t>
            </a:r>
            <a:r>
              <a:rPr lang="en-US" sz="1600" dirty="0" smtClean="0"/>
              <a:t> and the </a:t>
            </a:r>
            <a:r>
              <a:rPr lang="en-US" sz="1600" u="sng" dirty="0" smtClean="0"/>
              <a:t>Canadian C spine rule</a:t>
            </a:r>
            <a:r>
              <a:rPr lang="en-US" sz="1600" dirty="0" smtClean="0"/>
              <a:t>.</a:t>
            </a:r>
          </a:p>
          <a:p>
            <a:r>
              <a:rPr lang="en-US" sz="1600" dirty="0" smtClean="0"/>
              <a:t>The NEXUS study concluded that a patient was at low risk for CSI if none of the following 5 critical criteria are present.</a:t>
            </a:r>
          </a:p>
          <a:p>
            <a:pPr marL="0" indent="0">
              <a:buNone/>
            </a:pPr>
            <a:r>
              <a:rPr lang="en-US" sz="1600" dirty="0" smtClean="0"/>
              <a:t>Low risk criteria for CSI(NEXUS)</a:t>
            </a:r>
            <a:r>
              <a:rPr lang="en-US" sz="1600" dirty="0"/>
              <a:t> </a:t>
            </a:r>
            <a:r>
              <a:rPr lang="en-US" sz="1600" dirty="0" smtClean="0"/>
              <a:t>if following are absent.</a:t>
            </a:r>
          </a:p>
          <a:p>
            <a:pPr marL="342900" indent="-342900">
              <a:buFont typeface="+mj-lt"/>
              <a:buAutoNum type="arabicPeriod"/>
            </a:pPr>
            <a:r>
              <a:rPr lang="en-US" sz="1600" dirty="0" smtClean="0"/>
              <a:t>Midline cervical tenderness</a:t>
            </a:r>
          </a:p>
          <a:p>
            <a:pPr marL="342900" indent="-342900">
              <a:buFont typeface="+mj-lt"/>
              <a:buAutoNum type="arabicPeriod"/>
            </a:pPr>
            <a:r>
              <a:rPr lang="en-US" sz="1600" dirty="0" smtClean="0"/>
              <a:t>Focal neurological deficits</a:t>
            </a:r>
          </a:p>
          <a:p>
            <a:pPr marL="342900" indent="-342900">
              <a:buFont typeface="+mj-lt"/>
              <a:buAutoNum type="arabicPeriod"/>
            </a:pPr>
            <a:r>
              <a:rPr lang="en-US" sz="1600" dirty="0" smtClean="0"/>
              <a:t>Altered mental status</a:t>
            </a:r>
          </a:p>
          <a:p>
            <a:pPr marL="342900" indent="-342900">
              <a:buFont typeface="+mj-lt"/>
              <a:buAutoNum type="arabicPeriod"/>
            </a:pPr>
            <a:r>
              <a:rPr lang="en-US" sz="1600" dirty="0" smtClean="0"/>
              <a:t>Evidence of intoxication</a:t>
            </a:r>
          </a:p>
          <a:p>
            <a:pPr marL="342900" indent="-342900">
              <a:buFont typeface="+mj-lt"/>
              <a:buAutoNum type="arabicPeriod"/>
            </a:pPr>
            <a:r>
              <a:rPr lang="en-US" sz="1600" dirty="0" smtClean="0"/>
              <a:t>Distracting injury present diverting attention from neck pain</a:t>
            </a:r>
            <a:r>
              <a:rPr lang="en-US" sz="1600" dirty="0" smtClean="0"/>
              <a:t>.</a:t>
            </a:r>
          </a:p>
          <a:p>
            <a:pPr marL="0" indent="0">
              <a:buNone/>
            </a:pPr>
            <a:endParaRPr lang="en-US" sz="1600" dirty="0"/>
          </a:p>
        </p:txBody>
      </p:sp>
    </p:spTree>
    <p:extLst>
      <p:ext uri="{BB962C8B-B14F-4D97-AF65-F5344CB8AC3E}">
        <p14:creationId xmlns:p14="http://schemas.microsoft.com/office/powerpoint/2010/main" val="526392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CANADIAN C- SPINE RULE</a:t>
            </a:r>
            <a:endParaRPr lang="en-US" b="1" i="1" u="sng" dirty="0"/>
          </a:p>
        </p:txBody>
      </p:sp>
      <p:sp>
        <p:nvSpPr>
          <p:cNvPr id="3" name="Content Placeholder 2"/>
          <p:cNvSpPr>
            <a:spLocks noGrp="1"/>
          </p:cNvSpPr>
          <p:nvPr>
            <p:ph idx="1"/>
          </p:nvPr>
        </p:nvSpPr>
        <p:spPr/>
        <p:txBody>
          <a:bodyPr/>
          <a:lstStyle/>
          <a:p>
            <a:r>
              <a:rPr lang="en-US" dirty="0" smtClean="0"/>
              <a:t>It is a clinical decision tool for cervical spine evaluation.</a:t>
            </a:r>
          </a:p>
          <a:p>
            <a:r>
              <a:rPr lang="en-US" dirty="0" smtClean="0"/>
              <a:t>Here radiography is mandated if </a:t>
            </a:r>
          </a:p>
          <a:p>
            <a:pPr marL="342900" indent="-342900">
              <a:buFont typeface="+mj-lt"/>
              <a:buAutoNum type="arabicPeriod"/>
            </a:pPr>
            <a:r>
              <a:rPr lang="en-US" dirty="0"/>
              <a:t> A</a:t>
            </a:r>
            <a:r>
              <a:rPr lang="en-US" dirty="0" smtClean="0"/>
              <a:t>ge &gt;65 </a:t>
            </a:r>
            <a:r>
              <a:rPr lang="en-US" dirty="0" err="1" smtClean="0"/>
              <a:t>yrs</a:t>
            </a:r>
            <a:endParaRPr lang="en-US" dirty="0" smtClean="0"/>
          </a:p>
          <a:p>
            <a:pPr marL="342900" indent="-342900">
              <a:buFont typeface="+mj-lt"/>
              <a:buAutoNum type="arabicPeriod"/>
            </a:pPr>
            <a:r>
              <a:rPr lang="en-US" dirty="0" smtClean="0"/>
              <a:t>Dangerous mechanism of injury.</a:t>
            </a:r>
          </a:p>
          <a:p>
            <a:pPr marL="342900" indent="-342900">
              <a:buFont typeface="+mj-lt"/>
              <a:buAutoNum type="arabicPeriod"/>
            </a:pPr>
            <a:r>
              <a:rPr lang="en-US" dirty="0" smtClean="0"/>
              <a:t>Paresthesia in extremities.</a:t>
            </a:r>
          </a:p>
          <a:p>
            <a:pPr marL="342900" indent="-342900">
              <a:buFont typeface="+mj-lt"/>
              <a:buAutoNum type="arabicPeriod"/>
            </a:pPr>
            <a:endParaRPr lang="en-US" dirty="0"/>
          </a:p>
        </p:txBody>
      </p:sp>
    </p:spTree>
    <p:extLst>
      <p:ext uri="{BB962C8B-B14F-4D97-AF65-F5344CB8AC3E}">
        <p14:creationId xmlns:p14="http://schemas.microsoft.com/office/powerpoint/2010/main" val="1052801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62" y="257344"/>
            <a:ext cx="8371740" cy="1050398"/>
          </a:xfrm>
        </p:spPr>
        <p:txBody>
          <a:bodyPr/>
          <a:lstStyle/>
          <a:p>
            <a:pPr algn="ctr"/>
            <a:r>
              <a:rPr lang="en-US" b="1" i="1" u="sng" dirty="0" smtClean="0"/>
              <a:t>IMMEDIATE ASSESSMENT AND TREATMENT</a:t>
            </a:r>
            <a:endParaRPr lang="en-US" b="1" i="1" u="sng" dirty="0"/>
          </a:p>
        </p:txBody>
      </p:sp>
      <p:sp>
        <p:nvSpPr>
          <p:cNvPr id="3" name="Content Placeholder 2"/>
          <p:cNvSpPr>
            <a:spLocks noGrp="1"/>
          </p:cNvSpPr>
          <p:nvPr>
            <p:ph idx="1"/>
          </p:nvPr>
        </p:nvSpPr>
        <p:spPr/>
        <p:txBody>
          <a:bodyPr>
            <a:normAutofit/>
          </a:bodyPr>
          <a:lstStyle/>
          <a:p>
            <a:r>
              <a:rPr lang="en-US" dirty="0" smtClean="0"/>
              <a:t>Secure(or maintain) the patients airway.</a:t>
            </a:r>
          </a:p>
          <a:p>
            <a:r>
              <a:rPr lang="en-US" dirty="0" smtClean="0"/>
              <a:t>Optimize the patients ventilation and circulation.</a:t>
            </a:r>
          </a:p>
          <a:p>
            <a:r>
              <a:rPr lang="en-US" dirty="0" smtClean="0"/>
              <a:t>Initiate hemodynamic resuscitation and fluid administration.</a:t>
            </a:r>
          </a:p>
          <a:p>
            <a:r>
              <a:rPr lang="en-US" dirty="0" smtClean="0"/>
              <a:t>Identify intracranial and extracranial injuries.</a:t>
            </a:r>
          </a:p>
          <a:p>
            <a:r>
              <a:rPr lang="en-US" dirty="0" smtClean="0"/>
              <a:t>Prioritize of injuries</a:t>
            </a:r>
          </a:p>
          <a:p>
            <a:r>
              <a:rPr lang="en-US" dirty="0" smtClean="0"/>
              <a:t>Collect information about the injury and relevant past history.</a:t>
            </a:r>
          </a:p>
          <a:p>
            <a:r>
              <a:rPr lang="en-US" dirty="0" smtClean="0"/>
              <a:t>Continue to (re)assess patients consciousness.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2729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827483" y="1108175"/>
            <a:ext cx="7741163" cy="3146611"/>
          </a:xfrm>
        </p:spPr>
        <p:txBody>
          <a:bodyPr/>
          <a:lstStyle/>
          <a:p>
            <a:r>
              <a:rPr lang="en-US" sz="1800" dirty="0" smtClean="0"/>
              <a:t>World wide, Head injury is  one of the leading cause of mortality and morbidity.</a:t>
            </a:r>
          </a:p>
          <a:p>
            <a:r>
              <a:rPr lang="en-US" sz="1800" dirty="0" smtClean="0"/>
              <a:t>Despite new advanced in monitoring and treatment strategies, outcome in head injury patients remains very poor.</a:t>
            </a:r>
          </a:p>
          <a:p>
            <a:r>
              <a:rPr lang="en-US" sz="1800" dirty="0" smtClean="0"/>
              <a:t>According to the Traumatic Brain Foundation(TBF), the use of evidence based protocols had reduced mortality from 50% to 25% over the span of few decades.</a:t>
            </a:r>
          </a:p>
          <a:p>
            <a:endParaRPr lang="en-US" dirty="0"/>
          </a:p>
        </p:txBody>
      </p:sp>
    </p:spTree>
    <p:extLst>
      <p:ext uri="{BB962C8B-B14F-4D97-AF65-F5344CB8AC3E}">
        <p14:creationId xmlns:p14="http://schemas.microsoft.com/office/powerpoint/2010/main" val="4054714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86046"/>
            <a:ext cx="9144000" cy="522954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SECURING THE AIRWAY.</a:t>
            </a:r>
            <a:r>
              <a:rPr lang="en-US" dirty="0" smtClean="0"/>
              <a:t/>
            </a:r>
            <a:br>
              <a:rPr lang="en-US" dirty="0" smtClean="0"/>
            </a:br>
            <a:endParaRPr lang="en-US" dirty="0"/>
          </a:p>
        </p:txBody>
      </p:sp>
      <p:sp>
        <p:nvSpPr>
          <p:cNvPr id="3" name="Content Placeholder 2"/>
          <p:cNvSpPr>
            <a:spLocks noGrp="1"/>
          </p:cNvSpPr>
          <p:nvPr>
            <p:ph idx="1"/>
          </p:nvPr>
        </p:nvSpPr>
        <p:spPr>
          <a:xfrm>
            <a:off x="663096" y="1097900"/>
            <a:ext cx="7833631" cy="3146611"/>
          </a:xfrm>
        </p:spPr>
        <p:txBody>
          <a:bodyPr/>
          <a:lstStyle/>
          <a:p>
            <a:r>
              <a:rPr lang="en-US" sz="1800" dirty="0" smtClean="0"/>
              <a:t>If radiological activity cannot be done,(hemodynamic instability or airway emergency) it is assumed to be unstable cervical spine until proven otherwise.</a:t>
            </a:r>
          </a:p>
          <a:p>
            <a:r>
              <a:rPr lang="en-US" sz="1800" dirty="0" smtClean="0"/>
              <a:t>Prevention of further neurological injury is critical – Maintaining the spine alignment, protecting the spinal cord and stabilizing the cervical spine.</a:t>
            </a:r>
          </a:p>
          <a:p>
            <a:r>
              <a:rPr lang="en-US" sz="1800" dirty="0" smtClean="0"/>
              <a:t>Cervical spine may stabilize the spine, interferes with </a:t>
            </a:r>
            <a:r>
              <a:rPr lang="en-US" sz="1800" dirty="0" smtClean="0"/>
              <a:t>Direct Laryngoscopy. </a:t>
            </a:r>
            <a:r>
              <a:rPr lang="en-US" sz="1800" dirty="0" smtClean="0"/>
              <a:t>So anterior portion of collar must be removed leaving the posterior portion of the collar.</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61409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48" y="129696"/>
            <a:ext cx="7053542" cy="1050398"/>
          </a:xfrm>
        </p:spPr>
        <p:txBody>
          <a:bodyPr/>
          <a:lstStyle/>
          <a:p>
            <a:r>
              <a:rPr lang="en-US" b="1" i="1" u="sng" dirty="0" smtClean="0"/>
              <a:t>Manual In line Immobilization(MILI) TECHNIQUE.</a:t>
            </a:r>
            <a:endParaRPr lang="en-US" b="1" i="1" u="sng" dirty="0"/>
          </a:p>
        </p:txBody>
      </p:sp>
      <p:sp>
        <p:nvSpPr>
          <p:cNvPr id="3" name="Content Placeholder 2"/>
          <p:cNvSpPr>
            <a:spLocks noGrp="1"/>
          </p:cNvSpPr>
          <p:nvPr>
            <p:ph idx="1"/>
          </p:nvPr>
        </p:nvSpPr>
        <p:spPr>
          <a:xfrm>
            <a:off x="675918" y="1180094"/>
            <a:ext cx="6709906" cy="3146611"/>
          </a:xfrm>
        </p:spPr>
        <p:txBody>
          <a:bodyPr/>
          <a:lstStyle/>
          <a:p>
            <a:r>
              <a:rPr lang="en-US" dirty="0"/>
              <a:t>The technique consists of hand cradling the occiput and with the tip of the fingers stabilizing the mastoid </a:t>
            </a:r>
            <a:r>
              <a:rPr lang="en-US" dirty="0" smtClean="0"/>
              <a:t>process.</a:t>
            </a:r>
            <a:endParaRPr lang="en-US" dirty="0"/>
          </a:p>
          <a:p>
            <a:pPr marL="0" indent="0">
              <a:buNone/>
            </a:pPr>
            <a:endParaRPr lang="en-US" dirty="0" smtClean="0"/>
          </a:p>
        </p:txBody>
      </p:sp>
      <p:pic>
        <p:nvPicPr>
          <p:cNvPr id="4" name="Object 1" descr="preencoded.png"/>
          <p:cNvPicPr>
            <a:picLocks noChangeAspect="1"/>
          </p:cNvPicPr>
          <p:nvPr/>
        </p:nvPicPr>
        <p:blipFill>
          <a:blip r:embed="rId2"/>
          <a:srcRect/>
          <a:stretch/>
        </p:blipFill>
        <p:spPr>
          <a:xfrm>
            <a:off x="934949" y="1765395"/>
            <a:ext cx="7253554" cy="3315579"/>
          </a:xfrm>
          <a:prstGeom prst="rect">
            <a:avLst/>
          </a:prstGeom>
        </p:spPr>
      </p:pic>
    </p:spTree>
    <p:extLst>
      <p:ext uri="{BB962C8B-B14F-4D97-AF65-F5344CB8AC3E}">
        <p14:creationId xmlns:p14="http://schemas.microsoft.com/office/powerpoint/2010/main" val="2985769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383745" y="942131"/>
            <a:ext cx="7246548" cy="4201369"/>
          </a:xfrm>
          <a:prstGeom prst="rect">
            <a:avLst/>
          </a:prstGeom>
        </p:spPr>
      </p:pic>
      <p:sp>
        <p:nvSpPr>
          <p:cNvPr id="3" name="Title 2"/>
          <p:cNvSpPr>
            <a:spLocks noGrp="1"/>
          </p:cNvSpPr>
          <p:nvPr>
            <p:ph type="title"/>
          </p:nvPr>
        </p:nvSpPr>
        <p:spPr/>
        <p:txBody>
          <a:bodyPr/>
          <a:lstStyle/>
          <a:p>
            <a:r>
              <a:rPr lang="en-US" sz="1600" dirty="0"/>
              <a:t>Alternatively, by standing at the side of a supine patient, an assistant can cradle the mastoid process and place his or her fingertips on the occiput</a:t>
            </a:r>
          </a:p>
        </p:txBody>
      </p:sp>
      <p:sp>
        <p:nvSpPr>
          <p:cNvPr id="4" name="Content Placeholder 3"/>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Another maneuver that can be used in combination with MILI, consists of the application of cricoid pressure, plus removal of the anterior half of the cervical collar and manual posterior cervical spine support.</a:t>
            </a:r>
            <a:br>
              <a:rPr lang="en-US" sz="1600" dirty="0"/>
            </a:br>
            <a:endParaRPr lang="en-US" sz="16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479479" y="1215080"/>
            <a:ext cx="6626831" cy="392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25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i="1" u="sng" dirty="0"/>
          </a:p>
        </p:txBody>
      </p:sp>
      <p:sp>
        <p:nvSpPr>
          <p:cNvPr id="3" name="Content Placeholder 2"/>
          <p:cNvSpPr>
            <a:spLocks noGrp="1"/>
          </p:cNvSpPr>
          <p:nvPr>
            <p:ph idx="1"/>
          </p:nvPr>
        </p:nvSpPr>
        <p:spPr>
          <a:xfrm>
            <a:off x="827484" y="984884"/>
            <a:ext cx="6709906" cy="3146611"/>
          </a:xfrm>
        </p:spPr>
        <p:txBody>
          <a:bodyPr>
            <a:normAutofit fontScale="92500" lnSpcReduction="20000"/>
          </a:bodyPr>
          <a:lstStyle/>
          <a:p>
            <a:r>
              <a:rPr lang="en-US" sz="1700" dirty="0" smtClean="0"/>
              <a:t>The use of MILI has less impact obtaining a view of the vocal cords during laryngoscopy  compared to immobilization with axial traction with a sandbag, tape, collar.</a:t>
            </a:r>
          </a:p>
          <a:p>
            <a:r>
              <a:rPr lang="en-US" sz="1700" dirty="0" smtClean="0"/>
              <a:t>Many </a:t>
            </a:r>
            <a:r>
              <a:rPr lang="en-US" sz="1700" dirty="0" err="1" smtClean="0"/>
              <a:t>practioners</a:t>
            </a:r>
            <a:r>
              <a:rPr lang="en-US" sz="1700" dirty="0" smtClean="0"/>
              <a:t> </a:t>
            </a:r>
            <a:r>
              <a:rPr lang="en-US" sz="1700" dirty="0" err="1" smtClean="0"/>
              <a:t>prefered</a:t>
            </a:r>
            <a:r>
              <a:rPr lang="en-US" sz="1700" dirty="0" smtClean="0"/>
              <a:t> surgical airway or nasal intubation with flexible bronchoscope due to possibility of spinal injury during oral intubation.</a:t>
            </a:r>
          </a:p>
          <a:p>
            <a:pPr marL="0" indent="0">
              <a:buNone/>
            </a:pPr>
            <a:r>
              <a:rPr lang="en-US" sz="1700" u="sng" dirty="0" smtClean="0"/>
              <a:t>COMPLICATIONS</a:t>
            </a:r>
            <a:r>
              <a:rPr lang="en-US" sz="1700" dirty="0" smtClean="0"/>
              <a:t>:</a:t>
            </a:r>
          </a:p>
          <a:p>
            <a:r>
              <a:rPr lang="en-US" sz="1700" dirty="0" smtClean="0"/>
              <a:t>Suspected skull based fractures- E.T tube inserted blindly may find the path to brain.</a:t>
            </a:r>
          </a:p>
          <a:p>
            <a:r>
              <a:rPr lang="en-US" sz="1700" dirty="0" smtClean="0"/>
              <a:t>Trauma to nares may lead to epistaxis – blocks view of vocal cords.</a:t>
            </a:r>
          </a:p>
          <a:p>
            <a:r>
              <a:rPr lang="en-US" sz="1700" dirty="0" smtClean="0"/>
              <a:t>Therefore </a:t>
            </a:r>
            <a:r>
              <a:rPr lang="en-US" sz="1700" dirty="0" err="1" smtClean="0"/>
              <a:t>orotracheal</a:t>
            </a:r>
            <a:r>
              <a:rPr lang="en-US" sz="1700" dirty="0" smtClean="0"/>
              <a:t> intubation with RSI and direct laryngoscopy with MILI is the safest choice in such cases.</a:t>
            </a:r>
          </a:p>
          <a:p>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71913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VENTILATION </a:t>
            </a:r>
            <a:r>
              <a:rPr lang="en-US" b="1" i="1" u="sng" dirty="0" smtClean="0"/>
              <a:t>In</a:t>
            </a:r>
            <a:r>
              <a:rPr lang="en-US" b="1" i="1" u="sng" dirty="0" smtClean="0"/>
              <a:t> </a:t>
            </a:r>
            <a:r>
              <a:rPr lang="en-US" b="1" i="1" u="sng" dirty="0"/>
              <a:t>H</a:t>
            </a:r>
            <a:r>
              <a:rPr lang="en-US" b="1" i="1" u="sng" dirty="0" smtClean="0"/>
              <a:t>ead </a:t>
            </a:r>
            <a:r>
              <a:rPr lang="en-US" b="1" i="1" u="sng" dirty="0"/>
              <a:t>I</a:t>
            </a:r>
            <a:r>
              <a:rPr lang="en-US" b="1" i="1" u="sng" dirty="0" smtClean="0"/>
              <a:t>njury</a:t>
            </a:r>
            <a:endParaRPr lang="en-US" b="1" i="1" u="sng" dirty="0"/>
          </a:p>
        </p:txBody>
      </p:sp>
      <p:sp>
        <p:nvSpPr>
          <p:cNvPr id="3" name="Content Placeholder 2"/>
          <p:cNvSpPr>
            <a:spLocks noGrp="1"/>
          </p:cNvSpPr>
          <p:nvPr>
            <p:ph idx="1"/>
          </p:nvPr>
        </p:nvSpPr>
        <p:spPr>
          <a:xfrm>
            <a:off x="827483" y="1108175"/>
            <a:ext cx="7700067" cy="3484373"/>
          </a:xfrm>
        </p:spPr>
        <p:txBody>
          <a:bodyPr>
            <a:normAutofit/>
          </a:bodyPr>
          <a:lstStyle/>
          <a:p>
            <a:r>
              <a:rPr lang="en-US" sz="1800" dirty="0" smtClean="0"/>
              <a:t>Securing the airway has three major goals:</a:t>
            </a:r>
          </a:p>
          <a:p>
            <a:pPr marL="400050" indent="-400050">
              <a:buFont typeface="+mj-lt"/>
              <a:buAutoNum type="romanUcPeriod"/>
            </a:pPr>
            <a:r>
              <a:rPr lang="en-US" sz="1800" dirty="0" smtClean="0"/>
              <a:t>Prevention of aspiration of gastric contents </a:t>
            </a:r>
          </a:p>
          <a:p>
            <a:pPr marL="400050" indent="-400050">
              <a:buFont typeface="+mj-lt"/>
              <a:buAutoNum type="romanUcPeriod"/>
            </a:pPr>
            <a:r>
              <a:rPr lang="en-US" sz="1800" dirty="0" smtClean="0"/>
              <a:t>Prevention of hypercarbia</a:t>
            </a:r>
          </a:p>
          <a:p>
            <a:pPr marL="400050" indent="-400050">
              <a:buFont typeface="+mj-lt"/>
              <a:buAutoNum type="romanUcPeriod"/>
            </a:pPr>
            <a:r>
              <a:rPr lang="en-US" sz="1800" dirty="0" smtClean="0"/>
              <a:t>Prevention of hypoxia</a:t>
            </a:r>
          </a:p>
          <a:p>
            <a:pPr marL="0" indent="0">
              <a:buNone/>
            </a:pPr>
            <a:r>
              <a:rPr lang="en-US" sz="1800" dirty="0" smtClean="0"/>
              <a:t>Hypoxia and hypercarbia lead to increase of </a:t>
            </a:r>
            <a:r>
              <a:rPr lang="en-US" sz="1800" dirty="0" err="1" smtClean="0"/>
              <a:t>catecholamines</a:t>
            </a:r>
            <a:r>
              <a:rPr lang="en-US" sz="1800" dirty="0"/>
              <a:t> </a:t>
            </a:r>
            <a:r>
              <a:rPr lang="en-US" sz="1800" dirty="0" smtClean="0"/>
              <a:t>which lead to vasodilation – increase ICP. </a:t>
            </a:r>
          </a:p>
          <a:p>
            <a:pPr marL="0" indent="0">
              <a:buNone/>
            </a:pPr>
            <a:r>
              <a:rPr lang="en-US" sz="1800" dirty="0" smtClean="0"/>
              <a:t>Hypoxia has direct correlation with  poor outcome in head injury patients.</a:t>
            </a:r>
          </a:p>
          <a:p>
            <a:pPr marL="0" indent="0">
              <a:buNone/>
            </a:pPr>
            <a:r>
              <a:rPr lang="en-US" sz="1800" dirty="0" smtClean="0"/>
              <a:t>It is recommended to avoid  PO2&lt;60 with Spo2&gt;90% in such </a:t>
            </a:r>
            <a:r>
              <a:rPr lang="en-US" sz="1800" dirty="0" err="1" smtClean="0"/>
              <a:t>paitents</a:t>
            </a:r>
            <a:r>
              <a:rPr lang="en-US" sz="1800" dirty="0" smtClean="0"/>
              <a:t>.</a:t>
            </a:r>
          </a:p>
          <a:p>
            <a:pPr marL="0" indent="0">
              <a:buNone/>
            </a:pPr>
            <a:endParaRPr lang="en-US" dirty="0" smtClean="0"/>
          </a:p>
          <a:p>
            <a:pPr marL="400050" indent="-400050">
              <a:buFont typeface="+mj-lt"/>
              <a:buAutoNum type="romanUcPeriod"/>
            </a:pPr>
            <a:endParaRPr lang="en-US" dirty="0" smtClean="0"/>
          </a:p>
          <a:p>
            <a:pPr marL="400050" indent="-400050">
              <a:buFont typeface="+mj-lt"/>
              <a:buAutoNum type="romanUcPeriod"/>
            </a:pPr>
            <a:endParaRPr lang="en-US" dirty="0" smtClean="0"/>
          </a:p>
          <a:p>
            <a:endParaRPr lang="en-US" dirty="0"/>
          </a:p>
        </p:txBody>
      </p:sp>
    </p:spTree>
    <p:extLst>
      <p:ext uri="{BB962C8B-B14F-4D97-AF65-F5344CB8AC3E}">
        <p14:creationId xmlns:p14="http://schemas.microsoft.com/office/powerpoint/2010/main" val="3424110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VARIOUS TYPES OF MONITORING</a:t>
            </a:r>
            <a:endParaRPr lang="en-US" b="1" i="1" u="sng" dirty="0"/>
          </a:p>
        </p:txBody>
      </p:sp>
      <p:sp>
        <p:nvSpPr>
          <p:cNvPr id="3" name="Content Placeholder 2"/>
          <p:cNvSpPr>
            <a:spLocks noGrp="1"/>
          </p:cNvSpPr>
          <p:nvPr>
            <p:ph idx="1"/>
          </p:nvPr>
        </p:nvSpPr>
        <p:spPr>
          <a:xfrm>
            <a:off x="735015" y="1087626"/>
            <a:ext cx="7402117" cy="3597390"/>
          </a:xfrm>
        </p:spPr>
        <p:txBody>
          <a:bodyPr/>
          <a:lstStyle/>
          <a:p>
            <a:r>
              <a:rPr lang="en-US" sz="1800" dirty="0" smtClean="0"/>
              <a:t>Temperature monitoring – lower </a:t>
            </a:r>
            <a:r>
              <a:rPr lang="en-US" sz="1800" dirty="0" err="1" smtClean="0"/>
              <a:t>oesophageal</a:t>
            </a:r>
            <a:r>
              <a:rPr lang="en-US" sz="1800" dirty="0" smtClean="0"/>
              <a:t> or tympanic membrane</a:t>
            </a:r>
          </a:p>
          <a:p>
            <a:r>
              <a:rPr lang="en-US" sz="1800" dirty="0" smtClean="0"/>
              <a:t>ICP monitoring by placing </a:t>
            </a:r>
            <a:r>
              <a:rPr lang="en-US" sz="1800" dirty="0" err="1" smtClean="0"/>
              <a:t>intraparenchymal</a:t>
            </a:r>
            <a:r>
              <a:rPr lang="en-US" sz="1800" dirty="0" smtClean="0"/>
              <a:t> probe or intraventricular </a:t>
            </a:r>
            <a:r>
              <a:rPr lang="en-US" sz="1800" dirty="0" err="1" smtClean="0"/>
              <a:t>cathether</a:t>
            </a:r>
            <a:r>
              <a:rPr lang="en-US" sz="1800" dirty="0" smtClean="0"/>
              <a:t> and maintaining &lt;20mm hg.</a:t>
            </a:r>
          </a:p>
          <a:p>
            <a:r>
              <a:rPr lang="en-US" sz="1800" dirty="0" smtClean="0"/>
              <a:t> Cerebral  oxygenation is measured by jugular </a:t>
            </a:r>
            <a:r>
              <a:rPr lang="en-US" sz="1800" dirty="0" err="1" smtClean="0"/>
              <a:t>venus</a:t>
            </a:r>
            <a:r>
              <a:rPr lang="en-US" sz="1800" dirty="0" smtClean="0"/>
              <a:t> oxygen saturation, PET, Near infrared spectroscopy, direct brain tissue oxygenation.</a:t>
            </a:r>
          </a:p>
          <a:p>
            <a:r>
              <a:rPr lang="en-US" sz="1800" dirty="0" smtClean="0"/>
              <a:t>NG tube specially in bad facial </a:t>
            </a:r>
            <a:r>
              <a:rPr lang="en-US" sz="1800" dirty="0" smtClean="0"/>
              <a:t>injuries.</a:t>
            </a:r>
            <a:endParaRPr lang="en-US" sz="1800" dirty="0" smtClean="0"/>
          </a:p>
          <a:p>
            <a:endParaRPr lang="en-US" dirty="0" smtClean="0"/>
          </a:p>
          <a:p>
            <a:endParaRPr lang="en-US" dirty="0"/>
          </a:p>
        </p:txBody>
      </p:sp>
    </p:spTree>
    <p:extLst>
      <p:ext uri="{BB962C8B-B14F-4D97-AF65-F5344CB8AC3E}">
        <p14:creationId xmlns:p14="http://schemas.microsoft.com/office/powerpoint/2010/main" val="2889381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BLOOD PRESSURE MANAGEMENT</a:t>
            </a:r>
            <a:r>
              <a:rPr lang="en-US" dirty="0" smtClean="0"/>
              <a:t/>
            </a:r>
            <a:br>
              <a:rPr lang="en-US" dirty="0" smtClean="0"/>
            </a:br>
            <a:endParaRPr lang="en-US" dirty="0"/>
          </a:p>
        </p:txBody>
      </p:sp>
      <p:sp>
        <p:nvSpPr>
          <p:cNvPr id="3" name="Content Placeholder 2"/>
          <p:cNvSpPr>
            <a:spLocks noGrp="1"/>
          </p:cNvSpPr>
          <p:nvPr>
            <p:ph idx="1"/>
          </p:nvPr>
        </p:nvSpPr>
        <p:spPr>
          <a:xfrm>
            <a:off x="827483" y="1118448"/>
            <a:ext cx="7361019" cy="3146611"/>
          </a:xfrm>
        </p:spPr>
        <p:txBody>
          <a:bodyPr>
            <a:normAutofit/>
          </a:bodyPr>
          <a:lstStyle/>
          <a:p>
            <a:r>
              <a:rPr lang="en-US" dirty="0" smtClean="0"/>
              <a:t>Cerebral perfusion pressure(CPP)= MAP(Mean arterial pressure)- ICP(Intra cranial pressure) </a:t>
            </a:r>
            <a:r>
              <a:rPr lang="en-US" dirty="0" smtClean="0"/>
              <a:t>.</a:t>
            </a:r>
          </a:p>
          <a:p>
            <a:r>
              <a:rPr lang="en-US" dirty="0" smtClean="0"/>
              <a:t>Normal ICP= 5-13 mm hg.</a:t>
            </a:r>
            <a:endParaRPr lang="en-US" dirty="0" smtClean="0"/>
          </a:p>
          <a:p>
            <a:r>
              <a:rPr lang="en-US" dirty="0" smtClean="0"/>
              <a:t>If CPP decreases, the tissue oxygenation is further compromised.</a:t>
            </a:r>
          </a:p>
          <a:p>
            <a:r>
              <a:rPr lang="en-US" dirty="0" smtClean="0"/>
              <a:t>Treatment should be focused on maintaining CPP within normal range and decreasing ICP.</a:t>
            </a:r>
          </a:p>
          <a:p>
            <a:r>
              <a:rPr lang="en-US" dirty="0" smtClean="0"/>
              <a:t>Current recommendation is to maintain SBP&gt;90 MM HG and CPP in between 50-70 mm hg to prevent further brain hypoxemia.</a:t>
            </a:r>
          </a:p>
          <a:p>
            <a:r>
              <a:rPr lang="en-US" dirty="0" smtClean="0"/>
              <a:t>Brain tissue hypoxia is corrected by increasing Fio2, blood transfusion, ionotropic support and  decreasing ICP.</a:t>
            </a:r>
          </a:p>
          <a:p>
            <a:endParaRPr lang="en-US" dirty="0" smtClean="0"/>
          </a:p>
          <a:p>
            <a:endParaRPr lang="en-US" dirty="0" smtClean="0"/>
          </a:p>
          <a:p>
            <a:endParaRPr lang="en-US" dirty="0"/>
          </a:p>
        </p:txBody>
      </p:sp>
    </p:spTree>
    <p:extLst>
      <p:ext uri="{BB962C8B-B14F-4D97-AF65-F5344CB8AC3E}">
        <p14:creationId xmlns:p14="http://schemas.microsoft.com/office/powerpoint/2010/main" val="4184289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8219" y="873577"/>
            <a:ext cx="7709605" cy="3431295"/>
          </a:xfrm>
        </p:spPr>
        <p:txBody>
          <a:bodyPr>
            <a:normAutofit/>
          </a:bodyPr>
          <a:lstStyle/>
          <a:p>
            <a:r>
              <a:rPr lang="en-US" sz="1800" dirty="0" smtClean="0"/>
              <a:t>Management of hypotension with vasopressor is common. The choice although is unclear.</a:t>
            </a:r>
          </a:p>
          <a:p>
            <a:r>
              <a:rPr lang="en-US" sz="1800" dirty="0" smtClean="0"/>
              <a:t>Fluid resuscitation is the mainstay of therapy.(hypertonic saline is optimal)</a:t>
            </a:r>
          </a:p>
          <a:p>
            <a:r>
              <a:rPr lang="en-US" sz="1800" dirty="0" smtClean="0"/>
              <a:t>Ideal medication to hypertension should be easily </a:t>
            </a:r>
            <a:r>
              <a:rPr lang="en-US" sz="1800" dirty="0" err="1" smtClean="0"/>
              <a:t>titrable</a:t>
            </a:r>
            <a:r>
              <a:rPr lang="en-US" sz="1800" dirty="0" smtClean="0"/>
              <a:t> and should not cause cerebral vasodilation which further leads to increase in ICP.</a:t>
            </a:r>
          </a:p>
          <a:p>
            <a:r>
              <a:rPr lang="en-US" sz="1800" dirty="0" smtClean="0"/>
              <a:t>Commonly used anti hypertensive drugs are  </a:t>
            </a:r>
            <a:r>
              <a:rPr lang="en-US" sz="1800" dirty="0" err="1" smtClean="0"/>
              <a:t>proparonolol</a:t>
            </a:r>
            <a:r>
              <a:rPr lang="en-US" sz="1800" dirty="0" smtClean="0"/>
              <a:t>,  </a:t>
            </a:r>
            <a:r>
              <a:rPr lang="en-US" sz="1800" dirty="0" err="1" smtClean="0"/>
              <a:t>esmolol</a:t>
            </a:r>
            <a:r>
              <a:rPr lang="en-US" sz="1800" dirty="0" smtClean="0"/>
              <a:t>, </a:t>
            </a:r>
            <a:r>
              <a:rPr lang="en-US" sz="1800" dirty="0" err="1" smtClean="0"/>
              <a:t>labetolol</a:t>
            </a:r>
            <a:r>
              <a:rPr lang="en-US" sz="1800" dirty="0" smtClean="0"/>
              <a:t>, </a:t>
            </a:r>
            <a:r>
              <a:rPr lang="en-US" sz="1800" dirty="0" err="1" smtClean="0"/>
              <a:t>nicardipine</a:t>
            </a:r>
            <a:r>
              <a:rPr lang="en-US" sz="1800" dirty="0" smtClean="0"/>
              <a:t>.</a:t>
            </a:r>
          </a:p>
          <a:p>
            <a:r>
              <a:rPr lang="en-US" sz="1800" dirty="0" smtClean="0"/>
              <a:t>Nitroglycerine, nitroprusside, hydralazine should be avoided.</a:t>
            </a:r>
          </a:p>
          <a:p>
            <a:endParaRPr lang="en-US" dirty="0" smtClean="0"/>
          </a:p>
          <a:p>
            <a:endParaRPr lang="en-US" dirty="0"/>
          </a:p>
        </p:txBody>
      </p:sp>
    </p:spTree>
    <p:extLst>
      <p:ext uri="{BB962C8B-B14F-4D97-AF65-F5344CB8AC3E}">
        <p14:creationId xmlns:p14="http://schemas.microsoft.com/office/powerpoint/2010/main" val="4052604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u="sng" dirty="0" smtClean="0"/>
              <a:t>PATHOPHYSIOLOGY OF TBI</a:t>
            </a:r>
            <a:br>
              <a:rPr lang="en-US" sz="2400" b="1" u="sng" dirty="0" smtClean="0"/>
            </a:br>
            <a:r>
              <a:rPr lang="en-US" sz="2400" b="1" u="sng" dirty="0" smtClean="0"/>
              <a:t>PRIMARY AND SECONDARY INJURIES.</a:t>
            </a:r>
            <a:endParaRPr lang="en-US" sz="2400" b="1" u="sng" dirty="0"/>
          </a:p>
        </p:txBody>
      </p:sp>
      <p:sp>
        <p:nvSpPr>
          <p:cNvPr id="3" name="Content Placeholder 2"/>
          <p:cNvSpPr>
            <a:spLocks noGrp="1"/>
          </p:cNvSpPr>
          <p:nvPr>
            <p:ph idx="1"/>
          </p:nvPr>
        </p:nvSpPr>
        <p:spPr>
          <a:xfrm>
            <a:off x="828220" y="1878736"/>
            <a:ext cx="6709906" cy="3146611"/>
          </a:xfrm>
        </p:spPr>
        <p:txBody>
          <a:bodyPr>
            <a:normAutofit/>
          </a:bodyPr>
          <a:lstStyle/>
          <a:p>
            <a:r>
              <a:rPr lang="en-US" b="1" u="sng" dirty="0" smtClean="0"/>
              <a:t>Primary injury</a:t>
            </a:r>
            <a:r>
              <a:rPr lang="en-US" dirty="0" smtClean="0"/>
              <a:t>.- It is the initial Injury (physical or mechanical) on the brain parenchyma and skull, which leads to inflammatory cascade leading to cerebral edema, axonal injury and decreased CPP.</a:t>
            </a:r>
          </a:p>
          <a:p>
            <a:r>
              <a:rPr lang="en-US" b="1" u="sng" dirty="0" smtClean="0"/>
              <a:t>Secondary injury- </a:t>
            </a:r>
            <a:r>
              <a:rPr lang="en-US" dirty="0" smtClean="0"/>
              <a:t>It is consequences of primary injury, electrolyte abnormalities, hypoxemia, glycemic imbalance, hypotension, loss of autoregulation, </a:t>
            </a:r>
            <a:r>
              <a:rPr lang="en-US" dirty="0" smtClean="0"/>
              <a:t>increased </a:t>
            </a:r>
            <a:r>
              <a:rPr lang="en-US" dirty="0" smtClean="0"/>
              <a:t>ICP, </a:t>
            </a:r>
            <a:r>
              <a:rPr lang="en-US" dirty="0" err="1" smtClean="0"/>
              <a:t>hypocarbia</a:t>
            </a:r>
            <a:r>
              <a:rPr lang="en-US" dirty="0" smtClean="0"/>
              <a:t> </a:t>
            </a:r>
            <a:r>
              <a:rPr lang="en-US" dirty="0" smtClean="0"/>
              <a:t>or hypercarbia. </a:t>
            </a:r>
          </a:p>
          <a:p>
            <a:r>
              <a:rPr lang="en-US" dirty="0" smtClean="0"/>
              <a:t>Patient outcome correlates with the severity of the primary injury. Rapid and efficient TBI stratification and management decreases effects of primary injuries and prevents secondary injuries.</a:t>
            </a:r>
            <a:endParaRPr lang="en-US" dirty="0"/>
          </a:p>
        </p:txBody>
      </p:sp>
    </p:spTree>
    <p:extLst>
      <p:ext uri="{BB962C8B-B14F-4D97-AF65-F5344CB8AC3E}">
        <p14:creationId xmlns:p14="http://schemas.microsoft.com/office/powerpoint/2010/main" val="3768740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 </a:t>
            </a:r>
            <a:r>
              <a:rPr lang="en-US" b="1" i="1" u="sng" dirty="0" err="1" smtClean="0"/>
              <a:t>IntraCranial</a:t>
            </a:r>
            <a:r>
              <a:rPr lang="en-US" b="1" i="1" u="sng" dirty="0" smtClean="0"/>
              <a:t> pressure(</a:t>
            </a:r>
            <a:r>
              <a:rPr lang="en-US" b="1" i="1" u="sng" dirty="0" smtClean="0"/>
              <a:t>ICP</a:t>
            </a:r>
            <a:r>
              <a:rPr lang="en-US" b="1" i="1" u="sng" dirty="0" smtClean="0"/>
              <a:t>)</a:t>
            </a:r>
            <a:endParaRPr lang="en-US" b="1" i="1" u="sng" dirty="0"/>
          </a:p>
        </p:txBody>
      </p:sp>
      <p:sp>
        <p:nvSpPr>
          <p:cNvPr id="3" name="Content Placeholder 2"/>
          <p:cNvSpPr>
            <a:spLocks noGrp="1"/>
          </p:cNvSpPr>
          <p:nvPr>
            <p:ph idx="1"/>
          </p:nvPr>
        </p:nvSpPr>
        <p:spPr>
          <a:xfrm>
            <a:off x="745291" y="1149271"/>
            <a:ext cx="6709906" cy="3146611"/>
          </a:xfrm>
        </p:spPr>
        <p:txBody>
          <a:bodyPr>
            <a:normAutofit fontScale="85000" lnSpcReduction="20000"/>
          </a:bodyPr>
          <a:lstStyle/>
          <a:p>
            <a:r>
              <a:rPr lang="en-US" sz="1600" dirty="0" smtClean="0"/>
              <a:t>It is seen in head trauma, hydrocephalus, intracranial hemorrhage, sub arachnoid hemorrhage from ruptured brain aneurysm, intra cranial tumors, cerebral edema.</a:t>
            </a:r>
          </a:p>
          <a:p>
            <a:r>
              <a:rPr lang="en-US" sz="1600" dirty="0" smtClean="0"/>
              <a:t>Normal ICP: 5-13 mm Hg.</a:t>
            </a:r>
          </a:p>
          <a:p>
            <a:endParaRPr lang="en-US" sz="1600" dirty="0" smtClean="0"/>
          </a:p>
          <a:p>
            <a:pPr marL="0" indent="0">
              <a:buNone/>
            </a:pPr>
            <a:r>
              <a:rPr lang="en-US" sz="1600" u="sng" dirty="0" smtClean="0"/>
              <a:t>S/S of ICP</a:t>
            </a:r>
            <a:r>
              <a:rPr lang="en-US" sz="1600" dirty="0" smtClean="0"/>
              <a:t>:</a:t>
            </a:r>
          </a:p>
          <a:p>
            <a:r>
              <a:rPr lang="en-US" sz="1600" dirty="0" smtClean="0"/>
              <a:t>New </a:t>
            </a:r>
            <a:r>
              <a:rPr lang="en-US" sz="1600" dirty="0" smtClean="0"/>
              <a:t>onset of focal neurological deficits.</a:t>
            </a:r>
          </a:p>
          <a:p>
            <a:r>
              <a:rPr lang="en-US" sz="1600" dirty="0" smtClean="0"/>
              <a:t>Decreased consciousness.</a:t>
            </a:r>
          </a:p>
          <a:p>
            <a:r>
              <a:rPr lang="en-US" sz="1600" dirty="0" smtClean="0"/>
              <a:t>Inappropriate pupillary responses and vomiting.</a:t>
            </a:r>
          </a:p>
          <a:p>
            <a:r>
              <a:rPr lang="en-US" sz="1600" dirty="0" smtClean="0"/>
              <a:t>Cardiac or respiratory arrest</a:t>
            </a:r>
          </a:p>
          <a:p>
            <a:r>
              <a:rPr lang="en-US" sz="1600" dirty="0" smtClean="0"/>
              <a:t>Cushing’s triad of bradycardia ,hypertension and </a:t>
            </a:r>
            <a:r>
              <a:rPr lang="en-US" sz="1600" dirty="0" err="1" smtClean="0"/>
              <a:t>bradyapnea</a:t>
            </a:r>
            <a:endParaRPr lang="en-US" sz="1600" dirty="0" smtClean="0"/>
          </a:p>
          <a:p>
            <a:r>
              <a:rPr lang="en-US" sz="1600" dirty="0" smtClean="0"/>
              <a:t>Signs of brain herniation.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11832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MANAGEMENT OF ICP</a:t>
            </a:r>
            <a:endParaRPr lang="en-US" b="1" i="1" u="sng" dirty="0"/>
          </a:p>
        </p:txBody>
      </p:sp>
      <p:sp>
        <p:nvSpPr>
          <p:cNvPr id="3" name="Content Placeholder 2"/>
          <p:cNvSpPr>
            <a:spLocks noGrp="1"/>
          </p:cNvSpPr>
          <p:nvPr>
            <p:ph idx="1"/>
          </p:nvPr>
        </p:nvSpPr>
        <p:spPr>
          <a:xfrm>
            <a:off x="827484" y="1067078"/>
            <a:ext cx="6709906" cy="3515196"/>
          </a:xfrm>
        </p:spPr>
        <p:txBody>
          <a:bodyPr>
            <a:normAutofit fontScale="92500" lnSpcReduction="10000"/>
          </a:bodyPr>
          <a:lstStyle/>
          <a:p>
            <a:r>
              <a:rPr lang="en-US" sz="1700" dirty="0" smtClean="0"/>
              <a:t>The brain trauma foundation </a:t>
            </a:r>
            <a:r>
              <a:rPr lang="en-US" sz="1700" dirty="0" smtClean="0"/>
              <a:t>(BTF)states </a:t>
            </a:r>
            <a:r>
              <a:rPr lang="en-US" sz="1700" dirty="0" smtClean="0"/>
              <a:t>that increased ICP&gt;20 mm hg leads to increased mortality and poor outcome.</a:t>
            </a:r>
          </a:p>
          <a:p>
            <a:r>
              <a:rPr lang="en-US" sz="1700" dirty="0" smtClean="0"/>
              <a:t>If ICP&gt;20 mm hg, the fastest way to reduce is by draining CSF, from CSF drain if </a:t>
            </a:r>
            <a:r>
              <a:rPr lang="en-US" sz="1700" dirty="0" smtClean="0"/>
              <a:t>possible, but chances of infection is high.</a:t>
            </a:r>
            <a:endParaRPr lang="en-US" sz="1700" dirty="0" smtClean="0"/>
          </a:p>
          <a:p>
            <a:r>
              <a:rPr lang="en-US" sz="1700" dirty="0" smtClean="0"/>
              <a:t>Elevate the patients head and maintain a neutral position to improve venous return.</a:t>
            </a:r>
          </a:p>
          <a:p>
            <a:r>
              <a:rPr lang="en-US" sz="1700" dirty="0" smtClean="0"/>
              <a:t>Slow administration of mannitol 0.25-1gm/ kg in stable patients over 15 minutes leads to ICP reduction, transient increase in oxygen transport and increase in CBF.</a:t>
            </a:r>
          </a:p>
          <a:p>
            <a:r>
              <a:rPr lang="en-US" sz="1700" dirty="0" smtClean="0"/>
              <a:t>Hyperventilation can also be used to decrease ICP (maintain pco2 near 35mm hg ). Excess hyperventilation should be avoided as it leads to cerebral vasoconstriction and oxygen deprivation.</a:t>
            </a:r>
          </a:p>
          <a:p>
            <a:endParaRPr lang="en-US" dirty="0" smtClean="0"/>
          </a:p>
          <a:p>
            <a:endParaRPr lang="en-US" dirty="0" smtClean="0"/>
          </a:p>
          <a:p>
            <a:endParaRPr lang="en-US" dirty="0"/>
          </a:p>
        </p:txBody>
      </p:sp>
    </p:spTree>
    <p:extLst>
      <p:ext uri="{BB962C8B-B14F-4D97-AF65-F5344CB8AC3E}">
        <p14:creationId xmlns:p14="http://schemas.microsoft.com/office/powerpoint/2010/main" val="3752832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 y="0"/>
            <a:ext cx="9144000" cy="51435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423" y="233873"/>
            <a:ext cx="7053542" cy="1050398"/>
          </a:xfrm>
        </p:spPr>
        <p:txBody>
          <a:bodyPr/>
          <a:lstStyle/>
          <a:p>
            <a:pPr algn="ctr"/>
            <a:r>
              <a:rPr lang="en-US" b="1" i="1" u="sng" dirty="0" smtClean="0"/>
              <a:t>COAGULOPATHY AND HB LEVEL. </a:t>
            </a:r>
            <a:endParaRPr lang="en-US" b="1" i="1" u="sng" dirty="0"/>
          </a:p>
        </p:txBody>
      </p:sp>
      <p:sp>
        <p:nvSpPr>
          <p:cNvPr id="3" name="Content Placeholder 2"/>
          <p:cNvSpPr>
            <a:spLocks noGrp="1"/>
          </p:cNvSpPr>
          <p:nvPr>
            <p:ph idx="1"/>
          </p:nvPr>
        </p:nvSpPr>
        <p:spPr>
          <a:xfrm>
            <a:off x="308225" y="1284270"/>
            <a:ext cx="8476179" cy="3698695"/>
          </a:xfrm>
        </p:spPr>
        <p:txBody>
          <a:bodyPr/>
          <a:lstStyle/>
          <a:p>
            <a:r>
              <a:rPr lang="en-US" sz="1800" dirty="0" smtClean="0"/>
              <a:t>In cases of head injury, coagulopathy is seen through the systemic release of by products  from neuronal death such as tissue factor and phospholipids  which impairs coagulation and platelets function which leads to DIC.</a:t>
            </a:r>
          </a:p>
          <a:p>
            <a:r>
              <a:rPr lang="en-US" sz="1800" dirty="0" smtClean="0"/>
              <a:t>It is exacerbated by colloid infusion.</a:t>
            </a:r>
          </a:p>
          <a:p>
            <a:r>
              <a:rPr lang="en-US" sz="1800" dirty="0" smtClean="0"/>
              <a:t>Coagulation parameters should be measured immediately and if any abnormality is found should be treated immediately.</a:t>
            </a:r>
          </a:p>
          <a:p>
            <a:r>
              <a:rPr lang="en-US" sz="1800" dirty="0" smtClean="0"/>
              <a:t>INR should be maintained in range up to 1.4</a:t>
            </a:r>
          </a:p>
          <a:p>
            <a:r>
              <a:rPr lang="en-US" sz="1800" dirty="0" smtClean="0"/>
              <a:t>Platelets should be maintained above 75000.</a:t>
            </a:r>
          </a:p>
          <a:p>
            <a:r>
              <a:rPr lang="en-US" sz="1800" dirty="0" err="1" smtClean="0"/>
              <a:t>Hb</a:t>
            </a:r>
            <a:r>
              <a:rPr lang="en-US" sz="1800" dirty="0" smtClean="0"/>
              <a:t> should be maintained above 7g/dl to prevent tissue hypoxia of brain cells.</a:t>
            </a:r>
          </a:p>
          <a:p>
            <a:endParaRPr lang="en-US" dirty="0" smtClean="0"/>
          </a:p>
          <a:p>
            <a:endParaRPr lang="en-US" dirty="0"/>
          </a:p>
        </p:txBody>
      </p:sp>
    </p:spTree>
    <p:extLst>
      <p:ext uri="{BB962C8B-B14F-4D97-AF65-F5344CB8AC3E}">
        <p14:creationId xmlns:p14="http://schemas.microsoft.com/office/powerpoint/2010/main" val="3568702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7484" y="1118449"/>
            <a:ext cx="6709906" cy="3146611"/>
          </a:xfrm>
        </p:spPr>
        <p:txBody>
          <a:bodyPr>
            <a:normAutofit/>
          </a:bodyPr>
          <a:lstStyle/>
          <a:p>
            <a:r>
              <a:rPr lang="en-US" sz="1800" dirty="0"/>
              <a:t>Hemoglobin levels should be maintained at or above 7 g/dl to avoid a decrease in brain oxygen </a:t>
            </a:r>
            <a:r>
              <a:rPr lang="en-US" sz="1800" dirty="0" smtClean="0"/>
              <a:t>delivery.</a:t>
            </a:r>
          </a:p>
          <a:p>
            <a:r>
              <a:rPr lang="en-US" sz="1800" dirty="0" smtClean="0"/>
              <a:t>No </a:t>
            </a:r>
            <a:r>
              <a:rPr lang="en-US" sz="1800" dirty="0"/>
              <a:t>neurological improvement after traumatic brain injury at six months when utilizing erythropoietin and transfusion thresholds of 10 g/dl versus 7 g/dl. </a:t>
            </a:r>
            <a:endParaRPr lang="en-US" sz="1800" dirty="0" smtClean="0"/>
          </a:p>
          <a:p>
            <a:r>
              <a:rPr lang="en-US" sz="1800" dirty="0" smtClean="0"/>
              <a:t>Additionally</a:t>
            </a:r>
            <a:r>
              <a:rPr lang="en-US" sz="1800" dirty="0"/>
              <a:t>, the risk for transfusion related reactions and infection increased with more liberal transfusion parameters; thus, treatment should be guided by clinical judgment and blood transfusion should occur if hemoglobin levels reach values below 7 </a:t>
            </a:r>
            <a:r>
              <a:rPr lang="en-US" sz="1800" dirty="0" smtClean="0"/>
              <a:t>g/dl.</a:t>
            </a:r>
            <a:endParaRPr lang="en-US" sz="1800" dirty="0"/>
          </a:p>
        </p:txBody>
      </p:sp>
    </p:spTree>
    <p:extLst>
      <p:ext uri="{BB962C8B-B14F-4D97-AF65-F5344CB8AC3E}">
        <p14:creationId xmlns:p14="http://schemas.microsoft.com/office/powerpoint/2010/main" val="1452974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7483" y="1128723"/>
            <a:ext cx="7474035" cy="3391906"/>
          </a:xfrm>
        </p:spPr>
        <p:txBody>
          <a:bodyPr>
            <a:normAutofit/>
          </a:bodyPr>
          <a:lstStyle/>
          <a:p>
            <a:r>
              <a:rPr lang="en-US" sz="1800" dirty="0" smtClean="0"/>
              <a:t>Head injury patients may also develop acute endogenous coagulopathy(EAC)  due to activation of protein c pathway.</a:t>
            </a:r>
          </a:p>
          <a:p>
            <a:r>
              <a:rPr lang="en-US" sz="1800" dirty="0" smtClean="0"/>
              <a:t>EAC is characterized by anticoagulant derangement and </a:t>
            </a:r>
            <a:r>
              <a:rPr lang="en-US" sz="1800" dirty="0" err="1" smtClean="0"/>
              <a:t>hyperfibronlysis</a:t>
            </a:r>
            <a:r>
              <a:rPr lang="en-US" sz="1800" dirty="0" smtClean="0"/>
              <a:t>.</a:t>
            </a:r>
          </a:p>
          <a:p>
            <a:r>
              <a:rPr lang="en-US" sz="1800" dirty="0" smtClean="0"/>
              <a:t>Also when multiple injuries are found and patient is unstable despite crystalloid infusion , balanced transfusion of blood products should be considered early.</a:t>
            </a:r>
          </a:p>
          <a:p>
            <a:r>
              <a:rPr lang="en-US" sz="1800" dirty="0" smtClean="0"/>
              <a:t>Balanced transfusion involves  use of plasma, platelets and packed red cells(1:1:1) with aim to effective reconstitute blood whole blood.</a:t>
            </a:r>
          </a:p>
          <a:p>
            <a:endParaRPr lang="en-US" dirty="0"/>
          </a:p>
        </p:txBody>
      </p:sp>
    </p:spTree>
    <p:extLst>
      <p:ext uri="{BB962C8B-B14F-4D97-AF65-F5344CB8AC3E}">
        <p14:creationId xmlns:p14="http://schemas.microsoft.com/office/powerpoint/2010/main" val="2868681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a:t>Glycemic control</a:t>
            </a:r>
          </a:p>
        </p:txBody>
      </p:sp>
      <p:sp>
        <p:nvSpPr>
          <p:cNvPr id="3" name="Content Placeholder 2"/>
          <p:cNvSpPr>
            <a:spLocks noGrp="1"/>
          </p:cNvSpPr>
          <p:nvPr>
            <p:ph idx="1"/>
          </p:nvPr>
        </p:nvSpPr>
        <p:spPr>
          <a:xfrm>
            <a:off x="827484" y="1077352"/>
            <a:ext cx="6709906" cy="3146611"/>
          </a:xfrm>
        </p:spPr>
        <p:txBody>
          <a:bodyPr>
            <a:noAutofit/>
          </a:bodyPr>
          <a:lstStyle/>
          <a:p>
            <a:r>
              <a:rPr lang="en-US" sz="1800" dirty="0" smtClean="0"/>
              <a:t>The </a:t>
            </a:r>
            <a:r>
              <a:rPr lang="en-US" sz="1800" dirty="0"/>
              <a:t>presence of hyperglycemia might produce an increase in neuronal metabolism and increase neuronal death after TBI. </a:t>
            </a:r>
            <a:endParaRPr lang="en-US" sz="1800" dirty="0" smtClean="0"/>
          </a:p>
          <a:p>
            <a:pPr marL="0" indent="0">
              <a:buNone/>
            </a:pPr>
            <a:r>
              <a:rPr lang="en-US" sz="1800" dirty="0" smtClean="0"/>
              <a:t>These </a:t>
            </a:r>
            <a:r>
              <a:rPr lang="en-US" sz="1800" dirty="0"/>
              <a:t>events occur due to increased tissue acidosis through </a:t>
            </a:r>
            <a:endParaRPr lang="en-US" sz="1800" dirty="0" smtClean="0"/>
          </a:p>
          <a:p>
            <a:pPr>
              <a:buFont typeface="Arial" panose="020B0604020202020204" pitchFamily="34" charset="0"/>
              <a:buChar char="•"/>
            </a:pPr>
            <a:r>
              <a:rPr lang="en-US" sz="1800" dirty="0" smtClean="0"/>
              <a:t>anaerobic </a:t>
            </a:r>
            <a:r>
              <a:rPr lang="en-US" sz="1800" dirty="0"/>
              <a:t>metabolism, </a:t>
            </a:r>
          </a:p>
          <a:p>
            <a:pPr>
              <a:buFont typeface="Arial" panose="020B0604020202020204" pitchFamily="34" charset="0"/>
              <a:buChar char="•"/>
            </a:pPr>
            <a:r>
              <a:rPr lang="en-US" sz="1800" dirty="0" smtClean="0"/>
              <a:t>the </a:t>
            </a:r>
            <a:r>
              <a:rPr lang="en-US" sz="1800" dirty="0"/>
              <a:t>creation of free radicals</a:t>
            </a:r>
            <a:r>
              <a:rPr lang="en-US" sz="1800" dirty="0" smtClean="0"/>
              <a:t>, </a:t>
            </a:r>
          </a:p>
          <a:p>
            <a:pPr>
              <a:buFont typeface="Arial" panose="020B0604020202020204" pitchFamily="34" charset="0"/>
              <a:buChar char="•"/>
            </a:pPr>
            <a:r>
              <a:rPr lang="en-US" sz="1800" dirty="0" smtClean="0"/>
              <a:t>increased </a:t>
            </a:r>
            <a:r>
              <a:rPr lang="en-US" sz="1800" dirty="0"/>
              <a:t>blood brain barrier permeability. </a:t>
            </a:r>
            <a:endParaRPr lang="en-US" sz="1800" dirty="0" smtClean="0"/>
          </a:p>
          <a:p>
            <a:r>
              <a:rPr lang="en-US" sz="1800" dirty="0" smtClean="0"/>
              <a:t>Therefore </a:t>
            </a:r>
            <a:r>
              <a:rPr lang="en-US" sz="1800" dirty="0"/>
              <a:t>the ideal blood glucose level should range from </a:t>
            </a:r>
            <a:r>
              <a:rPr lang="en-US" sz="1800" dirty="0" smtClean="0"/>
              <a:t>80-180mg/dl.</a:t>
            </a:r>
            <a:endParaRPr lang="en-US" sz="1800" dirty="0"/>
          </a:p>
        </p:txBody>
      </p:sp>
    </p:spTree>
    <p:extLst>
      <p:ext uri="{BB962C8B-B14F-4D97-AF65-F5344CB8AC3E}">
        <p14:creationId xmlns:p14="http://schemas.microsoft.com/office/powerpoint/2010/main" val="82667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a:t>Thermoregulation</a:t>
            </a:r>
          </a:p>
        </p:txBody>
      </p:sp>
      <p:sp>
        <p:nvSpPr>
          <p:cNvPr id="3" name="Content Placeholder 2"/>
          <p:cNvSpPr>
            <a:spLocks noGrp="1"/>
          </p:cNvSpPr>
          <p:nvPr>
            <p:ph idx="1"/>
          </p:nvPr>
        </p:nvSpPr>
        <p:spPr>
          <a:xfrm>
            <a:off x="827483" y="1097900"/>
            <a:ext cx="7751437" cy="3535745"/>
          </a:xfrm>
        </p:spPr>
        <p:txBody>
          <a:bodyPr>
            <a:normAutofit/>
          </a:bodyPr>
          <a:lstStyle/>
          <a:p>
            <a:pPr marL="0" indent="0">
              <a:buNone/>
            </a:pPr>
            <a:endParaRPr lang="en-US" dirty="0" smtClean="0"/>
          </a:p>
          <a:p>
            <a:pPr>
              <a:buFont typeface="Wingdings" panose="05000000000000000000" pitchFamily="2" charset="2"/>
              <a:buChar char="Ø"/>
            </a:pPr>
            <a:r>
              <a:rPr lang="en-US" sz="1800" dirty="0" smtClean="0"/>
              <a:t>Hyperthermia- </a:t>
            </a:r>
            <a:r>
              <a:rPr lang="en-US" sz="1800" dirty="0"/>
              <a:t>it is important to remember that fever worsens the severity of brain injury by increasing cerebral metabolic </a:t>
            </a:r>
            <a:r>
              <a:rPr lang="en-US" sz="1800" dirty="0" smtClean="0"/>
              <a:t>rate.</a:t>
            </a:r>
            <a:endParaRPr lang="en-US" sz="1800" dirty="0"/>
          </a:p>
          <a:p>
            <a:r>
              <a:rPr lang="en-US" sz="1800" dirty="0"/>
              <a:t>E</a:t>
            </a:r>
            <a:r>
              <a:rPr lang="en-US" sz="1800" dirty="0" smtClean="0"/>
              <a:t>arly </a:t>
            </a:r>
            <a:r>
              <a:rPr lang="en-US" sz="1800" dirty="0"/>
              <a:t>hyperthermia after TBI has been found to be a </a:t>
            </a:r>
            <a:r>
              <a:rPr lang="en-US" sz="1800" dirty="0" smtClean="0"/>
              <a:t>possible </a:t>
            </a:r>
            <a:r>
              <a:rPr lang="en-US" sz="1800" dirty="0"/>
              <a:t>predictor of paroxysmal sympathetic </a:t>
            </a:r>
            <a:r>
              <a:rPr lang="en-US" sz="1800" dirty="0" smtClean="0"/>
              <a:t>hyperactivity.</a:t>
            </a:r>
          </a:p>
          <a:p>
            <a:r>
              <a:rPr lang="en-US" sz="1800" dirty="0" smtClean="0"/>
              <a:t> </a:t>
            </a:r>
            <a:r>
              <a:rPr lang="en-US" sz="1800" dirty="0"/>
              <a:t>The </a:t>
            </a:r>
            <a:r>
              <a:rPr lang="en-US" sz="1800" dirty="0" smtClean="0"/>
              <a:t> </a:t>
            </a:r>
            <a:r>
              <a:rPr lang="en-US" sz="1800" dirty="0"/>
              <a:t>BTF recommendation is to avoid hyperthermia and to maintain </a:t>
            </a:r>
            <a:r>
              <a:rPr lang="en-US" sz="1800" dirty="0" err="1"/>
              <a:t>normothermia</a:t>
            </a:r>
            <a:r>
              <a:rPr lang="en-US" sz="1800" dirty="0"/>
              <a:t> with antipyretics and surface cooling </a:t>
            </a:r>
            <a:r>
              <a:rPr lang="en-US" sz="1800" dirty="0" smtClean="0"/>
              <a:t>devices.</a:t>
            </a:r>
          </a:p>
          <a:p>
            <a:r>
              <a:rPr lang="en-US" sz="1800" dirty="0" smtClean="0"/>
              <a:t>Hypothermia- it show improved outcomes in animal models, but not in human models.</a:t>
            </a:r>
            <a:endParaRPr lang="en-US" sz="1800" dirty="0"/>
          </a:p>
        </p:txBody>
      </p:sp>
    </p:spTree>
    <p:extLst>
      <p:ext uri="{BB962C8B-B14F-4D97-AF65-F5344CB8AC3E}">
        <p14:creationId xmlns:p14="http://schemas.microsoft.com/office/powerpoint/2010/main" val="1690240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144000" cy="509598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676" y="164879"/>
            <a:ext cx="8558373" cy="4674250"/>
          </a:xfrm>
        </p:spPr>
      </p:pic>
    </p:spTree>
    <p:extLst>
      <p:ext uri="{BB962C8B-B14F-4D97-AF65-F5344CB8AC3E}">
        <p14:creationId xmlns:p14="http://schemas.microsoft.com/office/powerpoint/2010/main" val="2232622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1"/>
            <a:ext cx="9144001" cy="51435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Preoperative management</a:t>
            </a:r>
            <a:endParaRPr lang="en-US" b="1" i="1" u="sng" dirty="0"/>
          </a:p>
        </p:txBody>
      </p:sp>
      <p:sp>
        <p:nvSpPr>
          <p:cNvPr id="3" name="Content Placeholder 2"/>
          <p:cNvSpPr>
            <a:spLocks noGrp="1"/>
          </p:cNvSpPr>
          <p:nvPr>
            <p:ph idx="1"/>
          </p:nvPr>
        </p:nvSpPr>
        <p:spPr>
          <a:xfrm>
            <a:off x="828220" y="1169819"/>
            <a:ext cx="6980140" cy="3659035"/>
          </a:xfrm>
        </p:spPr>
        <p:txBody>
          <a:bodyPr/>
          <a:lstStyle/>
          <a:p>
            <a:r>
              <a:rPr lang="en-US" sz="1600" dirty="0" smtClean="0"/>
              <a:t>Anesthetist should avoid hypercarbia,  rationale the use of sedatives or  hypnotic drugs such as BZD, Narcotics prior to induction of anesthesia.</a:t>
            </a:r>
          </a:p>
          <a:p>
            <a:r>
              <a:rPr lang="en-US" sz="1600" dirty="0" smtClean="0"/>
              <a:t>Adequate pre oxygenation should be done as it is mainly difficult intubation due to emergent cases or unstable cervical spine status.</a:t>
            </a:r>
          </a:p>
          <a:p>
            <a:r>
              <a:rPr lang="en-US" sz="1600" dirty="0" err="1" smtClean="0"/>
              <a:t>Prophylatic</a:t>
            </a:r>
            <a:r>
              <a:rPr lang="en-US" sz="1600" dirty="0" smtClean="0"/>
              <a:t> </a:t>
            </a:r>
            <a:r>
              <a:rPr lang="en-US" sz="1600" dirty="0" err="1" smtClean="0"/>
              <a:t>antiobiotic</a:t>
            </a:r>
            <a:r>
              <a:rPr lang="en-US" sz="1600" dirty="0" smtClean="0"/>
              <a:t> cover to prevent infection before </a:t>
            </a:r>
            <a:r>
              <a:rPr lang="en-US" sz="1600" dirty="0" smtClean="0"/>
              <a:t>induction.</a:t>
            </a:r>
          </a:p>
          <a:p>
            <a:r>
              <a:rPr lang="en-US" sz="1600" dirty="0" smtClean="0"/>
              <a:t>Patient should be intubated by stabilizing the cervical spine in case of unknown etiology of the trauma.</a:t>
            </a:r>
            <a:endParaRPr lang="en-US" sz="16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32953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Intraoperative management</a:t>
            </a:r>
            <a:endParaRPr lang="en-US" b="1" i="1" u="sng" dirty="0"/>
          </a:p>
        </p:txBody>
      </p:sp>
      <p:sp>
        <p:nvSpPr>
          <p:cNvPr id="3" name="Content Placeholder 2"/>
          <p:cNvSpPr>
            <a:spLocks noGrp="1"/>
          </p:cNvSpPr>
          <p:nvPr>
            <p:ph idx="1"/>
          </p:nvPr>
        </p:nvSpPr>
        <p:spPr>
          <a:xfrm>
            <a:off x="827484" y="1025981"/>
            <a:ext cx="7145262" cy="3576841"/>
          </a:xfrm>
        </p:spPr>
        <p:txBody>
          <a:bodyPr>
            <a:normAutofit/>
          </a:bodyPr>
          <a:lstStyle/>
          <a:p>
            <a:r>
              <a:rPr lang="en-US" sz="1600" dirty="0" smtClean="0"/>
              <a:t>Patient is usually induced using RSI with a combination of sedatives and low </a:t>
            </a:r>
            <a:r>
              <a:rPr lang="en-US" sz="1600" dirty="0" err="1" smtClean="0"/>
              <a:t>cardiodepressant</a:t>
            </a:r>
            <a:r>
              <a:rPr lang="en-US" sz="1600" dirty="0"/>
              <a:t> </a:t>
            </a:r>
            <a:r>
              <a:rPr lang="en-US" sz="1600" dirty="0" smtClean="0"/>
              <a:t>effects( Midazolam, </a:t>
            </a:r>
            <a:r>
              <a:rPr lang="en-US" sz="1600" dirty="0" err="1" smtClean="0"/>
              <a:t>Propofol</a:t>
            </a:r>
            <a:r>
              <a:rPr lang="en-US" sz="1600" dirty="0" smtClean="0"/>
              <a:t>, ketamine), analgesic(fentanyl) and muscle </a:t>
            </a:r>
            <a:r>
              <a:rPr lang="en-US" sz="1600" dirty="0" err="1" smtClean="0"/>
              <a:t>relaxtion</a:t>
            </a:r>
            <a:r>
              <a:rPr lang="en-US" sz="1600" dirty="0" smtClean="0"/>
              <a:t>(</a:t>
            </a:r>
            <a:r>
              <a:rPr lang="en-US" sz="1600" dirty="0" err="1" smtClean="0"/>
              <a:t>succinyl</a:t>
            </a:r>
            <a:r>
              <a:rPr lang="en-US" sz="1600" dirty="0" smtClean="0"/>
              <a:t> </a:t>
            </a:r>
            <a:r>
              <a:rPr lang="en-US" sz="1600" dirty="0" err="1" smtClean="0"/>
              <a:t>scholine</a:t>
            </a:r>
            <a:r>
              <a:rPr lang="en-US" sz="1600" dirty="0" smtClean="0"/>
              <a:t>.)</a:t>
            </a:r>
          </a:p>
          <a:p>
            <a:r>
              <a:rPr lang="en-US" sz="1600" dirty="0" smtClean="0"/>
              <a:t>Beside routine ASA monitors, its recommended to take arterial line and adequate intravenous access (ideally 18G)</a:t>
            </a:r>
          </a:p>
          <a:p>
            <a:r>
              <a:rPr lang="en-US" sz="1600" dirty="0" smtClean="0"/>
              <a:t>If intravenous line is difficult, use of central line(femoral is preferred) as it prevents </a:t>
            </a:r>
            <a:r>
              <a:rPr lang="en-US" sz="1600" dirty="0" err="1" smtClean="0"/>
              <a:t>trendenburg</a:t>
            </a:r>
            <a:r>
              <a:rPr lang="en-US" sz="1600" dirty="0" smtClean="0"/>
              <a:t> positioning.</a:t>
            </a:r>
          </a:p>
          <a:p>
            <a:r>
              <a:rPr lang="en-US" sz="1600" dirty="0" smtClean="0"/>
              <a:t>If it fails , intra </a:t>
            </a:r>
            <a:r>
              <a:rPr lang="en-US" sz="1600" dirty="0" err="1" smtClean="0"/>
              <a:t>ossessous</a:t>
            </a:r>
            <a:r>
              <a:rPr lang="en-US" sz="1600" dirty="0" smtClean="0"/>
              <a:t> approach in </a:t>
            </a:r>
            <a:r>
              <a:rPr lang="en-US" sz="1600" dirty="0" err="1" smtClean="0"/>
              <a:t>tibial</a:t>
            </a:r>
            <a:r>
              <a:rPr lang="en-US" sz="1600" dirty="0" smtClean="0"/>
              <a:t> or </a:t>
            </a:r>
            <a:r>
              <a:rPr lang="en-US" sz="1600" dirty="0" err="1" smtClean="0"/>
              <a:t>humerus</a:t>
            </a:r>
            <a:r>
              <a:rPr lang="en-US" sz="1600" dirty="0" smtClean="0"/>
              <a:t> is done.</a:t>
            </a:r>
          </a:p>
          <a:p>
            <a:endParaRPr lang="en-US" dirty="0" smtClean="0"/>
          </a:p>
          <a:p>
            <a:endParaRPr lang="en-US" dirty="0"/>
          </a:p>
        </p:txBody>
      </p:sp>
    </p:spTree>
    <p:extLst>
      <p:ext uri="{BB962C8B-B14F-4D97-AF65-F5344CB8AC3E}">
        <p14:creationId xmlns:p14="http://schemas.microsoft.com/office/powerpoint/2010/main" val="2568598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t>Choice of Anesthetic </a:t>
            </a:r>
            <a:r>
              <a:rPr lang="en-US" i="1" u="sng" dirty="0" smtClean="0"/>
              <a:t>Drugs</a:t>
            </a:r>
            <a:br>
              <a:rPr lang="en-US" i="1" u="sng" dirty="0" smtClean="0"/>
            </a:br>
            <a:r>
              <a:rPr lang="en-US" i="1" u="sng" dirty="0" smtClean="0"/>
              <a:t>1. </a:t>
            </a:r>
            <a:r>
              <a:rPr lang="en-US" u="sng" dirty="0"/>
              <a:t>PROPOFOL</a:t>
            </a:r>
            <a:br>
              <a:rPr lang="en-US" u="sng" dirty="0"/>
            </a:br>
            <a:endParaRPr lang="en-US" i="1" u="sng" dirty="0"/>
          </a:p>
        </p:txBody>
      </p:sp>
      <p:sp>
        <p:nvSpPr>
          <p:cNvPr id="3" name="Content Placeholder 2"/>
          <p:cNvSpPr>
            <a:spLocks noGrp="1"/>
          </p:cNvSpPr>
          <p:nvPr>
            <p:ph idx="1"/>
          </p:nvPr>
        </p:nvSpPr>
        <p:spPr/>
        <p:txBody>
          <a:bodyPr>
            <a:normAutofit/>
          </a:bodyPr>
          <a:lstStyle/>
          <a:p>
            <a:r>
              <a:rPr lang="en-US" dirty="0" err="1" smtClean="0"/>
              <a:t>Propofol</a:t>
            </a:r>
            <a:r>
              <a:rPr lang="en-US" dirty="0" smtClean="0"/>
              <a:t> </a:t>
            </a:r>
            <a:r>
              <a:rPr lang="en-US" dirty="0"/>
              <a:t>is indicated as a sedative agent in the TBI patient with a secure airway. </a:t>
            </a:r>
          </a:p>
          <a:p>
            <a:r>
              <a:rPr lang="en-US" dirty="0"/>
              <a:t>A</a:t>
            </a:r>
            <a:r>
              <a:rPr lang="en-US" dirty="0" smtClean="0"/>
              <a:t>dvantage-  </a:t>
            </a:r>
            <a:r>
              <a:rPr lang="en-US" dirty="0"/>
              <a:t>quick onset and offset of action that facilitates neurologic assessment. </a:t>
            </a:r>
            <a:r>
              <a:rPr lang="en-US" dirty="0" err="1"/>
              <a:t>Propofol</a:t>
            </a:r>
            <a:r>
              <a:rPr lang="en-US" dirty="0"/>
              <a:t> might be beneficial in this group of patients, because it might decrease neuronal oxidative stress. The clinician should be aware of </a:t>
            </a:r>
            <a:r>
              <a:rPr lang="en-US" dirty="0" err="1"/>
              <a:t>propofol’s</a:t>
            </a:r>
            <a:r>
              <a:rPr lang="en-US" dirty="0"/>
              <a:t> sympathetic blockade resulting in </a:t>
            </a:r>
            <a:r>
              <a:rPr lang="en-US" dirty="0" smtClean="0"/>
              <a:t>hypotension.</a:t>
            </a:r>
          </a:p>
          <a:p>
            <a:r>
              <a:rPr lang="en-US" dirty="0" smtClean="0"/>
              <a:t>Complication- </a:t>
            </a:r>
            <a:r>
              <a:rPr lang="en-US" dirty="0" err="1"/>
              <a:t>propofol</a:t>
            </a:r>
            <a:r>
              <a:rPr lang="en-US" dirty="0"/>
              <a:t> infusion syndrome. This condition occurs generally if </a:t>
            </a:r>
            <a:r>
              <a:rPr lang="en-US" dirty="0" err="1"/>
              <a:t>propofol</a:t>
            </a:r>
            <a:r>
              <a:rPr lang="en-US" dirty="0"/>
              <a:t> is delivered for more than 48 hours, at doses above 4 </a:t>
            </a:r>
            <a:r>
              <a:rPr lang="en-US" dirty="0" smtClean="0"/>
              <a:t>mg/kg/hr.</a:t>
            </a:r>
          </a:p>
          <a:p>
            <a:r>
              <a:rPr lang="en-US" dirty="0" err="1"/>
              <a:t>P</a:t>
            </a:r>
            <a:r>
              <a:rPr lang="en-US" dirty="0" err="1" smtClean="0"/>
              <a:t>ropofol</a:t>
            </a:r>
            <a:r>
              <a:rPr lang="en-US" dirty="0" smtClean="0"/>
              <a:t> </a:t>
            </a:r>
            <a:r>
              <a:rPr lang="en-US" dirty="0"/>
              <a:t>may be indicated in the treatment of refractory status epilepticus with a recommended starting loading dose of 1 </a:t>
            </a:r>
            <a:r>
              <a:rPr lang="en-US" dirty="0" smtClean="0"/>
              <a:t>mg/kg.</a:t>
            </a:r>
            <a:endParaRPr lang="en-US" dirty="0"/>
          </a:p>
        </p:txBody>
      </p:sp>
    </p:spTree>
    <p:extLst>
      <p:ext uri="{BB962C8B-B14F-4D97-AF65-F5344CB8AC3E}">
        <p14:creationId xmlns:p14="http://schemas.microsoft.com/office/powerpoint/2010/main" val="2566310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n-US" u="sng" dirty="0"/>
              <a:t>KETAMINE</a:t>
            </a:r>
            <a:br>
              <a:rPr lang="en-US" u="sng"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ketamine </a:t>
            </a:r>
            <a:r>
              <a:rPr lang="en-US" dirty="0"/>
              <a:t>had a deleterious effect in patients with increased </a:t>
            </a:r>
            <a:r>
              <a:rPr lang="en-US" dirty="0" smtClean="0"/>
              <a:t>ICP.</a:t>
            </a:r>
          </a:p>
          <a:p>
            <a:r>
              <a:rPr lang="en-US" dirty="0" smtClean="0"/>
              <a:t> </a:t>
            </a:r>
            <a:r>
              <a:rPr lang="en-US" dirty="0"/>
              <a:t>Early studies concluding that ketamine increased CBF and ICP were based on small sample sizes with higher than recommended induction doses. Recent studies do not show an increase in ICP after its </a:t>
            </a:r>
            <a:r>
              <a:rPr lang="en-US" dirty="0" smtClean="0"/>
              <a:t>administration.</a:t>
            </a:r>
          </a:p>
          <a:p>
            <a:r>
              <a:rPr lang="en-US" dirty="0" smtClean="0"/>
              <a:t>The </a:t>
            </a:r>
            <a:r>
              <a:rPr lang="en-US" dirty="0"/>
              <a:t>entire contrary, they reported potential benefits with the use of ketamine including, the blockade of reuptake of </a:t>
            </a:r>
            <a:r>
              <a:rPr lang="en-US" dirty="0" err="1"/>
              <a:t>catecholamines</a:t>
            </a:r>
            <a:r>
              <a:rPr lang="en-US" dirty="0"/>
              <a:t>, which can prevent hypotensive episodes by maintaining mean arterial pressure and cerebral perfusion pressure within normal </a:t>
            </a:r>
            <a:r>
              <a:rPr lang="en-US" dirty="0" smtClean="0"/>
              <a:t>range.</a:t>
            </a:r>
          </a:p>
          <a:p>
            <a:r>
              <a:rPr lang="en-US" dirty="0"/>
              <a:t>K</a:t>
            </a:r>
            <a:r>
              <a:rPr lang="en-US" dirty="0" smtClean="0"/>
              <a:t>etamine </a:t>
            </a:r>
            <a:r>
              <a:rPr lang="en-US" dirty="0"/>
              <a:t>should be avoided in hypertensive TBI patients due to the risk of further elevating blood pressure and consequently increasing ICP. In TBI patients with suspected elevated ICP and low-to-normal blood pressure, ketamine use might be indicated to preserve </a:t>
            </a:r>
            <a:r>
              <a:rPr lang="en-US" dirty="0" err="1"/>
              <a:t>normotension</a:t>
            </a:r>
            <a:r>
              <a:rPr lang="en-US" dirty="0"/>
              <a:t> during induction of </a:t>
            </a:r>
            <a:r>
              <a:rPr lang="en-US" dirty="0" smtClean="0"/>
              <a:t>anesthesia.</a:t>
            </a:r>
            <a:endParaRPr lang="en-US" dirty="0"/>
          </a:p>
        </p:txBody>
      </p:sp>
    </p:spTree>
    <p:extLst>
      <p:ext uri="{BB962C8B-B14F-4D97-AF65-F5344CB8AC3E}">
        <p14:creationId xmlns:p14="http://schemas.microsoft.com/office/powerpoint/2010/main" val="270855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
            </a:r>
            <a:br>
              <a:rPr lang="en-US" u="sng" dirty="0"/>
            </a:br>
            <a:endParaRPr lang="en-US" dirty="0"/>
          </a:p>
        </p:txBody>
      </p:sp>
      <p:sp>
        <p:nvSpPr>
          <p:cNvPr id="3" name="Content Placeholder 2"/>
          <p:cNvSpPr>
            <a:spLocks noGrp="1"/>
          </p:cNvSpPr>
          <p:nvPr>
            <p:ph idx="1"/>
          </p:nvPr>
        </p:nvSpPr>
        <p:spPr>
          <a:xfrm>
            <a:off x="656402" y="491725"/>
            <a:ext cx="7727310" cy="3761776"/>
          </a:xfrm>
        </p:spPr>
        <p:txBody>
          <a:bodyPr>
            <a:normAutofit fontScale="77500" lnSpcReduction="20000"/>
          </a:bodyPr>
          <a:lstStyle/>
          <a:p>
            <a:pPr marL="0" indent="0">
              <a:buNone/>
            </a:pPr>
            <a:r>
              <a:rPr lang="en-US" sz="1400" dirty="0"/>
              <a:t>3. </a:t>
            </a:r>
            <a:r>
              <a:rPr lang="en-US" sz="1800" u="sng" dirty="0" smtClean="0"/>
              <a:t>ETOMIDATE:</a:t>
            </a:r>
            <a:endParaRPr lang="en-US" sz="1800" dirty="0" smtClean="0"/>
          </a:p>
          <a:p>
            <a:r>
              <a:rPr lang="en-US" sz="1800" dirty="0" smtClean="0"/>
              <a:t>It is </a:t>
            </a:r>
            <a:r>
              <a:rPr lang="en-US" sz="1800" dirty="0"/>
              <a:t>another appropriate induction agent choice in hemodynamically unstable patients. </a:t>
            </a:r>
            <a:endParaRPr lang="en-US" sz="1800" dirty="0" smtClean="0"/>
          </a:p>
          <a:p>
            <a:r>
              <a:rPr lang="en-US" sz="1800" dirty="0" smtClean="0"/>
              <a:t>It </a:t>
            </a:r>
            <a:r>
              <a:rPr lang="en-US" sz="1800" dirty="0"/>
              <a:t>is important to remember that etomidate may cause a dose dependent inhibition of 11-beta-hydroxylase and 17-alpha-hydroxylase leading to adrenal suppression. </a:t>
            </a:r>
            <a:endParaRPr lang="en-US" sz="1800" dirty="0" smtClean="0"/>
          </a:p>
          <a:p>
            <a:r>
              <a:rPr lang="en-US" sz="1800" dirty="0" smtClean="0"/>
              <a:t>This </a:t>
            </a:r>
            <a:r>
              <a:rPr lang="en-US" sz="1800" dirty="0"/>
              <a:t>complication can occur after a single dose and may cause maximal adrenal suppression 4 to 6 hours after its administration</a:t>
            </a:r>
            <a:r>
              <a:rPr lang="en-US" sz="1800" dirty="0" smtClean="0"/>
              <a:t>.</a:t>
            </a:r>
          </a:p>
          <a:p>
            <a:endParaRPr lang="en-US" sz="1800" dirty="0"/>
          </a:p>
          <a:p>
            <a:endParaRPr lang="en-US" sz="1800" dirty="0" smtClean="0"/>
          </a:p>
          <a:p>
            <a:pPr marL="0" indent="0">
              <a:buNone/>
            </a:pPr>
            <a:r>
              <a:rPr lang="en-US" sz="1800" dirty="0" smtClean="0"/>
              <a:t>4. </a:t>
            </a:r>
            <a:r>
              <a:rPr lang="en-US" sz="1800" u="sng" dirty="0" smtClean="0"/>
              <a:t>THIOPENTONE SODIUM:</a:t>
            </a:r>
          </a:p>
          <a:p>
            <a:r>
              <a:rPr lang="en-US" sz="1800" dirty="0" smtClean="0"/>
              <a:t>It decrease </a:t>
            </a:r>
            <a:r>
              <a:rPr lang="en-US" sz="1800" dirty="0"/>
              <a:t>the systemic hemodynamic response to intubation, blunt increases in ICP, and decrease the cerebral metabolic rate for oxygen (CMRO</a:t>
            </a:r>
            <a:r>
              <a:rPr lang="en-US" sz="1800" baseline="-25000" dirty="0"/>
              <a:t>2</a:t>
            </a:r>
            <a:r>
              <a:rPr lang="en-US" sz="1800" dirty="0" smtClean="0"/>
              <a:t>).</a:t>
            </a:r>
          </a:p>
          <a:p>
            <a:r>
              <a:rPr lang="en-US" sz="1800" dirty="0" smtClean="0"/>
              <a:t>It cause </a:t>
            </a:r>
            <a:r>
              <a:rPr lang="en-US" sz="1800" dirty="0"/>
              <a:t>cardiovascular depression leading to </a:t>
            </a:r>
            <a:r>
              <a:rPr lang="en-US" sz="1800" dirty="0" smtClean="0"/>
              <a:t>hypotension.</a:t>
            </a:r>
          </a:p>
          <a:p>
            <a:r>
              <a:rPr lang="en-US" sz="1800" dirty="0" smtClean="0"/>
              <a:t>It has </a:t>
            </a:r>
            <a:r>
              <a:rPr lang="en-US" sz="1800" dirty="0" err="1" smtClean="0"/>
              <a:t>cerebroprotective</a:t>
            </a:r>
            <a:r>
              <a:rPr lang="en-US" sz="1800" dirty="0" smtClean="0"/>
              <a:t> action against regional cerebral </a:t>
            </a:r>
            <a:r>
              <a:rPr lang="en-US" sz="1800" dirty="0" err="1" smtClean="0"/>
              <a:t>ischaemia</a:t>
            </a:r>
            <a:r>
              <a:rPr lang="en-US" sz="1800" dirty="0" smtClean="0"/>
              <a:t>.</a:t>
            </a:r>
          </a:p>
          <a:p>
            <a:r>
              <a:rPr lang="en-US" sz="1800" dirty="0" smtClean="0"/>
              <a:t>It is effective in refractory seizures.</a:t>
            </a:r>
          </a:p>
          <a:p>
            <a:endParaRPr lang="en-US" dirty="0" smtClean="0"/>
          </a:p>
          <a:p>
            <a:endParaRPr lang="en-US" u="sng" dirty="0"/>
          </a:p>
        </p:txBody>
      </p:sp>
    </p:spTree>
    <p:extLst>
      <p:ext uri="{BB962C8B-B14F-4D97-AF65-F5344CB8AC3E}">
        <p14:creationId xmlns:p14="http://schemas.microsoft.com/office/powerpoint/2010/main" val="3970739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t>Muscle relaxants</a:t>
            </a:r>
          </a:p>
        </p:txBody>
      </p:sp>
      <p:sp>
        <p:nvSpPr>
          <p:cNvPr id="3" name="Content Placeholder 2"/>
          <p:cNvSpPr>
            <a:spLocks noGrp="1"/>
          </p:cNvSpPr>
          <p:nvPr>
            <p:ph idx="1"/>
          </p:nvPr>
        </p:nvSpPr>
        <p:spPr>
          <a:xfrm>
            <a:off x="735017" y="1025982"/>
            <a:ext cx="6709906" cy="3638485"/>
          </a:xfrm>
        </p:spPr>
        <p:txBody>
          <a:bodyPr>
            <a:normAutofit/>
          </a:bodyPr>
          <a:lstStyle/>
          <a:p>
            <a:r>
              <a:rPr lang="en-US" dirty="0"/>
              <a:t>A</a:t>
            </a:r>
            <a:r>
              <a:rPr lang="en-US" dirty="0" smtClean="0"/>
              <a:t> </a:t>
            </a:r>
            <a:r>
              <a:rPr lang="en-US" dirty="0"/>
              <a:t>rapid sequence induction is commonly performed in this group of patients. </a:t>
            </a:r>
            <a:endParaRPr lang="en-US" dirty="0" smtClean="0"/>
          </a:p>
          <a:p>
            <a:r>
              <a:rPr lang="en-US" u="sng" dirty="0" smtClean="0"/>
              <a:t>Succinylcholine</a:t>
            </a:r>
            <a:r>
              <a:rPr lang="en-US" u="sng" dirty="0"/>
              <a:t>, </a:t>
            </a:r>
            <a:r>
              <a:rPr lang="en-US" dirty="0"/>
              <a:t>is the neuromuscular blocking agent of choice for this </a:t>
            </a:r>
            <a:r>
              <a:rPr lang="en-US" dirty="0" smtClean="0"/>
              <a:t>purpose</a:t>
            </a:r>
            <a:r>
              <a:rPr lang="en-US" dirty="0"/>
              <a:t>.</a:t>
            </a:r>
            <a:r>
              <a:rPr lang="en-US" dirty="0" smtClean="0"/>
              <a:t> Patients </a:t>
            </a:r>
            <a:r>
              <a:rPr lang="en-US" dirty="0"/>
              <a:t>developed a transient increase in </a:t>
            </a:r>
            <a:r>
              <a:rPr lang="en-US" dirty="0" smtClean="0"/>
              <a:t>ICP. Despite </a:t>
            </a:r>
            <a:r>
              <a:rPr lang="en-US" dirty="0"/>
              <a:t>this potential side effect, the benefit of its rapid onset and duration of action and the prevention of coughing during direct laryngoscopy greatly outweighs its negative effect</a:t>
            </a:r>
            <a:r>
              <a:rPr lang="en-US" dirty="0" smtClean="0"/>
              <a:t>. </a:t>
            </a:r>
          </a:p>
          <a:p>
            <a:r>
              <a:rPr lang="en-US" dirty="0" smtClean="0"/>
              <a:t>If </a:t>
            </a:r>
            <a:r>
              <a:rPr lang="en-US" dirty="0"/>
              <a:t>a clinician decides to avoid succinylcholine, then the administration of </a:t>
            </a:r>
            <a:r>
              <a:rPr lang="en-US" u="sng" dirty="0" err="1" smtClean="0"/>
              <a:t>Rocuronium</a:t>
            </a:r>
            <a:r>
              <a:rPr lang="en-US" dirty="0" smtClean="0"/>
              <a:t> </a:t>
            </a:r>
            <a:r>
              <a:rPr lang="en-US" dirty="0"/>
              <a:t>0.9-1.2 mg/kg will achieve same intubating conditions like succinylcholine at 60-90 seconds, with this drug there is no transient increase in ICP however muscle paralysis might last for 30 to 40 </a:t>
            </a:r>
            <a:r>
              <a:rPr lang="en-US" dirty="0" smtClean="0"/>
              <a:t>minutes.</a:t>
            </a:r>
            <a:endParaRPr lang="en-US" dirty="0"/>
          </a:p>
        </p:txBody>
      </p:sp>
    </p:spTree>
    <p:extLst>
      <p:ext uri="{BB962C8B-B14F-4D97-AF65-F5344CB8AC3E}">
        <p14:creationId xmlns:p14="http://schemas.microsoft.com/office/powerpoint/2010/main" val="1138037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56402" y="1067078"/>
            <a:ext cx="6709906" cy="3484374"/>
          </a:xfrm>
        </p:spPr>
        <p:txBody>
          <a:bodyPr>
            <a:normAutofit/>
          </a:bodyPr>
          <a:lstStyle/>
          <a:p>
            <a:r>
              <a:rPr lang="en-US" sz="1600" dirty="0"/>
              <a:t>Opioids are used during induction of anesthesia to suppress airway reflexes, decrease required dose of induction agents and inhalation anesthetic maintenance as well as to blunt the sympathetic response to direct laryngoscopy. </a:t>
            </a:r>
            <a:endParaRPr lang="en-US" sz="1600" dirty="0" smtClean="0"/>
          </a:p>
          <a:p>
            <a:r>
              <a:rPr lang="en-US" sz="1600" dirty="0" smtClean="0"/>
              <a:t>Fentanyl</a:t>
            </a:r>
            <a:r>
              <a:rPr lang="en-US" sz="1600" dirty="0"/>
              <a:t>, </a:t>
            </a:r>
            <a:r>
              <a:rPr lang="en-US" sz="1600" dirty="0" err="1" smtClean="0"/>
              <a:t>Sufentanil</a:t>
            </a:r>
            <a:r>
              <a:rPr lang="en-US" sz="1600" dirty="0"/>
              <a:t>, and R</a:t>
            </a:r>
            <a:r>
              <a:rPr lang="en-US" sz="1600" dirty="0" smtClean="0"/>
              <a:t>emifentanil </a:t>
            </a:r>
            <a:r>
              <a:rPr lang="en-US" sz="1600" dirty="0"/>
              <a:t>are commonly used in TBI patients. </a:t>
            </a:r>
            <a:endParaRPr lang="en-US" sz="1600" dirty="0" smtClean="0"/>
          </a:p>
          <a:p>
            <a:r>
              <a:rPr lang="en-US" sz="1600" dirty="0" smtClean="0"/>
              <a:t>Careful </a:t>
            </a:r>
            <a:r>
              <a:rPr lang="en-US" sz="1600" dirty="0"/>
              <a:t>opioid titration should be observed to avoid hypotension secondary to a reduction in sympathetic tone and potential histamine release from these </a:t>
            </a:r>
            <a:r>
              <a:rPr lang="en-US" sz="1600" dirty="0" smtClean="0"/>
              <a:t>agents.</a:t>
            </a:r>
            <a:endParaRPr lang="en-US" sz="1600" dirty="0"/>
          </a:p>
        </p:txBody>
      </p:sp>
    </p:spTree>
    <p:extLst>
      <p:ext uri="{BB962C8B-B14F-4D97-AF65-F5344CB8AC3E}">
        <p14:creationId xmlns:p14="http://schemas.microsoft.com/office/powerpoint/2010/main" val="4142608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a:t>Maintenance of anesthesia</a:t>
            </a:r>
          </a:p>
        </p:txBody>
      </p:sp>
      <p:sp>
        <p:nvSpPr>
          <p:cNvPr id="3" name="Content Placeholder 2"/>
          <p:cNvSpPr>
            <a:spLocks noGrp="1"/>
          </p:cNvSpPr>
          <p:nvPr>
            <p:ph idx="1"/>
          </p:nvPr>
        </p:nvSpPr>
        <p:spPr>
          <a:xfrm>
            <a:off x="827484" y="1067078"/>
            <a:ext cx="6709906" cy="3915888"/>
          </a:xfrm>
        </p:spPr>
        <p:txBody>
          <a:bodyPr>
            <a:normAutofit lnSpcReduction="10000"/>
          </a:bodyPr>
          <a:lstStyle/>
          <a:p>
            <a:r>
              <a:rPr lang="en-US" dirty="0"/>
              <a:t>During maintenance of anesthesia, intravenous and inhalation anesthetics can be used safely in the care of TBI patients while observing the guidelines set by the BTF</a:t>
            </a:r>
            <a:r>
              <a:rPr lang="en-US" dirty="0" smtClean="0"/>
              <a:t>.</a:t>
            </a:r>
          </a:p>
          <a:p>
            <a:r>
              <a:rPr lang="en-US" dirty="0" smtClean="0"/>
              <a:t>Intravenous </a:t>
            </a:r>
            <a:r>
              <a:rPr lang="en-US" dirty="0"/>
              <a:t>anesthetics such as sodium thiopental, etomidate, midazolam and </a:t>
            </a:r>
            <a:r>
              <a:rPr lang="en-US" dirty="0" err="1"/>
              <a:t>propofol</a:t>
            </a:r>
            <a:r>
              <a:rPr lang="en-US" dirty="0"/>
              <a:t> decrease Cerebral Blood Flow (CBF), Cerebral Blood Volume (CBV), Cerebral Metabolic Rate (CMRO2 ) and Intracranial Pressure (ICP) under controlled ventilation conditions. </a:t>
            </a:r>
            <a:endParaRPr lang="en-US" dirty="0" smtClean="0"/>
          </a:p>
          <a:p>
            <a:r>
              <a:rPr lang="en-US" dirty="0" smtClean="0"/>
              <a:t>They </a:t>
            </a:r>
            <a:r>
              <a:rPr lang="en-US" dirty="0"/>
              <a:t>achieve these effects by producing cerebral vasoconstriction and acting at the neurons’ GABA receptors to open chloride </a:t>
            </a:r>
            <a:r>
              <a:rPr lang="en-US" dirty="0" smtClean="0"/>
              <a:t>channels.</a:t>
            </a:r>
          </a:p>
          <a:p>
            <a:r>
              <a:rPr lang="en-US" dirty="0" err="1" smtClean="0"/>
              <a:t>Dexmedetomidine</a:t>
            </a:r>
            <a:r>
              <a:rPr lang="en-US" dirty="0"/>
              <a:t>, an alpha 2 receptor agonist, it exerts its effects in the locus </a:t>
            </a:r>
            <a:r>
              <a:rPr lang="en-US" dirty="0" err="1"/>
              <a:t>coeruleus</a:t>
            </a:r>
            <a:r>
              <a:rPr lang="en-US" dirty="0"/>
              <a:t>. Despite its sedative and anxiolytic action it preserves adequate respiratory function when compared </a:t>
            </a:r>
            <a:r>
              <a:rPr lang="en-US" dirty="0" smtClean="0"/>
              <a:t>with BZD </a:t>
            </a:r>
            <a:r>
              <a:rPr lang="en-US" dirty="0"/>
              <a:t>or narcotics. This property makes it an ideal agent in the non intubated TBI patient</a:t>
            </a:r>
            <a:r>
              <a:rPr lang="en-US" dirty="0" smtClean="0"/>
              <a:t>.</a:t>
            </a:r>
            <a:endParaRPr lang="en-US" dirty="0"/>
          </a:p>
        </p:txBody>
      </p:sp>
    </p:spTree>
    <p:extLst>
      <p:ext uri="{BB962C8B-B14F-4D97-AF65-F5344CB8AC3E}">
        <p14:creationId xmlns:p14="http://schemas.microsoft.com/office/powerpoint/2010/main" val="1077930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91" y="-185661"/>
            <a:ext cx="7053542" cy="1050398"/>
          </a:xfrm>
        </p:spPr>
        <p:txBody>
          <a:bodyPr/>
          <a:lstStyle/>
          <a:p>
            <a:endParaRPr lang="en-US"/>
          </a:p>
        </p:txBody>
      </p:sp>
      <p:sp>
        <p:nvSpPr>
          <p:cNvPr id="3" name="Content Placeholder 2"/>
          <p:cNvSpPr>
            <a:spLocks noGrp="1"/>
          </p:cNvSpPr>
          <p:nvPr>
            <p:ph idx="1"/>
          </p:nvPr>
        </p:nvSpPr>
        <p:spPr>
          <a:xfrm>
            <a:off x="746027" y="351520"/>
            <a:ext cx="7555492" cy="4713640"/>
          </a:xfrm>
        </p:spPr>
        <p:txBody>
          <a:bodyPr>
            <a:normAutofit/>
          </a:bodyPr>
          <a:lstStyle/>
          <a:p>
            <a:r>
              <a:rPr lang="en-US" dirty="0"/>
              <a:t>Inhalation Anesthetics (IAs) produce a dose </a:t>
            </a:r>
            <a:r>
              <a:rPr lang="en-US" dirty="0" smtClean="0"/>
              <a:t>dependent </a:t>
            </a:r>
            <a:r>
              <a:rPr lang="en-US" dirty="0"/>
              <a:t>increase in CBF called “uncoupling effect” that may lead to increase </a:t>
            </a:r>
            <a:r>
              <a:rPr lang="en-US" dirty="0" smtClean="0"/>
              <a:t>ICP.</a:t>
            </a:r>
          </a:p>
          <a:p>
            <a:r>
              <a:rPr lang="en-US" dirty="0" smtClean="0"/>
              <a:t> </a:t>
            </a:r>
            <a:r>
              <a:rPr lang="en-US" dirty="0"/>
              <a:t>This effect can be avoided by titrating IAs to levels below 1 Minimal Alveolar Concentration (</a:t>
            </a:r>
            <a:r>
              <a:rPr lang="en-US" dirty="0" smtClean="0"/>
              <a:t>MAC)</a:t>
            </a:r>
          </a:p>
          <a:p>
            <a:r>
              <a:rPr lang="en-US" dirty="0" smtClean="0"/>
              <a:t>While </a:t>
            </a:r>
            <a:r>
              <a:rPr lang="en-US" dirty="0"/>
              <a:t>nitrous oxide is the only inhalation anesthetic that produces an increase in </a:t>
            </a:r>
            <a:r>
              <a:rPr lang="en-US" dirty="0" smtClean="0"/>
              <a:t>CMRO2(cerebral metabolic rate of O2), </a:t>
            </a:r>
            <a:r>
              <a:rPr lang="en-US" dirty="0"/>
              <a:t>the rest, isoflurane, sevoflurane and </a:t>
            </a:r>
            <a:r>
              <a:rPr lang="en-US" dirty="0" err="1"/>
              <a:t>desflurane</a:t>
            </a:r>
            <a:r>
              <a:rPr lang="en-US" dirty="0"/>
              <a:t> decrease </a:t>
            </a:r>
            <a:r>
              <a:rPr lang="en-US" dirty="0" smtClean="0"/>
              <a:t>CMRO2. Therefore</a:t>
            </a:r>
            <a:r>
              <a:rPr lang="en-US" dirty="0"/>
              <a:t>, the use of nitrous oxide should be avoided in TBI </a:t>
            </a:r>
            <a:r>
              <a:rPr lang="en-US" dirty="0" smtClean="0"/>
              <a:t>patients.</a:t>
            </a:r>
          </a:p>
          <a:p>
            <a:r>
              <a:rPr lang="en-US" dirty="0" smtClean="0"/>
              <a:t> </a:t>
            </a:r>
            <a:r>
              <a:rPr lang="en-US" dirty="0"/>
              <a:t>BTF clinical guidelines </a:t>
            </a:r>
            <a:r>
              <a:rPr lang="en-US" dirty="0" smtClean="0"/>
              <a:t>should be followed while </a:t>
            </a:r>
            <a:r>
              <a:rPr lang="en-US" dirty="0"/>
              <a:t>administering anesthesia to this group of patients, especially avoiding hypoxemia, PaO2 below 60 mmHg, oxygen saturation below 90%, hypercarbia and hypotension, (systolic blood pressure below 90 mmHg</a:t>
            </a:r>
            <a:r>
              <a:rPr lang="en-US" dirty="0" smtClean="0"/>
              <a:t>).</a:t>
            </a:r>
            <a:endParaRPr lang="en-US" dirty="0"/>
          </a:p>
        </p:txBody>
      </p:sp>
    </p:spTree>
    <p:extLst>
      <p:ext uri="{BB962C8B-B14F-4D97-AF65-F5344CB8AC3E}">
        <p14:creationId xmlns:p14="http://schemas.microsoft.com/office/powerpoint/2010/main" val="1641087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84584" y="1466336"/>
            <a:ext cx="7176085" cy="3146611"/>
          </a:xfrm>
        </p:spPr>
        <p:txBody>
          <a:bodyPr>
            <a:normAutofit/>
          </a:bodyPr>
          <a:lstStyle/>
          <a:p>
            <a:r>
              <a:rPr lang="en-US" sz="1800" dirty="0" smtClean="0"/>
              <a:t>TBI may also be classified according to whether its blunt or penetrating.</a:t>
            </a:r>
          </a:p>
          <a:p>
            <a:r>
              <a:rPr lang="en-US" sz="1800" dirty="0" smtClean="0"/>
              <a:t>Penetrating injury may vary depending on site , depth and energy, but is generally fatal if it bilaterally travers the mid brain.</a:t>
            </a:r>
          </a:p>
          <a:p>
            <a:r>
              <a:rPr lang="en-US" sz="1800" dirty="0" smtClean="0"/>
              <a:t>Although initial mortality from penetrating is higher, outcome in survivors in both groups are similar.</a:t>
            </a:r>
            <a:endParaRPr lang="en-US" sz="1800" dirty="0"/>
          </a:p>
        </p:txBody>
      </p:sp>
    </p:spTree>
    <p:extLst>
      <p:ext uri="{BB962C8B-B14F-4D97-AF65-F5344CB8AC3E}">
        <p14:creationId xmlns:p14="http://schemas.microsoft.com/office/powerpoint/2010/main" val="30572023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2207" y="596393"/>
            <a:ext cx="4336399" cy="4201640"/>
          </a:xfrm>
        </p:spPr>
      </p:pic>
    </p:spTree>
    <p:extLst>
      <p:ext uri="{BB962C8B-B14F-4D97-AF65-F5344CB8AC3E}">
        <p14:creationId xmlns:p14="http://schemas.microsoft.com/office/powerpoint/2010/main" val="813844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48585"/>
            <a:ext cx="4572000" cy="830997"/>
          </a:xfrm>
          <a:prstGeom prst="rect">
            <a:avLst/>
          </a:prstGeom>
        </p:spPr>
        <p:txBody>
          <a:bodyPr>
            <a:spAutoFit/>
          </a:bodyPr>
          <a:lstStyle/>
          <a:p>
            <a:pPr algn="ctr"/>
            <a:r>
              <a:rPr lang="en-US" sz="4800" b="1" i="1" u="sng" dirty="0" smtClean="0"/>
              <a:t>THANK YOU</a:t>
            </a:r>
            <a:endParaRPr lang="en-US" sz="4800" b="1" i="1" u="sng" dirty="0"/>
          </a:p>
        </p:txBody>
      </p:sp>
    </p:spTree>
    <p:extLst>
      <p:ext uri="{BB962C8B-B14F-4D97-AF65-F5344CB8AC3E}">
        <p14:creationId xmlns:p14="http://schemas.microsoft.com/office/powerpoint/2010/main" val="2665456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143999" cy="5143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144000" cy="587168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1"/>
            <a:ext cx="9144000" cy="527064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49" y="200027"/>
            <a:ext cx="8082575" cy="530223"/>
          </a:xfrm>
        </p:spPr>
        <p:txBody>
          <a:bodyPr/>
          <a:lstStyle/>
          <a:p>
            <a:pPr algn="ctr"/>
            <a:r>
              <a:rPr lang="en-US" b="1" i="1" u="sng" dirty="0" smtClean="0"/>
              <a:t>EVALUATION </a:t>
            </a:r>
            <a:r>
              <a:rPr lang="en-US" b="1" i="1" u="sng" dirty="0" smtClean="0"/>
              <a:t>OF A </a:t>
            </a:r>
            <a:r>
              <a:rPr lang="en-US" b="1" i="1" u="sng" dirty="0" smtClean="0"/>
              <a:t>HEAD INJURY </a:t>
            </a:r>
            <a:r>
              <a:rPr lang="en-US" b="1" i="1" u="sng" dirty="0" smtClean="0"/>
              <a:t>PATIENT</a:t>
            </a:r>
            <a:endParaRPr lang="en-US" b="1" i="1" u="sng" dirty="0"/>
          </a:p>
        </p:txBody>
      </p:sp>
      <p:sp>
        <p:nvSpPr>
          <p:cNvPr id="3" name="Content Placeholder 2"/>
          <p:cNvSpPr>
            <a:spLocks noGrp="1"/>
          </p:cNvSpPr>
          <p:nvPr>
            <p:ph idx="1"/>
          </p:nvPr>
        </p:nvSpPr>
        <p:spPr>
          <a:xfrm>
            <a:off x="827484" y="912965"/>
            <a:ext cx="7278826" cy="3833696"/>
          </a:xfrm>
        </p:spPr>
        <p:txBody>
          <a:bodyPr>
            <a:normAutofit fontScale="32500" lnSpcReduction="20000"/>
          </a:bodyPr>
          <a:lstStyle/>
          <a:p>
            <a:r>
              <a:rPr lang="en-US" sz="4300" dirty="0" smtClean="0"/>
              <a:t>Focused history and physical examination</a:t>
            </a:r>
            <a:r>
              <a:rPr lang="en-US" sz="4300" dirty="0" smtClean="0"/>
              <a:t>.</a:t>
            </a:r>
          </a:p>
          <a:p>
            <a:endParaRPr lang="en-US" sz="4300" dirty="0" smtClean="0"/>
          </a:p>
          <a:p>
            <a:pPr marL="0" indent="0">
              <a:buNone/>
            </a:pPr>
            <a:r>
              <a:rPr lang="en-US" sz="4300" dirty="0" smtClean="0"/>
              <a:t> History taking should include the following:</a:t>
            </a:r>
          </a:p>
          <a:p>
            <a:r>
              <a:rPr lang="en-US" sz="4300" dirty="0" smtClean="0"/>
              <a:t>Neurological state(consciousness, pupillary response) and vital parameters at the scene and during transport.</a:t>
            </a:r>
          </a:p>
          <a:p>
            <a:r>
              <a:rPr lang="en-US" sz="4300" dirty="0" smtClean="0"/>
              <a:t>Estimated blood loss</a:t>
            </a:r>
          </a:p>
          <a:p>
            <a:r>
              <a:rPr lang="en-US" sz="4300" dirty="0" smtClean="0"/>
              <a:t>Nature of treatment at scene and transit</a:t>
            </a:r>
          </a:p>
          <a:p>
            <a:r>
              <a:rPr lang="en-US" sz="4300" dirty="0" smtClean="0"/>
              <a:t>Use of airbags, seat belts, crash helmets</a:t>
            </a:r>
          </a:p>
          <a:p>
            <a:r>
              <a:rPr lang="en-US" sz="4300" dirty="0" smtClean="0"/>
              <a:t>Time ,place, mechanism, vehicle speed(in relation to accident)</a:t>
            </a:r>
          </a:p>
          <a:p>
            <a:r>
              <a:rPr lang="en-US" sz="4300" dirty="0" smtClean="0"/>
              <a:t>Past medical history</a:t>
            </a:r>
          </a:p>
          <a:p>
            <a:r>
              <a:rPr lang="en-US" sz="4300" dirty="0" smtClean="0"/>
              <a:t>Suspected influence of drugs or alcohol</a:t>
            </a:r>
          </a:p>
          <a:p>
            <a:r>
              <a:rPr lang="en-US" sz="4300" dirty="0" smtClean="0"/>
              <a:t>Possible medical reason for the accident(ex: fits, heart attack, spontaneous ICH, stoke)</a:t>
            </a:r>
          </a:p>
          <a:p>
            <a:r>
              <a:rPr lang="en-US" sz="4300" dirty="0" smtClean="0"/>
              <a:t>Use of anticoagulants /antiplatelet therapy.</a:t>
            </a:r>
          </a:p>
          <a:p>
            <a:endParaRPr lang="en-US" dirty="0"/>
          </a:p>
        </p:txBody>
      </p:sp>
    </p:spTree>
    <p:extLst>
      <p:ext uri="{BB962C8B-B14F-4D97-AF65-F5344CB8AC3E}">
        <p14:creationId xmlns:p14="http://schemas.microsoft.com/office/powerpoint/2010/main" val="1215777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782</TotalTime>
  <Words>2796</Words>
  <Application>Microsoft Office PowerPoint</Application>
  <PresentationFormat>On-screen Show (16:9)</PresentationFormat>
  <Paragraphs>246</Paragraphs>
  <Slides>51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Century Gothic</vt:lpstr>
      <vt:lpstr>Wingdings</vt:lpstr>
      <vt:lpstr>Wingdings 3</vt:lpstr>
      <vt:lpstr>Ion</vt:lpstr>
      <vt:lpstr>PowerPoint Presentation</vt:lpstr>
      <vt:lpstr>PowerPoint Presentation</vt:lpstr>
      <vt:lpstr>PATHOPHYSIOLOGY OF TBI PRIMARY AND SECONDARY INJURIES.</vt:lpstr>
      <vt:lpstr>PowerPoint Presentation</vt:lpstr>
      <vt:lpstr>PowerPoint Presentation</vt:lpstr>
      <vt:lpstr>PowerPoint Presentation</vt:lpstr>
      <vt:lpstr>PowerPoint Presentation</vt:lpstr>
      <vt:lpstr>PowerPoint Presentation</vt:lpstr>
      <vt:lpstr>EVALUATION OF A HEAD INJURY PATIENT</vt:lpstr>
      <vt:lpstr>PowerPoint Presentation</vt:lpstr>
      <vt:lpstr>PowerPoint Presentation</vt:lpstr>
      <vt:lpstr>PowerPoint Presentation</vt:lpstr>
      <vt:lpstr>PowerPoint Presentation</vt:lpstr>
      <vt:lpstr>PowerPoint Presentation</vt:lpstr>
      <vt:lpstr>PowerPoint Presentation</vt:lpstr>
      <vt:lpstr>Cervical spine injury(CSI) after TBI</vt:lpstr>
      <vt:lpstr>PowerPoint Presentation</vt:lpstr>
      <vt:lpstr>CANADIAN C- SPINE RULE</vt:lpstr>
      <vt:lpstr>IMMEDIATE ASSESSMENT AND TREATMENT</vt:lpstr>
      <vt:lpstr>PowerPoint Presentation</vt:lpstr>
      <vt:lpstr>SECURING THE AIRWAY. </vt:lpstr>
      <vt:lpstr>Manual In line Immobilization(MILI) TECHNIQUE.</vt:lpstr>
      <vt:lpstr>Alternatively, by standing at the side of a supine patient, an assistant can cradle the mastoid process and place his or her fingertips on the occiput</vt:lpstr>
      <vt:lpstr>Another maneuver that can be used in combination with MILI, consists of the application of cricoid pressure, plus removal of the anterior half of the cervical collar and manual posterior cervical spine support. </vt:lpstr>
      <vt:lpstr>PowerPoint Presentation</vt:lpstr>
      <vt:lpstr>VENTILATION In Head Injury</vt:lpstr>
      <vt:lpstr>VARIOUS TYPES OF MONITORING</vt:lpstr>
      <vt:lpstr>BLOOD PRESSURE MANAGEMENT </vt:lpstr>
      <vt:lpstr>PowerPoint Presentation</vt:lpstr>
      <vt:lpstr> IntraCranial pressure(ICP)</vt:lpstr>
      <vt:lpstr>MANAGEMENT OF ICP</vt:lpstr>
      <vt:lpstr>PowerPoint Presentation</vt:lpstr>
      <vt:lpstr>PowerPoint Presentation</vt:lpstr>
      <vt:lpstr>COAGULOPATHY AND HB LEVEL. </vt:lpstr>
      <vt:lpstr>PowerPoint Presentation</vt:lpstr>
      <vt:lpstr>PowerPoint Presentation</vt:lpstr>
      <vt:lpstr>Glycemic control</vt:lpstr>
      <vt:lpstr>Thermoregulation</vt:lpstr>
      <vt:lpstr>PowerPoint Presentation</vt:lpstr>
      <vt:lpstr>PowerPoint Presentation</vt:lpstr>
      <vt:lpstr>Preoperative management</vt:lpstr>
      <vt:lpstr>Intraoperative management</vt:lpstr>
      <vt:lpstr>Choice of Anesthetic Drugs 1. PROPOFOL </vt:lpstr>
      <vt:lpstr>2. KETAMINE </vt:lpstr>
      <vt:lpstr> </vt:lpstr>
      <vt:lpstr>Muscle relaxants</vt:lpstr>
      <vt:lpstr>PowerPoint Presentation</vt:lpstr>
      <vt:lpstr>Maintenance of anesthesia</vt:lpstr>
      <vt:lpstr>PowerPoint Presentation</vt:lpstr>
      <vt:lpstr>PowerPoint Presentation</vt:lpstr>
      <vt:lpstr>PowerPoint Presentation</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cp:lastModifiedBy>
  <cp:revision>55</cp:revision>
  <dcterms:created xsi:type="dcterms:W3CDTF">2020-11-01T16:52:42Z</dcterms:created>
  <dcterms:modified xsi:type="dcterms:W3CDTF">2020-11-02T18:14:46Z</dcterms:modified>
</cp:coreProperties>
</file>