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257" r:id="rId3"/>
    <p:sldId id="258" r:id="rId4"/>
    <p:sldId id="334" r:id="rId5"/>
    <p:sldId id="335" r:id="rId6"/>
    <p:sldId id="396" r:id="rId7"/>
    <p:sldId id="338" r:id="rId8"/>
    <p:sldId id="397" r:id="rId9"/>
    <p:sldId id="398" r:id="rId10"/>
    <p:sldId id="399" r:id="rId11"/>
    <p:sldId id="339" r:id="rId12"/>
    <p:sldId id="263" r:id="rId13"/>
    <p:sldId id="264" r:id="rId14"/>
    <p:sldId id="265" r:id="rId15"/>
    <p:sldId id="340" r:id="rId16"/>
    <p:sldId id="341" r:id="rId17"/>
    <p:sldId id="342" r:id="rId18"/>
    <p:sldId id="343" r:id="rId19"/>
    <p:sldId id="344" r:id="rId20"/>
    <p:sldId id="345" r:id="rId21"/>
    <p:sldId id="403" r:id="rId22"/>
    <p:sldId id="404" r:id="rId23"/>
    <p:sldId id="405" r:id="rId24"/>
    <p:sldId id="406"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1" r:id="rId40"/>
    <p:sldId id="362" r:id="rId41"/>
    <p:sldId id="363" r:id="rId42"/>
    <p:sldId id="400" r:id="rId43"/>
    <p:sldId id="401" r:id="rId44"/>
    <p:sldId id="422" r:id="rId45"/>
    <p:sldId id="402"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2" r:id="rId65"/>
    <p:sldId id="383" r:id="rId66"/>
    <p:sldId id="384" r:id="rId67"/>
    <p:sldId id="385" r:id="rId68"/>
    <p:sldId id="386" r:id="rId69"/>
    <p:sldId id="387" r:id="rId70"/>
    <p:sldId id="388" r:id="rId71"/>
    <p:sldId id="389" r:id="rId72"/>
    <p:sldId id="390" r:id="rId73"/>
    <p:sldId id="391" r:id="rId74"/>
    <p:sldId id="392" r:id="rId75"/>
    <p:sldId id="393" r:id="rId76"/>
    <p:sldId id="394" r:id="rId77"/>
    <p:sldId id="395" r:id="rId78"/>
    <p:sldId id="407" r:id="rId79"/>
    <p:sldId id="411" r:id="rId80"/>
    <p:sldId id="412" r:id="rId81"/>
    <p:sldId id="413" r:id="rId82"/>
    <p:sldId id="414" r:id="rId83"/>
    <p:sldId id="415" r:id="rId84"/>
    <p:sldId id="416" r:id="rId85"/>
    <p:sldId id="417" r:id="rId86"/>
    <p:sldId id="418" r:id="rId87"/>
    <p:sldId id="419" r:id="rId88"/>
    <p:sldId id="420" r:id="rId89"/>
    <p:sldId id="408" r:id="rId90"/>
    <p:sldId id="421" r:id="rId91"/>
    <p:sldId id="409" r:id="rId92"/>
    <p:sldId id="410"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74A4-A5E6-47E0-A6EA-4C00E189DC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3A1A524-8C94-4863-AAB2-584F01C36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819B590-E5F3-476C-BC77-3D6D54260AC4}"/>
              </a:ext>
            </a:extLst>
          </p:cNvPr>
          <p:cNvSpPr>
            <a:spLocks noGrp="1"/>
          </p:cNvSpPr>
          <p:nvPr>
            <p:ph type="dt" sz="half" idx="10"/>
          </p:nvPr>
        </p:nvSpPr>
        <p:spPr/>
        <p:txBody>
          <a:bodyPr/>
          <a:lstStyle/>
          <a:p>
            <a:fld id="{9D7FDF5D-D6E5-483B-89A4-FD0220115ACD}" type="datetimeFigureOut">
              <a:rPr lang="en-IN" smtClean="0"/>
              <a:t>09/11/20</a:t>
            </a:fld>
            <a:endParaRPr lang="en-IN"/>
          </a:p>
        </p:txBody>
      </p:sp>
      <p:sp>
        <p:nvSpPr>
          <p:cNvPr id="5" name="Footer Placeholder 4">
            <a:extLst>
              <a:ext uri="{FF2B5EF4-FFF2-40B4-BE49-F238E27FC236}">
                <a16:creationId xmlns:a16="http://schemas.microsoft.com/office/drawing/2014/main" id="{0DCBB4BF-462B-4B2B-9629-BF05A7EF32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450526F-748A-4D8E-990E-6D80A8559EC5}"/>
              </a:ext>
            </a:extLst>
          </p:cNvPr>
          <p:cNvSpPr>
            <a:spLocks noGrp="1"/>
          </p:cNvSpPr>
          <p:nvPr>
            <p:ph type="sldNum" sz="quarter" idx="12"/>
          </p:nvPr>
        </p:nvSpPr>
        <p:spPr/>
        <p:txBody>
          <a:bodyPr/>
          <a:lstStyle/>
          <a:p>
            <a:fld id="{161DBA73-14C1-40A2-910B-24091BDF2D09}" type="slidenum">
              <a:rPr lang="en-IN" smtClean="0"/>
              <a:t>‹#›</a:t>
            </a:fld>
            <a:endParaRPr lang="en-IN"/>
          </a:p>
        </p:txBody>
      </p:sp>
    </p:spTree>
    <p:extLst>
      <p:ext uri="{BB962C8B-B14F-4D97-AF65-F5344CB8AC3E}">
        <p14:creationId xmlns:p14="http://schemas.microsoft.com/office/powerpoint/2010/main" val="63879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9997-3983-46CB-A388-F4602F0467C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226498F-48F6-4CB7-BEEF-92DB06FBAC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E4F739-2A83-45D4-A66E-7008614329B3}"/>
              </a:ext>
            </a:extLst>
          </p:cNvPr>
          <p:cNvSpPr>
            <a:spLocks noGrp="1"/>
          </p:cNvSpPr>
          <p:nvPr>
            <p:ph type="dt" sz="half" idx="10"/>
          </p:nvPr>
        </p:nvSpPr>
        <p:spPr/>
        <p:txBody>
          <a:bodyPr/>
          <a:lstStyle/>
          <a:p>
            <a:fld id="{9D7FDF5D-D6E5-483B-89A4-FD0220115ACD}" type="datetimeFigureOut">
              <a:rPr lang="en-IN" smtClean="0"/>
              <a:t>09/11/20</a:t>
            </a:fld>
            <a:endParaRPr lang="en-IN"/>
          </a:p>
        </p:txBody>
      </p:sp>
      <p:sp>
        <p:nvSpPr>
          <p:cNvPr id="5" name="Footer Placeholder 4">
            <a:extLst>
              <a:ext uri="{FF2B5EF4-FFF2-40B4-BE49-F238E27FC236}">
                <a16:creationId xmlns:a16="http://schemas.microsoft.com/office/drawing/2014/main" id="{415B0EA4-B48E-4F34-8F52-868F368177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05C16FC-9F81-4458-AF43-9377B8C93F5F}"/>
              </a:ext>
            </a:extLst>
          </p:cNvPr>
          <p:cNvSpPr>
            <a:spLocks noGrp="1"/>
          </p:cNvSpPr>
          <p:nvPr>
            <p:ph type="sldNum" sz="quarter" idx="12"/>
          </p:nvPr>
        </p:nvSpPr>
        <p:spPr/>
        <p:txBody>
          <a:bodyPr/>
          <a:lstStyle/>
          <a:p>
            <a:fld id="{161DBA73-14C1-40A2-910B-24091BDF2D09}" type="slidenum">
              <a:rPr lang="en-IN" smtClean="0"/>
              <a:t>‹#›</a:t>
            </a:fld>
            <a:endParaRPr lang="en-IN"/>
          </a:p>
        </p:txBody>
      </p:sp>
    </p:spTree>
    <p:extLst>
      <p:ext uri="{BB962C8B-B14F-4D97-AF65-F5344CB8AC3E}">
        <p14:creationId xmlns:p14="http://schemas.microsoft.com/office/powerpoint/2010/main" val="99150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2A7710-6CC3-4B05-94B5-89E84E97E3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6BFA5D-D385-45E4-ADC3-3B5431B6E2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2713BBB-462E-4AAC-9FE5-341BE5FC7DD1}"/>
              </a:ext>
            </a:extLst>
          </p:cNvPr>
          <p:cNvSpPr>
            <a:spLocks noGrp="1"/>
          </p:cNvSpPr>
          <p:nvPr>
            <p:ph type="dt" sz="half" idx="10"/>
          </p:nvPr>
        </p:nvSpPr>
        <p:spPr/>
        <p:txBody>
          <a:bodyPr/>
          <a:lstStyle/>
          <a:p>
            <a:fld id="{9D7FDF5D-D6E5-483B-89A4-FD0220115ACD}" type="datetimeFigureOut">
              <a:rPr lang="en-IN" smtClean="0"/>
              <a:t>09/11/20</a:t>
            </a:fld>
            <a:endParaRPr lang="en-IN"/>
          </a:p>
        </p:txBody>
      </p:sp>
      <p:sp>
        <p:nvSpPr>
          <p:cNvPr id="5" name="Footer Placeholder 4">
            <a:extLst>
              <a:ext uri="{FF2B5EF4-FFF2-40B4-BE49-F238E27FC236}">
                <a16:creationId xmlns:a16="http://schemas.microsoft.com/office/drawing/2014/main" id="{2B8C1414-B46E-46CC-86BF-48BF2ACEAB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66A223A-5F03-4A6A-9923-B28D5AE969A6}"/>
              </a:ext>
            </a:extLst>
          </p:cNvPr>
          <p:cNvSpPr>
            <a:spLocks noGrp="1"/>
          </p:cNvSpPr>
          <p:nvPr>
            <p:ph type="sldNum" sz="quarter" idx="12"/>
          </p:nvPr>
        </p:nvSpPr>
        <p:spPr/>
        <p:txBody>
          <a:bodyPr/>
          <a:lstStyle/>
          <a:p>
            <a:fld id="{161DBA73-14C1-40A2-910B-24091BDF2D09}" type="slidenum">
              <a:rPr lang="en-IN" smtClean="0"/>
              <a:t>‹#›</a:t>
            </a:fld>
            <a:endParaRPr lang="en-IN"/>
          </a:p>
        </p:txBody>
      </p:sp>
    </p:spTree>
    <p:extLst>
      <p:ext uri="{BB962C8B-B14F-4D97-AF65-F5344CB8AC3E}">
        <p14:creationId xmlns:p14="http://schemas.microsoft.com/office/powerpoint/2010/main" val="93728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9973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2188" y="1819121"/>
            <a:ext cx="11067625"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5779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AFF5A-3D6C-4036-970C-AA19581C43B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9577219-031E-4919-BD1B-1CC8C7B769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749A9A4-B5A4-4C5D-AABE-586E689C3BE3}"/>
              </a:ext>
            </a:extLst>
          </p:cNvPr>
          <p:cNvSpPr>
            <a:spLocks noGrp="1"/>
          </p:cNvSpPr>
          <p:nvPr>
            <p:ph type="dt" sz="half" idx="10"/>
          </p:nvPr>
        </p:nvSpPr>
        <p:spPr/>
        <p:txBody>
          <a:bodyPr/>
          <a:lstStyle/>
          <a:p>
            <a:fld id="{9D7FDF5D-D6E5-483B-89A4-FD0220115ACD}" type="datetimeFigureOut">
              <a:rPr lang="en-IN" smtClean="0"/>
              <a:t>09/11/20</a:t>
            </a:fld>
            <a:endParaRPr lang="en-IN"/>
          </a:p>
        </p:txBody>
      </p:sp>
      <p:sp>
        <p:nvSpPr>
          <p:cNvPr id="5" name="Footer Placeholder 4">
            <a:extLst>
              <a:ext uri="{FF2B5EF4-FFF2-40B4-BE49-F238E27FC236}">
                <a16:creationId xmlns:a16="http://schemas.microsoft.com/office/drawing/2014/main" id="{45D0F64D-D219-4C9F-8A51-67411B70DD1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5D685A4-EEA2-41EF-9A1B-5EF23C1EFB2A}"/>
              </a:ext>
            </a:extLst>
          </p:cNvPr>
          <p:cNvSpPr>
            <a:spLocks noGrp="1"/>
          </p:cNvSpPr>
          <p:nvPr>
            <p:ph type="sldNum" sz="quarter" idx="12"/>
          </p:nvPr>
        </p:nvSpPr>
        <p:spPr/>
        <p:txBody>
          <a:bodyPr/>
          <a:lstStyle/>
          <a:p>
            <a:fld id="{161DBA73-14C1-40A2-910B-24091BDF2D09}" type="slidenum">
              <a:rPr lang="en-IN" smtClean="0"/>
              <a:t>‹#›</a:t>
            </a:fld>
            <a:endParaRPr lang="en-IN"/>
          </a:p>
        </p:txBody>
      </p:sp>
    </p:spTree>
    <p:extLst>
      <p:ext uri="{BB962C8B-B14F-4D97-AF65-F5344CB8AC3E}">
        <p14:creationId xmlns:p14="http://schemas.microsoft.com/office/powerpoint/2010/main" val="113330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AE5C-E7FC-4AC4-9C91-DE0178A4D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FC92E52-4EC2-4401-BD40-D13CA03622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AD2DF9-C2FE-424B-92C3-B6280301521D}"/>
              </a:ext>
            </a:extLst>
          </p:cNvPr>
          <p:cNvSpPr>
            <a:spLocks noGrp="1"/>
          </p:cNvSpPr>
          <p:nvPr>
            <p:ph type="dt" sz="half" idx="10"/>
          </p:nvPr>
        </p:nvSpPr>
        <p:spPr/>
        <p:txBody>
          <a:bodyPr/>
          <a:lstStyle/>
          <a:p>
            <a:fld id="{9D7FDF5D-D6E5-483B-89A4-FD0220115ACD}" type="datetimeFigureOut">
              <a:rPr lang="en-IN" smtClean="0"/>
              <a:t>09/11/20</a:t>
            </a:fld>
            <a:endParaRPr lang="en-IN"/>
          </a:p>
        </p:txBody>
      </p:sp>
      <p:sp>
        <p:nvSpPr>
          <p:cNvPr id="5" name="Footer Placeholder 4">
            <a:extLst>
              <a:ext uri="{FF2B5EF4-FFF2-40B4-BE49-F238E27FC236}">
                <a16:creationId xmlns:a16="http://schemas.microsoft.com/office/drawing/2014/main" id="{B69CB0D5-C482-4F73-99B8-703AF2EE10A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EEB8E5-608D-44C7-994D-7F7C3DED0399}"/>
              </a:ext>
            </a:extLst>
          </p:cNvPr>
          <p:cNvSpPr>
            <a:spLocks noGrp="1"/>
          </p:cNvSpPr>
          <p:nvPr>
            <p:ph type="sldNum" sz="quarter" idx="12"/>
          </p:nvPr>
        </p:nvSpPr>
        <p:spPr/>
        <p:txBody>
          <a:bodyPr/>
          <a:lstStyle/>
          <a:p>
            <a:fld id="{161DBA73-14C1-40A2-910B-24091BDF2D09}" type="slidenum">
              <a:rPr lang="en-IN" smtClean="0"/>
              <a:t>‹#›</a:t>
            </a:fld>
            <a:endParaRPr lang="en-IN"/>
          </a:p>
        </p:txBody>
      </p:sp>
    </p:spTree>
    <p:extLst>
      <p:ext uri="{BB962C8B-B14F-4D97-AF65-F5344CB8AC3E}">
        <p14:creationId xmlns:p14="http://schemas.microsoft.com/office/powerpoint/2010/main" val="241700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84DC-52BA-41DA-A7CB-7AE43705CD4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0B07E2A-6676-4CB2-990E-04A5EB807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4D1B1A9-B230-4986-8AA8-1AD94FA428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87F58A5-49C7-4BDC-B037-6726D89153E9}"/>
              </a:ext>
            </a:extLst>
          </p:cNvPr>
          <p:cNvSpPr>
            <a:spLocks noGrp="1"/>
          </p:cNvSpPr>
          <p:nvPr>
            <p:ph type="dt" sz="half" idx="10"/>
          </p:nvPr>
        </p:nvSpPr>
        <p:spPr/>
        <p:txBody>
          <a:bodyPr/>
          <a:lstStyle/>
          <a:p>
            <a:fld id="{9D7FDF5D-D6E5-483B-89A4-FD0220115ACD}" type="datetimeFigureOut">
              <a:rPr lang="en-IN" smtClean="0"/>
              <a:t>09/11/20</a:t>
            </a:fld>
            <a:endParaRPr lang="en-IN"/>
          </a:p>
        </p:txBody>
      </p:sp>
      <p:sp>
        <p:nvSpPr>
          <p:cNvPr id="6" name="Footer Placeholder 5">
            <a:extLst>
              <a:ext uri="{FF2B5EF4-FFF2-40B4-BE49-F238E27FC236}">
                <a16:creationId xmlns:a16="http://schemas.microsoft.com/office/drawing/2014/main" id="{070EDBDF-FD83-44F2-AAAC-C14EC64B6A8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EE77ABC-6CCE-4F46-8641-2DD2BB25A855}"/>
              </a:ext>
            </a:extLst>
          </p:cNvPr>
          <p:cNvSpPr>
            <a:spLocks noGrp="1"/>
          </p:cNvSpPr>
          <p:nvPr>
            <p:ph type="sldNum" sz="quarter" idx="12"/>
          </p:nvPr>
        </p:nvSpPr>
        <p:spPr/>
        <p:txBody>
          <a:bodyPr/>
          <a:lstStyle/>
          <a:p>
            <a:fld id="{161DBA73-14C1-40A2-910B-24091BDF2D09}" type="slidenum">
              <a:rPr lang="en-IN" smtClean="0"/>
              <a:t>‹#›</a:t>
            </a:fld>
            <a:endParaRPr lang="en-IN"/>
          </a:p>
        </p:txBody>
      </p:sp>
    </p:spTree>
    <p:extLst>
      <p:ext uri="{BB962C8B-B14F-4D97-AF65-F5344CB8AC3E}">
        <p14:creationId xmlns:p14="http://schemas.microsoft.com/office/powerpoint/2010/main" val="212113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01D2-AD64-4222-A0FC-BC582BE10C0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EC81539-5CB0-4B8B-83F6-7C35CF527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1559ED-551D-4A16-9626-F96E5706C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9843419-4443-4FCB-B32E-A8A437B403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DD0451-5E3D-4CBE-AB7E-01B75C9DA9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D1DDADD-C20F-4551-B552-D2376DEA0660}"/>
              </a:ext>
            </a:extLst>
          </p:cNvPr>
          <p:cNvSpPr>
            <a:spLocks noGrp="1"/>
          </p:cNvSpPr>
          <p:nvPr>
            <p:ph type="dt" sz="half" idx="10"/>
          </p:nvPr>
        </p:nvSpPr>
        <p:spPr/>
        <p:txBody>
          <a:bodyPr/>
          <a:lstStyle/>
          <a:p>
            <a:fld id="{9D7FDF5D-D6E5-483B-89A4-FD0220115ACD}" type="datetimeFigureOut">
              <a:rPr lang="en-IN" smtClean="0"/>
              <a:t>09/11/20</a:t>
            </a:fld>
            <a:endParaRPr lang="en-IN"/>
          </a:p>
        </p:txBody>
      </p:sp>
      <p:sp>
        <p:nvSpPr>
          <p:cNvPr id="8" name="Footer Placeholder 7">
            <a:extLst>
              <a:ext uri="{FF2B5EF4-FFF2-40B4-BE49-F238E27FC236}">
                <a16:creationId xmlns:a16="http://schemas.microsoft.com/office/drawing/2014/main" id="{E40B14E9-3AC3-4EDA-90C4-B0F494400D7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F112C25-CE82-40C4-90F9-FB4D3B0903B7}"/>
              </a:ext>
            </a:extLst>
          </p:cNvPr>
          <p:cNvSpPr>
            <a:spLocks noGrp="1"/>
          </p:cNvSpPr>
          <p:nvPr>
            <p:ph type="sldNum" sz="quarter" idx="12"/>
          </p:nvPr>
        </p:nvSpPr>
        <p:spPr/>
        <p:txBody>
          <a:bodyPr/>
          <a:lstStyle/>
          <a:p>
            <a:fld id="{161DBA73-14C1-40A2-910B-24091BDF2D09}" type="slidenum">
              <a:rPr lang="en-IN" smtClean="0"/>
              <a:t>‹#›</a:t>
            </a:fld>
            <a:endParaRPr lang="en-IN"/>
          </a:p>
        </p:txBody>
      </p:sp>
    </p:spTree>
    <p:extLst>
      <p:ext uri="{BB962C8B-B14F-4D97-AF65-F5344CB8AC3E}">
        <p14:creationId xmlns:p14="http://schemas.microsoft.com/office/powerpoint/2010/main" val="323064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B4C5-D936-4A58-A7C1-4F2C377B316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2130C86-1984-43D5-B1B8-489C281C3142}"/>
              </a:ext>
            </a:extLst>
          </p:cNvPr>
          <p:cNvSpPr>
            <a:spLocks noGrp="1"/>
          </p:cNvSpPr>
          <p:nvPr>
            <p:ph type="dt" sz="half" idx="10"/>
          </p:nvPr>
        </p:nvSpPr>
        <p:spPr/>
        <p:txBody>
          <a:bodyPr/>
          <a:lstStyle/>
          <a:p>
            <a:fld id="{9D7FDF5D-D6E5-483B-89A4-FD0220115ACD}" type="datetimeFigureOut">
              <a:rPr lang="en-IN" smtClean="0"/>
              <a:t>09/11/20</a:t>
            </a:fld>
            <a:endParaRPr lang="en-IN"/>
          </a:p>
        </p:txBody>
      </p:sp>
      <p:sp>
        <p:nvSpPr>
          <p:cNvPr id="4" name="Footer Placeholder 3">
            <a:extLst>
              <a:ext uri="{FF2B5EF4-FFF2-40B4-BE49-F238E27FC236}">
                <a16:creationId xmlns:a16="http://schemas.microsoft.com/office/drawing/2014/main" id="{F5FFFA79-F06D-4FFE-ABB2-655FE9EF452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D74F305-EA57-4FE5-A70B-23D59C848401}"/>
              </a:ext>
            </a:extLst>
          </p:cNvPr>
          <p:cNvSpPr>
            <a:spLocks noGrp="1"/>
          </p:cNvSpPr>
          <p:nvPr>
            <p:ph type="sldNum" sz="quarter" idx="12"/>
          </p:nvPr>
        </p:nvSpPr>
        <p:spPr/>
        <p:txBody>
          <a:bodyPr/>
          <a:lstStyle/>
          <a:p>
            <a:fld id="{161DBA73-14C1-40A2-910B-24091BDF2D09}" type="slidenum">
              <a:rPr lang="en-IN" smtClean="0"/>
              <a:t>‹#›</a:t>
            </a:fld>
            <a:endParaRPr lang="en-IN"/>
          </a:p>
        </p:txBody>
      </p:sp>
    </p:spTree>
    <p:extLst>
      <p:ext uri="{BB962C8B-B14F-4D97-AF65-F5344CB8AC3E}">
        <p14:creationId xmlns:p14="http://schemas.microsoft.com/office/powerpoint/2010/main" val="273561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92DE1E-9021-4FC5-B29E-585AEF6D2170}"/>
              </a:ext>
            </a:extLst>
          </p:cNvPr>
          <p:cNvSpPr>
            <a:spLocks noGrp="1"/>
          </p:cNvSpPr>
          <p:nvPr>
            <p:ph type="dt" sz="half" idx="10"/>
          </p:nvPr>
        </p:nvSpPr>
        <p:spPr/>
        <p:txBody>
          <a:bodyPr/>
          <a:lstStyle/>
          <a:p>
            <a:fld id="{9D7FDF5D-D6E5-483B-89A4-FD0220115ACD}" type="datetimeFigureOut">
              <a:rPr lang="en-IN" smtClean="0"/>
              <a:t>09/11/20</a:t>
            </a:fld>
            <a:endParaRPr lang="en-IN"/>
          </a:p>
        </p:txBody>
      </p:sp>
      <p:sp>
        <p:nvSpPr>
          <p:cNvPr id="3" name="Footer Placeholder 2">
            <a:extLst>
              <a:ext uri="{FF2B5EF4-FFF2-40B4-BE49-F238E27FC236}">
                <a16:creationId xmlns:a16="http://schemas.microsoft.com/office/drawing/2014/main" id="{BD563086-B9C5-49FE-8798-63ABD24282D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AABEE99-59C7-4D92-B9A8-8491AAC81B68}"/>
              </a:ext>
            </a:extLst>
          </p:cNvPr>
          <p:cNvSpPr>
            <a:spLocks noGrp="1"/>
          </p:cNvSpPr>
          <p:nvPr>
            <p:ph type="sldNum" sz="quarter" idx="12"/>
          </p:nvPr>
        </p:nvSpPr>
        <p:spPr/>
        <p:txBody>
          <a:bodyPr/>
          <a:lstStyle/>
          <a:p>
            <a:fld id="{161DBA73-14C1-40A2-910B-24091BDF2D09}" type="slidenum">
              <a:rPr lang="en-IN" smtClean="0"/>
              <a:t>‹#›</a:t>
            </a:fld>
            <a:endParaRPr lang="en-IN"/>
          </a:p>
        </p:txBody>
      </p:sp>
    </p:spTree>
    <p:extLst>
      <p:ext uri="{BB962C8B-B14F-4D97-AF65-F5344CB8AC3E}">
        <p14:creationId xmlns:p14="http://schemas.microsoft.com/office/powerpoint/2010/main" val="261528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401C-6434-4854-8ECD-04C10D479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630F1DB-46BE-4442-BC57-502CA7975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43FAC74-F78B-4019-B3BB-CDDD42DD2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073FA-F334-42E9-BD70-8B04EF354C1F}"/>
              </a:ext>
            </a:extLst>
          </p:cNvPr>
          <p:cNvSpPr>
            <a:spLocks noGrp="1"/>
          </p:cNvSpPr>
          <p:nvPr>
            <p:ph type="dt" sz="half" idx="10"/>
          </p:nvPr>
        </p:nvSpPr>
        <p:spPr/>
        <p:txBody>
          <a:bodyPr/>
          <a:lstStyle/>
          <a:p>
            <a:fld id="{9D7FDF5D-D6E5-483B-89A4-FD0220115ACD}" type="datetimeFigureOut">
              <a:rPr lang="en-IN" smtClean="0"/>
              <a:t>09/11/20</a:t>
            </a:fld>
            <a:endParaRPr lang="en-IN"/>
          </a:p>
        </p:txBody>
      </p:sp>
      <p:sp>
        <p:nvSpPr>
          <p:cNvPr id="6" name="Footer Placeholder 5">
            <a:extLst>
              <a:ext uri="{FF2B5EF4-FFF2-40B4-BE49-F238E27FC236}">
                <a16:creationId xmlns:a16="http://schemas.microsoft.com/office/drawing/2014/main" id="{D4ADE5FB-C939-4E57-A95A-28A64DACBC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8CE857-C055-49D9-B7E2-A8C20073A537}"/>
              </a:ext>
            </a:extLst>
          </p:cNvPr>
          <p:cNvSpPr>
            <a:spLocks noGrp="1"/>
          </p:cNvSpPr>
          <p:nvPr>
            <p:ph type="sldNum" sz="quarter" idx="12"/>
          </p:nvPr>
        </p:nvSpPr>
        <p:spPr/>
        <p:txBody>
          <a:bodyPr/>
          <a:lstStyle/>
          <a:p>
            <a:fld id="{161DBA73-14C1-40A2-910B-24091BDF2D09}" type="slidenum">
              <a:rPr lang="en-IN" smtClean="0"/>
              <a:t>‹#›</a:t>
            </a:fld>
            <a:endParaRPr lang="en-IN"/>
          </a:p>
        </p:txBody>
      </p:sp>
    </p:spTree>
    <p:extLst>
      <p:ext uri="{BB962C8B-B14F-4D97-AF65-F5344CB8AC3E}">
        <p14:creationId xmlns:p14="http://schemas.microsoft.com/office/powerpoint/2010/main" val="127030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6110-DEA6-44B8-AA07-2FF2036436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81B7290-8010-4FD5-A251-C675A1DB8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749B765-C701-4B29-8EFD-91B2D4A08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7DCAB-C069-42D4-81C5-627B580699AE}"/>
              </a:ext>
            </a:extLst>
          </p:cNvPr>
          <p:cNvSpPr>
            <a:spLocks noGrp="1"/>
          </p:cNvSpPr>
          <p:nvPr>
            <p:ph type="dt" sz="half" idx="10"/>
          </p:nvPr>
        </p:nvSpPr>
        <p:spPr/>
        <p:txBody>
          <a:bodyPr/>
          <a:lstStyle/>
          <a:p>
            <a:fld id="{9D7FDF5D-D6E5-483B-89A4-FD0220115ACD}" type="datetimeFigureOut">
              <a:rPr lang="en-IN" smtClean="0"/>
              <a:t>09/11/20</a:t>
            </a:fld>
            <a:endParaRPr lang="en-IN"/>
          </a:p>
        </p:txBody>
      </p:sp>
      <p:sp>
        <p:nvSpPr>
          <p:cNvPr id="6" name="Footer Placeholder 5">
            <a:extLst>
              <a:ext uri="{FF2B5EF4-FFF2-40B4-BE49-F238E27FC236}">
                <a16:creationId xmlns:a16="http://schemas.microsoft.com/office/drawing/2014/main" id="{3898FB24-3390-4807-AEC0-C3DFEAD2747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F2A9397-0DA8-49EB-975D-55C721905F41}"/>
              </a:ext>
            </a:extLst>
          </p:cNvPr>
          <p:cNvSpPr>
            <a:spLocks noGrp="1"/>
          </p:cNvSpPr>
          <p:nvPr>
            <p:ph type="sldNum" sz="quarter" idx="12"/>
          </p:nvPr>
        </p:nvSpPr>
        <p:spPr/>
        <p:txBody>
          <a:bodyPr/>
          <a:lstStyle/>
          <a:p>
            <a:fld id="{161DBA73-14C1-40A2-910B-24091BDF2D09}" type="slidenum">
              <a:rPr lang="en-IN" smtClean="0"/>
              <a:t>‹#›</a:t>
            </a:fld>
            <a:endParaRPr lang="en-IN"/>
          </a:p>
        </p:txBody>
      </p:sp>
    </p:spTree>
    <p:extLst>
      <p:ext uri="{BB962C8B-B14F-4D97-AF65-F5344CB8AC3E}">
        <p14:creationId xmlns:p14="http://schemas.microsoft.com/office/powerpoint/2010/main" val="22899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71CF7-DFD6-4035-A8C2-BC56981842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CA632CD-52EE-4260-85CE-BFEFD9B506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7279004-99E9-4C28-8EF0-BDEF205AC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FDF5D-D6E5-483B-89A4-FD0220115ACD}" type="datetimeFigureOut">
              <a:rPr lang="en-IN" smtClean="0"/>
              <a:t>09/11/20</a:t>
            </a:fld>
            <a:endParaRPr lang="en-IN"/>
          </a:p>
        </p:txBody>
      </p:sp>
      <p:sp>
        <p:nvSpPr>
          <p:cNvPr id="5" name="Footer Placeholder 4">
            <a:extLst>
              <a:ext uri="{FF2B5EF4-FFF2-40B4-BE49-F238E27FC236}">
                <a16:creationId xmlns:a16="http://schemas.microsoft.com/office/drawing/2014/main" id="{EDB971CD-1880-491F-9D31-5D8571C82C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074ADEF-7649-49AE-9C1E-3784CE7E4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DBA73-14C1-40A2-910B-24091BDF2D09}" type="slidenum">
              <a:rPr lang="en-IN" smtClean="0"/>
              <a:t>‹#›</a:t>
            </a:fld>
            <a:endParaRPr lang="en-IN"/>
          </a:p>
        </p:txBody>
      </p:sp>
    </p:spTree>
    <p:extLst>
      <p:ext uri="{BB962C8B-B14F-4D97-AF65-F5344CB8AC3E}">
        <p14:creationId xmlns:p14="http://schemas.microsoft.com/office/powerpoint/2010/main" val="27904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1738-73B4-4E3B-816B-CCCD35A9E675}"/>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RENAL TRANSPLANT AND ANAESTHESIA</a:t>
            </a:r>
            <a:endParaRPr lang="en-IN"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2D35F93-F84C-4F9E-8217-63E2182706A8}"/>
              </a:ext>
            </a:extLst>
          </p:cNvPr>
          <p:cNvSpPr>
            <a:spLocks noGrp="1"/>
          </p:cNvSpPr>
          <p:nvPr>
            <p:ph type="subTitle" idx="1"/>
          </p:nvPr>
        </p:nvSpPr>
        <p:spPr>
          <a:xfrm>
            <a:off x="2667000" y="3602039"/>
            <a:ext cx="6858000" cy="1926306"/>
          </a:xfrm>
        </p:spPr>
        <p:txBody>
          <a:bodyPr>
            <a:normAutofit/>
          </a:bodyPr>
          <a:lstStyle/>
          <a:p>
            <a:r>
              <a:rPr lang="en-US" dirty="0"/>
              <a:t>BY: Dr. </a:t>
            </a:r>
            <a:r>
              <a:rPr lang="en-US" dirty="0" err="1"/>
              <a:t>Dharmishtha</a:t>
            </a:r>
            <a:r>
              <a:rPr lang="en-US" dirty="0"/>
              <a:t> </a:t>
            </a:r>
            <a:r>
              <a:rPr lang="en-US" dirty="0" err="1"/>
              <a:t>Chakarani</a:t>
            </a:r>
            <a:endParaRPr lang="en-US" dirty="0"/>
          </a:p>
          <a:p>
            <a:r>
              <a:rPr lang="en-US" dirty="0"/>
              <a:t>Under </a:t>
            </a:r>
            <a:r>
              <a:rPr lang="en-US" dirty="0">
                <a:latin typeface="Arial" panose="020B0604020202020204" pitchFamily="34" charset="0"/>
                <a:cs typeface="Arial" panose="020B0604020202020204" pitchFamily="34" charset="0"/>
              </a:rPr>
              <a:t>guidance</a:t>
            </a:r>
            <a:r>
              <a:rPr lang="en-US" dirty="0"/>
              <a:t> of Dr. Malini Mehta Ma’am (professor in department of </a:t>
            </a:r>
            <a:r>
              <a:rPr lang="en-US" dirty="0" err="1"/>
              <a:t>Anaesthesia</a:t>
            </a:r>
            <a:r>
              <a:rPr lang="en-US" dirty="0"/>
              <a:t>)</a:t>
            </a:r>
            <a:endParaRPr lang="en-IN" dirty="0"/>
          </a:p>
        </p:txBody>
      </p:sp>
    </p:spTree>
    <p:extLst>
      <p:ext uri="{BB962C8B-B14F-4D97-AF65-F5344CB8AC3E}">
        <p14:creationId xmlns:p14="http://schemas.microsoft.com/office/powerpoint/2010/main" val="1849373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fontScale="92500" lnSpcReduction="10000"/>
          </a:bodyPr>
          <a:lstStyle/>
          <a:p>
            <a:pPr algn="just"/>
            <a:r>
              <a:rPr lang="en-IN" dirty="0">
                <a:latin typeface="Arial" panose="020B0604020202020204" pitchFamily="34" charset="0"/>
                <a:cs typeface="Arial" panose="020B0604020202020204" pitchFamily="34" charset="0"/>
              </a:rPr>
              <a:t>7. Endocrine system: Diabetic nephropathy and uremic osteodystrophy may be present in these patients . </a:t>
            </a:r>
          </a:p>
          <a:p>
            <a:pPr algn="just"/>
            <a:r>
              <a:rPr lang="en-IN" dirty="0">
                <a:latin typeface="Arial" panose="020B0604020202020204" pitchFamily="34" charset="0"/>
                <a:cs typeface="Arial" panose="020B0604020202020204" pitchFamily="34" charset="0"/>
              </a:rPr>
              <a:t>8. Gastrointestinal tract: Anorexia, nausea, vomiting, delayed gastric emptying and </a:t>
            </a:r>
            <a:r>
              <a:rPr lang="en-IN" dirty="0" err="1">
                <a:latin typeface="Arial" panose="020B0604020202020204" pitchFamily="34" charset="0"/>
                <a:cs typeface="Arial" panose="020B0604020202020204" pitchFamily="34" charset="0"/>
              </a:rPr>
              <a:t>ascities</a:t>
            </a:r>
            <a:r>
              <a:rPr lang="en-IN" dirty="0">
                <a:latin typeface="Arial" panose="020B0604020202020204" pitchFamily="34" charset="0"/>
                <a:cs typeface="Arial" panose="020B0604020202020204" pitchFamily="34" charset="0"/>
              </a:rPr>
              <a:t>. Patients are benefited with histamine H2 receptor antagonist as part of premedication. </a:t>
            </a:r>
          </a:p>
          <a:p>
            <a:pPr algn="just"/>
            <a:r>
              <a:rPr lang="en-IN" dirty="0">
                <a:latin typeface="Arial" panose="020B0604020202020204" pitchFamily="34" charset="0"/>
                <a:cs typeface="Arial" panose="020B0604020202020204" pitchFamily="34" charset="0"/>
              </a:rPr>
              <a:t>9. Immune system: Due to </a:t>
            </a:r>
            <a:r>
              <a:rPr lang="en-IN" dirty="0" err="1">
                <a:latin typeface="Arial" panose="020B0604020202020204" pitchFamily="34" charset="0"/>
                <a:cs typeface="Arial" panose="020B0604020202020204" pitchFamily="34" charset="0"/>
              </a:rPr>
              <a:t>immunosuppresersant</a:t>
            </a:r>
            <a:r>
              <a:rPr lang="en-IN" dirty="0">
                <a:latin typeface="Arial" panose="020B0604020202020204" pitchFamily="34" charset="0"/>
                <a:cs typeface="Arial" panose="020B0604020202020204" pitchFamily="34" charset="0"/>
              </a:rPr>
              <a:t> drugs, sepsis remains a major cause of morbidity and mortality strict aseptic technique should be used for all invasive procedures.</a:t>
            </a:r>
          </a:p>
          <a:p>
            <a:pPr algn="just"/>
            <a:r>
              <a:rPr lang="en-IN" dirty="0">
                <a:latin typeface="Arial" panose="020B0604020202020204" pitchFamily="34" charset="0"/>
                <a:cs typeface="Arial" panose="020B0604020202020204" pitchFamily="34" charset="0"/>
              </a:rPr>
              <a:t>10. Problems of dialysis: Main </a:t>
            </a:r>
            <a:r>
              <a:rPr lang="en-IN" dirty="0" err="1">
                <a:latin typeface="Arial" panose="020B0604020202020204" pitchFamily="34" charset="0"/>
                <a:cs typeface="Arial" panose="020B0604020202020204" pitchFamily="34" charset="0"/>
              </a:rPr>
              <a:t>sequele</a:t>
            </a:r>
            <a:r>
              <a:rPr lang="en-IN" dirty="0">
                <a:latin typeface="Arial" panose="020B0604020202020204" pitchFamily="34" charset="0"/>
                <a:cs typeface="Arial" panose="020B0604020202020204" pitchFamily="34" charset="0"/>
              </a:rPr>
              <a:t> are excessive or persistent heparinization, abnormal fluid shifts, </a:t>
            </a:r>
            <a:r>
              <a:rPr lang="el-GR" dirty="0">
                <a:latin typeface="Arial" panose="020B0604020202020204" pitchFamily="34" charset="0"/>
                <a:cs typeface="Arial" panose="020B0604020202020204" pitchFamily="34" charset="0"/>
              </a:rPr>
              <a:t>β2 </a:t>
            </a:r>
            <a:r>
              <a:rPr lang="en-IN" dirty="0" err="1">
                <a:latin typeface="Arial" panose="020B0604020202020204" pitchFamily="34" charset="0"/>
                <a:cs typeface="Arial" panose="020B0604020202020204" pitchFamily="34" charset="0"/>
              </a:rPr>
              <a:t>microglobulinemia</a:t>
            </a:r>
            <a:r>
              <a:rPr lang="en-IN" dirty="0">
                <a:latin typeface="Arial" panose="020B0604020202020204" pitchFamily="34" charset="0"/>
                <a:cs typeface="Arial" panose="020B0604020202020204" pitchFamily="34" charset="0"/>
              </a:rPr>
              <a:t>, dialysis disequilibrium syndrome, hepatitis, HIV, </a:t>
            </a:r>
            <a:r>
              <a:rPr lang="en-IN" dirty="0" err="1">
                <a:latin typeface="Arial" panose="020B0604020202020204" pitchFamily="34" charset="0"/>
                <a:cs typeface="Arial" panose="020B0604020202020204" pitchFamily="34" charset="0"/>
              </a:rPr>
              <a:t>leucopenia</a:t>
            </a:r>
            <a:r>
              <a:rPr lang="en-IN" dirty="0">
                <a:latin typeface="Arial" panose="020B0604020202020204" pitchFamily="34" charset="0"/>
                <a:cs typeface="Arial" panose="020B0604020202020204" pitchFamily="34" charset="0"/>
              </a:rPr>
              <a:t> and hypocomplementemia.</a:t>
            </a:r>
          </a:p>
        </p:txBody>
      </p:sp>
    </p:spTree>
    <p:extLst>
      <p:ext uri="{BB962C8B-B14F-4D97-AF65-F5344CB8AC3E}">
        <p14:creationId xmlns:p14="http://schemas.microsoft.com/office/powerpoint/2010/main" val="179621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1405" y="461594"/>
            <a:ext cx="3409950" cy="697230"/>
          </a:xfrm>
          <a:prstGeom prst="rect">
            <a:avLst/>
          </a:prstGeom>
        </p:spPr>
        <p:txBody>
          <a:bodyPr vert="horz" wrap="square" lIns="0" tIns="13335" rIns="0" bIns="0" rtlCol="0" anchor="ctr">
            <a:spAutoFit/>
          </a:bodyPr>
          <a:lstStyle/>
          <a:p>
            <a:pPr marL="12700">
              <a:lnSpc>
                <a:spcPct val="100000"/>
              </a:lnSpc>
              <a:spcBef>
                <a:spcPts val="105"/>
              </a:spcBef>
            </a:pPr>
            <a:r>
              <a:rPr spc="-40" dirty="0">
                <a:latin typeface="Carlito"/>
                <a:cs typeface="Carlito"/>
              </a:rPr>
              <a:t>Types </a:t>
            </a:r>
            <a:r>
              <a:rPr dirty="0">
                <a:latin typeface="Carlito"/>
                <a:cs typeface="Carlito"/>
              </a:rPr>
              <a:t>of</a:t>
            </a:r>
            <a:r>
              <a:rPr spc="-45" dirty="0">
                <a:latin typeface="Carlito"/>
                <a:cs typeface="Carlito"/>
              </a:rPr>
              <a:t> </a:t>
            </a:r>
            <a:r>
              <a:rPr dirty="0">
                <a:latin typeface="Carlito"/>
                <a:cs typeface="Carlito"/>
              </a:rPr>
              <a:t>donor</a:t>
            </a:r>
            <a:endParaRPr>
              <a:latin typeface="Carlito"/>
              <a:cs typeface="Carlito"/>
            </a:endParaRPr>
          </a:p>
        </p:txBody>
      </p:sp>
      <p:sp>
        <p:nvSpPr>
          <p:cNvPr id="3" name="object 3"/>
          <p:cNvSpPr txBox="1"/>
          <p:nvPr/>
        </p:nvSpPr>
        <p:spPr>
          <a:xfrm>
            <a:off x="2059941" y="1510635"/>
            <a:ext cx="4242435" cy="1196340"/>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spc="-10" dirty="0">
                <a:latin typeface="Carlito"/>
                <a:cs typeface="Carlito"/>
              </a:rPr>
              <a:t>Cadaveric kidney</a:t>
            </a:r>
            <a:r>
              <a:rPr sz="3200" spc="-60" dirty="0">
                <a:latin typeface="Carlito"/>
                <a:cs typeface="Carlito"/>
              </a:rPr>
              <a:t> </a:t>
            </a:r>
            <a:r>
              <a:rPr sz="3200" spc="-5" dirty="0">
                <a:latin typeface="Carlito"/>
                <a:cs typeface="Carlito"/>
              </a:rPr>
              <a:t>donor</a:t>
            </a:r>
            <a:endParaRPr sz="3200">
              <a:latin typeface="Carlito"/>
              <a:cs typeface="Carlito"/>
            </a:endParaRPr>
          </a:p>
          <a:p>
            <a:pPr marL="355600" indent="-342900">
              <a:spcBef>
                <a:spcPts val="770"/>
              </a:spcBef>
              <a:buFont typeface="Arial"/>
              <a:buChar char="•"/>
              <a:tabLst>
                <a:tab pos="354965" algn="l"/>
                <a:tab pos="355600" algn="l"/>
              </a:tabLst>
            </a:pPr>
            <a:r>
              <a:rPr sz="3200" spc="-5" dirty="0">
                <a:latin typeface="Carlito"/>
                <a:cs typeface="Carlito"/>
              </a:rPr>
              <a:t>Living</a:t>
            </a:r>
            <a:r>
              <a:rPr sz="3200" spc="-10" dirty="0">
                <a:latin typeface="Carlito"/>
                <a:cs typeface="Carlito"/>
              </a:rPr>
              <a:t> </a:t>
            </a:r>
            <a:r>
              <a:rPr sz="3200" spc="-5" dirty="0">
                <a:latin typeface="Carlito"/>
                <a:cs typeface="Carlito"/>
              </a:rPr>
              <a:t>donor</a:t>
            </a:r>
            <a:endParaRPr sz="3200">
              <a:latin typeface="Carlito"/>
              <a:cs typeface="Carl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p:txBody>
          <a:bodyPr/>
          <a:lstStyle/>
          <a:p>
            <a:r>
              <a:rPr lang="en-US" dirty="0"/>
              <a:t>Guidelines: Donor Evaluation</a:t>
            </a:r>
            <a:endParaRPr lang="en-IN" dirty="0"/>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dirty="0"/>
              <a:t>Before donation, the live donor must receive a complete medical and psychosocial evaluation, receive appropriate informed consent and be capable of understanding the information presented in that process to make a voluntary decision. All donors should have standard tests performed to ensure donor safety.</a:t>
            </a:r>
          </a:p>
          <a:p>
            <a:pPr>
              <a:buFont typeface="Wingdings" panose="05000000000000000000" pitchFamily="2" charset="2"/>
              <a:buChar char="§"/>
            </a:pPr>
            <a:endParaRPr lang="en-US" dirty="0"/>
          </a:p>
          <a:p>
            <a:r>
              <a:rPr lang="en-US" dirty="0"/>
              <a:t>Hypertension-Patients with BP &gt; 140/90 mm of Hg are generally not acceptable as donors . </a:t>
            </a:r>
          </a:p>
          <a:p>
            <a:r>
              <a:rPr lang="en-US" dirty="0"/>
              <a:t>Obesity- Patients with body mass index &gt;35kg/m2 should be discouraged from donating , especially when other co-morbid conditions are present. </a:t>
            </a:r>
          </a:p>
          <a:p>
            <a:r>
              <a:rPr lang="en-US" dirty="0"/>
              <a:t>Dyslipidemia – Dyslipidemia should be included along with other risk factors in donor risk assessment, but dyslipidemia alone does not exclude kidney donation</a:t>
            </a:r>
            <a:endParaRPr lang="en-IN" dirty="0"/>
          </a:p>
        </p:txBody>
      </p:sp>
    </p:spTree>
    <p:extLst>
      <p:ext uri="{BB962C8B-B14F-4D97-AF65-F5344CB8AC3E}">
        <p14:creationId xmlns:p14="http://schemas.microsoft.com/office/powerpoint/2010/main" val="138706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fontScale="92500"/>
          </a:bodyPr>
          <a:lstStyle/>
          <a:p>
            <a:r>
              <a:rPr lang="en-IN" dirty="0"/>
              <a:t>Acceptable donor renal function- GFR &lt;80ml/min</a:t>
            </a:r>
            <a:r>
              <a:rPr lang="en-US" dirty="0"/>
              <a:t> generally precludes donation. DTPA renal scan for GFR and renal angiography for the study of both kidneys ,urinary bladder and renal vessels are done in all cases</a:t>
            </a:r>
            <a:endParaRPr lang="en-IN" dirty="0"/>
          </a:p>
          <a:p>
            <a:r>
              <a:rPr lang="en-US" dirty="0"/>
              <a:t>Urinalysis for protein- A 24 hour urine protein &gt;30mg is a contraindication to donation</a:t>
            </a:r>
            <a:endParaRPr lang="en-IN" dirty="0"/>
          </a:p>
          <a:p>
            <a:r>
              <a:rPr lang="en-US" dirty="0"/>
              <a:t>Urinalysis for blood- Patients with persistent microscopic hematuria should not be considered for kidney donation. Diabetes- Individual with a history of diabetes or blood sugar (F) &gt;126mg/dl or (PP) 200mg/dl should not donate. Stone disease- An asymptomatic potential donor with history of single stone may donate if no </a:t>
            </a:r>
            <a:r>
              <a:rPr lang="en-US" dirty="0" err="1"/>
              <a:t>hypercalcuria</a:t>
            </a:r>
            <a:r>
              <a:rPr lang="en-US" dirty="0"/>
              <a:t>/cystinuria or no UTI. Malignancy- Usually excluded from live kidney donor.</a:t>
            </a:r>
            <a:endParaRPr lang="en-IN" dirty="0"/>
          </a:p>
        </p:txBody>
      </p:sp>
    </p:spTree>
    <p:extLst>
      <p:ext uri="{BB962C8B-B14F-4D97-AF65-F5344CB8AC3E}">
        <p14:creationId xmlns:p14="http://schemas.microsoft.com/office/powerpoint/2010/main" val="276619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fontScale="92500" lnSpcReduction="20000"/>
          </a:bodyPr>
          <a:lstStyle/>
          <a:p>
            <a:r>
              <a:rPr lang="en-US" dirty="0"/>
              <a:t>Urinary tract infection- Donor urine should be sterile before donation. </a:t>
            </a:r>
          </a:p>
          <a:p>
            <a:r>
              <a:rPr lang="en-US" dirty="0"/>
              <a:t>Live unrelated donors- No restriction of live kidney donation based on the absence of an HLA match. </a:t>
            </a:r>
          </a:p>
          <a:p>
            <a:r>
              <a:rPr lang="en-US" dirty="0"/>
              <a:t>Determination of cardiovascular risk- Major/intermediate predictors of CVS risk as per AHA standards are contraindicated for donation. Minor predictors like old age, abnormal ECG , uncontrolled hypertension warrant individual consideration. </a:t>
            </a:r>
          </a:p>
          <a:p>
            <a:r>
              <a:rPr lang="en-US" dirty="0"/>
              <a:t>Assessment of pulmonary issues- Increased risk of post operative pulmonary complication is associated with FEV 1</a:t>
            </a:r>
            <a:r>
              <a:rPr lang="en-IN" dirty="0"/>
              <a:t>  &lt;70% or FVC &lt;70% of predicted or ratio of FEV1/FCV &lt;65%.</a:t>
            </a:r>
          </a:p>
          <a:p>
            <a:r>
              <a:rPr lang="en-US" dirty="0"/>
              <a:t>Smoking cessation and alcohol abstinence- Smoking/alcohol should be avoided for a minimum of 4 weeks before donation to decrease risk of postoperative morbidity.</a:t>
            </a:r>
            <a:endParaRPr lang="en-IN" dirty="0"/>
          </a:p>
        </p:txBody>
      </p:sp>
    </p:spTree>
    <p:extLst>
      <p:ext uri="{BB962C8B-B14F-4D97-AF65-F5344CB8AC3E}">
        <p14:creationId xmlns:p14="http://schemas.microsoft.com/office/powerpoint/2010/main" val="207774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1479" y="461594"/>
            <a:ext cx="7230109" cy="697230"/>
          </a:xfrm>
          <a:prstGeom prst="rect">
            <a:avLst/>
          </a:prstGeom>
        </p:spPr>
        <p:txBody>
          <a:bodyPr vert="horz" wrap="square" lIns="0" tIns="13335" rIns="0" bIns="0" rtlCol="0" anchor="ctr">
            <a:spAutoFit/>
          </a:bodyPr>
          <a:lstStyle/>
          <a:p>
            <a:pPr marL="12700">
              <a:lnSpc>
                <a:spcPct val="100000"/>
              </a:lnSpc>
              <a:spcBef>
                <a:spcPts val="105"/>
              </a:spcBef>
            </a:pPr>
            <a:r>
              <a:rPr spc="-240" dirty="0"/>
              <a:t>CADAVERIC </a:t>
            </a:r>
            <a:r>
              <a:rPr spc="-204" dirty="0"/>
              <a:t>KIDNEY</a:t>
            </a:r>
            <a:r>
              <a:rPr spc="-455" dirty="0"/>
              <a:t> </a:t>
            </a:r>
            <a:r>
              <a:rPr spc="-180" dirty="0"/>
              <a:t>DONATION</a:t>
            </a:r>
            <a:endParaRPr/>
          </a:p>
        </p:txBody>
      </p:sp>
      <p:sp>
        <p:nvSpPr>
          <p:cNvPr id="3" name="object 3"/>
          <p:cNvSpPr txBox="1"/>
          <p:nvPr/>
        </p:nvSpPr>
        <p:spPr>
          <a:xfrm>
            <a:off x="2059941" y="1607565"/>
            <a:ext cx="8072755" cy="3050540"/>
          </a:xfrm>
          <a:prstGeom prst="rect">
            <a:avLst/>
          </a:prstGeom>
        </p:spPr>
        <p:txBody>
          <a:bodyPr vert="horz" wrap="square" lIns="0" tIns="13335" rIns="0" bIns="0" rtlCol="0">
            <a:spAutoFit/>
          </a:bodyPr>
          <a:lstStyle/>
          <a:p>
            <a:pPr marL="355600" marR="6350" indent="-342900" algn="just">
              <a:spcBef>
                <a:spcPts val="105"/>
              </a:spcBef>
              <a:buFont typeface="Arial"/>
              <a:buChar char="•"/>
              <a:tabLst>
                <a:tab pos="355600" algn="l"/>
              </a:tabLst>
            </a:pPr>
            <a:r>
              <a:rPr sz="3200" spc="-10" dirty="0">
                <a:latin typeface="Carlito"/>
                <a:cs typeface="Carlito"/>
              </a:rPr>
              <a:t>Kidneys </a:t>
            </a:r>
            <a:r>
              <a:rPr sz="3200" spc="-15" dirty="0">
                <a:latin typeface="Carlito"/>
                <a:cs typeface="Carlito"/>
              </a:rPr>
              <a:t>are </a:t>
            </a:r>
            <a:r>
              <a:rPr sz="3200" dirty="0">
                <a:latin typeface="Carlito"/>
                <a:cs typeface="Carlito"/>
              </a:rPr>
              <a:t>the </a:t>
            </a:r>
            <a:r>
              <a:rPr sz="3200" spc="-10" dirty="0">
                <a:latin typeface="Carlito"/>
                <a:cs typeface="Carlito"/>
              </a:rPr>
              <a:t>last </a:t>
            </a:r>
            <a:r>
              <a:rPr sz="3200" spc="-20" dirty="0">
                <a:latin typeface="Carlito"/>
                <a:cs typeface="Carlito"/>
              </a:rPr>
              <a:t>organs </a:t>
            </a:r>
            <a:r>
              <a:rPr sz="3200" spc="-25" dirty="0">
                <a:latin typeface="Carlito"/>
                <a:cs typeface="Carlito"/>
              </a:rPr>
              <a:t>to </a:t>
            </a:r>
            <a:r>
              <a:rPr sz="3200" spc="-5" dirty="0">
                <a:latin typeface="Carlito"/>
                <a:cs typeface="Carlito"/>
              </a:rPr>
              <a:t>be </a:t>
            </a:r>
            <a:r>
              <a:rPr sz="3200" spc="-25" dirty="0">
                <a:latin typeface="Carlito"/>
                <a:cs typeface="Carlito"/>
              </a:rPr>
              <a:t>recovered </a:t>
            </a:r>
            <a:r>
              <a:rPr sz="3200" spc="-5" dirty="0">
                <a:latin typeface="Carlito"/>
                <a:cs typeface="Carlito"/>
              </a:rPr>
              <a:t>in  multiple </a:t>
            </a:r>
            <a:r>
              <a:rPr sz="3200" spc="-20" dirty="0">
                <a:latin typeface="Carlito"/>
                <a:cs typeface="Carlito"/>
              </a:rPr>
              <a:t>organ</a:t>
            </a:r>
            <a:r>
              <a:rPr sz="3200" spc="25" dirty="0">
                <a:latin typeface="Carlito"/>
                <a:cs typeface="Carlito"/>
              </a:rPr>
              <a:t> </a:t>
            </a:r>
            <a:r>
              <a:rPr sz="3200" spc="-35" dirty="0">
                <a:latin typeface="Carlito"/>
                <a:cs typeface="Carlito"/>
              </a:rPr>
              <a:t>recovery.</a:t>
            </a:r>
            <a:endParaRPr sz="3200">
              <a:latin typeface="Carlito"/>
              <a:cs typeface="Carlito"/>
            </a:endParaRPr>
          </a:p>
          <a:p>
            <a:pPr marL="355600" marR="5080" indent="-342900" algn="just">
              <a:spcBef>
                <a:spcPts val="770"/>
              </a:spcBef>
              <a:buFont typeface="Arial"/>
              <a:buChar char="•"/>
              <a:tabLst>
                <a:tab pos="355600" algn="l"/>
              </a:tabLst>
            </a:pPr>
            <a:r>
              <a:rPr sz="3200" spc="-15" dirty="0">
                <a:latin typeface="Carlito"/>
                <a:cs typeface="Carlito"/>
              </a:rPr>
              <a:t>After </a:t>
            </a:r>
            <a:r>
              <a:rPr sz="3200" dirty="0">
                <a:latin typeface="Carlito"/>
                <a:cs typeface="Carlito"/>
              </a:rPr>
              <a:t>the </a:t>
            </a:r>
            <a:r>
              <a:rPr sz="3200" spc="-10" dirty="0">
                <a:latin typeface="Carlito"/>
                <a:cs typeface="Carlito"/>
              </a:rPr>
              <a:t>thoracic </a:t>
            </a:r>
            <a:r>
              <a:rPr sz="3200" spc="-20" dirty="0">
                <a:latin typeface="Carlito"/>
                <a:cs typeface="Carlito"/>
              </a:rPr>
              <a:t>organs </a:t>
            </a:r>
            <a:r>
              <a:rPr sz="3200" dirty="0">
                <a:latin typeface="Carlito"/>
                <a:cs typeface="Carlito"/>
              </a:rPr>
              <a:t>and </a:t>
            </a:r>
            <a:r>
              <a:rPr sz="3200" spc="-5" dirty="0">
                <a:latin typeface="Carlito"/>
                <a:cs typeface="Carlito"/>
              </a:rPr>
              <a:t>liver </a:t>
            </a:r>
            <a:r>
              <a:rPr sz="3200" spc="-25" dirty="0">
                <a:latin typeface="Carlito"/>
                <a:cs typeface="Carlito"/>
              </a:rPr>
              <a:t>have </a:t>
            </a:r>
            <a:r>
              <a:rPr sz="3200" dirty="0">
                <a:latin typeface="Carlito"/>
                <a:cs typeface="Carlito"/>
              </a:rPr>
              <a:t>been  </a:t>
            </a:r>
            <a:r>
              <a:rPr sz="3200" spc="-15" dirty="0">
                <a:latin typeface="Carlito"/>
                <a:cs typeface="Carlito"/>
              </a:rPr>
              <a:t>retrieved, </a:t>
            </a:r>
            <a:r>
              <a:rPr sz="3200" spc="-5" dirty="0">
                <a:latin typeface="Carlito"/>
                <a:cs typeface="Carlito"/>
              </a:rPr>
              <a:t>it is </a:t>
            </a:r>
            <a:r>
              <a:rPr sz="3200" dirty="0">
                <a:latin typeface="Carlito"/>
                <a:cs typeface="Carlito"/>
              </a:rPr>
              <a:t>advisable </a:t>
            </a:r>
            <a:r>
              <a:rPr sz="3200" spc="-5" dirty="0">
                <a:latin typeface="Carlito"/>
                <a:cs typeface="Carlito"/>
              </a:rPr>
              <a:t>that </a:t>
            </a:r>
            <a:r>
              <a:rPr sz="3200" dirty="0">
                <a:latin typeface="Carlito"/>
                <a:cs typeface="Carlito"/>
              </a:rPr>
              <a:t>the </a:t>
            </a:r>
            <a:r>
              <a:rPr sz="3200" spc="-5" dirty="0">
                <a:latin typeface="Carlito"/>
                <a:cs typeface="Carlito"/>
              </a:rPr>
              <a:t>kidney </a:t>
            </a:r>
            <a:r>
              <a:rPr sz="3200" dirty="0">
                <a:latin typeface="Carlito"/>
                <a:cs typeface="Carlito"/>
              </a:rPr>
              <a:t>and  </a:t>
            </a:r>
            <a:r>
              <a:rPr sz="3200" spc="-10" dirty="0">
                <a:latin typeface="Carlito"/>
                <a:cs typeface="Carlito"/>
              </a:rPr>
              <a:t>pancreas </a:t>
            </a:r>
            <a:r>
              <a:rPr sz="3200" spc="-15" dirty="0">
                <a:latin typeface="Carlito"/>
                <a:cs typeface="Carlito"/>
              </a:rPr>
              <a:t>are </a:t>
            </a:r>
            <a:r>
              <a:rPr sz="3200" spc="-20" dirty="0">
                <a:latin typeface="Carlito"/>
                <a:cs typeface="Carlito"/>
              </a:rPr>
              <a:t>recovered </a:t>
            </a:r>
            <a:r>
              <a:rPr sz="3200" dirty="0">
                <a:latin typeface="Carlito"/>
                <a:cs typeface="Carlito"/>
              </a:rPr>
              <a:t>en </a:t>
            </a:r>
            <a:r>
              <a:rPr sz="3200" spc="-5" dirty="0">
                <a:latin typeface="Carlito"/>
                <a:cs typeface="Carlito"/>
              </a:rPr>
              <a:t>bloc </a:t>
            </a:r>
            <a:r>
              <a:rPr sz="3200" dirty="0">
                <a:latin typeface="Carlito"/>
                <a:cs typeface="Carlito"/>
              </a:rPr>
              <a:t>and </a:t>
            </a:r>
            <a:r>
              <a:rPr sz="3200" spc="-15" dirty="0">
                <a:latin typeface="Carlito"/>
                <a:cs typeface="Carlito"/>
              </a:rPr>
              <a:t>separated  </a:t>
            </a:r>
            <a:r>
              <a:rPr sz="3200" dirty="0">
                <a:latin typeface="Carlito"/>
                <a:cs typeface="Carlito"/>
              </a:rPr>
              <a:t>on the </a:t>
            </a:r>
            <a:r>
              <a:rPr sz="3200" spc="-5" dirty="0">
                <a:latin typeface="Carlito"/>
                <a:cs typeface="Carlito"/>
              </a:rPr>
              <a:t>back</a:t>
            </a:r>
            <a:r>
              <a:rPr sz="3200" spc="-20" dirty="0">
                <a:latin typeface="Carlito"/>
                <a:cs typeface="Carlito"/>
              </a:rPr>
              <a:t> </a:t>
            </a:r>
            <a:r>
              <a:rPr sz="3200" spc="-10" dirty="0">
                <a:latin typeface="Carlito"/>
                <a:cs typeface="Carlito"/>
              </a:rPr>
              <a:t>table</a:t>
            </a:r>
            <a:endParaRPr sz="3200">
              <a:latin typeface="Carlito"/>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08757" y="57658"/>
            <a:ext cx="6176010" cy="696595"/>
          </a:xfrm>
          <a:prstGeom prst="rect">
            <a:avLst/>
          </a:prstGeom>
        </p:spPr>
        <p:txBody>
          <a:bodyPr vert="horz" wrap="square" lIns="0" tIns="12700" rIns="0" bIns="0" rtlCol="0" anchor="ctr">
            <a:spAutoFit/>
          </a:bodyPr>
          <a:lstStyle/>
          <a:p>
            <a:pPr marL="12700">
              <a:lnSpc>
                <a:spcPct val="100000"/>
              </a:lnSpc>
              <a:spcBef>
                <a:spcPts val="100"/>
              </a:spcBef>
            </a:pPr>
            <a:r>
              <a:rPr spc="-165" dirty="0"/>
              <a:t>LIVING </a:t>
            </a:r>
            <a:r>
              <a:rPr spc="-204" dirty="0"/>
              <a:t>KIDNEY</a:t>
            </a:r>
            <a:r>
              <a:rPr spc="-550" dirty="0"/>
              <a:t> </a:t>
            </a:r>
            <a:r>
              <a:rPr spc="-180" dirty="0"/>
              <a:t>DONATION</a:t>
            </a:r>
            <a:endParaRPr/>
          </a:p>
        </p:txBody>
      </p:sp>
      <p:sp>
        <p:nvSpPr>
          <p:cNvPr id="3" name="object 3"/>
          <p:cNvSpPr txBox="1"/>
          <p:nvPr/>
        </p:nvSpPr>
        <p:spPr>
          <a:xfrm>
            <a:off x="1755140" y="672439"/>
            <a:ext cx="8606790" cy="4318000"/>
          </a:xfrm>
          <a:prstGeom prst="rect">
            <a:avLst/>
          </a:prstGeom>
        </p:spPr>
        <p:txBody>
          <a:bodyPr vert="horz" wrap="square" lIns="0" tIns="109855" rIns="0" bIns="0" rtlCol="0">
            <a:spAutoFit/>
          </a:bodyPr>
          <a:lstStyle/>
          <a:p>
            <a:pPr marL="355600" indent="-342900" algn="just">
              <a:spcBef>
                <a:spcPts val="865"/>
              </a:spcBef>
              <a:buFont typeface="Arial"/>
              <a:buChar char="•"/>
              <a:tabLst>
                <a:tab pos="355600" algn="l"/>
              </a:tabLst>
            </a:pPr>
            <a:r>
              <a:rPr sz="3200" spc="-5" dirty="0">
                <a:latin typeface="Carlito"/>
                <a:cs typeface="Carlito"/>
              </a:rPr>
              <a:t>Higher success</a:t>
            </a:r>
            <a:r>
              <a:rPr sz="3200" spc="-15" dirty="0">
                <a:latin typeface="Carlito"/>
                <a:cs typeface="Carlito"/>
              </a:rPr>
              <a:t> </a:t>
            </a:r>
            <a:r>
              <a:rPr sz="3200" spc="-25" dirty="0">
                <a:latin typeface="Carlito"/>
                <a:cs typeface="Carlito"/>
              </a:rPr>
              <a:t>rates.</a:t>
            </a:r>
            <a:endParaRPr sz="3200">
              <a:latin typeface="Carlito"/>
              <a:cs typeface="Carlito"/>
            </a:endParaRPr>
          </a:p>
          <a:p>
            <a:pPr marL="355600" marR="5715" indent="-342900" algn="just">
              <a:spcBef>
                <a:spcPts val="770"/>
              </a:spcBef>
              <a:buFont typeface="Arial"/>
              <a:buChar char="•"/>
              <a:tabLst>
                <a:tab pos="447040" algn="l"/>
              </a:tabLst>
            </a:pPr>
            <a:r>
              <a:rPr dirty="0"/>
              <a:t>	</a:t>
            </a:r>
            <a:r>
              <a:rPr sz="3200" spc="-5" dirty="0">
                <a:latin typeface="Carlito"/>
                <a:cs typeface="Carlito"/>
              </a:rPr>
              <a:t>An </a:t>
            </a:r>
            <a:r>
              <a:rPr sz="3200" spc="-10" dirty="0">
                <a:latin typeface="Carlito"/>
                <a:cs typeface="Carlito"/>
              </a:rPr>
              <a:t>assessment </a:t>
            </a:r>
            <a:r>
              <a:rPr sz="3200" dirty="0">
                <a:latin typeface="Carlito"/>
                <a:cs typeface="Carlito"/>
              </a:rPr>
              <a:t>of the </a:t>
            </a:r>
            <a:r>
              <a:rPr sz="3200" spc="-95" dirty="0">
                <a:latin typeface="Arial"/>
                <a:cs typeface="Arial"/>
              </a:rPr>
              <a:t>donor’s </a:t>
            </a:r>
            <a:r>
              <a:rPr sz="3200" spc="-10" dirty="0">
                <a:latin typeface="Carlito"/>
                <a:cs typeface="Carlito"/>
              </a:rPr>
              <a:t>renal </a:t>
            </a:r>
            <a:r>
              <a:rPr sz="3200" spc="-5" dirty="0">
                <a:latin typeface="Carlito"/>
                <a:cs typeface="Carlito"/>
              </a:rPr>
              <a:t>function </a:t>
            </a:r>
            <a:r>
              <a:rPr sz="3200" spc="-10" dirty="0">
                <a:latin typeface="Carlito"/>
                <a:cs typeface="Carlito"/>
              </a:rPr>
              <a:t>by </a:t>
            </a:r>
            <a:r>
              <a:rPr sz="3200" dirty="0">
                <a:latin typeface="Carlito"/>
                <a:cs typeface="Carlito"/>
              </a:rPr>
              <a:t>a  </a:t>
            </a:r>
            <a:r>
              <a:rPr sz="3200" spc="-15" dirty="0">
                <a:latin typeface="Carlito"/>
                <a:cs typeface="Carlito"/>
              </a:rPr>
              <a:t>nephrologist </a:t>
            </a:r>
            <a:r>
              <a:rPr sz="3200" spc="-5" dirty="0">
                <a:latin typeface="Carlito"/>
                <a:cs typeface="Carlito"/>
              </a:rPr>
              <a:t>is </a:t>
            </a:r>
            <a:r>
              <a:rPr sz="3200" spc="-10" dirty="0">
                <a:latin typeface="Carlito"/>
                <a:cs typeface="Carlito"/>
              </a:rPr>
              <a:t>mandatory </a:t>
            </a:r>
            <a:r>
              <a:rPr sz="3200" spc="-5" dirty="0">
                <a:latin typeface="Carlito"/>
                <a:cs typeface="Carlito"/>
              </a:rPr>
              <a:t>in </a:t>
            </a:r>
            <a:r>
              <a:rPr sz="3200" dirty="0">
                <a:latin typeface="Carlito"/>
                <a:cs typeface="Carlito"/>
              </a:rPr>
              <a:t>all</a:t>
            </a:r>
            <a:r>
              <a:rPr sz="3200" spc="95" dirty="0">
                <a:latin typeface="Carlito"/>
                <a:cs typeface="Carlito"/>
              </a:rPr>
              <a:t> </a:t>
            </a:r>
            <a:r>
              <a:rPr sz="3200" spc="-5" dirty="0">
                <a:latin typeface="Carlito"/>
                <a:cs typeface="Carlito"/>
              </a:rPr>
              <a:t>cases.</a:t>
            </a:r>
            <a:endParaRPr sz="3200">
              <a:latin typeface="Carlito"/>
              <a:cs typeface="Carlito"/>
            </a:endParaRPr>
          </a:p>
          <a:p>
            <a:pPr marL="355600" marR="5080" indent="-342900" algn="just">
              <a:spcBef>
                <a:spcPts val="770"/>
              </a:spcBef>
              <a:buFont typeface="Arial"/>
              <a:buChar char="•"/>
              <a:tabLst>
                <a:tab pos="355600" algn="l"/>
              </a:tabLst>
            </a:pPr>
            <a:r>
              <a:rPr sz="3200" spc="-20" dirty="0">
                <a:latin typeface="Carlito"/>
                <a:cs typeface="Carlito"/>
              </a:rPr>
              <a:t>Psychiatric </a:t>
            </a:r>
            <a:r>
              <a:rPr sz="3200" spc="-10" dirty="0">
                <a:latin typeface="Carlito"/>
                <a:cs typeface="Carlito"/>
              </a:rPr>
              <a:t>evaluation </a:t>
            </a:r>
            <a:r>
              <a:rPr sz="3200" dirty="0">
                <a:latin typeface="Carlito"/>
                <a:cs typeface="Carlito"/>
              </a:rPr>
              <a:t>of the </a:t>
            </a:r>
            <a:r>
              <a:rPr sz="3200" spc="-95" dirty="0">
                <a:latin typeface="Arial"/>
                <a:cs typeface="Arial"/>
              </a:rPr>
              <a:t>donor’s  </a:t>
            </a:r>
            <a:r>
              <a:rPr sz="3200" spc="-10" dirty="0">
                <a:latin typeface="Carlito"/>
                <a:cs typeface="Carlito"/>
              </a:rPr>
              <a:t>motivation, </a:t>
            </a:r>
            <a:r>
              <a:rPr sz="3200" spc="-5" dirty="0">
                <a:latin typeface="Carlito"/>
                <a:cs typeface="Carlito"/>
              </a:rPr>
              <a:t>fitness, </a:t>
            </a:r>
            <a:r>
              <a:rPr sz="3200" dirty="0">
                <a:latin typeface="Carlito"/>
                <a:cs typeface="Carlito"/>
              </a:rPr>
              <a:t>and his </a:t>
            </a:r>
            <a:r>
              <a:rPr sz="3200" spc="-5" dirty="0">
                <a:latin typeface="Carlito"/>
                <a:cs typeface="Carlito"/>
              </a:rPr>
              <a:t>ability </a:t>
            </a:r>
            <a:r>
              <a:rPr sz="3200" spc="-25" dirty="0">
                <a:latin typeface="Carlito"/>
                <a:cs typeface="Carlito"/>
              </a:rPr>
              <a:t>to </a:t>
            </a:r>
            <a:r>
              <a:rPr sz="3200" spc="-15" dirty="0">
                <a:latin typeface="Carlito"/>
                <a:cs typeface="Carlito"/>
              </a:rPr>
              <a:t>understand </a:t>
            </a:r>
            <a:r>
              <a:rPr sz="3200" spc="690" dirty="0">
                <a:latin typeface="Carlito"/>
                <a:cs typeface="Carlito"/>
              </a:rPr>
              <a:t> </a:t>
            </a:r>
            <a:r>
              <a:rPr sz="3200" dirty="0">
                <a:latin typeface="Carlito"/>
                <a:cs typeface="Carlito"/>
              </a:rPr>
              <a:t>the </a:t>
            </a:r>
            <a:r>
              <a:rPr sz="3200" spc="-10" dirty="0">
                <a:latin typeface="Carlito"/>
                <a:cs typeface="Carlito"/>
              </a:rPr>
              <a:t>risks </a:t>
            </a:r>
            <a:r>
              <a:rPr sz="3200" dirty="0">
                <a:latin typeface="Carlito"/>
                <a:cs typeface="Carlito"/>
              </a:rPr>
              <a:t>of the</a:t>
            </a:r>
            <a:r>
              <a:rPr sz="3200" spc="-35" dirty="0">
                <a:latin typeface="Carlito"/>
                <a:cs typeface="Carlito"/>
              </a:rPr>
              <a:t> </a:t>
            </a:r>
            <a:r>
              <a:rPr sz="3200" spc="-10" dirty="0">
                <a:latin typeface="Carlito"/>
                <a:cs typeface="Carlito"/>
              </a:rPr>
              <a:t>operation.</a:t>
            </a:r>
            <a:endParaRPr sz="3200">
              <a:latin typeface="Carlito"/>
              <a:cs typeface="Carlito"/>
            </a:endParaRPr>
          </a:p>
          <a:p>
            <a:pPr marL="355600" marR="6350" indent="-342900" algn="just">
              <a:spcBef>
                <a:spcPts val="770"/>
              </a:spcBef>
              <a:buFont typeface="Arial"/>
              <a:buChar char="•"/>
              <a:tabLst>
                <a:tab pos="355600" algn="l"/>
              </a:tabLst>
            </a:pPr>
            <a:r>
              <a:rPr sz="3200" spc="-5" dirty="0">
                <a:latin typeface="Carlito"/>
                <a:cs typeface="Carlito"/>
              </a:rPr>
              <a:t>ABO blood </a:t>
            </a:r>
            <a:r>
              <a:rPr sz="3200" spc="-15" dirty="0">
                <a:latin typeface="Carlito"/>
                <a:cs typeface="Carlito"/>
              </a:rPr>
              <a:t>group </a:t>
            </a:r>
            <a:r>
              <a:rPr sz="3200" dirty="0">
                <a:latin typeface="Carlito"/>
                <a:cs typeface="Carlito"/>
              </a:rPr>
              <a:t>&amp; </a:t>
            </a:r>
            <a:r>
              <a:rPr sz="3200" spc="-5" dirty="0">
                <a:latin typeface="Carlito"/>
                <a:cs typeface="Carlito"/>
              </a:rPr>
              <a:t>HLA </a:t>
            </a:r>
            <a:r>
              <a:rPr sz="3200" spc="-10" dirty="0">
                <a:latin typeface="Carlito"/>
                <a:cs typeface="Carlito"/>
              </a:rPr>
              <a:t>matching </a:t>
            </a:r>
            <a:r>
              <a:rPr sz="3200" spc="-5" dirty="0">
                <a:latin typeface="Carlito"/>
                <a:cs typeface="Carlito"/>
              </a:rPr>
              <a:t>is </a:t>
            </a:r>
            <a:r>
              <a:rPr sz="3200" dirty="0">
                <a:latin typeface="Carlito"/>
                <a:cs typeface="Carlito"/>
              </a:rPr>
              <a:t>the initial  </a:t>
            </a:r>
            <a:r>
              <a:rPr sz="3200" spc="-5" dirty="0">
                <a:latin typeface="Carlito"/>
                <a:cs typeface="Carlito"/>
              </a:rPr>
              <a:t>criteria </a:t>
            </a:r>
            <a:r>
              <a:rPr sz="3200" spc="-30" dirty="0">
                <a:latin typeface="Carlito"/>
                <a:cs typeface="Carlito"/>
              </a:rPr>
              <a:t>for </a:t>
            </a:r>
            <a:r>
              <a:rPr sz="3200" spc="-5" dirty="0">
                <a:latin typeface="Carlito"/>
                <a:cs typeface="Carlito"/>
              </a:rPr>
              <a:t>donor</a:t>
            </a:r>
            <a:r>
              <a:rPr sz="3200" spc="20" dirty="0">
                <a:latin typeface="Carlito"/>
                <a:cs typeface="Carlito"/>
              </a:rPr>
              <a:t> </a:t>
            </a:r>
            <a:r>
              <a:rPr sz="3200" spc="-5" dirty="0">
                <a:latin typeface="Carlito"/>
                <a:cs typeface="Carlito"/>
              </a:rPr>
              <a:t>selection</a:t>
            </a:r>
            <a:endParaRPr sz="320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1801" y="95758"/>
            <a:ext cx="7848600" cy="696595"/>
          </a:xfrm>
          <a:prstGeom prst="rect">
            <a:avLst/>
          </a:prstGeom>
        </p:spPr>
        <p:txBody>
          <a:bodyPr vert="horz" wrap="square" lIns="0" tIns="12700" rIns="0" bIns="0" rtlCol="0" anchor="ctr">
            <a:spAutoFit/>
          </a:bodyPr>
          <a:lstStyle/>
          <a:p>
            <a:pPr marL="12700">
              <a:lnSpc>
                <a:spcPct val="100000"/>
              </a:lnSpc>
              <a:spcBef>
                <a:spcPts val="100"/>
              </a:spcBef>
            </a:pPr>
            <a:r>
              <a:rPr sz="4400" b="0" spc="-275" dirty="0">
                <a:latin typeface="Arial" panose="020B0604020202020204" pitchFamily="34" charset="0"/>
                <a:cs typeface="Arial" panose="020B0604020202020204" pitchFamily="34" charset="0"/>
              </a:rPr>
              <a:t>Exclusion </a:t>
            </a:r>
            <a:r>
              <a:rPr sz="4400" b="0" spc="-290" dirty="0">
                <a:latin typeface="Arial" panose="020B0604020202020204" pitchFamily="34" charset="0"/>
                <a:cs typeface="Arial" panose="020B0604020202020204" pitchFamily="34" charset="0"/>
              </a:rPr>
              <a:t>criteria </a:t>
            </a:r>
            <a:r>
              <a:rPr sz="4400" b="0" spc="-250" dirty="0">
                <a:latin typeface="Arial" panose="020B0604020202020204" pitchFamily="34" charset="0"/>
                <a:cs typeface="Arial" panose="020B0604020202020204" pitchFamily="34" charset="0"/>
              </a:rPr>
              <a:t>for </a:t>
            </a:r>
            <a:r>
              <a:rPr sz="4400" b="0" spc="-215" dirty="0">
                <a:latin typeface="Arial" panose="020B0604020202020204" pitchFamily="34" charset="0"/>
                <a:cs typeface="Arial" panose="020B0604020202020204" pitchFamily="34" charset="0"/>
              </a:rPr>
              <a:t>living</a:t>
            </a:r>
            <a:r>
              <a:rPr sz="4400" b="0" spc="-605" dirty="0">
                <a:latin typeface="Arial" panose="020B0604020202020204" pitchFamily="34" charset="0"/>
                <a:cs typeface="Arial" panose="020B0604020202020204" pitchFamily="34" charset="0"/>
              </a:rPr>
              <a:t> </a:t>
            </a:r>
            <a:r>
              <a:rPr sz="4400" b="0" spc="-200" dirty="0">
                <a:latin typeface="Arial" panose="020B0604020202020204" pitchFamily="34" charset="0"/>
                <a:cs typeface="Arial" panose="020B0604020202020204" pitchFamily="34" charset="0"/>
              </a:rPr>
              <a:t>donors</a:t>
            </a:r>
            <a:endParaRPr sz="4400" b="0" dirty="0">
              <a:latin typeface="Arial" panose="020B0604020202020204" pitchFamily="34" charset="0"/>
              <a:cs typeface="Arial" panose="020B0604020202020204" pitchFamily="34" charset="0"/>
            </a:endParaRPr>
          </a:p>
        </p:txBody>
      </p:sp>
      <p:sp>
        <p:nvSpPr>
          <p:cNvPr id="3" name="object 3"/>
          <p:cNvSpPr txBox="1"/>
          <p:nvPr/>
        </p:nvSpPr>
        <p:spPr>
          <a:xfrm>
            <a:off x="792482" y="1653625"/>
            <a:ext cx="5090159" cy="4998804"/>
          </a:xfrm>
          <a:prstGeom prst="rect">
            <a:avLst/>
          </a:prstGeom>
        </p:spPr>
        <p:txBody>
          <a:bodyPr vert="horz" wrap="square" lIns="0" tIns="12700" rIns="0" bIns="0" rtlCol="0">
            <a:spAutoFit/>
          </a:bodyPr>
          <a:lstStyle/>
          <a:p>
            <a:pPr marL="231775" indent="-219710">
              <a:lnSpc>
                <a:spcPts val="2425"/>
              </a:lnSpc>
              <a:buFont typeface="Arial"/>
              <a:buChar char="•"/>
              <a:tabLst>
                <a:tab pos="232410" algn="l"/>
              </a:tabLst>
            </a:pPr>
            <a:r>
              <a:rPr sz="2400" spc="-110" dirty="0">
                <a:latin typeface="Arial" panose="020B0604020202020204" pitchFamily="34" charset="0"/>
                <a:cs typeface="Arial" panose="020B0604020202020204" pitchFamily="34" charset="0"/>
              </a:rPr>
              <a:t>Age </a:t>
            </a:r>
            <a:r>
              <a:rPr sz="2400" spc="-215" dirty="0">
                <a:latin typeface="Arial" panose="020B0604020202020204" pitchFamily="34" charset="0"/>
                <a:cs typeface="Arial" panose="020B0604020202020204" pitchFamily="34" charset="0"/>
              </a:rPr>
              <a:t>&lt; </a:t>
            </a:r>
            <a:r>
              <a:rPr sz="2400" spc="-190" dirty="0">
                <a:latin typeface="Arial" panose="020B0604020202020204" pitchFamily="34" charset="0"/>
                <a:cs typeface="Arial" panose="020B0604020202020204" pitchFamily="34" charset="0"/>
              </a:rPr>
              <a:t>18</a:t>
            </a:r>
            <a:r>
              <a:rPr sz="2400" spc="-254" dirty="0">
                <a:latin typeface="Arial" panose="020B0604020202020204" pitchFamily="34" charset="0"/>
                <a:cs typeface="Arial" panose="020B0604020202020204" pitchFamily="34" charset="0"/>
              </a:rPr>
              <a:t> </a:t>
            </a:r>
            <a:r>
              <a:rPr sz="2400" spc="-145" dirty="0">
                <a:latin typeface="Arial" panose="020B0604020202020204" pitchFamily="34" charset="0"/>
                <a:cs typeface="Arial" panose="020B0604020202020204" pitchFamily="34" charset="0"/>
              </a:rPr>
              <a:t>years</a:t>
            </a:r>
            <a:endParaRPr sz="2400" dirty="0">
              <a:latin typeface="Arial" panose="020B0604020202020204" pitchFamily="34" charset="0"/>
              <a:cs typeface="Arial" panose="020B0604020202020204" pitchFamily="34" charset="0"/>
            </a:endParaRPr>
          </a:p>
          <a:p>
            <a:pPr marL="231775" indent="-219710">
              <a:spcBef>
                <a:spcPts val="290"/>
              </a:spcBef>
              <a:buChar char="•"/>
              <a:tabLst>
                <a:tab pos="232410" algn="l"/>
              </a:tabLst>
            </a:pPr>
            <a:r>
              <a:rPr sz="2400" spc="-150" dirty="0">
                <a:latin typeface="Arial" panose="020B0604020202020204" pitchFamily="34" charset="0"/>
                <a:cs typeface="Arial" panose="020B0604020202020204" pitchFamily="34" charset="0"/>
              </a:rPr>
              <a:t>Uncontrolled</a:t>
            </a:r>
            <a:r>
              <a:rPr sz="2400" spc="-160" dirty="0">
                <a:latin typeface="Arial" panose="020B0604020202020204" pitchFamily="34" charset="0"/>
                <a:cs typeface="Arial" panose="020B0604020202020204" pitchFamily="34" charset="0"/>
              </a:rPr>
              <a:t> </a:t>
            </a:r>
            <a:r>
              <a:rPr sz="2400" spc="-165" dirty="0">
                <a:latin typeface="Arial" panose="020B0604020202020204" pitchFamily="34" charset="0"/>
                <a:cs typeface="Arial" panose="020B0604020202020204" pitchFamily="34" charset="0"/>
              </a:rPr>
              <a:t>hypertension</a:t>
            </a:r>
            <a:endParaRPr sz="2400" dirty="0">
              <a:latin typeface="Arial" panose="020B0604020202020204" pitchFamily="34" charset="0"/>
              <a:cs typeface="Arial" panose="020B0604020202020204" pitchFamily="34" charset="0"/>
            </a:endParaRPr>
          </a:p>
          <a:p>
            <a:pPr marL="231775" indent="-219710">
              <a:spcBef>
                <a:spcPts val="285"/>
              </a:spcBef>
              <a:buChar char="•"/>
              <a:tabLst>
                <a:tab pos="232410" algn="l"/>
              </a:tabLst>
            </a:pPr>
            <a:r>
              <a:rPr sz="2400" spc="-165" dirty="0">
                <a:latin typeface="Arial" panose="020B0604020202020204" pitchFamily="34" charset="0"/>
                <a:cs typeface="Arial" panose="020B0604020202020204" pitchFamily="34" charset="0"/>
              </a:rPr>
              <a:t>Diabetes</a:t>
            </a:r>
            <a:r>
              <a:rPr sz="2400" spc="-130" dirty="0">
                <a:latin typeface="Arial" panose="020B0604020202020204" pitchFamily="34" charset="0"/>
                <a:cs typeface="Arial" panose="020B0604020202020204" pitchFamily="34" charset="0"/>
              </a:rPr>
              <a:t> </a:t>
            </a:r>
            <a:r>
              <a:rPr sz="2400" spc="-140" dirty="0">
                <a:latin typeface="Arial" panose="020B0604020202020204" pitchFamily="34" charset="0"/>
                <a:cs typeface="Arial" panose="020B0604020202020204" pitchFamily="34" charset="0"/>
              </a:rPr>
              <a:t>mellitus</a:t>
            </a:r>
            <a:endParaRPr sz="2400" dirty="0">
              <a:latin typeface="Arial" panose="020B0604020202020204" pitchFamily="34" charset="0"/>
              <a:cs typeface="Arial" panose="020B0604020202020204" pitchFamily="34" charset="0"/>
            </a:endParaRPr>
          </a:p>
          <a:p>
            <a:pPr marL="231775" indent="-219710">
              <a:spcBef>
                <a:spcPts val="295"/>
              </a:spcBef>
              <a:buFont typeface="Arial"/>
              <a:buChar char="•"/>
              <a:tabLst>
                <a:tab pos="232410" algn="l"/>
              </a:tabLst>
            </a:pPr>
            <a:r>
              <a:rPr sz="2400" spc="-140" dirty="0">
                <a:latin typeface="Arial" panose="020B0604020202020204" pitchFamily="34" charset="0"/>
                <a:cs typeface="Arial" panose="020B0604020202020204" pitchFamily="34" charset="0"/>
              </a:rPr>
              <a:t>Proteinuria </a:t>
            </a:r>
            <a:r>
              <a:rPr sz="2400" spc="-175" dirty="0">
                <a:latin typeface="Arial" panose="020B0604020202020204" pitchFamily="34" charset="0"/>
                <a:cs typeface="Arial" panose="020B0604020202020204" pitchFamily="34" charset="0"/>
              </a:rPr>
              <a:t>(&gt; </a:t>
            </a:r>
            <a:r>
              <a:rPr sz="2400" spc="-195" dirty="0">
                <a:latin typeface="Arial" panose="020B0604020202020204" pitchFamily="34" charset="0"/>
                <a:cs typeface="Arial" panose="020B0604020202020204" pitchFamily="34" charset="0"/>
              </a:rPr>
              <a:t>300 </a:t>
            </a:r>
            <a:r>
              <a:rPr sz="2400" spc="-80" dirty="0">
                <a:latin typeface="Arial" panose="020B0604020202020204" pitchFamily="34" charset="0"/>
                <a:cs typeface="Arial" panose="020B0604020202020204" pitchFamily="34" charset="0"/>
              </a:rPr>
              <a:t>mg/24</a:t>
            </a:r>
            <a:r>
              <a:rPr sz="2400" spc="-285" dirty="0">
                <a:latin typeface="Arial" panose="020B0604020202020204" pitchFamily="34" charset="0"/>
                <a:cs typeface="Arial" panose="020B0604020202020204" pitchFamily="34" charset="0"/>
              </a:rPr>
              <a:t> </a:t>
            </a:r>
            <a:r>
              <a:rPr sz="2400" spc="-140" dirty="0">
                <a:latin typeface="Arial" panose="020B0604020202020204" pitchFamily="34" charset="0"/>
                <a:cs typeface="Arial" panose="020B0604020202020204" pitchFamily="34" charset="0"/>
              </a:rPr>
              <a:t>h)</a:t>
            </a:r>
            <a:endParaRPr sz="2400" dirty="0">
              <a:latin typeface="Arial" panose="020B0604020202020204" pitchFamily="34" charset="0"/>
              <a:cs typeface="Arial" panose="020B0604020202020204" pitchFamily="34" charset="0"/>
            </a:endParaRPr>
          </a:p>
          <a:p>
            <a:pPr marL="232410" marR="354330" indent="-232410">
              <a:lnSpc>
                <a:spcPts val="2590"/>
              </a:lnSpc>
              <a:spcBef>
                <a:spcPts val="615"/>
              </a:spcBef>
              <a:buChar char="•"/>
              <a:tabLst>
                <a:tab pos="232410" algn="l"/>
              </a:tabLst>
            </a:pPr>
            <a:r>
              <a:rPr sz="2400" spc="-165" dirty="0">
                <a:latin typeface="Arial" panose="020B0604020202020204" pitchFamily="34" charset="0"/>
                <a:cs typeface="Arial" panose="020B0604020202020204" pitchFamily="34" charset="0"/>
              </a:rPr>
              <a:t>Abnormal </a:t>
            </a:r>
            <a:r>
              <a:rPr sz="2400" spc="-365" dirty="0">
                <a:latin typeface="Arial" panose="020B0604020202020204" pitchFamily="34" charset="0"/>
                <a:cs typeface="Arial" panose="020B0604020202020204" pitchFamily="34" charset="0"/>
              </a:rPr>
              <a:t>GFR </a:t>
            </a:r>
            <a:r>
              <a:rPr sz="2400" spc="-185" dirty="0">
                <a:latin typeface="Arial" panose="020B0604020202020204" pitchFamily="34" charset="0"/>
                <a:cs typeface="Arial" panose="020B0604020202020204" pitchFamily="34" charset="0"/>
              </a:rPr>
              <a:t>compared </a:t>
            </a:r>
            <a:r>
              <a:rPr sz="2400" spc="-90" dirty="0">
                <a:latin typeface="Arial" panose="020B0604020202020204" pitchFamily="34" charset="0"/>
                <a:cs typeface="Arial" panose="020B0604020202020204" pitchFamily="34" charset="0"/>
              </a:rPr>
              <a:t>to  </a:t>
            </a:r>
            <a:r>
              <a:rPr sz="2400" spc="-114" dirty="0">
                <a:latin typeface="Arial" panose="020B0604020202020204" pitchFamily="34" charset="0"/>
                <a:cs typeface="Arial" panose="020B0604020202020204" pitchFamily="34" charset="0"/>
              </a:rPr>
              <a:t>normal </a:t>
            </a:r>
            <a:r>
              <a:rPr sz="2400" spc="-145" dirty="0">
                <a:latin typeface="Arial" panose="020B0604020202020204" pitchFamily="34" charset="0"/>
                <a:cs typeface="Arial" panose="020B0604020202020204" pitchFamily="34" charset="0"/>
              </a:rPr>
              <a:t>range </a:t>
            </a:r>
            <a:r>
              <a:rPr sz="2400" spc="-140" dirty="0">
                <a:latin typeface="Arial" panose="020B0604020202020204" pitchFamily="34" charset="0"/>
                <a:cs typeface="Arial" panose="020B0604020202020204" pitchFamily="34" charset="0"/>
              </a:rPr>
              <a:t>for</a:t>
            </a:r>
            <a:r>
              <a:rPr sz="2400" spc="-350" dirty="0">
                <a:latin typeface="Arial" panose="020B0604020202020204" pitchFamily="34" charset="0"/>
                <a:cs typeface="Arial" panose="020B0604020202020204" pitchFamily="34" charset="0"/>
              </a:rPr>
              <a:t> </a:t>
            </a:r>
            <a:r>
              <a:rPr sz="2400" spc="-120" dirty="0">
                <a:latin typeface="Arial" panose="020B0604020202020204" pitchFamily="34" charset="0"/>
                <a:cs typeface="Arial" panose="020B0604020202020204" pitchFamily="34" charset="0"/>
              </a:rPr>
              <a:t>age</a:t>
            </a:r>
            <a:endParaRPr sz="2400" dirty="0">
              <a:latin typeface="Arial" panose="020B0604020202020204" pitchFamily="34" charset="0"/>
              <a:cs typeface="Arial" panose="020B0604020202020204" pitchFamily="34" charset="0"/>
            </a:endParaRPr>
          </a:p>
          <a:p>
            <a:pPr marL="231775" indent="-219710">
              <a:spcBef>
                <a:spcPts val="250"/>
              </a:spcBef>
              <a:buChar char="•"/>
              <a:tabLst>
                <a:tab pos="232410" algn="l"/>
              </a:tabLst>
            </a:pPr>
            <a:r>
              <a:rPr sz="2400" spc="-190" dirty="0">
                <a:latin typeface="Arial" panose="020B0604020202020204" pitchFamily="34" charset="0"/>
                <a:cs typeface="Arial" panose="020B0604020202020204" pitchFamily="34" charset="0"/>
              </a:rPr>
              <a:t>Microscopic</a:t>
            </a:r>
            <a:r>
              <a:rPr sz="2400" spc="-180" dirty="0">
                <a:latin typeface="Arial" panose="020B0604020202020204" pitchFamily="34" charset="0"/>
                <a:cs typeface="Arial" panose="020B0604020202020204" pitchFamily="34" charset="0"/>
              </a:rPr>
              <a:t> </a:t>
            </a:r>
            <a:r>
              <a:rPr sz="2400" spc="-130" dirty="0">
                <a:latin typeface="Arial" panose="020B0604020202020204" pitchFamily="34" charset="0"/>
                <a:cs typeface="Arial" panose="020B0604020202020204" pitchFamily="34" charset="0"/>
              </a:rPr>
              <a:t>haematuria</a:t>
            </a:r>
            <a:endParaRPr sz="2400" dirty="0">
              <a:latin typeface="Arial" panose="020B0604020202020204" pitchFamily="34" charset="0"/>
              <a:cs typeface="Arial" panose="020B0604020202020204" pitchFamily="34" charset="0"/>
            </a:endParaRPr>
          </a:p>
          <a:p>
            <a:pPr marL="231775" indent="-219710">
              <a:spcBef>
                <a:spcPts val="290"/>
              </a:spcBef>
              <a:buChar char="•"/>
              <a:tabLst>
                <a:tab pos="232410" algn="l"/>
              </a:tabLst>
            </a:pPr>
            <a:r>
              <a:rPr sz="2400" spc="-200" dirty="0">
                <a:latin typeface="Arial" panose="020B0604020202020204" pitchFamily="34" charset="0"/>
                <a:cs typeface="Arial" panose="020B0604020202020204" pitchFamily="34" charset="0"/>
              </a:rPr>
              <a:t>High </a:t>
            </a:r>
            <a:r>
              <a:rPr sz="2400" spc="-185" dirty="0">
                <a:latin typeface="Arial" panose="020B0604020202020204" pitchFamily="34" charset="0"/>
                <a:cs typeface="Arial" panose="020B0604020202020204" pitchFamily="34" charset="0"/>
              </a:rPr>
              <a:t>risk </a:t>
            </a:r>
            <a:r>
              <a:rPr sz="2400" spc="-110" dirty="0">
                <a:latin typeface="Arial" panose="020B0604020202020204" pitchFamily="34" charset="0"/>
                <a:cs typeface="Arial" panose="020B0604020202020204" pitchFamily="34" charset="0"/>
              </a:rPr>
              <a:t>of</a:t>
            </a:r>
            <a:r>
              <a:rPr sz="2400" spc="-100" dirty="0">
                <a:latin typeface="Arial" panose="020B0604020202020204" pitchFamily="34" charset="0"/>
                <a:cs typeface="Arial" panose="020B0604020202020204" pitchFamily="34" charset="0"/>
              </a:rPr>
              <a:t> </a:t>
            </a:r>
            <a:r>
              <a:rPr sz="2400" spc="-114" dirty="0">
                <a:latin typeface="Arial" panose="020B0604020202020204" pitchFamily="34" charset="0"/>
                <a:cs typeface="Arial" panose="020B0604020202020204" pitchFamily="34" charset="0"/>
              </a:rPr>
              <a:t>thromboembolism</a:t>
            </a:r>
            <a:endParaRPr sz="2400" dirty="0">
              <a:latin typeface="Arial" panose="020B0604020202020204" pitchFamily="34" charset="0"/>
              <a:cs typeface="Arial" panose="020B0604020202020204" pitchFamily="34" charset="0"/>
            </a:endParaRPr>
          </a:p>
          <a:p>
            <a:pPr marL="232410" marR="139065" indent="-232410">
              <a:lnSpc>
                <a:spcPts val="2590"/>
              </a:lnSpc>
              <a:spcBef>
                <a:spcPts val="615"/>
              </a:spcBef>
              <a:buChar char="•"/>
              <a:tabLst>
                <a:tab pos="232410" algn="l"/>
              </a:tabLst>
            </a:pPr>
            <a:r>
              <a:rPr sz="2400" spc="-130" dirty="0">
                <a:latin typeface="Arial" panose="020B0604020202020204" pitchFamily="34" charset="0"/>
                <a:cs typeface="Arial" panose="020B0604020202020204" pitchFamily="34" charset="0"/>
              </a:rPr>
              <a:t>Medically </a:t>
            </a:r>
            <a:r>
              <a:rPr sz="2400" spc="-170" dirty="0">
                <a:latin typeface="Arial" panose="020B0604020202020204" pitchFamily="34" charset="0"/>
                <a:cs typeface="Arial" panose="020B0604020202020204" pitchFamily="34" charset="0"/>
              </a:rPr>
              <a:t>significant </a:t>
            </a:r>
            <a:r>
              <a:rPr sz="2400" spc="-190" dirty="0">
                <a:latin typeface="Arial" panose="020B0604020202020204" pitchFamily="34" charset="0"/>
                <a:cs typeface="Arial" panose="020B0604020202020204" pitchFamily="34" charset="0"/>
              </a:rPr>
              <a:t>illness  </a:t>
            </a:r>
            <a:r>
              <a:rPr sz="2400" spc="-160" dirty="0">
                <a:latin typeface="Arial" panose="020B0604020202020204" pitchFamily="34" charset="0"/>
                <a:cs typeface="Arial" panose="020B0604020202020204" pitchFamily="34" charset="0"/>
              </a:rPr>
              <a:t>(chronic </a:t>
            </a:r>
            <a:r>
              <a:rPr sz="2400" spc="-114" dirty="0">
                <a:latin typeface="Arial" panose="020B0604020202020204" pitchFamily="34" charset="0"/>
                <a:cs typeface="Arial" panose="020B0604020202020204" pitchFamily="34" charset="0"/>
              </a:rPr>
              <a:t>lung </a:t>
            </a:r>
            <a:r>
              <a:rPr sz="2400" spc="-140" dirty="0">
                <a:latin typeface="Arial" panose="020B0604020202020204" pitchFamily="34" charset="0"/>
                <a:cs typeface="Arial" panose="020B0604020202020204" pitchFamily="34" charset="0"/>
              </a:rPr>
              <a:t>disease,</a:t>
            </a:r>
            <a:r>
              <a:rPr sz="2400" spc="-315" dirty="0">
                <a:latin typeface="Arial" panose="020B0604020202020204" pitchFamily="34" charset="0"/>
                <a:cs typeface="Arial" panose="020B0604020202020204" pitchFamily="34" charset="0"/>
              </a:rPr>
              <a:t> </a:t>
            </a:r>
            <a:r>
              <a:rPr sz="2400" spc="-175" dirty="0">
                <a:latin typeface="Arial" panose="020B0604020202020204" pitchFamily="34" charset="0"/>
                <a:cs typeface="Arial" panose="020B0604020202020204" pitchFamily="34" charset="0"/>
              </a:rPr>
              <a:t>recent  </a:t>
            </a:r>
            <a:r>
              <a:rPr sz="2400" spc="-120" dirty="0">
                <a:latin typeface="Arial" panose="020B0604020202020204" pitchFamily="34" charset="0"/>
                <a:cs typeface="Arial" panose="020B0604020202020204" pitchFamily="34" charset="0"/>
              </a:rPr>
              <a:t>malignant </a:t>
            </a:r>
            <a:r>
              <a:rPr sz="2400" spc="-170" dirty="0">
                <a:latin typeface="Arial" panose="020B0604020202020204" pitchFamily="34" charset="0"/>
                <a:cs typeface="Arial" panose="020B0604020202020204" pitchFamily="34" charset="0"/>
              </a:rPr>
              <a:t>tumour, </a:t>
            </a:r>
            <a:r>
              <a:rPr sz="2400" spc="-140" dirty="0">
                <a:latin typeface="Arial" panose="020B0604020202020204" pitchFamily="34" charset="0"/>
                <a:cs typeface="Arial" panose="020B0604020202020204" pitchFamily="34" charset="0"/>
              </a:rPr>
              <a:t>heart  </a:t>
            </a:r>
            <a:r>
              <a:rPr sz="2400" spc="-120" dirty="0">
                <a:latin typeface="Arial" panose="020B0604020202020204" pitchFamily="34" charset="0"/>
                <a:cs typeface="Arial" panose="020B0604020202020204" pitchFamily="34" charset="0"/>
              </a:rPr>
              <a:t>disease)</a:t>
            </a:r>
            <a:endParaRPr sz="2400" dirty="0">
              <a:latin typeface="Arial" panose="020B0604020202020204" pitchFamily="34" charset="0"/>
              <a:cs typeface="Arial" panose="020B0604020202020204" pitchFamily="34" charset="0"/>
            </a:endParaRPr>
          </a:p>
          <a:p>
            <a:pPr marL="232410" marR="600075" indent="-232410">
              <a:lnSpc>
                <a:spcPts val="2590"/>
              </a:lnSpc>
              <a:spcBef>
                <a:spcPts val="590"/>
              </a:spcBef>
              <a:buChar char="•"/>
              <a:tabLst>
                <a:tab pos="232410" algn="l"/>
              </a:tabLst>
            </a:pPr>
            <a:r>
              <a:rPr sz="2400" spc="-165" dirty="0">
                <a:latin typeface="Arial" panose="020B0604020202020204" pitchFamily="34" charset="0"/>
                <a:cs typeface="Arial" panose="020B0604020202020204" pitchFamily="34" charset="0"/>
              </a:rPr>
              <a:t>History </a:t>
            </a:r>
            <a:r>
              <a:rPr sz="2400" spc="-110" dirty="0">
                <a:latin typeface="Arial" panose="020B0604020202020204" pitchFamily="34" charset="0"/>
                <a:cs typeface="Arial" panose="020B0604020202020204" pitchFamily="34" charset="0"/>
              </a:rPr>
              <a:t>of </a:t>
            </a:r>
            <a:r>
              <a:rPr sz="2400" spc="-114" dirty="0">
                <a:latin typeface="Arial" panose="020B0604020202020204" pitchFamily="34" charset="0"/>
                <a:cs typeface="Arial" panose="020B0604020202020204" pitchFamily="34" charset="0"/>
              </a:rPr>
              <a:t>bilateral </a:t>
            </a:r>
            <a:r>
              <a:rPr sz="2400" spc="-165" dirty="0">
                <a:latin typeface="Arial" panose="020B0604020202020204" pitchFamily="34" charset="0"/>
                <a:cs typeface="Arial" panose="020B0604020202020204" pitchFamily="34" charset="0"/>
              </a:rPr>
              <a:t>kidney  </a:t>
            </a:r>
            <a:r>
              <a:rPr sz="2400" spc="-120" dirty="0">
                <a:latin typeface="Arial" panose="020B0604020202020204" pitchFamily="34" charset="0"/>
                <a:cs typeface="Arial" panose="020B0604020202020204" pitchFamily="34" charset="0"/>
              </a:rPr>
              <a:t>stones</a:t>
            </a:r>
            <a:endParaRPr sz="2400" dirty="0">
              <a:latin typeface="Arial" panose="020B0604020202020204" pitchFamily="34" charset="0"/>
              <a:cs typeface="Arial" panose="020B0604020202020204" pitchFamily="34" charset="0"/>
            </a:endParaRPr>
          </a:p>
          <a:p>
            <a:pPr marL="231775" indent="-219710">
              <a:spcBef>
                <a:spcPts val="250"/>
              </a:spcBef>
              <a:buChar char="•"/>
              <a:tabLst>
                <a:tab pos="232410" algn="l"/>
              </a:tabLst>
            </a:pPr>
            <a:r>
              <a:rPr sz="2400" spc="-150" dirty="0">
                <a:latin typeface="Arial" panose="020B0604020202020204" pitchFamily="34" charset="0"/>
                <a:cs typeface="Arial" panose="020B0604020202020204" pitchFamily="34" charset="0"/>
              </a:rPr>
              <a:t>HIV</a:t>
            </a:r>
            <a:r>
              <a:rPr sz="2400" spc="-200" dirty="0">
                <a:latin typeface="Arial" panose="020B0604020202020204" pitchFamily="34" charset="0"/>
                <a:cs typeface="Arial" panose="020B0604020202020204" pitchFamily="34" charset="0"/>
              </a:rPr>
              <a:t> </a:t>
            </a:r>
            <a:r>
              <a:rPr sz="2400" spc="-155" dirty="0">
                <a:latin typeface="Arial" panose="020B0604020202020204" pitchFamily="34" charset="0"/>
                <a:cs typeface="Arial" panose="020B0604020202020204" pitchFamily="34" charset="0"/>
              </a:rPr>
              <a:t>positive</a:t>
            </a:r>
            <a:endParaRPr sz="2400" dirty="0">
              <a:latin typeface="Arial" panose="020B0604020202020204" pitchFamily="34" charset="0"/>
              <a:cs typeface="Arial" panose="020B0604020202020204" pitchFamily="34" charset="0"/>
            </a:endParaRPr>
          </a:p>
        </p:txBody>
      </p:sp>
      <p:sp>
        <p:nvSpPr>
          <p:cNvPr id="4" name="object 4"/>
          <p:cNvSpPr txBox="1"/>
          <p:nvPr/>
        </p:nvSpPr>
        <p:spPr>
          <a:xfrm>
            <a:off x="6543040" y="985520"/>
            <a:ext cx="5171440" cy="505267"/>
          </a:xfrm>
          <a:prstGeom prst="rect">
            <a:avLst/>
          </a:prstGeom>
        </p:spPr>
        <p:txBody>
          <a:bodyPr vert="horz" wrap="square" lIns="0" tIns="12700" rIns="0" bIns="0" rtlCol="0">
            <a:spAutoFit/>
          </a:bodyPr>
          <a:lstStyle/>
          <a:p>
            <a:pPr marL="12700">
              <a:spcBef>
                <a:spcPts val="100"/>
              </a:spcBef>
            </a:pPr>
            <a:r>
              <a:rPr sz="3200" b="1" u="sng" spc="-145" dirty="0">
                <a:solidFill>
                  <a:srgbClr val="C0504D"/>
                </a:solidFill>
                <a:latin typeface="Arial" panose="020B0604020202020204" pitchFamily="34" charset="0"/>
                <a:cs typeface="Arial" panose="020B0604020202020204" pitchFamily="34" charset="0"/>
              </a:rPr>
              <a:t>Relative</a:t>
            </a:r>
            <a:r>
              <a:rPr sz="3200" b="1" u="sng" spc="-240" dirty="0">
                <a:solidFill>
                  <a:srgbClr val="C0504D"/>
                </a:solidFill>
                <a:latin typeface="Arial" panose="020B0604020202020204" pitchFamily="34" charset="0"/>
                <a:cs typeface="Arial" panose="020B0604020202020204" pitchFamily="34" charset="0"/>
              </a:rPr>
              <a:t> </a:t>
            </a:r>
            <a:r>
              <a:rPr sz="3200" b="1" u="sng" spc="-135" dirty="0">
                <a:solidFill>
                  <a:srgbClr val="C0504D"/>
                </a:solidFill>
                <a:latin typeface="Arial" panose="020B0604020202020204" pitchFamily="34" charset="0"/>
                <a:cs typeface="Arial" panose="020B0604020202020204" pitchFamily="34" charset="0"/>
              </a:rPr>
              <a:t>contraindications</a:t>
            </a:r>
            <a:endParaRPr sz="3200" b="1" u="sng" dirty="0">
              <a:latin typeface="Arial" panose="020B0604020202020204" pitchFamily="34" charset="0"/>
              <a:cs typeface="Arial" panose="020B0604020202020204" pitchFamily="34" charset="0"/>
            </a:endParaRPr>
          </a:p>
        </p:txBody>
      </p:sp>
      <p:sp>
        <p:nvSpPr>
          <p:cNvPr id="5" name="object 5"/>
          <p:cNvSpPr txBox="1"/>
          <p:nvPr/>
        </p:nvSpPr>
        <p:spPr>
          <a:xfrm>
            <a:off x="6922618" y="1683954"/>
            <a:ext cx="3867785" cy="2000885"/>
          </a:xfrm>
          <a:prstGeom prst="rect">
            <a:avLst/>
          </a:prstGeom>
        </p:spPr>
        <p:txBody>
          <a:bodyPr vert="horz" wrap="square" lIns="0" tIns="12700" rIns="0" bIns="0" rtlCol="0">
            <a:spAutoFit/>
          </a:bodyPr>
          <a:lstStyle/>
          <a:p>
            <a:pPr marL="355600" marR="5080" indent="-342900">
              <a:spcBef>
                <a:spcPts val="100"/>
              </a:spcBef>
              <a:buFont typeface="Arial"/>
              <a:buChar char="•"/>
              <a:tabLst>
                <a:tab pos="354965" algn="l"/>
                <a:tab pos="355600" algn="l"/>
              </a:tabLst>
            </a:pPr>
            <a:r>
              <a:rPr sz="2400" spc="-145" dirty="0">
                <a:latin typeface="Arial" panose="020B0604020202020204" pitchFamily="34" charset="0"/>
                <a:cs typeface="Arial" panose="020B0604020202020204" pitchFamily="34" charset="0"/>
              </a:rPr>
              <a:t>Active </a:t>
            </a:r>
            <a:r>
              <a:rPr sz="2400" spc="-160" dirty="0">
                <a:latin typeface="Arial" panose="020B0604020202020204" pitchFamily="34" charset="0"/>
                <a:cs typeface="Arial" panose="020B0604020202020204" pitchFamily="34" charset="0"/>
              </a:rPr>
              <a:t>chronic </a:t>
            </a:r>
            <a:r>
              <a:rPr sz="2400" spc="-145" dirty="0">
                <a:latin typeface="Arial" panose="020B0604020202020204" pitchFamily="34" charset="0"/>
                <a:cs typeface="Arial" panose="020B0604020202020204" pitchFamily="34" charset="0"/>
              </a:rPr>
              <a:t>infection  </a:t>
            </a:r>
            <a:r>
              <a:rPr sz="2400" spc="-185" dirty="0">
                <a:latin typeface="Arial" panose="020B0604020202020204" pitchFamily="34" charset="0"/>
                <a:cs typeface="Arial" panose="020B0604020202020204" pitchFamily="34" charset="0"/>
              </a:rPr>
              <a:t>(e.g., </a:t>
            </a:r>
            <a:r>
              <a:rPr sz="2400" spc="-145" dirty="0">
                <a:latin typeface="Arial" panose="020B0604020202020204" pitchFamily="34" charset="0"/>
                <a:cs typeface="Arial" panose="020B0604020202020204" pitchFamily="34" charset="0"/>
              </a:rPr>
              <a:t>tuberculosis, </a:t>
            </a:r>
            <a:r>
              <a:rPr sz="2400" spc="-130" dirty="0">
                <a:latin typeface="Arial" panose="020B0604020202020204" pitchFamily="34" charset="0"/>
                <a:cs typeface="Arial" panose="020B0604020202020204" pitchFamily="34" charset="0"/>
              </a:rPr>
              <a:t>hepatitis  </a:t>
            </a:r>
            <a:r>
              <a:rPr sz="2400" spc="-120" dirty="0">
                <a:latin typeface="Arial" panose="020B0604020202020204" pitchFamily="34" charset="0"/>
                <a:cs typeface="Arial" panose="020B0604020202020204" pitchFamily="34" charset="0"/>
              </a:rPr>
              <a:t>B/C,</a:t>
            </a:r>
            <a:r>
              <a:rPr sz="2400" spc="-185" dirty="0">
                <a:latin typeface="Arial" panose="020B0604020202020204" pitchFamily="34" charset="0"/>
                <a:cs typeface="Arial" panose="020B0604020202020204" pitchFamily="34" charset="0"/>
              </a:rPr>
              <a:t> </a:t>
            </a:r>
            <a:r>
              <a:rPr sz="2400" spc="-135" dirty="0">
                <a:latin typeface="Arial" panose="020B0604020202020204" pitchFamily="34" charset="0"/>
                <a:cs typeface="Arial" panose="020B0604020202020204" pitchFamily="34" charset="0"/>
              </a:rPr>
              <a:t>parasitic)</a:t>
            </a:r>
            <a:endParaRPr sz="2400" dirty="0">
              <a:latin typeface="Arial" panose="020B0604020202020204" pitchFamily="34" charset="0"/>
              <a:cs typeface="Arial" panose="020B0604020202020204" pitchFamily="34" charset="0"/>
            </a:endParaRPr>
          </a:p>
          <a:p>
            <a:pPr marL="355600" indent="-342900">
              <a:spcBef>
                <a:spcPts val="580"/>
              </a:spcBef>
              <a:buFont typeface="Arial"/>
              <a:buChar char="•"/>
              <a:tabLst>
                <a:tab pos="354965" algn="l"/>
                <a:tab pos="355600" algn="l"/>
              </a:tabLst>
            </a:pPr>
            <a:r>
              <a:rPr sz="2400" spc="-120" dirty="0">
                <a:latin typeface="Arial" panose="020B0604020202020204" pitchFamily="34" charset="0"/>
                <a:cs typeface="Arial" panose="020B0604020202020204" pitchFamily="34" charset="0"/>
              </a:rPr>
              <a:t>Obesity</a:t>
            </a:r>
            <a:endParaRPr sz="2400" dirty="0">
              <a:latin typeface="Arial" panose="020B0604020202020204" pitchFamily="34" charset="0"/>
              <a:cs typeface="Arial" panose="020B0604020202020204" pitchFamily="34" charset="0"/>
            </a:endParaRPr>
          </a:p>
          <a:p>
            <a:pPr marL="355600" indent="-342900">
              <a:spcBef>
                <a:spcPts val="575"/>
              </a:spcBef>
              <a:buFont typeface="Arial"/>
              <a:buChar char="•"/>
              <a:tabLst>
                <a:tab pos="354965" algn="l"/>
                <a:tab pos="355600" algn="l"/>
              </a:tabLst>
            </a:pPr>
            <a:r>
              <a:rPr sz="2400" spc="-160" dirty="0">
                <a:latin typeface="Arial" panose="020B0604020202020204" pitchFamily="34" charset="0"/>
                <a:cs typeface="Arial" panose="020B0604020202020204" pitchFamily="34" charset="0"/>
              </a:rPr>
              <a:t>Psychiatric</a:t>
            </a:r>
            <a:r>
              <a:rPr sz="2400" spc="-204" dirty="0">
                <a:latin typeface="Arial" panose="020B0604020202020204" pitchFamily="34" charset="0"/>
                <a:cs typeface="Arial" panose="020B0604020202020204" pitchFamily="34" charset="0"/>
              </a:rPr>
              <a:t> </a:t>
            </a:r>
            <a:r>
              <a:rPr sz="2400" spc="-125" dirty="0">
                <a:latin typeface="Arial" panose="020B0604020202020204" pitchFamily="34" charset="0"/>
                <a:cs typeface="Arial" panose="020B0604020202020204" pitchFamily="34" charset="0"/>
              </a:rPr>
              <a:t>disorders</a:t>
            </a:r>
            <a:endParaRPr sz="2400" dirty="0">
              <a:latin typeface="Arial" panose="020B0604020202020204" pitchFamily="34" charset="0"/>
              <a:cs typeface="Arial" panose="020B0604020202020204" pitchFamily="34" charset="0"/>
            </a:endParaRPr>
          </a:p>
        </p:txBody>
      </p:sp>
      <p:sp>
        <p:nvSpPr>
          <p:cNvPr id="7" name="object 4">
            <a:extLst>
              <a:ext uri="{FF2B5EF4-FFF2-40B4-BE49-F238E27FC236}">
                <a16:creationId xmlns:a16="http://schemas.microsoft.com/office/drawing/2014/main" id="{20BE6020-2472-4E1F-B59E-42D318D423D3}"/>
              </a:ext>
            </a:extLst>
          </p:cNvPr>
          <p:cNvSpPr txBox="1"/>
          <p:nvPr/>
        </p:nvSpPr>
        <p:spPr>
          <a:xfrm>
            <a:off x="552299" y="1054449"/>
            <a:ext cx="5303520" cy="337080"/>
          </a:xfrm>
          <a:prstGeom prst="rect">
            <a:avLst/>
          </a:prstGeom>
        </p:spPr>
        <p:txBody>
          <a:bodyPr vert="horz" wrap="square" lIns="0" tIns="12700" rIns="0" bIns="0" rtlCol="0">
            <a:spAutoFit/>
          </a:bodyPr>
          <a:lstStyle/>
          <a:p>
            <a:pPr marL="317500">
              <a:lnSpc>
                <a:spcPts val="2425"/>
              </a:lnSpc>
              <a:spcBef>
                <a:spcPts val="100"/>
              </a:spcBef>
            </a:pPr>
            <a:r>
              <a:rPr lang="en-IN" sz="3200" b="1" u="sng" spc="-114" dirty="0">
                <a:solidFill>
                  <a:srgbClr val="C0504D"/>
                </a:solidFill>
                <a:latin typeface="Arial" panose="020B0604020202020204" pitchFamily="34" charset="0"/>
                <a:cs typeface="Arial" panose="020B0604020202020204" pitchFamily="34" charset="0"/>
              </a:rPr>
              <a:t>Absolute</a:t>
            </a:r>
            <a:r>
              <a:rPr lang="en-IN" sz="3200" b="1" u="sng" spc="-204" dirty="0">
                <a:solidFill>
                  <a:srgbClr val="C0504D"/>
                </a:solidFill>
                <a:latin typeface="Arial" panose="020B0604020202020204" pitchFamily="34" charset="0"/>
                <a:cs typeface="Arial" panose="020B0604020202020204" pitchFamily="34" charset="0"/>
              </a:rPr>
              <a:t> </a:t>
            </a:r>
            <a:r>
              <a:rPr lang="en-IN" sz="3200" b="1" u="sng" spc="-135" dirty="0">
                <a:solidFill>
                  <a:srgbClr val="C0504D"/>
                </a:solidFill>
                <a:latin typeface="Arial" panose="020B0604020202020204" pitchFamily="34" charset="0"/>
                <a:cs typeface="Arial" panose="020B0604020202020204" pitchFamily="34" charset="0"/>
              </a:rPr>
              <a:t>contraindications</a:t>
            </a:r>
            <a:endParaRPr lang="en-IN" sz="3200" b="1" u="sng"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520" y="277654"/>
            <a:ext cx="11714480" cy="689291"/>
          </a:xfrm>
          <a:prstGeom prst="rect">
            <a:avLst/>
          </a:prstGeom>
        </p:spPr>
        <p:txBody>
          <a:bodyPr vert="horz" wrap="square" lIns="0" tIns="12065" rIns="0" bIns="0" rtlCol="0" anchor="ctr">
            <a:spAutoFit/>
          </a:bodyPr>
          <a:lstStyle/>
          <a:p>
            <a:pPr marL="2236470" marR="5080" indent="-2224405">
              <a:lnSpc>
                <a:spcPct val="100000"/>
              </a:lnSpc>
              <a:spcBef>
                <a:spcPts val="95"/>
              </a:spcBef>
            </a:pPr>
            <a:r>
              <a:rPr b="1" u="sng" spc="-229" dirty="0">
                <a:latin typeface="Arial" panose="020B0604020202020204" pitchFamily="34" charset="0"/>
                <a:cs typeface="Arial" panose="020B0604020202020204" pitchFamily="34" charset="0"/>
              </a:rPr>
              <a:t>Surgical </a:t>
            </a:r>
            <a:r>
              <a:rPr b="1" u="sng" spc="-240" dirty="0">
                <a:latin typeface="Arial" panose="020B0604020202020204" pitchFamily="34" charset="0"/>
                <a:cs typeface="Arial" panose="020B0604020202020204" pitchFamily="34" charset="0"/>
              </a:rPr>
              <a:t>techniques </a:t>
            </a:r>
            <a:r>
              <a:rPr b="1" u="sng" spc="-215" dirty="0">
                <a:latin typeface="Arial" panose="020B0604020202020204" pitchFamily="34" charset="0"/>
                <a:cs typeface="Arial" panose="020B0604020202020204" pitchFamily="34" charset="0"/>
              </a:rPr>
              <a:t>in</a:t>
            </a:r>
            <a:r>
              <a:rPr b="1" u="sng" spc="-390" dirty="0">
                <a:latin typeface="Arial" panose="020B0604020202020204" pitchFamily="34" charset="0"/>
                <a:cs typeface="Arial" panose="020B0604020202020204" pitchFamily="34" charset="0"/>
              </a:rPr>
              <a:t> </a:t>
            </a:r>
            <a:r>
              <a:rPr b="1" u="sng" spc="-200" dirty="0">
                <a:latin typeface="Arial" panose="020B0604020202020204" pitchFamily="34" charset="0"/>
                <a:cs typeface="Arial" panose="020B0604020202020204" pitchFamily="34" charset="0"/>
              </a:rPr>
              <a:t>living-donor</a:t>
            </a:r>
            <a:r>
              <a:rPr lang="en-US" b="1" u="sng" spc="-200" dirty="0">
                <a:latin typeface="Arial" panose="020B0604020202020204" pitchFamily="34" charset="0"/>
                <a:cs typeface="Arial" panose="020B0604020202020204" pitchFamily="34" charset="0"/>
              </a:rPr>
              <a:t> </a:t>
            </a:r>
            <a:r>
              <a:rPr b="1" u="sng" spc="-254" dirty="0">
                <a:latin typeface="Arial" panose="020B0604020202020204" pitchFamily="34" charset="0"/>
                <a:cs typeface="Arial" panose="020B0604020202020204" pitchFamily="34" charset="0"/>
              </a:rPr>
              <a:t>nephrectomy</a:t>
            </a:r>
          </a:p>
        </p:txBody>
      </p:sp>
      <p:sp>
        <p:nvSpPr>
          <p:cNvPr id="3" name="object 3"/>
          <p:cNvSpPr txBox="1"/>
          <p:nvPr/>
        </p:nvSpPr>
        <p:spPr>
          <a:xfrm>
            <a:off x="355118" y="1595120"/>
            <a:ext cx="11034242" cy="4398254"/>
          </a:xfrm>
          <a:prstGeom prst="rect">
            <a:avLst/>
          </a:prstGeom>
        </p:spPr>
        <p:txBody>
          <a:bodyPr vert="horz" wrap="square" lIns="0" tIns="61594" rIns="0" bIns="0" rtlCol="0">
            <a:spAutoFit/>
          </a:bodyPr>
          <a:lstStyle/>
          <a:p>
            <a:pPr marL="327025" marR="6350" indent="-327025" algn="just">
              <a:lnSpc>
                <a:spcPct val="90000"/>
              </a:lnSpc>
              <a:spcBef>
                <a:spcPts val="484"/>
              </a:spcBef>
              <a:buFont typeface="Arial"/>
              <a:buChar char="•"/>
              <a:tabLst>
                <a:tab pos="327025" algn="l"/>
              </a:tabLst>
            </a:pPr>
            <a:r>
              <a:rPr sz="3200" spc="-5" dirty="0">
                <a:latin typeface="Arial" panose="020B0604020202020204" pitchFamily="34" charset="0"/>
                <a:cs typeface="Arial" panose="020B0604020202020204" pitchFamily="34" charset="0"/>
              </a:rPr>
              <a:t>Classic </a:t>
            </a:r>
            <a:r>
              <a:rPr sz="3200" spc="-10" dirty="0">
                <a:latin typeface="Arial" panose="020B0604020202020204" pitchFamily="34" charset="0"/>
                <a:cs typeface="Arial" panose="020B0604020202020204" pitchFamily="34" charset="0"/>
              </a:rPr>
              <a:t>transperitoneal approach, </a:t>
            </a:r>
            <a:r>
              <a:rPr sz="3200" spc="-5" dirty="0">
                <a:latin typeface="Arial" panose="020B0604020202020204" pitchFamily="34" charset="0"/>
                <a:cs typeface="Arial" panose="020B0604020202020204" pitchFamily="34" charset="0"/>
              </a:rPr>
              <a:t>either </a:t>
            </a:r>
            <a:r>
              <a:rPr sz="3200" spc="-10" dirty="0">
                <a:latin typeface="Arial" panose="020B0604020202020204" pitchFamily="34" charset="0"/>
                <a:cs typeface="Arial" panose="020B0604020202020204" pitchFamily="34" charset="0"/>
              </a:rPr>
              <a:t>through  </a:t>
            </a:r>
            <a:r>
              <a:rPr sz="3200" dirty="0">
                <a:latin typeface="Arial" panose="020B0604020202020204" pitchFamily="34" charset="0"/>
                <a:cs typeface="Arial" panose="020B0604020202020204" pitchFamily="34" charset="0"/>
              </a:rPr>
              <a:t>a midline, or </a:t>
            </a:r>
            <a:r>
              <a:rPr sz="3200" spc="-10" dirty="0">
                <a:latin typeface="Arial" panose="020B0604020202020204" pitchFamily="34" charset="0"/>
                <a:cs typeface="Arial" panose="020B0604020202020204" pitchFamily="34" charset="0"/>
              </a:rPr>
              <a:t>through </a:t>
            </a:r>
            <a:r>
              <a:rPr sz="3200" dirty="0">
                <a:latin typeface="Arial" panose="020B0604020202020204" pitchFamily="34" charset="0"/>
                <a:cs typeface="Arial" panose="020B0604020202020204" pitchFamily="34" charset="0"/>
              </a:rPr>
              <a:t>a </a:t>
            </a:r>
            <a:r>
              <a:rPr sz="3200" spc="-5" dirty="0">
                <a:latin typeface="Arial" panose="020B0604020202020204" pitchFamily="34" charset="0"/>
                <a:cs typeface="Arial" panose="020B0604020202020204" pitchFamily="34" charset="0"/>
              </a:rPr>
              <a:t>left </a:t>
            </a:r>
            <a:r>
              <a:rPr sz="3200" dirty="0">
                <a:latin typeface="Arial" panose="020B0604020202020204" pitchFamily="34" charset="0"/>
                <a:cs typeface="Arial" panose="020B0604020202020204" pitchFamily="34" charset="0"/>
              </a:rPr>
              <a:t>or </a:t>
            </a:r>
            <a:r>
              <a:rPr sz="3200" spc="-5" dirty="0">
                <a:latin typeface="Arial" panose="020B0604020202020204" pitchFamily="34" charset="0"/>
                <a:cs typeface="Arial" panose="020B0604020202020204" pitchFamily="34" charset="0"/>
              </a:rPr>
              <a:t>right </a:t>
            </a:r>
            <a:r>
              <a:rPr sz="3200" spc="-15" dirty="0">
                <a:latin typeface="Arial" panose="020B0604020202020204" pitchFamily="34" charset="0"/>
                <a:cs typeface="Arial" panose="020B0604020202020204" pitchFamily="34" charset="0"/>
              </a:rPr>
              <a:t>subcostal  </a:t>
            </a:r>
            <a:r>
              <a:rPr sz="3200" spc="-5" dirty="0">
                <a:latin typeface="Arial" panose="020B0604020202020204" pitchFamily="34" charset="0"/>
                <a:cs typeface="Arial" panose="020B0604020202020204" pitchFamily="34" charset="0"/>
              </a:rPr>
              <a:t>incision.</a:t>
            </a:r>
            <a:endParaRPr sz="3200" dirty="0">
              <a:latin typeface="Arial" panose="020B0604020202020204" pitchFamily="34" charset="0"/>
              <a:cs typeface="Arial" panose="020B0604020202020204" pitchFamily="34" charset="0"/>
            </a:endParaRPr>
          </a:p>
          <a:p>
            <a:pPr marL="355600" marR="5715" indent="-342900" algn="just">
              <a:lnSpc>
                <a:spcPts val="3460"/>
              </a:lnSpc>
              <a:spcBef>
                <a:spcPts val="820"/>
              </a:spcBef>
              <a:buFont typeface="Arial"/>
              <a:buChar char="•"/>
              <a:tabLst>
                <a:tab pos="368300" algn="l"/>
              </a:tabLst>
            </a:pPr>
            <a:r>
              <a:rPr sz="3200" spc="-15" dirty="0">
                <a:latin typeface="Arial" panose="020B0604020202020204" pitchFamily="34" charset="0"/>
                <a:cs typeface="Arial" panose="020B0604020202020204" pitchFamily="34" charset="0"/>
              </a:rPr>
              <a:t>Sub-/supracostal </a:t>
            </a:r>
            <a:r>
              <a:rPr sz="3200" spc="-10" dirty="0">
                <a:latin typeface="Arial" panose="020B0604020202020204" pitchFamily="34" charset="0"/>
                <a:cs typeface="Arial" panose="020B0604020202020204" pitchFamily="34" charset="0"/>
              </a:rPr>
              <a:t>extraperitoneal approach (left  </a:t>
            </a:r>
            <a:r>
              <a:rPr sz="3200" dirty="0">
                <a:latin typeface="Arial" panose="020B0604020202020204" pitchFamily="34" charset="0"/>
                <a:cs typeface="Arial" panose="020B0604020202020204" pitchFamily="34" charset="0"/>
              </a:rPr>
              <a:t>or</a:t>
            </a:r>
            <a:r>
              <a:rPr sz="3200" spc="-20"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right).</a:t>
            </a:r>
            <a:endParaRPr sz="3200" dirty="0">
              <a:latin typeface="Arial" panose="020B0604020202020204" pitchFamily="34" charset="0"/>
              <a:cs typeface="Arial" panose="020B0604020202020204" pitchFamily="34" charset="0"/>
            </a:endParaRPr>
          </a:p>
          <a:p>
            <a:pPr marL="355600" marR="5080" indent="-342900" algn="just">
              <a:lnSpc>
                <a:spcPts val="3460"/>
              </a:lnSpc>
              <a:spcBef>
                <a:spcPts val="760"/>
              </a:spcBef>
              <a:buFont typeface="Arial"/>
              <a:buChar char="•"/>
              <a:tabLst>
                <a:tab pos="381635" algn="l"/>
              </a:tabLst>
            </a:pPr>
            <a:r>
              <a:rPr dirty="0">
                <a:latin typeface="Arial" panose="020B0604020202020204" pitchFamily="34" charset="0"/>
                <a:cs typeface="Arial" panose="020B0604020202020204" pitchFamily="34" charset="0"/>
              </a:rPr>
              <a:t>	</a:t>
            </a:r>
            <a:r>
              <a:rPr sz="3200" spc="-15" dirty="0">
                <a:latin typeface="Arial" panose="020B0604020202020204" pitchFamily="34" charset="0"/>
                <a:cs typeface="Arial" panose="020B0604020202020204" pitchFamily="34" charset="0"/>
              </a:rPr>
              <a:t>Dorsal </a:t>
            </a:r>
            <a:r>
              <a:rPr sz="3200" dirty="0">
                <a:latin typeface="Arial" panose="020B0604020202020204" pitchFamily="34" charset="0"/>
                <a:cs typeface="Arial" panose="020B0604020202020204" pitchFamily="34" charset="0"/>
              </a:rPr>
              <a:t>lumbar </a:t>
            </a:r>
            <a:r>
              <a:rPr sz="3200" spc="-5" dirty="0">
                <a:latin typeface="Arial" panose="020B0604020202020204" pitchFamily="34" charset="0"/>
                <a:cs typeface="Arial" panose="020B0604020202020204" pitchFamily="34" charset="0"/>
              </a:rPr>
              <a:t>approach, </a:t>
            </a:r>
            <a:r>
              <a:rPr sz="3200" dirty="0">
                <a:latin typeface="Arial" panose="020B0604020202020204" pitchFamily="34" charset="0"/>
                <a:cs typeface="Arial" panose="020B0604020202020204" pitchFamily="34" charset="0"/>
              </a:rPr>
              <a:t>in which the incision  </a:t>
            </a:r>
            <a:r>
              <a:rPr sz="3200" spc="-10" dirty="0">
                <a:latin typeface="Arial" panose="020B0604020202020204" pitchFamily="34" charset="0"/>
                <a:cs typeface="Arial" panose="020B0604020202020204" pitchFamily="34" charset="0"/>
              </a:rPr>
              <a:t>can </a:t>
            </a:r>
            <a:r>
              <a:rPr sz="3200" spc="-5" dirty="0">
                <a:latin typeface="Arial" panose="020B0604020202020204" pitchFamily="34" charset="0"/>
                <a:cs typeface="Arial" panose="020B0604020202020204" pitchFamily="34" charset="0"/>
              </a:rPr>
              <a:t>be </a:t>
            </a:r>
            <a:r>
              <a:rPr sz="3200" spc="-10" dirty="0">
                <a:latin typeface="Arial" panose="020B0604020202020204" pitchFamily="34" charset="0"/>
                <a:cs typeface="Arial" panose="020B0604020202020204" pitchFamily="34" charset="0"/>
              </a:rPr>
              <a:t>performed </a:t>
            </a:r>
            <a:r>
              <a:rPr sz="3200" dirty="0">
                <a:latin typeface="Arial" panose="020B0604020202020204" pitchFamily="34" charset="0"/>
                <a:cs typeface="Arial" panose="020B0604020202020204" pitchFamily="34" charset="0"/>
              </a:rPr>
              <a:t>either </a:t>
            </a:r>
            <a:r>
              <a:rPr sz="3200" spc="-5" dirty="0">
                <a:latin typeface="Arial" panose="020B0604020202020204" pitchFamily="34" charset="0"/>
                <a:cs typeface="Arial" panose="020B0604020202020204" pitchFamily="34" charset="0"/>
              </a:rPr>
              <a:t>underneath </a:t>
            </a:r>
            <a:r>
              <a:rPr sz="3200" dirty="0">
                <a:latin typeface="Arial" panose="020B0604020202020204" pitchFamily="34" charset="0"/>
                <a:cs typeface="Arial" panose="020B0604020202020204" pitchFamily="34" charset="0"/>
              </a:rPr>
              <a:t>the </a:t>
            </a:r>
            <a:r>
              <a:rPr sz="3200" spc="-5" dirty="0">
                <a:latin typeface="Arial" panose="020B0604020202020204" pitchFamily="34" charset="0"/>
                <a:cs typeface="Arial" panose="020B0604020202020204" pitchFamily="34" charset="0"/>
              </a:rPr>
              <a:t>12th  </a:t>
            </a:r>
            <a:r>
              <a:rPr sz="3200" dirty="0">
                <a:latin typeface="Arial" panose="020B0604020202020204" pitchFamily="34" charset="0"/>
                <a:cs typeface="Arial" panose="020B0604020202020204" pitchFamily="34" charset="0"/>
              </a:rPr>
              <a:t>rib, </a:t>
            </a:r>
            <a:r>
              <a:rPr sz="3200" spc="-5" dirty="0">
                <a:latin typeface="Arial" panose="020B0604020202020204" pitchFamily="34" charset="0"/>
                <a:cs typeface="Arial" panose="020B0604020202020204" pitchFamily="34" charset="0"/>
              </a:rPr>
              <a:t>resecting </a:t>
            </a:r>
            <a:r>
              <a:rPr sz="3200" dirty="0">
                <a:latin typeface="Arial" panose="020B0604020202020204" pitchFamily="34" charset="0"/>
                <a:cs typeface="Arial" panose="020B0604020202020204" pitchFamily="34" charset="0"/>
              </a:rPr>
              <a:t>the 12th rib, or </a:t>
            </a:r>
            <a:r>
              <a:rPr sz="3200" spc="-10" dirty="0">
                <a:latin typeface="Arial" panose="020B0604020202020204" pitchFamily="34" charset="0"/>
                <a:cs typeface="Arial" panose="020B0604020202020204" pitchFamily="34" charset="0"/>
              </a:rPr>
              <a:t>above </a:t>
            </a:r>
            <a:r>
              <a:rPr sz="3200" dirty="0">
                <a:latin typeface="Arial" panose="020B0604020202020204" pitchFamily="34" charset="0"/>
                <a:cs typeface="Arial" panose="020B0604020202020204" pitchFamily="34" charset="0"/>
              </a:rPr>
              <a:t>the </a:t>
            </a:r>
            <a:r>
              <a:rPr sz="3200" spc="-5" dirty="0">
                <a:latin typeface="Arial" panose="020B0604020202020204" pitchFamily="34" charset="0"/>
                <a:cs typeface="Arial" panose="020B0604020202020204" pitchFamily="34" charset="0"/>
              </a:rPr>
              <a:t>12th </a:t>
            </a:r>
            <a:r>
              <a:rPr sz="3200" dirty="0">
                <a:latin typeface="Arial" panose="020B0604020202020204" pitchFamily="34" charset="0"/>
                <a:cs typeface="Arial" panose="020B0604020202020204" pitchFamily="34" charset="0"/>
              </a:rPr>
              <a:t>rib  </a:t>
            </a:r>
            <a:r>
              <a:rPr sz="3200" spc="-10" dirty="0">
                <a:latin typeface="Arial" panose="020B0604020202020204" pitchFamily="34" charset="0"/>
                <a:cs typeface="Arial" panose="020B0604020202020204" pitchFamily="34" charset="0"/>
              </a:rPr>
              <a:t>(extraperitoneal, </a:t>
            </a:r>
            <a:r>
              <a:rPr sz="3200" spc="-25" dirty="0">
                <a:latin typeface="Arial" panose="020B0604020202020204" pitchFamily="34" charset="0"/>
                <a:cs typeface="Arial" panose="020B0604020202020204" pitchFamily="34" charset="0"/>
              </a:rPr>
              <a:t>extra</a:t>
            </a:r>
            <a:r>
              <a:rPr sz="3200" spc="-10" dirty="0">
                <a:latin typeface="Arial" panose="020B0604020202020204" pitchFamily="34" charset="0"/>
                <a:cs typeface="Arial" panose="020B0604020202020204" pitchFamily="34" charset="0"/>
              </a:rPr>
              <a:t> pleural).</a:t>
            </a:r>
            <a:endParaRPr sz="3200" dirty="0">
              <a:latin typeface="Arial" panose="020B0604020202020204" pitchFamily="34" charset="0"/>
              <a:cs typeface="Arial" panose="020B0604020202020204" pitchFamily="34" charset="0"/>
            </a:endParaRPr>
          </a:p>
          <a:p>
            <a:pPr marL="355600" marR="6350" indent="-342900" algn="just">
              <a:lnSpc>
                <a:spcPts val="3460"/>
              </a:lnSpc>
              <a:spcBef>
                <a:spcPts val="755"/>
              </a:spcBef>
              <a:buFont typeface="Arial"/>
              <a:buChar char="•"/>
              <a:tabLst>
                <a:tab pos="445770" algn="l"/>
              </a:tabLst>
            </a:pPr>
            <a:r>
              <a:rPr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Laparoscopic approach, </a:t>
            </a:r>
            <a:r>
              <a:rPr sz="3200" dirty="0">
                <a:latin typeface="Arial" panose="020B0604020202020204" pitchFamily="34" charset="0"/>
                <a:cs typeface="Arial" panose="020B0604020202020204" pitchFamily="34" charset="0"/>
              </a:rPr>
              <a:t>which </a:t>
            </a:r>
            <a:r>
              <a:rPr sz="3200" spc="-10" dirty="0">
                <a:latin typeface="Arial" panose="020B0604020202020204" pitchFamily="34" charset="0"/>
                <a:cs typeface="Arial" panose="020B0604020202020204" pitchFamily="34" charset="0"/>
              </a:rPr>
              <a:t>can </a:t>
            </a:r>
            <a:r>
              <a:rPr sz="3200" spc="-5" dirty="0">
                <a:latin typeface="Arial" panose="020B0604020202020204" pitchFamily="34" charset="0"/>
                <a:cs typeface="Arial" panose="020B0604020202020204" pitchFamily="34" charset="0"/>
              </a:rPr>
              <a:t>be either  </a:t>
            </a:r>
            <a:r>
              <a:rPr sz="3200" spc="-10" dirty="0">
                <a:latin typeface="Arial" panose="020B0604020202020204" pitchFamily="34" charset="0"/>
                <a:cs typeface="Arial" panose="020B0604020202020204" pitchFamily="34" charset="0"/>
              </a:rPr>
              <a:t>transperitoneal </a:t>
            </a:r>
            <a:r>
              <a:rPr sz="3200" dirty="0">
                <a:latin typeface="Arial" panose="020B0604020202020204" pitchFamily="34" charset="0"/>
                <a:cs typeface="Arial" panose="020B0604020202020204" pitchFamily="34" charset="0"/>
              </a:rPr>
              <a:t>or</a:t>
            </a:r>
            <a:r>
              <a:rPr sz="3200" spc="10" dirty="0">
                <a:latin typeface="Arial" panose="020B0604020202020204" pitchFamily="34" charset="0"/>
                <a:cs typeface="Arial" panose="020B0604020202020204" pitchFamily="34" charset="0"/>
              </a:rPr>
              <a:t> </a:t>
            </a:r>
            <a:r>
              <a:rPr sz="3200" spc="-10" dirty="0">
                <a:latin typeface="Arial" panose="020B0604020202020204" pitchFamily="34" charset="0"/>
                <a:cs typeface="Arial" panose="020B0604020202020204" pitchFamily="34" charset="0"/>
              </a:rPr>
              <a:t>retroperitoneoscopic.</a:t>
            </a:r>
            <a:endParaRPr sz="3200"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016047"/>
            <a:ext cx="10535920" cy="689291"/>
          </a:xfrm>
          <a:prstGeom prst="rect">
            <a:avLst/>
          </a:prstGeom>
        </p:spPr>
        <p:txBody>
          <a:bodyPr vert="horz" wrap="square" lIns="0" tIns="12065" rIns="0" bIns="0" rtlCol="0" anchor="ctr">
            <a:spAutoFit/>
          </a:bodyPr>
          <a:lstStyle/>
          <a:p>
            <a:pPr marL="12700" marR="5080">
              <a:lnSpc>
                <a:spcPct val="100000"/>
              </a:lnSpc>
              <a:spcBef>
                <a:spcPts val="95"/>
              </a:spcBef>
            </a:pPr>
            <a:r>
              <a:rPr b="1" u="sng" spc="-204" dirty="0"/>
              <a:t>ANAESTHESIA </a:t>
            </a:r>
            <a:r>
              <a:rPr b="1" u="sng" spc="-280" dirty="0"/>
              <a:t>FOR </a:t>
            </a:r>
            <a:r>
              <a:rPr b="1" u="sng" spc="-155" dirty="0"/>
              <a:t>LIVING</a:t>
            </a:r>
            <a:r>
              <a:rPr b="1" u="sng" spc="-470" dirty="0"/>
              <a:t> </a:t>
            </a:r>
            <a:r>
              <a:rPr b="1" u="sng" spc="-105" dirty="0"/>
              <a:t>DONOR  </a:t>
            </a:r>
            <a:r>
              <a:rPr b="1" u="sng" spc="-210" dirty="0"/>
              <a:t>NEPHRECTOMY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22AB-A08D-40A1-AFB0-F49EA82171CB}"/>
              </a:ext>
            </a:extLst>
          </p:cNvPr>
          <p:cNvSpPr>
            <a:spLocks noGrp="1"/>
          </p:cNvSpPr>
          <p:nvPr>
            <p:ph type="title"/>
          </p:nvPr>
        </p:nvSpPr>
        <p:spPr/>
        <p:txBody>
          <a:bodyPr/>
          <a:lstStyle/>
          <a:p>
            <a:r>
              <a:rPr lang="en-US" dirty="0"/>
              <a:t>Functions of the kidney</a:t>
            </a:r>
            <a:endParaRPr lang="en-IN" dirty="0"/>
          </a:p>
        </p:txBody>
      </p:sp>
      <p:sp>
        <p:nvSpPr>
          <p:cNvPr id="3" name="Content Placeholder 2">
            <a:extLst>
              <a:ext uri="{FF2B5EF4-FFF2-40B4-BE49-F238E27FC236}">
                <a16:creationId xmlns:a16="http://schemas.microsoft.com/office/drawing/2014/main" id="{3D91857B-5C62-4DC7-B4D2-61E859F7C722}"/>
              </a:ext>
            </a:extLst>
          </p:cNvPr>
          <p:cNvSpPr>
            <a:spLocks noGrp="1"/>
          </p:cNvSpPr>
          <p:nvPr>
            <p:ph idx="1"/>
          </p:nvPr>
        </p:nvSpPr>
        <p:spPr/>
        <p:txBody>
          <a:bodyPr/>
          <a:lstStyle/>
          <a:p>
            <a:pPr marL="469265" indent="-457200">
              <a:lnSpc>
                <a:spcPct val="100000"/>
              </a:lnSpc>
              <a:spcBef>
                <a:spcPts val="675"/>
              </a:spcBef>
              <a:tabLst>
                <a:tab pos="360045" algn="l"/>
                <a:tab pos="360680" algn="l"/>
              </a:tabLst>
            </a:pPr>
            <a:r>
              <a:rPr lang="en-US" spc="-25" dirty="0">
                <a:latin typeface="Arial"/>
                <a:cs typeface="Arial"/>
              </a:rPr>
              <a:t>R</a:t>
            </a:r>
            <a:r>
              <a:rPr lang="en-US" sz="2800" spc="-25" dirty="0">
                <a:latin typeface="Arial"/>
                <a:cs typeface="Arial"/>
              </a:rPr>
              <a:t>egulate</a:t>
            </a:r>
            <a:r>
              <a:rPr lang="en-US" sz="2800" spc="-145" dirty="0">
                <a:latin typeface="Arial"/>
                <a:cs typeface="Arial"/>
              </a:rPr>
              <a:t> </a:t>
            </a:r>
            <a:r>
              <a:rPr lang="en-US" sz="2800" spc="-35" dirty="0">
                <a:latin typeface="Arial"/>
                <a:cs typeface="Arial"/>
              </a:rPr>
              <a:t>ionic</a:t>
            </a:r>
            <a:r>
              <a:rPr lang="en-US" sz="2800" spc="-145" dirty="0">
                <a:latin typeface="Arial"/>
                <a:cs typeface="Arial"/>
              </a:rPr>
              <a:t> </a:t>
            </a:r>
            <a:r>
              <a:rPr lang="en-US" sz="2800" spc="-20" dirty="0">
                <a:latin typeface="Arial"/>
                <a:cs typeface="Arial"/>
              </a:rPr>
              <a:t>composition</a:t>
            </a:r>
            <a:r>
              <a:rPr lang="en-US" sz="2800" spc="-165" dirty="0">
                <a:latin typeface="Arial"/>
                <a:cs typeface="Arial"/>
              </a:rPr>
              <a:t> </a:t>
            </a:r>
            <a:r>
              <a:rPr lang="en-US" sz="2800" spc="75" dirty="0">
                <a:latin typeface="Arial"/>
                <a:cs typeface="Arial"/>
              </a:rPr>
              <a:t>of</a:t>
            </a:r>
            <a:r>
              <a:rPr lang="en-US" sz="2800" spc="-145" dirty="0">
                <a:latin typeface="Arial"/>
                <a:cs typeface="Arial"/>
              </a:rPr>
              <a:t> </a:t>
            </a:r>
            <a:r>
              <a:rPr lang="en-US" sz="2800" spc="-90" dirty="0">
                <a:latin typeface="Arial"/>
                <a:cs typeface="Arial"/>
              </a:rPr>
              <a:t>plasma</a:t>
            </a:r>
            <a:endParaRPr lang="en-US" sz="2800" dirty="0">
              <a:latin typeface="Arial"/>
              <a:cs typeface="Arial"/>
            </a:endParaRPr>
          </a:p>
          <a:p>
            <a:pPr marL="469265" indent="-457200">
              <a:lnSpc>
                <a:spcPct val="100000"/>
              </a:lnSpc>
              <a:spcBef>
                <a:spcPts val="580"/>
              </a:spcBef>
              <a:tabLst>
                <a:tab pos="328295" algn="l"/>
              </a:tabLst>
            </a:pPr>
            <a:r>
              <a:rPr lang="en-US" spc="-30" dirty="0">
                <a:latin typeface="Arial"/>
                <a:cs typeface="Arial"/>
              </a:rPr>
              <a:t>M</a:t>
            </a:r>
            <a:r>
              <a:rPr lang="en-US" sz="2800" spc="-30" dirty="0">
                <a:latin typeface="Arial"/>
                <a:cs typeface="Arial"/>
              </a:rPr>
              <a:t>aintain </a:t>
            </a:r>
            <a:r>
              <a:rPr lang="en-US" sz="2800" spc="15" dirty="0">
                <a:latin typeface="Arial"/>
                <a:cs typeface="Arial"/>
              </a:rPr>
              <a:t>fluid</a:t>
            </a:r>
            <a:r>
              <a:rPr lang="en-US" sz="2800" spc="-265" dirty="0">
                <a:latin typeface="Arial"/>
                <a:cs typeface="Arial"/>
              </a:rPr>
              <a:t> </a:t>
            </a:r>
            <a:r>
              <a:rPr lang="en-US" sz="2800" spc="-40" dirty="0">
                <a:latin typeface="Arial"/>
                <a:cs typeface="Arial"/>
              </a:rPr>
              <a:t>volume</a:t>
            </a:r>
            <a:endParaRPr lang="en-US" sz="2800" dirty="0">
              <a:latin typeface="Arial"/>
              <a:cs typeface="Arial"/>
            </a:endParaRPr>
          </a:p>
          <a:p>
            <a:pPr marL="469265" indent="-457200">
              <a:lnSpc>
                <a:spcPct val="100000"/>
              </a:lnSpc>
              <a:spcBef>
                <a:spcPts val="575"/>
              </a:spcBef>
              <a:tabLst>
                <a:tab pos="335280" algn="l"/>
              </a:tabLst>
            </a:pPr>
            <a:r>
              <a:rPr lang="en-US" spc="-20" dirty="0">
                <a:latin typeface="Arial"/>
                <a:cs typeface="Arial"/>
              </a:rPr>
              <a:t>E</a:t>
            </a:r>
            <a:r>
              <a:rPr lang="en-US" sz="2800" spc="-20" dirty="0">
                <a:latin typeface="Arial"/>
                <a:cs typeface="Arial"/>
              </a:rPr>
              <a:t>limination</a:t>
            </a:r>
            <a:r>
              <a:rPr lang="en-US" sz="2800" spc="-145" dirty="0">
                <a:latin typeface="Arial"/>
                <a:cs typeface="Arial"/>
              </a:rPr>
              <a:t> </a:t>
            </a:r>
            <a:r>
              <a:rPr lang="en-US" sz="2800" spc="75" dirty="0">
                <a:latin typeface="Arial"/>
                <a:cs typeface="Arial"/>
              </a:rPr>
              <a:t>of</a:t>
            </a:r>
            <a:r>
              <a:rPr lang="en-US" sz="2800" spc="-145" dirty="0">
                <a:latin typeface="Arial"/>
                <a:cs typeface="Arial"/>
              </a:rPr>
              <a:t> </a:t>
            </a:r>
            <a:r>
              <a:rPr lang="en-US" sz="2800" spc="-20" dirty="0">
                <a:latin typeface="Arial"/>
                <a:cs typeface="Arial"/>
              </a:rPr>
              <a:t>nitrogenous</a:t>
            </a:r>
            <a:r>
              <a:rPr lang="en-US" sz="2800" spc="-145" dirty="0">
                <a:latin typeface="Arial"/>
                <a:cs typeface="Arial"/>
              </a:rPr>
              <a:t> </a:t>
            </a:r>
            <a:r>
              <a:rPr lang="en-US" sz="2800" spc="-65" dirty="0">
                <a:latin typeface="Arial"/>
                <a:cs typeface="Arial"/>
              </a:rPr>
              <a:t>wastes</a:t>
            </a:r>
            <a:r>
              <a:rPr lang="en-US" sz="2800" spc="-160" dirty="0">
                <a:latin typeface="Arial"/>
                <a:cs typeface="Arial"/>
              </a:rPr>
              <a:t> </a:t>
            </a:r>
            <a:r>
              <a:rPr lang="en-US" sz="2800" spc="-70" dirty="0">
                <a:latin typeface="Arial"/>
                <a:cs typeface="Arial"/>
              </a:rPr>
              <a:t>and</a:t>
            </a:r>
            <a:r>
              <a:rPr lang="en-US" sz="2800" spc="-130" dirty="0">
                <a:latin typeface="Arial"/>
                <a:cs typeface="Arial"/>
              </a:rPr>
              <a:t> </a:t>
            </a:r>
            <a:r>
              <a:rPr lang="en-US" sz="2800" spc="-55" dirty="0">
                <a:latin typeface="Arial"/>
                <a:cs typeface="Arial"/>
              </a:rPr>
              <a:t>drugs</a:t>
            </a:r>
            <a:endParaRPr lang="en-US" sz="2800" dirty="0">
              <a:latin typeface="Arial"/>
              <a:cs typeface="Arial"/>
            </a:endParaRPr>
          </a:p>
          <a:p>
            <a:pPr marL="469265" indent="-457200">
              <a:lnSpc>
                <a:spcPct val="100000"/>
              </a:lnSpc>
              <a:spcBef>
                <a:spcPts val="580"/>
              </a:spcBef>
              <a:tabLst>
                <a:tab pos="349885" algn="l"/>
              </a:tabLst>
            </a:pPr>
            <a:r>
              <a:rPr lang="en-US" sz="2800" spc="-10" dirty="0" err="1">
                <a:latin typeface="Arial"/>
                <a:cs typeface="Arial"/>
              </a:rPr>
              <a:t>Erythropoetin</a:t>
            </a:r>
            <a:r>
              <a:rPr lang="en-US" sz="2800" spc="-160" dirty="0">
                <a:latin typeface="Arial"/>
                <a:cs typeface="Arial"/>
              </a:rPr>
              <a:t> </a:t>
            </a:r>
            <a:r>
              <a:rPr lang="en-US" sz="2800" dirty="0">
                <a:latin typeface="Arial"/>
                <a:cs typeface="Arial"/>
              </a:rPr>
              <a:t>production</a:t>
            </a:r>
          </a:p>
          <a:p>
            <a:pPr marL="469265" indent="-457200">
              <a:lnSpc>
                <a:spcPct val="100000"/>
              </a:lnSpc>
              <a:spcBef>
                <a:spcPts val="575"/>
              </a:spcBef>
              <a:tabLst>
                <a:tab pos="336550" algn="l"/>
              </a:tabLst>
            </a:pPr>
            <a:r>
              <a:rPr lang="en-US" spc="-55" dirty="0">
                <a:latin typeface="Arial"/>
                <a:cs typeface="Arial"/>
              </a:rPr>
              <a:t>M</a:t>
            </a:r>
            <a:r>
              <a:rPr lang="en-US" sz="2800" spc="-55" dirty="0">
                <a:latin typeface="Arial"/>
                <a:cs typeface="Arial"/>
              </a:rPr>
              <a:t>aintenance </a:t>
            </a:r>
            <a:r>
              <a:rPr lang="en-US" sz="2800" spc="75" dirty="0">
                <a:latin typeface="Arial"/>
                <a:cs typeface="Arial"/>
              </a:rPr>
              <a:t>of</a:t>
            </a:r>
            <a:r>
              <a:rPr lang="en-US" sz="2800" spc="-225" dirty="0">
                <a:latin typeface="Arial"/>
                <a:cs typeface="Arial"/>
              </a:rPr>
              <a:t> </a:t>
            </a:r>
            <a:r>
              <a:rPr lang="en-US" sz="2800" spc="-85" dirty="0">
                <a:latin typeface="Arial"/>
                <a:cs typeface="Arial"/>
              </a:rPr>
              <a:t>pH</a:t>
            </a:r>
            <a:endParaRPr lang="en-US" sz="2800" dirty="0">
              <a:latin typeface="Arial"/>
              <a:cs typeface="Arial"/>
            </a:endParaRPr>
          </a:p>
          <a:p>
            <a:pPr marL="0" indent="0">
              <a:buNone/>
            </a:pPr>
            <a:endParaRPr lang="en-IN" dirty="0"/>
          </a:p>
        </p:txBody>
      </p:sp>
    </p:spTree>
    <p:extLst>
      <p:ext uri="{BB962C8B-B14F-4D97-AF65-F5344CB8AC3E}">
        <p14:creationId xmlns:p14="http://schemas.microsoft.com/office/powerpoint/2010/main" val="3808308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3754" y="1604518"/>
            <a:ext cx="7666990" cy="1793875"/>
          </a:xfrm>
          <a:prstGeom prst="rect">
            <a:avLst/>
          </a:prstGeom>
        </p:spPr>
        <p:txBody>
          <a:bodyPr vert="horz" wrap="square" lIns="0" tIns="17780" rIns="0" bIns="0" rtlCol="0" anchor="ctr">
            <a:spAutoFit/>
          </a:bodyPr>
          <a:lstStyle/>
          <a:p>
            <a:pPr marL="73025" marR="5080" indent="-60960">
              <a:lnSpc>
                <a:spcPct val="99000"/>
              </a:lnSpc>
              <a:spcBef>
                <a:spcPts val="140"/>
              </a:spcBef>
            </a:pPr>
            <a:r>
              <a:rPr sz="3600" spc="-5" dirty="0">
                <a:latin typeface="Carlito"/>
                <a:cs typeface="Carlito"/>
              </a:rPr>
              <a:t>Donor </a:t>
            </a:r>
            <a:r>
              <a:rPr sz="3600" dirty="0">
                <a:latin typeface="Carlito"/>
                <a:cs typeface="Carlito"/>
              </a:rPr>
              <a:t>is </a:t>
            </a:r>
            <a:r>
              <a:rPr sz="3600" spc="-5" dirty="0">
                <a:latin typeface="Carlito"/>
                <a:cs typeface="Carlito"/>
              </a:rPr>
              <a:t>not </a:t>
            </a:r>
            <a:r>
              <a:rPr sz="3600" spc="-10" dirty="0">
                <a:latin typeface="Carlito"/>
                <a:cs typeface="Carlito"/>
              </a:rPr>
              <a:t>going </a:t>
            </a:r>
            <a:r>
              <a:rPr sz="3600" spc="-20" dirty="0">
                <a:latin typeface="Carlito"/>
                <a:cs typeface="Carlito"/>
              </a:rPr>
              <a:t>to </a:t>
            </a:r>
            <a:r>
              <a:rPr sz="3600" spc="-5" dirty="0">
                <a:latin typeface="Carlito"/>
                <a:cs typeface="Carlito"/>
              </a:rPr>
              <a:t>be </a:t>
            </a:r>
            <a:r>
              <a:rPr sz="3600" spc="-15" dirty="0">
                <a:latin typeface="Carlito"/>
                <a:cs typeface="Carlito"/>
              </a:rPr>
              <a:t>benefited </a:t>
            </a:r>
            <a:r>
              <a:rPr sz="3600" spc="-20" dirty="0">
                <a:latin typeface="Carlito"/>
                <a:cs typeface="Carlito"/>
              </a:rPr>
              <a:t>from  </a:t>
            </a:r>
            <a:r>
              <a:rPr sz="3600" spc="-25" dirty="0">
                <a:latin typeface="Carlito"/>
                <a:cs typeface="Carlito"/>
              </a:rPr>
              <a:t>organ </a:t>
            </a:r>
            <a:r>
              <a:rPr sz="3600" spc="-5" dirty="0">
                <a:latin typeface="Carlito"/>
                <a:cs typeface="Carlito"/>
              </a:rPr>
              <a:t>donation, so </a:t>
            </a:r>
            <a:r>
              <a:rPr spc="-360" dirty="0">
                <a:solidFill>
                  <a:srgbClr val="FF0000"/>
                </a:solidFill>
              </a:rPr>
              <a:t>SAFETY </a:t>
            </a:r>
            <a:r>
              <a:rPr sz="3600" dirty="0">
                <a:latin typeface="Carlito"/>
                <a:cs typeface="Carlito"/>
              </a:rPr>
              <a:t>is the</a:t>
            </a:r>
            <a:r>
              <a:rPr sz="3600" spc="-265" dirty="0">
                <a:latin typeface="Carlito"/>
                <a:cs typeface="Carlito"/>
              </a:rPr>
              <a:t> </a:t>
            </a:r>
            <a:r>
              <a:rPr sz="3600" spc="-5" dirty="0">
                <a:latin typeface="Carlito"/>
                <a:cs typeface="Carlito"/>
              </a:rPr>
              <a:t>prime</a:t>
            </a:r>
            <a:endParaRPr sz="3600">
              <a:latin typeface="Carlito"/>
              <a:cs typeface="Carlito"/>
            </a:endParaRPr>
          </a:p>
          <a:p>
            <a:pPr marL="792480">
              <a:lnSpc>
                <a:spcPct val="100000"/>
              </a:lnSpc>
              <a:spcBef>
                <a:spcPts val="60"/>
              </a:spcBef>
            </a:pPr>
            <a:r>
              <a:rPr sz="3600" spc="-10" dirty="0">
                <a:latin typeface="Carlito"/>
                <a:cs typeface="Carlito"/>
              </a:rPr>
              <a:t>concern </a:t>
            </a:r>
            <a:r>
              <a:rPr sz="3600" spc="-25" dirty="0">
                <a:latin typeface="Carlito"/>
                <a:cs typeface="Carlito"/>
              </a:rPr>
              <a:t>to </a:t>
            </a:r>
            <a:r>
              <a:rPr sz="3600" dirty="0">
                <a:latin typeface="Carlito"/>
                <a:cs typeface="Carlito"/>
              </a:rPr>
              <a:t>the</a:t>
            </a:r>
            <a:r>
              <a:rPr sz="3600" spc="-15" dirty="0">
                <a:latin typeface="Carlito"/>
                <a:cs typeface="Carlito"/>
              </a:rPr>
              <a:t> </a:t>
            </a:r>
            <a:r>
              <a:rPr sz="3600" spc="-10" dirty="0">
                <a:latin typeface="Carlito"/>
                <a:cs typeface="Carlito"/>
              </a:rPr>
              <a:t>anaesthesiologist.</a:t>
            </a:r>
            <a:endParaRPr sz="36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A777-EA52-4157-A635-AB4182B9B535}"/>
              </a:ext>
            </a:extLst>
          </p:cNvPr>
          <p:cNvSpPr>
            <a:spLocks noGrp="1"/>
          </p:cNvSpPr>
          <p:nvPr>
            <p:ph type="title"/>
          </p:nvPr>
        </p:nvSpPr>
        <p:spPr/>
        <p:txBody>
          <a:bodyPr>
            <a:normAutofit/>
          </a:bodyPr>
          <a:lstStyle/>
          <a:p>
            <a:r>
              <a:rPr lang="en-IN" sz="3000" b="1" i="0" u="none" strike="noStrike" baseline="0" dirty="0">
                <a:solidFill>
                  <a:srgbClr val="000000"/>
                </a:solidFill>
                <a:latin typeface="Century Gothic" panose="020B0502020202020204" pitchFamily="34" charset="0"/>
              </a:rPr>
              <a:t>Living Renal Transplant </a:t>
            </a:r>
            <a:endParaRPr lang="en-IN" sz="3000" dirty="0"/>
          </a:p>
        </p:txBody>
      </p:sp>
      <p:sp>
        <p:nvSpPr>
          <p:cNvPr id="3" name="Content Placeholder 2">
            <a:extLst>
              <a:ext uri="{FF2B5EF4-FFF2-40B4-BE49-F238E27FC236}">
                <a16:creationId xmlns:a16="http://schemas.microsoft.com/office/drawing/2014/main" id="{DD8732D5-8713-4A79-8C31-3A552E377C67}"/>
              </a:ext>
            </a:extLst>
          </p:cNvPr>
          <p:cNvSpPr>
            <a:spLocks noGrp="1"/>
          </p:cNvSpPr>
          <p:nvPr>
            <p:ph idx="1"/>
          </p:nvPr>
        </p:nvSpPr>
        <p:spPr/>
        <p:txBody>
          <a:bodyPr>
            <a:noAutofit/>
          </a:bodyPr>
          <a:lstStyle/>
          <a:p>
            <a:pPr algn="l"/>
            <a:endParaRPr lang="en-IN" sz="2200" b="0" i="0" u="none" strike="noStrike" baseline="0" dirty="0">
              <a:solidFill>
                <a:srgbClr val="000000"/>
              </a:solidFill>
              <a:latin typeface="Century Gothic" panose="020B0502020202020204" pitchFamily="34" charset="0"/>
            </a:endParaRPr>
          </a:p>
          <a:p>
            <a:r>
              <a:rPr lang="en-US" sz="2200" b="0" i="0" u="none" strike="noStrike" baseline="0" dirty="0">
                <a:solidFill>
                  <a:srgbClr val="000000"/>
                </a:solidFill>
                <a:latin typeface="Century Gothic" panose="020B0502020202020204" pitchFamily="34" charset="0"/>
              </a:rPr>
              <a:t>Considerations are for both </a:t>
            </a:r>
            <a:r>
              <a:rPr lang="en-US" sz="2200" b="1" i="0" u="none" strike="noStrike" baseline="0" dirty="0">
                <a:solidFill>
                  <a:srgbClr val="000000"/>
                </a:solidFill>
                <a:latin typeface="Century Gothic" panose="020B0502020202020204" pitchFamily="34" charset="0"/>
              </a:rPr>
              <a:t>donor </a:t>
            </a:r>
            <a:r>
              <a:rPr lang="en-US" sz="2200" b="0" i="0" u="none" strike="noStrike" baseline="0" dirty="0">
                <a:solidFill>
                  <a:srgbClr val="000000"/>
                </a:solidFill>
                <a:latin typeface="Century Gothic" panose="020B0502020202020204" pitchFamily="34" charset="0"/>
              </a:rPr>
              <a:t>and </a:t>
            </a:r>
            <a:r>
              <a:rPr lang="en-US" sz="2200" b="1" i="0" u="none" strike="noStrike" baseline="0" dirty="0">
                <a:solidFill>
                  <a:srgbClr val="000000"/>
                </a:solidFill>
                <a:latin typeface="Century Gothic" panose="020B0502020202020204" pitchFamily="34" charset="0"/>
              </a:rPr>
              <a:t>recipient</a:t>
            </a:r>
            <a:r>
              <a:rPr lang="en-US" sz="2200" b="0" i="0" u="none" strike="noStrike" baseline="0" dirty="0">
                <a:solidFill>
                  <a:srgbClr val="000000"/>
                </a:solidFill>
                <a:latin typeface="Century Gothic" panose="020B0502020202020204" pitchFamily="34" charset="0"/>
              </a:rPr>
              <a:t>. </a:t>
            </a:r>
          </a:p>
          <a:p>
            <a:r>
              <a:rPr lang="en-US" sz="2200" b="0" i="0" u="none" strike="noStrike" baseline="0" dirty="0">
                <a:solidFill>
                  <a:srgbClr val="000000"/>
                </a:solidFill>
                <a:latin typeface="Century Gothic" panose="020B0502020202020204" pitchFamily="34" charset="0"/>
              </a:rPr>
              <a:t>- Surgery is done as an elective procedure either as </a:t>
            </a:r>
            <a:r>
              <a:rPr lang="en-US" sz="2200" b="1" i="0" u="none" strike="noStrike" baseline="0" dirty="0">
                <a:solidFill>
                  <a:srgbClr val="000000"/>
                </a:solidFill>
                <a:latin typeface="Century Gothic" panose="020B0502020202020204" pitchFamily="34" charset="0"/>
              </a:rPr>
              <a:t>open or laparoscopic </a:t>
            </a:r>
            <a:r>
              <a:rPr lang="en-US" sz="2200" b="0" i="0" u="none" strike="noStrike" baseline="0" dirty="0">
                <a:solidFill>
                  <a:srgbClr val="000000"/>
                </a:solidFill>
                <a:latin typeface="Century Gothic" panose="020B0502020202020204" pitchFamily="34" charset="0"/>
              </a:rPr>
              <a:t>donor nephrectomy. </a:t>
            </a:r>
          </a:p>
          <a:p>
            <a:r>
              <a:rPr lang="en-US" sz="2200" b="0" i="0" u="none" strike="noStrike" baseline="0" dirty="0">
                <a:solidFill>
                  <a:srgbClr val="000000"/>
                </a:solidFill>
                <a:latin typeface="Century Gothic" panose="020B0502020202020204" pitchFamily="34" charset="0"/>
              </a:rPr>
              <a:t>- Preparation of both patients occurs months earlier, involving potential donor selection, optimization and assessment of both donor and the recipient’s medical condition </a:t>
            </a:r>
          </a:p>
          <a:p>
            <a:r>
              <a:rPr lang="en-US" sz="2200" b="0" i="0" u="none" strike="noStrike" baseline="0" dirty="0">
                <a:solidFill>
                  <a:srgbClr val="000000"/>
                </a:solidFill>
                <a:latin typeface="Century Gothic" panose="020B0502020202020204" pitchFamily="34" charset="0"/>
              </a:rPr>
              <a:t>- A few days prior to surgery, induction of immunosuppressive therapy is initiated for the recipient </a:t>
            </a:r>
          </a:p>
          <a:p>
            <a:r>
              <a:rPr lang="en-IN" sz="2200" b="1" i="0" u="none" strike="noStrike" baseline="0" dirty="0">
                <a:solidFill>
                  <a:srgbClr val="000000"/>
                </a:solidFill>
                <a:latin typeface="Century Gothic" panose="020B0502020202020204" pitchFamily="34" charset="0"/>
              </a:rPr>
              <a:t>Donor </a:t>
            </a:r>
            <a:endParaRPr lang="en-IN" sz="2200" b="0" i="0" u="none" strike="noStrike" baseline="0" dirty="0">
              <a:solidFill>
                <a:srgbClr val="000000"/>
              </a:solidFill>
              <a:latin typeface="Century Gothic" panose="020B0502020202020204" pitchFamily="34" charset="0"/>
            </a:endParaRPr>
          </a:p>
          <a:p>
            <a:r>
              <a:rPr lang="en-US" sz="2200" b="0" i="0" u="none" strike="noStrike" baseline="0" dirty="0">
                <a:solidFill>
                  <a:srgbClr val="000000"/>
                </a:solidFill>
                <a:latin typeface="Century Gothic" panose="020B0502020202020204" pitchFamily="34" charset="0"/>
              </a:rPr>
              <a:t>- Problems associated with </a:t>
            </a:r>
            <a:r>
              <a:rPr lang="en-US" sz="2200" b="1" i="0" u="none" strike="noStrike" baseline="0" dirty="0">
                <a:solidFill>
                  <a:srgbClr val="000000"/>
                </a:solidFill>
                <a:latin typeface="Century Gothic" panose="020B0502020202020204" pitchFamily="34" charset="0"/>
              </a:rPr>
              <a:t>laparoscopic surgery. </a:t>
            </a:r>
            <a:endParaRPr lang="en-US" sz="2200" b="0" i="0" u="none" strike="noStrike" baseline="0" dirty="0">
              <a:solidFill>
                <a:srgbClr val="000000"/>
              </a:solidFill>
              <a:latin typeface="Century Gothic" panose="020B0502020202020204" pitchFamily="34" charset="0"/>
            </a:endParaRPr>
          </a:p>
          <a:p>
            <a:r>
              <a:rPr lang="en-US" sz="2200" b="0" i="0" u="none" strike="noStrike" baseline="0" dirty="0">
                <a:solidFill>
                  <a:srgbClr val="000000"/>
                </a:solidFill>
                <a:latin typeface="Century Gothic" panose="020B0502020202020204" pitchFamily="34" charset="0"/>
              </a:rPr>
              <a:t>- Infusion of </a:t>
            </a:r>
            <a:r>
              <a:rPr lang="en-US" sz="2200" b="1" i="0" u="none" strike="noStrike" baseline="0" dirty="0">
                <a:solidFill>
                  <a:srgbClr val="000000"/>
                </a:solidFill>
                <a:latin typeface="Century Gothic" panose="020B0502020202020204" pitchFamily="34" charset="0"/>
              </a:rPr>
              <a:t>mannitol </a:t>
            </a:r>
            <a:r>
              <a:rPr lang="en-US" sz="2200" b="0" i="0" u="none" strike="noStrike" baseline="0" dirty="0">
                <a:solidFill>
                  <a:srgbClr val="000000"/>
                </a:solidFill>
                <a:latin typeface="Century Gothic" panose="020B0502020202020204" pitchFamily="34" charset="0"/>
              </a:rPr>
              <a:t>prior to warm </a:t>
            </a:r>
            <a:r>
              <a:rPr lang="en-US" sz="2200" b="0" i="0" u="none" strike="noStrike" baseline="0" dirty="0" err="1">
                <a:solidFill>
                  <a:srgbClr val="000000"/>
                </a:solidFill>
                <a:latin typeface="Century Gothic" panose="020B0502020202020204" pitchFamily="34" charset="0"/>
              </a:rPr>
              <a:t>ischaemia</a:t>
            </a:r>
            <a:r>
              <a:rPr lang="en-US" sz="2200" b="0" i="0" u="none" strike="noStrike" baseline="0" dirty="0">
                <a:solidFill>
                  <a:srgbClr val="000000"/>
                </a:solidFill>
                <a:latin typeface="Century Gothic" panose="020B0502020202020204" pitchFamily="34" charset="0"/>
              </a:rPr>
              <a:t>. </a:t>
            </a:r>
          </a:p>
          <a:p>
            <a:r>
              <a:rPr lang="en-US" sz="2200" b="0" i="0" u="none" strike="noStrike" baseline="0" dirty="0">
                <a:solidFill>
                  <a:srgbClr val="000000"/>
                </a:solidFill>
                <a:latin typeface="Century Gothic" panose="020B0502020202020204" pitchFamily="34" charset="0"/>
              </a:rPr>
              <a:t>- Mode of </a:t>
            </a:r>
            <a:r>
              <a:rPr lang="en-US" sz="2200" b="1" i="0" u="none" strike="noStrike" baseline="0" dirty="0">
                <a:solidFill>
                  <a:srgbClr val="000000"/>
                </a:solidFill>
                <a:latin typeface="Century Gothic" panose="020B0502020202020204" pitchFamily="34" charset="0"/>
              </a:rPr>
              <a:t>analgesia </a:t>
            </a:r>
            <a:r>
              <a:rPr lang="en-US" sz="2200" b="0" i="0" u="none" strike="noStrike" baseline="0" dirty="0">
                <a:solidFill>
                  <a:srgbClr val="000000"/>
                </a:solidFill>
                <a:latin typeface="Century Gothic" panose="020B0502020202020204" pitchFamily="34" charset="0"/>
              </a:rPr>
              <a:t>either for open nephrectomy or laparoscopic. </a:t>
            </a:r>
          </a:p>
          <a:p>
            <a:endParaRPr lang="en-IN" sz="2200" dirty="0"/>
          </a:p>
        </p:txBody>
      </p:sp>
    </p:spTree>
    <p:extLst>
      <p:ext uri="{BB962C8B-B14F-4D97-AF65-F5344CB8AC3E}">
        <p14:creationId xmlns:p14="http://schemas.microsoft.com/office/powerpoint/2010/main" val="324682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A777-EA52-4157-A635-AB4182B9B53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D8732D5-8713-4A79-8C31-3A552E377C67}"/>
              </a:ext>
            </a:extLst>
          </p:cNvPr>
          <p:cNvSpPr>
            <a:spLocks noGrp="1"/>
          </p:cNvSpPr>
          <p:nvPr>
            <p:ph idx="1"/>
          </p:nvPr>
        </p:nvSpPr>
        <p:spPr>
          <a:xfrm>
            <a:off x="838200" y="604762"/>
            <a:ext cx="10515600" cy="5572201"/>
          </a:xfrm>
        </p:spPr>
        <p:txBody>
          <a:bodyPr>
            <a:noAutofit/>
          </a:bodyPr>
          <a:lstStyle/>
          <a:p>
            <a:pPr algn="l"/>
            <a:endParaRPr lang="en-IN" sz="2600" b="0" i="0" u="none" strike="noStrike" baseline="0" dirty="0">
              <a:solidFill>
                <a:srgbClr val="000000"/>
              </a:solidFill>
              <a:latin typeface="Century Gothic" panose="020B0502020202020204" pitchFamily="34" charset="0"/>
            </a:endParaRPr>
          </a:p>
          <a:p>
            <a:r>
              <a:rPr lang="en-US" sz="2600" b="0" i="0" u="none" strike="noStrike" baseline="0" dirty="0">
                <a:solidFill>
                  <a:srgbClr val="000000"/>
                </a:solidFill>
                <a:latin typeface="Century Gothic" panose="020B0502020202020204" pitchFamily="34" charset="0"/>
              </a:rPr>
              <a:t>Amount of </a:t>
            </a:r>
            <a:r>
              <a:rPr lang="en-US" sz="2600" b="1" i="0" u="none" strike="noStrike" baseline="0" dirty="0">
                <a:solidFill>
                  <a:srgbClr val="000000"/>
                </a:solidFill>
                <a:latin typeface="Century Gothic" panose="020B0502020202020204" pitchFamily="34" charset="0"/>
              </a:rPr>
              <a:t>fluid infusion </a:t>
            </a:r>
            <a:r>
              <a:rPr lang="en-US" sz="2600" b="0" i="0" u="none" strike="noStrike" baseline="0" dirty="0">
                <a:solidFill>
                  <a:srgbClr val="000000"/>
                </a:solidFill>
                <a:latin typeface="Century Gothic" panose="020B0502020202020204" pitchFamily="34" charset="0"/>
              </a:rPr>
              <a:t>and maintenance of appropriate </a:t>
            </a:r>
            <a:r>
              <a:rPr lang="en-US" sz="2600" b="1" i="0" u="none" strike="noStrike" baseline="0" dirty="0">
                <a:solidFill>
                  <a:srgbClr val="000000"/>
                </a:solidFill>
                <a:latin typeface="Century Gothic" panose="020B0502020202020204" pitchFamily="34" charset="0"/>
              </a:rPr>
              <a:t>perfusion pressure. </a:t>
            </a:r>
            <a:endParaRPr lang="en-US" sz="2600" b="0" i="0" u="none" strike="noStrike" baseline="0" dirty="0">
              <a:solidFill>
                <a:srgbClr val="000000"/>
              </a:solidFill>
              <a:latin typeface="Century Gothic" panose="020B0502020202020204" pitchFamily="34" charset="0"/>
            </a:endParaRPr>
          </a:p>
          <a:p>
            <a:r>
              <a:rPr lang="en-US" sz="2600" b="0" i="0" u="none" strike="noStrike" baseline="0" dirty="0">
                <a:solidFill>
                  <a:srgbClr val="000000"/>
                </a:solidFill>
                <a:latin typeface="Century Gothic" panose="020B0502020202020204" pitchFamily="34" charset="0"/>
              </a:rPr>
              <a:t>- Aim for </a:t>
            </a:r>
            <a:r>
              <a:rPr lang="en-US" sz="2600" b="1" i="0" u="none" strike="noStrike" baseline="0" dirty="0">
                <a:solidFill>
                  <a:srgbClr val="000000"/>
                </a:solidFill>
                <a:latin typeface="Century Gothic" panose="020B0502020202020204" pitchFamily="34" charset="0"/>
              </a:rPr>
              <a:t>urine output </a:t>
            </a:r>
            <a:r>
              <a:rPr lang="en-US" sz="2600" b="0" i="0" u="none" strike="noStrike" baseline="0" dirty="0">
                <a:solidFill>
                  <a:srgbClr val="000000"/>
                </a:solidFill>
                <a:latin typeface="Century Gothic" panose="020B0502020202020204" pitchFamily="34" charset="0"/>
              </a:rPr>
              <a:t>of </a:t>
            </a:r>
            <a:r>
              <a:rPr lang="en-US" sz="2600" b="1" i="0" u="none" strike="noStrike" baseline="0" dirty="0">
                <a:solidFill>
                  <a:srgbClr val="000000"/>
                </a:solidFill>
                <a:latin typeface="Century Gothic" panose="020B0502020202020204" pitchFamily="34" charset="0"/>
              </a:rPr>
              <a:t>more than 100ml/hour. </a:t>
            </a:r>
            <a:endParaRPr lang="en-US" sz="2600" b="0" i="0" u="none" strike="noStrike" baseline="0" dirty="0">
              <a:solidFill>
                <a:srgbClr val="000000"/>
              </a:solidFill>
              <a:latin typeface="Century Gothic" panose="020B0502020202020204" pitchFamily="34" charset="0"/>
            </a:endParaRPr>
          </a:p>
          <a:p>
            <a:r>
              <a:rPr lang="en-US" sz="2600" b="1" i="0" u="none" strike="noStrike" baseline="0" dirty="0">
                <a:solidFill>
                  <a:srgbClr val="000000"/>
                </a:solidFill>
                <a:latin typeface="Century Gothic" panose="020B0502020202020204" pitchFamily="34" charset="0"/>
              </a:rPr>
              <a:t>Special Considerations for Laparoscopic Donor Nephrectomy </a:t>
            </a:r>
            <a:endParaRPr lang="en-US" sz="2600" b="0" i="0" u="none" strike="noStrike" baseline="0" dirty="0">
              <a:solidFill>
                <a:srgbClr val="000000"/>
              </a:solidFill>
              <a:latin typeface="Century Gothic" panose="020B0502020202020204" pitchFamily="34" charset="0"/>
            </a:endParaRPr>
          </a:p>
          <a:p>
            <a:r>
              <a:rPr lang="en-US" sz="2600" b="0" i="0" u="none" strike="noStrike" baseline="0" dirty="0">
                <a:solidFill>
                  <a:srgbClr val="000000"/>
                </a:solidFill>
                <a:latin typeface="Century Gothic" panose="020B0502020202020204" pitchFamily="34" charset="0"/>
              </a:rPr>
              <a:t>- There are concerns regarding transient </a:t>
            </a:r>
            <a:r>
              <a:rPr lang="en-US" sz="2600" b="1" i="0" u="none" strike="noStrike" baseline="0" dirty="0">
                <a:solidFill>
                  <a:srgbClr val="000000"/>
                </a:solidFill>
                <a:latin typeface="Century Gothic" panose="020B0502020202020204" pitchFamily="34" charset="0"/>
              </a:rPr>
              <a:t>deterioration in renal function to recipient kidneys procured via laparoscopic technique. </a:t>
            </a:r>
            <a:endParaRPr lang="en-US" sz="2600" b="0" i="0" u="none" strike="noStrike" baseline="0" dirty="0">
              <a:solidFill>
                <a:srgbClr val="000000"/>
              </a:solidFill>
              <a:latin typeface="Century Gothic" panose="020B0502020202020204" pitchFamily="34" charset="0"/>
            </a:endParaRPr>
          </a:p>
          <a:p>
            <a:r>
              <a:rPr lang="en-US" sz="2600" b="0" i="0" u="none" strike="noStrike" baseline="0" dirty="0">
                <a:solidFill>
                  <a:srgbClr val="000000"/>
                </a:solidFill>
                <a:latin typeface="Century Gothic" panose="020B0502020202020204" pitchFamily="34" charset="0"/>
              </a:rPr>
              <a:t>- Laparoscopic Donor Nephrectomy poses different problems compared to open techniques due to the </a:t>
            </a:r>
            <a:r>
              <a:rPr lang="en-US" sz="2600" b="1" i="0" u="none" strike="noStrike" baseline="0" dirty="0">
                <a:solidFill>
                  <a:srgbClr val="000000"/>
                </a:solidFill>
                <a:latin typeface="Century Gothic" panose="020B0502020202020204" pitchFamily="34" charset="0"/>
              </a:rPr>
              <a:t>presence of pneumo-peritoneum </a:t>
            </a:r>
            <a:r>
              <a:rPr lang="en-US" sz="2600" b="0" i="0" u="none" strike="noStrike" baseline="0" dirty="0">
                <a:solidFill>
                  <a:srgbClr val="000000"/>
                </a:solidFill>
                <a:latin typeface="Century Gothic" panose="020B0502020202020204" pitchFamily="34" charset="0"/>
              </a:rPr>
              <a:t>and subsequent </a:t>
            </a:r>
            <a:r>
              <a:rPr lang="en-US" sz="2600" b="1" i="0" u="none" strike="noStrike" baseline="0" dirty="0">
                <a:solidFill>
                  <a:srgbClr val="000000"/>
                </a:solidFill>
                <a:latin typeface="Century Gothic" panose="020B0502020202020204" pitchFamily="34" charset="0"/>
              </a:rPr>
              <a:t>increase in intra-abdominal pressures (IAP). </a:t>
            </a:r>
            <a:endParaRPr lang="en-US" sz="2600" b="0" i="0" u="none" strike="noStrike" baseline="0" dirty="0">
              <a:solidFill>
                <a:srgbClr val="000000"/>
              </a:solidFill>
              <a:latin typeface="Century Gothic" panose="020B0502020202020204" pitchFamily="34" charset="0"/>
            </a:endParaRPr>
          </a:p>
          <a:p>
            <a:r>
              <a:rPr lang="en-US" sz="2600" b="0" i="0" u="none" strike="noStrike" baseline="0" dirty="0">
                <a:solidFill>
                  <a:srgbClr val="000000"/>
                </a:solidFill>
                <a:latin typeface="Century Gothic" panose="020B0502020202020204" pitchFamily="34" charset="0"/>
              </a:rPr>
              <a:t>- Raised IAP was shown to </a:t>
            </a:r>
            <a:r>
              <a:rPr lang="en-US" sz="2600" b="1" i="0" u="none" strike="noStrike" baseline="0" dirty="0">
                <a:solidFill>
                  <a:srgbClr val="000000"/>
                </a:solidFill>
                <a:latin typeface="Century Gothic" panose="020B0502020202020204" pitchFamily="34" charset="0"/>
              </a:rPr>
              <a:t>reduce renal blood flow (RBF), glomerular filtration rate (GFR) resulting in oliguria and the magnitude of this decrease is affected by IAP used, volume status and position. </a:t>
            </a:r>
            <a:endParaRPr lang="en-US" sz="2600" b="0" i="0" u="none" strike="noStrike" baseline="0" dirty="0">
              <a:solidFill>
                <a:srgbClr val="000000"/>
              </a:solidFill>
              <a:latin typeface="Century Gothic" panose="020B0502020202020204" pitchFamily="34" charset="0"/>
            </a:endParaRPr>
          </a:p>
          <a:p>
            <a:r>
              <a:rPr lang="en-US" sz="2600" b="0" i="0" u="none" strike="noStrike" baseline="0" dirty="0">
                <a:solidFill>
                  <a:srgbClr val="000000"/>
                </a:solidFill>
                <a:latin typeface="Century Gothic" panose="020B0502020202020204" pitchFamily="34" charset="0"/>
              </a:rPr>
              <a:t>- Various studies had suggested that </a:t>
            </a:r>
            <a:r>
              <a:rPr lang="en-US" sz="2600" b="1" i="0" u="none" strike="noStrike" baseline="0" dirty="0">
                <a:solidFill>
                  <a:srgbClr val="000000"/>
                </a:solidFill>
                <a:latin typeface="Century Gothic" panose="020B0502020202020204" pitchFamily="34" charset="0"/>
              </a:rPr>
              <a:t>collapsed venal system as a cause and vigorous fluid administration up to 2L/h was suggested. </a:t>
            </a:r>
            <a:endParaRPr lang="en-US" sz="2600" b="0" i="0" u="none" strike="noStrike" baseline="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246745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A777-EA52-4157-A635-AB4182B9B53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D8732D5-8713-4A79-8C31-3A552E377C67}"/>
              </a:ext>
            </a:extLst>
          </p:cNvPr>
          <p:cNvSpPr>
            <a:spLocks noGrp="1"/>
          </p:cNvSpPr>
          <p:nvPr>
            <p:ph idx="1"/>
          </p:nvPr>
        </p:nvSpPr>
        <p:spPr/>
        <p:txBody>
          <a:bodyPr>
            <a:normAutofit/>
          </a:bodyPr>
          <a:lstStyle/>
          <a:p>
            <a:r>
              <a:rPr lang="en-US" sz="2400" b="0" i="0" u="none" strike="noStrike" baseline="0" dirty="0">
                <a:solidFill>
                  <a:srgbClr val="000000"/>
                </a:solidFill>
                <a:latin typeface="Century Gothic" panose="020B0502020202020204" pitchFamily="34" charset="0"/>
              </a:rPr>
              <a:t>the effect of </a:t>
            </a:r>
            <a:r>
              <a:rPr lang="en-US" sz="2400" b="1" i="0" u="none" strike="noStrike" baseline="0" dirty="0">
                <a:solidFill>
                  <a:srgbClr val="000000"/>
                </a:solidFill>
                <a:latin typeface="Century Gothic" panose="020B0502020202020204" pitchFamily="34" charset="0"/>
              </a:rPr>
              <a:t>different timings of fluid administrations </a:t>
            </a:r>
            <a:r>
              <a:rPr lang="en-US" sz="2400" b="0" i="0" u="none" strike="noStrike" baseline="0" dirty="0">
                <a:solidFill>
                  <a:srgbClr val="000000"/>
                </a:solidFill>
                <a:latin typeface="Century Gothic" panose="020B0502020202020204" pitchFamily="34" charset="0"/>
              </a:rPr>
              <a:t>and found that </a:t>
            </a:r>
            <a:r>
              <a:rPr lang="en-US" sz="2400" b="1" i="0" u="none" strike="noStrike" baseline="0" dirty="0">
                <a:solidFill>
                  <a:srgbClr val="000000"/>
                </a:solidFill>
                <a:latin typeface="Century Gothic" panose="020B0502020202020204" pitchFamily="34" charset="0"/>
              </a:rPr>
              <a:t>overnight hydration and subsequent intraoperative 13ml/kg/h crystalloid infusion, </a:t>
            </a:r>
            <a:r>
              <a:rPr lang="en-US" sz="2400" b="0" i="0" u="none" strike="noStrike" baseline="0" dirty="0">
                <a:solidFill>
                  <a:srgbClr val="000000"/>
                </a:solidFill>
                <a:latin typeface="Century Gothic" panose="020B0502020202020204" pitchFamily="34" charset="0"/>
              </a:rPr>
              <a:t>with </a:t>
            </a:r>
            <a:r>
              <a:rPr lang="en-US" sz="2400" b="1" i="0" u="none" strike="noStrike" baseline="0" dirty="0">
                <a:solidFill>
                  <a:srgbClr val="000000"/>
                </a:solidFill>
                <a:latin typeface="Century Gothic" panose="020B0502020202020204" pitchFamily="34" charset="0"/>
              </a:rPr>
              <a:t>6 ml/kg bolus colloid infusion before </a:t>
            </a:r>
            <a:r>
              <a:rPr lang="en-US" sz="2400" b="0" i="0" u="none" strike="noStrike" baseline="0" dirty="0" err="1">
                <a:solidFill>
                  <a:srgbClr val="000000"/>
                </a:solidFill>
                <a:latin typeface="Century Gothic" panose="020B0502020202020204" pitchFamily="34" charset="0"/>
              </a:rPr>
              <a:t>anaesthetic</a:t>
            </a:r>
            <a:r>
              <a:rPr lang="en-US" sz="2400" b="0" i="0" u="none" strike="noStrike" baseline="0" dirty="0">
                <a:solidFill>
                  <a:srgbClr val="000000"/>
                </a:solidFill>
                <a:latin typeface="Century Gothic" panose="020B0502020202020204" pitchFamily="34" charset="0"/>
              </a:rPr>
              <a:t> </a:t>
            </a:r>
            <a:r>
              <a:rPr lang="en-US" sz="2400" b="1" i="0" u="none" strike="noStrike" baseline="0" dirty="0">
                <a:solidFill>
                  <a:srgbClr val="000000"/>
                </a:solidFill>
                <a:latin typeface="Century Gothic" panose="020B0502020202020204" pitchFamily="34" charset="0"/>
              </a:rPr>
              <a:t>induction AND before pneumoperitoneum </a:t>
            </a:r>
            <a:r>
              <a:rPr lang="en-US" sz="2400" b="0" i="0" u="none" strike="noStrike" baseline="0" dirty="0">
                <a:solidFill>
                  <a:srgbClr val="000000"/>
                </a:solidFill>
                <a:latin typeface="Century Gothic" panose="020B0502020202020204" pitchFamily="34" charset="0"/>
              </a:rPr>
              <a:t>resulted in </a:t>
            </a:r>
            <a:r>
              <a:rPr lang="en-US" sz="2400" b="1" i="0" u="none" strike="noStrike" baseline="0" dirty="0">
                <a:solidFill>
                  <a:srgbClr val="000000"/>
                </a:solidFill>
                <a:latin typeface="Century Gothic" panose="020B0502020202020204" pitchFamily="34" charset="0"/>
              </a:rPr>
              <a:t>better cardiovascular parameters and improved graft function. </a:t>
            </a:r>
            <a:endParaRPr lang="en-US" sz="2400" b="0" i="0" u="none" strike="noStrike" baseline="0" dirty="0">
              <a:solidFill>
                <a:srgbClr val="000000"/>
              </a:solidFill>
              <a:latin typeface="Century Gothic" panose="020B0502020202020204" pitchFamily="34" charset="0"/>
            </a:endParaRPr>
          </a:p>
          <a:p>
            <a:r>
              <a:rPr lang="en-US" sz="2400" b="0" i="0" u="none" strike="noStrike" baseline="0" dirty="0">
                <a:solidFill>
                  <a:srgbClr val="000000"/>
                </a:solidFill>
                <a:latin typeface="Century Gothic" panose="020B0502020202020204" pitchFamily="34" charset="0"/>
              </a:rPr>
              <a:t>- Besides volume of fluids infused, adequate perfusion pressure is paramount in the face of IAP. </a:t>
            </a:r>
            <a:r>
              <a:rPr lang="en-US" sz="2400" b="1" i="0" u="none" strike="noStrike" baseline="0" dirty="0">
                <a:solidFill>
                  <a:srgbClr val="000000"/>
                </a:solidFill>
                <a:latin typeface="Century Gothic" panose="020B0502020202020204" pitchFamily="34" charset="0"/>
              </a:rPr>
              <a:t>A mean arterial pressure amounting to the added IAP may be required during period of pneumo-peritoneum. </a:t>
            </a:r>
            <a:endParaRPr lang="en-US" sz="2400" b="0" i="0" u="none" strike="noStrike" baseline="0" dirty="0">
              <a:solidFill>
                <a:srgbClr val="000000"/>
              </a:solidFill>
              <a:latin typeface="Century Gothic" panose="020B0502020202020204" pitchFamily="34" charset="0"/>
            </a:endParaRPr>
          </a:p>
          <a:p>
            <a:r>
              <a:rPr lang="en-US" sz="2400" b="0" i="0" u="none" strike="noStrike" baseline="0" dirty="0">
                <a:solidFill>
                  <a:srgbClr val="000000"/>
                </a:solidFill>
                <a:latin typeface="Century Gothic" panose="020B0502020202020204" pitchFamily="34" charset="0"/>
              </a:rPr>
              <a:t>- </a:t>
            </a:r>
            <a:r>
              <a:rPr lang="en-US" sz="2400" b="1" i="0" u="none" strike="noStrike" baseline="0" dirty="0">
                <a:solidFill>
                  <a:srgbClr val="000000"/>
                </a:solidFill>
                <a:latin typeface="Century Gothic" panose="020B0502020202020204" pitchFamily="34" charset="0"/>
              </a:rPr>
              <a:t>Use of vasopressor (Ephedrine or Phenylephrine) should be avoided as far as possible </a:t>
            </a:r>
            <a:r>
              <a:rPr lang="en-US" sz="2400" b="0" i="0" u="none" strike="noStrike" baseline="0" dirty="0">
                <a:solidFill>
                  <a:srgbClr val="000000"/>
                </a:solidFill>
                <a:latin typeface="Century Gothic" panose="020B0502020202020204" pitchFamily="34" charset="0"/>
              </a:rPr>
              <a:t>but </a:t>
            </a:r>
            <a:r>
              <a:rPr lang="en-US" sz="2400" b="1" i="0" u="none" strike="noStrike" baseline="0" dirty="0">
                <a:solidFill>
                  <a:srgbClr val="000000"/>
                </a:solidFill>
                <a:latin typeface="Century Gothic" panose="020B0502020202020204" pitchFamily="34" charset="0"/>
              </a:rPr>
              <a:t>may be used </a:t>
            </a:r>
            <a:r>
              <a:rPr lang="en-US" sz="2400" b="0" i="0" u="none" strike="noStrike" baseline="0" dirty="0">
                <a:solidFill>
                  <a:srgbClr val="000000"/>
                </a:solidFill>
                <a:latin typeface="Century Gothic" panose="020B0502020202020204" pitchFamily="34" charset="0"/>
              </a:rPr>
              <a:t>as an interim measure </a:t>
            </a:r>
            <a:r>
              <a:rPr lang="en-US" sz="2400" b="1" i="0" u="none" strike="noStrike" baseline="0" dirty="0">
                <a:solidFill>
                  <a:srgbClr val="000000"/>
                </a:solidFill>
                <a:latin typeface="Century Gothic" panose="020B0502020202020204" pitchFamily="34" charset="0"/>
              </a:rPr>
              <a:t>to treat refractory hypotension in the initial stages </a:t>
            </a:r>
            <a:r>
              <a:rPr lang="en-US" sz="2400" b="0" i="0" u="none" strike="noStrike" baseline="0" dirty="0">
                <a:solidFill>
                  <a:srgbClr val="000000"/>
                </a:solidFill>
                <a:latin typeface="Century Gothic" panose="020B0502020202020204" pitchFamily="34" charset="0"/>
              </a:rPr>
              <a:t>of procedure</a:t>
            </a:r>
            <a:r>
              <a:rPr lang="en-US" sz="2400" b="1" i="0" u="none" strike="noStrike" baseline="0" dirty="0">
                <a:solidFill>
                  <a:srgbClr val="000000"/>
                </a:solidFill>
                <a:latin typeface="Century Gothic" panose="020B0502020202020204" pitchFamily="34" charset="0"/>
              </a:rPr>
              <a:t>. Single bolus </a:t>
            </a:r>
            <a:r>
              <a:rPr lang="en-US" sz="2400" b="0" i="0" u="none" strike="noStrike" baseline="0" dirty="0">
                <a:solidFill>
                  <a:srgbClr val="000000"/>
                </a:solidFill>
                <a:latin typeface="Century Gothic" panose="020B0502020202020204" pitchFamily="34" charset="0"/>
              </a:rPr>
              <a:t>will have a </a:t>
            </a:r>
            <a:r>
              <a:rPr lang="en-US" sz="2400" b="1" i="0" u="none" strike="noStrike" baseline="0" dirty="0">
                <a:solidFill>
                  <a:srgbClr val="000000"/>
                </a:solidFill>
                <a:latin typeface="Century Gothic" panose="020B0502020202020204" pitchFamily="34" charset="0"/>
              </a:rPr>
              <a:t>duration of action of up to 10 minutes but multiple ephedrine boluses could last up to 2-3 hours. </a:t>
            </a:r>
            <a:endParaRPr lang="en-US" sz="2400" b="0" i="0" u="none" strike="noStrike" baseline="0" dirty="0">
              <a:solidFill>
                <a:srgbClr val="000000"/>
              </a:solidFill>
              <a:latin typeface="Century Gothic" panose="020B0502020202020204" pitchFamily="34" charset="0"/>
            </a:endParaRPr>
          </a:p>
          <a:p>
            <a:endParaRPr lang="en-IN" sz="2400" dirty="0"/>
          </a:p>
        </p:txBody>
      </p:sp>
    </p:spTree>
    <p:extLst>
      <p:ext uri="{BB962C8B-B14F-4D97-AF65-F5344CB8AC3E}">
        <p14:creationId xmlns:p14="http://schemas.microsoft.com/office/powerpoint/2010/main" val="139517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EFE3-0C19-4CAD-81B3-708D7061B65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4EEFAC9-EA10-4354-8890-3FBEA989F5C3}"/>
              </a:ext>
            </a:extLst>
          </p:cNvPr>
          <p:cNvSpPr>
            <a:spLocks noGrp="1"/>
          </p:cNvSpPr>
          <p:nvPr>
            <p:ph idx="1"/>
          </p:nvPr>
        </p:nvSpPr>
        <p:spPr/>
        <p:txBody>
          <a:bodyPr>
            <a:normAutofit/>
          </a:bodyPr>
          <a:lstStyle/>
          <a:p>
            <a:r>
              <a:rPr lang="en-IN" sz="2400" b="1" i="0" u="none" strike="noStrike" baseline="0" dirty="0">
                <a:solidFill>
                  <a:srgbClr val="000000"/>
                </a:solidFill>
                <a:latin typeface="Century Gothic" panose="020B0502020202020204" pitchFamily="34" charset="0"/>
              </a:rPr>
              <a:t>Recommendation </a:t>
            </a:r>
            <a:endParaRPr lang="en-IN" sz="2400" b="0" i="0" u="none" strike="noStrike" baseline="0" dirty="0">
              <a:solidFill>
                <a:srgbClr val="000000"/>
              </a:solidFill>
              <a:latin typeface="Century Gothic" panose="020B0502020202020204" pitchFamily="34" charset="0"/>
            </a:endParaRPr>
          </a:p>
          <a:p>
            <a:r>
              <a:rPr lang="en-US" sz="2400" b="0" i="0" u="none" strike="noStrike" baseline="0" dirty="0">
                <a:solidFill>
                  <a:srgbClr val="000000"/>
                </a:solidFill>
                <a:latin typeface="Century Gothic" panose="020B0502020202020204" pitchFamily="34" charset="0"/>
              </a:rPr>
              <a:t>- </a:t>
            </a:r>
            <a:r>
              <a:rPr lang="en-US" sz="2400" b="1" i="0" u="none" strike="noStrike" baseline="0" dirty="0">
                <a:solidFill>
                  <a:srgbClr val="000000"/>
                </a:solidFill>
                <a:latin typeface="Century Gothic" panose="020B0502020202020204" pitchFamily="34" charset="0"/>
              </a:rPr>
              <a:t>Overnight hydration </a:t>
            </a:r>
            <a:r>
              <a:rPr lang="en-US" sz="2400" b="0" i="0" u="none" strike="noStrike" baseline="0" dirty="0">
                <a:solidFill>
                  <a:srgbClr val="000000"/>
                </a:solidFill>
                <a:latin typeface="Century Gothic" panose="020B0502020202020204" pitchFamily="34" charset="0"/>
              </a:rPr>
              <a:t>should be instituted at the start of fasting. </a:t>
            </a:r>
          </a:p>
          <a:p>
            <a:r>
              <a:rPr lang="en-US" sz="2400" b="0" i="0" u="none" strike="noStrike" baseline="0" dirty="0">
                <a:solidFill>
                  <a:srgbClr val="000000"/>
                </a:solidFill>
                <a:latin typeface="Century Gothic" panose="020B0502020202020204" pitchFamily="34" charset="0"/>
              </a:rPr>
              <a:t>- </a:t>
            </a:r>
            <a:r>
              <a:rPr lang="en-US" sz="2400" b="1" i="0" u="none" strike="noStrike" baseline="0" dirty="0">
                <a:solidFill>
                  <a:srgbClr val="000000"/>
                </a:solidFill>
                <a:latin typeface="Century Gothic" panose="020B0502020202020204" pitchFamily="34" charset="0"/>
              </a:rPr>
              <a:t>Caution with induction doses of propofol especially for hypertensive donors. </a:t>
            </a:r>
            <a:endParaRPr lang="en-US" sz="2400" b="0" i="0" u="none" strike="noStrike" baseline="0" dirty="0">
              <a:solidFill>
                <a:srgbClr val="000000"/>
              </a:solidFill>
              <a:latin typeface="Century Gothic" panose="020B0502020202020204" pitchFamily="34" charset="0"/>
            </a:endParaRPr>
          </a:p>
          <a:p>
            <a:r>
              <a:rPr lang="en-US" sz="2400" b="0" i="0" u="none" strike="noStrike" baseline="0" dirty="0">
                <a:solidFill>
                  <a:srgbClr val="000000"/>
                </a:solidFill>
                <a:latin typeface="Century Gothic" panose="020B0502020202020204" pitchFamily="34" charset="0"/>
              </a:rPr>
              <a:t>- Volumes of </a:t>
            </a:r>
            <a:r>
              <a:rPr lang="en-US" sz="2400" b="1" i="0" u="none" strike="noStrike" baseline="0" dirty="0">
                <a:solidFill>
                  <a:srgbClr val="000000"/>
                </a:solidFill>
                <a:latin typeface="Century Gothic" panose="020B0502020202020204" pitchFamily="34" charset="0"/>
              </a:rPr>
              <a:t>up to 20 ml/kg/h </a:t>
            </a:r>
            <a:r>
              <a:rPr lang="en-US" sz="2400" b="0" i="0" u="none" strike="noStrike" baseline="0" dirty="0">
                <a:solidFill>
                  <a:srgbClr val="000000"/>
                </a:solidFill>
                <a:latin typeface="Century Gothic" panose="020B0502020202020204" pitchFamily="34" charset="0"/>
              </a:rPr>
              <a:t>is to be used intra-operatively. </a:t>
            </a:r>
          </a:p>
          <a:p>
            <a:r>
              <a:rPr lang="en-US" sz="2400" b="0" i="0" u="none" strike="noStrike" baseline="0" dirty="0">
                <a:solidFill>
                  <a:srgbClr val="000000"/>
                </a:solidFill>
                <a:latin typeface="Century Gothic" panose="020B0502020202020204" pitchFamily="34" charset="0"/>
              </a:rPr>
              <a:t>- A minimum of </a:t>
            </a:r>
            <a:r>
              <a:rPr lang="en-US" sz="2400" b="1" i="0" u="none" strike="noStrike" baseline="0" dirty="0">
                <a:solidFill>
                  <a:srgbClr val="000000"/>
                </a:solidFill>
                <a:latin typeface="Century Gothic" panose="020B0502020202020204" pitchFamily="34" charset="0"/>
              </a:rPr>
              <a:t>IAP values to be added </a:t>
            </a:r>
            <a:r>
              <a:rPr lang="en-US" sz="2400" b="0" i="0" u="none" strike="noStrike" baseline="0" dirty="0">
                <a:solidFill>
                  <a:srgbClr val="000000"/>
                </a:solidFill>
                <a:latin typeface="Century Gothic" panose="020B0502020202020204" pitchFamily="34" charset="0"/>
              </a:rPr>
              <a:t>to of pre-operative </a:t>
            </a:r>
            <a:r>
              <a:rPr lang="en-US" sz="2400" b="1" i="0" u="none" strike="noStrike" baseline="0" dirty="0">
                <a:solidFill>
                  <a:srgbClr val="000000"/>
                </a:solidFill>
                <a:latin typeface="Century Gothic" panose="020B0502020202020204" pitchFamily="34" charset="0"/>
              </a:rPr>
              <a:t>Mean Arterial Pressure (MAP) as Perfusion Pressure during pneumo-peritoneum. </a:t>
            </a:r>
            <a:endParaRPr lang="en-US" sz="2400" b="0" i="0" u="none" strike="noStrike" baseline="0" dirty="0">
              <a:solidFill>
                <a:srgbClr val="000000"/>
              </a:solidFill>
              <a:latin typeface="Century Gothic" panose="020B0502020202020204" pitchFamily="34" charset="0"/>
            </a:endParaRPr>
          </a:p>
          <a:p>
            <a:r>
              <a:rPr lang="en-US" sz="2400" b="0" i="0" u="none" strike="noStrike" baseline="0" dirty="0">
                <a:solidFill>
                  <a:srgbClr val="000000"/>
                </a:solidFill>
                <a:latin typeface="Century Gothic" panose="020B0502020202020204" pitchFamily="34" charset="0"/>
              </a:rPr>
              <a:t>- Concurrent administration of </a:t>
            </a:r>
            <a:r>
              <a:rPr lang="en-US" sz="2400" b="1" i="0" u="none" strike="noStrike" baseline="0" dirty="0">
                <a:solidFill>
                  <a:srgbClr val="000000"/>
                </a:solidFill>
                <a:latin typeface="Century Gothic" panose="020B0502020202020204" pitchFamily="34" charset="0"/>
              </a:rPr>
              <a:t>200ml of 20% mannitol </a:t>
            </a:r>
            <a:r>
              <a:rPr lang="en-US" sz="2400" b="0" i="0" u="none" strike="noStrike" baseline="0" dirty="0">
                <a:solidFill>
                  <a:srgbClr val="000000"/>
                </a:solidFill>
                <a:latin typeface="Century Gothic" panose="020B0502020202020204" pitchFamily="34" charset="0"/>
              </a:rPr>
              <a:t>after induction of </a:t>
            </a:r>
            <a:r>
              <a:rPr lang="en-US" sz="2400" b="0" i="0" u="none" strike="noStrike" baseline="0" dirty="0" err="1">
                <a:solidFill>
                  <a:srgbClr val="000000"/>
                </a:solidFill>
                <a:latin typeface="Century Gothic" panose="020B0502020202020204" pitchFamily="34" charset="0"/>
              </a:rPr>
              <a:t>anaesthesia</a:t>
            </a:r>
            <a:r>
              <a:rPr lang="en-US" sz="2400" b="0" i="0" u="none" strike="noStrike" baseline="0" dirty="0">
                <a:solidFill>
                  <a:srgbClr val="000000"/>
                </a:solidFill>
                <a:latin typeface="Century Gothic" panose="020B0502020202020204" pitchFamily="34" charset="0"/>
              </a:rPr>
              <a:t> to finish before arterial clamping </a:t>
            </a:r>
          </a:p>
          <a:p>
            <a:endParaRPr lang="en-IN" sz="2400" dirty="0"/>
          </a:p>
        </p:txBody>
      </p:sp>
    </p:spTree>
    <p:extLst>
      <p:ext uri="{BB962C8B-B14F-4D97-AF65-F5344CB8AC3E}">
        <p14:creationId xmlns:p14="http://schemas.microsoft.com/office/powerpoint/2010/main" val="1732713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3933" y="-18509"/>
            <a:ext cx="5645785" cy="689291"/>
          </a:xfrm>
          <a:prstGeom prst="rect">
            <a:avLst/>
          </a:prstGeom>
        </p:spPr>
        <p:txBody>
          <a:bodyPr vert="horz" wrap="square" lIns="0" tIns="12065" rIns="0" bIns="0" rtlCol="0" anchor="ctr">
            <a:spAutoFit/>
          </a:bodyPr>
          <a:lstStyle/>
          <a:p>
            <a:pPr marL="12700">
              <a:lnSpc>
                <a:spcPct val="100000"/>
              </a:lnSpc>
              <a:spcBef>
                <a:spcPts val="95"/>
              </a:spcBef>
            </a:pPr>
            <a:r>
              <a:rPr b="1" u="sng" spc="-245" dirty="0"/>
              <a:t>Pre-anaesthetic</a:t>
            </a:r>
            <a:r>
              <a:rPr b="1" u="sng" spc="-310" dirty="0"/>
              <a:t> </a:t>
            </a:r>
            <a:r>
              <a:rPr b="1" u="sng" spc="-225" dirty="0"/>
              <a:t>Evaluation</a:t>
            </a:r>
          </a:p>
        </p:txBody>
      </p:sp>
      <p:sp>
        <p:nvSpPr>
          <p:cNvPr id="3" name="object 3"/>
          <p:cNvSpPr txBox="1"/>
          <p:nvPr/>
        </p:nvSpPr>
        <p:spPr>
          <a:xfrm>
            <a:off x="1907541" y="596239"/>
            <a:ext cx="4655185" cy="5878532"/>
          </a:xfrm>
          <a:prstGeom prst="rect">
            <a:avLst/>
          </a:prstGeom>
        </p:spPr>
        <p:txBody>
          <a:bodyPr vert="horz" wrap="square" lIns="0" tIns="60960" rIns="0" bIns="0" rtlCol="0">
            <a:spAutoFit/>
          </a:bodyPr>
          <a:lstStyle/>
          <a:p>
            <a:pPr marL="355600" indent="-342900">
              <a:spcBef>
                <a:spcPts val="480"/>
              </a:spcBef>
              <a:buFont typeface="Arial"/>
              <a:buChar char="•"/>
              <a:tabLst>
                <a:tab pos="354965" algn="l"/>
                <a:tab pos="355600" algn="l"/>
              </a:tabLst>
            </a:pPr>
            <a:r>
              <a:rPr sz="3200" i="1" spc="-15" dirty="0">
                <a:latin typeface="Carlito"/>
                <a:cs typeface="Carlito"/>
              </a:rPr>
              <a:t>History</a:t>
            </a:r>
            <a:endParaRPr sz="3200" dirty="0">
              <a:latin typeface="Carlito"/>
              <a:cs typeface="Carlito"/>
            </a:endParaRPr>
          </a:p>
          <a:p>
            <a:pPr marL="355600" indent="-342900">
              <a:spcBef>
                <a:spcPts val="385"/>
              </a:spcBef>
              <a:buFont typeface="Arial"/>
              <a:buChar char="•"/>
              <a:tabLst>
                <a:tab pos="354965" algn="l"/>
                <a:tab pos="355600" algn="l"/>
              </a:tabLst>
            </a:pPr>
            <a:r>
              <a:rPr sz="3200" i="1" spc="-15" dirty="0">
                <a:latin typeface="Carlito"/>
                <a:cs typeface="Carlito"/>
              </a:rPr>
              <a:t>Physical</a:t>
            </a:r>
            <a:r>
              <a:rPr sz="3200" i="1" spc="10" dirty="0">
                <a:latin typeface="Carlito"/>
                <a:cs typeface="Carlito"/>
              </a:rPr>
              <a:t> </a:t>
            </a:r>
            <a:r>
              <a:rPr sz="3200" i="1" spc="-15" dirty="0">
                <a:latin typeface="Carlito"/>
                <a:cs typeface="Carlito"/>
              </a:rPr>
              <a:t>examination</a:t>
            </a:r>
            <a:endParaRPr sz="3200" dirty="0">
              <a:latin typeface="Carlito"/>
              <a:cs typeface="Carlito"/>
            </a:endParaRPr>
          </a:p>
          <a:p>
            <a:pPr marL="355600" indent="-342900">
              <a:spcBef>
                <a:spcPts val="385"/>
              </a:spcBef>
              <a:buFont typeface="Arial"/>
              <a:buChar char="•"/>
              <a:tabLst>
                <a:tab pos="354965" algn="l"/>
                <a:tab pos="355600" algn="l"/>
              </a:tabLst>
            </a:pPr>
            <a:r>
              <a:rPr sz="3200" i="1" spc="-10" dirty="0">
                <a:latin typeface="Carlito"/>
                <a:cs typeface="Carlito"/>
              </a:rPr>
              <a:t>Laboratory</a:t>
            </a:r>
            <a:r>
              <a:rPr sz="3200" i="1" spc="-20" dirty="0">
                <a:latin typeface="Carlito"/>
                <a:cs typeface="Carlito"/>
              </a:rPr>
              <a:t> </a:t>
            </a:r>
            <a:r>
              <a:rPr sz="3200" i="1" spc="-10" dirty="0">
                <a:latin typeface="Carlito"/>
                <a:cs typeface="Carlito"/>
              </a:rPr>
              <a:t>investigations:</a:t>
            </a:r>
            <a:endParaRPr sz="3200" dirty="0">
              <a:latin typeface="Carlito"/>
              <a:cs typeface="Carlito"/>
            </a:endParaRPr>
          </a:p>
          <a:p>
            <a:pPr marL="355600" indent="-342900">
              <a:spcBef>
                <a:spcPts val="355"/>
              </a:spcBef>
              <a:buFont typeface="Wingdings"/>
              <a:buChar char=""/>
              <a:tabLst>
                <a:tab pos="355600" algn="l"/>
              </a:tabLst>
            </a:pPr>
            <a:r>
              <a:rPr sz="2800" spc="-175" dirty="0">
                <a:latin typeface="Trebuchet MS"/>
                <a:cs typeface="Trebuchet MS"/>
              </a:rPr>
              <a:t>Complete</a:t>
            </a:r>
            <a:r>
              <a:rPr sz="2800" spc="-185" dirty="0">
                <a:latin typeface="Trebuchet MS"/>
                <a:cs typeface="Trebuchet MS"/>
              </a:rPr>
              <a:t> </a:t>
            </a:r>
            <a:r>
              <a:rPr sz="2800" spc="-145" dirty="0">
                <a:latin typeface="Trebuchet MS"/>
                <a:cs typeface="Trebuchet MS"/>
              </a:rPr>
              <a:t>haemogram</a:t>
            </a:r>
            <a:endParaRPr sz="2800" dirty="0">
              <a:latin typeface="Trebuchet MS"/>
              <a:cs typeface="Trebuchet MS"/>
            </a:endParaRPr>
          </a:p>
          <a:p>
            <a:pPr marL="355600" indent="-342900">
              <a:spcBef>
                <a:spcPts val="335"/>
              </a:spcBef>
              <a:buFont typeface="Wingdings"/>
              <a:buChar char=""/>
              <a:tabLst>
                <a:tab pos="355600" algn="l"/>
              </a:tabLst>
            </a:pPr>
            <a:r>
              <a:rPr sz="2800" spc="-125" dirty="0">
                <a:latin typeface="Trebuchet MS"/>
                <a:cs typeface="Trebuchet MS"/>
              </a:rPr>
              <a:t>FBS/PPBS</a:t>
            </a:r>
            <a:endParaRPr sz="2800" dirty="0">
              <a:latin typeface="Trebuchet MS"/>
              <a:cs typeface="Trebuchet MS"/>
            </a:endParaRPr>
          </a:p>
          <a:p>
            <a:pPr marL="355600" indent="-342900">
              <a:spcBef>
                <a:spcPts val="335"/>
              </a:spcBef>
              <a:buFont typeface="Wingdings"/>
              <a:buChar char=""/>
              <a:tabLst>
                <a:tab pos="355600" algn="l"/>
              </a:tabLst>
            </a:pPr>
            <a:r>
              <a:rPr sz="2800" spc="-155" dirty="0">
                <a:latin typeface="Trebuchet MS"/>
                <a:cs typeface="Trebuchet MS"/>
              </a:rPr>
              <a:t>Urea/Creatinine</a:t>
            </a:r>
            <a:endParaRPr sz="2800" dirty="0">
              <a:latin typeface="Trebuchet MS"/>
              <a:cs typeface="Trebuchet MS"/>
            </a:endParaRPr>
          </a:p>
          <a:p>
            <a:pPr marL="355600" indent="-342900">
              <a:spcBef>
                <a:spcPts val="340"/>
              </a:spcBef>
              <a:buFont typeface="Wingdings"/>
              <a:buChar char=""/>
              <a:tabLst>
                <a:tab pos="355600" algn="l"/>
              </a:tabLst>
            </a:pPr>
            <a:r>
              <a:rPr sz="2800" spc="-160" dirty="0">
                <a:latin typeface="Arial" panose="020B0604020202020204" pitchFamily="34" charset="0"/>
                <a:cs typeface="Arial" panose="020B0604020202020204" pitchFamily="34" charset="0"/>
              </a:rPr>
              <a:t>Serum</a:t>
            </a:r>
            <a:r>
              <a:rPr sz="2800" spc="-215" dirty="0">
                <a:latin typeface="Trebuchet MS"/>
                <a:cs typeface="Trebuchet MS"/>
              </a:rPr>
              <a:t> </a:t>
            </a:r>
            <a:r>
              <a:rPr sz="2800" spc="-175" dirty="0">
                <a:latin typeface="Trebuchet MS"/>
                <a:cs typeface="Trebuchet MS"/>
              </a:rPr>
              <a:t>electrolytes</a:t>
            </a:r>
            <a:endParaRPr sz="2800" dirty="0">
              <a:latin typeface="Trebuchet MS"/>
              <a:cs typeface="Trebuchet MS"/>
            </a:endParaRPr>
          </a:p>
          <a:p>
            <a:pPr marL="355600" indent="-342900">
              <a:spcBef>
                <a:spcPts val="335"/>
              </a:spcBef>
              <a:buFont typeface="Wingdings"/>
              <a:buChar char=""/>
              <a:tabLst>
                <a:tab pos="355600" algn="l"/>
              </a:tabLst>
            </a:pPr>
            <a:r>
              <a:rPr sz="2800" spc="-350" dirty="0">
                <a:latin typeface="Trebuchet MS"/>
                <a:cs typeface="Trebuchet MS"/>
              </a:rPr>
              <a:t>LFT</a:t>
            </a:r>
            <a:endParaRPr sz="2800" dirty="0">
              <a:latin typeface="Trebuchet MS"/>
              <a:cs typeface="Trebuchet MS"/>
            </a:endParaRPr>
          </a:p>
          <a:p>
            <a:pPr marL="355600" indent="-342900">
              <a:spcBef>
                <a:spcPts val="335"/>
              </a:spcBef>
              <a:buFont typeface="Wingdings"/>
              <a:buChar char=""/>
              <a:tabLst>
                <a:tab pos="355600" algn="l"/>
              </a:tabLst>
            </a:pPr>
            <a:r>
              <a:rPr sz="2800" spc="-140" dirty="0">
                <a:latin typeface="Trebuchet MS"/>
                <a:cs typeface="Trebuchet MS"/>
              </a:rPr>
              <a:t>Coagulation</a:t>
            </a:r>
            <a:r>
              <a:rPr sz="2800" spc="-200" dirty="0">
                <a:latin typeface="Trebuchet MS"/>
                <a:cs typeface="Trebuchet MS"/>
              </a:rPr>
              <a:t> </a:t>
            </a:r>
            <a:r>
              <a:rPr sz="2800" spc="-160" dirty="0">
                <a:latin typeface="Trebuchet MS"/>
                <a:cs typeface="Trebuchet MS"/>
              </a:rPr>
              <a:t>profile</a:t>
            </a:r>
            <a:endParaRPr sz="2800" dirty="0">
              <a:latin typeface="Trebuchet MS"/>
              <a:cs typeface="Trebuchet MS"/>
            </a:endParaRPr>
          </a:p>
          <a:p>
            <a:pPr marL="355600" indent="-342900">
              <a:spcBef>
                <a:spcPts val="340"/>
              </a:spcBef>
              <a:buFont typeface="Wingdings"/>
              <a:buChar char=""/>
              <a:tabLst>
                <a:tab pos="355600" algn="l"/>
              </a:tabLst>
            </a:pPr>
            <a:r>
              <a:rPr sz="2800" spc="-180" dirty="0">
                <a:latin typeface="Trebuchet MS"/>
                <a:cs typeface="Trebuchet MS"/>
              </a:rPr>
              <a:t>CXR</a:t>
            </a:r>
            <a:endParaRPr sz="2800" dirty="0">
              <a:latin typeface="Trebuchet MS"/>
              <a:cs typeface="Trebuchet MS"/>
            </a:endParaRPr>
          </a:p>
          <a:p>
            <a:pPr marL="355600" indent="-342900">
              <a:spcBef>
                <a:spcPts val="335"/>
              </a:spcBef>
              <a:buFont typeface="Wingdings"/>
              <a:buChar char=""/>
              <a:tabLst>
                <a:tab pos="355600" algn="l"/>
              </a:tabLst>
            </a:pPr>
            <a:r>
              <a:rPr sz="2800" spc="-175" dirty="0">
                <a:latin typeface="Trebuchet MS"/>
                <a:cs typeface="Trebuchet MS"/>
              </a:rPr>
              <a:t>12-lead</a:t>
            </a:r>
            <a:r>
              <a:rPr sz="2800" spc="-190" dirty="0">
                <a:latin typeface="Trebuchet MS"/>
                <a:cs typeface="Trebuchet MS"/>
              </a:rPr>
              <a:t> </a:t>
            </a:r>
            <a:r>
              <a:rPr sz="2800" spc="-210" dirty="0">
                <a:latin typeface="Trebuchet MS"/>
                <a:cs typeface="Trebuchet MS"/>
              </a:rPr>
              <a:t>ECG</a:t>
            </a:r>
            <a:endParaRPr sz="2800" dirty="0">
              <a:latin typeface="Trebuchet MS"/>
              <a:cs typeface="Trebuchet MS"/>
            </a:endParaRPr>
          </a:p>
          <a:p>
            <a:pPr marL="355600" indent="-342900">
              <a:spcBef>
                <a:spcPts val="335"/>
              </a:spcBef>
              <a:buFont typeface="Wingdings"/>
              <a:buChar char=""/>
              <a:tabLst>
                <a:tab pos="355600" algn="l"/>
              </a:tabLst>
            </a:pPr>
            <a:r>
              <a:rPr sz="2800" spc="-150" dirty="0">
                <a:latin typeface="Trebuchet MS"/>
                <a:cs typeface="Trebuchet MS"/>
              </a:rPr>
              <a:t>2D-</a:t>
            </a:r>
            <a:r>
              <a:rPr sz="2800" spc="-204" dirty="0">
                <a:latin typeface="Trebuchet MS"/>
                <a:cs typeface="Trebuchet MS"/>
              </a:rPr>
              <a:t> </a:t>
            </a:r>
            <a:r>
              <a:rPr sz="2800" spc="-185" dirty="0">
                <a:latin typeface="Trebuchet MS"/>
                <a:cs typeface="Trebuchet MS"/>
              </a:rPr>
              <a:t>ECHO</a:t>
            </a:r>
            <a:endParaRPr sz="2800" dirty="0">
              <a:latin typeface="Trebuchet MS"/>
              <a:cs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1030" y="95758"/>
            <a:ext cx="4873625" cy="696595"/>
          </a:xfrm>
          <a:prstGeom prst="rect">
            <a:avLst/>
          </a:prstGeom>
        </p:spPr>
        <p:txBody>
          <a:bodyPr vert="horz" wrap="square" lIns="0" tIns="12700" rIns="0" bIns="0" rtlCol="0" anchor="ctr">
            <a:spAutoFit/>
          </a:bodyPr>
          <a:lstStyle/>
          <a:p>
            <a:pPr marL="12700">
              <a:lnSpc>
                <a:spcPct val="100000"/>
              </a:lnSpc>
              <a:spcBef>
                <a:spcPts val="100"/>
              </a:spcBef>
            </a:pPr>
            <a:r>
              <a:rPr spc="-165" dirty="0"/>
              <a:t>Goals </a:t>
            </a:r>
            <a:r>
              <a:rPr spc="-180" dirty="0"/>
              <a:t>of</a:t>
            </a:r>
            <a:r>
              <a:rPr spc="-575" dirty="0"/>
              <a:t> </a:t>
            </a:r>
            <a:r>
              <a:rPr spc="-215" dirty="0"/>
              <a:t>Anaesthesia</a:t>
            </a:r>
            <a:endParaRPr/>
          </a:p>
        </p:txBody>
      </p:sp>
      <p:sp>
        <p:nvSpPr>
          <p:cNvPr id="3" name="object 3"/>
          <p:cNvSpPr txBox="1"/>
          <p:nvPr/>
        </p:nvSpPr>
        <p:spPr>
          <a:xfrm>
            <a:off x="1907540" y="901039"/>
            <a:ext cx="7232650" cy="4173578"/>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spc="-10" dirty="0">
                <a:latin typeface="Carlito"/>
                <a:cs typeface="Carlito"/>
              </a:rPr>
              <a:t>Stable</a:t>
            </a:r>
            <a:r>
              <a:rPr sz="3200" spc="-5" dirty="0">
                <a:latin typeface="Carlito"/>
                <a:cs typeface="Carlito"/>
              </a:rPr>
              <a:t> hemodynamic</a:t>
            </a:r>
            <a:endParaRPr sz="3200" dirty="0">
              <a:latin typeface="Carlito"/>
              <a:cs typeface="Carlito"/>
            </a:endParaRPr>
          </a:p>
          <a:p>
            <a:pPr marL="355600" indent="-342900">
              <a:spcBef>
                <a:spcPts val="770"/>
              </a:spcBef>
              <a:buFont typeface="Arial"/>
              <a:buChar char="•"/>
              <a:tabLst>
                <a:tab pos="354965" algn="l"/>
                <a:tab pos="355600" algn="l"/>
              </a:tabLst>
            </a:pPr>
            <a:r>
              <a:rPr sz="3200" spc="-15" dirty="0">
                <a:latin typeface="Carlito"/>
                <a:cs typeface="Carlito"/>
              </a:rPr>
              <a:t>Avoidance </a:t>
            </a:r>
            <a:r>
              <a:rPr sz="3200" spc="-5" dirty="0">
                <a:latin typeface="Carlito"/>
                <a:cs typeface="Carlito"/>
              </a:rPr>
              <a:t>of </a:t>
            </a:r>
            <a:r>
              <a:rPr sz="3200" spc="-10" dirty="0">
                <a:latin typeface="Carlito"/>
                <a:cs typeface="Carlito"/>
              </a:rPr>
              <a:t>hypotension </a:t>
            </a:r>
            <a:r>
              <a:rPr sz="3200" dirty="0">
                <a:latin typeface="Carlito"/>
                <a:cs typeface="Carlito"/>
              </a:rPr>
              <a:t>&amp;</a:t>
            </a:r>
            <a:r>
              <a:rPr sz="3200" spc="-30" dirty="0">
                <a:latin typeface="Carlito"/>
                <a:cs typeface="Carlito"/>
              </a:rPr>
              <a:t> </a:t>
            </a:r>
            <a:r>
              <a:rPr sz="3200" spc="-10" dirty="0">
                <a:latin typeface="Carlito"/>
                <a:cs typeface="Carlito"/>
              </a:rPr>
              <a:t>hypovolemia</a:t>
            </a:r>
            <a:endParaRPr sz="3200" dirty="0">
              <a:latin typeface="Carlito"/>
              <a:cs typeface="Carlito"/>
            </a:endParaRPr>
          </a:p>
          <a:p>
            <a:pPr marL="355600" indent="-342900">
              <a:spcBef>
                <a:spcPts val="770"/>
              </a:spcBef>
              <a:buFont typeface="Arial"/>
              <a:buChar char="•"/>
              <a:tabLst>
                <a:tab pos="354965" algn="l"/>
                <a:tab pos="355600" algn="l"/>
              </a:tabLst>
            </a:pPr>
            <a:r>
              <a:rPr sz="3200" spc="-10" dirty="0">
                <a:latin typeface="Carlito"/>
                <a:cs typeface="Carlito"/>
              </a:rPr>
              <a:t>Elimination </a:t>
            </a:r>
            <a:r>
              <a:rPr sz="3200" dirty="0">
                <a:latin typeface="Carlito"/>
                <a:cs typeface="Carlito"/>
              </a:rPr>
              <a:t>of </a:t>
            </a:r>
            <a:r>
              <a:rPr sz="3200" spc="-15" dirty="0">
                <a:latin typeface="Carlito"/>
                <a:cs typeface="Carlito"/>
              </a:rPr>
              <a:t>surgical stress</a:t>
            </a:r>
            <a:r>
              <a:rPr sz="3200" spc="40" dirty="0">
                <a:latin typeface="Carlito"/>
                <a:cs typeface="Carlito"/>
              </a:rPr>
              <a:t> </a:t>
            </a:r>
            <a:r>
              <a:rPr sz="3200" spc="-10" dirty="0">
                <a:latin typeface="Carlito"/>
                <a:cs typeface="Carlito"/>
              </a:rPr>
              <a:t>response</a:t>
            </a:r>
            <a:endParaRPr sz="3200" dirty="0">
              <a:latin typeface="Carlito"/>
              <a:cs typeface="Carlito"/>
            </a:endParaRPr>
          </a:p>
          <a:p>
            <a:pPr marL="355600" indent="-342900">
              <a:spcBef>
                <a:spcPts val="770"/>
              </a:spcBef>
              <a:buFont typeface="Arial"/>
              <a:buChar char="•"/>
              <a:tabLst>
                <a:tab pos="354965" algn="l"/>
                <a:tab pos="355600" algn="l"/>
              </a:tabLst>
            </a:pPr>
            <a:r>
              <a:rPr sz="3200" spc="-10" dirty="0">
                <a:latin typeface="Carlito"/>
                <a:cs typeface="Carlito"/>
              </a:rPr>
              <a:t>Maintain</a:t>
            </a:r>
            <a:r>
              <a:rPr sz="3200" spc="5" dirty="0">
                <a:latin typeface="Carlito"/>
                <a:cs typeface="Carlito"/>
              </a:rPr>
              <a:t> </a:t>
            </a:r>
            <a:r>
              <a:rPr sz="3200" dirty="0">
                <a:latin typeface="Carlito"/>
                <a:cs typeface="Carlito"/>
              </a:rPr>
              <a:t>R</a:t>
            </a:r>
            <a:r>
              <a:rPr lang="en-US" sz="3200" dirty="0">
                <a:latin typeface="Carlito"/>
                <a:cs typeface="Carlito"/>
              </a:rPr>
              <a:t>enal blood flow</a:t>
            </a:r>
            <a:endParaRPr sz="3200" dirty="0">
              <a:latin typeface="Carlito"/>
              <a:cs typeface="Carlito"/>
            </a:endParaRPr>
          </a:p>
          <a:p>
            <a:pPr marL="355600" indent="-342900">
              <a:spcBef>
                <a:spcPts val="765"/>
              </a:spcBef>
              <a:buFont typeface="Arial"/>
              <a:buChar char="•"/>
              <a:tabLst>
                <a:tab pos="354965" algn="l"/>
                <a:tab pos="355600" algn="l"/>
              </a:tabLst>
            </a:pPr>
            <a:r>
              <a:rPr sz="3200" spc="-10" dirty="0">
                <a:latin typeface="Carlito"/>
                <a:cs typeface="Carlito"/>
              </a:rPr>
              <a:t>Maintain </a:t>
            </a:r>
            <a:r>
              <a:rPr sz="3200" spc="-5" dirty="0">
                <a:latin typeface="Carlito"/>
                <a:cs typeface="Carlito"/>
              </a:rPr>
              <a:t>urine output</a:t>
            </a:r>
            <a:r>
              <a:rPr sz="3200" spc="35" dirty="0">
                <a:latin typeface="Carlito"/>
                <a:cs typeface="Carlito"/>
              </a:rPr>
              <a:t> </a:t>
            </a:r>
            <a:r>
              <a:rPr sz="3200" spc="5" dirty="0">
                <a:latin typeface="Carlito"/>
                <a:cs typeface="Carlito"/>
              </a:rPr>
              <a:t>2ml/kg/hr</a:t>
            </a:r>
            <a:endParaRPr sz="3200" dirty="0">
              <a:latin typeface="Carlito"/>
              <a:cs typeface="Carlito"/>
            </a:endParaRPr>
          </a:p>
          <a:p>
            <a:pPr marL="355600" indent="-342900">
              <a:spcBef>
                <a:spcPts val="770"/>
              </a:spcBef>
              <a:buFont typeface="Arial"/>
              <a:buChar char="•"/>
              <a:tabLst>
                <a:tab pos="354965" algn="l"/>
                <a:tab pos="355600" algn="l"/>
              </a:tabLst>
            </a:pPr>
            <a:r>
              <a:rPr sz="3200" spc="-15" dirty="0">
                <a:latin typeface="Carlito"/>
                <a:cs typeface="Carlito"/>
              </a:rPr>
              <a:t>Excellent </a:t>
            </a:r>
            <a:r>
              <a:rPr sz="3200" spc="-20" dirty="0">
                <a:latin typeface="Carlito"/>
                <a:cs typeface="Carlito"/>
              </a:rPr>
              <a:t>postoperative</a:t>
            </a:r>
            <a:r>
              <a:rPr sz="3200" spc="-10" dirty="0">
                <a:latin typeface="Carlito"/>
                <a:cs typeface="Carlito"/>
              </a:rPr>
              <a:t> </a:t>
            </a:r>
            <a:r>
              <a:rPr sz="3200" spc="-5" dirty="0">
                <a:latin typeface="Carlito"/>
                <a:cs typeface="Carlito"/>
              </a:rPr>
              <a:t>analgesia</a:t>
            </a:r>
            <a:endParaRPr sz="3200" dirty="0">
              <a:latin typeface="Carlito"/>
              <a:cs typeface="Carlito"/>
            </a:endParaRPr>
          </a:p>
          <a:p>
            <a:pPr marL="355600" indent="-342900">
              <a:spcBef>
                <a:spcPts val="770"/>
              </a:spcBef>
              <a:buFont typeface="Arial"/>
              <a:buChar char="•"/>
              <a:tabLst>
                <a:tab pos="354965" algn="l"/>
                <a:tab pos="355600" algn="l"/>
              </a:tabLst>
            </a:pPr>
            <a:r>
              <a:rPr sz="3200" dirty="0">
                <a:latin typeface="Carlito"/>
                <a:cs typeface="Carlito"/>
              </a:rPr>
              <a:t>Rapid and </a:t>
            </a:r>
            <a:r>
              <a:rPr sz="3200" spc="-15" dirty="0">
                <a:latin typeface="Carlito"/>
                <a:cs typeface="Carlito"/>
              </a:rPr>
              <a:t>complete</a:t>
            </a:r>
            <a:r>
              <a:rPr sz="3200" dirty="0">
                <a:latin typeface="Carlito"/>
                <a:cs typeface="Carlito"/>
              </a:rPr>
              <a:t> </a:t>
            </a:r>
            <a:r>
              <a:rPr sz="3200" spc="-35" dirty="0">
                <a:latin typeface="Carlito"/>
                <a:cs typeface="Carlito"/>
              </a:rPr>
              <a:t>recovery.</a:t>
            </a:r>
            <a:endParaRPr sz="3200" dirty="0">
              <a:latin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5453" y="461594"/>
            <a:ext cx="2644140" cy="697230"/>
          </a:xfrm>
          <a:prstGeom prst="rect">
            <a:avLst/>
          </a:prstGeom>
        </p:spPr>
        <p:txBody>
          <a:bodyPr vert="horz" wrap="square" lIns="0" tIns="13335" rIns="0" bIns="0" rtlCol="0" anchor="ctr">
            <a:spAutoFit/>
          </a:bodyPr>
          <a:lstStyle/>
          <a:p>
            <a:pPr marL="12700">
              <a:lnSpc>
                <a:spcPct val="100000"/>
              </a:lnSpc>
              <a:spcBef>
                <a:spcPts val="105"/>
              </a:spcBef>
            </a:pPr>
            <a:r>
              <a:rPr spc="-135" dirty="0"/>
              <a:t>Monitoring</a:t>
            </a:r>
            <a:endParaRPr/>
          </a:p>
        </p:txBody>
      </p:sp>
      <p:sp>
        <p:nvSpPr>
          <p:cNvPr id="3" name="object 3"/>
          <p:cNvSpPr txBox="1">
            <a:spLocks noGrp="1"/>
          </p:cNvSpPr>
          <p:nvPr>
            <p:ph type="body" idx="1"/>
          </p:nvPr>
        </p:nvSpPr>
        <p:spPr>
          <a:xfrm>
            <a:off x="995680" y="1825624"/>
            <a:ext cx="10444480" cy="1942198"/>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 pos="1804670" algn="l"/>
                <a:tab pos="2620645" algn="l"/>
                <a:tab pos="4239260" algn="l"/>
                <a:tab pos="5888355" algn="l"/>
                <a:tab pos="7022465" algn="l"/>
              </a:tabLst>
            </a:pPr>
            <a:r>
              <a:rPr spc="-65" dirty="0"/>
              <a:t>R</a:t>
            </a:r>
            <a:r>
              <a:rPr spc="-5" dirty="0"/>
              <a:t>outi</a:t>
            </a:r>
            <a:r>
              <a:rPr spc="-15" dirty="0"/>
              <a:t>n</a:t>
            </a:r>
            <a:r>
              <a:rPr dirty="0"/>
              <a:t>e	A</a:t>
            </a:r>
            <a:r>
              <a:rPr spc="-25" dirty="0"/>
              <a:t>S</a:t>
            </a:r>
            <a:r>
              <a:rPr dirty="0"/>
              <a:t>A	</a:t>
            </a:r>
            <a:r>
              <a:rPr spc="-45" dirty="0"/>
              <a:t>s</a:t>
            </a:r>
            <a:r>
              <a:rPr spc="-30" dirty="0"/>
              <a:t>t</a:t>
            </a:r>
            <a:r>
              <a:rPr dirty="0"/>
              <a:t>a</a:t>
            </a:r>
            <a:r>
              <a:rPr spc="5" dirty="0"/>
              <a:t>n</a:t>
            </a:r>
            <a:r>
              <a:rPr spc="-5" dirty="0"/>
              <a:t>da</a:t>
            </a:r>
            <a:r>
              <a:rPr spc="-55" dirty="0"/>
              <a:t>r</a:t>
            </a:r>
            <a:r>
              <a:rPr dirty="0"/>
              <a:t>d	moni</a:t>
            </a:r>
            <a:r>
              <a:rPr spc="-40" dirty="0"/>
              <a:t>t</a:t>
            </a:r>
            <a:r>
              <a:rPr spc="-5" dirty="0"/>
              <a:t>o</a:t>
            </a:r>
            <a:r>
              <a:rPr spc="-60" dirty="0"/>
              <a:t>r</a:t>
            </a:r>
            <a:r>
              <a:rPr dirty="0"/>
              <a:t>s	</a:t>
            </a:r>
            <a:r>
              <a:rPr spc="-5" dirty="0"/>
              <a:t>(NIB</a:t>
            </a:r>
            <a:r>
              <a:rPr spc="-395" dirty="0"/>
              <a:t>P</a:t>
            </a:r>
            <a:r>
              <a:rPr dirty="0"/>
              <a:t>,	</a:t>
            </a:r>
            <a:r>
              <a:rPr spc="-5" dirty="0"/>
              <a:t>3</a:t>
            </a:r>
            <a:r>
              <a:rPr dirty="0"/>
              <a:t>-lead  </a:t>
            </a:r>
            <a:r>
              <a:rPr spc="-20" dirty="0"/>
              <a:t>ECG, </a:t>
            </a:r>
            <a:r>
              <a:rPr spc="-15" dirty="0"/>
              <a:t>ETCO</a:t>
            </a:r>
            <a:r>
              <a:rPr sz="2000" spc="-15" dirty="0"/>
              <a:t>2, </a:t>
            </a:r>
            <a:r>
              <a:rPr dirty="0"/>
              <a:t>SpO2,</a:t>
            </a:r>
            <a:r>
              <a:rPr spc="25" dirty="0"/>
              <a:t> </a:t>
            </a:r>
            <a:r>
              <a:rPr spc="-35" dirty="0"/>
              <a:t>Temperature)</a:t>
            </a:r>
            <a:endParaRPr sz="2000" dirty="0"/>
          </a:p>
          <a:p>
            <a:pPr marL="355600" indent="-342900">
              <a:lnSpc>
                <a:spcPct val="100000"/>
              </a:lnSpc>
              <a:spcBef>
                <a:spcPts val="770"/>
              </a:spcBef>
              <a:buFont typeface="Arial"/>
              <a:buChar char="•"/>
              <a:tabLst>
                <a:tab pos="354965" algn="l"/>
                <a:tab pos="355600" algn="l"/>
              </a:tabLst>
            </a:pPr>
            <a:r>
              <a:rPr spc="-5" dirty="0"/>
              <a:t>CVP </a:t>
            </a:r>
            <a:r>
              <a:rPr spc="-10" dirty="0"/>
              <a:t>monitoring </a:t>
            </a:r>
            <a:r>
              <a:rPr spc="-5" dirty="0"/>
              <a:t>(Used in some</a:t>
            </a:r>
            <a:r>
              <a:rPr spc="50" dirty="0"/>
              <a:t> </a:t>
            </a:r>
            <a:r>
              <a:rPr spc="-10" dirty="0"/>
              <a:t>center)</a:t>
            </a:r>
          </a:p>
          <a:p>
            <a:pPr marL="355600" indent="-342900">
              <a:lnSpc>
                <a:spcPct val="100000"/>
              </a:lnSpc>
              <a:spcBef>
                <a:spcPts val="765"/>
              </a:spcBef>
              <a:buFont typeface="Arial"/>
              <a:buChar char="•"/>
              <a:tabLst>
                <a:tab pos="354965" algn="l"/>
                <a:tab pos="355600" algn="l"/>
              </a:tabLst>
            </a:pPr>
            <a:r>
              <a:rPr spc="-20" dirty="0"/>
              <a:t>Foley </a:t>
            </a:r>
            <a:r>
              <a:rPr spc="-15" dirty="0"/>
              <a:t>catheter </a:t>
            </a:r>
            <a:r>
              <a:rPr spc="-30" dirty="0"/>
              <a:t>for </a:t>
            </a:r>
            <a:r>
              <a:rPr spc="-5" dirty="0"/>
              <a:t>urine out</a:t>
            </a:r>
            <a:r>
              <a:rPr spc="70" dirty="0"/>
              <a:t> </a:t>
            </a:r>
            <a:r>
              <a:rPr spc="-5" dirty="0"/>
              <a:t>put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4455" y="133858"/>
            <a:ext cx="3742118" cy="696595"/>
          </a:xfrm>
          <a:prstGeom prst="rect">
            <a:avLst/>
          </a:prstGeom>
        </p:spPr>
        <p:txBody>
          <a:bodyPr vert="horz" wrap="square" lIns="0" tIns="12700" rIns="0" bIns="0" rtlCol="0" anchor="ctr">
            <a:spAutoFit/>
          </a:bodyPr>
          <a:lstStyle/>
          <a:p>
            <a:pPr marL="12700">
              <a:lnSpc>
                <a:spcPct val="100000"/>
              </a:lnSpc>
              <a:spcBef>
                <a:spcPts val="100"/>
              </a:spcBef>
            </a:pPr>
            <a:r>
              <a:rPr spc="-260" dirty="0">
                <a:latin typeface="Arial" panose="020B0604020202020204" pitchFamily="34" charset="0"/>
                <a:cs typeface="Arial" panose="020B0604020202020204" pitchFamily="34" charset="0"/>
              </a:rPr>
              <a:t>Premedication</a:t>
            </a:r>
            <a:endParaRPr>
              <a:latin typeface="Arial" panose="020B0604020202020204" pitchFamily="34" charset="0"/>
              <a:cs typeface="Arial" panose="020B0604020202020204" pitchFamily="34" charset="0"/>
            </a:endParaRPr>
          </a:p>
        </p:txBody>
      </p:sp>
      <p:sp>
        <p:nvSpPr>
          <p:cNvPr id="3" name="object 3"/>
          <p:cNvSpPr txBox="1"/>
          <p:nvPr/>
        </p:nvSpPr>
        <p:spPr>
          <a:xfrm>
            <a:off x="1249680" y="1668120"/>
            <a:ext cx="9977120" cy="4460837"/>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spc="-5" dirty="0">
                <a:latin typeface="Arial" panose="020B0604020202020204" pitchFamily="34" charset="0"/>
                <a:cs typeface="Arial" panose="020B0604020202020204" pitchFamily="34" charset="0"/>
              </a:rPr>
              <a:t>H2 </a:t>
            </a:r>
            <a:r>
              <a:rPr sz="3200" spc="-20" dirty="0">
                <a:latin typeface="Arial" panose="020B0604020202020204" pitchFamily="34" charset="0"/>
                <a:cs typeface="Arial" panose="020B0604020202020204" pitchFamily="34" charset="0"/>
              </a:rPr>
              <a:t>blocker </a:t>
            </a:r>
            <a:r>
              <a:rPr sz="3200" dirty="0">
                <a:latin typeface="Arial" panose="020B0604020202020204" pitchFamily="34" charset="0"/>
                <a:cs typeface="Arial" panose="020B0604020202020204" pitchFamily="34" charset="0"/>
              </a:rPr>
              <a:t>(inj </a:t>
            </a:r>
            <a:r>
              <a:rPr sz="3200" spc="-5" dirty="0">
                <a:latin typeface="Arial" panose="020B0604020202020204" pitchFamily="34" charset="0"/>
                <a:cs typeface="Arial" panose="020B0604020202020204" pitchFamily="34" charset="0"/>
              </a:rPr>
              <a:t>Ranitidine </a:t>
            </a:r>
            <a:r>
              <a:rPr sz="3200" dirty="0">
                <a:latin typeface="Arial" panose="020B0604020202020204" pitchFamily="34" charset="0"/>
                <a:cs typeface="Arial" panose="020B0604020202020204" pitchFamily="34" charset="0"/>
              </a:rPr>
              <a:t>50 mg</a:t>
            </a:r>
            <a:r>
              <a:rPr sz="3200" spc="4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IV)</a:t>
            </a:r>
          </a:p>
          <a:p>
            <a:pPr marL="355600" marR="5080" indent="-342900">
              <a:spcBef>
                <a:spcPts val="770"/>
              </a:spcBef>
              <a:buFont typeface="Arial"/>
              <a:buChar char="•"/>
              <a:tabLst>
                <a:tab pos="354965" algn="l"/>
                <a:tab pos="355600" algn="l"/>
              </a:tabLst>
            </a:pPr>
            <a:r>
              <a:rPr sz="3200" dirty="0">
                <a:latin typeface="Arial" panose="020B0604020202020204" pitchFamily="34" charset="0"/>
                <a:cs typeface="Arial" panose="020B0604020202020204" pitchFamily="34" charset="0"/>
              </a:rPr>
              <a:t>Inj </a:t>
            </a:r>
            <a:r>
              <a:rPr sz="3200" spc="-5" dirty="0">
                <a:latin typeface="Arial" panose="020B0604020202020204" pitchFamily="34" charset="0"/>
                <a:cs typeface="Arial" panose="020B0604020202020204" pitchFamily="34" charset="0"/>
              </a:rPr>
              <a:t>Clonidine </a:t>
            </a:r>
            <a:r>
              <a:rPr sz="3200" spc="5" dirty="0">
                <a:latin typeface="Arial" panose="020B0604020202020204" pitchFamily="34" charset="0"/>
                <a:cs typeface="Arial" panose="020B0604020202020204" pitchFamily="34" charset="0"/>
              </a:rPr>
              <a:t>(1mcg/kg) </a:t>
            </a:r>
            <a:r>
              <a:rPr sz="3200" dirty="0">
                <a:latin typeface="Arial" panose="020B0604020202020204" pitchFamily="34" charset="0"/>
                <a:cs typeface="Arial" panose="020B0604020202020204" pitchFamily="34" charset="0"/>
              </a:rPr>
              <a:t>in </a:t>
            </a:r>
            <a:r>
              <a:rPr sz="3200" spc="-5" dirty="0">
                <a:latin typeface="Arial" panose="020B0604020202020204" pitchFamily="34" charset="0"/>
                <a:cs typeface="Arial" panose="020B0604020202020204" pitchFamily="34" charset="0"/>
              </a:rPr>
              <a:t>case of </a:t>
            </a:r>
            <a:r>
              <a:rPr sz="3200" spc="-10" dirty="0">
                <a:latin typeface="Arial" panose="020B0604020202020204" pitchFamily="34" charset="0"/>
                <a:cs typeface="Arial" panose="020B0604020202020204" pitchFamily="34" charset="0"/>
              </a:rPr>
              <a:t>laparoscopic  </a:t>
            </a:r>
            <a:r>
              <a:rPr sz="3200" spc="-15" dirty="0">
                <a:latin typeface="Arial" panose="020B0604020202020204" pitchFamily="34" charset="0"/>
                <a:cs typeface="Arial" panose="020B0604020202020204" pitchFamily="34" charset="0"/>
              </a:rPr>
              <a:t>assisted</a:t>
            </a:r>
            <a:r>
              <a:rPr sz="3200" spc="-5" dirty="0">
                <a:latin typeface="Arial" panose="020B0604020202020204" pitchFamily="34" charset="0"/>
                <a:cs typeface="Arial" panose="020B0604020202020204" pitchFamily="34" charset="0"/>
              </a:rPr>
              <a:t> </a:t>
            </a:r>
            <a:r>
              <a:rPr sz="3200" spc="-15" dirty="0">
                <a:latin typeface="Arial" panose="020B0604020202020204" pitchFamily="34" charset="0"/>
                <a:cs typeface="Arial" panose="020B0604020202020204" pitchFamily="34" charset="0"/>
              </a:rPr>
              <a:t>nephrectomy</a:t>
            </a:r>
            <a:endParaRPr sz="3200" dirty="0">
              <a:latin typeface="Arial" panose="020B0604020202020204" pitchFamily="34" charset="0"/>
              <a:cs typeface="Arial" panose="020B0604020202020204" pitchFamily="34" charset="0"/>
            </a:endParaRPr>
          </a:p>
          <a:p>
            <a:pPr marL="355600" marR="1933575" indent="-342900">
              <a:spcBef>
                <a:spcPts val="770"/>
              </a:spcBef>
              <a:buFont typeface="Arial"/>
              <a:buChar char="•"/>
              <a:tabLst>
                <a:tab pos="354965" algn="l"/>
                <a:tab pos="355600" algn="l"/>
              </a:tabLst>
            </a:pPr>
            <a:r>
              <a:rPr sz="3200" dirty="0">
                <a:latin typeface="Arial" panose="020B0604020202020204" pitchFamily="34" charset="0"/>
                <a:cs typeface="Arial" panose="020B0604020202020204" pitchFamily="34" charset="0"/>
              </a:rPr>
              <a:t>Inj </a:t>
            </a:r>
            <a:r>
              <a:rPr sz="3200" spc="-25" dirty="0">
                <a:latin typeface="Arial" panose="020B0604020202020204" pitchFamily="34" charset="0"/>
                <a:cs typeface="Arial" panose="020B0604020202020204" pitchFamily="34" charset="0"/>
              </a:rPr>
              <a:t>Fentanyl </a:t>
            </a:r>
            <a:r>
              <a:rPr sz="3200" spc="5" dirty="0">
                <a:latin typeface="Arial" panose="020B0604020202020204" pitchFamily="34" charset="0"/>
                <a:cs typeface="Arial" panose="020B0604020202020204" pitchFamily="34" charset="0"/>
              </a:rPr>
              <a:t>(2mcg/kg) </a:t>
            </a:r>
            <a:r>
              <a:rPr sz="3200" spc="-185" dirty="0">
                <a:latin typeface="Arial" panose="020B0604020202020204" pitchFamily="34" charset="0"/>
                <a:cs typeface="Arial" panose="020B0604020202020204" pitchFamily="34" charset="0"/>
              </a:rPr>
              <a:t>– </a:t>
            </a:r>
            <a:r>
              <a:rPr sz="3200" spc="-30" dirty="0">
                <a:latin typeface="Arial" panose="020B0604020202020204" pitchFamily="34" charset="0"/>
                <a:cs typeface="Arial" panose="020B0604020202020204" pitchFamily="34" charset="0"/>
              </a:rPr>
              <a:t>Attenuate  </a:t>
            </a:r>
            <a:r>
              <a:rPr sz="3200" spc="-5" dirty="0">
                <a:latin typeface="Arial" panose="020B0604020202020204" pitchFamily="34" charset="0"/>
                <a:cs typeface="Arial" panose="020B0604020202020204" pitchFamily="34" charset="0"/>
              </a:rPr>
              <a:t>laryngscopy</a:t>
            </a:r>
            <a:r>
              <a:rPr sz="3200" spc="-20" dirty="0">
                <a:latin typeface="Arial" panose="020B0604020202020204" pitchFamily="34" charset="0"/>
                <a:cs typeface="Arial" panose="020B0604020202020204" pitchFamily="34" charset="0"/>
              </a:rPr>
              <a:t> surge</a:t>
            </a:r>
            <a:endParaRPr sz="3200" dirty="0">
              <a:latin typeface="Arial" panose="020B0604020202020204" pitchFamily="34" charset="0"/>
              <a:cs typeface="Arial" panose="020B0604020202020204" pitchFamily="34" charset="0"/>
            </a:endParaRPr>
          </a:p>
          <a:p>
            <a:pPr marL="355600" indent="-342900">
              <a:spcBef>
                <a:spcPts val="770"/>
              </a:spcBef>
              <a:buFont typeface="Arial"/>
              <a:buChar char="•"/>
              <a:tabLst>
                <a:tab pos="354965" algn="l"/>
                <a:tab pos="355600" algn="l"/>
              </a:tabLst>
            </a:pPr>
            <a:r>
              <a:rPr sz="3200" dirty="0">
                <a:latin typeface="Arial" panose="020B0604020202020204" pitchFamily="34" charset="0"/>
                <a:cs typeface="Arial" panose="020B0604020202020204" pitchFamily="34" charset="0"/>
              </a:rPr>
              <a:t>Inj</a:t>
            </a:r>
            <a:r>
              <a:rPr sz="3200" spc="-15" dirty="0">
                <a:latin typeface="Arial" panose="020B0604020202020204" pitchFamily="34" charset="0"/>
                <a:cs typeface="Arial" panose="020B0604020202020204" pitchFamily="34" charset="0"/>
              </a:rPr>
              <a:t> Glycopyrrolate</a:t>
            </a:r>
            <a:endParaRPr sz="3200" dirty="0">
              <a:latin typeface="Arial" panose="020B0604020202020204" pitchFamily="34" charset="0"/>
              <a:cs typeface="Arial" panose="020B0604020202020204" pitchFamily="34" charset="0"/>
            </a:endParaRPr>
          </a:p>
          <a:p>
            <a:pPr marL="355600" marR="1033144" indent="-342900">
              <a:spcBef>
                <a:spcPts val="770"/>
              </a:spcBef>
              <a:buFont typeface="Arial"/>
              <a:buChar char="•"/>
              <a:tabLst>
                <a:tab pos="354965" algn="l"/>
                <a:tab pos="355600" algn="l"/>
              </a:tabLst>
            </a:pPr>
            <a:r>
              <a:rPr sz="3200" i="1" dirty="0">
                <a:latin typeface="Arial" panose="020B0604020202020204" pitchFamily="34" charset="0"/>
                <a:cs typeface="Arial" panose="020B0604020202020204" pitchFamily="34" charset="0"/>
              </a:rPr>
              <a:t>Preoperative </a:t>
            </a:r>
            <a:r>
              <a:rPr sz="3200" i="1" spc="-10" dirty="0">
                <a:latin typeface="Arial" panose="020B0604020202020204" pitchFamily="34" charset="0"/>
                <a:cs typeface="Arial" panose="020B0604020202020204" pitchFamily="34" charset="0"/>
              </a:rPr>
              <a:t>hydration by </a:t>
            </a:r>
            <a:r>
              <a:rPr lang="en-US" sz="3200" i="1" spc="-10" dirty="0">
                <a:latin typeface="Arial" panose="020B0604020202020204" pitchFamily="34" charset="0"/>
                <a:cs typeface="Arial" panose="020B0604020202020204" pitchFamily="34" charset="0"/>
              </a:rPr>
              <a:t>balanced salt solution-</a:t>
            </a:r>
            <a:r>
              <a:rPr sz="3200" i="1" dirty="0">
                <a:latin typeface="Arial" panose="020B0604020202020204" pitchFamily="34" charset="0"/>
                <a:cs typeface="Arial" panose="020B0604020202020204" pitchFamily="34" charset="0"/>
              </a:rPr>
              <a:t>BSS </a:t>
            </a:r>
            <a:r>
              <a:rPr sz="3200" i="1" spc="-5" dirty="0">
                <a:latin typeface="Arial" panose="020B0604020202020204" pitchFamily="34" charset="0"/>
                <a:cs typeface="Arial" panose="020B0604020202020204" pitchFamily="34" charset="0"/>
              </a:rPr>
              <a:t>overnight  </a:t>
            </a:r>
            <a:r>
              <a:rPr sz="3200" i="1" spc="-10" dirty="0">
                <a:latin typeface="Arial" panose="020B0604020202020204" pitchFamily="34" charset="0"/>
                <a:cs typeface="Arial" panose="020B0604020202020204" pitchFamily="34" charset="0"/>
              </a:rPr>
              <a:t>before </a:t>
            </a:r>
            <a:r>
              <a:rPr sz="3200" i="1" dirty="0">
                <a:latin typeface="Arial" panose="020B0604020202020204" pitchFamily="34" charset="0"/>
                <a:cs typeface="Arial" panose="020B0604020202020204" pitchFamily="34" charset="0"/>
              </a:rPr>
              <a:t>surgery</a:t>
            </a:r>
            <a:endParaRPr sz="3200" dirty="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5098" y="57658"/>
            <a:ext cx="2243455" cy="696595"/>
          </a:xfrm>
          <a:prstGeom prst="rect">
            <a:avLst/>
          </a:prstGeom>
        </p:spPr>
        <p:txBody>
          <a:bodyPr vert="horz" wrap="square" lIns="0" tIns="12700" rIns="0" bIns="0" rtlCol="0" anchor="ctr">
            <a:spAutoFit/>
          </a:bodyPr>
          <a:lstStyle/>
          <a:p>
            <a:pPr marL="12700">
              <a:lnSpc>
                <a:spcPct val="100000"/>
              </a:lnSpc>
              <a:spcBef>
                <a:spcPts val="100"/>
              </a:spcBef>
            </a:pPr>
            <a:r>
              <a:rPr spc="-215" dirty="0"/>
              <a:t>Induction</a:t>
            </a:r>
            <a:endParaRPr/>
          </a:p>
        </p:txBody>
      </p:sp>
      <p:sp>
        <p:nvSpPr>
          <p:cNvPr id="3" name="object 3"/>
          <p:cNvSpPr txBox="1"/>
          <p:nvPr/>
        </p:nvSpPr>
        <p:spPr>
          <a:xfrm>
            <a:off x="2059940" y="845565"/>
            <a:ext cx="8073390" cy="4123690"/>
          </a:xfrm>
          <a:prstGeom prst="rect">
            <a:avLst/>
          </a:prstGeom>
        </p:spPr>
        <p:txBody>
          <a:bodyPr vert="horz" wrap="square" lIns="0" tIns="13335" rIns="0" bIns="0" rtlCol="0">
            <a:spAutoFit/>
          </a:bodyPr>
          <a:lstStyle/>
          <a:p>
            <a:pPr marL="355600" marR="5080" indent="-342900" algn="just">
              <a:spcBef>
                <a:spcPts val="105"/>
              </a:spcBef>
              <a:buFont typeface="Arial"/>
              <a:buChar char="•"/>
              <a:tabLst>
                <a:tab pos="355600" algn="l"/>
              </a:tabLst>
            </a:pPr>
            <a:r>
              <a:rPr sz="3200" spc="-15" dirty="0">
                <a:latin typeface="Carlito"/>
                <a:cs typeface="Carlito"/>
              </a:rPr>
              <a:t>Avoidance </a:t>
            </a:r>
            <a:r>
              <a:rPr sz="3200" dirty="0">
                <a:latin typeface="Carlito"/>
                <a:cs typeface="Carlito"/>
              </a:rPr>
              <a:t>of </a:t>
            </a:r>
            <a:r>
              <a:rPr sz="3200" spc="-10" dirty="0">
                <a:latin typeface="Carlito"/>
                <a:cs typeface="Carlito"/>
              </a:rPr>
              <a:t>hypotension </a:t>
            </a:r>
            <a:r>
              <a:rPr sz="3200" dirty="0">
                <a:latin typeface="Carlito"/>
                <a:cs typeface="Carlito"/>
              </a:rPr>
              <a:t>and </a:t>
            </a:r>
            <a:r>
              <a:rPr sz="3200" spc="-5" dirty="0">
                <a:latin typeface="Carlito"/>
                <a:cs typeface="Carlito"/>
              </a:rPr>
              <a:t>laryngoscopy  </a:t>
            </a:r>
            <a:r>
              <a:rPr sz="3200" spc="-15" dirty="0">
                <a:latin typeface="Carlito"/>
                <a:cs typeface="Carlito"/>
              </a:rPr>
              <a:t>stress </a:t>
            </a:r>
            <a:r>
              <a:rPr sz="3200" spc="-5" dirty="0">
                <a:latin typeface="Carlito"/>
                <a:cs typeface="Carlito"/>
              </a:rPr>
              <a:t>elimination is </a:t>
            </a:r>
            <a:r>
              <a:rPr sz="3200" spc="-10" dirty="0">
                <a:latin typeface="Carlito"/>
                <a:cs typeface="Carlito"/>
              </a:rPr>
              <a:t>utmost</a:t>
            </a:r>
            <a:r>
              <a:rPr sz="3200" spc="55" dirty="0">
                <a:latin typeface="Carlito"/>
                <a:cs typeface="Carlito"/>
              </a:rPr>
              <a:t> </a:t>
            </a:r>
            <a:r>
              <a:rPr sz="3200" spc="-10" dirty="0">
                <a:latin typeface="Carlito"/>
                <a:cs typeface="Carlito"/>
              </a:rPr>
              <a:t>goal.</a:t>
            </a:r>
            <a:endParaRPr sz="3200" dirty="0">
              <a:latin typeface="Carlito"/>
              <a:cs typeface="Carlito"/>
            </a:endParaRPr>
          </a:p>
          <a:p>
            <a:pPr marL="355600" marR="5080" indent="-342900" algn="just">
              <a:spcBef>
                <a:spcPts val="765"/>
              </a:spcBef>
              <a:buFont typeface="Arial"/>
              <a:buChar char="•"/>
              <a:tabLst>
                <a:tab pos="355600" algn="l"/>
              </a:tabLst>
            </a:pPr>
            <a:r>
              <a:rPr sz="3200" spc="-5" dirty="0">
                <a:latin typeface="Carlito"/>
                <a:cs typeface="Carlito"/>
              </a:rPr>
              <a:t>IV induction </a:t>
            </a:r>
            <a:r>
              <a:rPr sz="3200" spc="-10" dirty="0">
                <a:latin typeface="Carlito"/>
                <a:cs typeface="Carlito"/>
              </a:rPr>
              <a:t>by </a:t>
            </a:r>
            <a:r>
              <a:rPr sz="3200" spc="-20" dirty="0">
                <a:latin typeface="Carlito"/>
                <a:cs typeface="Carlito"/>
              </a:rPr>
              <a:t>titrated </a:t>
            </a:r>
            <a:r>
              <a:rPr sz="3200" dirty="0">
                <a:latin typeface="Carlito"/>
                <a:cs typeface="Carlito"/>
              </a:rPr>
              <a:t>dose of </a:t>
            </a:r>
            <a:r>
              <a:rPr sz="3200" spc="-20" dirty="0">
                <a:latin typeface="Carlito"/>
                <a:cs typeface="Carlito"/>
              </a:rPr>
              <a:t>Propofol </a:t>
            </a:r>
            <a:r>
              <a:rPr sz="3200" spc="-5" dirty="0">
                <a:latin typeface="Carlito"/>
                <a:cs typeface="Carlito"/>
              </a:rPr>
              <a:t>(2-  </a:t>
            </a:r>
            <a:r>
              <a:rPr sz="3200" spc="10" dirty="0">
                <a:latin typeface="Carlito"/>
                <a:cs typeface="Carlito"/>
              </a:rPr>
              <a:t>3mg/kg), </a:t>
            </a:r>
            <a:r>
              <a:rPr sz="3200" spc="-10" dirty="0">
                <a:latin typeface="Carlito"/>
                <a:cs typeface="Carlito"/>
              </a:rPr>
              <a:t>Thiopentone </a:t>
            </a:r>
            <a:r>
              <a:rPr sz="3200" dirty="0">
                <a:latin typeface="Carlito"/>
                <a:cs typeface="Carlito"/>
              </a:rPr>
              <a:t>(4-5 </a:t>
            </a:r>
            <a:r>
              <a:rPr sz="3200" spc="10" dirty="0">
                <a:latin typeface="Carlito"/>
                <a:cs typeface="Carlito"/>
              </a:rPr>
              <a:t>mg/kg), </a:t>
            </a:r>
            <a:r>
              <a:rPr sz="3200" spc="-15" dirty="0">
                <a:latin typeface="Carlito"/>
                <a:cs typeface="Carlito"/>
              </a:rPr>
              <a:t>Etomidate  </a:t>
            </a:r>
            <a:r>
              <a:rPr sz="3200" spc="-5" dirty="0">
                <a:latin typeface="Carlito"/>
                <a:cs typeface="Carlito"/>
              </a:rPr>
              <a:t>(0.2-0.3 </a:t>
            </a:r>
            <a:r>
              <a:rPr sz="3200" spc="15" dirty="0">
                <a:latin typeface="Carlito"/>
                <a:cs typeface="Carlito"/>
              </a:rPr>
              <a:t>mg/kg) </a:t>
            </a:r>
            <a:r>
              <a:rPr sz="3200" spc="-10" dirty="0">
                <a:latin typeface="Carlito"/>
                <a:cs typeface="Carlito"/>
              </a:rPr>
              <a:t>can </a:t>
            </a:r>
            <a:r>
              <a:rPr sz="3200" spc="-5" dirty="0">
                <a:latin typeface="Carlito"/>
                <a:cs typeface="Carlito"/>
              </a:rPr>
              <a:t>be</a:t>
            </a:r>
            <a:r>
              <a:rPr sz="3200" spc="35" dirty="0">
                <a:latin typeface="Carlito"/>
                <a:cs typeface="Carlito"/>
              </a:rPr>
              <a:t> </a:t>
            </a:r>
            <a:r>
              <a:rPr sz="3200" spc="-5" dirty="0">
                <a:latin typeface="Carlito"/>
                <a:cs typeface="Carlito"/>
              </a:rPr>
              <a:t>used.</a:t>
            </a:r>
            <a:endParaRPr sz="3200" dirty="0">
              <a:latin typeface="Carlito"/>
              <a:cs typeface="Carlito"/>
            </a:endParaRPr>
          </a:p>
          <a:p>
            <a:pPr marL="355600" marR="5715" indent="-342900" algn="just">
              <a:spcBef>
                <a:spcPts val="770"/>
              </a:spcBef>
              <a:buFont typeface="Arial"/>
              <a:buChar char="•"/>
              <a:tabLst>
                <a:tab pos="355600" algn="l"/>
              </a:tabLst>
            </a:pPr>
            <a:r>
              <a:rPr sz="3200" dirty="0">
                <a:latin typeface="Carlito"/>
                <a:cs typeface="Carlito"/>
              </a:rPr>
              <a:t>Muscle </a:t>
            </a:r>
            <a:r>
              <a:rPr sz="3200" spc="-20" dirty="0">
                <a:latin typeface="Carlito"/>
                <a:cs typeface="Carlito"/>
              </a:rPr>
              <a:t>relaxation </a:t>
            </a:r>
            <a:r>
              <a:rPr sz="3200" spc="-10" dirty="0">
                <a:latin typeface="Carlito"/>
                <a:cs typeface="Carlito"/>
              </a:rPr>
              <a:t>achieved by </a:t>
            </a:r>
            <a:r>
              <a:rPr sz="3200" spc="-5" dirty="0">
                <a:latin typeface="Carlito"/>
                <a:cs typeface="Carlito"/>
              </a:rPr>
              <a:t>either  Succinylcholine </a:t>
            </a:r>
            <a:r>
              <a:rPr sz="3200" spc="10" dirty="0">
                <a:latin typeface="Carlito"/>
                <a:cs typeface="Carlito"/>
              </a:rPr>
              <a:t>(1-1.5mg/kg) </a:t>
            </a:r>
            <a:r>
              <a:rPr sz="3200" dirty="0">
                <a:latin typeface="Carlito"/>
                <a:cs typeface="Carlito"/>
              </a:rPr>
              <a:t>or </a:t>
            </a:r>
            <a:r>
              <a:rPr sz="3200" spc="-15" dirty="0">
                <a:latin typeface="Carlito"/>
                <a:cs typeface="Carlito"/>
              </a:rPr>
              <a:t>Rocuronium  </a:t>
            </a:r>
            <a:r>
              <a:rPr sz="3200" spc="-5" dirty="0">
                <a:latin typeface="Carlito"/>
                <a:cs typeface="Carlito"/>
              </a:rPr>
              <a:t>(0.9-1.2</a:t>
            </a:r>
            <a:r>
              <a:rPr sz="3200" spc="10" dirty="0">
                <a:latin typeface="Carlito"/>
                <a:cs typeface="Carlito"/>
              </a:rPr>
              <a:t> </a:t>
            </a:r>
            <a:r>
              <a:rPr sz="3200" spc="15" dirty="0">
                <a:latin typeface="Carlito"/>
                <a:cs typeface="Carlito"/>
              </a:rPr>
              <a:t>mg/kg)</a:t>
            </a:r>
            <a:endParaRPr sz="3200" dirty="0">
              <a:latin typeface="Carlito"/>
              <a:cs typeface="Carl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a:xfrm>
            <a:off x="838200" y="587229"/>
            <a:ext cx="10515600" cy="5589734"/>
          </a:xfrm>
        </p:spPr>
        <p:txBody>
          <a:bodyPr>
            <a:normAutofit/>
          </a:bodyPr>
          <a:lstStyle/>
          <a:p>
            <a:pPr algn="just"/>
            <a:r>
              <a:rPr lang="en-US" dirty="0">
                <a:latin typeface="Arial" panose="020B0604020202020204" pitchFamily="34" charset="0"/>
                <a:cs typeface="Arial" panose="020B0604020202020204" pitchFamily="34" charset="0"/>
              </a:rPr>
              <a:t>The first kidney transplantations were performed in the 1950’s; however renal transplantation did not become widespread until the development of effective immunosuppression in the 1960’s.</a:t>
            </a:r>
          </a:p>
          <a:p>
            <a:pPr algn="just"/>
            <a:r>
              <a:rPr lang="en-US" dirty="0">
                <a:latin typeface="Arial" panose="020B0604020202020204" pitchFamily="34" charset="0"/>
                <a:cs typeface="Arial" panose="020B0604020202020204" pitchFamily="34" charset="0"/>
              </a:rPr>
              <a:t> </a:t>
            </a:r>
            <a:r>
              <a:rPr lang="en-US" sz="2800" spc="-5" dirty="0">
                <a:latin typeface="Arial" panose="020B0604020202020204" pitchFamily="34" charset="0"/>
                <a:cs typeface="Arial" panose="020B0604020202020204" pitchFamily="34" charset="0"/>
              </a:rPr>
              <a:t>The </a:t>
            </a:r>
            <a:r>
              <a:rPr lang="en-US" sz="2800" spc="-15" dirty="0">
                <a:latin typeface="Arial" panose="020B0604020202020204" pitchFamily="34" charset="0"/>
                <a:cs typeface="Arial" panose="020B0604020202020204" pitchFamily="34" charset="0"/>
              </a:rPr>
              <a:t>first</a:t>
            </a:r>
            <a:r>
              <a:rPr lang="en-US" sz="2800" spc="780" dirty="0">
                <a:latin typeface="Arial" panose="020B0604020202020204" pitchFamily="34" charset="0"/>
                <a:cs typeface="Arial" panose="020B0604020202020204" pitchFamily="34" charset="0"/>
              </a:rPr>
              <a:t> </a:t>
            </a:r>
            <a:r>
              <a:rPr lang="en-US" sz="2800" spc="-5" dirty="0">
                <a:latin typeface="Arial" panose="020B0604020202020204" pitchFamily="34" charset="0"/>
                <a:cs typeface="Arial" panose="020B0604020202020204" pitchFamily="34" charset="0"/>
              </a:rPr>
              <a:t>description </a:t>
            </a:r>
            <a:r>
              <a:rPr lang="en-US" sz="2800" dirty="0">
                <a:latin typeface="Arial" panose="020B0604020202020204" pitchFamily="34" charset="0"/>
                <a:cs typeface="Arial" panose="020B0604020202020204" pitchFamily="34" charset="0"/>
              </a:rPr>
              <a:t>of </a:t>
            </a:r>
            <a:r>
              <a:rPr lang="en-US" sz="2800" spc="-10" dirty="0">
                <a:latin typeface="Arial" panose="020B0604020202020204" pitchFamily="34" charset="0"/>
                <a:cs typeface="Arial" panose="020B0604020202020204" pitchFamily="34" charset="0"/>
              </a:rPr>
              <a:t>anesthesia </a:t>
            </a:r>
            <a:r>
              <a:rPr lang="en-US" sz="2800" spc="-20" dirty="0">
                <a:latin typeface="Arial" panose="020B0604020202020204" pitchFamily="34" charset="0"/>
                <a:cs typeface="Arial" panose="020B0604020202020204" pitchFamily="34" charset="0"/>
              </a:rPr>
              <a:t>for  </a:t>
            </a:r>
            <a:r>
              <a:rPr lang="en-US" sz="2800" spc="-5" dirty="0">
                <a:latin typeface="Arial" panose="020B0604020202020204" pitchFamily="34" charset="0"/>
                <a:cs typeface="Arial" panose="020B0604020202020204" pitchFamily="34" charset="0"/>
              </a:rPr>
              <a:t>kidney </a:t>
            </a:r>
            <a:r>
              <a:rPr lang="en-US" sz="2800" spc="-10" dirty="0">
                <a:latin typeface="Arial" panose="020B0604020202020204" pitchFamily="34" charset="0"/>
                <a:cs typeface="Arial" panose="020B0604020202020204" pitchFamily="34" charset="0"/>
              </a:rPr>
              <a:t>transplantation </a:t>
            </a:r>
            <a:r>
              <a:rPr lang="en-US" sz="2800" spc="-5" dirty="0">
                <a:latin typeface="Arial" panose="020B0604020202020204" pitchFamily="34" charset="0"/>
                <a:cs typeface="Arial" panose="020B0604020202020204" pitchFamily="34" charset="0"/>
              </a:rPr>
              <a:t>appeared </a:t>
            </a:r>
            <a:r>
              <a:rPr lang="en-US" sz="2800" dirty="0">
                <a:latin typeface="Arial" panose="020B0604020202020204" pitchFamily="34" charset="0"/>
                <a:cs typeface="Arial" panose="020B0604020202020204" pitchFamily="34" charset="0"/>
              </a:rPr>
              <a:t>in the  early </a:t>
            </a:r>
            <a:r>
              <a:rPr lang="en-US" sz="2800" spc="-5" dirty="0">
                <a:latin typeface="Arial" panose="020B0604020202020204" pitchFamily="34" charset="0"/>
                <a:cs typeface="Arial" panose="020B0604020202020204" pitchFamily="34" charset="0"/>
              </a:rPr>
              <a:t>1960s </a:t>
            </a:r>
            <a:r>
              <a:rPr lang="en-US" sz="2800" spc="-10" dirty="0">
                <a:latin typeface="Arial" panose="020B0604020202020204" pitchFamily="34" charset="0"/>
                <a:cs typeface="Arial" panose="020B0604020202020204" pitchFamily="34" charset="0"/>
              </a:rPr>
              <a:t>between identical</a:t>
            </a:r>
            <a:r>
              <a:rPr lang="en-US" sz="2800" spc="15" dirty="0">
                <a:latin typeface="Arial" panose="020B0604020202020204" pitchFamily="34" charset="0"/>
                <a:cs typeface="Arial" panose="020B0604020202020204" pitchFamily="34" charset="0"/>
              </a:rPr>
              <a:t> </a:t>
            </a:r>
            <a:r>
              <a:rPr lang="en-US" sz="2800" spc="-5" dirty="0">
                <a:latin typeface="Arial" panose="020B0604020202020204" pitchFamily="34" charset="0"/>
                <a:cs typeface="Arial" panose="020B0604020202020204" pitchFamily="34" charset="0"/>
              </a:rPr>
              <a:t>twins.</a:t>
            </a:r>
          </a:p>
          <a:p>
            <a:pPr marL="355600" marR="5080" indent="-342900" algn="just">
              <a:spcBef>
                <a:spcPts val="100"/>
              </a:spcBef>
              <a:buFont typeface="Arial"/>
              <a:buChar char="•"/>
              <a:tabLst>
                <a:tab pos="355600" algn="l"/>
              </a:tabLst>
            </a:pPr>
            <a:endParaRPr lang="en-US" sz="2800" dirty="0">
              <a:latin typeface="Arial" panose="020B0604020202020204" pitchFamily="34" charset="0"/>
              <a:cs typeface="Arial" panose="020B0604020202020204" pitchFamily="34" charset="0"/>
            </a:endParaRPr>
          </a:p>
          <a:p>
            <a:pPr marL="355600" marR="6985" indent="-342900" algn="just">
              <a:spcBef>
                <a:spcPts val="865"/>
              </a:spcBef>
              <a:buFont typeface="Arial"/>
              <a:buChar char="•"/>
              <a:tabLst>
                <a:tab pos="355600" algn="l"/>
              </a:tabLst>
            </a:pPr>
            <a:r>
              <a:rPr lang="en-US" sz="2800" spc="-5" dirty="0">
                <a:latin typeface="Arial" panose="020B0604020202020204" pitchFamily="34" charset="0"/>
                <a:cs typeface="Arial" panose="020B0604020202020204" pitchFamily="34" charset="0"/>
              </a:rPr>
              <a:t>The only </a:t>
            </a:r>
            <a:r>
              <a:rPr lang="en-US" sz="2800" spc="-10" dirty="0">
                <a:latin typeface="Arial" panose="020B0604020202020204" pitchFamily="34" charset="0"/>
                <a:cs typeface="Arial" panose="020B0604020202020204" pitchFamily="34" charset="0"/>
              </a:rPr>
              <a:t>monitors </a:t>
            </a:r>
            <a:r>
              <a:rPr lang="en-US" sz="2800" spc="-5" dirty="0">
                <a:latin typeface="Arial" panose="020B0604020202020204" pitchFamily="34" charset="0"/>
                <a:cs typeface="Arial" panose="020B0604020202020204" pitchFamily="34" charset="0"/>
              </a:rPr>
              <a:t>used then </a:t>
            </a:r>
            <a:r>
              <a:rPr lang="en-US" sz="2800" dirty="0">
                <a:latin typeface="Arial" panose="020B0604020202020204" pitchFamily="34" charset="0"/>
                <a:cs typeface="Arial" panose="020B0604020202020204" pitchFamily="34" charset="0"/>
              </a:rPr>
              <a:t>were a </a:t>
            </a:r>
            <a:r>
              <a:rPr lang="en-US" sz="2800" spc="-5" dirty="0">
                <a:latin typeface="Arial" panose="020B0604020202020204" pitchFamily="34" charset="0"/>
                <a:cs typeface="Arial" panose="020B0604020202020204" pitchFamily="34" charset="0"/>
              </a:rPr>
              <a:t>blood  pressure </a:t>
            </a:r>
            <a:r>
              <a:rPr lang="en-US" sz="2800" dirty="0">
                <a:latin typeface="Arial" panose="020B0604020202020204" pitchFamily="34" charset="0"/>
                <a:cs typeface="Arial" panose="020B0604020202020204" pitchFamily="34" charset="0"/>
              </a:rPr>
              <a:t>cuff </a:t>
            </a:r>
            <a:r>
              <a:rPr lang="en-US" sz="2800" spc="-5" dirty="0">
                <a:latin typeface="Arial" panose="020B0604020202020204" pitchFamily="34" charset="0"/>
                <a:cs typeface="Arial" panose="020B0604020202020204" pitchFamily="34" charset="0"/>
              </a:rPr>
              <a:t>and electrocardiogram  </a:t>
            </a:r>
            <a:r>
              <a:rPr lang="en-US" sz="2800" spc="-20" dirty="0">
                <a:latin typeface="Arial" panose="020B0604020202020204" pitchFamily="34" charset="0"/>
                <a:cs typeface="Arial" panose="020B0604020202020204" pitchFamily="34" charset="0"/>
              </a:rPr>
              <a:t>(ECG), </a:t>
            </a:r>
            <a:r>
              <a:rPr lang="en-US" sz="2800" spc="-5" dirty="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the </a:t>
            </a:r>
            <a:r>
              <a:rPr lang="en-US" sz="2800" spc="-5" dirty="0">
                <a:latin typeface="Arial" panose="020B0604020202020204" pitchFamily="34" charset="0"/>
                <a:cs typeface="Arial" panose="020B0604020202020204" pitchFamily="34" charset="0"/>
              </a:rPr>
              <a:t>recipient received </a:t>
            </a:r>
            <a:r>
              <a:rPr lang="en-US" sz="2800" spc="-10" dirty="0">
                <a:latin typeface="Arial" panose="020B0604020202020204" pitchFamily="34" charset="0"/>
                <a:cs typeface="Arial" panose="020B0604020202020204" pitchFamily="34" charset="0"/>
              </a:rPr>
              <a:t>spinal  anesthesia.</a:t>
            </a:r>
          </a:p>
          <a:p>
            <a:pPr marL="355600" marR="6985" indent="-342900" algn="just">
              <a:spcBef>
                <a:spcPts val="865"/>
              </a:spcBef>
              <a:buFont typeface="Arial"/>
              <a:buChar char="•"/>
              <a:tabLst>
                <a:tab pos="355600" algn="l"/>
              </a:tabLst>
            </a:pPr>
            <a:endParaRPr lang="en-US" sz="2800"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Since then, kidney transplantation has become the most common organ transplant surgery performed. </a:t>
            </a:r>
          </a:p>
        </p:txBody>
      </p:sp>
    </p:spTree>
    <p:extLst>
      <p:ext uri="{BB962C8B-B14F-4D97-AF65-F5344CB8AC3E}">
        <p14:creationId xmlns:p14="http://schemas.microsoft.com/office/powerpoint/2010/main" val="3017331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8659" y="57658"/>
            <a:ext cx="6639559" cy="696595"/>
          </a:xfrm>
          <a:prstGeom prst="rect">
            <a:avLst/>
          </a:prstGeom>
        </p:spPr>
        <p:txBody>
          <a:bodyPr vert="horz" wrap="square" lIns="0" tIns="12700" rIns="0" bIns="0" rtlCol="0" anchor="ctr">
            <a:spAutoFit/>
          </a:bodyPr>
          <a:lstStyle/>
          <a:p>
            <a:pPr marL="12700">
              <a:lnSpc>
                <a:spcPct val="100000"/>
              </a:lnSpc>
              <a:spcBef>
                <a:spcPts val="100"/>
              </a:spcBef>
            </a:pPr>
            <a:r>
              <a:rPr spc="-190" dirty="0"/>
              <a:t>Maintenance </a:t>
            </a:r>
            <a:r>
              <a:rPr spc="-180" dirty="0"/>
              <a:t>of</a:t>
            </a:r>
            <a:r>
              <a:rPr spc="-550" dirty="0"/>
              <a:t> </a:t>
            </a:r>
            <a:r>
              <a:rPr spc="-215" dirty="0"/>
              <a:t>Anaesthesia</a:t>
            </a:r>
            <a:endParaRPr/>
          </a:p>
        </p:txBody>
      </p:sp>
      <p:sp>
        <p:nvSpPr>
          <p:cNvPr id="3" name="object 3"/>
          <p:cNvSpPr txBox="1"/>
          <p:nvPr/>
        </p:nvSpPr>
        <p:spPr>
          <a:xfrm>
            <a:off x="1831340" y="796797"/>
            <a:ext cx="8530590" cy="5395708"/>
          </a:xfrm>
          <a:prstGeom prst="rect">
            <a:avLst/>
          </a:prstGeom>
        </p:spPr>
        <p:txBody>
          <a:bodyPr vert="horz" wrap="square" lIns="0" tIns="67945" rIns="0" bIns="0" rtlCol="0">
            <a:spAutoFit/>
          </a:bodyPr>
          <a:lstStyle/>
          <a:p>
            <a:pPr marL="355600" marR="5715" indent="-342900" algn="just">
              <a:lnSpc>
                <a:spcPts val="3460"/>
              </a:lnSpc>
              <a:spcBef>
                <a:spcPts val="535"/>
              </a:spcBef>
              <a:buFont typeface="Arial"/>
              <a:buChar char="•"/>
              <a:tabLst>
                <a:tab pos="355600" algn="l"/>
              </a:tabLst>
            </a:pPr>
            <a:r>
              <a:rPr sz="3200" spc="-10" dirty="0">
                <a:latin typeface="Carlito"/>
                <a:cs typeface="Carlito"/>
              </a:rPr>
              <a:t>Endotracheal </a:t>
            </a:r>
            <a:r>
              <a:rPr sz="3200" spc="-5" dirty="0">
                <a:latin typeface="Carlito"/>
                <a:cs typeface="Carlito"/>
              </a:rPr>
              <a:t>intubation </a:t>
            </a:r>
            <a:r>
              <a:rPr sz="3200" dirty="0">
                <a:latin typeface="Carlito"/>
                <a:cs typeface="Carlito"/>
              </a:rPr>
              <a:t>with a </a:t>
            </a:r>
            <a:r>
              <a:rPr sz="3200" spc="-20" dirty="0">
                <a:latin typeface="Carlito"/>
                <a:cs typeface="Carlito"/>
              </a:rPr>
              <a:t>cuffed </a:t>
            </a:r>
            <a:r>
              <a:rPr sz="3200" spc="-5" dirty="0">
                <a:latin typeface="Carlito"/>
                <a:cs typeface="Carlito"/>
              </a:rPr>
              <a:t>ET </a:t>
            </a:r>
            <a:r>
              <a:rPr sz="3200" dirty="0">
                <a:latin typeface="Carlito"/>
                <a:cs typeface="Carlito"/>
              </a:rPr>
              <a:t>tube  and </a:t>
            </a:r>
            <a:r>
              <a:rPr sz="3200" spc="-15" dirty="0">
                <a:latin typeface="Carlito"/>
                <a:cs typeface="Carlito"/>
              </a:rPr>
              <a:t>controlled </a:t>
            </a:r>
            <a:r>
              <a:rPr sz="3200" spc="-10" dirty="0">
                <a:latin typeface="Carlito"/>
                <a:cs typeface="Carlito"/>
              </a:rPr>
              <a:t>ventilation </a:t>
            </a:r>
            <a:r>
              <a:rPr sz="3200" spc="-25" dirty="0">
                <a:latin typeface="Carlito"/>
                <a:cs typeface="Carlito"/>
              </a:rPr>
              <a:t>to </a:t>
            </a:r>
            <a:r>
              <a:rPr sz="3200" spc="-5" dirty="0">
                <a:latin typeface="Carlito"/>
                <a:cs typeface="Carlito"/>
              </a:rPr>
              <a:t>achieve </a:t>
            </a:r>
            <a:r>
              <a:rPr sz="3200" dirty="0">
                <a:latin typeface="Carlito"/>
                <a:cs typeface="Carlito"/>
              </a:rPr>
              <a:t>a </a:t>
            </a:r>
            <a:r>
              <a:rPr sz="3200" spc="-20" dirty="0">
                <a:latin typeface="Carlito"/>
                <a:cs typeface="Carlito"/>
              </a:rPr>
              <a:t>ETCO2 </a:t>
            </a:r>
            <a:r>
              <a:rPr sz="3200" spc="-5" dirty="0">
                <a:latin typeface="Carlito"/>
                <a:cs typeface="Carlito"/>
              </a:rPr>
              <a:t>30-  40mmHg is technique </a:t>
            </a:r>
            <a:r>
              <a:rPr sz="3200" dirty="0">
                <a:latin typeface="Carlito"/>
                <a:cs typeface="Carlito"/>
              </a:rPr>
              <a:t>of</a:t>
            </a:r>
            <a:r>
              <a:rPr sz="3200" spc="40" dirty="0">
                <a:latin typeface="Carlito"/>
                <a:cs typeface="Carlito"/>
              </a:rPr>
              <a:t> </a:t>
            </a:r>
            <a:r>
              <a:rPr sz="3200" dirty="0">
                <a:latin typeface="Carlito"/>
                <a:cs typeface="Carlito"/>
              </a:rPr>
              <a:t>choice</a:t>
            </a:r>
            <a:endParaRPr sz="3200">
              <a:latin typeface="Carlito"/>
              <a:cs typeface="Carlito"/>
            </a:endParaRPr>
          </a:p>
          <a:p>
            <a:pPr marL="355600" marR="6350" indent="-342900" algn="just">
              <a:lnSpc>
                <a:spcPts val="3460"/>
              </a:lnSpc>
              <a:spcBef>
                <a:spcPts val="760"/>
              </a:spcBef>
              <a:buFont typeface="Arial"/>
              <a:buChar char="•"/>
              <a:tabLst>
                <a:tab pos="355600" algn="l"/>
              </a:tabLst>
            </a:pPr>
            <a:r>
              <a:rPr sz="3200" spc="-5" dirty="0">
                <a:latin typeface="Carlito"/>
                <a:cs typeface="Carlito"/>
              </a:rPr>
              <a:t>Anaesthesia is maintained </a:t>
            </a:r>
            <a:r>
              <a:rPr sz="3200" spc="-10" dirty="0">
                <a:latin typeface="Carlito"/>
                <a:cs typeface="Carlito"/>
              </a:rPr>
              <a:t>by </a:t>
            </a:r>
            <a:r>
              <a:rPr sz="3200" spc="-5" dirty="0">
                <a:latin typeface="Carlito"/>
                <a:cs typeface="Carlito"/>
              </a:rPr>
              <a:t>O2-Air with  </a:t>
            </a:r>
            <a:r>
              <a:rPr sz="3200" dirty="0">
                <a:latin typeface="Carlito"/>
                <a:cs typeface="Carlito"/>
              </a:rPr>
              <a:t>inhalation </a:t>
            </a:r>
            <a:r>
              <a:rPr sz="3200" spc="-10" dirty="0">
                <a:latin typeface="Carlito"/>
                <a:cs typeface="Carlito"/>
              </a:rPr>
              <a:t>anaesthestic </a:t>
            </a:r>
            <a:r>
              <a:rPr sz="3200" spc="-5" dirty="0">
                <a:latin typeface="Carlito"/>
                <a:cs typeface="Carlito"/>
              </a:rPr>
              <a:t>(Isoflurane) </a:t>
            </a:r>
            <a:r>
              <a:rPr sz="3200" dirty="0">
                <a:latin typeface="Carlito"/>
                <a:cs typeface="Carlito"/>
              </a:rPr>
              <a:t>or </a:t>
            </a:r>
            <a:r>
              <a:rPr sz="3200" spc="-20" dirty="0">
                <a:latin typeface="Carlito"/>
                <a:cs typeface="Carlito"/>
              </a:rPr>
              <a:t>Propofol  </a:t>
            </a:r>
            <a:r>
              <a:rPr sz="3200" spc="-10" dirty="0">
                <a:latin typeface="Carlito"/>
                <a:cs typeface="Carlito"/>
              </a:rPr>
              <a:t>infusion </a:t>
            </a:r>
            <a:r>
              <a:rPr sz="3200" spc="-5" dirty="0">
                <a:latin typeface="Carlito"/>
                <a:cs typeface="Carlito"/>
              </a:rPr>
              <a:t>100-300</a:t>
            </a:r>
            <a:r>
              <a:rPr sz="3200" spc="45" dirty="0">
                <a:latin typeface="Carlito"/>
                <a:cs typeface="Carlito"/>
              </a:rPr>
              <a:t> </a:t>
            </a:r>
            <a:r>
              <a:rPr sz="3200" spc="15" dirty="0">
                <a:latin typeface="Carlito"/>
                <a:cs typeface="Carlito"/>
              </a:rPr>
              <a:t>mcg/kg/min.</a:t>
            </a:r>
            <a:endParaRPr sz="3200">
              <a:latin typeface="Carlito"/>
              <a:cs typeface="Carlito"/>
            </a:endParaRPr>
          </a:p>
          <a:p>
            <a:pPr marL="355600" marR="5080" indent="-342900" algn="just">
              <a:lnSpc>
                <a:spcPts val="3460"/>
              </a:lnSpc>
              <a:spcBef>
                <a:spcPts val="755"/>
              </a:spcBef>
              <a:buFont typeface="Arial"/>
              <a:buChar char="•"/>
              <a:tabLst>
                <a:tab pos="355600" algn="l"/>
              </a:tabLst>
            </a:pPr>
            <a:r>
              <a:rPr sz="3200" spc="-5" dirty="0">
                <a:latin typeface="Carlito"/>
                <a:cs typeface="Carlito"/>
              </a:rPr>
              <a:t>Analgesia is maintained </a:t>
            </a:r>
            <a:r>
              <a:rPr sz="3200" spc="-10" dirty="0">
                <a:latin typeface="Carlito"/>
                <a:cs typeface="Carlito"/>
              </a:rPr>
              <a:t>by incremental </a:t>
            </a:r>
            <a:r>
              <a:rPr sz="3200" dirty="0">
                <a:latin typeface="Carlito"/>
                <a:cs typeface="Carlito"/>
              </a:rPr>
              <a:t>dose of  </a:t>
            </a:r>
            <a:r>
              <a:rPr sz="3200" spc="-30" dirty="0">
                <a:latin typeface="Carlito"/>
                <a:cs typeface="Carlito"/>
              </a:rPr>
              <a:t>fentanyl</a:t>
            </a:r>
            <a:r>
              <a:rPr sz="3200" spc="-5" dirty="0">
                <a:latin typeface="Carlito"/>
                <a:cs typeface="Carlito"/>
              </a:rPr>
              <a:t> </a:t>
            </a:r>
            <a:r>
              <a:rPr sz="3200" spc="5" dirty="0">
                <a:latin typeface="Carlito"/>
                <a:cs typeface="Carlito"/>
              </a:rPr>
              <a:t>(0.5mcg/kg).</a:t>
            </a:r>
            <a:endParaRPr sz="3200">
              <a:latin typeface="Carlito"/>
              <a:cs typeface="Carlito"/>
            </a:endParaRPr>
          </a:p>
          <a:p>
            <a:pPr marL="355600" indent="-342900" algn="just">
              <a:spcBef>
                <a:spcPts val="330"/>
              </a:spcBef>
              <a:buFont typeface="Arial"/>
              <a:buChar char="•"/>
              <a:tabLst>
                <a:tab pos="355600" algn="l"/>
              </a:tabLst>
            </a:pPr>
            <a:r>
              <a:rPr sz="3200" spc="-15" dirty="0">
                <a:latin typeface="Carlito"/>
                <a:cs typeface="Carlito"/>
              </a:rPr>
              <a:t>Liberal </a:t>
            </a:r>
            <a:r>
              <a:rPr sz="3200" spc="-5" dirty="0">
                <a:latin typeface="Carlito"/>
                <a:cs typeface="Carlito"/>
              </a:rPr>
              <a:t>fluid </a:t>
            </a:r>
            <a:r>
              <a:rPr sz="3200" spc="-15" dirty="0">
                <a:latin typeface="Carlito"/>
                <a:cs typeface="Carlito"/>
              </a:rPr>
              <a:t>administration</a:t>
            </a:r>
            <a:r>
              <a:rPr sz="3200" spc="90" dirty="0">
                <a:latin typeface="Carlito"/>
                <a:cs typeface="Carlito"/>
              </a:rPr>
              <a:t> </a:t>
            </a:r>
            <a:r>
              <a:rPr sz="3200" spc="5" dirty="0">
                <a:latin typeface="Carlito"/>
                <a:cs typeface="Carlito"/>
              </a:rPr>
              <a:t>(10-20ml/kg/hr)</a:t>
            </a:r>
            <a:endParaRPr sz="3200">
              <a:latin typeface="Carlito"/>
              <a:cs typeface="Carlito"/>
            </a:endParaRPr>
          </a:p>
          <a:p>
            <a:pPr marL="355600" marR="8255" indent="-342900" algn="just">
              <a:lnSpc>
                <a:spcPts val="3460"/>
              </a:lnSpc>
              <a:spcBef>
                <a:spcPts val="819"/>
              </a:spcBef>
              <a:buFont typeface="Arial"/>
              <a:buChar char="•"/>
              <a:tabLst>
                <a:tab pos="355600" algn="l"/>
              </a:tabLst>
            </a:pPr>
            <a:r>
              <a:rPr sz="3200" i="1" spc="-5" dirty="0">
                <a:latin typeface="Carlito"/>
                <a:cs typeface="Carlito"/>
              </a:rPr>
              <a:t>Heparin </a:t>
            </a:r>
            <a:r>
              <a:rPr sz="3200" dirty="0">
                <a:latin typeface="Carlito"/>
                <a:cs typeface="Carlito"/>
              </a:rPr>
              <a:t>100U/kg 5min </a:t>
            </a:r>
            <a:r>
              <a:rPr sz="3200" spc="-25" dirty="0">
                <a:latin typeface="Carlito"/>
                <a:cs typeface="Carlito"/>
              </a:rPr>
              <a:t>before </a:t>
            </a:r>
            <a:r>
              <a:rPr sz="3200" spc="-10" dirty="0">
                <a:latin typeface="Carlito"/>
                <a:cs typeface="Carlito"/>
              </a:rPr>
              <a:t>renal </a:t>
            </a:r>
            <a:r>
              <a:rPr sz="3200" spc="-5" dirty="0">
                <a:latin typeface="Carlito"/>
                <a:cs typeface="Carlito"/>
              </a:rPr>
              <a:t>artery  clamping</a:t>
            </a:r>
            <a:endParaRPr sz="3200">
              <a:latin typeface="Carlito"/>
              <a:cs typeface="Carl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44262" y="461594"/>
            <a:ext cx="1905635" cy="697230"/>
          </a:xfrm>
          <a:prstGeom prst="rect">
            <a:avLst/>
          </a:prstGeom>
        </p:spPr>
        <p:txBody>
          <a:bodyPr vert="horz" wrap="square" lIns="0" tIns="13335" rIns="0" bIns="0" rtlCol="0" anchor="ctr">
            <a:spAutoFit/>
          </a:bodyPr>
          <a:lstStyle/>
          <a:p>
            <a:pPr marL="12700">
              <a:lnSpc>
                <a:spcPct val="100000"/>
              </a:lnSpc>
              <a:spcBef>
                <a:spcPts val="105"/>
              </a:spcBef>
            </a:pPr>
            <a:r>
              <a:rPr spc="-320" dirty="0"/>
              <a:t>P</a:t>
            </a:r>
            <a:r>
              <a:rPr spc="-190" dirty="0"/>
              <a:t>os</a:t>
            </a:r>
            <a:r>
              <a:rPr spc="-130" dirty="0"/>
              <a:t>i</a:t>
            </a:r>
            <a:r>
              <a:rPr spc="-160" dirty="0"/>
              <a:t>ti</a:t>
            </a:r>
            <a:r>
              <a:rPr spc="-275" dirty="0"/>
              <a:t>o</a:t>
            </a:r>
            <a:r>
              <a:rPr spc="-235" dirty="0"/>
              <a:t>n</a:t>
            </a:r>
            <a:endParaRPr/>
          </a:p>
        </p:txBody>
      </p:sp>
      <p:sp>
        <p:nvSpPr>
          <p:cNvPr id="3" name="object 3"/>
          <p:cNvSpPr txBox="1"/>
          <p:nvPr/>
        </p:nvSpPr>
        <p:spPr>
          <a:xfrm>
            <a:off x="2059940" y="1607565"/>
            <a:ext cx="8054340" cy="1489710"/>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spc="-5" dirty="0">
                <a:latin typeface="Carlito"/>
                <a:cs typeface="Carlito"/>
              </a:rPr>
              <a:t>Classic kidney position </a:t>
            </a:r>
            <a:r>
              <a:rPr sz="3200" dirty="0">
                <a:latin typeface="Carlito"/>
                <a:cs typeface="Carlito"/>
              </a:rPr>
              <a:t>i.e. </a:t>
            </a:r>
            <a:r>
              <a:rPr sz="3200" spc="-20" dirty="0">
                <a:latin typeface="Carlito"/>
                <a:cs typeface="Carlito"/>
              </a:rPr>
              <a:t>lateral </a:t>
            </a:r>
            <a:r>
              <a:rPr sz="3200" spc="-5" dirty="0">
                <a:latin typeface="Carlito"/>
                <a:cs typeface="Carlito"/>
              </a:rPr>
              <a:t>position </a:t>
            </a:r>
            <a:r>
              <a:rPr sz="3200" dirty="0">
                <a:latin typeface="Carlito"/>
                <a:cs typeface="Carlito"/>
              </a:rPr>
              <a:t>with  the side </a:t>
            </a:r>
            <a:r>
              <a:rPr sz="3200" spc="-20" dirty="0">
                <a:latin typeface="Carlito"/>
                <a:cs typeface="Carlito"/>
              </a:rPr>
              <a:t>to </a:t>
            </a:r>
            <a:r>
              <a:rPr sz="3200" dirty="0">
                <a:latin typeface="Carlito"/>
                <a:cs typeface="Carlito"/>
              </a:rPr>
              <a:t>be </a:t>
            </a:r>
            <a:r>
              <a:rPr sz="3200" spc="-20" dirty="0">
                <a:latin typeface="Carlito"/>
                <a:cs typeface="Carlito"/>
              </a:rPr>
              <a:t>operated </a:t>
            </a:r>
            <a:r>
              <a:rPr sz="3200" spc="-5" dirty="0">
                <a:latin typeface="Carlito"/>
                <a:cs typeface="Carlito"/>
              </a:rPr>
              <a:t>up </a:t>
            </a:r>
            <a:r>
              <a:rPr sz="3200" dirty="0">
                <a:latin typeface="Carlito"/>
                <a:cs typeface="Carlito"/>
              </a:rPr>
              <a:t>and a </a:t>
            </a:r>
            <a:r>
              <a:rPr sz="3200" spc="-15" dirty="0">
                <a:latin typeface="Carlito"/>
                <a:cs typeface="Carlito"/>
              </a:rPr>
              <a:t>bolster  </a:t>
            </a:r>
            <a:r>
              <a:rPr sz="3200" spc="-5" dirty="0">
                <a:latin typeface="Carlito"/>
                <a:cs typeface="Carlito"/>
              </a:rPr>
              <a:t>below </a:t>
            </a:r>
            <a:r>
              <a:rPr sz="3200" dirty="0">
                <a:latin typeface="Carlito"/>
                <a:cs typeface="Carlito"/>
              </a:rPr>
              <a:t>the</a:t>
            </a:r>
            <a:r>
              <a:rPr sz="3200" spc="-15" dirty="0">
                <a:latin typeface="Carlito"/>
                <a:cs typeface="Carlito"/>
              </a:rPr>
              <a:t> </a:t>
            </a:r>
            <a:r>
              <a:rPr sz="3200" spc="-5" dirty="0">
                <a:latin typeface="Carlito"/>
                <a:cs typeface="Carlito"/>
              </a:rPr>
              <a:t>flank</a:t>
            </a:r>
            <a:endParaRPr sz="3200">
              <a:latin typeface="Carlito"/>
              <a:cs typeface="Carl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614" y="65566"/>
            <a:ext cx="8071484" cy="689291"/>
          </a:xfrm>
          <a:prstGeom prst="rect">
            <a:avLst/>
          </a:prstGeom>
        </p:spPr>
        <p:txBody>
          <a:bodyPr vert="horz" wrap="square" lIns="0" tIns="12065" rIns="0" bIns="0" rtlCol="0" anchor="ctr">
            <a:spAutoFit/>
          </a:bodyPr>
          <a:lstStyle/>
          <a:p>
            <a:pPr marL="12700">
              <a:lnSpc>
                <a:spcPct val="100000"/>
              </a:lnSpc>
              <a:spcBef>
                <a:spcPts val="95"/>
              </a:spcBef>
            </a:pPr>
            <a:r>
              <a:rPr b="1" u="sng" spc="-95" dirty="0"/>
              <a:t>Methods </a:t>
            </a:r>
            <a:r>
              <a:rPr b="1" u="sng" spc="-185" dirty="0"/>
              <a:t>to </a:t>
            </a:r>
            <a:r>
              <a:rPr b="1" u="sng" spc="-204" dirty="0"/>
              <a:t>augment</a:t>
            </a:r>
            <a:r>
              <a:rPr b="1" u="sng" spc="-650" dirty="0"/>
              <a:t> </a:t>
            </a:r>
            <a:r>
              <a:rPr b="1" u="sng" spc="-280" dirty="0"/>
              <a:t>R</a:t>
            </a:r>
            <a:r>
              <a:rPr lang="en-US" b="1" u="sng" spc="-280" dirty="0"/>
              <a:t>enal </a:t>
            </a:r>
            <a:r>
              <a:rPr b="1" u="sng" spc="-280" dirty="0"/>
              <a:t>B</a:t>
            </a:r>
            <a:r>
              <a:rPr lang="en-US" b="1" u="sng" spc="-280" dirty="0"/>
              <a:t>lood </a:t>
            </a:r>
            <a:r>
              <a:rPr b="1" u="sng" spc="-280" dirty="0"/>
              <a:t>F</a:t>
            </a:r>
            <a:r>
              <a:rPr lang="en-US" b="1" u="sng" spc="-280" dirty="0"/>
              <a:t>low</a:t>
            </a:r>
            <a:endParaRPr b="1" u="sng" spc="-280" dirty="0"/>
          </a:p>
        </p:txBody>
      </p:sp>
      <p:sp>
        <p:nvSpPr>
          <p:cNvPr id="3" name="object 3"/>
          <p:cNvSpPr txBox="1"/>
          <p:nvPr/>
        </p:nvSpPr>
        <p:spPr>
          <a:xfrm>
            <a:off x="2059940" y="901040"/>
            <a:ext cx="8071484" cy="5055871"/>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spc="-20" dirty="0">
                <a:latin typeface="Carlito"/>
                <a:cs typeface="Carlito"/>
              </a:rPr>
              <a:t>Avoid </a:t>
            </a:r>
            <a:r>
              <a:rPr sz="3200" spc="-10" dirty="0">
                <a:latin typeface="Carlito"/>
                <a:cs typeface="Carlito"/>
              </a:rPr>
              <a:t>hypotension </a:t>
            </a:r>
            <a:r>
              <a:rPr sz="3200" dirty="0">
                <a:latin typeface="Carlito"/>
                <a:cs typeface="Carlito"/>
              </a:rPr>
              <a:t>&amp;</a:t>
            </a:r>
            <a:r>
              <a:rPr sz="3200" spc="30" dirty="0">
                <a:latin typeface="Carlito"/>
                <a:cs typeface="Carlito"/>
              </a:rPr>
              <a:t> </a:t>
            </a:r>
            <a:r>
              <a:rPr sz="3200" spc="-10" dirty="0">
                <a:latin typeface="Carlito"/>
                <a:cs typeface="Carlito"/>
              </a:rPr>
              <a:t>hypovolemia</a:t>
            </a:r>
            <a:endParaRPr sz="3200">
              <a:latin typeface="Carlito"/>
              <a:cs typeface="Carlito"/>
            </a:endParaRPr>
          </a:p>
          <a:p>
            <a:pPr marL="355600" marR="5080" indent="-342900">
              <a:spcBef>
                <a:spcPts val="770"/>
              </a:spcBef>
              <a:buFont typeface="Arial"/>
              <a:buChar char="•"/>
              <a:tabLst>
                <a:tab pos="354965" algn="l"/>
                <a:tab pos="355600" algn="l"/>
                <a:tab pos="2204085" algn="l"/>
                <a:tab pos="3658235" algn="l"/>
                <a:tab pos="4810760" algn="l"/>
                <a:tab pos="6516370" algn="l"/>
              </a:tabLst>
            </a:pPr>
            <a:r>
              <a:rPr sz="3200" spc="-90" dirty="0">
                <a:latin typeface="Carlito"/>
                <a:cs typeface="Carlito"/>
              </a:rPr>
              <a:t>A</a:t>
            </a:r>
            <a:r>
              <a:rPr sz="3200" spc="-45" dirty="0">
                <a:latin typeface="Carlito"/>
                <a:cs typeface="Carlito"/>
              </a:rPr>
              <a:t>tt</a:t>
            </a:r>
            <a:r>
              <a:rPr sz="3200" dirty="0">
                <a:latin typeface="Carlito"/>
                <a:cs typeface="Carlito"/>
              </a:rPr>
              <a:t>enu</a:t>
            </a:r>
            <a:r>
              <a:rPr sz="3200" spc="-15" dirty="0">
                <a:latin typeface="Carlito"/>
                <a:cs typeface="Carlito"/>
              </a:rPr>
              <a:t>a</a:t>
            </a:r>
            <a:r>
              <a:rPr sz="3200" spc="-30" dirty="0">
                <a:latin typeface="Carlito"/>
                <a:cs typeface="Carlito"/>
              </a:rPr>
              <a:t>t</a:t>
            </a:r>
            <a:r>
              <a:rPr sz="3200" dirty="0">
                <a:latin typeface="Carlito"/>
                <a:cs typeface="Carlito"/>
              </a:rPr>
              <a:t>e	</a:t>
            </a:r>
            <a:r>
              <a:rPr sz="3200" spc="-5" dirty="0">
                <a:latin typeface="Carlito"/>
                <a:cs typeface="Carlito"/>
              </a:rPr>
              <a:t>su</a:t>
            </a:r>
            <a:r>
              <a:rPr sz="3200" spc="-60" dirty="0">
                <a:latin typeface="Carlito"/>
                <a:cs typeface="Carlito"/>
              </a:rPr>
              <a:t>r</a:t>
            </a:r>
            <a:r>
              <a:rPr sz="3200" dirty="0">
                <a:latin typeface="Carlito"/>
                <a:cs typeface="Carlito"/>
              </a:rPr>
              <a:t>gi</a:t>
            </a:r>
            <a:r>
              <a:rPr sz="3200" spc="-25" dirty="0">
                <a:latin typeface="Carlito"/>
                <a:cs typeface="Carlito"/>
              </a:rPr>
              <a:t>c</a:t>
            </a:r>
            <a:r>
              <a:rPr sz="3200" dirty="0">
                <a:latin typeface="Carlito"/>
                <a:cs typeface="Carlito"/>
              </a:rPr>
              <a:t>al	</a:t>
            </a:r>
            <a:r>
              <a:rPr sz="3200" spc="-30" dirty="0">
                <a:latin typeface="Carlito"/>
                <a:cs typeface="Carlito"/>
              </a:rPr>
              <a:t>s</a:t>
            </a:r>
            <a:r>
              <a:rPr sz="3200" dirty="0">
                <a:latin typeface="Carlito"/>
                <a:cs typeface="Carlito"/>
              </a:rPr>
              <a:t>t</a:t>
            </a:r>
            <a:r>
              <a:rPr sz="3200" spc="-45" dirty="0">
                <a:latin typeface="Carlito"/>
                <a:cs typeface="Carlito"/>
              </a:rPr>
              <a:t>r</a:t>
            </a:r>
            <a:r>
              <a:rPr sz="3200" dirty="0">
                <a:latin typeface="Carlito"/>
                <a:cs typeface="Carlito"/>
              </a:rPr>
              <a:t>ess	</a:t>
            </a:r>
            <a:r>
              <a:rPr sz="3200" spc="-40" dirty="0">
                <a:latin typeface="Carlito"/>
                <a:cs typeface="Carlito"/>
              </a:rPr>
              <a:t>r</a:t>
            </a:r>
            <a:r>
              <a:rPr sz="3200" dirty="0">
                <a:latin typeface="Carlito"/>
                <a:cs typeface="Carlito"/>
              </a:rPr>
              <a:t>espon</a:t>
            </a:r>
            <a:r>
              <a:rPr sz="3200" spc="-10" dirty="0">
                <a:latin typeface="Carlito"/>
                <a:cs typeface="Carlito"/>
              </a:rPr>
              <a:t>s</a:t>
            </a:r>
            <a:r>
              <a:rPr sz="3200" dirty="0">
                <a:latin typeface="Carlito"/>
                <a:cs typeface="Carlito"/>
              </a:rPr>
              <a:t>e	</a:t>
            </a:r>
            <a:r>
              <a:rPr sz="3200" spc="-5" dirty="0">
                <a:latin typeface="Carlito"/>
                <a:cs typeface="Carlito"/>
              </a:rPr>
              <a:t>(</a:t>
            </a:r>
            <a:r>
              <a:rPr sz="3200" spc="-60" dirty="0">
                <a:latin typeface="Carlito"/>
                <a:cs typeface="Carlito"/>
              </a:rPr>
              <a:t>R</a:t>
            </a:r>
            <a:r>
              <a:rPr sz="3200" dirty="0">
                <a:latin typeface="Carlito"/>
                <a:cs typeface="Carlito"/>
              </a:rPr>
              <a:t>egional  </a:t>
            </a:r>
            <a:r>
              <a:rPr sz="3200" spc="-10" dirty="0">
                <a:latin typeface="Carlito"/>
                <a:cs typeface="Carlito"/>
              </a:rPr>
              <a:t>supplementation </a:t>
            </a:r>
            <a:r>
              <a:rPr sz="3200" spc="-20" dirty="0">
                <a:latin typeface="Carlito"/>
                <a:cs typeface="Carlito"/>
              </a:rPr>
              <a:t>may </a:t>
            </a:r>
            <a:r>
              <a:rPr sz="3200" dirty="0">
                <a:latin typeface="Carlito"/>
                <a:cs typeface="Carlito"/>
              </a:rPr>
              <a:t>be</a:t>
            </a:r>
            <a:r>
              <a:rPr sz="3200" spc="60" dirty="0">
                <a:latin typeface="Carlito"/>
                <a:cs typeface="Carlito"/>
              </a:rPr>
              <a:t> </a:t>
            </a:r>
            <a:r>
              <a:rPr sz="3200" spc="-10" dirty="0">
                <a:latin typeface="Carlito"/>
                <a:cs typeface="Carlito"/>
              </a:rPr>
              <a:t>considered)</a:t>
            </a:r>
            <a:endParaRPr sz="3200">
              <a:latin typeface="Carlito"/>
              <a:cs typeface="Carlito"/>
            </a:endParaRPr>
          </a:p>
          <a:p>
            <a:pPr marL="355600" marR="6350" indent="-342900">
              <a:spcBef>
                <a:spcPts val="770"/>
              </a:spcBef>
              <a:buFont typeface="Arial"/>
              <a:buChar char="•"/>
              <a:tabLst>
                <a:tab pos="354965" algn="l"/>
                <a:tab pos="355600" algn="l"/>
              </a:tabLst>
            </a:pPr>
            <a:r>
              <a:rPr sz="3200" dirty="0">
                <a:latin typeface="Carlito"/>
                <a:cs typeface="Carlito"/>
              </a:rPr>
              <a:t>Inj </a:t>
            </a:r>
            <a:r>
              <a:rPr sz="3200" spc="-5" dirty="0">
                <a:latin typeface="Carlito"/>
                <a:cs typeface="Carlito"/>
              </a:rPr>
              <a:t>Mannitol </a:t>
            </a:r>
            <a:r>
              <a:rPr sz="3200" dirty="0">
                <a:latin typeface="Carlito"/>
                <a:cs typeface="Carlito"/>
              </a:rPr>
              <a:t>1-1.5gm/kg </a:t>
            </a:r>
            <a:r>
              <a:rPr sz="3200" spc="-5" dirty="0">
                <a:latin typeface="Carlito"/>
                <a:cs typeface="Carlito"/>
              </a:rPr>
              <a:t>infusion </a:t>
            </a:r>
            <a:r>
              <a:rPr sz="3200" dirty="0">
                <a:latin typeface="Carlito"/>
                <a:cs typeface="Carlito"/>
              </a:rPr>
              <a:t>during </a:t>
            </a:r>
            <a:r>
              <a:rPr sz="3200" spc="-5" dirty="0">
                <a:latin typeface="Carlito"/>
                <a:cs typeface="Carlito"/>
              </a:rPr>
              <a:t>hilum  dissection.</a:t>
            </a:r>
            <a:endParaRPr sz="3200">
              <a:latin typeface="Carlito"/>
              <a:cs typeface="Carlito"/>
            </a:endParaRPr>
          </a:p>
          <a:p>
            <a:pPr marL="355600" marR="5080" indent="-342900">
              <a:spcBef>
                <a:spcPts val="770"/>
              </a:spcBef>
              <a:buFont typeface="Arial"/>
              <a:buChar char="•"/>
              <a:tabLst>
                <a:tab pos="354965" algn="l"/>
                <a:tab pos="355600" algn="l"/>
                <a:tab pos="960755" algn="l"/>
                <a:tab pos="3100705" algn="l"/>
                <a:tab pos="4241800" algn="l"/>
                <a:tab pos="4952365" algn="l"/>
                <a:tab pos="5421630" algn="l"/>
                <a:tab pos="6151880" algn="l"/>
                <a:tab pos="6978015" algn="l"/>
              </a:tabLst>
            </a:pPr>
            <a:r>
              <a:rPr sz="3200" spc="-5" dirty="0">
                <a:latin typeface="Carlito"/>
                <a:cs typeface="Carlito"/>
              </a:rPr>
              <a:t>In</a:t>
            </a:r>
            <a:r>
              <a:rPr sz="3200" dirty="0">
                <a:latin typeface="Carlito"/>
                <a:cs typeface="Carlito"/>
              </a:rPr>
              <a:t>j	</a:t>
            </a:r>
            <a:r>
              <a:rPr sz="3200" spc="10" dirty="0">
                <a:latin typeface="Carlito"/>
                <a:cs typeface="Carlito"/>
              </a:rPr>
              <a:t>F</a:t>
            </a:r>
            <a:r>
              <a:rPr sz="3200" spc="-5" dirty="0">
                <a:latin typeface="Carlito"/>
                <a:cs typeface="Carlito"/>
              </a:rPr>
              <a:t>u</a:t>
            </a:r>
            <a:r>
              <a:rPr sz="3200" spc="-60" dirty="0">
                <a:latin typeface="Carlito"/>
                <a:cs typeface="Carlito"/>
              </a:rPr>
              <a:t>r</a:t>
            </a:r>
            <a:r>
              <a:rPr sz="3200" spc="-5" dirty="0">
                <a:latin typeface="Carlito"/>
                <a:cs typeface="Carlito"/>
              </a:rPr>
              <a:t>ose</a:t>
            </a:r>
            <a:r>
              <a:rPr sz="3200" spc="-10" dirty="0">
                <a:latin typeface="Carlito"/>
                <a:cs typeface="Carlito"/>
              </a:rPr>
              <a:t>m</a:t>
            </a:r>
            <a:r>
              <a:rPr sz="3200" dirty="0">
                <a:latin typeface="Carlito"/>
                <a:cs typeface="Carlito"/>
              </a:rPr>
              <a:t>ide	</a:t>
            </a:r>
            <a:r>
              <a:rPr sz="3200" spc="5" dirty="0">
                <a:latin typeface="Carlito"/>
                <a:cs typeface="Carlito"/>
              </a:rPr>
              <a:t>2</a:t>
            </a:r>
            <a:r>
              <a:rPr sz="3200" spc="-10" dirty="0">
                <a:latin typeface="Carlito"/>
                <a:cs typeface="Carlito"/>
              </a:rPr>
              <a:t>0</a:t>
            </a:r>
            <a:r>
              <a:rPr sz="3200" dirty="0">
                <a:latin typeface="Carlito"/>
                <a:cs typeface="Carlito"/>
              </a:rPr>
              <a:t>-</a:t>
            </a:r>
            <a:r>
              <a:rPr sz="3200" spc="-10" dirty="0">
                <a:latin typeface="Carlito"/>
                <a:cs typeface="Carlito"/>
              </a:rPr>
              <a:t>4</a:t>
            </a:r>
            <a:r>
              <a:rPr sz="3200" dirty="0">
                <a:latin typeface="Carlito"/>
                <a:cs typeface="Carlito"/>
              </a:rPr>
              <a:t>0	</a:t>
            </a:r>
            <a:r>
              <a:rPr sz="3200" spc="-5" dirty="0">
                <a:latin typeface="Carlito"/>
                <a:cs typeface="Carlito"/>
              </a:rPr>
              <a:t>m</a:t>
            </a:r>
            <a:r>
              <a:rPr sz="3200" dirty="0">
                <a:latin typeface="Carlito"/>
                <a:cs typeface="Carlito"/>
              </a:rPr>
              <a:t>g	</a:t>
            </a:r>
            <a:r>
              <a:rPr sz="3200" spc="-5" dirty="0">
                <a:latin typeface="Carlito"/>
                <a:cs typeface="Carlito"/>
              </a:rPr>
              <a:t>i</a:t>
            </a:r>
            <a:r>
              <a:rPr sz="3200" dirty="0">
                <a:latin typeface="Carlito"/>
                <a:cs typeface="Carlito"/>
              </a:rPr>
              <a:t>v	</a:t>
            </a:r>
            <a:r>
              <a:rPr sz="3200" spc="10" dirty="0">
                <a:latin typeface="Carlito"/>
                <a:cs typeface="Carlito"/>
              </a:rPr>
              <a:t>(</a:t>
            </a:r>
            <a:r>
              <a:rPr sz="3200" spc="-10" dirty="0">
                <a:latin typeface="Carlito"/>
                <a:cs typeface="Carlito"/>
              </a:rPr>
              <a:t>1</a:t>
            </a:r>
            <a:r>
              <a:rPr sz="3200" dirty="0">
                <a:latin typeface="Carlito"/>
                <a:cs typeface="Carlito"/>
              </a:rPr>
              <a:t>0	min	</a:t>
            </a:r>
            <a:r>
              <a:rPr sz="3200" spc="-5" dirty="0">
                <a:latin typeface="Carlito"/>
                <a:cs typeface="Carlito"/>
              </a:rPr>
              <a:t>b</a:t>
            </a:r>
            <a:r>
              <a:rPr sz="3200" spc="-35" dirty="0">
                <a:latin typeface="Carlito"/>
                <a:cs typeface="Carlito"/>
              </a:rPr>
              <a:t>e</a:t>
            </a:r>
            <a:r>
              <a:rPr sz="3200" spc="-80" dirty="0">
                <a:latin typeface="Carlito"/>
                <a:cs typeface="Carlito"/>
              </a:rPr>
              <a:t>f</a:t>
            </a:r>
            <a:r>
              <a:rPr sz="3200" spc="-5" dirty="0">
                <a:latin typeface="Carlito"/>
                <a:cs typeface="Carlito"/>
              </a:rPr>
              <a:t>o</a:t>
            </a:r>
            <a:r>
              <a:rPr sz="3200" spc="-50" dirty="0">
                <a:latin typeface="Carlito"/>
                <a:cs typeface="Carlito"/>
              </a:rPr>
              <a:t>r</a:t>
            </a:r>
            <a:r>
              <a:rPr sz="3200" dirty="0">
                <a:latin typeface="Carlito"/>
                <a:cs typeface="Carlito"/>
              </a:rPr>
              <a:t>e  </a:t>
            </a:r>
            <a:r>
              <a:rPr sz="3200" spc="-10" dirty="0">
                <a:latin typeface="Carlito"/>
                <a:cs typeface="Carlito"/>
              </a:rPr>
              <a:t>renal </a:t>
            </a:r>
            <a:r>
              <a:rPr sz="3200" spc="-5" dirty="0">
                <a:latin typeface="Carlito"/>
                <a:cs typeface="Carlito"/>
              </a:rPr>
              <a:t>artery</a:t>
            </a:r>
            <a:r>
              <a:rPr sz="3200" spc="-20" dirty="0">
                <a:latin typeface="Carlito"/>
                <a:cs typeface="Carlito"/>
              </a:rPr>
              <a:t> </a:t>
            </a:r>
            <a:r>
              <a:rPr sz="3200" spc="-5" dirty="0">
                <a:latin typeface="Carlito"/>
                <a:cs typeface="Carlito"/>
              </a:rPr>
              <a:t>clamping)</a:t>
            </a:r>
            <a:endParaRPr sz="3200">
              <a:latin typeface="Carlito"/>
              <a:cs typeface="Carlito"/>
            </a:endParaRPr>
          </a:p>
          <a:p>
            <a:pPr marL="355600" indent="-342900">
              <a:spcBef>
                <a:spcPts val="770"/>
              </a:spcBef>
              <a:buFont typeface="Arial"/>
              <a:buChar char="•"/>
              <a:tabLst>
                <a:tab pos="354965" algn="l"/>
                <a:tab pos="355600" algn="l"/>
              </a:tabLst>
            </a:pPr>
            <a:r>
              <a:rPr sz="3200" spc="-5" dirty="0">
                <a:latin typeface="Carlito"/>
                <a:cs typeface="Carlito"/>
              </a:rPr>
              <a:t>Dopamine </a:t>
            </a:r>
            <a:r>
              <a:rPr sz="3200" spc="10" dirty="0">
                <a:latin typeface="Carlito"/>
                <a:cs typeface="Carlito"/>
              </a:rPr>
              <a:t>(0.5-3mcg/kg/min)</a:t>
            </a:r>
            <a:r>
              <a:rPr sz="3200" spc="65" dirty="0">
                <a:latin typeface="Carlito"/>
                <a:cs typeface="Carlito"/>
              </a:rPr>
              <a:t> </a:t>
            </a:r>
            <a:r>
              <a:rPr sz="3200" spc="-10" dirty="0">
                <a:latin typeface="Carlito"/>
                <a:cs typeface="Carlito"/>
              </a:rPr>
              <a:t>infusion</a:t>
            </a:r>
            <a:endParaRPr sz="3200">
              <a:latin typeface="Carlito"/>
              <a:cs typeface="Carlito"/>
            </a:endParaRPr>
          </a:p>
          <a:p>
            <a:pPr marL="355600" indent="-342900">
              <a:spcBef>
                <a:spcPts val="770"/>
              </a:spcBef>
              <a:buFont typeface="Arial"/>
              <a:buChar char="•"/>
              <a:tabLst>
                <a:tab pos="354965" algn="l"/>
                <a:tab pos="355600" algn="l"/>
              </a:tabLst>
            </a:pPr>
            <a:r>
              <a:rPr sz="3200" spc="-15" dirty="0">
                <a:latin typeface="Carlito"/>
                <a:cs typeface="Carlito"/>
              </a:rPr>
              <a:t>Liberal </a:t>
            </a:r>
            <a:r>
              <a:rPr sz="3200" spc="-5" dirty="0">
                <a:latin typeface="Carlito"/>
                <a:cs typeface="Carlito"/>
              </a:rPr>
              <a:t>fluid </a:t>
            </a:r>
            <a:r>
              <a:rPr sz="3200" spc="-15" dirty="0">
                <a:latin typeface="Carlito"/>
                <a:cs typeface="Carlito"/>
              </a:rPr>
              <a:t>administration </a:t>
            </a:r>
            <a:r>
              <a:rPr sz="3200" spc="-10" dirty="0">
                <a:latin typeface="Carlito"/>
                <a:cs typeface="Carlito"/>
              </a:rPr>
              <a:t>by Isotonic</a:t>
            </a:r>
            <a:r>
              <a:rPr sz="3200" spc="150" dirty="0">
                <a:latin typeface="Carlito"/>
                <a:cs typeface="Carlito"/>
              </a:rPr>
              <a:t> </a:t>
            </a:r>
            <a:r>
              <a:rPr sz="3200" dirty="0">
                <a:latin typeface="Carlito"/>
                <a:cs typeface="Carlito"/>
              </a:rPr>
              <a:t>BSS</a:t>
            </a:r>
            <a:endParaRPr sz="320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4638" y="210058"/>
            <a:ext cx="1985010" cy="696595"/>
          </a:xfrm>
          <a:prstGeom prst="rect">
            <a:avLst/>
          </a:prstGeom>
        </p:spPr>
        <p:txBody>
          <a:bodyPr vert="horz" wrap="square" lIns="0" tIns="12700" rIns="0" bIns="0" rtlCol="0" anchor="ctr">
            <a:spAutoFit/>
          </a:bodyPr>
          <a:lstStyle/>
          <a:p>
            <a:pPr marL="12700">
              <a:lnSpc>
                <a:spcPct val="100000"/>
              </a:lnSpc>
              <a:spcBef>
                <a:spcPts val="100"/>
              </a:spcBef>
            </a:pPr>
            <a:r>
              <a:rPr spc="-265" dirty="0"/>
              <a:t>R</a:t>
            </a:r>
            <a:r>
              <a:rPr spc="-335" dirty="0"/>
              <a:t>e</a:t>
            </a:r>
            <a:r>
              <a:rPr spc="-275" dirty="0"/>
              <a:t>v</a:t>
            </a:r>
            <a:r>
              <a:rPr spc="-365" dirty="0"/>
              <a:t>e</a:t>
            </a:r>
            <a:r>
              <a:rPr spc="-315" dirty="0"/>
              <a:t>r</a:t>
            </a:r>
            <a:r>
              <a:rPr spc="-175" dirty="0"/>
              <a:t>sal</a:t>
            </a:r>
            <a:endParaRPr/>
          </a:p>
        </p:txBody>
      </p:sp>
      <p:sp>
        <p:nvSpPr>
          <p:cNvPr id="3" name="object 3"/>
          <p:cNvSpPr txBox="1"/>
          <p:nvPr/>
        </p:nvSpPr>
        <p:spPr>
          <a:xfrm>
            <a:off x="2059941" y="997965"/>
            <a:ext cx="7903209" cy="2562860"/>
          </a:xfrm>
          <a:prstGeom prst="rect">
            <a:avLst/>
          </a:prstGeom>
        </p:spPr>
        <p:txBody>
          <a:bodyPr vert="horz" wrap="square" lIns="0" tIns="13335" rIns="0" bIns="0" rtlCol="0">
            <a:spAutoFit/>
          </a:bodyPr>
          <a:lstStyle/>
          <a:p>
            <a:pPr marL="355600" marR="1990725" indent="-342900">
              <a:spcBef>
                <a:spcPts val="105"/>
              </a:spcBef>
              <a:buFont typeface="Arial"/>
              <a:buChar char="•"/>
              <a:tabLst>
                <a:tab pos="354965" algn="l"/>
                <a:tab pos="355600" algn="l"/>
              </a:tabLst>
            </a:pPr>
            <a:r>
              <a:rPr sz="3200" spc="-25" dirty="0">
                <a:latin typeface="Carlito"/>
                <a:cs typeface="Carlito"/>
              </a:rPr>
              <a:t>Reversal </a:t>
            </a:r>
            <a:r>
              <a:rPr sz="3200" spc="-5" dirty="0">
                <a:latin typeface="Carlito"/>
                <a:cs typeface="Carlito"/>
              </a:rPr>
              <a:t>of </a:t>
            </a:r>
            <a:r>
              <a:rPr sz="3200" spc="-10" dirty="0">
                <a:latin typeface="Carlito"/>
                <a:cs typeface="Carlito"/>
              </a:rPr>
              <a:t>residual </a:t>
            </a:r>
            <a:r>
              <a:rPr sz="3200" dirty="0">
                <a:latin typeface="Carlito"/>
                <a:cs typeface="Carlito"/>
              </a:rPr>
              <a:t>NMB </a:t>
            </a:r>
            <a:r>
              <a:rPr sz="3200" spc="-5" dirty="0">
                <a:latin typeface="Carlito"/>
                <a:cs typeface="Carlito"/>
              </a:rPr>
              <a:t>done </a:t>
            </a:r>
            <a:r>
              <a:rPr sz="3200" spc="-15" dirty="0">
                <a:latin typeface="Carlito"/>
                <a:cs typeface="Carlito"/>
              </a:rPr>
              <a:t>by  </a:t>
            </a:r>
            <a:r>
              <a:rPr sz="3200" spc="-5" dirty="0">
                <a:latin typeface="Carlito"/>
                <a:cs typeface="Carlito"/>
              </a:rPr>
              <a:t>Neostigmine+</a:t>
            </a:r>
            <a:r>
              <a:rPr sz="3200" spc="-10" dirty="0">
                <a:latin typeface="Carlito"/>
                <a:cs typeface="Carlito"/>
              </a:rPr>
              <a:t> </a:t>
            </a:r>
            <a:r>
              <a:rPr sz="3200" spc="-15" dirty="0">
                <a:latin typeface="Carlito"/>
                <a:cs typeface="Carlito"/>
              </a:rPr>
              <a:t>Glycopyrrolate</a:t>
            </a:r>
            <a:endParaRPr sz="3200" dirty="0">
              <a:latin typeface="Carlito"/>
              <a:cs typeface="Carlito"/>
            </a:endParaRPr>
          </a:p>
          <a:p>
            <a:pPr marL="355600" marR="5080" indent="-342900">
              <a:spcBef>
                <a:spcPts val="770"/>
              </a:spcBef>
              <a:buFont typeface="Arial"/>
              <a:buChar char="•"/>
              <a:tabLst>
                <a:tab pos="354965" algn="l"/>
                <a:tab pos="355600" algn="l"/>
              </a:tabLst>
            </a:pPr>
            <a:r>
              <a:rPr sz="3200" spc="-5" dirty="0">
                <a:latin typeface="Carlito"/>
                <a:cs typeface="Carlito"/>
              </a:rPr>
              <a:t>Extubation done </a:t>
            </a:r>
            <a:r>
              <a:rPr sz="3200" dirty="0">
                <a:latin typeface="Carlito"/>
                <a:cs typeface="Carlito"/>
              </a:rPr>
              <a:t>on </a:t>
            </a:r>
            <a:r>
              <a:rPr sz="3200" spc="-40" dirty="0">
                <a:latin typeface="Carlito"/>
                <a:cs typeface="Carlito"/>
              </a:rPr>
              <a:t>OT </a:t>
            </a:r>
            <a:r>
              <a:rPr sz="3200" spc="-10" dirty="0">
                <a:latin typeface="Carlito"/>
                <a:cs typeface="Carlito"/>
              </a:rPr>
              <a:t>table </a:t>
            </a:r>
            <a:r>
              <a:rPr sz="3200" dirty="0">
                <a:latin typeface="Carlito"/>
                <a:cs typeface="Carlito"/>
              </a:rPr>
              <a:t>when </a:t>
            </a:r>
            <a:r>
              <a:rPr sz="3200" spc="-10" dirty="0">
                <a:latin typeface="Carlito"/>
                <a:cs typeface="Carlito"/>
              </a:rPr>
              <a:t>patient  </a:t>
            </a:r>
            <a:r>
              <a:rPr sz="3200" spc="-30" dirty="0">
                <a:latin typeface="Carlito"/>
                <a:cs typeface="Carlito"/>
              </a:rPr>
              <a:t>awake, </a:t>
            </a:r>
            <a:r>
              <a:rPr sz="3200" spc="-10" dirty="0">
                <a:latin typeface="Carlito"/>
                <a:cs typeface="Carlito"/>
              </a:rPr>
              <a:t>warm </a:t>
            </a:r>
            <a:r>
              <a:rPr sz="3200" spc="-5" dirty="0">
                <a:latin typeface="Carlito"/>
                <a:cs typeface="Carlito"/>
              </a:rPr>
              <a:t>and calm </a:t>
            </a:r>
            <a:r>
              <a:rPr sz="3200" dirty="0">
                <a:latin typeface="Carlito"/>
                <a:cs typeface="Carlito"/>
              </a:rPr>
              <a:t>and </a:t>
            </a:r>
            <a:r>
              <a:rPr sz="3200" spc="-15" dirty="0">
                <a:latin typeface="Carlito"/>
                <a:cs typeface="Carlito"/>
              </a:rPr>
              <a:t>free from </a:t>
            </a:r>
            <a:r>
              <a:rPr sz="3200" spc="-10" dirty="0">
                <a:latin typeface="Carlito"/>
                <a:cs typeface="Carlito"/>
              </a:rPr>
              <a:t>residual  </a:t>
            </a:r>
            <a:r>
              <a:rPr sz="3200" spc="-5" dirty="0">
                <a:latin typeface="Carlito"/>
                <a:cs typeface="Carlito"/>
              </a:rPr>
              <a:t>NMB.</a:t>
            </a:r>
            <a:endParaRPr sz="3200" dirty="0">
              <a:latin typeface="Carlito"/>
              <a:cs typeface="Carl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937" y="248158"/>
            <a:ext cx="5587365" cy="696595"/>
          </a:xfrm>
          <a:prstGeom prst="rect">
            <a:avLst/>
          </a:prstGeom>
        </p:spPr>
        <p:txBody>
          <a:bodyPr vert="horz" wrap="square" lIns="0" tIns="12700" rIns="0" bIns="0" rtlCol="0" anchor="ctr">
            <a:spAutoFit/>
          </a:bodyPr>
          <a:lstStyle/>
          <a:p>
            <a:pPr marL="12700">
              <a:lnSpc>
                <a:spcPct val="100000"/>
              </a:lnSpc>
              <a:spcBef>
                <a:spcPts val="100"/>
              </a:spcBef>
            </a:pPr>
            <a:r>
              <a:rPr spc="-245" dirty="0"/>
              <a:t>Postoperative</a:t>
            </a:r>
            <a:r>
              <a:rPr spc="-425" dirty="0"/>
              <a:t> </a:t>
            </a:r>
            <a:r>
              <a:rPr spc="-200" dirty="0"/>
              <a:t>Analgesia</a:t>
            </a:r>
            <a:endParaRPr/>
          </a:p>
        </p:txBody>
      </p:sp>
      <p:sp>
        <p:nvSpPr>
          <p:cNvPr id="3" name="object 3"/>
          <p:cNvSpPr txBox="1"/>
          <p:nvPr/>
        </p:nvSpPr>
        <p:spPr>
          <a:xfrm>
            <a:off x="2059940" y="1205840"/>
            <a:ext cx="5300980" cy="2983509"/>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spc="-10" dirty="0">
                <a:latin typeface="Carlito"/>
                <a:cs typeface="Carlito"/>
              </a:rPr>
              <a:t>Thoracic </a:t>
            </a:r>
            <a:r>
              <a:rPr sz="3200" spc="-25" dirty="0">
                <a:latin typeface="Carlito"/>
                <a:cs typeface="Carlito"/>
              </a:rPr>
              <a:t>Paravertebral</a:t>
            </a:r>
            <a:r>
              <a:rPr sz="3200" spc="-50" dirty="0">
                <a:latin typeface="Carlito"/>
                <a:cs typeface="Carlito"/>
              </a:rPr>
              <a:t> </a:t>
            </a:r>
            <a:r>
              <a:rPr sz="3200" spc="-5" dirty="0">
                <a:latin typeface="Carlito"/>
                <a:cs typeface="Carlito"/>
              </a:rPr>
              <a:t>block</a:t>
            </a:r>
            <a:endParaRPr sz="3200">
              <a:latin typeface="Carlito"/>
              <a:cs typeface="Carlito"/>
            </a:endParaRPr>
          </a:p>
          <a:p>
            <a:pPr marL="355600" indent="-342900">
              <a:spcBef>
                <a:spcPts val="770"/>
              </a:spcBef>
              <a:buFont typeface="Arial"/>
              <a:buChar char="•"/>
              <a:tabLst>
                <a:tab pos="354965" algn="l"/>
                <a:tab pos="355600" algn="l"/>
              </a:tabLst>
            </a:pPr>
            <a:r>
              <a:rPr sz="3200" spc="-10" dirty="0">
                <a:latin typeface="Carlito"/>
                <a:cs typeface="Carlito"/>
              </a:rPr>
              <a:t>Thoracic </a:t>
            </a:r>
            <a:r>
              <a:rPr sz="3200" spc="-5" dirty="0">
                <a:latin typeface="Carlito"/>
                <a:cs typeface="Carlito"/>
              </a:rPr>
              <a:t>Epidual</a:t>
            </a:r>
            <a:r>
              <a:rPr sz="3200" spc="10" dirty="0">
                <a:latin typeface="Carlito"/>
                <a:cs typeface="Carlito"/>
              </a:rPr>
              <a:t> </a:t>
            </a:r>
            <a:r>
              <a:rPr sz="3200" spc="-5" dirty="0">
                <a:latin typeface="Carlito"/>
                <a:cs typeface="Carlito"/>
              </a:rPr>
              <a:t>Analgeia</a:t>
            </a:r>
            <a:endParaRPr sz="3200">
              <a:latin typeface="Carlito"/>
              <a:cs typeface="Carlito"/>
            </a:endParaRPr>
          </a:p>
          <a:p>
            <a:pPr marL="355600" indent="-342900">
              <a:spcBef>
                <a:spcPts val="770"/>
              </a:spcBef>
              <a:buFont typeface="Arial"/>
              <a:buChar char="•"/>
              <a:tabLst>
                <a:tab pos="354965" algn="l"/>
                <a:tab pos="355600" algn="l"/>
              </a:tabLst>
            </a:pPr>
            <a:r>
              <a:rPr sz="3200" dirty="0">
                <a:latin typeface="Carlito"/>
                <a:cs typeface="Carlito"/>
              </a:rPr>
              <a:t>IV PCA </a:t>
            </a:r>
            <a:r>
              <a:rPr sz="3200" spc="-5" dirty="0">
                <a:latin typeface="Carlito"/>
                <a:cs typeface="Carlito"/>
              </a:rPr>
              <a:t>by</a:t>
            </a:r>
            <a:r>
              <a:rPr sz="3200" spc="-45" dirty="0">
                <a:latin typeface="Carlito"/>
                <a:cs typeface="Carlito"/>
              </a:rPr>
              <a:t> </a:t>
            </a:r>
            <a:r>
              <a:rPr sz="3200" spc="-5" dirty="0">
                <a:latin typeface="Carlito"/>
                <a:cs typeface="Carlito"/>
              </a:rPr>
              <a:t>opioid</a:t>
            </a:r>
            <a:endParaRPr sz="3200">
              <a:latin typeface="Carlito"/>
              <a:cs typeface="Carlito"/>
            </a:endParaRPr>
          </a:p>
          <a:p>
            <a:pPr marL="355600" indent="-342900">
              <a:spcBef>
                <a:spcPts val="770"/>
              </a:spcBef>
              <a:buFont typeface="Arial"/>
              <a:buChar char="•"/>
              <a:tabLst>
                <a:tab pos="354965" algn="l"/>
                <a:tab pos="355600" algn="l"/>
              </a:tabLst>
            </a:pPr>
            <a:r>
              <a:rPr sz="3200" spc="-5" dirty="0">
                <a:latin typeface="Carlito"/>
                <a:cs typeface="Carlito"/>
              </a:rPr>
              <a:t>NSAIDs </a:t>
            </a:r>
            <a:r>
              <a:rPr sz="3200" spc="-25" dirty="0">
                <a:latin typeface="Carlito"/>
                <a:cs typeface="Carlito"/>
              </a:rPr>
              <a:t>(ketorolca,</a:t>
            </a:r>
            <a:r>
              <a:rPr sz="3200" spc="-65" dirty="0">
                <a:latin typeface="Carlito"/>
                <a:cs typeface="Carlito"/>
              </a:rPr>
              <a:t> </a:t>
            </a:r>
            <a:r>
              <a:rPr sz="3200" spc="-10" dirty="0">
                <a:latin typeface="Carlito"/>
                <a:cs typeface="Carlito"/>
              </a:rPr>
              <a:t>diclofenac)</a:t>
            </a:r>
            <a:endParaRPr sz="3200">
              <a:latin typeface="Carlito"/>
              <a:cs typeface="Carlito"/>
            </a:endParaRPr>
          </a:p>
          <a:p>
            <a:pPr marL="355600" indent="-342900">
              <a:spcBef>
                <a:spcPts val="770"/>
              </a:spcBef>
              <a:buFont typeface="Arial"/>
              <a:buChar char="•"/>
              <a:tabLst>
                <a:tab pos="354965" algn="l"/>
                <a:tab pos="355600" algn="l"/>
              </a:tabLst>
            </a:pPr>
            <a:r>
              <a:rPr sz="3200" dirty="0">
                <a:latin typeface="Carlito"/>
                <a:cs typeface="Carlito"/>
              </a:rPr>
              <a:t>IV </a:t>
            </a:r>
            <a:r>
              <a:rPr sz="3200" spc="-5" dirty="0">
                <a:latin typeface="Carlito"/>
                <a:cs typeface="Carlito"/>
              </a:rPr>
              <a:t>PCM (1gm</a:t>
            </a:r>
            <a:r>
              <a:rPr sz="3200" spc="-10" dirty="0">
                <a:latin typeface="Carlito"/>
                <a:cs typeface="Carlito"/>
              </a:rPr>
              <a:t> </a:t>
            </a:r>
            <a:r>
              <a:rPr sz="3200" spc="-5" dirty="0">
                <a:latin typeface="Carlito"/>
                <a:cs typeface="Carlito"/>
              </a:rPr>
              <a:t>TDS)</a:t>
            </a:r>
            <a:endParaRPr sz="3200">
              <a:latin typeface="Carlito"/>
              <a:cs typeface="Carl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3262"/>
            <a:ext cx="10515600" cy="689291"/>
          </a:xfrm>
          <a:prstGeom prst="rect">
            <a:avLst/>
          </a:prstGeom>
        </p:spPr>
        <p:txBody>
          <a:bodyPr vert="horz" wrap="square" lIns="0" tIns="12065" rIns="0" bIns="0" rtlCol="0" anchor="ctr">
            <a:spAutoFit/>
          </a:bodyPr>
          <a:lstStyle/>
          <a:p>
            <a:pPr marL="12700" marR="5080">
              <a:lnSpc>
                <a:spcPct val="100000"/>
              </a:lnSpc>
              <a:spcBef>
                <a:spcPts val="95"/>
              </a:spcBef>
            </a:pPr>
            <a:r>
              <a:rPr spc="-250" dirty="0"/>
              <a:t>PRESERVATION </a:t>
            </a:r>
            <a:r>
              <a:rPr spc="-310" dirty="0"/>
              <a:t>OF</a:t>
            </a:r>
            <a:r>
              <a:rPr spc="-420" dirty="0"/>
              <a:t> </a:t>
            </a:r>
            <a:r>
              <a:rPr spc="-240" dirty="0"/>
              <a:t>HARVESTED  </a:t>
            </a:r>
            <a:r>
              <a:rPr spc="-190" dirty="0"/>
              <a:t>KIDNEY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1" y="1607565"/>
            <a:ext cx="8072755" cy="3538220"/>
          </a:xfrm>
          <a:prstGeom prst="rect">
            <a:avLst/>
          </a:prstGeom>
        </p:spPr>
        <p:txBody>
          <a:bodyPr vert="horz" wrap="square" lIns="0" tIns="13335" rIns="0" bIns="0" rtlCol="0">
            <a:spAutoFit/>
          </a:bodyPr>
          <a:lstStyle/>
          <a:p>
            <a:pPr marL="355600" marR="5080" indent="-342900" algn="just">
              <a:spcBef>
                <a:spcPts val="105"/>
              </a:spcBef>
              <a:buFont typeface="Arial"/>
              <a:buChar char="•"/>
              <a:tabLst>
                <a:tab pos="355600" algn="l"/>
              </a:tabLst>
            </a:pPr>
            <a:r>
              <a:rPr sz="3200" spc="-5" dirty="0">
                <a:latin typeface="Carlito"/>
                <a:cs typeface="Carlito"/>
              </a:rPr>
              <a:t>Kidney </a:t>
            </a:r>
            <a:r>
              <a:rPr sz="3200" spc="-15" dirty="0">
                <a:latin typeface="Carlito"/>
                <a:cs typeface="Carlito"/>
              </a:rPr>
              <a:t>from </a:t>
            </a:r>
            <a:r>
              <a:rPr sz="3200" dirty="0">
                <a:latin typeface="Carlito"/>
                <a:cs typeface="Carlito"/>
              </a:rPr>
              <a:t>living donor </a:t>
            </a:r>
            <a:r>
              <a:rPr sz="3200" spc="-5" dirty="0">
                <a:latin typeface="Carlito"/>
                <a:cs typeface="Carlito"/>
              </a:rPr>
              <a:t>flushed </a:t>
            </a:r>
            <a:r>
              <a:rPr sz="3200" dirty="0">
                <a:latin typeface="Carlito"/>
                <a:cs typeface="Carlito"/>
              </a:rPr>
              <a:t>with  </a:t>
            </a:r>
            <a:r>
              <a:rPr sz="3200" spc="-15" dirty="0">
                <a:latin typeface="Carlito"/>
                <a:cs typeface="Carlito"/>
              </a:rPr>
              <a:t>preservative </a:t>
            </a:r>
            <a:r>
              <a:rPr sz="3200" spc="-5" dirty="0">
                <a:latin typeface="Carlito"/>
                <a:cs typeface="Carlito"/>
              </a:rPr>
              <a:t>solution </a:t>
            </a:r>
            <a:r>
              <a:rPr sz="3200" dirty="0">
                <a:latin typeface="Carlito"/>
                <a:cs typeface="Carlito"/>
              </a:rPr>
              <a:t>or iced Ringer's </a:t>
            </a:r>
            <a:r>
              <a:rPr sz="3200" spc="-15" dirty="0">
                <a:latin typeface="Carlito"/>
                <a:cs typeface="Carlito"/>
              </a:rPr>
              <a:t>lactate  </a:t>
            </a:r>
            <a:r>
              <a:rPr sz="3200" spc="-5" dirty="0">
                <a:latin typeface="Carlito"/>
                <a:cs typeface="Carlito"/>
              </a:rPr>
              <a:t>solution </a:t>
            </a:r>
            <a:r>
              <a:rPr sz="3200" spc="-10" dirty="0">
                <a:latin typeface="Carlito"/>
                <a:cs typeface="Carlito"/>
              </a:rPr>
              <a:t>containing </a:t>
            </a:r>
            <a:r>
              <a:rPr sz="3200" spc="-5" dirty="0">
                <a:latin typeface="Carlito"/>
                <a:cs typeface="Carlito"/>
              </a:rPr>
              <a:t>heparin </a:t>
            </a:r>
            <a:r>
              <a:rPr sz="3200" dirty="0">
                <a:latin typeface="Carlito"/>
                <a:cs typeface="Carlito"/>
              </a:rPr>
              <a:t>and</a:t>
            </a:r>
            <a:r>
              <a:rPr sz="3200" spc="65" dirty="0">
                <a:latin typeface="Carlito"/>
                <a:cs typeface="Carlito"/>
              </a:rPr>
              <a:t> </a:t>
            </a:r>
            <a:r>
              <a:rPr sz="3200" spc="-5" dirty="0">
                <a:latin typeface="Carlito"/>
                <a:cs typeface="Carlito"/>
              </a:rPr>
              <a:t>mannitol.</a:t>
            </a:r>
            <a:endParaRPr sz="3200">
              <a:latin typeface="Carlito"/>
              <a:cs typeface="Carlito"/>
            </a:endParaRPr>
          </a:p>
          <a:p>
            <a:pPr marL="355600" marR="5080" indent="-342900" algn="just">
              <a:spcBef>
                <a:spcPts val="770"/>
              </a:spcBef>
              <a:buFont typeface="Arial"/>
              <a:buChar char="•"/>
              <a:tabLst>
                <a:tab pos="355600" algn="l"/>
              </a:tabLst>
            </a:pPr>
            <a:r>
              <a:rPr sz="3200" spc="-5" dirty="0">
                <a:latin typeface="Carlito"/>
                <a:cs typeface="Carlito"/>
              </a:rPr>
              <a:t>The </a:t>
            </a:r>
            <a:r>
              <a:rPr sz="3200" b="1" i="1" spc="-10" dirty="0">
                <a:latin typeface="Carlito"/>
                <a:cs typeface="Carlito"/>
              </a:rPr>
              <a:t>cold </a:t>
            </a:r>
            <a:r>
              <a:rPr sz="3200" b="1" i="1" dirty="0">
                <a:latin typeface="Carlito"/>
                <a:cs typeface="Carlito"/>
              </a:rPr>
              <a:t>ishaemia </a:t>
            </a:r>
            <a:r>
              <a:rPr sz="3200" b="1" i="1" spc="5" dirty="0">
                <a:latin typeface="Carlito"/>
                <a:cs typeface="Carlito"/>
              </a:rPr>
              <a:t>time </a:t>
            </a:r>
            <a:r>
              <a:rPr sz="3200" dirty="0">
                <a:latin typeface="Carlito"/>
                <a:cs typeface="Carlito"/>
              </a:rPr>
              <a:t>in a living </a:t>
            </a:r>
            <a:r>
              <a:rPr sz="3200" spc="-5" dirty="0">
                <a:latin typeface="Carlito"/>
                <a:cs typeface="Carlito"/>
              </a:rPr>
              <a:t>donor  should </a:t>
            </a:r>
            <a:r>
              <a:rPr sz="3200" spc="5" dirty="0">
                <a:latin typeface="Carlito"/>
                <a:cs typeface="Carlito"/>
              </a:rPr>
              <a:t>be </a:t>
            </a:r>
            <a:r>
              <a:rPr sz="3200" spc="-15" dirty="0">
                <a:latin typeface="Carlito"/>
                <a:cs typeface="Carlito"/>
              </a:rPr>
              <a:t>restricted </a:t>
            </a:r>
            <a:r>
              <a:rPr sz="3200" spc="-20" dirty="0">
                <a:latin typeface="Carlito"/>
                <a:cs typeface="Carlito"/>
              </a:rPr>
              <a:t>to </a:t>
            </a:r>
            <a:r>
              <a:rPr sz="3200" dirty="0">
                <a:latin typeface="Carlito"/>
                <a:cs typeface="Carlito"/>
              </a:rPr>
              <a:t>20-30 </a:t>
            </a:r>
            <a:r>
              <a:rPr sz="3200" spc="-5" dirty="0">
                <a:latin typeface="Carlito"/>
                <a:cs typeface="Carlito"/>
              </a:rPr>
              <a:t>minutes </a:t>
            </a:r>
            <a:r>
              <a:rPr sz="3200" dirty="0">
                <a:latin typeface="Carlito"/>
                <a:cs typeface="Carlito"/>
              </a:rPr>
              <a:t>while  the </a:t>
            </a:r>
            <a:r>
              <a:rPr sz="3200" b="1" i="1" dirty="0">
                <a:latin typeface="Carlito"/>
                <a:cs typeface="Carlito"/>
              </a:rPr>
              <a:t>warm ischemia </a:t>
            </a:r>
            <a:r>
              <a:rPr sz="3200" b="1" i="1" spc="5" dirty="0">
                <a:latin typeface="Carlito"/>
                <a:cs typeface="Carlito"/>
              </a:rPr>
              <a:t>time </a:t>
            </a:r>
            <a:r>
              <a:rPr sz="3200" spc="-5" dirty="0">
                <a:latin typeface="Carlito"/>
                <a:cs typeface="Carlito"/>
              </a:rPr>
              <a:t>should </a:t>
            </a:r>
            <a:r>
              <a:rPr sz="3200" dirty="0">
                <a:latin typeface="Carlito"/>
                <a:cs typeface="Carlito"/>
              </a:rPr>
              <a:t>not </a:t>
            </a:r>
            <a:r>
              <a:rPr sz="3200" spc="-25" dirty="0">
                <a:latin typeface="Carlito"/>
                <a:cs typeface="Carlito"/>
              </a:rPr>
              <a:t>exceed </a:t>
            </a:r>
            <a:r>
              <a:rPr sz="3200" spc="-5" dirty="0">
                <a:latin typeface="Carlito"/>
                <a:cs typeface="Carlito"/>
              </a:rPr>
              <a:t>3-  </a:t>
            </a:r>
            <a:r>
              <a:rPr sz="3200" dirty="0">
                <a:latin typeface="Carlito"/>
                <a:cs typeface="Carlito"/>
              </a:rPr>
              <a:t>5</a:t>
            </a:r>
            <a:r>
              <a:rPr sz="3200" spc="-10" dirty="0">
                <a:latin typeface="Carlito"/>
                <a:cs typeface="Carlito"/>
              </a:rPr>
              <a:t> minutes.</a:t>
            </a:r>
            <a:endParaRPr sz="3200">
              <a:latin typeface="Carlito"/>
              <a:cs typeface="Carl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5117" y="4381229"/>
            <a:ext cx="6825615" cy="689291"/>
          </a:xfrm>
          <a:prstGeom prst="rect">
            <a:avLst/>
          </a:prstGeom>
        </p:spPr>
        <p:txBody>
          <a:bodyPr vert="horz" wrap="square" lIns="0" tIns="12065" rIns="0" bIns="0" rtlCol="0" anchor="ctr">
            <a:spAutoFit/>
          </a:bodyPr>
          <a:lstStyle/>
          <a:p>
            <a:pPr marL="12700">
              <a:lnSpc>
                <a:spcPct val="100000"/>
              </a:lnSpc>
              <a:spcBef>
                <a:spcPts val="95"/>
              </a:spcBef>
            </a:pPr>
            <a:r>
              <a:rPr b="1" u="sng" spc="-110" dirty="0"/>
              <a:t>BRAIN </a:t>
            </a:r>
            <a:r>
              <a:rPr b="1" u="sng" spc="-150" dirty="0"/>
              <a:t>DEAD </a:t>
            </a:r>
            <a:r>
              <a:rPr b="1" u="sng" spc="-130" dirty="0"/>
              <a:t>ORGAN</a:t>
            </a:r>
            <a:r>
              <a:rPr b="1" u="sng" spc="-730" dirty="0"/>
              <a:t> </a:t>
            </a:r>
            <a:r>
              <a:rPr b="1" u="sng" spc="-165" dirty="0"/>
              <a:t>DONATION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540" y="1378965"/>
            <a:ext cx="9634220" cy="3538220"/>
          </a:xfrm>
          <a:prstGeom prst="rect">
            <a:avLst/>
          </a:prstGeom>
        </p:spPr>
        <p:txBody>
          <a:bodyPr vert="horz" wrap="square" lIns="0" tIns="13335" rIns="0" bIns="0" rtlCol="0">
            <a:spAutoFit/>
          </a:bodyPr>
          <a:lstStyle/>
          <a:p>
            <a:pPr marL="355600" marR="5080" indent="-342900" algn="just">
              <a:spcBef>
                <a:spcPts val="105"/>
              </a:spcBef>
              <a:buFont typeface="Arial"/>
              <a:buChar char="•"/>
              <a:tabLst>
                <a:tab pos="355600" algn="l"/>
              </a:tabLst>
            </a:pPr>
            <a:r>
              <a:rPr sz="3200" spc="5" dirty="0">
                <a:latin typeface="Arial" panose="020B0604020202020204" pitchFamily="34" charset="0"/>
                <a:cs typeface="Arial" panose="020B0604020202020204" pitchFamily="34" charset="0"/>
              </a:rPr>
              <a:t>Most </a:t>
            </a:r>
            <a:r>
              <a:rPr sz="3200" spc="-170" dirty="0">
                <a:latin typeface="Arial" panose="020B0604020202020204" pitchFamily="34" charset="0"/>
                <a:cs typeface="Arial" panose="020B0604020202020204" pitchFamily="34" charset="0"/>
              </a:rPr>
              <a:t>potential </a:t>
            </a:r>
            <a:r>
              <a:rPr sz="3200" spc="-190" dirty="0">
                <a:latin typeface="Arial" panose="020B0604020202020204" pitchFamily="34" charset="0"/>
                <a:cs typeface="Arial" panose="020B0604020202020204" pitchFamily="34" charset="0"/>
              </a:rPr>
              <a:t>deceased </a:t>
            </a:r>
            <a:r>
              <a:rPr sz="3200" spc="-150" dirty="0">
                <a:latin typeface="Arial" panose="020B0604020202020204" pitchFamily="34" charset="0"/>
                <a:cs typeface="Arial" panose="020B0604020202020204" pitchFamily="34" charset="0"/>
              </a:rPr>
              <a:t>donors </a:t>
            </a:r>
            <a:r>
              <a:rPr sz="3200" spc="-210" dirty="0">
                <a:latin typeface="Arial" panose="020B0604020202020204" pitchFamily="34" charset="0"/>
                <a:cs typeface="Arial" panose="020B0604020202020204" pitchFamily="34" charset="0"/>
              </a:rPr>
              <a:t>are</a:t>
            </a:r>
            <a:r>
              <a:rPr sz="3200" spc="-560" dirty="0">
                <a:latin typeface="Arial" panose="020B0604020202020204" pitchFamily="34" charset="0"/>
                <a:cs typeface="Arial" panose="020B0604020202020204" pitchFamily="34" charset="0"/>
              </a:rPr>
              <a:t> </a:t>
            </a:r>
            <a:r>
              <a:rPr sz="3200" spc="-175" dirty="0">
                <a:latin typeface="Arial" panose="020B0604020202020204" pitchFamily="34" charset="0"/>
                <a:cs typeface="Arial" panose="020B0604020202020204" pitchFamily="34" charset="0"/>
              </a:rPr>
              <a:t>previously  </a:t>
            </a:r>
            <a:r>
              <a:rPr sz="3200" spc="-185" dirty="0">
                <a:latin typeface="Arial" panose="020B0604020202020204" pitchFamily="34" charset="0"/>
                <a:cs typeface="Arial" panose="020B0604020202020204" pitchFamily="34" charset="0"/>
              </a:rPr>
              <a:t>healthy </a:t>
            </a:r>
            <a:r>
              <a:rPr sz="3200" spc="-155" dirty="0">
                <a:latin typeface="Arial" panose="020B0604020202020204" pitchFamily="34" charset="0"/>
                <a:cs typeface="Arial" panose="020B0604020202020204" pitchFamily="34" charset="0"/>
              </a:rPr>
              <a:t>individuals </a:t>
            </a:r>
            <a:r>
              <a:rPr sz="3200" spc="-140" dirty="0">
                <a:latin typeface="Arial" panose="020B0604020202020204" pitchFamily="34" charset="0"/>
                <a:cs typeface="Arial" panose="020B0604020202020204" pitchFamily="34" charset="0"/>
              </a:rPr>
              <a:t>who </a:t>
            </a:r>
            <a:r>
              <a:rPr sz="3200" spc="-195" dirty="0">
                <a:latin typeface="Arial" panose="020B0604020202020204" pitchFamily="34" charset="0"/>
                <a:cs typeface="Arial" panose="020B0604020202020204" pitchFamily="34" charset="0"/>
              </a:rPr>
              <a:t>have </a:t>
            </a:r>
            <a:r>
              <a:rPr sz="3200" spc="-225" dirty="0">
                <a:latin typeface="Arial" panose="020B0604020202020204" pitchFamily="34" charset="0"/>
                <a:cs typeface="Arial" panose="020B0604020202020204" pitchFamily="34" charset="0"/>
              </a:rPr>
              <a:t>experienced </a:t>
            </a:r>
            <a:r>
              <a:rPr sz="3200" spc="-225" dirty="0">
                <a:solidFill>
                  <a:srgbClr val="FF0000"/>
                </a:solidFill>
                <a:latin typeface="Arial" panose="020B0604020202020204" pitchFamily="34" charset="0"/>
                <a:cs typeface="Arial" panose="020B0604020202020204" pitchFamily="34" charset="0"/>
              </a:rPr>
              <a:t> </a:t>
            </a:r>
            <a:r>
              <a:rPr sz="3200" i="1" dirty="0">
                <a:solidFill>
                  <a:srgbClr val="FF0000"/>
                </a:solidFill>
                <a:latin typeface="Arial" panose="020B0604020202020204" pitchFamily="34" charset="0"/>
                <a:cs typeface="Arial" panose="020B0604020202020204" pitchFamily="34" charset="0"/>
              </a:rPr>
              <a:t>brain death </a:t>
            </a:r>
            <a:r>
              <a:rPr sz="3200" spc="-150" dirty="0">
                <a:latin typeface="Arial" panose="020B0604020202020204" pitchFamily="34" charset="0"/>
                <a:cs typeface="Arial" panose="020B0604020202020204" pitchFamily="34" charset="0"/>
              </a:rPr>
              <a:t>and </a:t>
            </a:r>
            <a:r>
              <a:rPr sz="3200" spc="-120" dirty="0">
                <a:latin typeface="Arial" panose="020B0604020202020204" pitchFamily="34" charset="0"/>
                <a:cs typeface="Arial" panose="020B0604020202020204" pitchFamily="34" charset="0"/>
              </a:rPr>
              <a:t>do </a:t>
            </a:r>
            <a:r>
              <a:rPr sz="3200" spc="-140" dirty="0">
                <a:latin typeface="Arial" panose="020B0604020202020204" pitchFamily="34" charset="0"/>
                <a:cs typeface="Arial" panose="020B0604020202020204" pitchFamily="34" charset="0"/>
              </a:rPr>
              <a:t>not </a:t>
            </a:r>
            <a:r>
              <a:rPr sz="3200" spc="-200" dirty="0">
                <a:latin typeface="Arial" panose="020B0604020202020204" pitchFamily="34" charset="0"/>
                <a:cs typeface="Arial" panose="020B0604020202020204" pitchFamily="34" charset="0"/>
              </a:rPr>
              <a:t>have </a:t>
            </a:r>
            <a:r>
              <a:rPr sz="3200" spc="-150" dirty="0">
                <a:latin typeface="Arial" panose="020B0604020202020204" pitchFamily="34" charset="0"/>
                <a:cs typeface="Arial" panose="020B0604020202020204" pitchFamily="34" charset="0"/>
              </a:rPr>
              <a:t>an </a:t>
            </a:r>
            <a:r>
              <a:rPr sz="3200" spc="-215" dirty="0">
                <a:latin typeface="Arial" panose="020B0604020202020204" pitchFamily="34" charset="0"/>
                <a:cs typeface="Arial" panose="020B0604020202020204" pitchFamily="34" charset="0"/>
              </a:rPr>
              <a:t>extracranial </a:t>
            </a:r>
            <a:r>
              <a:rPr sz="3200" spc="530" dirty="0">
                <a:latin typeface="Arial" panose="020B0604020202020204" pitchFamily="34" charset="0"/>
                <a:cs typeface="Arial" panose="020B0604020202020204" pitchFamily="34" charset="0"/>
              </a:rPr>
              <a:t> </a:t>
            </a:r>
            <a:r>
              <a:rPr sz="3200" spc="-170" dirty="0">
                <a:latin typeface="Arial" panose="020B0604020202020204" pitchFamily="34" charset="0"/>
                <a:cs typeface="Arial" panose="020B0604020202020204" pitchFamily="34" charset="0"/>
              </a:rPr>
              <a:t>malignancy </a:t>
            </a:r>
            <a:r>
              <a:rPr sz="3200" spc="-160" dirty="0">
                <a:latin typeface="Arial" panose="020B0604020202020204" pitchFamily="34" charset="0"/>
                <a:cs typeface="Arial" panose="020B0604020202020204" pitchFamily="34" charset="0"/>
              </a:rPr>
              <a:t>or </a:t>
            </a:r>
            <a:r>
              <a:rPr sz="3200" spc="-185" dirty="0">
                <a:latin typeface="Arial" panose="020B0604020202020204" pitchFamily="34" charset="0"/>
                <a:cs typeface="Arial" panose="020B0604020202020204" pitchFamily="34" charset="0"/>
              </a:rPr>
              <a:t>untreatable</a:t>
            </a:r>
            <a:r>
              <a:rPr sz="3200" spc="-475" dirty="0">
                <a:latin typeface="Arial" panose="020B0604020202020204" pitchFamily="34" charset="0"/>
                <a:cs typeface="Arial" panose="020B0604020202020204" pitchFamily="34" charset="0"/>
              </a:rPr>
              <a:t> </a:t>
            </a:r>
            <a:r>
              <a:rPr sz="3200" spc="-204" dirty="0">
                <a:latin typeface="Arial" panose="020B0604020202020204" pitchFamily="34" charset="0"/>
                <a:cs typeface="Arial" panose="020B0604020202020204" pitchFamily="34" charset="0"/>
              </a:rPr>
              <a:t>infection.</a:t>
            </a:r>
            <a:endParaRPr sz="3200" dirty="0">
              <a:latin typeface="Arial" panose="020B0604020202020204" pitchFamily="34" charset="0"/>
              <a:cs typeface="Arial" panose="020B0604020202020204" pitchFamily="34" charset="0"/>
            </a:endParaRPr>
          </a:p>
          <a:p>
            <a:pPr marL="355600" marR="5080" indent="-342900" algn="just">
              <a:spcBef>
                <a:spcPts val="770"/>
              </a:spcBef>
              <a:buFont typeface="Arial"/>
              <a:buChar char="•"/>
              <a:tabLst>
                <a:tab pos="447040" algn="l"/>
              </a:tabLst>
            </a:pPr>
            <a:r>
              <a:rPr dirty="0">
                <a:latin typeface="Arial" panose="020B0604020202020204" pitchFamily="34" charset="0"/>
                <a:cs typeface="Arial" panose="020B0604020202020204" pitchFamily="34" charset="0"/>
              </a:rPr>
              <a:t>	</a:t>
            </a:r>
            <a:r>
              <a:rPr sz="3200" spc="-210" dirty="0">
                <a:latin typeface="Arial" panose="020B0604020202020204" pitchFamily="34" charset="0"/>
                <a:cs typeface="Arial" panose="020B0604020202020204" pitchFamily="34" charset="0"/>
              </a:rPr>
              <a:t>Less </a:t>
            </a:r>
            <a:r>
              <a:rPr sz="3200" spc="-165" dirty="0">
                <a:latin typeface="Arial" panose="020B0604020202020204" pitchFamily="34" charset="0"/>
                <a:cs typeface="Arial" panose="020B0604020202020204" pitchFamily="34" charset="0"/>
              </a:rPr>
              <a:t>than </a:t>
            </a:r>
            <a:r>
              <a:rPr sz="3200" spc="-55" dirty="0">
                <a:latin typeface="Arial" panose="020B0604020202020204" pitchFamily="34" charset="0"/>
                <a:cs typeface="Arial" panose="020B0604020202020204" pitchFamily="34" charset="0"/>
              </a:rPr>
              <a:t>5% </a:t>
            </a:r>
            <a:r>
              <a:rPr sz="3200" spc="-130" dirty="0">
                <a:latin typeface="Arial" panose="020B0604020202020204" pitchFamily="34" charset="0"/>
                <a:cs typeface="Arial" panose="020B0604020202020204" pitchFamily="34" charset="0"/>
              </a:rPr>
              <a:t>of </a:t>
            </a:r>
            <a:r>
              <a:rPr sz="3200" spc="-165" dirty="0">
                <a:latin typeface="Arial" panose="020B0604020202020204" pitchFamily="34" charset="0"/>
                <a:cs typeface="Arial" panose="020B0604020202020204" pitchFamily="34" charset="0"/>
              </a:rPr>
              <a:t>deaths </a:t>
            </a:r>
            <a:r>
              <a:rPr sz="3200" spc="-155" dirty="0">
                <a:latin typeface="Arial" panose="020B0604020202020204" pitchFamily="34" charset="0"/>
                <a:cs typeface="Arial" panose="020B0604020202020204" pitchFamily="34" charset="0"/>
              </a:rPr>
              <a:t>satisfy </a:t>
            </a:r>
            <a:r>
              <a:rPr sz="3200" spc="-180" dirty="0">
                <a:latin typeface="Arial" panose="020B0604020202020204" pitchFamily="34" charset="0"/>
                <a:cs typeface="Arial" panose="020B0604020202020204" pitchFamily="34" charset="0"/>
              </a:rPr>
              <a:t>these  </a:t>
            </a:r>
            <a:r>
              <a:rPr sz="3200" spc="-225" dirty="0">
                <a:latin typeface="Arial" panose="020B0604020202020204" pitchFamily="34" charset="0"/>
                <a:cs typeface="Arial" panose="020B0604020202020204" pitchFamily="34" charset="0"/>
              </a:rPr>
              <a:t>criteria, </a:t>
            </a:r>
            <a:r>
              <a:rPr sz="3200" spc="-145" dirty="0">
                <a:latin typeface="Arial" panose="020B0604020202020204" pitchFamily="34" charset="0"/>
                <a:cs typeface="Arial" panose="020B0604020202020204" pitchFamily="34" charset="0"/>
              </a:rPr>
              <a:t>and </a:t>
            </a:r>
            <a:r>
              <a:rPr sz="3200" spc="-160" dirty="0">
                <a:latin typeface="Arial" panose="020B0604020202020204" pitchFamily="34" charset="0"/>
                <a:cs typeface="Arial" panose="020B0604020202020204" pitchFamily="34" charset="0"/>
              </a:rPr>
              <a:t>only </a:t>
            </a:r>
            <a:r>
              <a:rPr sz="3200" spc="-125" dirty="0">
                <a:latin typeface="Arial" panose="020B0604020202020204" pitchFamily="34" charset="0"/>
                <a:cs typeface="Arial" panose="020B0604020202020204" pitchFamily="34" charset="0"/>
              </a:rPr>
              <a:t>10% </a:t>
            </a:r>
            <a:r>
              <a:rPr sz="3200" spc="-145" dirty="0">
                <a:latin typeface="Arial" panose="020B0604020202020204" pitchFamily="34" charset="0"/>
                <a:cs typeface="Arial" panose="020B0604020202020204" pitchFamily="34" charset="0"/>
              </a:rPr>
              <a:t>to </a:t>
            </a:r>
            <a:r>
              <a:rPr sz="3200" spc="-125" dirty="0">
                <a:latin typeface="Arial" panose="020B0604020202020204" pitchFamily="34" charset="0"/>
                <a:cs typeface="Arial" panose="020B0604020202020204" pitchFamily="34" charset="0"/>
              </a:rPr>
              <a:t>20% </a:t>
            </a:r>
            <a:r>
              <a:rPr sz="3200" spc="-130" dirty="0">
                <a:latin typeface="Arial" panose="020B0604020202020204" pitchFamily="34" charset="0"/>
                <a:cs typeface="Arial" panose="020B0604020202020204" pitchFamily="34" charset="0"/>
              </a:rPr>
              <a:t>of </a:t>
            </a:r>
            <a:r>
              <a:rPr sz="3200" spc="-180" dirty="0">
                <a:latin typeface="Arial" panose="020B0604020202020204" pitchFamily="34" charset="0"/>
                <a:cs typeface="Arial" panose="020B0604020202020204" pitchFamily="34" charset="0"/>
              </a:rPr>
              <a:t>these </a:t>
            </a:r>
            <a:r>
              <a:rPr sz="3200" spc="-175" dirty="0">
                <a:latin typeface="Arial" panose="020B0604020202020204" pitchFamily="34" charset="0"/>
                <a:cs typeface="Arial" panose="020B0604020202020204" pitchFamily="34" charset="0"/>
              </a:rPr>
              <a:t>eligible  </a:t>
            </a:r>
            <a:r>
              <a:rPr sz="3200" spc="-195" dirty="0">
                <a:latin typeface="Arial" panose="020B0604020202020204" pitchFamily="34" charset="0"/>
                <a:cs typeface="Arial" panose="020B0604020202020204" pitchFamily="34" charset="0"/>
              </a:rPr>
              <a:t>subjects </a:t>
            </a:r>
            <a:r>
              <a:rPr sz="3200" spc="-175" dirty="0">
                <a:latin typeface="Arial" panose="020B0604020202020204" pitchFamily="34" charset="0"/>
                <a:cs typeface="Arial" panose="020B0604020202020204" pitchFamily="34" charset="0"/>
              </a:rPr>
              <a:t>actually </a:t>
            </a:r>
            <a:r>
              <a:rPr sz="3200" spc="-190" dirty="0">
                <a:latin typeface="Arial" panose="020B0604020202020204" pitchFamily="34" charset="0"/>
                <a:cs typeface="Arial" panose="020B0604020202020204" pitchFamily="34" charset="0"/>
              </a:rPr>
              <a:t>become </a:t>
            </a:r>
            <a:r>
              <a:rPr sz="3200" spc="-160" dirty="0">
                <a:latin typeface="Arial" panose="020B0604020202020204" pitchFamily="34" charset="0"/>
                <a:cs typeface="Arial" panose="020B0604020202020204" pitchFamily="34" charset="0"/>
              </a:rPr>
              <a:t>organ</a:t>
            </a:r>
            <a:r>
              <a:rPr sz="3200" spc="-545" dirty="0">
                <a:latin typeface="Arial" panose="020B0604020202020204" pitchFamily="34" charset="0"/>
                <a:cs typeface="Arial" panose="020B0604020202020204" pitchFamily="34" charset="0"/>
              </a:rPr>
              <a:t> </a:t>
            </a:r>
            <a:r>
              <a:rPr sz="3200" spc="-170" dirty="0">
                <a:latin typeface="Arial" panose="020B0604020202020204" pitchFamily="34" charset="0"/>
                <a:cs typeface="Arial" panose="020B0604020202020204" pitchFamily="34" charset="0"/>
              </a:rPr>
              <a:t>donors.</a:t>
            </a:r>
            <a:endParaRPr sz="3200" dirty="0">
              <a:latin typeface="Arial" panose="020B060402020202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27854" y="461594"/>
            <a:ext cx="2338705" cy="697230"/>
          </a:xfrm>
          <a:prstGeom prst="rect">
            <a:avLst/>
          </a:prstGeom>
        </p:spPr>
        <p:txBody>
          <a:bodyPr vert="horz" wrap="square" lIns="0" tIns="13335" rIns="0" bIns="0" rtlCol="0" anchor="ctr">
            <a:spAutoFit/>
          </a:bodyPr>
          <a:lstStyle/>
          <a:p>
            <a:pPr marL="12700">
              <a:lnSpc>
                <a:spcPct val="100000"/>
              </a:lnSpc>
              <a:spcBef>
                <a:spcPts val="105"/>
              </a:spcBef>
            </a:pPr>
            <a:r>
              <a:rPr spc="-220" dirty="0"/>
              <a:t>Definition</a:t>
            </a:r>
            <a:endParaRPr/>
          </a:p>
        </p:txBody>
      </p:sp>
      <p:sp>
        <p:nvSpPr>
          <p:cNvPr id="3" name="object 3"/>
          <p:cNvSpPr txBox="1"/>
          <p:nvPr/>
        </p:nvSpPr>
        <p:spPr>
          <a:xfrm>
            <a:off x="2059940" y="2202003"/>
            <a:ext cx="8037830" cy="1671955"/>
          </a:xfrm>
          <a:prstGeom prst="rect">
            <a:avLst/>
          </a:prstGeom>
        </p:spPr>
        <p:txBody>
          <a:bodyPr vert="horz" wrap="square" lIns="0" tIns="12700" rIns="0" bIns="0" rtlCol="0">
            <a:spAutoFit/>
          </a:bodyPr>
          <a:lstStyle/>
          <a:p>
            <a:pPr marL="12700" marR="5080">
              <a:spcBef>
                <a:spcPts val="100"/>
              </a:spcBef>
              <a:buSzPct val="88888"/>
              <a:tabLst>
                <a:tab pos="445134" algn="l"/>
                <a:tab pos="445770" algn="l"/>
              </a:tabLst>
            </a:pPr>
            <a:r>
              <a:rPr dirty="0"/>
              <a:t>	</a:t>
            </a:r>
            <a:r>
              <a:rPr sz="3600" i="1" dirty="0">
                <a:latin typeface="Carlito"/>
                <a:cs typeface="Carlito"/>
              </a:rPr>
              <a:t>Brain </a:t>
            </a:r>
            <a:r>
              <a:rPr sz="3600" i="1" spc="-5" dirty="0">
                <a:latin typeface="Carlito"/>
                <a:cs typeface="Carlito"/>
              </a:rPr>
              <a:t>death </a:t>
            </a:r>
            <a:r>
              <a:rPr sz="3600" i="1" dirty="0">
                <a:latin typeface="Carlito"/>
                <a:cs typeface="Carlito"/>
              </a:rPr>
              <a:t>is </a:t>
            </a:r>
            <a:r>
              <a:rPr sz="3600" i="1" spc="-5" dirty="0">
                <a:latin typeface="Carlito"/>
                <a:cs typeface="Carlito"/>
              </a:rPr>
              <a:t>defined as </a:t>
            </a:r>
            <a:r>
              <a:rPr sz="3600" i="1" spc="-10" dirty="0">
                <a:latin typeface="Carlito"/>
                <a:cs typeface="Carlito"/>
              </a:rPr>
              <a:t>the </a:t>
            </a:r>
            <a:r>
              <a:rPr sz="3600" i="1" spc="-5" dirty="0">
                <a:solidFill>
                  <a:srgbClr val="FF0000"/>
                </a:solidFill>
                <a:latin typeface="Carlito"/>
                <a:cs typeface="Carlito"/>
              </a:rPr>
              <a:t>irreversible </a:t>
            </a:r>
            <a:r>
              <a:rPr sz="3600" i="1" spc="-5" dirty="0">
                <a:latin typeface="Carlito"/>
                <a:cs typeface="Carlito"/>
              </a:rPr>
              <a:t> </a:t>
            </a:r>
            <a:r>
              <a:rPr sz="3600" i="1" dirty="0">
                <a:latin typeface="Carlito"/>
                <a:cs typeface="Carlito"/>
              </a:rPr>
              <a:t>loss </a:t>
            </a:r>
            <a:r>
              <a:rPr sz="3600" i="1" spc="-5" dirty="0">
                <a:latin typeface="Carlito"/>
                <a:cs typeface="Carlito"/>
              </a:rPr>
              <a:t>of function of </a:t>
            </a:r>
            <a:r>
              <a:rPr sz="3600" i="1" dirty="0">
                <a:latin typeface="Carlito"/>
                <a:cs typeface="Carlito"/>
              </a:rPr>
              <a:t>the </a:t>
            </a:r>
            <a:r>
              <a:rPr sz="3600" i="1" spc="-10" dirty="0">
                <a:latin typeface="Carlito"/>
                <a:cs typeface="Carlito"/>
              </a:rPr>
              <a:t>brain, </a:t>
            </a:r>
            <a:r>
              <a:rPr sz="3600" i="1" dirty="0">
                <a:latin typeface="Carlito"/>
                <a:cs typeface="Carlito"/>
              </a:rPr>
              <a:t>including the  </a:t>
            </a:r>
            <a:r>
              <a:rPr sz="3600" i="1" spc="-15" dirty="0">
                <a:latin typeface="Carlito"/>
                <a:cs typeface="Carlito"/>
              </a:rPr>
              <a:t>brainstem.</a:t>
            </a:r>
            <a:endParaRPr sz="3600" dirty="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6589" y="1686187"/>
            <a:ext cx="10746996" cy="4827604"/>
          </a:xfrm>
          <a:prstGeom prst="rect">
            <a:avLst/>
          </a:prstGeom>
        </p:spPr>
        <p:txBody>
          <a:bodyPr vert="horz" wrap="square" lIns="0" tIns="13335" rIns="0" bIns="0" rtlCol="0">
            <a:spAutoFit/>
          </a:bodyPr>
          <a:lstStyle/>
          <a:p>
            <a:pPr marL="355600" marR="5080" indent="-342900" algn="just">
              <a:spcBef>
                <a:spcPts val="105"/>
              </a:spcBef>
              <a:buFont typeface="Arial" panose="020B0604020202020204" pitchFamily="34" charset="0"/>
              <a:buChar char="•"/>
            </a:pPr>
            <a:r>
              <a:rPr sz="2400" dirty="0">
                <a:latin typeface="Arial" panose="020B0604020202020204" pitchFamily="34" charset="0"/>
                <a:cs typeface="Arial" panose="020B0604020202020204" pitchFamily="34" charset="0"/>
              </a:rPr>
              <a:t>All </a:t>
            </a:r>
            <a:r>
              <a:rPr sz="2400" spc="-10" dirty="0">
                <a:latin typeface="Arial" panose="020B0604020202020204" pitchFamily="34" charset="0"/>
                <a:cs typeface="Arial" panose="020B0604020202020204" pitchFamily="34" charset="0"/>
              </a:rPr>
              <a:t>patients </a:t>
            </a:r>
            <a:r>
              <a:rPr sz="2400" spc="-15" dirty="0">
                <a:latin typeface="Arial" panose="020B0604020202020204" pitchFamily="34" charset="0"/>
                <a:cs typeface="Arial" panose="020B0604020202020204" pitchFamily="34" charset="0"/>
              </a:rPr>
              <a:t>suffering  from</a:t>
            </a:r>
            <a:r>
              <a:rPr sz="2400" spc="690" dirty="0">
                <a:latin typeface="Arial" panose="020B0604020202020204" pitchFamily="34" charset="0"/>
                <a:cs typeface="Arial" panose="020B0604020202020204" pitchFamily="34" charset="0"/>
              </a:rPr>
              <a:t> </a:t>
            </a:r>
            <a:r>
              <a:rPr sz="2400" spc="-10" dirty="0">
                <a:latin typeface="Arial" panose="020B0604020202020204" pitchFamily="34" charset="0"/>
                <a:cs typeface="Arial" panose="020B0604020202020204" pitchFamily="34" charset="0"/>
              </a:rPr>
              <a:t>ESRD </a:t>
            </a:r>
            <a:r>
              <a:rPr sz="2400" dirty="0">
                <a:latin typeface="Arial" panose="020B0604020202020204" pitchFamily="34" charset="0"/>
                <a:cs typeface="Arial" panose="020B0604020202020204" pitchFamily="34" charset="0"/>
              </a:rPr>
              <a:t>(CKD </a:t>
            </a:r>
            <a:r>
              <a:rPr sz="2400" spc="5" dirty="0">
                <a:latin typeface="Arial" panose="020B0604020202020204" pitchFamily="34" charset="0"/>
                <a:cs typeface="Arial" panose="020B0604020202020204" pitchFamily="34" charset="0"/>
              </a:rPr>
              <a:t>V)  </a:t>
            </a:r>
            <a:r>
              <a:rPr sz="2400" spc="-5" dirty="0">
                <a:latin typeface="Arial" panose="020B0604020202020204" pitchFamily="34" charset="0"/>
                <a:cs typeface="Arial" panose="020B0604020202020204" pitchFamily="34" charset="0"/>
              </a:rPr>
              <a:t>should </a:t>
            </a:r>
            <a:r>
              <a:rPr sz="2400" spc="-15" dirty="0">
                <a:latin typeface="Arial" panose="020B0604020202020204" pitchFamily="34" charset="0"/>
                <a:cs typeface="Arial" panose="020B0604020202020204" pitchFamily="34" charset="0"/>
              </a:rPr>
              <a:t>undergo </a:t>
            </a:r>
            <a:r>
              <a:rPr sz="2400" spc="-10" dirty="0">
                <a:latin typeface="Arial" panose="020B0604020202020204" pitchFamily="34" charset="0"/>
                <a:cs typeface="Arial" panose="020B0604020202020204" pitchFamily="34" charset="0"/>
              </a:rPr>
              <a:t>renal transplantation </a:t>
            </a:r>
            <a:r>
              <a:rPr sz="2400" dirty="0">
                <a:latin typeface="Arial" panose="020B0604020202020204" pitchFamily="34" charset="0"/>
                <a:cs typeface="Arial" panose="020B0604020202020204" pitchFamily="34" charset="0"/>
              </a:rPr>
              <a:t>unless  </a:t>
            </a:r>
            <a:r>
              <a:rPr sz="2400" spc="-10" dirty="0">
                <a:latin typeface="Arial" panose="020B0604020202020204" pitchFamily="34" charset="0"/>
                <a:cs typeface="Arial" panose="020B0604020202020204" pitchFamily="34" charset="0"/>
              </a:rPr>
              <a:t>absolutely</a:t>
            </a:r>
            <a:r>
              <a:rPr sz="2400" dirty="0">
                <a:latin typeface="Arial" panose="020B0604020202020204" pitchFamily="34" charset="0"/>
                <a:cs typeface="Arial" panose="020B0604020202020204" pitchFamily="34" charset="0"/>
              </a:rPr>
              <a:t> </a:t>
            </a:r>
            <a:r>
              <a:rPr sz="2400" spc="-15" dirty="0">
                <a:latin typeface="Arial" panose="020B0604020202020204" pitchFamily="34" charset="0"/>
                <a:cs typeface="Arial" panose="020B0604020202020204" pitchFamily="34" charset="0"/>
              </a:rPr>
              <a:t>contraindicated.</a:t>
            </a:r>
            <a:endParaRPr lang="en-US" sz="2400" spc="-15"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Kidney transplantation is indicated in patients with chronic renal failure or more appropriately chronic kidney disease (CKD) refers to a decline in the glomerular filtration rate (GFR) caused by a variety of diseases such as diabetes </a:t>
            </a:r>
            <a:r>
              <a:rPr lang="en-US" sz="2400" dirty="0" err="1">
                <a:latin typeface="Arial" panose="020B0604020202020204" pitchFamily="34" charset="0"/>
                <a:cs typeface="Arial" panose="020B0604020202020204" pitchFamily="34" charset="0"/>
              </a:rPr>
              <a:t>mellritus</a:t>
            </a:r>
            <a:r>
              <a:rPr lang="en-US" sz="2400" dirty="0">
                <a:latin typeface="Arial" panose="020B0604020202020204" pitchFamily="34" charset="0"/>
                <a:cs typeface="Arial" panose="020B0604020202020204" pitchFamily="34" charset="0"/>
              </a:rPr>
              <a:t> (40%), hypertension (27%), chronic glomerulonephritis (13%), cystic kidney disease (3.5%), interstitial nephritis (4%) and other diseases such as obstructive uropathy, lupus nephritis and human immune deficiency virus.</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 Patients with GRF below 15 ml/min/1.73m2 ( often said to be have end stage renal disease ) are dependent on dialysis for survival until they receive a successful transplant.</a:t>
            </a:r>
            <a:endParaRPr lang="en-IN" sz="2400" dirty="0">
              <a:latin typeface="Arial" panose="020B0604020202020204" pitchFamily="34" charset="0"/>
              <a:cs typeface="Arial" panose="020B0604020202020204" pitchFamily="34" charset="0"/>
            </a:endParaRPr>
          </a:p>
          <a:p>
            <a:pPr marL="355600" marR="5080" indent="-342900" algn="just">
              <a:spcBef>
                <a:spcPts val="105"/>
              </a:spcBef>
              <a:buFont typeface="Arial" panose="020B0604020202020204" pitchFamily="34" charset="0"/>
              <a:buChar char="•"/>
            </a:pPr>
            <a:endParaRPr sz="24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37C1C5E-90DE-4CD2-AD3F-BABE665B649C}"/>
              </a:ext>
            </a:extLst>
          </p:cNvPr>
          <p:cNvSpPr txBox="1">
            <a:spLocks/>
          </p:cNvSpPr>
          <p:nvPr/>
        </p:nvSpPr>
        <p:spPr>
          <a:xfrm>
            <a:off x="846589" y="139635"/>
            <a:ext cx="11006012" cy="6647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0" i="0" kern="1200">
                <a:solidFill>
                  <a:schemeClr val="tx1"/>
                </a:solidFill>
                <a:latin typeface="+mj-lt"/>
                <a:ea typeface="+mj-ea"/>
                <a:cs typeface="+mj-cs"/>
              </a:defRPr>
            </a:lvl1pPr>
          </a:lstStyle>
          <a:p>
            <a:r>
              <a:rPr lang="en-IN" sz="4800"/>
              <a:t>Indications for Kidney Transplantation</a:t>
            </a:r>
            <a:endParaRPr lang="en-IN" sz="4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35577" y="256066"/>
            <a:ext cx="3832225" cy="689291"/>
          </a:xfrm>
          <a:prstGeom prst="rect">
            <a:avLst/>
          </a:prstGeom>
        </p:spPr>
        <p:txBody>
          <a:bodyPr vert="horz" wrap="square" lIns="0" tIns="12065" rIns="0" bIns="0" rtlCol="0" anchor="ctr">
            <a:spAutoFit/>
          </a:bodyPr>
          <a:lstStyle/>
          <a:p>
            <a:pPr marL="12700">
              <a:lnSpc>
                <a:spcPct val="100000"/>
              </a:lnSpc>
              <a:spcBef>
                <a:spcPts val="95"/>
              </a:spcBef>
            </a:pPr>
            <a:r>
              <a:rPr spc="-185" dirty="0"/>
              <a:t>Diagnostic</a:t>
            </a:r>
            <a:r>
              <a:rPr spc="-345" dirty="0"/>
              <a:t> </a:t>
            </a:r>
            <a:r>
              <a:rPr spc="-265" dirty="0"/>
              <a:t>criteria</a:t>
            </a:r>
          </a:p>
        </p:txBody>
      </p:sp>
      <p:sp>
        <p:nvSpPr>
          <p:cNvPr id="3" name="object 3"/>
          <p:cNvSpPr txBox="1"/>
          <p:nvPr/>
        </p:nvSpPr>
        <p:spPr>
          <a:xfrm>
            <a:off x="1831341" y="1380490"/>
            <a:ext cx="8472805" cy="4964430"/>
          </a:xfrm>
          <a:prstGeom prst="rect">
            <a:avLst/>
          </a:prstGeom>
        </p:spPr>
        <p:txBody>
          <a:bodyPr vert="horz" wrap="square" lIns="0" tIns="58419" rIns="0" bIns="0" rtlCol="0">
            <a:spAutoFit/>
          </a:bodyPr>
          <a:lstStyle/>
          <a:p>
            <a:pPr marL="355600" marR="258445" indent="-342900" algn="just">
              <a:lnSpc>
                <a:spcPct val="90000"/>
              </a:lnSpc>
              <a:spcBef>
                <a:spcPts val="459"/>
              </a:spcBef>
              <a:buFont typeface="Arial"/>
              <a:buChar char="•"/>
              <a:tabLst>
                <a:tab pos="355600" algn="l"/>
              </a:tabLst>
            </a:pPr>
            <a:r>
              <a:rPr sz="3000" b="1" u="heavy" spc="-170" dirty="0">
                <a:uFill>
                  <a:solidFill>
                    <a:srgbClr val="000000"/>
                  </a:solidFill>
                </a:uFill>
                <a:latin typeface="Trebuchet MS"/>
                <a:cs typeface="Trebuchet MS"/>
              </a:rPr>
              <a:t>Prerequisites</a:t>
            </a:r>
            <a:r>
              <a:rPr sz="3000" spc="-170" dirty="0">
                <a:latin typeface="Carlito"/>
                <a:cs typeface="Carlito"/>
              </a:rPr>
              <a:t>. </a:t>
            </a:r>
            <a:r>
              <a:rPr sz="3000" spc="-15" dirty="0">
                <a:latin typeface="Carlito"/>
                <a:cs typeface="Carlito"/>
              </a:rPr>
              <a:t>Brain </a:t>
            </a:r>
            <a:r>
              <a:rPr sz="3000" spc="-10" dirty="0">
                <a:latin typeface="Carlito"/>
                <a:cs typeface="Carlito"/>
              </a:rPr>
              <a:t>death is </a:t>
            </a:r>
            <a:r>
              <a:rPr sz="3000" dirty="0">
                <a:latin typeface="Carlito"/>
                <a:cs typeface="Carlito"/>
              </a:rPr>
              <a:t>the </a:t>
            </a:r>
            <a:r>
              <a:rPr sz="3000" spc="-5" dirty="0">
                <a:latin typeface="Carlito"/>
                <a:cs typeface="Carlito"/>
              </a:rPr>
              <a:t>absence of </a:t>
            </a:r>
            <a:r>
              <a:rPr sz="3000" spc="-10" dirty="0">
                <a:latin typeface="Carlito"/>
                <a:cs typeface="Carlito"/>
              </a:rPr>
              <a:t>clinical  </a:t>
            </a:r>
            <a:r>
              <a:rPr sz="3000" spc="-15" dirty="0">
                <a:latin typeface="Carlito"/>
                <a:cs typeface="Carlito"/>
              </a:rPr>
              <a:t>brain </a:t>
            </a:r>
            <a:r>
              <a:rPr sz="3000" spc="-5" dirty="0">
                <a:latin typeface="Carlito"/>
                <a:cs typeface="Carlito"/>
              </a:rPr>
              <a:t>function when </a:t>
            </a:r>
            <a:r>
              <a:rPr sz="3000" dirty="0">
                <a:latin typeface="Carlito"/>
                <a:cs typeface="Carlito"/>
              </a:rPr>
              <a:t>the </a:t>
            </a:r>
            <a:r>
              <a:rPr sz="3000" spc="-25" dirty="0">
                <a:latin typeface="Carlito"/>
                <a:cs typeface="Carlito"/>
              </a:rPr>
              <a:t>proximate </a:t>
            </a:r>
            <a:r>
              <a:rPr sz="3000" spc="-5" dirty="0">
                <a:latin typeface="Carlito"/>
                <a:cs typeface="Carlito"/>
              </a:rPr>
              <a:t>cause </a:t>
            </a:r>
            <a:r>
              <a:rPr sz="3000" dirty="0">
                <a:latin typeface="Carlito"/>
                <a:cs typeface="Carlito"/>
              </a:rPr>
              <a:t>is known  and </a:t>
            </a:r>
            <a:r>
              <a:rPr sz="3000" spc="-10" dirty="0">
                <a:latin typeface="Carlito"/>
                <a:cs typeface="Carlito"/>
              </a:rPr>
              <a:t>demonstrably</a:t>
            </a:r>
            <a:r>
              <a:rPr sz="3000" spc="-20" dirty="0">
                <a:latin typeface="Carlito"/>
                <a:cs typeface="Carlito"/>
              </a:rPr>
              <a:t> </a:t>
            </a:r>
            <a:r>
              <a:rPr sz="3000" spc="-15" dirty="0">
                <a:latin typeface="Carlito"/>
                <a:cs typeface="Carlito"/>
              </a:rPr>
              <a:t>irreversible.</a:t>
            </a:r>
            <a:endParaRPr sz="3000">
              <a:latin typeface="Carlito"/>
              <a:cs typeface="Carlito"/>
            </a:endParaRPr>
          </a:p>
          <a:p>
            <a:pPr marL="355600" marR="5080" indent="-342900">
              <a:lnSpc>
                <a:spcPct val="90000"/>
              </a:lnSpc>
              <a:spcBef>
                <a:spcPts val="720"/>
              </a:spcBef>
              <a:buFont typeface="Arial"/>
              <a:buChar char="•"/>
              <a:tabLst>
                <a:tab pos="354965" algn="l"/>
                <a:tab pos="355600" algn="l"/>
              </a:tabLst>
            </a:pPr>
            <a:r>
              <a:rPr sz="3000" dirty="0">
                <a:latin typeface="Carlito"/>
                <a:cs typeface="Carlito"/>
              </a:rPr>
              <a:t>1. </a:t>
            </a:r>
            <a:r>
              <a:rPr sz="3000" spc="-10" dirty="0">
                <a:latin typeface="Carlito"/>
                <a:cs typeface="Carlito"/>
              </a:rPr>
              <a:t>Clinical </a:t>
            </a:r>
            <a:r>
              <a:rPr sz="3000" spc="-5" dirty="0">
                <a:latin typeface="Carlito"/>
                <a:cs typeface="Carlito"/>
              </a:rPr>
              <a:t>or </a:t>
            </a:r>
            <a:r>
              <a:rPr sz="3000" spc="-10" dirty="0">
                <a:latin typeface="Carlito"/>
                <a:cs typeface="Carlito"/>
              </a:rPr>
              <a:t>neuroimaging </a:t>
            </a:r>
            <a:r>
              <a:rPr sz="3000" spc="-5" dirty="0">
                <a:latin typeface="Carlito"/>
                <a:cs typeface="Carlito"/>
              </a:rPr>
              <a:t>evidence of </a:t>
            </a:r>
            <a:r>
              <a:rPr sz="3000" dirty="0">
                <a:latin typeface="Carlito"/>
                <a:cs typeface="Carlito"/>
              </a:rPr>
              <a:t>an </a:t>
            </a:r>
            <a:r>
              <a:rPr sz="3000" spc="-10" dirty="0">
                <a:latin typeface="Carlito"/>
                <a:cs typeface="Carlito"/>
              </a:rPr>
              <a:t>acute </a:t>
            </a:r>
            <a:r>
              <a:rPr sz="3000" spc="-5" dirty="0">
                <a:latin typeface="Carlito"/>
                <a:cs typeface="Carlito"/>
              </a:rPr>
              <a:t>CNS  </a:t>
            </a:r>
            <a:r>
              <a:rPr sz="3000" spc="-20" dirty="0">
                <a:latin typeface="Carlito"/>
                <a:cs typeface="Carlito"/>
              </a:rPr>
              <a:t>catastrophe </a:t>
            </a:r>
            <a:r>
              <a:rPr sz="3000" spc="-10" dirty="0">
                <a:latin typeface="Carlito"/>
                <a:cs typeface="Carlito"/>
              </a:rPr>
              <a:t>that </a:t>
            </a:r>
            <a:r>
              <a:rPr sz="3000" dirty="0">
                <a:latin typeface="Carlito"/>
                <a:cs typeface="Carlito"/>
              </a:rPr>
              <a:t>is </a:t>
            </a:r>
            <a:r>
              <a:rPr sz="3000" spc="-10" dirty="0">
                <a:latin typeface="Carlito"/>
                <a:cs typeface="Carlito"/>
              </a:rPr>
              <a:t>compatible </a:t>
            </a:r>
            <a:r>
              <a:rPr sz="3000" dirty="0">
                <a:latin typeface="Carlito"/>
                <a:cs typeface="Carlito"/>
              </a:rPr>
              <a:t>with the </a:t>
            </a:r>
            <a:r>
              <a:rPr sz="3000" spc="-10" dirty="0">
                <a:latin typeface="Carlito"/>
                <a:cs typeface="Carlito"/>
              </a:rPr>
              <a:t>clinical  </a:t>
            </a:r>
            <a:r>
              <a:rPr sz="3000" spc="-5" dirty="0">
                <a:latin typeface="Carlito"/>
                <a:cs typeface="Carlito"/>
              </a:rPr>
              <a:t>diagnosis of </a:t>
            </a:r>
            <a:r>
              <a:rPr sz="3000" spc="-15" dirty="0">
                <a:latin typeface="Carlito"/>
                <a:cs typeface="Carlito"/>
              </a:rPr>
              <a:t>brain</a:t>
            </a:r>
            <a:r>
              <a:rPr sz="3000" spc="-5" dirty="0">
                <a:latin typeface="Carlito"/>
                <a:cs typeface="Carlito"/>
              </a:rPr>
              <a:t> </a:t>
            </a:r>
            <a:r>
              <a:rPr sz="3000" spc="-10" dirty="0">
                <a:latin typeface="Carlito"/>
                <a:cs typeface="Carlito"/>
              </a:rPr>
              <a:t>death</a:t>
            </a:r>
            <a:endParaRPr sz="3000">
              <a:latin typeface="Carlito"/>
              <a:cs typeface="Carlito"/>
            </a:endParaRPr>
          </a:p>
          <a:p>
            <a:pPr marL="355600" marR="140335" indent="-342900">
              <a:lnSpc>
                <a:spcPts val="3240"/>
              </a:lnSpc>
              <a:spcBef>
                <a:spcPts val="765"/>
              </a:spcBef>
              <a:buFont typeface="Arial"/>
              <a:buChar char="•"/>
              <a:tabLst>
                <a:tab pos="354965" algn="l"/>
                <a:tab pos="355600" algn="l"/>
              </a:tabLst>
            </a:pPr>
            <a:r>
              <a:rPr sz="3000" dirty="0">
                <a:latin typeface="Carlito"/>
                <a:cs typeface="Carlito"/>
              </a:rPr>
              <a:t>2. </a:t>
            </a:r>
            <a:r>
              <a:rPr sz="3000" spc="-15" dirty="0">
                <a:latin typeface="Carlito"/>
                <a:cs typeface="Carlito"/>
              </a:rPr>
              <a:t>Exclusion </a:t>
            </a:r>
            <a:r>
              <a:rPr sz="3000" dirty="0">
                <a:latin typeface="Carlito"/>
                <a:cs typeface="Carlito"/>
              </a:rPr>
              <a:t>of </a:t>
            </a:r>
            <a:r>
              <a:rPr sz="3000" spc="-10" dirty="0">
                <a:latin typeface="Carlito"/>
                <a:cs typeface="Carlito"/>
              </a:rPr>
              <a:t>complicating medical conditions that  </a:t>
            </a:r>
            <a:r>
              <a:rPr sz="3000" spc="-20" dirty="0">
                <a:latin typeface="Carlito"/>
                <a:cs typeface="Carlito"/>
              </a:rPr>
              <a:t>may confound </a:t>
            </a:r>
            <a:r>
              <a:rPr sz="3000" spc="-10" dirty="0">
                <a:latin typeface="Carlito"/>
                <a:cs typeface="Carlito"/>
              </a:rPr>
              <a:t>clinical </a:t>
            </a:r>
            <a:r>
              <a:rPr sz="3000" spc="-5" dirty="0">
                <a:latin typeface="Carlito"/>
                <a:cs typeface="Carlito"/>
              </a:rPr>
              <a:t>assessment (no </a:t>
            </a:r>
            <a:r>
              <a:rPr sz="3000" spc="-20" dirty="0">
                <a:latin typeface="Carlito"/>
                <a:cs typeface="Carlito"/>
              </a:rPr>
              <a:t>severe  </a:t>
            </a:r>
            <a:r>
              <a:rPr sz="3000" spc="-10" dirty="0">
                <a:latin typeface="Carlito"/>
                <a:cs typeface="Carlito"/>
              </a:rPr>
              <a:t>electrolyte, </a:t>
            </a:r>
            <a:r>
              <a:rPr sz="3000" spc="-5" dirty="0">
                <a:latin typeface="Carlito"/>
                <a:cs typeface="Carlito"/>
              </a:rPr>
              <a:t>acid-base, or endocrine</a:t>
            </a:r>
            <a:r>
              <a:rPr sz="3000" spc="-20" dirty="0">
                <a:latin typeface="Carlito"/>
                <a:cs typeface="Carlito"/>
              </a:rPr>
              <a:t> </a:t>
            </a:r>
            <a:r>
              <a:rPr sz="3000" spc="-10" dirty="0">
                <a:latin typeface="Carlito"/>
                <a:cs typeface="Carlito"/>
              </a:rPr>
              <a:t>disturbance)</a:t>
            </a:r>
            <a:endParaRPr sz="3000">
              <a:latin typeface="Carlito"/>
              <a:cs typeface="Carlito"/>
            </a:endParaRPr>
          </a:p>
          <a:p>
            <a:pPr marL="355600" indent="-342900">
              <a:spcBef>
                <a:spcPts val="315"/>
              </a:spcBef>
              <a:buFont typeface="Arial"/>
              <a:buChar char="•"/>
              <a:tabLst>
                <a:tab pos="354965" algn="l"/>
                <a:tab pos="355600" algn="l"/>
              </a:tabLst>
            </a:pPr>
            <a:r>
              <a:rPr sz="3000" dirty="0">
                <a:latin typeface="Carlito"/>
                <a:cs typeface="Carlito"/>
              </a:rPr>
              <a:t>3. </a:t>
            </a:r>
            <a:r>
              <a:rPr sz="3000" spc="-10" dirty="0">
                <a:latin typeface="Carlito"/>
                <a:cs typeface="Carlito"/>
              </a:rPr>
              <a:t>No </a:t>
            </a:r>
            <a:r>
              <a:rPr sz="3000" spc="-5" dirty="0">
                <a:latin typeface="Carlito"/>
                <a:cs typeface="Carlito"/>
              </a:rPr>
              <a:t>drug </a:t>
            </a:r>
            <a:r>
              <a:rPr sz="3000" spc="-15" dirty="0">
                <a:latin typeface="Carlito"/>
                <a:cs typeface="Carlito"/>
              </a:rPr>
              <a:t>intoxication </a:t>
            </a:r>
            <a:r>
              <a:rPr sz="3000" spc="-5" dirty="0">
                <a:latin typeface="Carlito"/>
                <a:cs typeface="Carlito"/>
              </a:rPr>
              <a:t>or</a:t>
            </a:r>
            <a:r>
              <a:rPr sz="3000" spc="-15" dirty="0">
                <a:latin typeface="Carlito"/>
                <a:cs typeface="Carlito"/>
              </a:rPr>
              <a:t> </a:t>
            </a:r>
            <a:r>
              <a:rPr sz="3000" spc="-10" dirty="0">
                <a:latin typeface="Carlito"/>
                <a:cs typeface="Carlito"/>
              </a:rPr>
              <a:t>poisoning</a:t>
            </a:r>
            <a:endParaRPr sz="3000">
              <a:latin typeface="Carlito"/>
              <a:cs typeface="Carlito"/>
            </a:endParaRPr>
          </a:p>
          <a:p>
            <a:pPr marL="355600" indent="-342900">
              <a:spcBef>
                <a:spcPts val="360"/>
              </a:spcBef>
              <a:buChar char="•"/>
              <a:tabLst>
                <a:tab pos="354965" algn="l"/>
                <a:tab pos="355600" algn="l"/>
              </a:tabLst>
            </a:pPr>
            <a:r>
              <a:rPr sz="3000" spc="-114" dirty="0">
                <a:latin typeface="Arial"/>
                <a:cs typeface="Arial"/>
              </a:rPr>
              <a:t>4. </a:t>
            </a:r>
            <a:r>
              <a:rPr sz="3000" spc="-210" dirty="0">
                <a:latin typeface="Arial"/>
                <a:cs typeface="Arial"/>
              </a:rPr>
              <a:t>Core </a:t>
            </a:r>
            <a:r>
              <a:rPr sz="3000" spc="-75" dirty="0">
                <a:latin typeface="Arial"/>
                <a:cs typeface="Arial"/>
              </a:rPr>
              <a:t>temperature </a:t>
            </a:r>
            <a:r>
              <a:rPr sz="3000" spc="-155" dirty="0">
                <a:latin typeface="Arial"/>
                <a:cs typeface="Arial"/>
              </a:rPr>
              <a:t>≥ </a:t>
            </a:r>
            <a:r>
              <a:rPr sz="3000" spc="-100" dirty="0">
                <a:latin typeface="Arial"/>
                <a:cs typeface="Arial"/>
              </a:rPr>
              <a:t>32</a:t>
            </a:r>
            <a:r>
              <a:rPr sz="3000" spc="-100" dirty="0">
                <a:latin typeface="Carlito"/>
                <a:cs typeface="Carlito"/>
              </a:rPr>
              <a:t>° </a:t>
            </a:r>
            <a:r>
              <a:rPr sz="3000" dirty="0">
                <a:latin typeface="Carlito"/>
                <a:cs typeface="Carlito"/>
              </a:rPr>
              <a:t>C</a:t>
            </a:r>
            <a:r>
              <a:rPr sz="3000" spc="-10" dirty="0">
                <a:latin typeface="Carlito"/>
                <a:cs typeface="Carlito"/>
              </a:rPr>
              <a:t> </a:t>
            </a:r>
            <a:r>
              <a:rPr sz="3000" dirty="0">
                <a:latin typeface="Carlito"/>
                <a:cs typeface="Carlito"/>
              </a:rPr>
              <a:t>(90°F)</a:t>
            </a:r>
            <a:endParaRPr sz="3000">
              <a:latin typeface="Carlito"/>
              <a:cs typeface="Carli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40" y="648970"/>
            <a:ext cx="7890509" cy="5238750"/>
          </a:xfrm>
          <a:prstGeom prst="rect">
            <a:avLst/>
          </a:prstGeom>
        </p:spPr>
        <p:txBody>
          <a:bodyPr vert="horz" wrap="square" lIns="0" tIns="64135" rIns="0" bIns="0" rtlCol="0">
            <a:spAutoFit/>
          </a:bodyPr>
          <a:lstStyle/>
          <a:p>
            <a:pPr marL="355600" marR="5080" indent="-342900">
              <a:lnSpc>
                <a:spcPts val="3240"/>
              </a:lnSpc>
              <a:spcBef>
                <a:spcPts val="505"/>
              </a:spcBef>
            </a:pPr>
            <a:r>
              <a:rPr sz="3000" i="1" dirty="0">
                <a:latin typeface="Carlito"/>
                <a:cs typeface="Carlito"/>
              </a:rPr>
              <a:t>The three </a:t>
            </a:r>
            <a:r>
              <a:rPr sz="3000" i="1" spc="-5" dirty="0">
                <a:latin typeface="Carlito"/>
                <a:cs typeface="Carlito"/>
              </a:rPr>
              <a:t>cardinal findings </a:t>
            </a:r>
            <a:r>
              <a:rPr sz="3000" i="1" dirty="0">
                <a:latin typeface="Carlito"/>
                <a:cs typeface="Carlito"/>
              </a:rPr>
              <a:t>in </a:t>
            </a:r>
            <a:r>
              <a:rPr sz="3000" i="1" spc="-5" dirty="0">
                <a:latin typeface="Carlito"/>
                <a:cs typeface="Carlito"/>
              </a:rPr>
              <a:t>brain death are</a:t>
            </a:r>
            <a:r>
              <a:rPr sz="3000" i="1" spc="-175" dirty="0">
                <a:latin typeface="Carlito"/>
                <a:cs typeface="Carlito"/>
              </a:rPr>
              <a:t> </a:t>
            </a:r>
            <a:r>
              <a:rPr sz="3000" i="1" spc="-15" dirty="0">
                <a:latin typeface="Carlito"/>
                <a:cs typeface="Carlito"/>
              </a:rPr>
              <a:t>coma  </a:t>
            </a:r>
            <a:r>
              <a:rPr sz="3000" i="1" spc="-5" dirty="0">
                <a:latin typeface="Carlito"/>
                <a:cs typeface="Carlito"/>
              </a:rPr>
              <a:t>or unresponsiveness, </a:t>
            </a:r>
            <a:r>
              <a:rPr sz="3000" i="1" spc="-10" dirty="0">
                <a:latin typeface="Carlito"/>
                <a:cs typeface="Carlito"/>
              </a:rPr>
              <a:t>absence </a:t>
            </a:r>
            <a:r>
              <a:rPr sz="3000" i="1" spc="-5" dirty="0">
                <a:latin typeface="Carlito"/>
                <a:cs typeface="Carlito"/>
              </a:rPr>
              <a:t>of </a:t>
            </a:r>
            <a:r>
              <a:rPr sz="3000" i="1" spc="-10" dirty="0">
                <a:latin typeface="Carlito"/>
                <a:cs typeface="Carlito"/>
              </a:rPr>
              <a:t>brainstem  </a:t>
            </a:r>
            <a:r>
              <a:rPr sz="3000" i="1" spc="-20" dirty="0">
                <a:latin typeface="Carlito"/>
                <a:cs typeface="Carlito"/>
              </a:rPr>
              <a:t>reflexes, </a:t>
            </a:r>
            <a:r>
              <a:rPr sz="3000" i="1" dirty="0">
                <a:latin typeface="Carlito"/>
                <a:cs typeface="Carlito"/>
              </a:rPr>
              <a:t>and</a:t>
            </a:r>
            <a:r>
              <a:rPr sz="3000" i="1" spc="-15" dirty="0">
                <a:latin typeface="Carlito"/>
                <a:cs typeface="Carlito"/>
              </a:rPr>
              <a:t> </a:t>
            </a:r>
            <a:r>
              <a:rPr sz="3000" i="1" spc="-5" dirty="0">
                <a:latin typeface="Carlito"/>
                <a:cs typeface="Carlito"/>
              </a:rPr>
              <a:t>apnea.</a:t>
            </a:r>
            <a:endParaRPr sz="3000" dirty="0">
              <a:latin typeface="Carlito"/>
              <a:cs typeface="Carlito"/>
            </a:endParaRPr>
          </a:p>
          <a:p>
            <a:pPr marL="355600" marR="486409" indent="-342900">
              <a:lnSpc>
                <a:spcPts val="3240"/>
              </a:lnSpc>
              <a:spcBef>
                <a:spcPts val="725"/>
              </a:spcBef>
              <a:buFont typeface="Arial"/>
              <a:buChar char="•"/>
              <a:tabLst>
                <a:tab pos="354965" algn="l"/>
                <a:tab pos="355600" algn="l"/>
              </a:tabLst>
            </a:pPr>
            <a:r>
              <a:rPr sz="3000" b="1" spc="-170" dirty="0">
                <a:latin typeface="Trebuchet MS"/>
                <a:cs typeface="Trebuchet MS"/>
              </a:rPr>
              <a:t>Brainstem </a:t>
            </a:r>
            <a:r>
              <a:rPr sz="3000" b="1" spc="-215" dirty="0">
                <a:latin typeface="Trebuchet MS"/>
                <a:cs typeface="Trebuchet MS"/>
              </a:rPr>
              <a:t>Reflexes </a:t>
            </a:r>
            <a:r>
              <a:rPr sz="3000" b="1" spc="-210" dirty="0">
                <a:latin typeface="Trebuchet MS"/>
                <a:cs typeface="Trebuchet MS"/>
              </a:rPr>
              <a:t>That </a:t>
            </a:r>
            <a:r>
              <a:rPr sz="3000" b="1" spc="-140" dirty="0">
                <a:latin typeface="Trebuchet MS"/>
                <a:cs typeface="Trebuchet MS"/>
              </a:rPr>
              <a:t>Should </a:t>
            </a:r>
            <a:r>
              <a:rPr sz="3000" b="1" spc="-160" dirty="0">
                <a:latin typeface="Trebuchet MS"/>
                <a:cs typeface="Trebuchet MS"/>
              </a:rPr>
              <a:t>Be </a:t>
            </a:r>
            <a:r>
              <a:rPr sz="3000" b="1" spc="-150" dirty="0">
                <a:latin typeface="Trebuchet MS"/>
                <a:cs typeface="Trebuchet MS"/>
              </a:rPr>
              <a:t>Absent</a:t>
            </a:r>
            <a:r>
              <a:rPr sz="3000" b="1" spc="-459" dirty="0">
                <a:latin typeface="Trebuchet MS"/>
                <a:cs typeface="Trebuchet MS"/>
              </a:rPr>
              <a:t> </a:t>
            </a:r>
            <a:r>
              <a:rPr sz="3000" b="1" spc="-165" dirty="0">
                <a:latin typeface="Trebuchet MS"/>
                <a:cs typeface="Trebuchet MS"/>
              </a:rPr>
              <a:t>in  </a:t>
            </a:r>
            <a:r>
              <a:rPr sz="3000" b="1" spc="-170" dirty="0">
                <a:latin typeface="Trebuchet MS"/>
                <a:cs typeface="Trebuchet MS"/>
              </a:rPr>
              <a:t>Brain</a:t>
            </a:r>
            <a:r>
              <a:rPr sz="3000" b="1" spc="-240" dirty="0">
                <a:latin typeface="Trebuchet MS"/>
                <a:cs typeface="Trebuchet MS"/>
              </a:rPr>
              <a:t> </a:t>
            </a:r>
            <a:r>
              <a:rPr sz="3000" b="1" spc="-170" dirty="0">
                <a:latin typeface="Trebuchet MS"/>
                <a:cs typeface="Trebuchet MS"/>
              </a:rPr>
              <a:t>Death:</a:t>
            </a:r>
            <a:endParaRPr sz="3000" dirty="0">
              <a:latin typeface="Trebuchet MS"/>
              <a:cs typeface="Trebuchet MS"/>
            </a:endParaRPr>
          </a:p>
          <a:p>
            <a:pPr marL="355600" indent="-342900">
              <a:spcBef>
                <a:spcPts val="310"/>
              </a:spcBef>
              <a:buFont typeface="Arial"/>
              <a:buChar char="•"/>
              <a:tabLst>
                <a:tab pos="354965" algn="l"/>
                <a:tab pos="355600" algn="l"/>
              </a:tabLst>
            </a:pPr>
            <a:r>
              <a:rPr sz="3000" spc="-5" dirty="0">
                <a:latin typeface="Carlito"/>
                <a:cs typeface="Carlito"/>
              </a:rPr>
              <a:t>Pupillary response </a:t>
            </a:r>
            <a:r>
              <a:rPr sz="3000" spc="-10" dirty="0">
                <a:latin typeface="Carlito"/>
                <a:cs typeface="Carlito"/>
              </a:rPr>
              <a:t>to light</a:t>
            </a:r>
            <a:endParaRPr sz="3000" dirty="0">
              <a:latin typeface="Carlito"/>
              <a:cs typeface="Carlito"/>
            </a:endParaRPr>
          </a:p>
          <a:p>
            <a:pPr marL="355600" indent="-342900">
              <a:spcBef>
                <a:spcPts val="360"/>
              </a:spcBef>
              <a:buFont typeface="Arial"/>
              <a:buChar char="•"/>
              <a:tabLst>
                <a:tab pos="354965" algn="l"/>
                <a:tab pos="355600" algn="l"/>
              </a:tabLst>
            </a:pPr>
            <a:r>
              <a:rPr sz="3000" spc="-5" dirty="0">
                <a:latin typeface="Carlito"/>
                <a:cs typeface="Carlito"/>
              </a:rPr>
              <a:t>Corneal</a:t>
            </a:r>
            <a:r>
              <a:rPr sz="3000" spc="-10" dirty="0">
                <a:latin typeface="Carlito"/>
                <a:cs typeface="Carlito"/>
              </a:rPr>
              <a:t> </a:t>
            </a:r>
            <a:r>
              <a:rPr sz="3000" spc="-25" dirty="0">
                <a:latin typeface="Carlito"/>
                <a:cs typeface="Carlito"/>
              </a:rPr>
              <a:t>reflex</a:t>
            </a:r>
            <a:endParaRPr sz="3000" dirty="0">
              <a:latin typeface="Carlito"/>
              <a:cs typeface="Carlito"/>
            </a:endParaRPr>
          </a:p>
          <a:p>
            <a:pPr marL="355600" indent="-342900">
              <a:spcBef>
                <a:spcPts val="365"/>
              </a:spcBef>
              <a:buFont typeface="Arial"/>
              <a:buChar char="•"/>
              <a:tabLst>
                <a:tab pos="354965" algn="l"/>
                <a:tab pos="355600" algn="l"/>
              </a:tabLst>
            </a:pPr>
            <a:r>
              <a:rPr sz="3000" spc="-5" dirty="0">
                <a:latin typeface="Carlito"/>
                <a:cs typeface="Carlito"/>
              </a:rPr>
              <a:t>Oculocephalic </a:t>
            </a:r>
            <a:r>
              <a:rPr sz="3000" spc="-25" dirty="0">
                <a:latin typeface="Carlito"/>
                <a:cs typeface="Carlito"/>
              </a:rPr>
              <a:t>reflex </a:t>
            </a:r>
            <a:r>
              <a:rPr sz="3000" spc="-5" dirty="0">
                <a:latin typeface="Carlito"/>
                <a:cs typeface="Carlito"/>
              </a:rPr>
              <a:t>(doll's </a:t>
            </a:r>
            <a:r>
              <a:rPr sz="3000" spc="-25" dirty="0">
                <a:latin typeface="Carlito"/>
                <a:cs typeface="Carlito"/>
              </a:rPr>
              <a:t>eye</a:t>
            </a:r>
            <a:r>
              <a:rPr sz="3000" spc="5" dirty="0">
                <a:latin typeface="Carlito"/>
                <a:cs typeface="Carlito"/>
              </a:rPr>
              <a:t> </a:t>
            </a:r>
            <a:r>
              <a:rPr sz="3000" spc="-10" dirty="0">
                <a:latin typeface="Carlito"/>
                <a:cs typeface="Carlito"/>
              </a:rPr>
              <a:t>response)</a:t>
            </a:r>
            <a:endParaRPr sz="3000" dirty="0">
              <a:latin typeface="Carlito"/>
              <a:cs typeface="Carlito"/>
            </a:endParaRPr>
          </a:p>
          <a:p>
            <a:pPr marL="355600" indent="-342900">
              <a:spcBef>
                <a:spcPts val="359"/>
              </a:spcBef>
              <a:buFont typeface="Arial"/>
              <a:buChar char="•"/>
              <a:tabLst>
                <a:tab pos="354965" algn="l"/>
                <a:tab pos="355600" algn="l"/>
              </a:tabLst>
            </a:pPr>
            <a:r>
              <a:rPr sz="3000" spc="-10" dirty="0">
                <a:latin typeface="Carlito"/>
                <a:cs typeface="Carlito"/>
              </a:rPr>
              <a:t>Oculovestibular </a:t>
            </a:r>
            <a:r>
              <a:rPr sz="3000" spc="-25" dirty="0">
                <a:latin typeface="Carlito"/>
                <a:cs typeface="Carlito"/>
              </a:rPr>
              <a:t>reflex </a:t>
            </a:r>
            <a:r>
              <a:rPr sz="3000" spc="-5" dirty="0">
                <a:latin typeface="Carlito"/>
                <a:cs typeface="Carlito"/>
              </a:rPr>
              <a:t>(caloric</a:t>
            </a:r>
            <a:r>
              <a:rPr sz="3000" spc="5" dirty="0">
                <a:latin typeface="Carlito"/>
                <a:cs typeface="Carlito"/>
              </a:rPr>
              <a:t> </a:t>
            </a:r>
            <a:r>
              <a:rPr sz="3000" spc="-10" dirty="0">
                <a:latin typeface="Carlito"/>
                <a:cs typeface="Carlito"/>
              </a:rPr>
              <a:t>response)</a:t>
            </a:r>
            <a:endParaRPr sz="3000" dirty="0">
              <a:latin typeface="Carlito"/>
              <a:cs typeface="Carlito"/>
            </a:endParaRPr>
          </a:p>
          <a:p>
            <a:pPr marL="355600" indent="-342900">
              <a:spcBef>
                <a:spcPts val="359"/>
              </a:spcBef>
              <a:buFont typeface="Arial"/>
              <a:buChar char="•"/>
              <a:tabLst>
                <a:tab pos="354965" algn="l"/>
                <a:tab pos="355600" algn="l"/>
              </a:tabLst>
            </a:pPr>
            <a:r>
              <a:rPr sz="3000" dirty="0">
                <a:latin typeface="Carlito"/>
                <a:cs typeface="Carlito"/>
              </a:rPr>
              <a:t>Gag and </a:t>
            </a:r>
            <a:r>
              <a:rPr sz="3000" spc="-10" dirty="0">
                <a:latin typeface="Carlito"/>
                <a:cs typeface="Carlito"/>
              </a:rPr>
              <a:t>cough</a:t>
            </a:r>
            <a:r>
              <a:rPr sz="3000" spc="-60" dirty="0">
                <a:latin typeface="Carlito"/>
                <a:cs typeface="Carlito"/>
              </a:rPr>
              <a:t> </a:t>
            </a:r>
            <a:r>
              <a:rPr sz="3000" spc="-25" dirty="0">
                <a:latin typeface="Carlito"/>
                <a:cs typeface="Carlito"/>
              </a:rPr>
              <a:t>reflex</a:t>
            </a:r>
            <a:endParaRPr sz="3000" dirty="0">
              <a:latin typeface="Carlito"/>
              <a:cs typeface="Carlito"/>
            </a:endParaRPr>
          </a:p>
          <a:p>
            <a:pPr marL="355600" indent="-342900">
              <a:spcBef>
                <a:spcPts val="360"/>
              </a:spcBef>
              <a:buFont typeface="Arial"/>
              <a:buChar char="•"/>
              <a:tabLst>
                <a:tab pos="354965" algn="l"/>
                <a:tab pos="355600" algn="l"/>
              </a:tabLst>
            </a:pPr>
            <a:r>
              <a:rPr sz="3000" spc="-15" dirty="0">
                <a:latin typeface="Carlito"/>
                <a:cs typeface="Carlito"/>
              </a:rPr>
              <a:t>Fa</a:t>
            </a:r>
            <a:r>
              <a:rPr lang="fil-PH" sz="3000" spc="-15" dirty="0">
                <a:latin typeface="Carlito"/>
                <a:cs typeface="Carlito"/>
              </a:rPr>
              <a:t>c</a:t>
            </a:r>
            <a:r>
              <a:rPr sz="3000" spc="-15" dirty="0" err="1">
                <a:latin typeface="Carlito"/>
                <a:cs typeface="Carlito"/>
              </a:rPr>
              <a:t>ial</a:t>
            </a:r>
            <a:r>
              <a:rPr sz="3000" spc="-15" dirty="0">
                <a:latin typeface="Carlito"/>
                <a:cs typeface="Carlito"/>
              </a:rPr>
              <a:t> </a:t>
            </a:r>
            <a:r>
              <a:rPr sz="3000" spc="-5" dirty="0">
                <a:latin typeface="Carlito"/>
                <a:cs typeface="Carlito"/>
              </a:rPr>
              <a:t>motor</a:t>
            </a:r>
            <a:r>
              <a:rPr sz="3000" spc="-30" dirty="0">
                <a:latin typeface="Carlito"/>
                <a:cs typeface="Carlito"/>
              </a:rPr>
              <a:t> </a:t>
            </a:r>
            <a:r>
              <a:rPr sz="3000" spc="-5" dirty="0">
                <a:latin typeface="Carlito"/>
                <a:cs typeface="Carlito"/>
              </a:rPr>
              <a:t>response</a:t>
            </a:r>
            <a:endParaRPr sz="3000" dirty="0">
              <a:latin typeface="Carlito"/>
              <a:cs typeface="Carli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B8B2-7A62-485B-B4C1-63A4108D46C9}"/>
              </a:ext>
            </a:extLst>
          </p:cNvPr>
          <p:cNvSpPr>
            <a:spLocks noGrp="1"/>
          </p:cNvSpPr>
          <p:nvPr>
            <p:ph type="title"/>
          </p:nvPr>
        </p:nvSpPr>
        <p:spPr/>
        <p:txBody>
          <a:bodyPr>
            <a:normAutofit/>
          </a:bodyPr>
          <a:lstStyle/>
          <a:p>
            <a:r>
              <a:rPr lang="en-US" sz="3000" b="1" i="0" u="none" strike="noStrike" baseline="0" dirty="0">
                <a:solidFill>
                  <a:srgbClr val="000000"/>
                </a:solidFill>
                <a:latin typeface="Arial" panose="020B0604020202020204" pitchFamily="34" charset="0"/>
                <a:cs typeface="Arial" panose="020B0604020202020204" pitchFamily="34" charset="0"/>
              </a:rPr>
              <a:t>Managing cadaveric renal transplant recipient </a:t>
            </a:r>
            <a:endParaRPr lang="en-IN" sz="3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726AE1B-39A3-4004-B17D-C09112944DF0}"/>
              </a:ext>
            </a:extLst>
          </p:cNvPr>
          <p:cNvSpPr>
            <a:spLocks noGrp="1"/>
          </p:cNvSpPr>
          <p:nvPr>
            <p:ph idx="1"/>
          </p:nvPr>
        </p:nvSpPr>
        <p:spPr>
          <a:xfrm>
            <a:off x="838200" y="1690688"/>
            <a:ext cx="10515600" cy="4486275"/>
          </a:xfrm>
        </p:spPr>
        <p:txBody>
          <a:bodyPr>
            <a:normAutofit fontScale="40000" lnSpcReduction="20000"/>
          </a:bodyPr>
          <a:lstStyle/>
          <a:p>
            <a:pPr algn="l"/>
            <a:endParaRPr lang="en-IN" sz="4400" b="0" i="0" u="none" strike="noStrike" baseline="0" dirty="0">
              <a:solidFill>
                <a:srgbClr val="000000"/>
              </a:solidFill>
              <a:latin typeface="Arial" panose="020B0604020202020204" pitchFamily="34" charset="0"/>
              <a:cs typeface="Arial" panose="020B0604020202020204" pitchFamily="34" charset="0"/>
            </a:endParaRPr>
          </a:p>
          <a:p>
            <a:r>
              <a:rPr lang="en-US" sz="4400" b="0" i="0" u="none" strike="noStrike" baseline="0" dirty="0">
                <a:solidFill>
                  <a:srgbClr val="000000"/>
                </a:solidFill>
                <a:latin typeface="Arial" panose="020B0604020202020204" pitchFamily="34" charset="0"/>
                <a:cs typeface="Arial" panose="020B0604020202020204" pitchFamily="34" charset="0"/>
              </a:rPr>
              <a:t>Mainly revolves around the preparation of </a:t>
            </a:r>
            <a:r>
              <a:rPr lang="en-US" sz="4400" b="1" i="0" u="none" strike="noStrike" baseline="0" dirty="0">
                <a:solidFill>
                  <a:srgbClr val="000000"/>
                </a:solidFill>
                <a:latin typeface="Arial" panose="020B0604020202020204" pitchFamily="34" charset="0"/>
                <a:cs typeface="Arial" panose="020B0604020202020204" pitchFamily="34" charset="0"/>
              </a:rPr>
              <a:t>the recipient </a:t>
            </a:r>
            <a:r>
              <a:rPr lang="en-US" sz="4400" b="0" i="0" u="none" strike="noStrike" baseline="0" dirty="0">
                <a:solidFill>
                  <a:srgbClr val="000000"/>
                </a:solidFill>
                <a:latin typeface="Arial" panose="020B0604020202020204" pitchFamily="34" charset="0"/>
                <a:cs typeface="Arial" panose="020B0604020202020204" pitchFamily="34" charset="0"/>
              </a:rPr>
              <a:t>and their optimization. </a:t>
            </a:r>
          </a:p>
          <a:p>
            <a:pPr algn="l"/>
            <a:endParaRPr lang="en-IN" sz="4400" b="0" i="0" u="none" strike="noStrike" baseline="0" dirty="0">
              <a:solidFill>
                <a:srgbClr val="000000"/>
              </a:solidFill>
              <a:latin typeface="Arial" panose="020B0604020202020204" pitchFamily="34" charset="0"/>
              <a:cs typeface="Arial" panose="020B0604020202020204" pitchFamily="34" charset="0"/>
            </a:endParaRPr>
          </a:p>
          <a:p>
            <a:r>
              <a:rPr lang="en-IN" sz="4400" b="1" i="0" u="none" strike="noStrike" baseline="0" dirty="0">
                <a:solidFill>
                  <a:srgbClr val="000000"/>
                </a:solidFill>
                <a:latin typeface="Arial" panose="020B0604020202020204" pitchFamily="34" charset="0"/>
                <a:cs typeface="Arial" panose="020B0604020202020204" pitchFamily="34" charset="0"/>
              </a:rPr>
              <a:t>short preparation time </a:t>
            </a:r>
          </a:p>
          <a:p>
            <a:pPr algn="l"/>
            <a:endParaRPr lang="en-IN" sz="4400" b="0" i="0" u="none" strike="noStrike" baseline="0" dirty="0">
              <a:solidFill>
                <a:srgbClr val="000000"/>
              </a:solidFill>
              <a:latin typeface="Arial" panose="020B0604020202020204" pitchFamily="34" charset="0"/>
              <a:cs typeface="Arial" panose="020B0604020202020204" pitchFamily="34" charset="0"/>
            </a:endParaRPr>
          </a:p>
          <a:p>
            <a:r>
              <a:rPr lang="en-US" sz="4400" b="0" i="0" u="none" strike="noStrike" baseline="0" dirty="0">
                <a:solidFill>
                  <a:srgbClr val="000000"/>
                </a:solidFill>
                <a:latin typeface="Arial" panose="020B0604020202020204" pitchFamily="34" charset="0"/>
                <a:cs typeface="Arial" panose="020B0604020202020204" pitchFamily="34" charset="0"/>
              </a:rPr>
              <a:t>High induction dose of </a:t>
            </a:r>
            <a:r>
              <a:rPr lang="en-US" sz="4400" b="1" i="0" u="none" strike="noStrike" baseline="0" dirty="0">
                <a:solidFill>
                  <a:srgbClr val="000000"/>
                </a:solidFill>
                <a:latin typeface="Arial" panose="020B0604020202020204" pitchFamily="34" charset="0"/>
                <a:cs typeface="Arial" panose="020B0604020202020204" pitchFamily="34" charset="0"/>
              </a:rPr>
              <a:t>immuno-modulative drugs </a:t>
            </a:r>
            <a:r>
              <a:rPr lang="en-US" sz="4400" b="0" i="0" u="none" strike="noStrike" baseline="0" dirty="0">
                <a:solidFill>
                  <a:srgbClr val="000000"/>
                </a:solidFill>
                <a:latin typeface="Arial" panose="020B0604020202020204" pitchFamily="34" charset="0"/>
                <a:cs typeface="Arial" panose="020B0604020202020204" pitchFamily="34" charset="0"/>
              </a:rPr>
              <a:t>to be started. </a:t>
            </a:r>
          </a:p>
          <a:p>
            <a:r>
              <a:rPr lang="en-US" sz="4400" b="1" i="0" u="none" strike="noStrike" baseline="0" dirty="0">
                <a:solidFill>
                  <a:srgbClr val="000000"/>
                </a:solidFill>
                <a:latin typeface="Arial" panose="020B0604020202020204" pitchFamily="34" charset="0"/>
                <a:cs typeface="Arial" panose="020B0604020202020204" pitchFamily="34" charset="0"/>
              </a:rPr>
              <a:t>‘Cold </a:t>
            </a:r>
            <a:r>
              <a:rPr lang="en-US" sz="4400" b="1" i="0" u="none" strike="noStrike" baseline="0" dirty="0" err="1">
                <a:solidFill>
                  <a:srgbClr val="000000"/>
                </a:solidFill>
                <a:latin typeface="Arial" panose="020B0604020202020204" pitchFamily="34" charset="0"/>
                <a:cs typeface="Arial" panose="020B0604020202020204" pitchFamily="34" charset="0"/>
              </a:rPr>
              <a:t>ischaemic</a:t>
            </a:r>
            <a:r>
              <a:rPr lang="en-US" sz="4400" b="1" i="0" u="none" strike="noStrike" baseline="0" dirty="0">
                <a:solidFill>
                  <a:srgbClr val="000000"/>
                </a:solidFill>
                <a:latin typeface="Arial" panose="020B0604020202020204" pitchFamily="34" charset="0"/>
                <a:cs typeface="Arial" panose="020B0604020202020204" pitchFamily="34" charset="0"/>
              </a:rPr>
              <a:t> time’ </a:t>
            </a:r>
            <a:r>
              <a:rPr lang="en-US" sz="4400" b="0" i="0" u="none" strike="noStrike" baseline="0" dirty="0">
                <a:solidFill>
                  <a:srgbClr val="000000"/>
                </a:solidFill>
                <a:latin typeface="Arial" panose="020B0604020202020204" pitchFamily="34" charset="0"/>
                <a:cs typeface="Arial" panose="020B0604020202020204" pitchFamily="34" charset="0"/>
              </a:rPr>
              <a:t>(as defined as the time when the kidney is cooled with a cold perfusion solution and ends after the organ reaches physiological temperature during implantation procedures) as an estimate of a successful transplant, even though it is not always the case. The longer ‘cold </a:t>
            </a:r>
            <a:r>
              <a:rPr lang="en-US" sz="4400" b="0" i="0" u="none" strike="noStrike" baseline="0" dirty="0" err="1">
                <a:solidFill>
                  <a:srgbClr val="000000"/>
                </a:solidFill>
                <a:latin typeface="Arial" panose="020B0604020202020204" pitchFamily="34" charset="0"/>
                <a:cs typeface="Arial" panose="020B0604020202020204" pitchFamily="34" charset="0"/>
              </a:rPr>
              <a:t>ischaemic</a:t>
            </a:r>
            <a:r>
              <a:rPr lang="en-US" sz="4400" b="0" i="0" u="none" strike="noStrike" baseline="0" dirty="0">
                <a:solidFill>
                  <a:srgbClr val="000000"/>
                </a:solidFill>
                <a:latin typeface="Arial" panose="020B0604020202020204" pitchFamily="34" charset="0"/>
                <a:cs typeface="Arial" panose="020B0604020202020204" pitchFamily="34" charset="0"/>
              </a:rPr>
              <a:t> time,’ is usually associated with a higher incidence of delayed graft function. </a:t>
            </a:r>
          </a:p>
          <a:p>
            <a:r>
              <a:rPr lang="en-US" sz="4400" b="0" i="0" u="none" strike="noStrike" baseline="0" dirty="0">
                <a:solidFill>
                  <a:srgbClr val="000000"/>
                </a:solidFill>
                <a:latin typeface="Arial" panose="020B0604020202020204" pitchFamily="34" charset="0"/>
                <a:cs typeface="Arial" panose="020B0604020202020204" pitchFamily="34" charset="0"/>
              </a:rPr>
              <a:t>All considerations for preparations for an </a:t>
            </a:r>
            <a:r>
              <a:rPr lang="en-US" sz="4400" b="1" i="0" u="none" strike="noStrike" baseline="0" dirty="0">
                <a:solidFill>
                  <a:srgbClr val="000000"/>
                </a:solidFill>
                <a:latin typeface="Arial" panose="020B0604020202020204" pitchFamily="34" charset="0"/>
                <a:cs typeface="Arial" panose="020B0604020202020204" pitchFamily="34" charset="0"/>
              </a:rPr>
              <a:t>emergency surgery</a:t>
            </a:r>
            <a:r>
              <a:rPr lang="en-US" sz="4400" b="0" i="0" u="none" strike="noStrike" baseline="0" dirty="0">
                <a:solidFill>
                  <a:srgbClr val="000000"/>
                </a:solidFill>
                <a:latin typeface="Arial" panose="020B0604020202020204" pitchFamily="34" charset="0"/>
                <a:cs typeface="Arial" panose="020B0604020202020204" pitchFamily="34" charset="0"/>
              </a:rPr>
              <a:t>. </a:t>
            </a:r>
          </a:p>
          <a:p>
            <a:r>
              <a:rPr lang="en-US" sz="4400" b="1" i="0" u="none" strike="noStrike" baseline="0" dirty="0">
                <a:solidFill>
                  <a:srgbClr val="000000"/>
                </a:solidFill>
                <a:latin typeface="Arial" panose="020B0604020202020204" pitchFamily="34" charset="0"/>
                <a:cs typeface="Arial" panose="020B0604020202020204" pitchFamily="34" charset="0"/>
              </a:rPr>
              <a:t>Acid prophylaxis </a:t>
            </a:r>
            <a:r>
              <a:rPr lang="en-US" sz="4400" b="0" i="0" u="none" strike="noStrike" baseline="0" dirty="0">
                <a:solidFill>
                  <a:srgbClr val="000000"/>
                </a:solidFill>
                <a:latin typeface="Arial" panose="020B0604020202020204" pitchFamily="34" charset="0"/>
                <a:cs typeface="Arial" panose="020B0604020202020204" pitchFamily="34" charset="0"/>
              </a:rPr>
              <a:t>and </a:t>
            </a:r>
            <a:r>
              <a:rPr lang="en-US" sz="4400" b="1" i="0" u="none" strike="noStrike" baseline="0" dirty="0">
                <a:solidFill>
                  <a:srgbClr val="000000"/>
                </a:solidFill>
                <a:latin typeface="Arial" panose="020B0604020202020204" pitchFamily="34" charset="0"/>
                <a:cs typeface="Arial" panose="020B0604020202020204" pitchFamily="34" charset="0"/>
              </a:rPr>
              <a:t>aspiration risks. </a:t>
            </a:r>
            <a:endParaRPr lang="en-US" sz="4400" b="0" i="0" u="none" strike="noStrike" baseline="0" dirty="0">
              <a:solidFill>
                <a:srgbClr val="000000"/>
              </a:solidFill>
              <a:latin typeface="Arial" panose="020B0604020202020204" pitchFamily="34" charset="0"/>
              <a:cs typeface="Arial" panose="020B0604020202020204" pitchFamily="34" charset="0"/>
            </a:endParaRPr>
          </a:p>
          <a:p>
            <a:r>
              <a:rPr lang="en-US" sz="4400" b="0" i="0" u="none" strike="noStrike" baseline="0" dirty="0">
                <a:solidFill>
                  <a:srgbClr val="000000"/>
                </a:solidFill>
                <a:latin typeface="Arial" panose="020B0604020202020204" pitchFamily="34" charset="0"/>
                <a:cs typeface="Arial" panose="020B0604020202020204" pitchFamily="34" charset="0"/>
              </a:rPr>
              <a:t>Extent of </a:t>
            </a:r>
            <a:r>
              <a:rPr lang="en-US" sz="4400" b="1" i="0" u="none" strike="noStrike" baseline="0" dirty="0">
                <a:solidFill>
                  <a:srgbClr val="000000"/>
                </a:solidFill>
                <a:latin typeface="Arial" panose="020B0604020202020204" pitchFamily="34" charset="0"/>
                <a:cs typeface="Arial" panose="020B0604020202020204" pitchFamily="34" charset="0"/>
              </a:rPr>
              <a:t>acidosis </a:t>
            </a:r>
            <a:r>
              <a:rPr lang="en-US" sz="4400" b="0" i="0" u="none" strike="noStrike" baseline="0" dirty="0">
                <a:solidFill>
                  <a:srgbClr val="000000"/>
                </a:solidFill>
                <a:latin typeface="Arial" panose="020B0604020202020204" pitchFamily="34" charset="0"/>
                <a:cs typeface="Arial" panose="020B0604020202020204" pitchFamily="34" charset="0"/>
              </a:rPr>
              <a:t>and adequacy of dialysis. </a:t>
            </a:r>
          </a:p>
          <a:p>
            <a:r>
              <a:rPr lang="en-IN" sz="4400" b="1" i="0" u="none" strike="noStrike" baseline="0" dirty="0" err="1">
                <a:solidFill>
                  <a:srgbClr val="000000"/>
                </a:solidFill>
                <a:latin typeface="Arial" panose="020B0604020202020204" pitchFamily="34" charset="0"/>
                <a:cs typeface="Arial" panose="020B0604020202020204" pitchFamily="34" charset="0"/>
              </a:rPr>
              <a:t>Azotaemia</a:t>
            </a:r>
            <a:r>
              <a:rPr lang="en-IN" sz="4400" b="1" i="0" u="none" strike="noStrike" baseline="0" dirty="0">
                <a:solidFill>
                  <a:srgbClr val="000000"/>
                </a:solidFill>
                <a:latin typeface="Arial" panose="020B0604020202020204" pitchFamily="34" charset="0"/>
                <a:cs typeface="Arial" panose="020B0604020202020204" pitchFamily="34" charset="0"/>
              </a:rPr>
              <a:t> </a:t>
            </a:r>
            <a:r>
              <a:rPr lang="en-IN" sz="4400" b="0" i="0" u="none" strike="noStrike" baseline="0" dirty="0">
                <a:solidFill>
                  <a:srgbClr val="000000"/>
                </a:solidFill>
                <a:latin typeface="Arial" panose="020B0604020202020204" pitchFamily="34" charset="0"/>
                <a:cs typeface="Arial" panose="020B0604020202020204" pitchFamily="34" charset="0"/>
              </a:rPr>
              <a:t>and its correction</a:t>
            </a:r>
            <a:r>
              <a:rPr lang="en-IN" sz="1800" b="0" i="0" u="none" strike="noStrike" baseline="0" dirty="0">
                <a:solidFill>
                  <a:srgbClr val="000000"/>
                </a:solidFill>
                <a:latin typeface="Arial" panose="020B0604020202020204" pitchFamily="34" charset="0"/>
                <a:cs typeface="Arial" panose="020B0604020202020204" pitchFamily="34" charset="0"/>
              </a:rPr>
              <a:t>. </a:t>
            </a:r>
          </a:p>
          <a:p>
            <a:endParaRPr lang="en-IN" sz="1800" b="0" i="0" u="none" strike="noStrike" baseline="0" dirty="0">
              <a:solidFill>
                <a:srgbClr val="000000"/>
              </a:solidFill>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166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DEEAA-7863-44EA-9F39-B144CC17B3F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0DDCF7D-780C-4963-B154-D60F6C9FA103}"/>
              </a:ext>
            </a:extLst>
          </p:cNvPr>
          <p:cNvSpPr>
            <a:spLocks noGrp="1"/>
          </p:cNvSpPr>
          <p:nvPr>
            <p:ph idx="1"/>
          </p:nvPr>
        </p:nvSpPr>
        <p:spPr>
          <a:xfrm>
            <a:off x="838200" y="636854"/>
            <a:ext cx="10126536" cy="5364242"/>
          </a:xfrm>
        </p:spPr>
        <p:txBody>
          <a:bodyPr>
            <a:noAutofit/>
          </a:bodyPr>
          <a:lstStyle/>
          <a:p>
            <a:pPr algn="just"/>
            <a:endParaRPr lang="en-IN" sz="2300" b="0" i="0" u="none" strike="noStrike" baseline="0" dirty="0">
              <a:solidFill>
                <a:srgbClr val="000000"/>
              </a:solidFill>
              <a:latin typeface="Arial" panose="020B0604020202020204" pitchFamily="34" charset="0"/>
              <a:cs typeface="Arial" panose="020B0604020202020204" pitchFamily="34" charset="0"/>
            </a:endParaRPr>
          </a:p>
          <a:p>
            <a:pPr algn="just"/>
            <a:r>
              <a:rPr lang="en-US" sz="2300" b="1" i="0" u="none" strike="noStrike" baseline="0" dirty="0">
                <a:solidFill>
                  <a:srgbClr val="000000"/>
                </a:solidFill>
                <a:latin typeface="Arial" panose="020B0604020202020204" pitchFamily="34" charset="0"/>
                <a:cs typeface="Arial" panose="020B0604020202020204" pitchFamily="34" charset="0"/>
              </a:rPr>
              <a:t>Extent of </a:t>
            </a:r>
            <a:r>
              <a:rPr lang="en-US" sz="2300" b="1" i="0" u="none" strike="noStrike" baseline="0" dirty="0" err="1">
                <a:solidFill>
                  <a:srgbClr val="000000"/>
                </a:solidFill>
                <a:latin typeface="Arial" panose="020B0604020202020204" pitchFamily="34" charset="0"/>
                <a:cs typeface="Arial" panose="020B0604020202020204" pitchFamily="34" charset="0"/>
              </a:rPr>
              <a:t>Anaemia</a:t>
            </a:r>
            <a:r>
              <a:rPr lang="en-US" sz="2300" b="1" i="0" u="none" strike="noStrike" baseline="0" dirty="0">
                <a:solidFill>
                  <a:srgbClr val="000000"/>
                </a:solidFill>
                <a:latin typeface="Arial" panose="020B0604020202020204" pitchFamily="34" charset="0"/>
                <a:cs typeface="Arial" panose="020B0604020202020204" pitchFamily="34" charset="0"/>
              </a:rPr>
              <a:t> </a:t>
            </a:r>
            <a:r>
              <a:rPr lang="en-US" sz="2300" b="0" i="0" u="none" strike="noStrike" baseline="0" dirty="0">
                <a:solidFill>
                  <a:srgbClr val="000000"/>
                </a:solidFill>
                <a:latin typeface="Arial" panose="020B0604020202020204" pitchFamily="34" charset="0"/>
                <a:cs typeface="Arial" panose="020B0604020202020204" pitchFamily="34" charset="0"/>
              </a:rPr>
              <a:t>and the degree of decompensation. </a:t>
            </a:r>
          </a:p>
          <a:p>
            <a:pPr algn="just"/>
            <a:r>
              <a:rPr lang="en-US" sz="2300" b="0" i="0" u="none" strike="noStrike" baseline="0" dirty="0">
                <a:solidFill>
                  <a:srgbClr val="000000"/>
                </a:solidFill>
                <a:latin typeface="Arial" panose="020B0604020202020204" pitchFamily="34" charset="0"/>
                <a:cs typeface="Arial" panose="020B0604020202020204" pitchFamily="34" charset="0"/>
              </a:rPr>
              <a:t>- </a:t>
            </a:r>
            <a:r>
              <a:rPr lang="en-US" sz="2300" b="1" i="0" u="none" strike="noStrike" baseline="0" dirty="0">
                <a:solidFill>
                  <a:srgbClr val="000000"/>
                </a:solidFill>
                <a:latin typeface="Arial" panose="020B0604020202020204" pitchFamily="34" charset="0"/>
                <a:cs typeface="Arial" panose="020B0604020202020204" pitchFamily="34" charset="0"/>
              </a:rPr>
              <a:t>Cardiovascular system instability </a:t>
            </a:r>
            <a:r>
              <a:rPr lang="en-US" sz="2300" b="0" i="0" u="none" strike="noStrike" baseline="0" dirty="0">
                <a:solidFill>
                  <a:srgbClr val="000000"/>
                </a:solidFill>
                <a:latin typeface="Arial" panose="020B0604020202020204" pitchFamily="34" charset="0"/>
                <a:cs typeface="Arial" panose="020B0604020202020204" pitchFamily="34" charset="0"/>
              </a:rPr>
              <a:t>accentuated by the administration of </a:t>
            </a:r>
            <a:r>
              <a:rPr lang="en-US" sz="2300" b="0" i="0" u="none" strike="noStrike" baseline="0" dirty="0" err="1">
                <a:solidFill>
                  <a:srgbClr val="000000"/>
                </a:solidFill>
                <a:latin typeface="Arial" panose="020B0604020202020204" pitchFamily="34" charset="0"/>
                <a:cs typeface="Arial" panose="020B0604020202020204" pitchFamily="34" charset="0"/>
              </a:rPr>
              <a:t>anaesthetics</a:t>
            </a:r>
            <a:r>
              <a:rPr lang="en-US" sz="2300" b="0" i="0" u="none" strike="noStrike" baseline="0" dirty="0">
                <a:solidFill>
                  <a:srgbClr val="000000"/>
                </a:solidFill>
                <a:latin typeface="Arial" panose="020B0604020202020204" pitchFamily="34" charset="0"/>
                <a:cs typeface="Arial" panose="020B0604020202020204" pitchFamily="34" charset="0"/>
              </a:rPr>
              <a:t>. Up to 25% of all Chronic Kidney Disease patients are at risk of having diseased coronary arteries and a full cardiovascular system work-up should be done. </a:t>
            </a:r>
          </a:p>
          <a:p>
            <a:pPr algn="just"/>
            <a:r>
              <a:rPr lang="en-US" sz="2300" b="0" i="0" u="none" strike="noStrike" baseline="0" dirty="0">
                <a:solidFill>
                  <a:srgbClr val="000000"/>
                </a:solidFill>
                <a:latin typeface="Arial" panose="020B0604020202020204" pitchFamily="34" charset="0"/>
                <a:cs typeface="Arial" panose="020B0604020202020204" pitchFamily="34" charset="0"/>
              </a:rPr>
              <a:t>- Choice of mode of </a:t>
            </a:r>
            <a:r>
              <a:rPr lang="en-US" sz="2300" b="1" i="0" u="none" strike="noStrike" baseline="0" dirty="0">
                <a:solidFill>
                  <a:srgbClr val="000000"/>
                </a:solidFill>
                <a:latin typeface="Arial" panose="020B0604020202020204" pitchFamily="34" charset="0"/>
                <a:cs typeface="Arial" panose="020B0604020202020204" pitchFamily="34" charset="0"/>
              </a:rPr>
              <a:t>analgesic therapy. </a:t>
            </a:r>
            <a:endParaRPr lang="en-US" sz="2300" b="0" i="0" u="none" strike="noStrike" baseline="0" dirty="0">
              <a:solidFill>
                <a:srgbClr val="000000"/>
              </a:solidFill>
              <a:latin typeface="Arial" panose="020B0604020202020204" pitchFamily="34" charset="0"/>
              <a:cs typeface="Arial" panose="020B0604020202020204" pitchFamily="34" charset="0"/>
            </a:endParaRPr>
          </a:p>
          <a:p>
            <a:pPr algn="just"/>
            <a:r>
              <a:rPr lang="en-US" sz="2300" b="0" i="0" u="none" strike="noStrike" baseline="0" dirty="0">
                <a:solidFill>
                  <a:srgbClr val="000000"/>
                </a:solidFill>
                <a:latin typeface="Arial" panose="020B0604020202020204" pitchFamily="34" charset="0"/>
                <a:cs typeface="Arial" panose="020B0604020202020204" pitchFamily="34" charset="0"/>
              </a:rPr>
              <a:t>- </a:t>
            </a:r>
            <a:r>
              <a:rPr lang="en-US" sz="2300" b="1" i="0" u="none" strike="noStrike" baseline="0" dirty="0">
                <a:solidFill>
                  <a:srgbClr val="000000"/>
                </a:solidFill>
                <a:latin typeface="Arial" panose="020B0604020202020204" pitchFamily="34" charset="0"/>
                <a:cs typeface="Arial" panose="020B0604020202020204" pitchFamily="34" charset="0"/>
              </a:rPr>
              <a:t>Electrolyte disturbances </a:t>
            </a:r>
            <a:r>
              <a:rPr lang="en-US" sz="2300" b="0" i="0" u="none" strike="noStrike" baseline="0" dirty="0">
                <a:solidFill>
                  <a:srgbClr val="000000"/>
                </a:solidFill>
                <a:latin typeface="Arial" panose="020B0604020202020204" pitchFamily="34" charset="0"/>
                <a:cs typeface="Arial" panose="020B0604020202020204" pitchFamily="34" charset="0"/>
              </a:rPr>
              <a:t>namely chloride, calcium and potassium due to the fluids infused or the disease process itself. </a:t>
            </a:r>
          </a:p>
          <a:p>
            <a:pPr algn="just"/>
            <a:r>
              <a:rPr lang="en-US" sz="2300" b="0" i="0" u="none" strike="noStrike" baseline="0" dirty="0">
                <a:solidFill>
                  <a:srgbClr val="000000"/>
                </a:solidFill>
                <a:latin typeface="Arial" panose="020B0604020202020204" pitchFamily="34" charset="0"/>
                <a:cs typeface="Arial" panose="020B0604020202020204" pitchFamily="34" charset="0"/>
              </a:rPr>
              <a:t>- Type and amount of </a:t>
            </a:r>
            <a:r>
              <a:rPr lang="en-US" sz="2300" b="1" i="0" u="none" strike="noStrike" baseline="0" dirty="0">
                <a:solidFill>
                  <a:srgbClr val="000000"/>
                </a:solidFill>
                <a:latin typeface="Arial" panose="020B0604020202020204" pitchFamily="34" charset="0"/>
                <a:cs typeface="Arial" panose="020B0604020202020204" pitchFamily="34" charset="0"/>
              </a:rPr>
              <a:t>fluids infused </a:t>
            </a:r>
            <a:endParaRPr lang="en-US" sz="2300" b="0" i="0" u="none" strike="noStrike" baseline="0" dirty="0">
              <a:solidFill>
                <a:srgbClr val="000000"/>
              </a:solidFill>
              <a:latin typeface="Arial" panose="020B0604020202020204" pitchFamily="34" charset="0"/>
              <a:cs typeface="Arial" panose="020B0604020202020204" pitchFamily="34" charset="0"/>
            </a:endParaRPr>
          </a:p>
          <a:p>
            <a:pPr algn="just"/>
            <a:r>
              <a:rPr lang="en-US" sz="2300" b="0" i="0" u="none" strike="noStrike" baseline="0" dirty="0">
                <a:solidFill>
                  <a:srgbClr val="000000"/>
                </a:solidFill>
                <a:latin typeface="Arial" panose="020B0604020202020204" pitchFamily="34" charset="0"/>
                <a:cs typeface="Arial" panose="020B0604020202020204" pitchFamily="34" charset="0"/>
              </a:rPr>
              <a:t>- </a:t>
            </a:r>
            <a:r>
              <a:rPr lang="en-US" sz="2300" b="1" i="0" u="none" strike="noStrike" baseline="0" dirty="0">
                <a:solidFill>
                  <a:srgbClr val="000000"/>
                </a:solidFill>
                <a:latin typeface="Arial" panose="020B0604020202020204" pitchFamily="34" charset="0"/>
                <a:cs typeface="Arial" panose="020B0604020202020204" pitchFamily="34" charset="0"/>
              </a:rPr>
              <a:t>Hypothermia </a:t>
            </a:r>
            <a:r>
              <a:rPr lang="en-US" sz="2300" b="0" i="0" u="none" strike="noStrike" baseline="0" dirty="0">
                <a:solidFill>
                  <a:srgbClr val="000000"/>
                </a:solidFill>
                <a:latin typeface="Arial" panose="020B0604020202020204" pitchFamily="34" charset="0"/>
                <a:cs typeface="Arial" panose="020B0604020202020204" pitchFamily="34" charset="0"/>
              </a:rPr>
              <a:t>as a result of cold perfusion </a:t>
            </a:r>
            <a:endParaRPr lang="en-IN" sz="2300" b="0" i="0" u="none" strike="noStrike" baseline="0" dirty="0">
              <a:solidFill>
                <a:srgbClr val="000000"/>
              </a:solidFill>
              <a:latin typeface="Century Gothic" panose="020B0502020202020204" pitchFamily="34" charset="0"/>
            </a:endParaRPr>
          </a:p>
          <a:p>
            <a:endParaRPr lang="en-IN" sz="2300" b="0" i="0" u="none" strike="noStrike" baseline="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031130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943C-4900-1449-9B72-1A50425259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88D498-5AC2-E042-9285-CB850B4E2916}"/>
              </a:ext>
            </a:extLst>
          </p:cNvPr>
          <p:cNvSpPr>
            <a:spLocks noGrp="1"/>
          </p:cNvSpPr>
          <p:nvPr>
            <p:ph idx="1"/>
          </p:nvPr>
        </p:nvSpPr>
        <p:spPr/>
        <p:txBody>
          <a:bodyPr/>
          <a:lstStyle/>
          <a:p>
            <a:r>
              <a:rPr lang="en-US" sz="2800" b="1" i="0" u="none" strike="noStrike" baseline="0">
                <a:solidFill>
                  <a:srgbClr val="000000"/>
                </a:solidFill>
                <a:latin typeface="Century Gothic" panose="020B0502020202020204" pitchFamily="34" charset="0"/>
              </a:rPr>
              <a:t>Hypovolaemia and Hypotension </a:t>
            </a:r>
            <a:r>
              <a:rPr lang="en-US" sz="2800" b="0" i="0" u="none" strike="noStrike" baseline="0">
                <a:solidFill>
                  <a:srgbClr val="000000"/>
                </a:solidFill>
                <a:latin typeface="Century Gothic" panose="020B0502020202020204" pitchFamily="34" charset="0"/>
              </a:rPr>
              <a:t>post extraction during dialysis. </a:t>
            </a:r>
          </a:p>
          <a:p>
            <a:r>
              <a:rPr lang="en-US" sz="2800" b="0" i="0" u="none" strike="noStrike" baseline="0">
                <a:solidFill>
                  <a:srgbClr val="000000"/>
                </a:solidFill>
                <a:latin typeface="Century Gothic" panose="020B0502020202020204" pitchFamily="34" charset="0"/>
              </a:rPr>
              <a:t>- </a:t>
            </a:r>
            <a:r>
              <a:rPr lang="en-US" sz="2800" b="1" i="0" u="none" strike="noStrike" baseline="0">
                <a:solidFill>
                  <a:srgbClr val="000000"/>
                </a:solidFill>
                <a:latin typeface="Century Gothic" panose="020B0502020202020204" pitchFamily="34" charset="0"/>
              </a:rPr>
              <a:t>Thymoglobulin infusion </a:t>
            </a:r>
            <a:r>
              <a:rPr lang="en-US" sz="2800" b="0" i="0" u="none" strike="noStrike" baseline="0">
                <a:solidFill>
                  <a:srgbClr val="000000"/>
                </a:solidFill>
                <a:latin typeface="Century Gothic" panose="020B0502020202020204" pitchFamily="34" charset="0"/>
              </a:rPr>
              <a:t>accentuates hypotension if given at high rates. </a:t>
            </a:r>
          </a:p>
          <a:p>
            <a:r>
              <a:rPr lang="en-IN" sz="2800" b="0" i="0" u="none" strike="noStrike" baseline="0">
                <a:solidFill>
                  <a:srgbClr val="000000"/>
                </a:solidFill>
                <a:latin typeface="Century Gothic" panose="020B0502020202020204" pitchFamily="34" charset="0"/>
              </a:rPr>
              <a:t>- </a:t>
            </a:r>
            <a:r>
              <a:rPr lang="en-IN" sz="2800" b="1" i="0" u="none" strike="noStrike" baseline="0">
                <a:solidFill>
                  <a:srgbClr val="000000"/>
                </a:solidFill>
                <a:latin typeface="Century Gothic" panose="020B0502020202020204" pitchFamily="34" charset="0"/>
              </a:rPr>
              <a:t>Mannitol </a:t>
            </a:r>
            <a:r>
              <a:rPr lang="en-IN" sz="2800" b="0" i="0" u="none" strike="noStrike" baseline="0">
                <a:solidFill>
                  <a:srgbClr val="000000"/>
                </a:solidFill>
                <a:latin typeface="Century Gothic" panose="020B0502020202020204" pitchFamily="34" charset="0"/>
              </a:rPr>
              <a:t>infusions and diuretics. </a:t>
            </a:r>
          </a:p>
          <a:p>
            <a:r>
              <a:rPr lang="en-US" sz="2800" b="0" i="0" u="none" strike="noStrike" baseline="0">
                <a:solidFill>
                  <a:srgbClr val="000000"/>
                </a:solidFill>
                <a:latin typeface="Century Gothic" panose="020B0502020202020204" pitchFamily="34" charset="0"/>
              </a:rPr>
              <a:t>- </a:t>
            </a:r>
            <a:r>
              <a:rPr lang="en-US" sz="2800" b="1" i="0" u="none" strike="noStrike" baseline="0">
                <a:solidFill>
                  <a:srgbClr val="000000"/>
                </a:solidFill>
                <a:latin typeface="Century Gothic" panose="020B0502020202020204" pitchFamily="34" charset="0"/>
              </a:rPr>
              <a:t>Methylprednisolone </a:t>
            </a:r>
            <a:r>
              <a:rPr lang="en-US" sz="2800" b="0" i="0" u="none" strike="noStrike" baseline="0">
                <a:solidFill>
                  <a:srgbClr val="000000"/>
                </a:solidFill>
                <a:latin typeface="Century Gothic" panose="020B0502020202020204" pitchFamily="34" charset="0"/>
              </a:rPr>
              <a:t>infusion during anastomosis and its completion before reperfusion. </a:t>
            </a:r>
          </a:p>
          <a:p>
            <a:r>
              <a:rPr lang="en-IN" sz="2800" b="0" i="0" u="none" strike="noStrike" baseline="0">
                <a:solidFill>
                  <a:srgbClr val="000000"/>
                </a:solidFill>
                <a:latin typeface="Century Gothic" panose="020B0502020202020204" pitchFamily="34" charset="0"/>
              </a:rPr>
              <a:t>- </a:t>
            </a:r>
            <a:r>
              <a:rPr lang="en-IN" sz="2800" b="1" i="0" u="none" strike="noStrike" baseline="0">
                <a:solidFill>
                  <a:srgbClr val="000000"/>
                </a:solidFill>
                <a:latin typeface="Century Gothic" panose="020B0502020202020204" pitchFamily="34" charset="0"/>
              </a:rPr>
              <a:t>Reperfusion of grafted kidney. </a:t>
            </a:r>
            <a:endParaRPr lang="en-US"/>
          </a:p>
        </p:txBody>
      </p:sp>
    </p:spTree>
    <p:extLst>
      <p:ext uri="{BB962C8B-B14F-4D97-AF65-F5344CB8AC3E}">
        <p14:creationId xmlns:p14="http://schemas.microsoft.com/office/powerpoint/2010/main" val="2620956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4B94-A158-435C-964D-1F0EA5922D0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53BE943-030B-47A4-A160-C107572AB14C}"/>
              </a:ext>
            </a:extLst>
          </p:cNvPr>
          <p:cNvSpPr>
            <a:spLocks noGrp="1"/>
          </p:cNvSpPr>
          <p:nvPr>
            <p:ph idx="1"/>
          </p:nvPr>
        </p:nvSpPr>
        <p:spPr/>
        <p:txBody>
          <a:bodyPr>
            <a:noAutofit/>
          </a:bodyPr>
          <a:lstStyle/>
          <a:p>
            <a:pPr algn="l"/>
            <a:endParaRPr lang="en-IN" b="0" i="0" u="none" strike="noStrike" baseline="0" dirty="0">
              <a:solidFill>
                <a:srgbClr val="000000"/>
              </a:solidFill>
              <a:latin typeface="Century Gothic" panose="020B0502020202020204" pitchFamily="34" charset="0"/>
            </a:endParaRPr>
          </a:p>
          <a:p>
            <a:pPr marL="0" indent="0">
              <a:buNone/>
            </a:pPr>
            <a:r>
              <a:rPr lang="en-IN" b="1" i="0" u="none" strike="noStrike" baseline="0" dirty="0">
                <a:solidFill>
                  <a:srgbClr val="000000"/>
                </a:solidFill>
                <a:latin typeface="Century Gothic" panose="020B0502020202020204" pitchFamily="34" charset="0"/>
              </a:rPr>
              <a:t>Goals of management ; </a:t>
            </a:r>
          </a:p>
          <a:p>
            <a:pPr marL="0" indent="0">
              <a:buNone/>
            </a:pPr>
            <a:endParaRPr lang="en-IN" b="0" i="0" u="none" strike="noStrike" baseline="0" dirty="0">
              <a:solidFill>
                <a:srgbClr val="000000"/>
              </a:solidFill>
              <a:latin typeface="Century Gothic" panose="020B0502020202020204" pitchFamily="34" charset="0"/>
            </a:endParaRPr>
          </a:p>
          <a:p>
            <a:r>
              <a:rPr lang="en-US" b="1" i="0" u="none" strike="noStrike" baseline="0" dirty="0">
                <a:solidFill>
                  <a:srgbClr val="000000"/>
                </a:solidFill>
                <a:latin typeface="Century Gothic" panose="020B0502020202020204" pitchFamily="34" charset="0"/>
              </a:rPr>
              <a:t>Initiation of early immunosuppressive therapy </a:t>
            </a:r>
            <a:endParaRPr lang="en-US" b="0" i="0" u="none" strike="noStrike" baseline="0" dirty="0">
              <a:solidFill>
                <a:srgbClr val="000000"/>
              </a:solidFill>
              <a:latin typeface="Century Gothic" panose="020B0502020202020204" pitchFamily="34" charset="0"/>
            </a:endParaRPr>
          </a:p>
          <a:p>
            <a:r>
              <a:rPr lang="en-US" b="1" i="0" u="none" strike="noStrike" baseline="0" dirty="0">
                <a:solidFill>
                  <a:srgbClr val="000000"/>
                </a:solidFill>
                <a:latin typeface="Century Gothic" panose="020B0502020202020204" pitchFamily="34" charset="0"/>
              </a:rPr>
              <a:t>Adequate volume </a:t>
            </a:r>
            <a:r>
              <a:rPr lang="en-US" b="0" i="0" u="none" strike="noStrike" baseline="0" dirty="0">
                <a:solidFill>
                  <a:srgbClr val="000000"/>
                </a:solidFill>
                <a:latin typeface="Century Gothic" panose="020B0502020202020204" pitchFamily="34" charset="0"/>
              </a:rPr>
              <a:t>as replacement for post dialysis extraction and fasting deficit </a:t>
            </a:r>
          </a:p>
          <a:p>
            <a:r>
              <a:rPr lang="en-IN" b="1" i="0" u="none" strike="noStrike" baseline="0" dirty="0">
                <a:solidFill>
                  <a:srgbClr val="000000"/>
                </a:solidFill>
                <a:latin typeface="Century Gothic" panose="020B0502020202020204" pitchFamily="34" charset="0"/>
              </a:rPr>
              <a:t>Adequate perfusion pressure </a:t>
            </a:r>
            <a:endParaRPr lang="en-IN" b="0" i="0" u="none" strike="noStrike" baseline="0" dirty="0">
              <a:solidFill>
                <a:srgbClr val="000000"/>
              </a:solidFill>
              <a:latin typeface="Century Gothic" panose="020B0502020202020204" pitchFamily="34" charset="0"/>
            </a:endParaRPr>
          </a:p>
          <a:p>
            <a:r>
              <a:rPr lang="en-US" b="0" i="0" u="none" strike="noStrike" baseline="0" dirty="0">
                <a:solidFill>
                  <a:srgbClr val="000000"/>
                </a:solidFill>
                <a:latin typeface="Century Gothic" panose="020B0502020202020204" pitchFamily="34" charset="0"/>
              </a:rPr>
              <a:t>Avoidance of vasopressors as far as possible </a:t>
            </a:r>
          </a:p>
          <a:p>
            <a:r>
              <a:rPr lang="en-US" b="0" i="0" u="none" strike="noStrike" baseline="0" dirty="0">
                <a:solidFill>
                  <a:srgbClr val="000000"/>
                </a:solidFill>
                <a:latin typeface="Century Gothic" panose="020B0502020202020204" pitchFamily="34" charset="0"/>
              </a:rPr>
              <a:t>Achieving a short ‘cold </a:t>
            </a:r>
            <a:r>
              <a:rPr lang="en-US" b="0" i="0" u="none" strike="noStrike" baseline="0" dirty="0" err="1">
                <a:solidFill>
                  <a:srgbClr val="000000"/>
                </a:solidFill>
                <a:latin typeface="Century Gothic" panose="020B0502020202020204" pitchFamily="34" charset="0"/>
              </a:rPr>
              <a:t>ischaemic</a:t>
            </a:r>
            <a:r>
              <a:rPr lang="en-US" b="0" i="0" u="none" strike="noStrike" baseline="0" dirty="0">
                <a:solidFill>
                  <a:srgbClr val="000000"/>
                </a:solidFill>
                <a:latin typeface="Century Gothic" panose="020B0502020202020204" pitchFamily="34" charset="0"/>
              </a:rPr>
              <a:t>’ time as possible </a:t>
            </a:r>
          </a:p>
          <a:p>
            <a:endParaRPr lang="en-IN" dirty="0"/>
          </a:p>
        </p:txBody>
      </p:sp>
    </p:spTree>
    <p:extLst>
      <p:ext uri="{BB962C8B-B14F-4D97-AF65-F5344CB8AC3E}">
        <p14:creationId xmlns:p14="http://schemas.microsoft.com/office/powerpoint/2010/main" val="1843633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6134" y="179866"/>
            <a:ext cx="7404734" cy="689291"/>
          </a:xfrm>
          <a:prstGeom prst="rect">
            <a:avLst/>
          </a:prstGeom>
        </p:spPr>
        <p:txBody>
          <a:bodyPr vert="horz" wrap="square" lIns="0" tIns="12065" rIns="0" bIns="0" rtlCol="0" anchor="ctr">
            <a:spAutoFit/>
          </a:bodyPr>
          <a:lstStyle/>
          <a:p>
            <a:pPr marL="12700">
              <a:lnSpc>
                <a:spcPct val="100000"/>
              </a:lnSpc>
              <a:spcBef>
                <a:spcPts val="95"/>
              </a:spcBef>
            </a:pPr>
            <a:r>
              <a:rPr spc="-225" dirty="0"/>
              <a:t>Intraoperative </a:t>
            </a:r>
            <a:r>
              <a:rPr spc="-165" dirty="0"/>
              <a:t>Management:</a:t>
            </a:r>
            <a:r>
              <a:rPr spc="-390" dirty="0"/>
              <a:t> </a:t>
            </a:r>
            <a:r>
              <a:rPr spc="-155" dirty="0"/>
              <a:t>Goals</a:t>
            </a:r>
          </a:p>
        </p:txBody>
      </p:sp>
      <p:sp>
        <p:nvSpPr>
          <p:cNvPr id="3" name="object 3"/>
          <p:cNvSpPr txBox="1"/>
          <p:nvPr/>
        </p:nvSpPr>
        <p:spPr>
          <a:xfrm>
            <a:off x="1666240" y="997966"/>
            <a:ext cx="8371205" cy="5553443"/>
          </a:xfrm>
          <a:prstGeom prst="rect">
            <a:avLst/>
          </a:prstGeom>
        </p:spPr>
        <p:txBody>
          <a:bodyPr vert="horz" wrap="square" lIns="0" tIns="13335" rIns="0" bIns="0" rtlCol="0">
            <a:spAutoFit/>
          </a:bodyPr>
          <a:lstStyle/>
          <a:p>
            <a:pPr marL="368300" marR="83820" indent="-342900">
              <a:spcBef>
                <a:spcPts val="105"/>
              </a:spcBef>
              <a:buFont typeface="Arial"/>
              <a:buChar char="•"/>
              <a:tabLst>
                <a:tab pos="367665" algn="l"/>
                <a:tab pos="368300" algn="l"/>
              </a:tabLst>
            </a:pPr>
            <a:r>
              <a:rPr sz="3200" spc="-20" dirty="0">
                <a:latin typeface="Carlito"/>
                <a:cs typeface="Carlito"/>
              </a:rPr>
              <a:t>Systolic </a:t>
            </a:r>
            <a:r>
              <a:rPr sz="3200" spc="-5" dirty="0">
                <a:latin typeface="Carlito"/>
                <a:cs typeface="Carlito"/>
              </a:rPr>
              <a:t>blood </a:t>
            </a:r>
            <a:r>
              <a:rPr sz="3200" spc="-15" dirty="0">
                <a:latin typeface="Carlito"/>
                <a:cs typeface="Carlito"/>
              </a:rPr>
              <a:t>pressure greater </a:t>
            </a:r>
            <a:r>
              <a:rPr sz="3200" dirty="0">
                <a:latin typeface="Carlito"/>
                <a:cs typeface="Carlito"/>
              </a:rPr>
              <a:t>than 100 mm </a:t>
            </a:r>
            <a:r>
              <a:rPr sz="3200" spc="-5" dirty="0">
                <a:latin typeface="Carlito"/>
                <a:cs typeface="Carlito"/>
              </a:rPr>
              <a:t>Hg  (mean </a:t>
            </a:r>
            <a:r>
              <a:rPr sz="3200" spc="-10" dirty="0">
                <a:latin typeface="Carlito"/>
                <a:cs typeface="Carlito"/>
              </a:rPr>
              <a:t>70 </a:t>
            </a:r>
            <a:r>
              <a:rPr sz="3200" spc="-25" dirty="0">
                <a:latin typeface="Carlito"/>
                <a:cs typeface="Carlito"/>
              </a:rPr>
              <a:t>to </a:t>
            </a:r>
            <a:r>
              <a:rPr sz="3200" dirty="0">
                <a:latin typeface="Carlito"/>
                <a:cs typeface="Carlito"/>
              </a:rPr>
              <a:t>110 mm</a:t>
            </a:r>
            <a:r>
              <a:rPr sz="3200" spc="65" dirty="0">
                <a:latin typeface="Carlito"/>
                <a:cs typeface="Carlito"/>
              </a:rPr>
              <a:t> </a:t>
            </a:r>
            <a:r>
              <a:rPr sz="3200" spc="-5" dirty="0">
                <a:latin typeface="Carlito"/>
                <a:cs typeface="Carlito"/>
              </a:rPr>
              <a:t>Hg)</a:t>
            </a:r>
            <a:endParaRPr sz="3200">
              <a:latin typeface="Carlito"/>
              <a:cs typeface="Carlito"/>
            </a:endParaRPr>
          </a:p>
          <a:p>
            <a:pPr marL="457834" indent="-433070">
              <a:spcBef>
                <a:spcPts val="770"/>
              </a:spcBef>
              <a:buFont typeface="Arial"/>
              <a:buChar char="•"/>
              <a:tabLst>
                <a:tab pos="457834" algn="l"/>
                <a:tab pos="458470" algn="l"/>
              </a:tabLst>
            </a:pPr>
            <a:r>
              <a:rPr sz="3200" spc="5" dirty="0">
                <a:latin typeface="Carlito"/>
                <a:cs typeface="Carlito"/>
              </a:rPr>
              <a:t>P</a:t>
            </a:r>
            <a:r>
              <a:rPr sz="2550" spc="5" dirty="0">
                <a:latin typeface="Carlito"/>
                <a:cs typeface="Carlito"/>
              </a:rPr>
              <a:t>O</a:t>
            </a:r>
            <a:r>
              <a:rPr sz="3150" spc="7" baseline="-21164" dirty="0">
                <a:latin typeface="Carlito"/>
                <a:cs typeface="Carlito"/>
              </a:rPr>
              <a:t>2 </a:t>
            </a:r>
            <a:r>
              <a:rPr sz="3200" spc="-15" dirty="0">
                <a:latin typeface="Carlito"/>
                <a:cs typeface="Carlito"/>
              </a:rPr>
              <a:t>greater </a:t>
            </a:r>
            <a:r>
              <a:rPr sz="3200" dirty="0">
                <a:latin typeface="Carlito"/>
                <a:cs typeface="Carlito"/>
              </a:rPr>
              <a:t>than </a:t>
            </a:r>
            <a:r>
              <a:rPr sz="3200" spc="-5" dirty="0">
                <a:latin typeface="Carlito"/>
                <a:cs typeface="Carlito"/>
              </a:rPr>
              <a:t>100 </a:t>
            </a:r>
            <a:r>
              <a:rPr sz="3200" dirty="0">
                <a:latin typeface="Carlito"/>
                <a:cs typeface="Carlito"/>
              </a:rPr>
              <a:t>mm</a:t>
            </a:r>
            <a:r>
              <a:rPr sz="3200" spc="-210" dirty="0">
                <a:latin typeface="Carlito"/>
                <a:cs typeface="Carlito"/>
              </a:rPr>
              <a:t> </a:t>
            </a:r>
            <a:r>
              <a:rPr sz="3200" spc="-5" dirty="0">
                <a:latin typeface="Carlito"/>
                <a:cs typeface="Carlito"/>
              </a:rPr>
              <a:t>Hg</a:t>
            </a:r>
            <a:endParaRPr sz="3200">
              <a:latin typeface="Carlito"/>
              <a:cs typeface="Carlito"/>
            </a:endParaRPr>
          </a:p>
          <a:p>
            <a:pPr marL="368300" indent="-342900">
              <a:spcBef>
                <a:spcPts val="765"/>
              </a:spcBef>
              <a:buFont typeface="Arial"/>
              <a:buChar char="•"/>
              <a:tabLst>
                <a:tab pos="367665" algn="l"/>
                <a:tab pos="368300" algn="l"/>
              </a:tabLst>
            </a:pPr>
            <a:r>
              <a:rPr sz="3200" spc="-5" dirty="0">
                <a:latin typeface="Carlito"/>
                <a:cs typeface="Carlito"/>
              </a:rPr>
              <a:t>Urine output </a:t>
            </a:r>
            <a:r>
              <a:rPr sz="3200" spc="-15" dirty="0">
                <a:latin typeface="Carlito"/>
                <a:cs typeface="Carlito"/>
              </a:rPr>
              <a:t>greater </a:t>
            </a:r>
            <a:r>
              <a:rPr sz="3200" dirty="0">
                <a:latin typeface="Carlito"/>
                <a:cs typeface="Carlito"/>
              </a:rPr>
              <a:t>than 100 mL/hr </a:t>
            </a:r>
            <a:r>
              <a:rPr sz="3200" spc="-5" dirty="0">
                <a:latin typeface="Carlito"/>
                <a:cs typeface="Carlito"/>
              </a:rPr>
              <a:t>(1</a:t>
            </a:r>
            <a:r>
              <a:rPr sz="3200" spc="15" dirty="0">
                <a:latin typeface="Carlito"/>
                <a:cs typeface="Carlito"/>
              </a:rPr>
              <a:t> </a:t>
            </a:r>
            <a:r>
              <a:rPr sz="3200" spc="-20" dirty="0">
                <a:latin typeface="Carlito"/>
                <a:cs typeface="Carlito"/>
              </a:rPr>
              <a:t>to</a:t>
            </a:r>
            <a:endParaRPr sz="3200">
              <a:latin typeface="Carlito"/>
              <a:cs typeface="Carlito"/>
            </a:endParaRPr>
          </a:p>
          <a:p>
            <a:pPr marL="368300"/>
            <a:r>
              <a:rPr sz="3200" dirty="0">
                <a:latin typeface="Carlito"/>
                <a:cs typeface="Carlito"/>
              </a:rPr>
              <a:t>1.5</a:t>
            </a:r>
            <a:r>
              <a:rPr sz="3200" spc="-10" dirty="0">
                <a:latin typeface="Carlito"/>
                <a:cs typeface="Carlito"/>
              </a:rPr>
              <a:t> </a:t>
            </a:r>
            <a:r>
              <a:rPr sz="3200" spc="5" dirty="0">
                <a:latin typeface="Carlito"/>
                <a:cs typeface="Carlito"/>
              </a:rPr>
              <a:t>mL/kg/hr)</a:t>
            </a:r>
            <a:endParaRPr sz="3200">
              <a:latin typeface="Carlito"/>
              <a:cs typeface="Carlito"/>
            </a:endParaRPr>
          </a:p>
          <a:p>
            <a:pPr marL="368300" indent="-342900">
              <a:spcBef>
                <a:spcPts val="770"/>
              </a:spcBef>
              <a:buFont typeface="Arial"/>
              <a:buChar char="•"/>
              <a:tabLst>
                <a:tab pos="367665" algn="l"/>
                <a:tab pos="368300" algn="l"/>
              </a:tabLst>
            </a:pPr>
            <a:r>
              <a:rPr sz="3200" spc="-5" dirty="0">
                <a:latin typeface="Carlito"/>
                <a:cs typeface="Carlito"/>
              </a:rPr>
              <a:t>Hemoglobin </a:t>
            </a:r>
            <a:r>
              <a:rPr sz="3200" spc="-15" dirty="0">
                <a:latin typeface="Carlito"/>
                <a:cs typeface="Carlito"/>
              </a:rPr>
              <a:t>concentration greater </a:t>
            </a:r>
            <a:r>
              <a:rPr sz="3200" dirty="0">
                <a:latin typeface="Carlito"/>
                <a:cs typeface="Carlito"/>
              </a:rPr>
              <a:t>than </a:t>
            </a:r>
            <a:r>
              <a:rPr sz="3200" spc="-5" dirty="0">
                <a:latin typeface="Carlito"/>
                <a:cs typeface="Carlito"/>
              </a:rPr>
              <a:t>100</a:t>
            </a:r>
            <a:r>
              <a:rPr sz="3200" spc="30" dirty="0">
                <a:latin typeface="Carlito"/>
                <a:cs typeface="Carlito"/>
              </a:rPr>
              <a:t> g/L</a:t>
            </a:r>
            <a:endParaRPr sz="3200">
              <a:latin typeface="Carlito"/>
              <a:cs typeface="Carlito"/>
            </a:endParaRPr>
          </a:p>
          <a:p>
            <a:pPr marL="368300" indent="-342900">
              <a:spcBef>
                <a:spcPts val="770"/>
              </a:spcBef>
              <a:buFont typeface="Arial"/>
              <a:buChar char="•"/>
              <a:tabLst>
                <a:tab pos="367665" algn="l"/>
                <a:tab pos="368300" algn="l"/>
              </a:tabLst>
            </a:pPr>
            <a:r>
              <a:rPr sz="3200" spc="-15" dirty="0">
                <a:latin typeface="Carlito"/>
                <a:cs typeface="Carlito"/>
              </a:rPr>
              <a:t>Central </a:t>
            </a:r>
            <a:r>
              <a:rPr sz="3200" spc="-5" dirty="0">
                <a:latin typeface="Carlito"/>
                <a:cs typeface="Carlito"/>
              </a:rPr>
              <a:t>venous </a:t>
            </a:r>
            <a:r>
              <a:rPr sz="3200" spc="-15" dirty="0">
                <a:latin typeface="Carlito"/>
                <a:cs typeface="Carlito"/>
              </a:rPr>
              <a:t>pressure </a:t>
            </a:r>
            <a:r>
              <a:rPr sz="3200" spc="-5" dirty="0">
                <a:latin typeface="Carlito"/>
                <a:cs typeface="Carlito"/>
              </a:rPr>
              <a:t>(CVP) </a:t>
            </a:r>
            <a:r>
              <a:rPr sz="3200" dirty="0">
                <a:latin typeface="Carlito"/>
                <a:cs typeface="Carlito"/>
              </a:rPr>
              <a:t>5 </a:t>
            </a:r>
            <a:r>
              <a:rPr sz="3200" spc="-20" dirty="0">
                <a:latin typeface="Carlito"/>
                <a:cs typeface="Carlito"/>
              </a:rPr>
              <a:t>to </a:t>
            </a:r>
            <a:r>
              <a:rPr sz="3200" dirty="0">
                <a:latin typeface="Carlito"/>
                <a:cs typeface="Carlito"/>
              </a:rPr>
              <a:t>10 mm</a:t>
            </a:r>
            <a:r>
              <a:rPr sz="3200" spc="40" dirty="0">
                <a:latin typeface="Carlito"/>
                <a:cs typeface="Carlito"/>
              </a:rPr>
              <a:t> </a:t>
            </a:r>
            <a:r>
              <a:rPr sz="3200" spc="-5" dirty="0">
                <a:latin typeface="Carlito"/>
                <a:cs typeface="Carlito"/>
              </a:rPr>
              <a:t>Hg</a:t>
            </a:r>
            <a:endParaRPr sz="3200">
              <a:latin typeface="Carlito"/>
              <a:cs typeface="Carlito"/>
            </a:endParaRPr>
          </a:p>
          <a:p>
            <a:pPr marL="368300" indent="-342900">
              <a:spcBef>
                <a:spcPts val="770"/>
              </a:spcBef>
              <a:buFont typeface="Arial"/>
              <a:buChar char="•"/>
              <a:tabLst>
                <a:tab pos="367665" algn="l"/>
                <a:tab pos="368300" algn="l"/>
              </a:tabLst>
            </a:pPr>
            <a:r>
              <a:rPr sz="3200" spc="5" dirty="0">
                <a:latin typeface="Carlito"/>
                <a:cs typeface="Carlito"/>
              </a:rPr>
              <a:t>F</a:t>
            </a:r>
            <a:r>
              <a:rPr sz="2550" spc="5" dirty="0">
                <a:latin typeface="Carlito"/>
                <a:cs typeface="Carlito"/>
              </a:rPr>
              <a:t>IO</a:t>
            </a:r>
            <a:r>
              <a:rPr sz="3150" spc="7" baseline="-21164" dirty="0">
                <a:latin typeface="Carlito"/>
                <a:cs typeface="Carlito"/>
              </a:rPr>
              <a:t>2 </a:t>
            </a:r>
            <a:r>
              <a:rPr sz="3200" dirty="0">
                <a:latin typeface="Carlito"/>
                <a:cs typeface="Carlito"/>
              </a:rPr>
              <a:t>less </a:t>
            </a:r>
            <a:r>
              <a:rPr sz="3200" spc="-5" dirty="0">
                <a:latin typeface="Carlito"/>
                <a:cs typeface="Carlito"/>
              </a:rPr>
              <a:t>than </a:t>
            </a:r>
            <a:r>
              <a:rPr sz="3200" dirty="0">
                <a:latin typeface="Carlito"/>
                <a:cs typeface="Carlito"/>
              </a:rPr>
              <a:t>40% </a:t>
            </a:r>
            <a:r>
              <a:rPr sz="3200" spc="-5" dirty="0">
                <a:latin typeface="Carlito"/>
                <a:cs typeface="Carlito"/>
              </a:rPr>
              <a:t>(if </a:t>
            </a:r>
            <a:r>
              <a:rPr sz="3200" spc="-20" dirty="0">
                <a:latin typeface="Carlito"/>
                <a:cs typeface="Carlito"/>
              </a:rPr>
              <a:t>tolerated) </a:t>
            </a:r>
            <a:r>
              <a:rPr sz="3200" spc="-30" dirty="0">
                <a:latin typeface="Carlito"/>
                <a:cs typeface="Carlito"/>
              </a:rPr>
              <a:t>for </a:t>
            </a:r>
            <a:r>
              <a:rPr sz="3200" dirty="0">
                <a:latin typeface="Carlito"/>
                <a:cs typeface="Carlito"/>
              </a:rPr>
              <a:t>lung</a:t>
            </a:r>
            <a:r>
              <a:rPr sz="3200" spc="-170" dirty="0">
                <a:latin typeface="Carlito"/>
                <a:cs typeface="Carlito"/>
              </a:rPr>
              <a:t> </a:t>
            </a:r>
            <a:r>
              <a:rPr sz="3200" spc="-15" dirty="0">
                <a:latin typeface="Carlito"/>
                <a:cs typeface="Carlito"/>
              </a:rPr>
              <a:t>retrieval</a:t>
            </a:r>
            <a:endParaRPr sz="3200">
              <a:latin typeface="Carlito"/>
              <a:cs typeface="Carlito"/>
            </a:endParaRPr>
          </a:p>
          <a:p>
            <a:pPr marL="368300" marR="128905" indent="-342900">
              <a:spcBef>
                <a:spcPts val="770"/>
              </a:spcBef>
              <a:buFont typeface="Arial"/>
              <a:buChar char="•"/>
              <a:tabLst>
                <a:tab pos="367665" algn="l"/>
                <a:tab pos="368300" algn="l"/>
              </a:tabLst>
            </a:pPr>
            <a:r>
              <a:rPr sz="3200" spc="-10" dirty="0">
                <a:latin typeface="Carlito"/>
                <a:cs typeface="Carlito"/>
              </a:rPr>
              <a:t>Glucose </a:t>
            </a:r>
            <a:r>
              <a:rPr sz="3200" spc="-15" dirty="0">
                <a:latin typeface="Carlito"/>
                <a:cs typeface="Carlito"/>
              </a:rPr>
              <a:t>concentrations </a:t>
            </a:r>
            <a:r>
              <a:rPr sz="3200" spc="-5" dirty="0">
                <a:latin typeface="Carlito"/>
                <a:cs typeface="Carlito"/>
              </a:rPr>
              <a:t>less </a:t>
            </a:r>
            <a:r>
              <a:rPr sz="3200" dirty="0">
                <a:latin typeface="Carlito"/>
                <a:cs typeface="Carlito"/>
              </a:rPr>
              <a:t>than 200 </a:t>
            </a:r>
            <a:r>
              <a:rPr sz="3200" spc="20" dirty="0">
                <a:latin typeface="Carlito"/>
                <a:cs typeface="Carlito"/>
              </a:rPr>
              <a:t>mg/dL </a:t>
            </a:r>
            <a:r>
              <a:rPr sz="3200" spc="-5" dirty="0">
                <a:latin typeface="Carlito"/>
                <a:cs typeface="Carlito"/>
              </a:rPr>
              <a:t>(or  </a:t>
            </a:r>
            <a:r>
              <a:rPr sz="3200" spc="-15" dirty="0">
                <a:latin typeface="Carlito"/>
                <a:cs typeface="Carlito"/>
              </a:rPr>
              <a:t>even </a:t>
            </a:r>
            <a:r>
              <a:rPr sz="3200" spc="-5" dirty="0">
                <a:latin typeface="Carlito"/>
                <a:cs typeface="Carlito"/>
              </a:rPr>
              <a:t>&lt;150 </a:t>
            </a:r>
            <a:r>
              <a:rPr sz="3200" spc="15" dirty="0">
                <a:latin typeface="Carlito"/>
                <a:cs typeface="Carlito"/>
              </a:rPr>
              <a:t>mg/dL)</a:t>
            </a:r>
            <a:endParaRPr sz="3200">
              <a:latin typeface="Carlito"/>
              <a:cs typeface="Carli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40" y="1378966"/>
            <a:ext cx="3076575" cy="513715"/>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Lst>
            </a:pPr>
            <a:r>
              <a:rPr sz="3200" dirty="0">
                <a:latin typeface="Carlito"/>
                <a:cs typeface="Carlito"/>
              </a:rPr>
              <a:t>Ane</a:t>
            </a:r>
            <a:r>
              <a:rPr sz="3200" spc="-50" dirty="0">
                <a:latin typeface="Carlito"/>
                <a:cs typeface="Carlito"/>
              </a:rPr>
              <a:t>s</a:t>
            </a:r>
            <a:r>
              <a:rPr sz="3200" dirty="0">
                <a:latin typeface="Carlito"/>
                <a:cs typeface="Carlito"/>
              </a:rPr>
              <a:t>thesiologi</a:t>
            </a:r>
            <a:r>
              <a:rPr sz="3200" spc="-45" dirty="0">
                <a:latin typeface="Carlito"/>
                <a:cs typeface="Carlito"/>
              </a:rPr>
              <a:t>s</a:t>
            </a:r>
            <a:r>
              <a:rPr sz="3200" dirty="0">
                <a:latin typeface="Carlito"/>
                <a:cs typeface="Carlito"/>
              </a:rPr>
              <a:t>t</a:t>
            </a:r>
            <a:endParaRPr sz="3200">
              <a:latin typeface="Carlito"/>
              <a:cs typeface="Carlito"/>
            </a:endParaRPr>
          </a:p>
        </p:txBody>
      </p:sp>
      <p:sp>
        <p:nvSpPr>
          <p:cNvPr id="3" name="object 3"/>
          <p:cNvSpPr txBox="1"/>
          <p:nvPr/>
        </p:nvSpPr>
        <p:spPr>
          <a:xfrm>
            <a:off x="8191881" y="1378966"/>
            <a:ext cx="1480820" cy="513715"/>
          </a:xfrm>
          <a:prstGeom prst="rect">
            <a:avLst/>
          </a:prstGeom>
        </p:spPr>
        <p:txBody>
          <a:bodyPr vert="horz" wrap="square" lIns="0" tIns="13335" rIns="0" bIns="0" rtlCol="0">
            <a:spAutoFit/>
          </a:bodyPr>
          <a:lstStyle/>
          <a:p>
            <a:pPr marL="12700">
              <a:spcBef>
                <a:spcPts val="105"/>
              </a:spcBef>
            </a:pPr>
            <a:r>
              <a:rPr sz="3200" spc="-20" dirty="0">
                <a:latin typeface="Carlito"/>
                <a:cs typeface="Carlito"/>
              </a:rPr>
              <a:t>standard</a:t>
            </a:r>
            <a:endParaRPr sz="3200">
              <a:latin typeface="Carlito"/>
              <a:cs typeface="Carlito"/>
            </a:endParaRPr>
          </a:p>
        </p:txBody>
      </p:sp>
      <p:sp>
        <p:nvSpPr>
          <p:cNvPr id="4" name="object 4"/>
          <p:cNvSpPr txBox="1"/>
          <p:nvPr/>
        </p:nvSpPr>
        <p:spPr>
          <a:xfrm>
            <a:off x="1945640" y="1866341"/>
            <a:ext cx="3324860" cy="514350"/>
          </a:xfrm>
          <a:prstGeom prst="rect">
            <a:avLst/>
          </a:prstGeom>
        </p:spPr>
        <p:txBody>
          <a:bodyPr vert="horz" wrap="square" lIns="0" tIns="13335" rIns="0" bIns="0" rtlCol="0">
            <a:spAutoFit/>
          </a:bodyPr>
          <a:lstStyle/>
          <a:p>
            <a:pPr marL="12700">
              <a:spcBef>
                <a:spcPts val="105"/>
              </a:spcBef>
              <a:tabLst>
                <a:tab pos="1877695" algn="l"/>
              </a:tabLst>
            </a:pPr>
            <a:r>
              <a:rPr sz="3200" spc="-15" dirty="0">
                <a:latin typeface="Carlito"/>
                <a:cs typeface="Carlito"/>
              </a:rPr>
              <a:t>monitors,	</a:t>
            </a:r>
            <a:r>
              <a:rPr sz="3200" spc="-10" dirty="0">
                <a:latin typeface="Carlito"/>
                <a:cs typeface="Carlito"/>
              </a:rPr>
              <a:t>measure</a:t>
            </a:r>
            <a:endParaRPr sz="3200">
              <a:latin typeface="Carlito"/>
              <a:cs typeface="Carlito"/>
            </a:endParaRPr>
          </a:p>
        </p:txBody>
      </p:sp>
      <p:sp>
        <p:nvSpPr>
          <p:cNvPr id="5" name="object 5"/>
          <p:cNvSpPr txBox="1"/>
          <p:nvPr/>
        </p:nvSpPr>
        <p:spPr>
          <a:xfrm>
            <a:off x="5271642" y="1378965"/>
            <a:ext cx="4404360" cy="1002030"/>
          </a:xfrm>
          <a:prstGeom prst="rect">
            <a:avLst/>
          </a:prstGeom>
        </p:spPr>
        <p:txBody>
          <a:bodyPr vert="horz" wrap="square" lIns="0" tIns="13335" rIns="0" bIns="0" rtlCol="0">
            <a:spAutoFit/>
          </a:bodyPr>
          <a:lstStyle/>
          <a:p>
            <a:pPr marL="12700">
              <a:spcBef>
                <a:spcPts val="105"/>
              </a:spcBef>
              <a:tabLst>
                <a:tab pos="1740535" algn="l"/>
              </a:tabLst>
            </a:pPr>
            <a:r>
              <a:rPr sz="3200" spc="-5" dirty="0">
                <a:latin typeface="Carlito"/>
                <a:cs typeface="Carlito"/>
              </a:rPr>
              <a:t>should	use</a:t>
            </a:r>
            <a:endParaRPr sz="3200">
              <a:latin typeface="Carlito"/>
              <a:cs typeface="Carlito"/>
            </a:endParaRPr>
          </a:p>
          <a:p>
            <a:pPr marL="262255">
              <a:tabLst>
                <a:tab pos="1403985" algn="l"/>
                <a:tab pos="2912745" algn="l"/>
                <a:tab pos="3813810" algn="l"/>
              </a:tabLst>
            </a:pPr>
            <a:r>
              <a:rPr sz="3200" spc="-5" dirty="0">
                <a:latin typeface="Carlito"/>
                <a:cs typeface="Carlito"/>
              </a:rPr>
              <a:t>urin</a:t>
            </a:r>
            <a:r>
              <a:rPr sz="3200" dirty="0">
                <a:latin typeface="Carlito"/>
                <a:cs typeface="Carlito"/>
              </a:rPr>
              <a:t>e	</a:t>
            </a:r>
            <a:r>
              <a:rPr sz="3200" spc="-5" dirty="0">
                <a:latin typeface="Carlito"/>
                <a:cs typeface="Carlito"/>
              </a:rPr>
              <a:t>o</a:t>
            </a:r>
            <a:r>
              <a:rPr sz="3200" spc="5" dirty="0">
                <a:latin typeface="Carlito"/>
                <a:cs typeface="Carlito"/>
              </a:rPr>
              <a:t>u</a:t>
            </a:r>
            <a:r>
              <a:rPr sz="3200" dirty="0">
                <a:latin typeface="Carlito"/>
                <a:cs typeface="Carlito"/>
              </a:rPr>
              <a:t>tput,	and	</a:t>
            </a:r>
            <a:r>
              <a:rPr sz="3200" spc="-5" dirty="0">
                <a:latin typeface="Carlito"/>
                <a:cs typeface="Carlito"/>
              </a:rPr>
              <a:t>u</a:t>
            </a:r>
            <a:r>
              <a:rPr sz="3200" spc="10" dirty="0">
                <a:latin typeface="Carlito"/>
                <a:cs typeface="Carlito"/>
              </a:rPr>
              <a:t>s</a:t>
            </a:r>
            <a:r>
              <a:rPr sz="3200" dirty="0">
                <a:latin typeface="Carlito"/>
                <a:cs typeface="Carlito"/>
              </a:rPr>
              <a:t>e</a:t>
            </a:r>
            <a:endParaRPr sz="3200">
              <a:latin typeface="Carlito"/>
              <a:cs typeface="Carlito"/>
            </a:endParaRPr>
          </a:p>
        </p:txBody>
      </p:sp>
      <p:sp>
        <p:nvSpPr>
          <p:cNvPr id="6" name="object 6"/>
          <p:cNvSpPr txBox="1"/>
          <p:nvPr/>
        </p:nvSpPr>
        <p:spPr>
          <a:xfrm>
            <a:off x="1945640" y="2354708"/>
            <a:ext cx="7730490" cy="1489075"/>
          </a:xfrm>
          <a:prstGeom prst="rect">
            <a:avLst/>
          </a:prstGeom>
        </p:spPr>
        <p:txBody>
          <a:bodyPr vert="horz" wrap="square" lIns="0" tIns="13335" rIns="0" bIns="0" rtlCol="0">
            <a:spAutoFit/>
          </a:bodyPr>
          <a:lstStyle/>
          <a:p>
            <a:pPr marL="12700" marR="5080" algn="just">
              <a:spcBef>
                <a:spcPts val="105"/>
              </a:spcBef>
            </a:pPr>
            <a:r>
              <a:rPr sz="3200" spc="-15" dirty="0">
                <a:latin typeface="Carlito"/>
                <a:cs typeface="Carlito"/>
              </a:rPr>
              <a:t>invasive</a:t>
            </a:r>
            <a:r>
              <a:rPr sz="3200" spc="690" dirty="0">
                <a:latin typeface="Carlito"/>
                <a:cs typeface="Carlito"/>
              </a:rPr>
              <a:t> </a:t>
            </a:r>
            <a:r>
              <a:rPr sz="3200" spc="-10" dirty="0">
                <a:latin typeface="Carlito"/>
                <a:cs typeface="Carlito"/>
              </a:rPr>
              <a:t>measurements </a:t>
            </a:r>
            <a:r>
              <a:rPr sz="3200" dirty="0">
                <a:latin typeface="Carlito"/>
                <a:cs typeface="Carlito"/>
              </a:rPr>
              <a:t>of </a:t>
            </a:r>
            <a:r>
              <a:rPr sz="3200" spc="-5" dirty="0">
                <a:latin typeface="Carlito"/>
                <a:cs typeface="Carlito"/>
              </a:rPr>
              <a:t>arterial </a:t>
            </a:r>
            <a:r>
              <a:rPr sz="3200" spc="-15" dirty="0">
                <a:latin typeface="Carlito"/>
                <a:cs typeface="Carlito"/>
              </a:rPr>
              <a:t>pressure  </a:t>
            </a:r>
            <a:r>
              <a:rPr sz="3200" dirty="0">
                <a:latin typeface="Carlito"/>
                <a:cs typeface="Carlito"/>
              </a:rPr>
              <a:t>and </a:t>
            </a:r>
            <a:r>
              <a:rPr sz="3200" spc="-5" dirty="0">
                <a:latin typeface="Carlito"/>
                <a:cs typeface="Carlito"/>
              </a:rPr>
              <a:t>CVP </a:t>
            </a:r>
            <a:r>
              <a:rPr sz="3200" spc="-10" dirty="0">
                <a:latin typeface="Carlito"/>
                <a:cs typeface="Carlito"/>
              </a:rPr>
              <a:t>(frequently </a:t>
            </a:r>
            <a:r>
              <a:rPr sz="3200" dirty="0">
                <a:latin typeface="Carlito"/>
                <a:cs typeface="Carlito"/>
              </a:rPr>
              <a:t>with a </a:t>
            </a:r>
            <a:r>
              <a:rPr sz="3200" spc="-5" dirty="0">
                <a:latin typeface="Carlito"/>
                <a:cs typeface="Carlito"/>
              </a:rPr>
              <a:t>pulmonary artery  </a:t>
            </a:r>
            <a:r>
              <a:rPr sz="3200" spc="-15" dirty="0">
                <a:latin typeface="Carlito"/>
                <a:cs typeface="Carlito"/>
              </a:rPr>
              <a:t>catheter).</a:t>
            </a:r>
            <a:endParaRPr sz="3200">
              <a:latin typeface="Carlito"/>
              <a:cs typeface="Carl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3741" y="758697"/>
            <a:ext cx="8301355" cy="3928110"/>
          </a:xfrm>
          <a:prstGeom prst="rect">
            <a:avLst/>
          </a:prstGeom>
        </p:spPr>
        <p:txBody>
          <a:bodyPr vert="horz" wrap="square" lIns="0" tIns="13335" rIns="0" bIns="0" rtlCol="0">
            <a:spAutoFit/>
          </a:bodyPr>
          <a:lstStyle/>
          <a:p>
            <a:pPr marL="12700" marR="5715" algn="just">
              <a:spcBef>
                <a:spcPts val="105"/>
              </a:spcBef>
              <a:buSzPct val="96875"/>
              <a:buFont typeface="Arial"/>
              <a:buChar char="•"/>
              <a:tabLst>
                <a:tab pos="156210" algn="l"/>
              </a:tabLst>
            </a:pPr>
            <a:r>
              <a:rPr sz="3200" dirty="0">
                <a:latin typeface="Carlito"/>
                <a:cs typeface="Carlito"/>
              </a:rPr>
              <a:t>Long-acting </a:t>
            </a:r>
            <a:r>
              <a:rPr sz="3200" spc="5" dirty="0">
                <a:latin typeface="Carlito"/>
                <a:cs typeface="Carlito"/>
              </a:rPr>
              <a:t>NDMR </a:t>
            </a:r>
            <a:r>
              <a:rPr sz="3200" spc="-5" dirty="0">
                <a:latin typeface="Carlito"/>
                <a:cs typeface="Carlito"/>
              </a:rPr>
              <a:t>should be </a:t>
            </a:r>
            <a:r>
              <a:rPr sz="3200" dirty="0">
                <a:latin typeface="Carlito"/>
                <a:cs typeface="Carlito"/>
              </a:rPr>
              <a:t>used </a:t>
            </a:r>
            <a:r>
              <a:rPr sz="3200" spc="-30" dirty="0">
                <a:latin typeface="Carlito"/>
                <a:cs typeface="Carlito"/>
              </a:rPr>
              <a:t>for </a:t>
            </a:r>
            <a:r>
              <a:rPr sz="3200" spc="-5" dirty="0">
                <a:latin typeface="Carlito"/>
                <a:cs typeface="Carlito"/>
              </a:rPr>
              <a:t>optimal  </a:t>
            </a:r>
            <a:r>
              <a:rPr sz="3200" spc="-10" dirty="0">
                <a:latin typeface="Carlito"/>
                <a:cs typeface="Carlito"/>
              </a:rPr>
              <a:t>intra-abdominal </a:t>
            </a:r>
            <a:r>
              <a:rPr sz="3200" dirty="0">
                <a:latin typeface="Carlito"/>
                <a:cs typeface="Carlito"/>
              </a:rPr>
              <a:t>and </a:t>
            </a:r>
            <a:r>
              <a:rPr sz="3200" spc="-15" dirty="0">
                <a:latin typeface="Carlito"/>
                <a:cs typeface="Carlito"/>
              </a:rPr>
              <a:t>intrathoracic</a:t>
            </a:r>
            <a:r>
              <a:rPr sz="3200" spc="35" dirty="0">
                <a:latin typeface="Carlito"/>
                <a:cs typeface="Carlito"/>
              </a:rPr>
              <a:t> </a:t>
            </a:r>
            <a:r>
              <a:rPr sz="3200" spc="-15" dirty="0">
                <a:latin typeface="Carlito"/>
                <a:cs typeface="Carlito"/>
              </a:rPr>
              <a:t>exposure.</a:t>
            </a:r>
            <a:endParaRPr sz="3200">
              <a:latin typeface="Carlito"/>
              <a:cs typeface="Carlito"/>
            </a:endParaRPr>
          </a:p>
          <a:p>
            <a:pPr marL="12700" marR="5080" algn="just">
              <a:buSzPct val="96875"/>
              <a:buFont typeface="Arial"/>
              <a:buChar char="•"/>
              <a:tabLst>
                <a:tab pos="156210" algn="l"/>
              </a:tabLst>
            </a:pPr>
            <a:r>
              <a:rPr sz="3200" spc="-20" dirty="0">
                <a:latin typeface="Carlito"/>
                <a:cs typeface="Carlito"/>
              </a:rPr>
              <a:t>Bradycardia </a:t>
            </a:r>
            <a:r>
              <a:rPr sz="3200" dirty="0">
                <a:latin typeface="Carlito"/>
                <a:cs typeface="Carlito"/>
              </a:rPr>
              <a:t>in </a:t>
            </a:r>
            <a:r>
              <a:rPr sz="3200" spc="-10" dirty="0">
                <a:latin typeface="Carlito"/>
                <a:cs typeface="Carlito"/>
              </a:rPr>
              <a:t>brain-dead patients </a:t>
            </a:r>
            <a:r>
              <a:rPr sz="3200" spc="-5" dirty="0">
                <a:latin typeface="Carlito"/>
                <a:cs typeface="Carlito"/>
              </a:rPr>
              <a:t>does not  </a:t>
            </a:r>
            <a:r>
              <a:rPr sz="3200" spc="-10" dirty="0">
                <a:latin typeface="Carlito"/>
                <a:cs typeface="Carlito"/>
              </a:rPr>
              <a:t>respond </a:t>
            </a:r>
            <a:r>
              <a:rPr sz="3200" spc="-25" dirty="0">
                <a:latin typeface="Carlito"/>
                <a:cs typeface="Carlito"/>
              </a:rPr>
              <a:t>to </a:t>
            </a:r>
            <a:r>
              <a:rPr sz="3200" spc="-10" dirty="0">
                <a:latin typeface="Carlito"/>
                <a:cs typeface="Carlito"/>
              </a:rPr>
              <a:t>atropine, </a:t>
            </a:r>
            <a:r>
              <a:rPr sz="3200" spc="-5" dirty="0">
                <a:latin typeface="Carlito"/>
                <a:cs typeface="Carlito"/>
              </a:rPr>
              <a:t>so </a:t>
            </a:r>
            <a:r>
              <a:rPr sz="3200" dirty="0">
                <a:latin typeface="Carlito"/>
                <a:cs typeface="Carlito"/>
              </a:rPr>
              <a:t>a </a:t>
            </a:r>
            <a:r>
              <a:rPr sz="3200" spc="-5" dirty="0">
                <a:latin typeface="Carlito"/>
                <a:cs typeface="Carlito"/>
              </a:rPr>
              <a:t>direct-acting  </a:t>
            </a:r>
            <a:r>
              <a:rPr sz="3200" spc="-15" dirty="0">
                <a:latin typeface="Carlito"/>
                <a:cs typeface="Carlito"/>
              </a:rPr>
              <a:t>chronotrope </a:t>
            </a:r>
            <a:r>
              <a:rPr sz="3200" spc="-5" dirty="0">
                <a:latin typeface="Carlito"/>
                <a:cs typeface="Carlito"/>
              </a:rPr>
              <a:t>such </a:t>
            </a:r>
            <a:r>
              <a:rPr sz="3200" dirty="0">
                <a:latin typeface="Carlito"/>
                <a:cs typeface="Carlito"/>
              </a:rPr>
              <a:t>as </a:t>
            </a:r>
            <a:r>
              <a:rPr sz="3200" i="1" spc="-5" dirty="0">
                <a:latin typeface="Carlito"/>
                <a:cs typeface="Carlito"/>
              </a:rPr>
              <a:t>isoproterenol </a:t>
            </a:r>
            <a:r>
              <a:rPr sz="3200" spc="-5" dirty="0">
                <a:latin typeface="Carlito"/>
                <a:cs typeface="Carlito"/>
              </a:rPr>
              <a:t>must be  </a:t>
            </a:r>
            <a:r>
              <a:rPr sz="3200" spc="-10" dirty="0">
                <a:latin typeface="Carlito"/>
                <a:cs typeface="Carlito"/>
              </a:rPr>
              <a:t>readily</a:t>
            </a:r>
            <a:r>
              <a:rPr sz="3200" spc="-25" dirty="0">
                <a:latin typeface="Carlito"/>
                <a:cs typeface="Carlito"/>
              </a:rPr>
              <a:t> </a:t>
            </a:r>
            <a:r>
              <a:rPr sz="3200" spc="-10" dirty="0">
                <a:latin typeface="Carlito"/>
                <a:cs typeface="Carlito"/>
              </a:rPr>
              <a:t>available.</a:t>
            </a:r>
            <a:endParaRPr sz="3200">
              <a:latin typeface="Carlito"/>
              <a:cs typeface="Carlito"/>
            </a:endParaRPr>
          </a:p>
          <a:p>
            <a:pPr marL="12700" marR="6985" algn="just">
              <a:buSzPct val="96875"/>
              <a:buFont typeface="Arial"/>
              <a:buChar char="•"/>
              <a:tabLst>
                <a:tab pos="156210" algn="l"/>
              </a:tabLst>
            </a:pPr>
            <a:r>
              <a:rPr sz="3200" spc="-20" dirty="0">
                <a:latin typeface="Carlito"/>
                <a:cs typeface="Carlito"/>
              </a:rPr>
              <a:t>Patients </a:t>
            </a:r>
            <a:r>
              <a:rPr sz="3200" spc="-10" dirty="0">
                <a:latin typeface="Carlito"/>
                <a:cs typeface="Carlito"/>
              </a:rPr>
              <a:t>declared brain-dead </a:t>
            </a:r>
            <a:r>
              <a:rPr sz="3200" dirty="0">
                <a:latin typeface="Carlito"/>
                <a:cs typeface="Carlito"/>
              </a:rPr>
              <a:t>do </a:t>
            </a:r>
            <a:r>
              <a:rPr sz="3200" spc="-5" dirty="0">
                <a:latin typeface="Carlito"/>
                <a:cs typeface="Carlito"/>
              </a:rPr>
              <a:t>not </a:t>
            </a:r>
            <a:r>
              <a:rPr sz="3200" spc="-25" dirty="0">
                <a:latin typeface="Carlito"/>
                <a:cs typeface="Carlito"/>
              </a:rPr>
              <a:t>have </a:t>
            </a:r>
            <a:r>
              <a:rPr sz="3200" dirty="0">
                <a:latin typeface="Carlito"/>
                <a:cs typeface="Carlito"/>
              </a:rPr>
              <a:t>pain  </a:t>
            </a:r>
            <a:r>
              <a:rPr sz="3200" spc="-10" dirty="0">
                <a:latin typeface="Carlito"/>
                <a:cs typeface="Carlito"/>
              </a:rPr>
              <a:t>perception, </a:t>
            </a:r>
            <a:r>
              <a:rPr sz="3200" spc="-5" dirty="0">
                <a:latin typeface="Carlito"/>
                <a:cs typeface="Carlito"/>
              </a:rPr>
              <a:t>so analgesia is not</a:t>
            </a:r>
            <a:r>
              <a:rPr sz="3200" spc="30" dirty="0">
                <a:latin typeface="Carlito"/>
                <a:cs typeface="Carlito"/>
              </a:rPr>
              <a:t> </a:t>
            </a:r>
            <a:r>
              <a:rPr sz="3200" spc="-10" dirty="0">
                <a:latin typeface="Carlito"/>
                <a:cs typeface="Carlito"/>
              </a:rPr>
              <a:t>required.</a:t>
            </a:r>
            <a:endParaRPr sz="3200">
              <a:latin typeface="Carlito"/>
              <a:cs typeface="Carli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2340" y="1150366"/>
            <a:ext cx="7920990" cy="3440429"/>
          </a:xfrm>
          <a:prstGeom prst="rect">
            <a:avLst/>
          </a:prstGeom>
        </p:spPr>
        <p:txBody>
          <a:bodyPr vert="horz" wrap="square" lIns="0" tIns="13335" rIns="0" bIns="0" rtlCol="0">
            <a:spAutoFit/>
          </a:bodyPr>
          <a:lstStyle/>
          <a:p>
            <a:pPr marL="12700" marR="5080" algn="just">
              <a:spcBef>
                <a:spcPts val="105"/>
              </a:spcBef>
              <a:buSzPct val="96875"/>
              <a:buFont typeface="Arial"/>
              <a:buChar char="•"/>
              <a:tabLst>
                <a:tab pos="156210" algn="l"/>
              </a:tabLst>
            </a:pPr>
            <a:r>
              <a:rPr sz="3200" spc="-25" dirty="0">
                <a:latin typeface="Carlito"/>
                <a:cs typeface="Carlito"/>
              </a:rPr>
              <a:t>Volatile </a:t>
            </a:r>
            <a:r>
              <a:rPr sz="3200" spc="-5" dirty="0">
                <a:latin typeface="Carlito"/>
                <a:cs typeface="Carlito"/>
              </a:rPr>
              <a:t>anesthetics </a:t>
            </a:r>
            <a:r>
              <a:rPr sz="3200" dirty="0">
                <a:latin typeface="Carlito"/>
                <a:cs typeface="Carlito"/>
              </a:rPr>
              <a:t>or </a:t>
            </a:r>
            <a:r>
              <a:rPr sz="3200" spc="-10" dirty="0">
                <a:latin typeface="Carlito"/>
                <a:cs typeface="Carlito"/>
              </a:rPr>
              <a:t>narcotics </a:t>
            </a:r>
            <a:r>
              <a:rPr sz="3200" spc="-20" dirty="0">
                <a:latin typeface="Carlito"/>
                <a:cs typeface="Carlito"/>
              </a:rPr>
              <a:t>may facilitate  </a:t>
            </a:r>
            <a:r>
              <a:rPr sz="3200" spc="-5" dirty="0">
                <a:latin typeface="Carlito"/>
                <a:cs typeface="Carlito"/>
              </a:rPr>
              <a:t>hemodynamic</a:t>
            </a:r>
            <a:r>
              <a:rPr sz="3200" spc="20" dirty="0">
                <a:latin typeface="Carlito"/>
                <a:cs typeface="Carlito"/>
              </a:rPr>
              <a:t> </a:t>
            </a:r>
            <a:r>
              <a:rPr sz="3200" spc="-35" dirty="0">
                <a:latin typeface="Carlito"/>
                <a:cs typeface="Carlito"/>
              </a:rPr>
              <a:t>stability.</a:t>
            </a:r>
            <a:endParaRPr sz="3200">
              <a:latin typeface="Carlito"/>
              <a:cs typeface="Carlito"/>
            </a:endParaRPr>
          </a:p>
          <a:p>
            <a:pPr marL="12700" marR="5080" algn="just">
              <a:buSzPct val="96875"/>
              <a:buFont typeface="Arial"/>
              <a:buChar char="•"/>
              <a:tabLst>
                <a:tab pos="156210" algn="l"/>
              </a:tabLst>
            </a:pPr>
            <a:r>
              <a:rPr sz="3200" spc="-5" dirty="0">
                <a:latin typeface="Carlito"/>
                <a:cs typeface="Carlito"/>
              </a:rPr>
              <a:t>The </a:t>
            </a:r>
            <a:r>
              <a:rPr sz="3200" dirty="0">
                <a:latin typeface="Carlito"/>
                <a:cs typeface="Carlito"/>
              </a:rPr>
              <a:t>changes </a:t>
            </a:r>
            <a:r>
              <a:rPr sz="3200" spc="-5" dirty="0">
                <a:latin typeface="Carlito"/>
                <a:cs typeface="Carlito"/>
              </a:rPr>
              <a:t>in HR </a:t>
            </a:r>
            <a:r>
              <a:rPr sz="3200" dirty="0">
                <a:latin typeface="Carlito"/>
                <a:cs typeface="Carlito"/>
              </a:rPr>
              <a:t>and BP </a:t>
            </a:r>
            <a:r>
              <a:rPr sz="3200" spc="-5" dirty="0">
                <a:latin typeface="Carlito"/>
                <a:cs typeface="Carlito"/>
              </a:rPr>
              <a:t>that </a:t>
            </a:r>
            <a:r>
              <a:rPr sz="3200" spc="-20" dirty="0">
                <a:latin typeface="Carlito"/>
                <a:cs typeface="Carlito"/>
              </a:rPr>
              <a:t>may </a:t>
            </a:r>
            <a:r>
              <a:rPr sz="3200" spc="-5" dirty="0">
                <a:latin typeface="Carlito"/>
                <a:cs typeface="Carlito"/>
              </a:rPr>
              <a:t>occur with  </a:t>
            </a:r>
            <a:r>
              <a:rPr sz="3200" spc="-15" dirty="0">
                <a:latin typeface="Carlito"/>
                <a:cs typeface="Carlito"/>
              </a:rPr>
              <a:t>surgical</a:t>
            </a:r>
            <a:r>
              <a:rPr sz="3200" spc="690" dirty="0">
                <a:latin typeface="Carlito"/>
                <a:cs typeface="Carlito"/>
              </a:rPr>
              <a:t> </a:t>
            </a:r>
            <a:r>
              <a:rPr sz="3200" spc="-5" dirty="0">
                <a:latin typeface="Carlito"/>
                <a:cs typeface="Carlito"/>
              </a:rPr>
              <a:t>stimulation </a:t>
            </a:r>
            <a:r>
              <a:rPr sz="3200" spc="-15" dirty="0">
                <a:latin typeface="Carlito"/>
                <a:cs typeface="Carlito"/>
              </a:rPr>
              <a:t>are  </a:t>
            </a:r>
            <a:r>
              <a:rPr sz="3200" dirty="0">
                <a:latin typeface="Carlito"/>
                <a:cs typeface="Carlito"/>
              </a:rPr>
              <a:t>the </a:t>
            </a:r>
            <a:r>
              <a:rPr sz="3200" spc="-10" dirty="0">
                <a:latin typeface="Carlito"/>
                <a:cs typeface="Carlito"/>
              </a:rPr>
              <a:t>result </a:t>
            </a:r>
            <a:r>
              <a:rPr sz="3200" dirty="0">
                <a:latin typeface="Carlito"/>
                <a:cs typeface="Carlito"/>
              </a:rPr>
              <a:t>of </a:t>
            </a:r>
            <a:r>
              <a:rPr sz="3200" spc="-10" dirty="0">
                <a:latin typeface="Carlito"/>
                <a:cs typeface="Carlito"/>
              </a:rPr>
              <a:t>intact  </a:t>
            </a:r>
            <a:r>
              <a:rPr sz="3200" spc="-5" dirty="0">
                <a:latin typeface="Carlito"/>
                <a:cs typeface="Carlito"/>
              </a:rPr>
              <a:t>spinal</a:t>
            </a:r>
            <a:r>
              <a:rPr sz="3200" spc="15" dirty="0">
                <a:latin typeface="Carlito"/>
                <a:cs typeface="Carlito"/>
              </a:rPr>
              <a:t> </a:t>
            </a:r>
            <a:r>
              <a:rPr sz="3200" spc="-25" dirty="0">
                <a:latin typeface="Carlito"/>
                <a:cs typeface="Carlito"/>
              </a:rPr>
              <a:t>reflexes.</a:t>
            </a:r>
            <a:endParaRPr sz="3200">
              <a:latin typeface="Carlito"/>
              <a:cs typeface="Carlito"/>
            </a:endParaRPr>
          </a:p>
          <a:p>
            <a:pPr marL="12700" marR="5080" algn="just">
              <a:spcBef>
                <a:spcPts val="5"/>
              </a:spcBef>
              <a:buSzPct val="96875"/>
              <a:buFont typeface="Arial"/>
              <a:buChar char="•"/>
              <a:tabLst>
                <a:tab pos="156210" algn="l"/>
              </a:tabLst>
            </a:pPr>
            <a:r>
              <a:rPr sz="3200" spc="-5" dirty="0">
                <a:latin typeface="Carlito"/>
                <a:cs typeface="Carlito"/>
              </a:rPr>
              <a:t>Hemodynamic changes </a:t>
            </a:r>
            <a:r>
              <a:rPr sz="3200" spc="-10" dirty="0">
                <a:latin typeface="Carlito"/>
                <a:cs typeface="Carlito"/>
              </a:rPr>
              <a:t>can </a:t>
            </a:r>
            <a:r>
              <a:rPr sz="3200" dirty="0">
                <a:latin typeface="Carlito"/>
                <a:cs typeface="Carlito"/>
              </a:rPr>
              <a:t>be </a:t>
            </a:r>
            <a:r>
              <a:rPr sz="3200" spc="-5" dirty="0">
                <a:latin typeface="Carlito"/>
                <a:cs typeface="Carlito"/>
              </a:rPr>
              <a:t>easily  </a:t>
            </a:r>
            <a:r>
              <a:rPr sz="3200" spc="-15" dirty="0">
                <a:latin typeface="Carlito"/>
                <a:cs typeface="Carlito"/>
              </a:rPr>
              <a:t>controlled </a:t>
            </a:r>
            <a:r>
              <a:rPr sz="3200" dirty="0">
                <a:latin typeface="Carlito"/>
                <a:cs typeface="Carlito"/>
              </a:rPr>
              <a:t>with </a:t>
            </a:r>
            <a:r>
              <a:rPr sz="3200" spc="-10" dirty="0">
                <a:latin typeface="Carlito"/>
                <a:cs typeface="Carlito"/>
              </a:rPr>
              <a:t>vasoactive</a:t>
            </a:r>
            <a:r>
              <a:rPr sz="3200" dirty="0">
                <a:latin typeface="Carlito"/>
                <a:cs typeface="Carlito"/>
              </a:rPr>
              <a:t> </a:t>
            </a:r>
            <a:r>
              <a:rPr sz="3200" spc="-10" dirty="0">
                <a:latin typeface="Carlito"/>
                <a:cs typeface="Carlito"/>
              </a:rPr>
              <a:t>agents.</a:t>
            </a:r>
            <a:endParaRPr sz="3200">
              <a:latin typeface="Carlito"/>
              <a:cs typeface="Carl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2198" y="184210"/>
            <a:ext cx="7611109" cy="1366400"/>
          </a:xfrm>
          <a:prstGeom prst="rect">
            <a:avLst/>
          </a:prstGeom>
        </p:spPr>
        <p:txBody>
          <a:bodyPr vert="horz" wrap="square" lIns="0" tIns="12065" rIns="0" bIns="0" rtlCol="0" anchor="ctr">
            <a:spAutoFit/>
          </a:bodyPr>
          <a:lstStyle/>
          <a:p>
            <a:pPr marL="2872105" marR="5080" indent="-2860040">
              <a:lnSpc>
                <a:spcPct val="100000"/>
              </a:lnSpc>
              <a:spcBef>
                <a:spcPts val="95"/>
              </a:spcBef>
            </a:pPr>
            <a:r>
              <a:rPr spc="-200" dirty="0"/>
              <a:t>Etiology </a:t>
            </a:r>
            <a:r>
              <a:rPr spc="-165" dirty="0"/>
              <a:t>of </a:t>
            </a:r>
            <a:r>
              <a:rPr spc="-195" dirty="0"/>
              <a:t>ESRD </a:t>
            </a:r>
            <a:r>
              <a:rPr spc="-215" dirty="0"/>
              <a:t>in </a:t>
            </a:r>
            <a:r>
              <a:rPr spc="-229" dirty="0"/>
              <a:t>Renal</a:t>
            </a:r>
            <a:r>
              <a:rPr spc="-705" dirty="0"/>
              <a:t> </a:t>
            </a:r>
            <a:r>
              <a:rPr spc="-260" dirty="0"/>
              <a:t>Transplant  </a:t>
            </a:r>
            <a:r>
              <a:rPr spc="-265" dirty="0"/>
              <a:t>recipient</a:t>
            </a:r>
          </a:p>
        </p:txBody>
      </p:sp>
      <p:sp>
        <p:nvSpPr>
          <p:cNvPr id="3" name="object 3"/>
          <p:cNvSpPr txBox="1"/>
          <p:nvPr/>
        </p:nvSpPr>
        <p:spPr>
          <a:xfrm>
            <a:off x="2130045" y="1545081"/>
            <a:ext cx="1825625" cy="406400"/>
          </a:xfrm>
          <a:prstGeom prst="rect">
            <a:avLst/>
          </a:prstGeom>
        </p:spPr>
        <p:txBody>
          <a:bodyPr vert="horz" wrap="square" lIns="0" tIns="12065" rIns="0" bIns="0" rtlCol="0">
            <a:spAutoFit/>
          </a:bodyPr>
          <a:lstStyle/>
          <a:p>
            <a:pPr marL="12700">
              <a:spcBef>
                <a:spcPts val="95"/>
              </a:spcBef>
            </a:pPr>
            <a:r>
              <a:rPr sz="2500" spc="-55" dirty="0">
                <a:latin typeface="Carlito"/>
                <a:cs typeface="Carlito"/>
              </a:rPr>
              <a:t>Total</a:t>
            </a:r>
            <a:r>
              <a:rPr sz="2500" spc="-85" dirty="0">
                <a:latin typeface="Carlito"/>
                <a:cs typeface="Carlito"/>
              </a:rPr>
              <a:t> </a:t>
            </a:r>
            <a:r>
              <a:rPr sz="2500" spc="-5" dirty="0">
                <a:latin typeface="Carlito"/>
                <a:cs typeface="Carlito"/>
              </a:rPr>
              <a:t>cases(%)</a:t>
            </a:r>
            <a:endParaRPr sz="2500" dirty="0">
              <a:latin typeface="Carlito"/>
              <a:cs typeface="Carlito"/>
            </a:endParaRPr>
          </a:p>
        </p:txBody>
      </p:sp>
      <p:sp>
        <p:nvSpPr>
          <p:cNvPr id="4" name="object 4"/>
          <p:cNvSpPr txBox="1"/>
          <p:nvPr/>
        </p:nvSpPr>
        <p:spPr>
          <a:xfrm>
            <a:off x="2059941" y="1925854"/>
            <a:ext cx="4726305" cy="3988435"/>
          </a:xfrm>
          <a:prstGeom prst="rect">
            <a:avLst/>
          </a:prstGeom>
        </p:spPr>
        <p:txBody>
          <a:bodyPr vert="horz" wrap="square" lIns="0" tIns="127000" rIns="0" bIns="0" rtlCol="0">
            <a:spAutoFit/>
          </a:bodyPr>
          <a:lstStyle/>
          <a:p>
            <a:pPr marL="425450" indent="-413384">
              <a:spcBef>
                <a:spcPts val="1000"/>
              </a:spcBef>
              <a:buFont typeface="Arial"/>
              <a:buChar char="•"/>
              <a:tabLst>
                <a:tab pos="425450" algn="l"/>
                <a:tab pos="426084" algn="l"/>
              </a:tabLst>
            </a:pPr>
            <a:r>
              <a:rPr sz="2500" spc="-10" dirty="0">
                <a:latin typeface="Carlito"/>
                <a:cs typeface="Carlito"/>
              </a:rPr>
              <a:t>Diabetec glomerulonephropathy</a:t>
            </a:r>
            <a:endParaRPr sz="2500" dirty="0">
              <a:latin typeface="Carlito"/>
              <a:cs typeface="Carlito"/>
            </a:endParaRPr>
          </a:p>
          <a:p>
            <a:pPr marL="355600" indent="-342900">
              <a:spcBef>
                <a:spcPts val="900"/>
              </a:spcBef>
              <a:buFont typeface="Arial"/>
              <a:buChar char="•"/>
              <a:tabLst>
                <a:tab pos="354965" algn="l"/>
                <a:tab pos="355600" algn="l"/>
                <a:tab pos="1250315" algn="l"/>
              </a:tabLst>
            </a:pPr>
            <a:r>
              <a:rPr sz="2500" spc="-5" dirty="0">
                <a:latin typeface="Carlito"/>
                <a:cs typeface="Carlito"/>
              </a:rPr>
              <a:t>Other	glomerulonephritis</a:t>
            </a:r>
            <a:endParaRPr sz="2500" dirty="0">
              <a:latin typeface="Carlito"/>
              <a:cs typeface="Carlito"/>
            </a:endParaRPr>
          </a:p>
          <a:p>
            <a:pPr marL="355600" indent="-342900">
              <a:spcBef>
                <a:spcPts val="900"/>
              </a:spcBef>
              <a:buFont typeface="Arial"/>
              <a:buChar char="•"/>
              <a:tabLst>
                <a:tab pos="354965" algn="l"/>
                <a:tab pos="355600" algn="l"/>
              </a:tabLst>
            </a:pPr>
            <a:r>
              <a:rPr sz="2500" spc="-20" dirty="0">
                <a:latin typeface="Carlito"/>
                <a:cs typeface="Carlito"/>
              </a:rPr>
              <a:t>Polycystic </a:t>
            </a:r>
            <a:r>
              <a:rPr sz="2500" spc="-5" dirty="0">
                <a:latin typeface="Carlito"/>
                <a:cs typeface="Carlito"/>
              </a:rPr>
              <a:t>kidney</a:t>
            </a:r>
            <a:r>
              <a:rPr sz="2500" spc="40" dirty="0">
                <a:latin typeface="Carlito"/>
                <a:cs typeface="Carlito"/>
              </a:rPr>
              <a:t> </a:t>
            </a:r>
            <a:r>
              <a:rPr sz="2500" spc="-10" dirty="0">
                <a:latin typeface="Carlito"/>
                <a:cs typeface="Carlito"/>
              </a:rPr>
              <a:t>disease</a:t>
            </a:r>
            <a:endParaRPr sz="2500" dirty="0">
              <a:latin typeface="Carlito"/>
              <a:cs typeface="Carlito"/>
            </a:endParaRPr>
          </a:p>
          <a:p>
            <a:pPr marL="355600" indent="-342900">
              <a:spcBef>
                <a:spcPts val="900"/>
              </a:spcBef>
              <a:buFont typeface="Arial"/>
              <a:buChar char="•"/>
              <a:tabLst>
                <a:tab pos="354965" algn="l"/>
                <a:tab pos="355600" algn="l"/>
              </a:tabLst>
            </a:pPr>
            <a:r>
              <a:rPr sz="2500" spc="-15" dirty="0">
                <a:latin typeface="Carlito"/>
                <a:cs typeface="Carlito"/>
              </a:rPr>
              <a:t>Chronic</a:t>
            </a:r>
            <a:r>
              <a:rPr sz="2500" spc="-10" dirty="0">
                <a:latin typeface="Carlito"/>
                <a:cs typeface="Carlito"/>
              </a:rPr>
              <a:t> pyelonephritis</a:t>
            </a:r>
            <a:endParaRPr sz="2500" dirty="0">
              <a:latin typeface="Carlito"/>
              <a:cs typeface="Carlito"/>
            </a:endParaRPr>
          </a:p>
          <a:p>
            <a:pPr marL="355600" indent="-342900">
              <a:spcBef>
                <a:spcPts val="900"/>
              </a:spcBef>
              <a:buFont typeface="Arial"/>
              <a:buChar char="•"/>
              <a:tabLst>
                <a:tab pos="354965" algn="l"/>
                <a:tab pos="355600" algn="l"/>
              </a:tabLst>
            </a:pPr>
            <a:r>
              <a:rPr sz="2500" spc="-10" dirty="0">
                <a:latin typeface="Carlito"/>
                <a:cs typeface="Carlito"/>
              </a:rPr>
              <a:t>Obstructive</a:t>
            </a:r>
            <a:r>
              <a:rPr sz="2500" spc="-5" dirty="0">
                <a:latin typeface="Carlito"/>
                <a:cs typeface="Carlito"/>
              </a:rPr>
              <a:t> </a:t>
            </a:r>
            <a:r>
              <a:rPr sz="2500" spc="-20" dirty="0">
                <a:latin typeface="Carlito"/>
                <a:cs typeface="Carlito"/>
              </a:rPr>
              <a:t>uropathy</a:t>
            </a:r>
            <a:endParaRPr sz="2500" dirty="0">
              <a:latin typeface="Carlito"/>
              <a:cs typeface="Carlito"/>
            </a:endParaRPr>
          </a:p>
          <a:p>
            <a:pPr marL="355600" indent="-342900">
              <a:spcBef>
                <a:spcPts val="900"/>
              </a:spcBef>
              <a:buChar char="•"/>
              <a:tabLst>
                <a:tab pos="354965" algn="l"/>
                <a:tab pos="355600" algn="l"/>
              </a:tabLst>
            </a:pPr>
            <a:r>
              <a:rPr sz="2500" spc="-60" dirty="0">
                <a:latin typeface="Arial"/>
                <a:cs typeface="Arial"/>
              </a:rPr>
              <a:t>Alport’s</a:t>
            </a:r>
            <a:r>
              <a:rPr sz="2500" spc="-140" dirty="0">
                <a:latin typeface="Arial"/>
                <a:cs typeface="Arial"/>
              </a:rPr>
              <a:t> </a:t>
            </a:r>
            <a:r>
              <a:rPr sz="2500" spc="-20" dirty="0">
                <a:latin typeface="Carlito"/>
                <a:cs typeface="Carlito"/>
              </a:rPr>
              <a:t>syndrome</a:t>
            </a:r>
            <a:endParaRPr sz="2500" dirty="0">
              <a:latin typeface="Carlito"/>
              <a:cs typeface="Carlito"/>
            </a:endParaRPr>
          </a:p>
          <a:p>
            <a:pPr marL="355600" indent="-342900">
              <a:spcBef>
                <a:spcPts val="900"/>
              </a:spcBef>
              <a:buFont typeface="Arial"/>
              <a:buChar char="•"/>
              <a:tabLst>
                <a:tab pos="354965" algn="l"/>
                <a:tab pos="355600" algn="l"/>
              </a:tabLst>
            </a:pPr>
            <a:r>
              <a:rPr sz="2500" spc="-10" dirty="0">
                <a:latin typeface="Carlito"/>
                <a:cs typeface="Carlito"/>
              </a:rPr>
              <a:t>Lupus</a:t>
            </a:r>
            <a:r>
              <a:rPr sz="2500" dirty="0">
                <a:latin typeface="Carlito"/>
                <a:cs typeface="Carlito"/>
              </a:rPr>
              <a:t> </a:t>
            </a:r>
            <a:r>
              <a:rPr sz="2500" spc="-5" dirty="0">
                <a:latin typeface="Carlito"/>
                <a:cs typeface="Carlito"/>
              </a:rPr>
              <a:t>nephritis</a:t>
            </a:r>
            <a:endParaRPr sz="2500" dirty="0">
              <a:latin typeface="Carlito"/>
              <a:cs typeface="Carlito"/>
            </a:endParaRPr>
          </a:p>
          <a:p>
            <a:pPr marL="355600" indent="-342900">
              <a:spcBef>
                <a:spcPts val="905"/>
              </a:spcBef>
              <a:buFont typeface="Arial"/>
              <a:buChar char="•"/>
              <a:tabLst>
                <a:tab pos="354965" algn="l"/>
                <a:tab pos="355600" algn="l"/>
              </a:tabLst>
            </a:pPr>
            <a:r>
              <a:rPr sz="2500" spc="-5" dirty="0">
                <a:latin typeface="Carlito"/>
                <a:cs typeface="Carlito"/>
              </a:rPr>
              <a:t>Miscellaneous including</a:t>
            </a:r>
            <a:r>
              <a:rPr sz="2500" spc="15" dirty="0">
                <a:latin typeface="Carlito"/>
                <a:cs typeface="Carlito"/>
              </a:rPr>
              <a:t> </a:t>
            </a:r>
            <a:r>
              <a:rPr sz="2500" spc="-10" dirty="0">
                <a:latin typeface="Carlito"/>
                <a:cs typeface="Carlito"/>
              </a:rPr>
              <a:t>unknown</a:t>
            </a:r>
            <a:endParaRPr sz="2500" dirty="0">
              <a:latin typeface="Carlito"/>
              <a:cs typeface="Carlito"/>
            </a:endParaRPr>
          </a:p>
        </p:txBody>
      </p:sp>
      <p:sp>
        <p:nvSpPr>
          <p:cNvPr id="5" name="object 5"/>
          <p:cNvSpPr txBox="1"/>
          <p:nvPr/>
        </p:nvSpPr>
        <p:spPr>
          <a:xfrm>
            <a:off x="8548496" y="1925854"/>
            <a:ext cx="703580" cy="3988435"/>
          </a:xfrm>
          <a:prstGeom prst="rect">
            <a:avLst/>
          </a:prstGeom>
        </p:spPr>
        <p:txBody>
          <a:bodyPr vert="horz" wrap="square" lIns="0" tIns="127000" rIns="0" bIns="0" rtlCol="0">
            <a:spAutoFit/>
          </a:bodyPr>
          <a:lstStyle/>
          <a:p>
            <a:pPr marL="128270">
              <a:spcBef>
                <a:spcPts val="1000"/>
              </a:spcBef>
            </a:pPr>
            <a:r>
              <a:rPr sz="2500" spc="-15" dirty="0">
                <a:latin typeface="Carlito"/>
                <a:cs typeface="Carlito"/>
              </a:rPr>
              <a:t>4</a:t>
            </a:r>
            <a:r>
              <a:rPr sz="2500" spc="-10" dirty="0">
                <a:latin typeface="Carlito"/>
                <a:cs typeface="Carlito"/>
              </a:rPr>
              <a:t>3</a:t>
            </a:r>
            <a:r>
              <a:rPr sz="2500" dirty="0">
                <a:latin typeface="Carlito"/>
                <a:cs typeface="Carlito"/>
              </a:rPr>
              <a:t>.</a:t>
            </a:r>
            <a:r>
              <a:rPr sz="2500" spc="-5" dirty="0">
                <a:latin typeface="Carlito"/>
                <a:cs typeface="Carlito"/>
              </a:rPr>
              <a:t>6</a:t>
            </a:r>
            <a:endParaRPr sz="2500" dirty="0">
              <a:latin typeface="Carlito"/>
              <a:cs typeface="Carlito"/>
            </a:endParaRPr>
          </a:p>
          <a:p>
            <a:pPr marL="83820">
              <a:spcBef>
                <a:spcPts val="900"/>
              </a:spcBef>
            </a:pPr>
            <a:r>
              <a:rPr sz="2500" spc="-5" dirty="0">
                <a:latin typeface="Carlito"/>
                <a:cs typeface="Carlito"/>
              </a:rPr>
              <a:t>23.2</a:t>
            </a:r>
            <a:endParaRPr sz="2500" dirty="0">
              <a:latin typeface="Carlito"/>
              <a:cs typeface="Carlito"/>
            </a:endParaRPr>
          </a:p>
          <a:p>
            <a:pPr marL="139065">
              <a:spcBef>
                <a:spcPts val="900"/>
              </a:spcBef>
            </a:pPr>
            <a:r>
              <a:rPr sz="2500" spc="-5" dirty="0">
                <a:latin typeface="Carlito"/>
                <a:cs typeface="Carlito"/>
              </a:rPr>
              <a:t>5.8</a:t>
            </a:r>
            <a:endParaRPr sz="2500" dirty="0">
              <a:latin typeface="Carlito"/>
              <a:cs typeface="Carlito"/>
            </a:endParaRPr>
          </a:p>
          <a:p>
            <a:pPr marL="58419">
              <a:spcBef>
                <a:spcPts val="900"/>
              </a:spcBef>
            </a:pPr>
            <a:r>
              <a:rPr sz="2500" spc="-5" dirty="0">
                <a:latin typeface="Carlito"/>
                <a:cs typeface="Carlito"/>
              </a:rPr>
              <a:t>5.4</a:t>
            </a:r>
            <a:endParaRPr sz="2500" dirty="0">
              <a:latin typeface="Carlito"/>
              <a:cs typeface="Carlito"/>
            </a:endParaRPr>
          </a:p>
          <a:p>
            <a:pPr marL="97790">
              <a:spcBef>
                <a:spcPts val="900"/>
              </a:spcBef>
            </a:pPr>
            <a:r>
              <a:rPr sz="2500" spc="-5" dirty="0">
                <a:latin typeface="Carlito"/>
                <a:cs typeface="Carlito"/>
              </a:rPr>
              <a:t>3.4</a:t>
            </a:r>
            <a:endParaRPr sz="2500" dirty="0">
              <a:latin typeface="Carlito"/>
              <a:cs typeface="Carlito"/>
            </a:endParaRPr>
          </a:p>
          <a:p>
            <a:pPr marL="151130">
              <a:spcBef>
                <a:spcPts val="900"/>
              </a:spcBef>
            </a:pPr>
            <a:r>
              <a:rPr sz="2500" spc="-5" dirty="0">
                <a:latin typeface="Carlito"/>
                <a:cs typeface="Carlito"/>
              </a:rPr>
              <a:t>2.1</a:t>
            </a:r>
            <a:endParaRPr sz="2500" dirty="0">
              <a:latin typeface="Carlito"/>
              <a:cs typeface="Carlito"/>
            </a:endParaRPr>
          </a:p>
          <a:p>
            <a:pPr marL="55244">
              <a:spcBef>
                <a:spcPts val="900"/>
              </a:spcBef>
            </a:pPr>
            <a:r>
              <a:rPr sz="2500" spc="-5" dirty="0">
                <a:latin typeface="Carlito"/>
                <a:cs typeface="Carlito"/>
              </a:rPr>
              <a:t>1.6</a:t>
            </a:r>
            <a:endParaRPr sz="2500" dirty="0">
              <a:latin typeface="Carlito"/>
              <a:cs typeface="Carlito"/>
            </a:endParaRPr>
          </a:p>
          <a:p>
            <a:pPr marL="12700">
              <a:spcBef>
                <a:spcPts val="905"/>
              </a:spcBef>
            </a:pPr>
            <a:r>
              <a:rPr sz="2500" spc="-5" dirty="0">
                <a:latin typeface="Carlito"/>
                <a:cs typeface="Carlito"/>
              </a:rPr>
              <a:t>14.9</a:t>
            </a:r>
            <a:endParaRPr sz="2500" dirty="0">
              <a:latin typeface="Carlito"/>
              <a:cs typeface="Carli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83262"/>
            <a:ext cx="10515600" cy="689291"/>
          </a:xfrm>
          <a:prstGeom prst="rect">
            <a:avLst/>
          </a:prstGeom>
        </p:spPr>
        <p:txBody>
          <a:bodyPr vert="horz" wrap="square" lIns="0" tIns="12065" rIns="0" bIns="0" rtlCol="0" anchor="ctr">
            <a:spAutoFit/>
          </a:bodyPr>
          <a:lstStyle/>
          <a:p>
            <a:pPr marL="12700" marR="5080">
              <a:lnSpc>
                <a:spcPct val="100000"/>
              </a:lnSpc>
              <a:spcBef>
                <a:spcPts val="95"/>
              </a:spcBef>
            </a:pPr>
            <a:r>
              <a:rPr spc="-204" dirty="0"/>
              <a:t>ANAESTHESIA </a:t>
            </a:r>
            <a:r>
              <a:rPr spc="-280" dirty="0"/>
              <a:t>FOR</a:t>
            </a:r>
            <a:r>
              <a:rPr spc="-430" dirty="0"/>
              <a:t> </a:t>
            </a:r>
            <a:r>
              <a:rPr spc="-245" dirty="0"/>
              <a:t>RENAL  </a:t>
            </a:r>
            <a:r>
              <a:rPr spc="-240" dirty="0"/>
              <a:t>TRANSPLANT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7026" y="87884"/>
            <a:ext cx="6589395" cy="696595"/>
          </a:xfrm>
          <a:prstGeom prst="rect">
            <a:avLst/>
          </a:prstGeom>
        </p:spPr>
        <p:txBody>
          <a:bodyPr vert="horz" wrap="square" lIns="0" tIns="12700" rIns="0" bIns="0" rtlCol="0" anchor="ctr">
            <a:spAutoFit/>
          </a:bodyPr>
          <a:lstStyle/>
          <a:p>
            <a:pPr marL="12700">
              <a:lnSpc>
                <a:spcPct val="100000"/>
              </a:lnSpc>
              <a:spcBef>
                <a:spcPts val="100"/>
              </a:spcBef>
            </a:pPr>
            <a:r>
              <a:rPr spc="-270" dirty="0"/>
              <a:t>Preoperative</a:t>
            </a:r>
            <a:r>
              <a:rPr spc="-385" dirty="0"/>
              <a:t> </a:t>
            </a:r>
            <a:r>
              <a:rPr spc="-229" dirty="0"/>
              <a:t>Considerations</a:t>
            </a:r>
            <a:endParaRPr/>
          </a:p>
        </p:txBody>
      </p:sp>
      <p:sp>
        <p:nvSpPr>
          <p:cNvPr id="3" name="object 3"/>
          <p:cNvSpPr txBox="1"/>
          <p:nvPr/>
        </p:nvSpPr>
        <p:spPr>
          <a:xfrm>
            <a:off x="1831341" y="1150366"/>
            <a:ext cx="6810375" cy="513715"/>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 pos="1559560" algn="l"/>
                <a:tab pos="3274060" algn="l"/>
                <a:tab pos="4769485" algn="l"/>
              </a:tabLst>
            </a:pPr>
            <a:r>
              <a:rPr sz="3200" spc="-10" dirty="0">
                <a:latin typeface="Carlito"/>
                <a:cs typeface="Carlito"/>
              </a:rPr>
              <a:t>CBC,	platelet	count,	electrolytes,</a:t>
            </a:r>
            <a:endParaRPr sz="3200">
              <a:latin typeface="Carlito"/>
              <a:cs typeface="Carlito"/>
            </a:endParaRPr>
          </a:p>
        </p:txBody>
      </p:sp>
      <p:sp>
        <p:nvSpPr>
          <p:cNvPr id="4" name="object 4"/>
          <p:cNvSpPr txBox="1"/>
          <p:nvPr/>
        </p:nvSpPr>
        <p:spPr>
          <a:xfrm>
            <a:off x="2174240" y="1638045"/>
            <a:ext cx="6163310" cy="1002030"/>
          </a:xfrm>
          <a:prstGeom prst="rect">
            <a:avLst/>
          </a:prstGeom>
        </p:spPr>
        <p:txBody>
          <a:bodyPr vert="horz" wrap="square" lIns="0" tIns="13335" rIns="0" bIns="0" rtlCol="0">
            <a:spAutoFit/>
          </a:bodyPr>
          <a:lstStyle/>
          <a:p>
            <a:pPr marL="12700">
              <a:spcBef>
                <a:spcPts val="105"/>
              </a:spcBef>
              <a:tabLst>
                <a:tab pos="3707129" algn="l"/>
              </a:tabLst>
            </a:pPr>
            <a:r>
              <a:rPr sz="3200" spc="-5" dirty="0">
                <a:latin typeface="Carlito"/>
                <a:cs typeface="Carlito"/>
              </a:rPr>
              <a:t>glucose,	BUN,</a:t>
            </a:r>
            <a:endParaRPr sz="3200">
              <a:latin typeface="Carlito"/>
              <a:cs typeface="Carlito"/>
            </a:endParaRPr>
          </a:p>
          <a:p>
            <a:pPr marL="12700">
              <a:tabLst>
                <a:tab pos="2181225" algn="l"/>
                <a:tab pos="3059430" algn="l"/>
                <a:tab pos="4338320" algn="l"/>
                <a:tab pos="5438775" algn="l"/>
              </a:tabLst>
            </a:pPr>
            <a:r>
              <a:rPr sz="3200" dirty="0">
                <a:latin typeface="Carlito"/>
                <a:cs typeface="Carlito"/>
              </a:rPr>
              <a:t>c</a:t>
            </a:r>
            <a:r>
              <a:rPr sz="3200" spc="-55" dirty="0">
                <a:latin typeface="Carlito"/>
                <a:cs typeface="Carlito"/>
              </a:rPr>
              <a:t>r</a:t>
            </a:r>
            <a:r>
              <a:rPr sz="3200" dirty="0">
                <a:latin typeface="Carlito"/>
                <a:cs typeface="Carlito"/>
              </a:rPr>
              <a:t>e</a:t>
            </a:r>
            <a:r>
              <a:rPr sz="3200" spc="-25" dirty="0">
                <a:latin typeface="Carlito"/>
                <a:cs typeface="Carlito"/>
              </a:rPr>
              <a:t>a</a:t>
            </a:r>
            <a:r>
              <a:rPr sz="3200" dirty="0">
                <a:latin typeface="Carlito"/>
                <a:cs typeface="Carlito"/>
              </a:rPr>
              <a:t>t</a:t>
            </a:r>
            <a:r>
              <a:rPr sz="3200" spc="-15" dirty="0">
                <a:latin typeface="Carlito"/>
                <a:cs typeface="Carlito"/>
              </a:rPr>
              <a:t>i</a:t>
            </a:r>
            <a:r>
              <a:rPr sz="3200" spc="-5" dirty="0">
                <a:latin typeface="Carlito"/>
                <a:cs typeface="Carlito"/>
              </a:rPr>
              <a:t>nine</a:t>
            </a:r>
            <a:r>
              <a:rPr sz="3200" dirty="0">
                <a:latin typeface="Carlito"/>
                <a:cs typeface="Carlito"/>
              </a:rPr>
              <a:t>,	</a:t>
            </a:r>
            <a:r>
              <a:rPr sz="3200" spc="-15" dirty="0">
                <a:latin typeface="Carlito"/>
                <a:cs typeface="Carlito"/>
              </a:rPr>
              <a:t>P</a:t>
            </a:r>
            <a:r>
              <a:rPr sz="3200" spc="-330" dirty="0">
                <a:latin typeface="Carlito"/>
                <a:cs typeface="Carlito"/>
              </a:rPr>
              <a:t>T</a:t>
            </a:r>
            <a:r>
              <a:rPr sz="3200" dirty="0">
                <a:latin typeface="Carlito"/>
                <a:cs typeface="Carlito"/>
              </a:rPr>
              <a:t>,	a</a:t>
            </a:r>
            <a:r>
              <a:rPr sz="3200" spc="-15" dirty="0">
                <a:latin typeface="Carlito"/>
                <a:cs typeface="Carlito"/>
              </a:rPr>
              <a:t>P</a:t>
            </a:r>
            <a:r>
              <a:rPr sz="3200" spc="40" dirty="0">
                <a:latin typeface="Carlito"/>
                <a:cs typeface="Carlito"/>
              </a:rPr>
              <a:t>T</a:t>
            </a:r>
            <a:r>
              <a:rPr sz="3200" spc="-330" dirty="0">
                <a:latin typeface="Carlito"/>
                <a:cs typeface="Carlito"/>
              </a:rPr>
              <a:t>T</a:t>
            </a:r>
            <a:r>
              <a:rPr sz="3200" dirty="0">
                <a:latin typeface="Carlito"/>
                <a:cs typeface="Carlito"/>
              </a:rPr>
              <a:t>,	I</a:t>
            </a:r>
            <a:r>
              <a:rPr sz="3200" spc="-15" dirty="0">
                <a:latin typeface="Carlito"/>
                <a:cs typeface="Carlito"/>
              </a:rPr>
              <a:t>N</a:t>
            </a:r>
            <a:r>
              <a:rPr sz="3200" dirty="0">
                <a:latin typeface="Carlito"/>
                <a:cs typeface="Carlito"/>
              </a:rPr>
              <a:t>R,	l</a:t>
            </a:r>
            <a:r>
              <a:rPr sz="3200" spc="-10" dirty="0">
                <a:latin typeface="Carlito"/>
                <a:cs typeface="Carlito"/>
              </a:rPr>
              <a:t>i</a:t>
            </a:r>
            <a:r>
              <a:rPr sz="3200" spc="-35" dirty="0">
                <a:latin typeface="Carlito"/>
                <a:cs typeface="Carlito"/>
              </a:rPr>
              <a:t>v</a:t>
            </a:r>
            <a:r>
              <a:rPr sz="3200" dirty="0">
                <a:latin typeface="Carlito"/>
                <a:cs typeface="Carlito"/>
              </a:rPr>
              <a:t>er</a:t>
            </a:r>
            <a:endParaRPr sz="3200">
              <a:latin typeface="Carlito"/>
              <a:cs typeface="Carlito"/>
            </a:endParaRPr>
          </a:p>
        </p:txBody>
      </p:sp>
      <p:sp>
        <p:nvSpPr>
          <p:cNvPr id="5" name="object 5"/>
          <p:cNvSpPr txBox="1"/>
          <p:nvPr/>
        </p:nvSpPr>
        <p:spPr>
          <a:xfrm>
            <a:off x="8722232" y="1150365"/>
            <a:ext cx="1409700" cy="1489710"/>
          </a:xfrm>
          <a:prstGeom prst="rect">
            <a:avLst/>
          </a:prstGeom>
        </p:spPr>
        <p:txBody>
          <a:bodyPr vert="horz" wrap="square" lIns="0" tIns="13335" rIns="0" bIns="0" rtlCol="0">
            <a:spAutoFit/>
          </a:bodyPr>
          <a:lstStyle/>
          <a:p>
            <a:pPr marL="12700" marR="5080" indent="344805" algn="r">
              <a:spcBef>
                <a:spcPts val="105"/>
              </a:spcBef>
            </a:pPr>
            <a:r>
              <a:rPr sz="3200" spc="-5" dirty="0">
                <a:latin typeface="Carlito"/>
                <a:cs typeface="Carlito"/>
              </a:rPr>
              <a:t>se</a:t>
            </a:r>
            <a:r>
              <a:rPr sz="3200" spc="-20" dirty="0">
                <a:latin typeface="Carlito"/>
                <a:cs typeface="Carlito"/>
              </a:rPr>
              <a:t>r</a:t>
            </a:r>
            <a:r>
              <a:rPr sz="3200" spc="-5" dirty="0">
                <a:latin typeface="Carlito"/>
                <a:cs typeface="Carlito"/>
              </a:rPr>
              <a:t>um  serum  f</a:t>
            </a:r>
            <a:r>
              <a:rPr sz="3200" spc="10" dirty="0">
                <a:latin typeface="Carlito"/>
                <a:cs typeface="Carlito"/>
              </a:rPr>
              <a:t>u</a:t>
            </a:r>
            <a:r>
              <a:rPr sz="3200" spc="-5" dirty="0">
                <a:latin typeface="Carlito"/>
                <a:cs typeface="Carlito"/>
              </a:rPr>
              <a:t>nc</a:t>
            </a:r>
            <a:r>
              <a:rPr sz="3200" spc="-15" dirty="0">
                <a:latin typeface="Carlito"/>
                <a:cs typeface="Carlito"/>
              </a:rPr>
              <a:t>t</a:t>
            </a:r>
            <a:r>
              <a:rPr sz="3200" dirty="0">
                <a:latin typeface="Carlito"/>
                <a:cs typeface="Carlito"/>
              </a:rPr>
              <a:t>ion</a:t>
            </a:r>
            <a:endParaRPr sz="3200">
              <a:latin typeface="Carlito"/>
              <a:cs typeface="Carlito"/>
            </a:endParaRPr>
          </a:p>
        </p:txBody>
      </p:sp>
      <p:sp>
        <p:nvSpPr>
          <p:cNvPr id="6" name="object 6"/>
          <p:cNvSpPr txBox="1"/>
          <p:nvPr/>
        </p:nvSpPr>
        <p:spPr>
          <a:xfrm>
            <a:off x="1831340" y="2613788"/>
            <a:ext cx="8301990" cy="3173305"/>
          </a:xfrm>
          <a:prstGeom prst="rect">
            <a:avLst/>
          </a:prstGeom>
        </p:spPr>
        <p:txBody>
          <a:bodyPr vert="horz" wrap="square" lIns="0" tIns="13335" rIns="0" bIns="0" rtlCol="0">
            <a:spAutoFit/>
          </a:bodyPr>
          <a:lstStyle/>
          <a:p>
            <a:pPr marL="355600" marR="7620">
              <a:spcBef>
                <a:spcPts val="105"/>
              </a:spcBef>
              <a:tabLst>
                <a:tab pos="1423670" algn="l"/>
                <a:tab pos="3665854" algn="l"/>
                <a:tab pos="4615180" algn="l"/>
                <a:tab pos="5678170" algn="l"/>
                <a:tab pos="7662545" algn="l"/>
              </a:tabLst>
            </a:pPr>
            <a:r>
              <a:rPr sz="3200" spc="-45" dirty="0">
                <a:latin typeface="Carlito"/>
                <a:cs typeface="Carlito"/>
              </a:rPr>
              <a:t>t</a:t>
            </a:r>
            <a:r>
              <a:rPr sz="3200" dirty="0">
                <a:latin typeface="Carlito"/>
                <a:cs typeface="Carlito"/>
              </a:rPr>
              <a:t>e</a:t>
            </a:r>
            <a:r>
              <a:rPr sz="3200" spc="-45" dirty="0">
                <a:latin typeface="Carlito"/>
                <a:cs typeface="Carlito"/>
              </a:rPr>
              <a:t>s</a:t>
            </a:r>
            <a:r>
              <a:rPr sz="3200" dirty="0">
                <a:latin typeface="Carlito"/>
                <a:cs typeface="Carlito"/>
              </a:rPr>
              <a:t>t</a:t>
            </a:r>
            <a:r>
              <a:rPr sz="3200" spc="-10" dirty="0">
                <a:latin typeface="Carlito"/>
                <a:cs typeface="Carlito"/>
              </a:rPr>
              <a:t>s</a:t>
            </a:r>
            <a:r>
              <a:rPr sz="3200" dirty="0">
                <a:latin typeface="Carlito"/>
                <a:cs typeface="Carlito"/>
              </a:rPr>
              <a:t>,	</a:t>
            </a:r>
            <a:r>
              <a:rPr sz="3200" spc="-5" dirty="0">
                <a:latin typeface="Carlito"/>
                <a:cs typeface="Carlito"/>
              </a:rPr>
              <a:t>ur</a:t>
            </a:r>
            <a:r>
              <a:rPr sz="3200" spc="10" dirty="0">
                <a:latin typeface="Carlito"/>
                <a:cs typeface="Carlito"/>
              </a:rPr>
              <a:t>i</a:t>
            </a:r>
            <a:r>
              <a:rPr sz="3200" spc="-5" dirty="0">
                <a:latin typeface="Carlito"/>
                <a:cs typeface="Carlito"/>
              </a:rPr>
              <a:t>nan</a:t>
            </a:r>
            <a:r>
              <a:rPr sz="3200" spc="5" dirty="0">
                <a:latin typeface="Carlito"/>
                <a:cs typeface="Carlito"/>
              </a:rPr>
              <a:t>a</a:t>
            </a:r>
            <a:r>
              <a:rPr sz="3200" dirty="0">
                <a:latin typeface="Carlito"/>
                <a:cs typeface="Carlito"/>
              </a:rPr>
              <a:t>l</a:t>
            </a:r>
            <a:r>
              <a:rPr sz="3200" spc="-30" dirty="0">
                <a:latin typeface="Carlito"/>
                <a:cs typeface="Carlito"/>
              </a:rPr>
              <a:t>y</a:t>
            </a:r>
            <a:r>
              <a:rPr sz="3200" spc="-5" dirty="0">
                <a:latin typeface="Carlito"/>
                <a:cs typeface="Carlito"/>
              </a:rPr>
              <a:t>s</a:t>
            </a:r>
            <a:r>
              <a:rPr sz="3200" spc="-10" dirty="0">
                <a:latin typeface="Carlito"/>
                <a:cs typeface="Carlito"/>
              </a:rPr>
              <a:t>i</a:t>
            </a:r>
            <a:r>
              <a:rPr sz="3200" spc="-5" dirty="0">
                <a:latin typeface="Carlito"/>
                <a:cs typeface="Carlito"/>
              </a:rPr>
              <a:t>s</a:t>
            </a:r>
            <a:r>
              <a:rPr sz="3200" dirty="0">
                <a:latin typeface="Carlito"/>
                <a:cs typeface="Carlito"/>
              </a:rPr>
              <a:t>,	</a:t>
            </a:r>
            <a:r>
              <a:rPr sz="3200" spc="-40" dirty="0">
                <a:latin typeface="Carlito"/>
                <a:cs typeface="Carlito"/>
              </a:rPr>
              <a:t>E</a:t>
            </a:r>
            <a:r>
              <a:rPr sz="3200" spc="-30" dirty="0">
                <a:latin typeface="Carlito"/>
                <a:cs typeface="Carlito"/>
              </a:rPr>
              <a:t>C</a:t>
            </a:r>
            <a:r>
              <a:rPr sz="3200" dirty="0">
                <a:latin typeface="Carlito"/>
                <a:cs typeface="Carlito"/>
              </a:rPr>
              <a:t>G,	che</a:t>
            </a:r>
            <a:r>
              <a:rPr sz="3200" spc="-45" dirty="0">
                <a:latin typeface="Carlito"/>
                <a:cs typeface="Carlito"/>
              </a:rPr>
              <a:t>s</a:t>
            </a:r>
            <a:r>
              <a:rPr sz="3200" dirty="0">
                <a:latin typeface="Carlito"/>
                <a:cs typeface="Carlito"/>
              </a:rPr>
              <a:t>t	</a:t>
            </a:r>
            <a:r>
              <a:rPr sz="3200" spc="-60" dirty="0">
                <a:latin typeface="Carlito"/>
                <a:cs typeface="Carlito"/>
              </a:rPr>
              <a:t>r</a:t>
            </a:r>
            <a:r>
              <a:rPr sz="3200" dirty="0">
                <a:latin typeface="Carlito"/>
                <a:cs typeface="Carlito"/>
              </a:rPr>
              <a:t>adi</a:t>
            </a:r>
            <a:r>
              <a:rPr sz="3200" spc="5" dirty="0">
                <a:latin typeface="Carlito"/>
                <a:cs typeface="Carlito"/>
              </a:rPr>
              <a:t>o</a:t>
            </a:r>
            <a:r>
              <a:rPr sz="3200" dirty="0">
                <a:latin typeface="Carlito"/>
                <a:cs typeface="Carlito"/>
              </a:rPr>
              <a:t>g</a:t>
            </a:r>
            <a:r>
              <a:rPr sz="3200" spc="-60" dirty="0">
                <a:latin typeface="Carlito"/>
                <a:cs typeface="Carlito"/>
              </a:rPr>
              <a:t>r</a:t>
            </a:r>
            <a:r>
              <a:rPr sz="3200" dirty="0">
                <a:latin typeface="Carlito"/>
                <a:cs typeface="Carlito"/>
              </a:rPr>
              <a:t>aph	</a:t>
            </a:r>
            <a:r>
              <a:rPr sz="3200" spc="5" dirty="0">
                <a:latin typeface="Carlito"/>
                <a:cs typeface="Carlito"/>
              </a:rPr>
              <a:t>a</a:t>
            </a:r>
            <a:r>
              <a:rPr sz="3200" spc="-5" dirty="0">
                <a:latin typeface="Carlito"/>
                <a:cs typeface="Carlito"/>
              </a:rPr>
              <a:t>nd  2D</a:t>
            </a:r>
            <a:r>
              <a:rPr sz="3200" spc="-10" dirty="0">
                <a:latin typeface="Carlito"/>
                <a:cs typeface="Carlito"/>
              </a:rPr>
              <a:t> </a:t>
            </a:r>
            <a:r>
              <a:rPr sz="3200" spc="-15" dirty="0">
                <a:latin typeface="Carlito"/>
                <a:cs typeface="Carlito"/>
              </a:rPr>
              <a:t>Echocardiogram.</a:t>
            </a:r>
            <a:endParaRPr sz="3200" dirty="0">
              <a:latin typeface="Carlito"/>
              <a:cs typeface="Carlito"/>
            </a:endParaRPr>
          </a:p>
          <a:p>
            <a:pPr marL="355600" marR="5080" indent="-342900">
              <a:spcBef>
                <a:spcPts val="770"/>
              </a:spcBef>
              <a:buFont typeface="Arial"/>
              <a:buChar char="•"/>
              <a:tabLst>
                <a:tab pos="354965" algn="l"/>
                <a:tab pos="355600" algn="l"/>
                <a:tab pos="1880870" algn="l"/>
                <a:tab pos="3394710" algn="l"/>
                <a:tab pos="4298315" algn="l"/>
                <a:tab pos="5321300" algn="l"/>
                <a:tab pos="6025515" algn="l"/>
                <a:tab pos="7816215" algn="l"/>
              </a:tabLst>
            </a:pPr>
            <a:r>
              <a:rPr sz="3200" spc="-5" dirty="0">
                <a:latin typeface="Carlito"/>
                <a:cs typeface="Carlito"/>
              </a:rPr>
              <a:t>Diab</a:t>
            </a:r>
            <a:r>
              <a:rPr sz="3200" spc="-15" dirty="0">
                <a:latin typeface="Carlito"/>
                <a:cs typeface="Carlito"/>
              </a:rPr>
              <a:t>e</a:t>
            </a:r>
            <a:r>
              <a:rPr sz="3200" dirty="0">
                <a:latin typeface="Carlito"/>
                <a:cs typeface="Carlito"/>
              </a:rPr>
              <a:t>t</a:t>
            </a:r>
            <a:r>
              <a:rPr sz="3200" spc="-15" dirty="0">
                <a:latin typeface="Carlito"/>
                <a:cs typeface="Carlito"/>
              </a:rPr>
              <a:t>i</a:t>
            </a:r>
            <a:r>
              <a:rPr sz="3200" dirty="0">
                <a:latin typeface="Carlito"/>
                <a:cs typeface="Carlito"/>
              </a:rPr>
              <a:t>c	</a:t>
            </a:r>
            <a:r>
              <a:rPr sz="3200" spc="-5" dirty="0">
                <a:latin typeface="Carlito"/>
                <a:cs typeface="Carlito"/>
              </a:rPr>
              <a:t>p</a:t>
            </a:r>
            <a:r>
              <a:rPr sz="3200" spc="-30" dirty="0">
                <a:latin typeface="Carlito"/>
                <a:cs typeface="Carlito"/>
              </a:rPr>
              <a:t>a</a:t>
            </a:r>
            <a:r>
              <a:rPr sz="3200" dirty="0">
                <a:latin typeface="Carlito"/>
                <a:cs typeface="Carlito"/>
              </a:rPr>
              <a:t>t</a:t>
            </a:r>
            <a:r>
              <a:rPr sz="3200" spc="-15" dirty="0">
                <a:latin typeface="Carlito"/>
                <a:cs typeface="Carlito"/>
              </a:rPr>
              <a:t>i</a:t>
            </a:r>
            <a:r>
              <a:rPr sz="3200" dirty="0">
                <a:latin typeface="Carlito"/>
                <a:cs typeface="Carlito"/>
              </a:rPr>
              <a:t>e</a:t>
            </a:r>
            <a:r>
              <a:rPr sz="3200" spc="-30" dirty="0">
                <a:latin typeface="Carlito"/>
                <a:cs typeface="Carlito"/>
              </a:rPr>
              <a:t>n</a:t>
            </a:r>
            <a:r>
              <a:rPr sz="3200" dirty="0">
                <a:latin typeface="Carlito"/>
                <a:cs typeface="Carlito"/>
              </a:rPr>
              <a:t>ts	wi</a:t>
            </a:r>
            <a:r>
              <a:rPr sz="3200" spc="-15" dirty="0">
                <a:latin typeface="Carlito"/>
                <a:cs typeface="Carlito"/>
              </a:rPr>
              <a:t>t</a:t>
            </a:r>
            <a:r>
              <a:rPr sz="3200" dirty="0">
                <a:latin typeface="Carlito"/>
                <a:cs typeface="Carlito"/>
              </a:rPr>
              <a:t>h	</a:t>
            </a:r>
            <a:r>
              <a:rPr sz="3200" spc="-45" dirty="0">
                <a:latin typeface="Carlito"/>
                <a:cs typeface="Carlito"/>
              </a:rPr>
              <a:t>E</a:t>
            </a:r>
            <a:r>
              <a:rPr sz="3200" spc="-5" dirty="0">
                <a:latin typeface="Carlito"/>
                <a:cs typeface="Carlito"/>
              </a:rPr>
              <a:t>S</a:t>
            </a:r>
            <a:r>
              <a:rPr sz="3200" spc="10" dirty="0">
                <a:latin typeface="Carlito"/>
                <a:cs typeface="Carlito"/>
              </a:rPr>
              <a:t>R</a:t>
            </a:r>
            <a:r>
              <a:rPr sz="3200" dirty="0">
                <a:latin typeface="Carlito"/>
                <a:cs typeface="Carlito"/>
              </a:rPr>
              <a:t>D	a</a:t>
            </a:r>
            <a:r>
              <a:rPr sz="3200" spc="-40" dirty="0">
                <a:latin typeface="Carlito"/>
                <a:cs typeface="Carlito"/>
              </a:rPr>
              <a:t>r</a:t>
            </a:r>
            <a:r>
              <a:rPr sz="3200" dirty="0">
                <a:latin typeface="Carlito"/>
                <a:cs typeface="Carlito"/>
              </a:rPr>
              <a:t>e	</a:t>
            </a:r>
            <a:r>
              <a:rPr sz="3200" spc="-15" dirty="0">
                <a:latin typeface="Carlito"/>
                <a:cs typeface="Carlito"/>
              </a:rPr>
              <a:t>e</a:t>
            </a:r>
            <a:r>
              <a:rPr sz="3200" spc="-60" dirty="0">
                <a:latin typeface="Carlito"/>
                <a:cs typeface="Carlito"/>
              </a:rPr>
              <a:t>v</a:t>
            </a:r>
            <a:r>
              <a:rPr sz="3200" dirty="0">
                <a:latin typeface="Carlito"/>
                <a:cs typeface="Carlito"/>
              </a:rPr>
              <a:t>alu</a:t>
            </a:r>
            <a:r>
              <a:rPr sz="3200" spc="-20" dirty="0">
                <a:latin typeface="Carlito"/>
                <a:cs typeface="Carlito"/>
              </a:rPr>
              <a:t>a</a:t>
            </a:r>
            <a:r>
              <a:rPr sz="3200" spc="-45" dirty="0">
                <a:latin typeface="Carlito"/>
                <a:cs typeface="Carlito"/>
              </a:rPr>
              <a:t>t</a:t>
            </a:r>
            <a:r>
              <a:rPr sz="3200" dirty="0">
                <a:latin typeface="Carlito"/>
                <a:cs typeface="Carlito"/>
              </a:rPr>
              <a:t>ed	</a:t>
            </a:r>
            <a:r>
              <a:rPr sz="3200" spc="-70" dirty="0">
                <a:latin typeface="Carlito"/>
                <a:cs typeface="Carlito"/>
              </a:rPr>
              <a:t>f</a:t>
            </a:r>
            <a:r>
              <a:rPr sz="3200" spc="-5" dirty="0">
                <a:latin typeface="Carlito"/>
                <a:cs typeface="Carlito"/>
              </a:rPr>
              <a:t>or  </a:t>
            </a:r>
            <a:r>
              <a:rPr sz="3200" dirty="0">
                <a:latin typeface="Carlito"/>
                <a:cs typeface="Carlito"/>
              </a:rPr>
              <a:t>the </a:t>
            </a:r>
            <a:r>
              <a:rPr sz="3200" spc="-5" dirty="0">
                <a:latin typeface="Carlito"/>
                <a:cs typeface="Carlito"/>
              </a:rPr>
              <a:t>presence </a:t>
            </a:r>
            <a:r>
              <a:rPr sz="3200" dirty="0">
                <a:latin typeface="Carlito"/>
                <a:cs typeface="Carlito"/>
              </a:rPr>
              <a:t>of </a:t>
            </a:r>
            <a:r>
              <a:rPr sz="3200" spc="-10" dirty="0">
                <a:latin typeface="Carlito"/>
                <a:cs typeface="Carlito"/>
              </a:rPr>
              <a:t>coronary </a:t>
            </a:r>
            <a:r>
              <a:rPr sz="3200" spc="-5" dirty="0">
                <a:latin typeface="Carlito"/>
                <a:cs typeface="Carlito"/>
              </a:rPr>
              <a:t>artery</a:t>
            </a:r>
            <a:r>
              <a:rPr sz="3200" spc="-45" dirty="0">
                <a:latin typeface="Carlito"/>
                <a:cs typeface="Carlito"/>
              </a:rPr>
              <a:t> </a:t>
            </a:r>
            <a:r>
              <a:rPr sz="3200" spc="-5" dirty="0">
                <a:latin typeface="Carlito"/>
                <a:cs typeface="Carlito"/>
              </a:rPr>
              <a:t>disease.</a:t>
            </a:r>
            <a:endParaRPr sz="3200" dirty="0">
              <a:latin typeface="Carlito"/>
              <a:cs typeface="Carlito"/>
            </a:endParaRPr>
          </a:p>
          <a:p>
            <a:pPr marL="355600" indent="-342900">
              <a:spcBef>
                <a:spcPts val="765"/>
              </a:spcBef>
              <a:buFont typeface="Arial"/>
              <a:buChar char="•"/>
              <a:tabLst>
                <a:tab pos="354965" algn="l"/>
                <a:tab pos="355600" algn="l"/>
              </a:tabLst>
            </a:pPr>
            <a:r>
              <a:rPr lang="en-US" sz="3200" spc="-5" dirty="0">
                <a:latin typeface="Carlito"/>
                <a:cs typeface="Carlito"/>
              </a:rPr>
              <a:t>Dobutamine stress echocardiography-</a:t>
            </a:r>
            <a:r>
              <a:rPr sz="3200" spc="-5" dirty="0">
                <a:latin typeface="Carlito"/>
                <a:cs typeface="Carlito"/>
              </a:rPr>
              <a:t>DSE </a:t>
            </a:r>
            <a:r>
              <a:rPr sz="3200" spc="-20" dirty="0">
                <a:latin typeface="Carlito"/>
                <a:cs typeface="Carlito"/>
              </a:rPr>
              <a:t>may </a:t>
            </a:r>
            <a:r>
              <a:rPr sz="3200" spc="-5" dirty="0">
                <a:latin typeface="Carlito"/>
                <a:cs typeface="Carlito"/>
              </a:rPr>
              <a:t>be </a:t>
            </a:r>
            <a:r>
              <a:rPr sz="3200" spc="-10" dirty="0">
                <a:latin typeface="Carlito"/>
                <a:cs typeface="Carlito"/>
              </a:rPr>
              <a:t>considered </a:t>
            </a:r>
            <a:r>
              <a:rPr sz="3200" spc="-5" dirty="0">
                <a:latin typeface="Carlito"/>
                <a:cs typeface="Carlito"/>
              </a:rPr>
              <a:t>in high risk</a:t>
            </a:r>
            <a:r>
              <a:rPr sz="3200" spc="60" dirty="0">
                <a:latin typeface="Carlito"/>
                <a:cs typeface="Carlito"/>
              </a:rPr>
              <a:t> </a:t>
            </a:r>
            <a:r>
              <a:rPr sz="3200" spc="-5" dirty="0">
                <a:latin typeface="Carlito"/>
                <a:cs typeface="Carlito"/>
              </a:rPr>
              <a:t>cases</a:t>
            </a:r>
            <a:endParaRPr sz="3200" dirty="0">
              <a:latin typeface="Carlito"/>
              <a:cs typeface="Carl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5453" y="461594"/>
            <a:ext cx="2644140" cy="697230"/>
          </a:xfrm>
          <a:prstGeom prst="rect">
            <a:avLst/>
          </a:prstGeom>
        </p:spPr>
        <p:txBody>
          <a:bodyPr vert="horz" wrap="square" lIns="0" tIns="13335" rIns="0" bIns="0" rtlCol="0" anchor="ctr">
            <a:spAutoFit/>
          </a:bodyPr>
          <a:lstStyle/>
          <a:p>
            <a:pPr marL="12700">
              <a:lnSpc>
                <a:spcPct val="100000"/>
              </a:lnSpc>
              <a:spcBef>
                <a:spcPts val="105"/>
              </a:spcBef>
            </a:pPr>
            <a:r>
              <a:rPr spc="-135" dirty="0"/>
              <a:t>Monitoring</a:t>
            </a:r>
            <a:endParaRPr/>
          </a:p>
        </p:txBody>
      </p:sp>
      <p:sp>
        <p:nvSpPr>
          <p:cNvPr id="3" name="object 3"/>
          <p:cNvSpPr txBox="1"/>
          <p:nvPr/>
        </p:nvSpPr>
        <p:spPr>
          <a:xfrm>
            <a:off x="2059941" y="1510636"/>
            <a:ext cx="7511415" cy="2952115"/>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spc="-15" dirty="0">
                <a:latin typeface="Carlito"/>
                <a:cs typeface="Carlito"/>
              </a:rPr>
              <a:t>Standard </a:t>
            </a:r>
            <a:r>
              <a:rPr sz="3200" spc="-10" dirty="0">
                <a:latin typeface="Carlito"/>
                <a:cs typeface="Carlito"/>
              </a:rPr>
              <a:t>ASA</a:t>
            </a:r>
            <a:r>
              <a:rPr sz="3200" spc="20" dirty="0">
                <a:latin typeface="Carlito"/>
                <a:cs typeface="Carlito"/>
              </a:rPr>
              <a:t> </a:t>
            </a:r>
            <a:r>
              <a:rPr sz="3200" spc="-15" dirty="0">
                <a:latin typeface="Carlito"/>
                <a:cs typeface="Carlito"/>
              </a:rPr>
              <a:t>monitors</a:t>
            </a:r>
            <a:endParaRPr sz="3200">
              <a:latin typeface="Carlito"/>
              <a:cs typeface="Carlito"/>
            </a:endParaRPr>
          </a:p>
          <a:p>
            <a:pPr marL="355600" indent="-342900">
              <a:spcBef>
                <a:spcPts val="770"/>
              </a:spcBef>
              <a:buFont typeface="Arial"/>
              <a:buChar char="•"/>
              <a:tabLst>
                <a:tab pos="354965" algn="l"/>
                <a:tab pos="355600" algn="l"/>
              </a:tabLst>
            </a:pPr>
            <a:r>
              <a:rPr sz="3200" spc="-5" dirty="0">
                <a:latin typeface="Carlito"/>
                <a:cs typeface="Carlito"/>
              </a:rPr>
              <a:t>CVP </a:t>
            </a:r>
            <a:r>
              <a:rPr sz="3200" spc="-10" dirty="0">
                <a:latin typeface="Carlito"/>
                <a:cs typeface="Carlito"/>
              </a:rPr>
              <a:t>measurement</a:t>
            </a:r>
            <a:endParaRPr sz="3200">
              <a:latin typeface="Carlito"/>
              <a:cs typeface="Carlito"/>
            </a:endParaRPr>
          </a:p>
          <a:p>
            <a:pPr marL="355600" indent="-342900">
              <a:spcBef>
                <a:spcPts val="770"/>
              </a:spcBef>
              <a:buFont typeface="Arial"/>
              <a:buChar char="•"/>
              <a:tabLst>
                <a:tab pos="354965" algn="l"/>
                <a:tab pos="355600" algn="l"/>
              </a:tabLst>
            </a:pPr>
            <a:r>
              <a:rPr sz="3200" spc="-5" dirty="0">
                <a:latin typeface="Carlito"/>
                <a:cs typeface="Carlito"/>
              </a:rPr>
              <a:t>ABP </a:t>
            </a:r>
            <a:r>
              <a:rPr sz="3200" spc="-10" dirty="0">
                <a:latin typeface="Carlito"/>
                <a:cs typeface="Carlito"/>
              </a:rPr>
              <a:t>measurement in very </a:t>
            </a:r>
            <a:r>
              <a:rPr sz="3200" spc="-5" dirty="0">
                <a:latin typeface="Carlito"/>
                <a:cs typeface="Carlito"/>
              </a:rPr>
              <a:t>high risk</a:t>
            </a:r>
            <a:r>
              <a:rPr sz="3200" spc="40" dirty="0">
                <a:latin typeface="Carlito"/>
                <a:cs typeface="Carlito"/>
              </a:rPr>
              <a:t> </a:t>
            </a:r>
            <a:r>
              <a:rPr sz="3200" spc="-5" dirty="0">
                <a:latin typeface="Carlito"/>
                <a:cs typeface="Carlito"/>
              </a:rPr>
              <a:t>cases</a:t>
            </a:r>
            <a:endParaRPr sz="3200">
              <a:latin typeface="Carlito"/>
              <a:cs typeface="Carlito"/>
            </a:endParaRPr>
          </a:p>
          <a:p>
            <a:pPr>
              <a:spcBef>
                <a:spcPts val="5"/>
              </a:spcBef>
            </a:pPr>
            <a:endParaRPr sz="4400">
              <a:latin typeface="Carlito"/>
              <a:cs typeface="Carlito"/>
            </a:endParaRPr>
          </a:p>
          <a:p>
            <a:pPr marL="379730"/>
            <a:r>
              <a:rPr sz="3200" b="1" i="1" spc="-110" dirty="0">
                <a:latin typeface="Carlito"/>
                <a:cs typeface="Carlito"/>
              </a:rPr>
              <a:t>AV </a:t>
            </a:r>
            <a:r>
              <a:rPr sz="3200" b="1" i="1" spc="-5" dirty="0">
                <a:latin typeface="Carlito"/>
                <a:cs typeface="Carlito"/>
              </a:rPr>
              <a:t>fistula, </a:t>
            </a:r>
            <a:r>
              <a:rPr sz="3200" b="1" i="1" dirty="0">
                <a:latin typeface="Carlito"/>
                <a:cs typeface="Carlito"/>
              </a:rPr>
              <a:t>if </a:t>
            </a:r>
            <a:r>
              <a:rPr sz="3200" b="1" i="1" spc="-5" dirty="0">
                <a:latin typeface="Carlito"/>
                <a:cs typeface="Carlito"/>
              </a:rPr>
              <a:t>present </a:t>
            </a:r>
            <a:r>
              <a:rPr sz="3200" b="1" i="1" spc="-10" dirty="0">
                <a:latin typeface="Carlito"/>
                <a:cs typeface="Carlito"/>
              </a:rPr>
              <a:t>must </a:t>
            </a:r>
            <a:r>
              <a:rPr sz="3200" b="1" i="1" dirty="0">
                <a:latin typeface="Carlito"/>
                <a:cs typeface="Carlito"/>
              </a:rPr>
              <a:t>be </a:t>
            </a:r>
            <a:r>
              <a:rPr sz="3200" b="1" i="1" spc="-30" dirty="0">
                <a:latin typeface="Carlito"/>
                <a:cs typeface="Carlito"/>
              </a:rPr>
              <a:t>taken </a:t>
            </a:r>
            <a:r>
              <a:rPr sz="3200" b="1" i="1" spc="-5" dirty="0">
                <a:latin typeface="Carlito"/>
                <a:cs typeface="Carlito"/>
              </a:rPr>
              <a:t>care</a:t>
            </a:r>
            <a:r>
              <a:rPr sz="3200" b="1" i="1" spc="75" dirty="0">
                <a:latin typeface="Carlito"/>
                <a:cs typeface="Carlito"/>
              </a:rPr>
              <a:t> </a:t>
            </a:r>
            <a:r>
              <a:rPr sz="3200" b="1" i="1" spc="-5" dirty="0">
                <a:latin typeface="Carlito"/>
                <a:cs typeface="Carlito"/>
              </a:rPr>
              <a:t>of</a:t>
            </a:r>
            <a:endParaRPr sz="3200">
              <a:latin typeface="Carlito"/>
              <a:cs typeface="Carli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4455" y="324358"/>
            <a:ext cx="3406775" cy="696595"/>
          </a:xfrm>
          <a:prstGeom prst="rect">
            <a:avLst/>
          </a:prstGeom>
        </p:spPr>
        <p:txBody>
          <a:bodyPr vert="horz" wrap="square" lIns="0" tIns="12700" rIns="0" bIns="0" rtlCol="0" anchor="ctr">
            <a:spAutoFit/>
          </a:bodyPr>
          <a:lstStyle/>
          <a:p>
            <a:pPr marL="12700">
              <a:lnSpc>
                <a:spcPct val="100000"/>
              </a:lnSpc>
              <a:spcBef>
                <a:spcPts val="100"/>
              </a:spcBef>
            </a:pPr>
            <a:r>
              <a:rPr spc="-260" dirty="0"/>
              <a:t>Premedication</a:t>
            </a:r>
            <a:endParaRPr/>
          </a:p>
        </p:txBody>
      </p:sp>
      <p:sp>
        <p:nvSpPr>
          <p:cNvPr id="3" name="object 3"/>
          <p:cNvSpPr txBox="1"/>
          <p:nvPr/>
        </p:nvSpPr>
        <p:spPr>
          <a:xfrm>
            <a:off x="1831340" y="1053439"/>
            <a:ext cx="7840980" cy="1196340"/>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spc="-15" dirty="0">
                <a:latin typeface="Carlito"/>
                <a:cs typeface="Carlito"/>
              </a:rPr>
              <a:t>Antisecretory </a:t>
            </a:r>
            <a:r>
              <a:rPr sz="3200" spc="-10" dirty="0">
                <a:latin typeface="Carlito"/>
                <a:cs typeface="Carlito"/>
              </a:rPr>
              <a:t>agent </a:t>
            </a:r>
            <a:r>
              <a:rPr sz="3200" spc="-5" dirty="0">
                <a:latin typeface="Carlito"/>
                <a:cs typeface="Carlito"/>
              </a:rPr>
              <a:t>(action </a:t>
            </a:r>
            <a:r>
              <a:rPr sz="3200" spc="-15" dirty="0">
                <a:latin typeface="Carlito"/>
                <a:cs typeface="Carlito"/>
              </a:rPr>
              <a:t>unaltered </a:t>
            </a:r>
            <a:r>
              <a:rPr sz="3200" spc="-5" dirty="0">
                <a:latin typeface="Carlito"/>
                <a:cs typeface="Carlito"/>
              </a:rPr>
              <a:t>in</a:t>
            </a:r>
            <a:r>
              <a:rPr sz="3200" spc="95" dirty="0">
                <a:latin typeface="Carlito"/>
                <a:cs typeface="Carlito"/>
              </a:rPr>
              <a:t> </a:t>
            </a:r>
            <a:r>
              <a:rPr sz="3200" spc="-5" dirty="0">
                <a:latin typeface="Carlito"/>
                <a:cs typeface="Carlito"/>
              </a:rPr>
              <a:t>CKD)</a:t>
            </a:r>
            <a:endParaRPr sz="3200">
              <a:latin typeface="Carlito"/>
              <a:cs typeface="Carlito"/>
            </a:endParaRPr>
          </a:p>
          <a:p>
            <a:pPr marL="355600" indent="-342900">
              <a:spcBef>
                <a:spcPts val="770"/>
              </a:spcBef>
              <a:buFont typeface="Arial"/>
              <a:buChar char="•"/>
              <a:tabLst>
                <a:tab pos="354965" algn="l"/>
                <a:tab pos="355600" algn="l"/>
              </a:tabLst>
            </a:pPr>
            <a:r>
              <a:rPr sz="3200" spc="-5" dirty="0">
                <a:latin typeface="Carlito"/>
                <a:cs typeface="Carlito"/>
              </a:rPr>
              <a:t>H2 </a:t>
            </a:r>
            <a:r>
              <a:rPr sz="3200" spc="-20" dirty="0">
                <a:latin typeface="Carlito"/>
                <a:cs typeface="Carlito"/>
              </a:rPr>
              <a:t>blocker </a:t>
            </a:r>
            <a:r>
              <a:rPr sz="3200" spc="-5" dirty="0">
                <a:latin typeface="Carlito"/>
                <a:cs typeface="Carlito"/>
              </a:rPr>
              <a:t>(action </a:t>
            </a:r>
            <a:r>
              <a:rPr sz="3200" spc="-15" dirty="0">
                <a:latin typeface="Carlito"/>
                <a:cs typeface="Carlito"/>
              </a:rPr>
              <a:t>unaltered </a:t>
            </a:r>
            <a:r>
              <a:rPr sz="3200" spc="-5" dirty="0">
                <a:latin typeface="Carlito"/>
                <a:cs typeface="Carlito"/>
              </a:rPr>
              <a:t>in</a:t>
            </a:r>
            <a:r>
              <a:rPr sz="3200" spc="80" dirty="0">
                <a:latin typeface="Carlito"/>
                <a:cs typeface="Carlito"/>
              </a:rPr>
              <a:t> </a:t>
            </a:r>
            <a:r>
              <a:rPr sz="3200" spc="-5" dirty="0">
                <a:latin typeface="Carlito"/>
                <a:cs typeface="Carlito"/>
              </a:rPr>
              <a:t>CKD)</a:t>
            </a:r>
            <a:endParaRPr sz="3200">
              <a:latin typeface="Carlito"/>
              <a:cs typeface="Carlito"/>
            </a:endParaRPr>
          </a:p>
        </p:txBody>
      </p:sp>
      <p:sp>
        <p:nvSpPr>
          <p:cNvPr id="4" name="object 4"/>
          <p:cNvSpPr txBox="1"/>
          <p:nvPr/>
        </p:nvSpPr>
        <p:spPr>
          <a:xfrm>
            <a:off x="1831341" y="2320874"/>
            <a:ext cx="2197735" cy="1002030"/>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spc="5" dirty="0">
                <a:latin typeface="Carlito"/>
                <a:cs typeface="Carlito"/>
              </a:rPr>
              <a:t>M</a:t>
            </a:r>
            <a:r>
              <a:rPr sz="3200" spc="-10" dirty="0">
                <a:latin typeface="Carlito"/>
                <a:cs typeface="Carlito"/>
              </a:rPr>
              <a:t>i</a:t>
            </a:r>
            <a:r>
              <a:rPr sz="3200" spc="-5" dirty="0">
                <a:latin typeface="Carlito"/>
                <a:cs typeface="Carlito"/>
              </a:rPr>
              <a:t>da</a:t>
            </a:r>
            <a:r>
              <a:rPr sz="3200" spc="-75" dirty="0">
                <a:latin typeface="Carlito"/>
                <a:cs typeface="Carlito"/>
              </a:rPr>
              <a:t>z</a:t>
            </a:r>
            <a:r>
              <a:rPr sz="3200" spc="-5" dirty="0">
                <a:latin typeface="Carlito"/>
                <a:cs typeface="Carlito"/>
              </a:rPr>
              <a:t>olam  </a:t>
            </a:r>
            <a:r>
              <a:rPr sz="3200" spc="-15" dirty="0">
                <a:latin typeface="Carlito"/>
                <a:cs typeface="Carlito"/>
              </a:rPr>
              <a:t>alteration,</a:t>
            </a:r>
            <a:endParaRPr sz="3200">
              <a:latin typeface="Carlito"/>
              <a:cs typeface="Carlito"/>
            </a:endParaRPr>
          </a:p>
        </p:txBody>
      </p:sp>
      <p:sp>
        <p:nvSpPr>
          <p:cNvPr id="5" name="object 5"/>
          <p:cNvSpPr txBox="1"/>
          <p:nvPr/>
        </p:nvSpPr>
        <p:spPr>
          <a:xfrm>
            <a:off x="4362957" y="2320874"/>
            <a:ext cx="5690870" cy="1002030"/>
          </a:xfrm>
          <a:prstGeom prst="rect">
            <a:avLst/>
          </a:prstGeom>
        </p:spPr>
        <p:txBody>
          <a:bodyPr vert="horz" wrap="square" lIns="0" tIns="13335" rIns="0" bIns="0" rtlCol="0">
            <a:spAutoFit/>
          </a:bodyPr>
          <a:lstStyle/>
          <a:p>
            <a:pPr marL="12700" marR="5080" indent="880744">
              <a:spcBef>
                <a:spcPts val="105"/>
              </a:spcBef>
              <a:tabLst>
                <a:tab pos="2082164" algn="l"/>
                <a:tab pos="2730500" algn="l"/>
                <a:tab pos="4220845" algn="l"/>
                <a:tab pos="5333365" algn="l"/>
              </a:tabLst>
            </a:pPr>
            <a:r>
              <a:rPr sz="3200" spc="-5" dirty="0">
                <a:latin typeface="Carlito"/>
                <a:cs typeface="Carlito"/>
              </a:rPr>
              <a:t>(N</a:t>
            </a:r>
            <a:r>
              <a:rPr sz="3200" dirty="0">
                <a:latin typeface="Carlito"/>
                <a:cs typeface="Carlito"/>
              </a:rPr>
              <a:t>o		</a:t>
            </a:r>
            <a:r>
              <a:rPr sz="3200" spc="-5" dirty="0">
                <a:latin typeface="Carlito"/>
                <a:cs typeface="Carlito"/>
              </a:rPr>
              <a:t>pha</a:t>
            </a:r>
            <a:r>
              <a:rPr sz="3200" spc="-60" dirty="0">
                <a:latin typeface="Carlito"/>
                <a:cs typeface="Carlito"/>
              </a:rPr>
              <a:t>r</a:t>
            </a:r>
            <a:r>
              <a:rPr sz="3200" dirty="0">
                <a:latin typeface="Carlito"/>
                <a:cs typeface="Carlito"/>
              </a:rPr>
              <a:t>ama</a:t>
            </a:r>
            <a:r>
              <a:rPr sz="3200" spc="-30" dirty="0">
                <a:latin typeface="Carlito"/>
                <a:cs typeface="Carlito"/>
              </a:rPr>
              <a:t>c</a:t>
            </a:r>
            <a:r>
              <a:rPr sz="3200" spc="-5" dirty="0">
                <a:latin typeface="Carlito"/>
                <a:cs typeface="Carlito"/>
              </a:rPr>
              <a:t>ok</a:t>
            </a:r>
            <a:r>
              <a:rPr sz="3200" spc="-15" dirty="0">
                <a:latin typeface="Carlito"/>
                <a:cs typeface="Carlito"/>
              </a:rPr>
              <a:t>i</a:t>
            </a:r>
            <a:r>
              <a:rPr sz="3200" spc="-5" dirty="0">
                <a:latin typeface="Carlito"/>
                <a:cs typeface="Carlito"/>
              </a:rPr>
              <a:t>n</a:t>
            </a:r>
            <a:r>
              <a:rPr sz="3200" spc="-20" dirty="0">
                <a:latin typeface="Carlito"/>
                <a:cs typeface="Carlito"/>
              </a:rPr>
              <a:t>e</a:t>
            </a:r>
            <a:r>
              <a:rPr sz="3200" dirty="0">
                <a:latin typeface="Carlito"/>
                <a:cs typeface="Carlito"/>
              </a:rPr>
              <a:t>t</a:t>
            </a:r>
            <a:r>
              <a:rPr sz="3200" spc="-15" dirty="0">
                <a:latin typeface="Carlito"/>
                <a:cs typeface="Carlito"/>
              </a:rPr>
              <a:t>i</a:t>
            </a:r>
            <a:r>
              <a:rPr sz="3200" dirty="0">
                <a:latin typeface="Carlito"/>
                <a:cs typeface="Carlito"/>
              </a:rPr>
              <a:t>c  inc</a:t>
            </a:r>
            <a:r>
              <a:rPr sz="3200" spc="-45" dirty="0">
                <a:latin typeface="Carlito"/>
                <a:cs typeface="Carlito"/>
              </a:rPr>
              <a:t>r</a:t>
            </a:r>
            <a:r>
              <a:rPr sz="3200" dirty="0">
                <a:latin typeface="Carlito"/>
                <a:cs typeface="Carlito"/>
              </a:rPr>
              <a:t>eased	</a:t>
            </a:r>
            <a:r>
              <a:rPr sz="3200" spc="-5" dirty="0">
                <a:latin typeface="Carlito"/>
                <a:cs typeface="Carlito"/>
              </a:rPr>
              <a:t>sen</a:t>
            </a:r>
            <a:r>
              <a:rPr sz="3200" spc="-15" dirty="0">
                <a:latin typeface="Carlito"/>
                <a:cs typeface="Carlito"/>
              </a:rPr>
              <a:t>s</a:t>
            </a:r>
            <a:r>
              <a:rPr sz="3200" dirty="0">
                <a:latin typeface="Carlito"/>
                <a:cs typeface="Carlito"/>
              </a:rPr>
              <a:t>itivi</a:t>
            </a:r>
            <a:r>
              <a:rPr sz="3200" spc="10" dirty="0">
                <a:latin typeface="Carlito"/>
                <a:cs typeface="Carlito"/>
              </a:rPr>
              <a:t>t</a:t>
            </a:r>
            <a:r>
              <a:rPr sz="3200" dirty="0">
                <a:latin typeface="Carlito"/>
                <a:cs typeface="Carlito"/>
              </a:rPr>
              <a:t>y	</a:t>
            </a:r>
            <a:r>
              <a:rPr sz="3200" spc="-5" dirty="0">
                <a:latin typeface="Carlito"/>
                <a:cs typeface="Carlito"/>
              </a:rPr>
              <a:t>du</a:t>
            </a:r>
            <a:r>
              <a:rPr sz="3200" dirty="0">
                <a:latin typeface="Carlito"/>
                <a:cs typeface="Carlito"/>
              </a:rPr>
              <a:t>e	</a:t>
            </a:r>
            <a:r>
              <a:rPr sz="3200" spc="-45" dirty="0">
                <a:latin typeface="Carlito"/>
                <a:cs typeface="Carlito"/>
              </a:rPr>
              <a:t>to</a:t>
            </a:r>
            <a:endParaRPr sz="3200">
              <a:latin typeface="Carlito"/>
              <a:cs typeface="Carlito"/>
            </a:endParaRPr>
          </a:p>
        </p:txBody>
      </p:sp>
      <p:sp>
        <p:nvSpPr>
          <p:cNvPr id="6" name="object 6"/>
          <p:cNvSpPr txBox="1"/>
          <p:nvPr/>
        </p:nvSpPr>
        <p:spPr>
          <a:xfrm>
            <a:off x="1831340" y="3199735"/>
            <a:ext cx="8224520" cy="2171700"/>
          </a:xfrm>
          <a:prstGeom prst="rect">
            <a:avLst/>
          </a:prstGeom>
        </p:spPr>
        <p:txBody>
          <a:bodyPr vert="horz" wrap="square" lIns="0" tIns="109855" rIns="0" bIns="0" rtlCol="0">
            <a:spAutoFit/>
          </a:bodyPr>
          <a:lstStyle/>
          <a:p>
            <a:pPr marL="355600" algn="just">
              <a:spcBef>
                <a:spcPts val="865"/>
              </a:spcBef>
            </a:pPr>
            <a:r>
              <a:rPr sz="3200" spc="-5" dirty="0">
                <a:latin typeface="Carlito"/>
                <a:cs typeface="Carlito"/>
              </a:rPr>
              <a:t>pharmacodynamic</a:t>
            </a:r>
            <a:r>
              <a:rPr sz="3200" spc="30" dirty="0">
                <a:latin typeface="Carlito"/>
                <a:cs typeface="Carlito"/>
              </a:rPr>
              <a:t> </a:t>
            </a:r>
            <a:r>
              <a:rPr sz="3200" spc="-15" dirty="0">
                <a:latin typeface="Carlito"/>
                <a:cs typeface="Carlito"/>
              </a:rPr>
              <a:t>alteration)</a:t>
            </a:r>
            <a:endParaRPr sz="3200">
              <a:latin typeface="Carlito"/>
              <a:cs typeface="Carlito"/>
            </a:endParaRPr>
          </a:p>
          <a:p>
            <a:pPr marL="355600" marR="5080" indent="-342900" algn="just">
              <a:spcBef>
                <a:spcPts val="770"/>
              </a:spcBef>
              <a:buFont typeface="Arial"/>
              <a:buChar char="•"/>
              <a:tabLst>
                <a:tab pos="355600" algn="l"/>
              </a:tabLst>
            </a:pPr>
            <a:r>
              <a:rPr sz="3200" spc="-15" dirty="0">
                <a:latin typeface="Carlito"/>
                <a:cs typeface="Carlito"/>
              </a:rPr>
              <a:t>Metoclopromide </a:t>
            </a:r>
            <a:r>
              <a:rPr sz="3200" spc="-5" dirty="0">
                <a:latin typeface="Carlito"/>
                <a:cs typeface="Carlito"/>
              </a:rPr>
              <a:t>(significant </a:t>
            </a:r>
            <a:r>
              <a:rPr sz="3200" spc="-10" dirty="0">
                <a:latin typeface="Carlito"/>
                <a:cs typeface="Carlito"/>
              </a:rPr>
              <a:t>reduction </a:t>
            </a:r>
            <a:r>
              <a:rPr sz="3200" spc="5" dirty="0">
                <a:latin typeface="Carlito"/>
                <a:cs typeface="Carlito"/>
              </a:rPr>
              <a:t>in  </a:t>
            </a:r>
            <a:r>
              <a:rPr sz="3200" spc="-10" dirty="0">
                <a:latin typeface="Carlito"/>
                <a:cs typeface="Carlito"/>
              </a:rPr>
              <a:t>clearance </a:t>
            </a:r>
            <a:r>
              <a:rPr sz="3200" dirty="0">
                <a:latin typeface="Carlito"/>
                <a:cs typeface="Carlito"/>
              </a:rPr>
              <a:t>and </a:t>
            </a:r>
            <a:r>
              <a:rPr sz="3200" spc="-15" dirty="0">
                <a:latin typeface="Carlito"/>
                <a:cs typeface="Carlito"/>
              </a:rPr>
              <a:t>prolongation </a:t>
            </a:r>
            <a:r>
              <a:rPr sz="3200" dirty="0">
                <a:latin typeface="Carlito"/>
                <a:cs typeface="Carlito"/>
              </a:rPr>
              <a:t>of the </a:t>
            </a:r>
            <a:r>
              <a:rPr sz="3200" spc="-5" dirty="0">
                <a:latin typeface="Carlito"/>
                <a:cs typeface="Carlito"/>
              </a:rPr>
              <a:t>terminal half  </a:t>
            </a:r>
            <a:r>
              <a:rPr sz="3200" spc="-20" dirty="0">
                <a:latin typeface="Carlito"/>
                <a:cs typeface="Carlito"/>
              </a:rPr>
              <a:t>life)</a:t>
            </a:r>
            <a:endParaRPr sz="3200">
              <a:latin typeface="Carlito"/>
              <a:cs typeface="Carli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5098" y="171958"/>
            <a:ext cx="2243455" cy="696595"/>
          </a:xfrm>
          <a:prstGeom prst="rect">
            <a:avLst/>
          </a:prstGeom>
        </p:spPr>
        <p:txBody>
          <a:bodyPr vert="horz" wrap="square" lIns="0" tIns="12700" rIns="0" bIns="0" rtlCol="0" anchor="ctr">
            <a:spAutoFit/>
          </a:bodyPr>
          <a:lstStyle/>
          <a:p>
            <a:pPr marL="12700">
              <a:lnSpc>
                <a:spcPct val="100000"/>
              </a:lnSpc>
              <a:spcBef>
                <a:spcPts val="100"/>
              </a:spcBef>
            </a:pPr>
            <a:r>
              <a:rPr spc="-215" dirty="0"/>
              <a:t>Induction</a:t>
            </a:r>
            <a:endParaRPr/>
          </a:p>
        </p:txBody>
      </p:sp>
      <p:sp>
        <p:nvSpPr>
          <p:cNvPr id="3" name="object 3"/>
          <p:cNvSpPr txBox="1"/>
          <p:nvPr/>
        </p:nvSpPr>
        <p:spPr>
          <a:xfrm>
            <a:off x="1983740" y="1129640"/>
            <a:ext cx="8871614" cy="3732529"/>
          </a:xfrm>
          <a:prstGeom prst="rect">
            <a:avLst/>
          </a:prstGeom>
        </p:spPr>
        <p:txBody>
          <a:bodyPr vert="horz" wrap="square" lIns="0" tIns="109855" rIns="0" bIns="0" rtlCol="0">
            <a:spAutoFit/>
          </a:bodyPr>
          <a:lstStyle/>
          <a:p>
            <a:pPr marL="355600" indent="-342900" algn="just">
              <a:spcBef>
                <a:spcPts val="865"/>
              </a:spcBef>
              <a:buFont typeface="Arial"/>
              <a:buChar char="•"/>
              <a:tabLst>
                <a:tab pos="355600" algn="l"/>
              </a:tabLst>
            </a:pPr>
            <a:r>
              <a:rPr sz="3200" spc="-5" dirty="0">
                <a:latin typeface="Carlito"/>
                <a:cs typeface="Carlito"/>
              </a:rPr>
              <a:t>Low albumin </a:t>
            </a:r>
            <a:r>
              <a:rPr sz="3200" spc="-10" dirty="0">
                <a:latin typeface="Carlito"/>
                <a:cs typeface="Carlito"/>
              </a:rPr>
              <a:t>levels </a:t>
            </a:r>
            <a:r>
              <a:rPr sz="3200" spc="-5" dirty="0">
                <a:latin typeface="Carlito"/>
                <a:cs typeface="Carlito"/>
              </a:rPr>
              <a:t>increase in </a:t>
            </a:r>
            <a:r>
              <a:rPr sz="3200" spc="-15" dirty="0">
                <a:latin typeface="Carlito"/>
                <a:cs typeface="Carlito"/>
              </a:rPr>
              <a:t>free</a:t>
            </a:r>
            <a:r>
              <a:rPr sz="3200" spc="80" dirty="0">
                <a:latin typeface="Carlito"/>
                <a:cs typeface="Carlito"/>
              </a:rPr>
              <a:t> </a:t>
            </a:r>
            <a:r>
              <a:rPr sz="3200" spc="-10" dirty="0">
                <a:latin typeface="Carlito"/>
                <a:cs typeface="Carlito"/>
              </a:rPr>
              <a:t>fraction</a:t>
            </a:r>
            <a:endParaRPr sz="3200" dirty="0">
              <a:latin typeface="Carlito"/>
              <a:cs typeface="Carlito"/>
            </a:endParaRPr>
          </a:p>
          <a:p>
            <a:pPr marL="355600" marR="5080" indent="-342900" algn="just">
              <a:spcBef>
                <a:spcPts val="770"/>
              </a:spcBef>
              <a:buFont typeface="Arial"/>
              <a:buChar char="•"/>
              <a:tabLst>
                <a:tab pos="355600" algn="l"/>
              </a:tabLst>
            </a:pPr>
            <a:r>
              <a:rPr sz="3200" spc="-10" dirty="0">
                <a:latin typeface="Carlito"/>
                <a:cs typeface="Carlito"/>
              </a:rPr>
              <a:t>Uremia </a:t>
            </a:r>
            <a:r>
              <a:rPr lang="en-US" sz="3200" spc="-10" dirty="0">
                <a:latin typeface="Carlito"/>
                <a:cs typeface="Carlito"/>
              </a:rPr>
              <a:t>    </a:t>
            </a:r>
            <a:r>
              <a:rPr sz="3200" spc="-10" dirty="0">
                <a:latin typeface="Carlito"/>
                <a:cs typeface="Carlito"/>
              </a:rPr>
              <a:t>altered </a:t>
            </a:r>
            <a:r>
              <a:rPr sz="3200" spc="-5" dirty="0">
                <a:latin typeface="Carlito"/>
                <a:cs typeface="Carlito"/>
              </a:rPr>
              <a:t>BBB </a:t>
            </a:r>
            <a:r>
              <a:rPr lang="en-US" sz="3200" spc="-5" dirty="0">
                <a:latin typeface="Carlito"/>
                <a:cs typeface="Carlito"/>
              </a:rPr>
              <a:t>       </a:t>
            </a:r>
            <a:r>
              <a:rPr sz="3200" spc="-5" dirty="0">
                <a:latin typeface="Carlito"/>
                <a:cs typeface="Carlito"/>
              </a:rPr>
              <a:t>increase </a:t>
            </a:r>
            <a:r>
              <a:rPr sz="3200" dirty="0">
                <a:latin typeface="Carlito"/>
                <a:cs typeface="Carlito"/>
              </a:rPr>
              <a:t>the </a:t>
            </a:r>
            <a:r>
              <a:rPr sz="3200" spc="-10" dirty="0">
                <a:latin typeface="Carlito"/>
                <a:cs typeface="Carlito"/>
              </a:rPr>
              <a:t>levels  </a:t>
            </a:r>
            <a:r>
              <a:rPr sz="3200" dirty="0">
                <a:latin typeface="Carlito"/>
                <a:cs typeface="Carlito"/>
              </a:rPr>
              <a:t>of </a:t>
            </a:r>
            <a:r>
              <a:rPr sz="3200" spc="-5" dirty="0">
                <a:latin typeface="Carlito"/>
                <a:cs typeface="Carlito"/>
              </a:rPr>
              <a:t>unbound drug </a:t>
            </a:r>
            <a:r>
              <a:rPr sz="3200" spc="-10" dirty="0">
                <a:latin typeface="Carlito"/>
                <a:cs typeface="Carlito"/>
              </a:rPr>
              <a:t>crossing </a:t>
            </a:r>
            <a:r>
              <a:rPr sz="3200" dirty="0">
                <a:latin typeface="Carlito"/>
                <a:cs typeface="Carlito"/>
              </a:rPr>
              <a:t>the </a:t>
            </a:r>
            <a:r>
              <a:rPr sz="3200" spc="-5" dirty="0">
                <a:latin typeface="Carlito"/>
                <a:cs typeface="Carlito"/>
              </a:rPr>
              <a:t>BBB </a:t>
            </a:r>
            <a:r>
              <a:rPr sz="3200" spc="-20" dirty="0">
                <a:latin typeface="Carlito"/>
                <a:cs typeface="Carlito"/>
              </a:rPr>
              <a:t>into</a:t>
            </a:r>
            <a:r>
              <a:rPr sz="3200" spc="45" dirty="0">
                <a:latin typeface="Carlito"/>
                <a:cs typeface="Carlito"/>
              </a:rPr>
              <a:t> </a:t>
            </a:r>
            <a:r>
              <a:rPr sz="3200" spc="-5" dirty="0">
                <a:latin typeface="Carlito"/>
                <a:cs typeface="Carlito"/>
              </a:rPr>
              <a:t>CNS</a:t>
            </a:r>
            <a:endParaRPr sz="3200" dirty="0">
              <a:latin typeface="Carlito"/>
              <a:cs typeface="Carlito"/>
            </a:endParaRPr>
          </a:p>
          <a:p>
            <a:pPr marL="355600" marR="5715" indent="-342900" algn="just">
              <a:spcBef>
                <a:spcPts val="770"/>
              </a:spcBef>
              <a:buFont typeface="Arial"/>
              <a:buChar char="•"/>
              <a:tabLst>
                <a:tab pos="355600" algn="l"/>
              </a:tabLst>
            </a:pPr>
            <a:r>
              <a:rPr sz="3200" i="1" spc="-5" dirty="0">
                <a:latin typeface="Carlito"/>
                <a:cs typeface="Carlito"/>
              </a:rPr>
              <a:t>Dose of </a:t>
            </a:r>
            <a:r>
              <a:rPr sz="3200" i="1" dirty="0">
                <a:latin typeface="Carlito"/>
                <a:cs typeface="Carlito"/>
              </a:rPr>
              <a:t>induction </a:t>
            </a:r>
            <a:r>
              <a:rPr sz="3200" i="1" spc="-10" dirty="0">
                <a:latin typeface="Carlito"/>
                <a:cs typeface="Carlito"/>
              </a:rPr>
              <a:t>agents </a:t>
            </a:r>
            <a:r>
              <a:rPr sz="3200" i="1" dirty="0">
                <a:latin typeface="Carlito"/>
                <a:cs typeface="Carlito"/>
              </a:rPr>
              <a:t>may </a:t>
            </a:r>
            <a:r>
              <a:rPr sz="3200" i="1" spc="-5" dirty="0">
                <a:latin typeface="Carlito"/>
                <a:cs typeface="Carlito"/>
              </a:rPr>
              <a:t>need </a:t>
            </a:r>
            <a:r>
              <a:rPr sz="3200" i="1" spc="-25" dirty="0">
                <a:latin typeface="Carlito"/>
                <a:cs typeface="Carlito"/>
              </a:rPr>
              <a:t>to </a:t>
            </a:r>
            <a:r>
              <a:rPr sz="3200" i="1" spc="-5" dirty="0">
                <a:latin typeface="Carlito"/>
                <a:cs typeface="Carlito"/>
              </a:rPr>
              <a:t>be  </a:t>
            </a:r>
            <a:r>
              <a:rPr sz="3200" i="1" spc="-15" dirty="0">
                <a:latin typeface="Carlito"/>
                <a:cs typeface="Carlito"/>
              </a:rPr>
              <a:t>adjusted</a:t>
            </a:r>
            <a:r>
              <a:rPr sz="3200" i="1" spc="690" dirty="0">
                <a:latin typeface="Carlito"/>
                <a:cs typeface="Carlito"/>
              </a:rPr>
              <a:t> </a:t>
            </a:r>
            <a:r>
              <a:rPr sz="3200" i="1" spc="-10" dirty="0">
                <a:latin typeface="Carlito"/>
                <a:cs typeface="Carlito"/>
              </a:rPr>
              <a:t>according </a:t>
            </a:r>
            <a:r>
              <a:rPr sz="3200" i="1" spc="-25" dirty="0">
                <a:latin typeface="Carlito"/>
                <a:cs typeface="Carlito"/>
              </a:rPr>
              <a:t>to </a:t>
            </a:r>
            <a:r>
              <a:rPr sz="3200" i="1" dirty="0">
                <a:latin typeface="Carlito"/>
                <a:cs typeface="Carlito"/>
              </a:rPr>
              <a:t>the </a:t>
            </a:r>
            <a:r>
              <a:rPr sz="3200" i="1" spc="-10" dirty="0">
                <a:latin typeface="Carlito"/>
                <a:cs typeface="Carlito"/>
              </a:rPr>
              <a:t>volume </a:t>
            </a:r>
            <a:r>
              <a:rPr sz="3200" i="1" spc="-15" dirty="0">
                <a:latin typeface="Carlito"/>
                <a:cs typeface="Carlito"/>
              </a:rPr>
              <a:t>status,  </a:t>
            </a:r>
            <a:r>
              <a:rPr sz="3200" i="1" spc="-5" dirty="0">
                <a:latin typeface="Carlito"/>
                <a:cs typeface="Carlito"/>
              </a:rPr>
              <a:t>acidic </a:t>
            </a:r>
            <a:r>
              <a:rPr sz="3200" i="1" dirty="0">
                <a:latin typeface="Carlito"/>
                <a:cs typeface="Carlito"/>
              </a:rPr>
              <a:t>pH </a:t>
            </a:r>
            <a:r>
              <a:rPr sz="3200" i="1" spc="-5" dirty="0">
                <a:latin typeface="Carlito"/>
                <a:cs typeface="Carlito"/>
              </a:rPr>
              <a:t>and </a:t>
            </a:r>
            <a:r>
              <a:rPr sz="3200" i="1" dirty="0">
                <a:latin typeface="Carlito"/>
                <a:cs typeface="Carlito"/>
              </a:rPr>
              <a:t>increased </a:t>
            </a:r>
            <a:r>
              <a:rPr sz="3200" i="1" spc="-5" dirty="0">
                <a:latin typeface="Carlito"/>
                <a:cs typeface="Carlito"/>
              </a:rPr>
              <a:t>sensitivity of </a:t>
            </a:r>
            <a:r>
              <a:rPr sz="3200" i="1" dirty="0">
                <a:latin typeface="Carlito"/>
                <a:cs typeface="Carlito"/>
              </a:rPr>
              <a:t>the  nervous </a:t>
            </a:r>
            <a:r>
              <a:rPr sz="3200" i="1" spc="-25" dirty="0">
                <a:latin typeface="Carlito"/>
                <a:cs typeface="Carlito"/>
              </a:rPr>
              <a:t>system to </a:t>
            </a:r>
            <a:r>
              <a:rPr sz="3200" i="1" dirty="0">
                <a:latin typeface="Carlito"/>
                <a:cs typeface="Carlito"/>
              </a:rPr>
              <a:t>these</a:t>
            </a:r>
            <a:r>
              <a:rPr sz="3200" i="1" spc="50" dirty="0">
                <a:latin typeface="Carlito"/>
                <a:cs typeface="Carlito"/>
              </a:rPr>
              <a:t> </a:t>
            </a:r>
            <a:r>
              <a:rPr sz="3200" i="1" spc="-5" dirty="0">
                <a:latin typeface="Carlito"/>
                <a:cs typeface="Carlito"/>
              </a:rPr>
              <a:t>drugs</a:t>
            </a:r>
            <a:endParaRPr sz="3200" dirty="0">
              <a:latin typeface="Carlito"/>
              <a:cs typeface="Carlito"/>
            </a:endParaRPr>
          </a:p>
        </p:txBody>
      </p:sp>
      <p:sp>
        <p:nvSpPr>
          <p:cNvPr id="4" name="object 4"/>
          <p:cNvSpPr/>
          <p:nvPr/>
        </p:nvSpPr>
        <p:spPr>
          <a:xfrm>
            <a:off x="5638800" y="1469898"/>
            <a:ext cx="457200" cy="111125"/>
          </a:xfrm>
          <a:custGeom>
            <a:avLst/>
            <a:gdLst/>
            <a:ahLst/>
            <a:cxnLst/>
            <a:rect l="l" t="t" r="r" b="b"/>
            <a:pathLst>
              <a:path w="457200" h="111125">
                <a:moveTo>
                  <a:pt x="403083" y="65028"/>
                </a:moveTo>
                <a:lnTo>
                  <a:pt x="352678" y="94234"/>
                </a:lnTo>
                <a:lnTo>
                  <a:pt x="351154" y="100075"/>
                </a:lnTo>
                <a:lnTo>
                  <a:pt x="353695" y="104521"/>
                </a:lnTo>
                <a:lnTo>
                  <a:pt x="356362" y="109092"/>
                </a:lnTo>
                <a:lnTo>
                  <a:pt x="362203" y="110743"/>
                </a:lnTo>
                <a:lnTo>
                  <a:pt x="440783" y="65150"/>
                </a:lnTo>
                <a:lnTo>
                  <a:pt x="403083" y="65028"/>
                </a:lnTo>
                <a:close/>
              </a:path>
              <a:path w="457200" h="111125">
                <a:moveTo>
                  <a:pt x="419374" y="55595"/>
                </a:moveTo>
                <a:lnTo>
                  <a:pt x="403083" y="65028"/>
                </a:lnTo>
                <a:lnTo>
                  <a:pt x="438276" y="65150"/>
                </a:lnTo>
                <a:lnTo>
                  <a:pt x="438285" y="63880"/>
                </a:lnTo>
                <a:lnTo>
                  <a:pt x="433450" y="63880"/>
                </a:lnTo>
                <a:lnTo>
                  <a:pt x="419374" y="55595"/>
                </a:lnTo>
                <a:close/>
              </a:path>
              <a:path w="457200" h="111125">
                <a:moveTo>
                  <a:pt x="362585" y="0"/>
                </a:moveTo>
                <a:lnTo>
                  <a:pt x="356742" y="1524"/>
                </a:lnTo>
                <a:lnTo>
                  <a:pt x="351409" y="10667"/>
                </a:lnTo>
                <a:lnTo>
                  <a:pt x="352933" y="16510"/>
                </a:lnTo>
                <a:lnTo>
                  <a:pt x="403036" y="45978"/>
                </a:lnTo>
                <a:lnTo>
                  <a:pt x="438403" y="46100"/>
                </a:lnTo>
                <a:lnTo>
                  <a:pt x="438276" y="65150"/>
                </a:lnTo>
                <a:lnTo>
                  <a:pt x="440783" y="65150"/>
                </a:lnTo>
                <a:lnTo>
                  <a:pt x="457200" y="55625"/>
                </a:lnTo>
                <a:lnTo>
                  <a:pt x="362585" y="0"/>
                </a:lnTo>
                <a:close/>
              </a:path>
              <a:path w="457200" h="111125">
                <a:moveTo>
                  <a:pt x="0" y="44576"/>
                </a:moveTo>
                <a:lnTo>
                  <a:pt x="0" y="63626"/>
                </a:lnTo>
                <a:lnTo>
                  <a:pt x="403083" y="65028"/>
                </a:lnTo>
                <a:lnTo>
                  <a:pt x="419374" y="55595"/>
                </a:lnTo>
                <a:lnTo>
                  <a:pt x="403036" y="45978"/>
                </a:lnTo>
                <a:lnTo>
                  <a:pt x="0" y="44576"/>
                </a:lnTo>
                <a:close/>
              </a:path>
              <a:path w="457200" h="111125">
                <a:moveTo>
                  <a:pt x="433577" y="47371"/>
                </a:moveTo>
                <a:lnTo>
                  <a:pt x="419374" y="55595"/>
                </a:lnTo>
                <a:lnTo>
                  <a:pt x="433450" y="63880"/>
                </a:lnTo>
                <a:lnTo>
                  <a:pt x="433577" y="47371"/>
                </a:lnTo>
                <a:close/>
              </a:path>
              <a:path w="457200" h="111125">
                <a:moveTo>
                  <a:pt x="438395" y="47371"/>
                </a:moveTo>
                <a:lnTo>
                  <a:pt x="433577" y="47371"/>
                </a:lnTo>
                <a:lnTo>
                  <a:pt x="433450" y="63880"/>
                </a:lnTo>
                <a:lnTo>
                  <a:pt x="438285" y="63880"/>
                </a:lnTo>
                <a:lnTo>
                  <a:pt x="438395" y="47371"/>
                </a:lnTo>
                <a:close/>
              </a:path>
              <a:path w="457200" h="111125">
                <a:moveTo>
                  <a:pt x="403036" y="45978"/>
                </a:moveTo>
                <a:lnTo>
                  <a:pt x="419374" y="55595"/>
                </a:lnTo>
                <a:lnTo>
                  <a:pt x="433577" y="47371"/>
                </a:lnTo>
                <a:lnTo>
                  <a:pt x="438395" y="47371"/>
                </a:lnTo>
                <a:lnTo>
                  <a:pt x="438403" y="46100"/>
                </a:lnTo>
                <a:lnTo>
                  <a:pt x="403036" y="45978"/>
                </a:lnTo>
                <a:close/>
              </a:path>
            </a:pathLst>
          </a:custGeom>
          <a:solidFill>
            <a:srgbClr val="000000"/>
          </a:solidFill>
        </p:spPr>
        <p:txBody>
          <a:bodyPr wrap="square" lIns="0" tIns="0" rIns="0" bIns="0" rtlCol="0"/>
          <a:lstStyle/>
          <a:p>
            <a:endParaRPr/>
          </a:p>
        </p:txBody>
      </p:sp>
      <p:sp>
        <p:nvSpPr>
          <p:cNvPr id="5" name="object 5"/>
          <p:cNvSpPr/>
          <p:nvPr/>
        </p:nvSpPr>
        <p:spPr>
          <a:xfrm>
            <a:off x="3657600" y="2079499"/>
            <a:ext cx="457200" cy="111125"/>
          </a:xfrm>
          <a:custGeom>
            <a:avLst/>
            <a:gdLst/>
            <a:ahLst/>
            <a:cxnLst/>
            <a:rect l="l" t="t" r="r" b="b"/>
            <a:pathLst>
              <a:path w="457200" h="111125">
                <a:moveTo>
                  <a:pt x="403083" y="65028"/>
                </a:moveTo>
                <a:lnTo>
                  <a:pt x="352679" y="94234"/>
                </a:lnTo>
                <a:lnTo>
                  <a:pt x="351155" y="100075"/>
                </a:lnTo>
                <a:lnTo>
                  <a:pt x="353694" y="104521"/>
                </a:lnTo>
                <a:lnTo>
                  <a:pt x="356362" y="109092"/>
                </a:lnTo>
                <a:lnTo>
                  <a:pt x="362204" y="110743"/>
                </a:lnTo>
                <a:lnTo>
                  <a:pt x="440783" y="65150"/>
                </a:lnTo>
                <a:lnTo>
                  <a:pt x="403083" y="65028"/>
                </a:lnTo>
                <a:close/>
              </a:path>
              <a:path w="457200" h="111125">
                <a:moveTo>
                  <a:pt x="419374" y="55595"/>
                </a:moveTo>
                <a:lnTo>
                  <a:pt x="403083" y="65028"/>
                </a:lnTo>
                <a:lnTo>
                  <a:pt x="438276" y="65150"/>
                </a:lnTo>
                <a:lnTo>
                  <a:pt x="438285" y="63880"/>
                </a:lnTo>
                <a:lnTo>
                  <a:pt x="433450" y="63880"/>
                </a:lnTo>
                <a:lnTo>
                  <a:pt x="419374" y="55595"/>
                </a:lnTo>
                <a:close/>
              </a:path>
              <a:path w="457200" h="111125">
                <a:moveTo>
                  <a:pt x="362585" y="0"/>
                </a:moveTo>
                <a:lnTo>
                  <a:pt x="356743" y="1524"/>
                </a:lnTo>
                <a:lnTo>
                  <a:pt x="351408" y="10667"/>
                </a:lnTo>
                <a:lnTo>
                  <a:pt x="352932" y="16510"/>
                </a:lnTo>
                <a:lnTo>
                  <a:pt x="403036" y="45978"/>
                </a:lnTo>
                <a:lnTo>
                  <a:pt x="438404" y="46100"/>
                </a:lnTo>
                <a:lnTo>
                  <a:pt x="438276" y="65150"/>
                </a:lnTo>
                <a:lnTo>
                  <a:pt x="440783" y="65150"/>
                </a:lnTo>
                <a:lnTo>
                  <a:pt x="457200" y="55625"/>
                </a:lnTo>
                <a:lnTo>
                  <a:pt x="362585" y="0"/>
                </a:lnTo>
                <a:close/>
              </a:path>
              <a:path w="457200" h="111125">
                <a:moveTo>
                  <a:pt x="0" y="44576"/>
                </a:moveTo>
                <a:lnTo>
                  <a:pt x="0" y="63626"/>
                </a:lnTo>
                <a:lnTo>
                  <a:pt x="403083" y="65028"/>
                </a:lnTo>
                <a:lnTo>
                  <a:pt x="419374" y="55595"/>
                </a:lnTo>
                <a:lnTo>
                  <a:pt x="403036" y="45978"/>
                </a:lnTo>
                <a:lnTo>
                  <a:pt x="0" y="44576"/>
                </a:lnTo>
                <a:close/>
              </a:path>
              <a:path w="457200" h="111125">
                <a:moveTo>
                  <a:pt x="433577" y="47371"/>
                </a:moveTo>
                <a:lnTo>
                  <a:pt x="419374" y="55595"/>
                </a:lnTo>
                <a:lnTo>
                  <a:pt x="433450" y="63880"/>
                </a:lnTo>
                <a:lnTo>
                  <a:pt x="433577" y="47371"/>
                </a:lnTo>
                <a:close/>
              </a:path>
              <a:path w="457200" h="111125">
                <a:moveTo>
                  <a:pt x="438395" y="47371"/>
                </a:moveTo>
                <a:lnTo>
                  <a:pt x="433577" y="47371"/>
                </a:lnTo>
                <a:lnTo>
                  <a:pt x="433450" y="63880"/>
                </a:lnTo>
                <a:lnTo>
                  <a:pt x="438285" y="63880"/>
                </a:lnTo>
                <a:lnTo>
                  <a:pt x="438395" y="47371"/>
                </a:lnTo>
                <a:close/>
              </a:path>
              <a:path w="457200" h="111125">
                <a:moveTo>
                  <a:pt x="403036" y="45978"/>
                </a:moveTo>
                <a:lnTo>
                  <a:pt x="419374" y="55595"/>
                </a:lnTo>
                <a:lnTo>
                  <a:pt x="433577" y="47371"/>
                </a:lnTo>
                <a:lnTo>
                  <a:pt x="438395" y="47371"/>
                </a:lnTo>
                <a:lnTo>
                  <a:pt x="438404" y="46100"/>
                </a:lnTo>
                <a:lnTo>
                  <a:pt x="403036" y="45978"/>
                </a:lnTo>
                <a:close/>
              </a:path>
            </a:pathLst>
          </a:custGeom>
          <a:solidFill>
            <a:srgbClr val="000000"/>
          </a:solidFill>
        </p:spPr>
        <p:txBody>
          <a:bodyPr wrap="square" lIns="0" tIns="0" rIns="0" bIns="0" rtlCol="0"/>
          <a:lstStyle/>
          <a:p>
            <a:endParaRPr/>
          </a:p>
        </p:txBody>
      </p:sp>
      <p:sp>
        <p:nvSpPr>
          <p:cNvPr id="6" name="object 6"/>
          <p:cNvSpPr/>
          <p:nvPr/>
        </p:nvSpPr>
        <p:spPr>
          <a:xfrm>
            <a:off x="6172200" y="2079499"/>
            <a:ext cx="457200" cy="111125"/>
          </a:xfrm>
          <a:custGeom>
            <a:avLst/>
            <a:gdLst/>
            <a:ahLst/>
            <a:cxnLst/>
            <a:rect l="l" t="t" r="r" b="b"/>
            <a:pathLst>
              <a:path w="457200" h="111125">
                <a:moveTo>
                  <a:pt x="403083" y="65028"/>
                </a:moveTo>
                <a:lnTo>
                  <a:pt x="352678" y="94234"/>
                </a:lnTo>
                <a:lnTo>
                  <a:pt x="351154" y="100075"/>
                </a:lnTo>
                <a:lnTo>
                  <a:pt x="353695" y="104521"/>
                </a:lnTo>
                <a:lnTo>
                  <a:pt x="356362" y="109092"/>
                </a:lnTo>
                <a:lnTo>
                  <a:pt x="362203" y="110743"/>
                </a:lnTo>
                <a:lnTo>
                  <a:pt x="440783" y="65150"/>
                </a:lnTo>
                <a:lnTo>
                  <a:pt x="403083" y="65028"/>
                </a:lnTo>
                <a:close/>
              </a:path>
              <a:path w="457200" h="111125">
                <a:moveTo>
                  <a:pt x="419374" y="55595"/>
                </a:moveTo>
                <a:lnTo>
                  <a:pt x="403083" y="65028"/>
                </a:lnTo>
                <a:lnTo>
                  <a:pt x="438276" y="65150"/>
                </a:lnTo>
                <a:lnTo>
                  <a:pt x="438285" y="63880"/>
                </a:lnTo>
                <a:lnTo>
                  <a:pt x="433450" y="63880"/>
                </a:lnTo>
                <a:lnTo>
                  <a:pt x="419374" y="55595"/>
                </a:lnTo>
                <a:close/>
              </a:path>
              <a:path w="457200" h="111125">
                <a:moveTo>
                  <a:pt x="362585" y="0"/>
                </a:moveTo>
                <a:lnTo>
                  <a:pt x="356742" y="1524"/>
                </a:lnTo>
                <a:lnTo>
                  <a:pt x="351409" y="10667"/>
                </a:lnTo>
                <a:lnTo>
                  <a:pt x="352933" y="16510"/>
                </a:lnTo>
                <a:lnTo>
                  <a:pt x="403036" y="45978"/>
                </a:lnTo>
                <a:lnTo>
                  <a:pt x="438403" y="46100"/>
                </a:lnTo>
                <a:lnTo>
                  <a:pt x="438276" y="65150"/>
                </a:lnTo>
                <a:lnTo>
                  <a:pt x="440783" y="65150"/>
                </a:lnTo>
                <a:lnTo>
                  <a:pt x="457200" y="55625"/>
                </a:lnTo>
                <a:lnTo>
                  <a:pt x="362585" y="0"/>
                </a:lnTo>
                <a:close/>
              </a:path>
              <a:path w="457200" h="111125">
                <a:moveTo>
                  <a:pt x="0" y="44576"/>
                </a:moveTo>
                <a:lnTo>
                  <a:pt x="0" y="63626"/>
                </a:lnTo>
                <a:lnTo>
                  <a:pt x="403083" y="65028"/>
                </a:lnTo>
                <a:lnTo>
                  <a:pt x="419374" y="55595"/>
                </a:lnTo>
                <a:lnTo>
                  <a:pt x="403036" y="45978"/>
                </a:lnTo>
                <a:lnTo>
                  <a:pt x="0" y="44576"/>
                </a:lnTo>
                <a:close/>
              </a:path>
              <a:path w="457200" h="111125">
                <a:moveTo>
                  <a:pt x="433577" y="47371"/>
                </a:moveTo>
                <a:lnTo>
                  <a:pt x="419374" y="55595"/>
                </a:lnTo>
                <a:lnTo>
                  <a:pt x="433450" y="63880"/>
                </a:lnTo>
                <a:lnTo>
                  <a:pt x="433577" y="47371"/>
                </a:lnTo>
                <a:close/>
              </a:path>
              <a:path w="457200" h="111125">
                <a:moveTo>
                  <a:pt x="438395" y="47371"/>
                </a:moveTo>
                <a:lnTo>
                  <a:pt x="433577" y="47371"/>
                </a:lnTo>
                <a:lnTo>
                  <a:pt x="433450" y="63880"/>
                </a:lnTo>
                <a:lnTo>
                  <a:pt x="438285" y="63880"/>
                </a:lnTo>
                <a:lnTo>
                  <a:pt x="438395" y="47371"/>
                </a:lnTo>
                <a:close/>
              </a:path>
              <a:path w="457200" h="111125">
                <a:moveTo>
                  <a:pt x="403036" y="45978"/>
                </a:moveTo>
                <a:lnTo>
                  <a:pt x="419374" y="55595"/>
                </a:lnTo>
                <a:lnTo>
                  <a:pt x="433577" y="47371"/>
                </a:lnTo>
                <a:lnTo>
                  <a:pt x="438395" y="47371"/>
                </a:lnTo>
                <a:lnTo>
                  <a:pt x="438403" y="46100"/>
                </a:lnTo>
                <a:lnTo>
                  <a:pt x="403036" y="45978"/>
                </a:lnTo>
                <a:close/>
              </a:path>
            </a:pathLst>
          </a:custGeom>
          <a:solidFill>
            <a:srgbClr val="000000"/>
          </a:solid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20767" y="693166"/>
            <a:ext cx="4707255" cy="513715"/>
          </a:xfrm>
          <a:prstGeom prst="rect">
            <a:avLst/>
          </a:prstGeom>
        </p:spPr>
        <p:txBody>
          <a:bodyPr vert="horz" wrap="square" lIns="0" tIns="13335" rIns="0" bIns="0" rtlCol="0">
            <a:spAutoFit/>
          </a:bodyPr>
          <a:lstStyle/>
          <a:p>
            <a:pPr marL="12700">
              <a:spcBef>
                <a:spcPts val="105"/>
              </a:spcBef>
            </a:pPr>
            <a:r>
              <a:rPr sz="3200" spc="-5" dirty="0">
                <a:latin typeface="Carlito"/>
                <a:cs typeface="Carlito"/>
              </a:rPr>
              <a:t>No change in distribution</a:t>
            </a:r>
            <a:r>
              <a:rPr sz="3200" spc="540" dirty="0">
                <a:latin typeface="Carlito"/>
                <a:cs typeface="Carlito"/>
              </a:rPr>
              <a:t> </a:t>
            </a:r>
            <a:r>
              <a:rPr sz="3200" spc="-10" dirty="0">
                <a:latin typeface="Carlito"/>
                <a:cs typeface="Carlito"/>
              </a:rPr>
              <a:t>or</a:t>
            </a:r>
            <a:endParaRPr sz="3200">
              <a:latin typeface="Carlito"/>
              <a:cs typeface="Carlito"/>
            </a:endParaRPr>
          </a:p>
        </p:txBody>
      </p:sp>
      <p:sp>
        <p:nvSpPr>
          <p:cNvPr id="3" name="object 3"/>
          <p:cNvSpPr txBox="1"/>
          <p:nvPr/>
        </p:nvSpPr>
        <p:spPr>
          <a:xfrm>
            <a:off x="1755140" y="693165"/>
            <a:ext cx="4281170" cy="1001394"/>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Lst>
            </a:pPr>
            <a:r>
              <a:rPr sz="3200" b="1" spc="-195" dirty="0">
                <a:latin typeface="Trebuchet MS"/>
                <a:cs typeface="Trebuchet MS"/>
              </a:rPr>
              <a:t>Thiopentone</a:t>
            </a:r>
            <a:endParaRPr sz="3200">
              <a:latin typeface="Trebuchet MS"/>
              <a:cs typeface="Trebuchet MS"/>
            </a:endParaRPr>
          </a:p>
          <a:p>
            <a:pPr marL="355600">
              <a:tabLst>
                <a:tab pos="2677795" algn="l"/>
              </a:tabLst>
            </a:pPr>
            <a:r>
              <a:rPr sz="3200" dirty="0">
                <a:latin typeface="Carlito"/>
                <a:cs typeface="Carlito"/>
              </a:rPr>
              <a:t>eli</a:t>
            </a:r>
            <a:r>
              <a:rPr sz="3200" spc="-15" dirty="0">
                <a:latin typeface="Carlito"/>
                <a:cs typeface="Carlito"/>
              </a:rPr>
              <a:t>m</a:t>
            </a:r>
            <a:r>
              <a:rPr sz="3200" dirty="0">
                <a:latin typeface="Carlito"/>
                <a:cs typeface="Carlito"/>
              </a:rPr>
              <a:t>in</a:t>
            </a:r>
            <a:r>
              <a:rPr sz="3200" spc="-20" dirty="0">
                <a:latin typeface="Carlito"/>
                <a:cs typeface="Carlito"/>
              </a:rPr>
              <a:t>a</a:t>
            </a:r>
            <a:r>
              <a:rPr sz="3200" dirty="0">
                <a:latin typeface="Carlito"/>
                <a:cs typeface="Carlito"/>
              </a:rPr>
              <a:t>t</a:t>
            </a:r>
            <a:r>
              <a:rPr sz="3200" spc="5" dirty="0">
                <a:latin typeface="Carlito"/>
                <a:cs typeface="Carlito"/>
              </a:rPr>
              <a:t>i</a:t>
            </a:r>
            <a:r>
              <a:rPr sz="3200" spc="-5" dirty="0">
                <a:latin typeface="Carlito"/>
                <a:cs typeface="Carlito"/>
              </a:rPr>
              <a:t>on</a:t>
            </a:r>
            <a:r>
              <a:rPr sz="3200" dirty="0">
                <a:latin typeface="Carlito"/>
                <a:cs typeface="Carlito"/>
              </a:rPr>
              <a:t>,	inc</a:t>
            </a:r>
            <a:r>
              <a:rPr sz="3200" spc="-45" dirty="0">
                <a:latin typeface="Carlito"/>
                <a:cs typeface="Carlito"/>
              </a:rPr>
              <a:t>r</a:t>
            </a:r>
            <a:r>
              <a:rPr sz="3200" dirty="0">
                <a:latin typeface="Carlito"/>
                <a:cs typeface="Carlito"/>
              </a:rPr>
              <a:t>eased</a:t>
            </a:r>
            <a:endParaRPr sz="3200">
              <a:latin typeface="Carlito"/>
              <a:cs typeface="Carlito"/>
            </a:endParaRPr>
          </a:p>
        </p:txBody>
      </p:sp>
      <p:sp>
        <p:nvSpPr>
          <p:cNvPr id="4" name="object 4"/>
          <p:cNvSpPr txBox="1"/>
          <p:nvPr/>
        </p:nvSpPr>
        <p:spPr>
          <a:xfrm>
            <a:off x="6356731" y="1180846"/>
            <a:ext cx="3465195" cy="513715"/>
          </a:xfrm>
          <a:prstGeom prst="rect">
            <a:avLst/>
          </a:prstGeom>
        </p:spPr>
        <p:txBody>
          <a:bodyPr vert="horz" wrap="square" lIns="0" tIns="13335" rIns="0" bIns="0" rtlCol="0">
            <a:spAutoFit/>
          </a:bodyPr>
          <a:lstStyle/>
          <a:p>
            <a:pPr marL="12700">
              <a:spcBef>
                <a:spcPts val="105"/>
              </a:spcBef>
              <a:tabLst>
                <a:tab pos="1024255" algn="l"/>
                <a:tab pos="2132330" algn="l"/>
                <a:tab pos="3111500" algn="l"/>
              </a:tabLst>
            </a:pPr>
            <a:r>
              <a:rPr sz="3200" spc="-5" dirty="0">
                <a:latin typeface="Carlito"/>
                <a:cs typeface="Carlito"/>
              </a:rPr>
              <a:t>f</a:t>
            </a:r>
            <a:r>
              <a:rPr sz="3200" spc="-55" dirty="0">
                <a:latin typeface="Carlito"/>
                <a:cs typeface="Carlito"/>
              </a:rPr>
              <a:t>r</a:t>
            </a:r>
            <a:r>
              <a:rPr sz="3200" dirty="0">
                <a:latin typeface="Carlito"/>
                <a:cs typeface="Carlito"/>
              </a:rPr>
              <a:t>ee	</a:t>
            </a:r>
            <a:r>
              <a:rPr sz="3200" spc="-5" dirty="0">
                <a:latin typeface="Carlito"/>
                <a:cs typeface="Carlito"/>
              </a:rPr>
              <a:t>dru</a:t>
            </a:r>
            <a:r>
              <a:rPr sz="3200" dirty="0">
                <a:latin typeface="Carlito"/>
                <a:cs typeface="Carlito"/>
              </a:rPr>
              <a:t>g	</a:t>
            </a:r>
            <a:r>
              <a:rPr sz="3200" spc="5" dirty="0">
                <a:latin typeface="Carlito"/>
                <a:cs typeface="Carlito"/>
              </a:rPr>
              <a:t>d</a:t>
            </a:r>
            <a:r>
              <a:rPr sz="3200" spc="-5" dirty="0">
                <a:latin typeface="Carlito"/>
                <a:cs typeface="Carlito"/>
              </a:rPr>
              <a:t>u</a:t>
            </a:r>
            <a:r>
              <a:rPr sz="3200" dirty="0">
                <a:latin typeface="Carlito"/>
                <a:cs typeface="Carlito"/>
              </a:rPr>
              <a:t>e	</a:t>
            </a:r>
            <a:r>
              <a:rPr sz="3200" spc="-45" dirty="0">
                <a:latin typeface="Carlito"/>
                <a:cs typeface="Carlito"/>
              </a:rPr>
              <a:t>to</a:t>
            </a:r>
            <a:endParaRPr sz="3200">
              <a:latin typeface="Carlito"/>
              <a:cs typeface="Carlito"/>
            </a:endParaRPr>
          </a:p>
        </p:txBody>
      </p:sp>
      <p:sp>
        <p:nvSpPr>
          <p:cNvPr id="5" name="object 5"/>
          <p:cNvSpPr txBox="1"/>
          <p:nvPr/>
        </p:nvSpPr>
        <p:spPr>
          <a:xfrm>
            <a:off x="1755140" y="1571596"/>
            <a:ext cx="8065134" cy="1684020"/>
          </a:xfrm>
          <a:prstGeom prst="rect">
            <a:avLst/>
          </a:prstGeom>
        </p:spPr>
        <p:txBody>
          <a:bodyPr vert="horz" wrap="square" lIns="0" tIns="109855" rIns="0" bIns="0" rtlCol="0">
            <a:spAutoFit/>
          </a:bodyPr>
          <a:lstStyle/>
          <a:p>
            <a:pPr marL="355600">
              <a:spcBef>
                <a:spcPts val="865"/>
              </a:spcBef>
            </a:pPr>
            <a:r>
              <a:rPr sz="3200" spc="-5" dirty="0">
                <a:latin typeface="Carlito"/>
                <a:cs typeface="Carlito"/>
              </a:rPr>
              <a:t>decrease</a:t>
            </a:r>
            <a:r>
              <a:rPr sz="3200" spc="-45" dirty="0">
                <a:latin typeface="Carlito"/>
                <a:cs typeface="Carlito"/>
              </a:rPr>
              <a:t> </a:t>
            </a:r>
            <a:r>
              <a:rPr sz="3200" spc="-5" dirty="0">
                <a:latin typeface="Carlito"/>
                <a:cs typeface="Carlito"/>
              </a:rPr>
              <a:t>albumin</a:t>
            </a:r>
            <a:endParaRPr sz="3200">
              <a:latin typeface="Carlito"/>
              <a:cs typeface="Carlito"/>
            </a:endParaRPr>
          </a:p>
          <a:p>
            <a:pPr marL="355600" marR="5080" indent="-342900">
              <a:spcBef>
                <a:spcPts val="770"/>
              </a:spcBef>
              <a:buFont typeface="Arial"/>
              <a:buChar char="•"/>
              <a:tabLst>
                <a:tab pos="354965" algn="l"/>
                <a:tab pos="355600" algn="l"/>
                <a:tab pos="2763520" algn="l"/>
                <a:tab pos="7711440" algn="l"/>
              </a:tabLst>
            </a:pPr>
            <a:r>
              <a:rPr sz="3200" b="1" spc="-240" dirty="0">
                <a:latin typeface="Trebuchet MS"/>
                <a:cs typeface="Trebuchet MS"/>
              </a:rPr>
              <a:t>P</a:t>
            </a:r>
            <a:r>
              <a:rPr sz="3200" b="1" spc="-210" dirty="0">
                <a:latin typeface="Trebuchet MS"/>
                <a:cs typeface="Trebuchet MS"/>
              </a:rPr>
              <a:t>r</a:t>
            </a:r>
            <a:r>
              <a:rPr sz="3200" b="1" spc="-114" dirty="0">
                <a:latin typeface="Trebuchet MS"/>
                <a:cs typeface="Trebuchet MS"/>
              </a:rPr>
              <a:t>o</a:t>
            </a:r>
            <a:r>
              <a:rPr sz="3200" b="1" spc="-135" dirty="0">
                <a:latin typeface="Trebuchet MS"/>
                <a:cs typeface="Trebuchet MS"/>
              </a:rPr>
              <a:t>p</a:t>
            </a:r>
            <a:r>
              <a:rPr sz="3200" b="1" spc="-155" dirty="0">
                <a:latin typeface="Trebuchet MS"/>
                <a:cs typeface="Trebuchet MS"/>
              </a:rPr>
              <a:t>of</a:t>
            </a:r>
            <a:r>
              <a:rPr sz="3200" b="1" spc="-125" dirty="0">
                <a:latin typeface="Trebuchet MS"/>
                <a:cs typeface="Trebuchet MS"/>
              </a:rPr>
              <a:t>ol</a:t>
            </a:r>
            <a:r>
              <a:rPr sz="3200" b="1" dirty="0">
                <a:latin typeface="Trebuchet MS"/>
                <a:cs typeface="Trebuchet MS"/>
              </a:rPr>
              <a:t>	</a:t>
            </a:r>
            <a:r>
              <a:rPr sz="3200" spc="-5" dirty="0">
                <a:latin typeface="Carlito"/>
                <a:cs typeface="Carlito"/>
              </a:rPr>
              <a:t>highe</a:t>
            </a:r>
            <a:r>
              <a:rPr sz="3200" dirty="0">
                <a:latin typeface="Carlito"/>
                <a:cs typeface="Carlito"/>
              </a:rPr>
              <a:t>r</a:t>
            </a:r>
            <a:r>
              <a:rPr sz="3200" spc="350" dirty="0">
                <a:latin typeface="Carlito"/>
                <a:cs typeface="Carlito"/>
              </a:rPr>
              <a:t> </a:t>
            </a:r>
            <a:r>
              <a:rPr sz="3200" spc="-5" dirty="0">
                <a:latin typeface="Carlito"/>
                <a:cs typeface="Carlito"/>
              </a:rPr>
              <a:t>dos</a:t>
            </a:r>
            <a:r>
              <a:rPr sz="3200" dirty="0">
                <a:latin typeface="Carlito"/>
                <a:cs typeface="Carlito"/>
              </a:rPr>
              <a:t>e</a:t>
            </a:r>
            <a:r>
              <a:rPr sz="3200" spc="335" dirty="0">
                <a:latin typeface="Carlito"/>
                <a:cs typeface="Carlito"/>
              </a:rPr>
              <a:t> </a:t>
            </a:r>
            <a:r>
              <a:rPr sz="3200" spc="-5" dirty="0">
                <a:latin typeface="Carlito"/>
                <a:cs typeface="Carlito"/>
              </a:rPr>
              <a:t>i</a:t>
            </a:r>
            <a:r>
              <a:rPr sz="3200" dirty="0">
                <a:latin typeface="Carlito"/>
                <a:cs typeface="Carlito"/>
              </a:rPr>
              <a:t>s</a:t>
            </a:r>
            <a:r>
              <a:rPr sz="3200" spc="350" dirty="0">
                <a:latin typeface="Carlito"/>
                <a:cs typeface="Carlito"/>
              </a:rPr>
              <a:t> </a:t>
            </a:r>
            <a:r>
              <a:rPr sz="3200" spc="-40" dirty="0">
                <a:latin typeface="Carlito"/>
                <a:cs typeface="Carlito"/>
              </a:rPr>
              <a:t>r</a:t>
            </a:r>
            <a:r>
              <a:rPr sz="3200" dirty="0">
                <a:latin typeface="Carlito"/>
                <a:cs typeface="Carlito"/>
              </a:rPr>
              <a:t>equ</a:t>
            </a:r>
            <a:r>
              <a:rPr sz="3200" spc="-15" dirty="0">
                <a:latin typeface="Carlito"/>
                <a:cs typeface="Carlito"/>
              </a:rPr>
              <a:t>i</a:t>
            </a:r>
            <a:r>
              <a:rPr sz="3200" spc="-40" dirty="0">
                <a:latin typeface="Carlito"/>
                <a:cs typeface="Carlito"/>
              </a:rPr>
              <a:t>r</a:t>
            </a:r>
            <a:r>
              <a:rPr sz="3200" dirty="0">
                <a:latin typeface="Carlito"/>
                <a:cs typeface="Carlito"/>
              </a:rPr>
              <a:t>ed</a:t>
            </a:r>
            <a:r>
              <a:rPr sz="3200" spc="330" dirty="0">
                <a:latin typeface="Carlito"/>
                <a:cs typeface="Carlito"/>
              </a:rPr>
              <a:t> </a:t>
            </a:r>
            <a:r>
              <a:rPr sz="3200" spc="-5" dirty="0">
                <a:latin typeface="Carlito"/>
                <a:cs typeface="Carlito"/>
              </a:rPr>
              <a:t>(du</a:t>
            </a:r>
            <a:r>
              <a:rPr sz="3200" dirty="0">
                <a:latin typeface="Carlito"/>
                <a:cs typeface="Carlito"/>
              </a:rPr>
              <a:t>e	</a:t>
            </a:r>
            <a:r>
              <a:rPr sz="3200" spc="-45" dirty="0">
                <a:latin typeface="Carlito"/>
                <a:cs typeface="Carlito"/>
              </a:rPr>
              <a:t>to  </a:t>
            </a:r>
            <a:r>
              <a:rPr sz="3200" spc="-5" dirty="0">
                <a:latin typeface="Carlito"/>
                <a:cs typeface="Carlito"/>
              </a:rPr>
              <a:t>increase plasma</a:t>
            </a:r>
            <a:r>
              <a:rPr sz="3200" dirty="0">
                <a:latin typeface="Carlito"/>
                <a:cs typeface="Carlito"/>
              </a:rPr>
              <a:t> </a:t>
            </a:r>
            <a:r>
              <a:rPr sz="3200" spc="-10" dirty="0">
                <a:latin typeface="Carlito"/>
                <a:cs typeface="Carlito"/>
              </a:rPr>
              <a:t>volume)</a:t>
            </a:r>
            <a:endParaRPr sz="3200">
              <a:latin typeface="Carlito"/>
              <a:cs typeface="Carlito"/>
            </a:endParaRPr>
          </a:p>
        </p:txBody>
      </p:sp>
      <p:sp>
        <p:nvSpPr>
          <p:cNvPr id="6" name="object 6"/>
          <p:cNvSpPr txBox="1"/>
          <p:nvPr/>
        </p:nvSpPr>
        <p:spPr>
          <a:xfrm>
            <a:off x="1755140" y="3327020"/>
            <a:ext cx="2237740" cy="2074545"/>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Lst>
            </a:pPr>
            <a:r>
              <a:rPr sz="3200" b="1" spc="-200" dirty="0">
                <a:latin typeface="Trebuchet MS"/>
                <a:cs typeface="Trebuchet MS"/>
              </a:rPr>
              <a:t>Ketamine</a:t>
            </a:r>
            <a:endParaRPr sz="3200">
              <a:latin typeface="Trebuchet MS"/>
              <a:cs typeface="Trebuchet MS"/>
            </a:endParaRPr>
          </a:p>
          <a:p>
            <a:pPr marL="355600"/>
            <a:r>
              <a:rPr sz="3200" dirty="0">
                <a:latin typeface="Carlito"/>
                <a:cs typeface="Carlito"/>
              </a:rPr>
              <a:t>eli</a:t>
            </a:r>
            <a:r>
              <a:rPr sz="3200" spc="-15" dirty="0">
                <a:latin typeface="Carlito"/>
                <a:cs typeface="Carlito"/>
              </a:rPr>
              <a:t>m</a:t>
            </a:r>
            <a:r>
              <a:rPr sz="3200" dirty="0">
                <a:latin typeface="Carlito"/>
                <a:cs typeface="Carlito"/>
              </a:rPr>
              <a:t>in</a:t>
            </a:r>
            <a:r>
              <a:rPr sz="3200" spc="-30" dirty="0">
                <a:latin typeface="Carlito"/>
                <a:cs typeface="Carlito"/>
              </a:rPr>
              <a:t>a</a:t>
            </a:r>
            <a:r>
              <a:rPr sz="3200" dirty="0">
                <a:latin typeface="Carlito"/>
                <a:cs typeface="Carlito"/>
              </a:rPr>
              <a:t>t</a:t>
            </a:r>
            <a:r>
              <a:rPr sz="3200" spc="-10" dirty="0">
                <a:latin typeface="Carlito"/>
                <a:cs typeface="Carlito"/>
              </a:rPr>
              <a:t>i</a:t>
            </a:r>
            <a:r>
              <a:rPr sz="3200" spc="-5" dirty="0">
                <a:latin typeface="Carlito"/>
                <a:cs typeface="Carlito"/>
              </a:rPr>
              <a:t>on</a:t>
            </a:r>
            <a:endParaRPr sz="3200">
              <a:latin typeface="Carlito"/>
              <a:cs typeface="Carlito"/>
            </a:endParaRPr>
          </a:p>
          <a:p>
            <a:pPr marL="355600" indent="-342900">
              <a:spcBef>
                <a:spcPts val="765"/>
              </a:spcBef>
              <a:buFont typeface="Arial"/>
              <a:buChar char="•"/>
              <a:tabLst>
                <a:tab pos="354965" algn="l"/>
                <a:tab pos="355600" algn="l"/>
              </a:tabLst>
            </a:pPr>
            <a:r>
              <a:rPr sz="3200" b="1" spc="-185" dirty="0">
                <a:latin typeface="Trebuchet MS"/>
                <a:cs typeface="Trebuchet MS"/>
              </a:rPr>
              <a:t>Etomidate</a:t>
            </a:r>
            <a:endParaRPr sz="3200">
              <a:latin typeface="Trebuchet MS"/>
              <a:cs typeface="Trebuchet MS"/>
            </a:endParaRPr>
          </a:p>
          <a:p>
            <a:pPr marL="355600">
              <a:spcBef>
                <a:spcPts val="5"/>
              </a:spcBef>
            </a:pPr>
            <a:r>
              <a:rPr sz="3200" dirty="0">
                <a:latin typeface="Carlito"/>
                <a:cs typeface="Carlito"/>
              </a:rPr>
              <a:t>eli</a:t>
            </a:r>
            <a:r>
              <a:rPr sz="3200" spc="-15" dirty="0">
                <a:latin typeface="Carlito"/>
                <a:cs typeface="Carlito"/>
              </a:rPr>
              <a:t>m</a:t>
            </a:r>
            <a:r>
              <a:rPr sz="3200" dirty="0">
                <a:latin typeface="Carlito"/>
                <a:cs typeface="Carlito"/>
              </a:rPr>
              <a:t>in</a:t>
            </a:r>
            <a:r>
              <a:rPr sz="3200" spc="-30" dirty="0">
                <a:latin typeface="Carlito"/>
                <a:cs typeface="Carlito"/>
              </a:rPr>
              <a:t>a</a:t>
            </a:r>
            <a:r>
              <a:rPr sz="3200" dirty="0">
                <a:latin typeface="Carlito"/>
                <a:cs typeface="Carlito"/>
              </a:rPr>
              <a:t>t</a:t>
            </a:r>
            <a:r>
              <a:rPr sz="3200" spc="-10" dirty="0">
                <a:latin typeface="Carlito"/>
                <a:cs typeface="Carlito"/>
              </a:rPr>
              <a:t>i</a:t>
            </a:r>
            <a:r>
              <a:rPr sz="3200" spc="-5" dirty="0">
                <a:latin typeface="Carlito"/>
                <a:cs typeface="Carlito"/>
              </a:rPr>
              <a:t>on</a:t>
            </a:r>
            <a:endParaRPr sz="3200">
              <a:latin typeface="Carlito"/>
              <a:cs typeface="Carlito"/>
            </a:endParaRPr>
          </a:p>
        </p:txBody>
      </p:sp>
      <p:sp>
        <p:nvSpPr>
          <p:cNvPr id="7" name="object 7"/>
          <p:cNvSpPr txBox="1"/>
          <p:nvPr/>
        </p:nvSpPr>
        <p:spPr>
          <a:xfrm>
            <a:off x="4814443" y="3327020"/>
            <a:ext cx="5013325" cy="513715"/>
          </a:xfrm>
          <a:prstGeom prst="rect">
            <a:avLst/>
          </a:prstGeom>
        </p:spPr>
        <p:txBody>
          <a:bodyPr vert="horz" wrap="square" lIns="0" tIns="13335" rIns="0" bIns="0" rtlCol="0">
            <a:spAutoFit/>
          </a:bodyPr>
          <a:lstStyle/>
          <a:p>
            <a:pPr marL="12700">
              <a:spcBef>
                <a:spcPts val="105"/>
              </a:spcBef>
              <a:tabLst>
                <a:tab pos="673735" algn="l"/>
                <a:tab pos="2045335" algn="l"/>
                <a:tab pos="2538095" algn="l"/>
                <a:tab pos="4643120" algn="l"/>
              </a:tabLst>
            </a:pPr>
            <a:r>
              <a:rPr sz="3200" spc="-5" dirty="0">
                <a:latin typeface="Carlito"/>
                <a:cs typeface="Carlito"/>
              </a:rPr>
              <a:t>N</a:t>
            </a:r>
            <a:r>
              <a:rPr sz="3200" dirty="0">
                <a:latin typeface="Carlito"/>
                <a:cs typeface="Carlito"/>
              </a:rPr>
              <a:t>o	cha</a:t>
            </a:r>
            <a:r>
              <a:rPr sz="3200" spc="5" dirty="0">
                <a:latin typeface="Carlito"/>
                <a:cs typeface="Carlito"/>
              </a:rPr>
              <a:t>n</a:t>
            </a:r>
            <a:r>
              <a:rPr sz="3200" spc="-25" dirty="0">
                <a:latin typeface="Carlito"/>
                <a:cs typeface="Carlito"/>
              </a:rPr>
              <a:t>g</a:t>
            </a:r>
            <a:r>
              <a:rPr sz="3200" dirty="0">
                <a:latin typeface="Carlito"/>
                <a:cs typeface="Carlito"/>
              </a:rPr>
              <a:t>e	</a:t>
            </a:r>
            <a:r>
              <a:rPr sz="3200" spc="-5" dirty="0">
                <a:latin typeface="Carlito"/>
                <a:cs typeface="Carlito"/>
              </a:rPr>
              <a:t>i</a:t>
            </a:r>
            <a:r>
              <a:rPr sz="3200" dirty="0">
                <a:latin typeface="Carlito"/>
                <a:cs typeface="Carlito"/>
              </a:rPr>
              <a:t>n	</a:t>
            </a:r>
            <a:r>
              <a:rPr sz="3200" spc="-5" dirty="0">
                <a:latin typeface="Carlito"/>
                <a:cs typeface="Carlito"/>
              </a:rPr>
              <a:t>di</a:t>
            </a:r>
            <a:r>
              <a:rPr sz="3200" spc="-40" dirty="0">
                <a:latin typeface="Carlito"/>
                <a:cs typeface="Carlito"/>
              </a:rPr>
              <a:t>s</a:t>
            </a:r>
            <a:r>
              <a:rPr sz="3200" dirty="0">
                <a:latin typeface="Carlito"/>
                <a:cs typeface="Carlito"/>
              </a:rPr>
              <a:t>tr</a:t>
            </a:r>
            <a:r>
              <a:rPr sz="3200" spc="-15" dirty="0">
                <a:latin typeface="Carlito"/>
                <a:cs typeface="Carlito"/>
              </a:rPr>
              <a:t>i</a:t>
            </a:r>
            <a:r>
              <a:rPr sz="3200" spc="5" dirty="0">
                <a:latin typeface="Carlito"/>
                <a:cs typeface="Carlito"/>
              </a:rPr>
              <a:t>bu</a:t>
            </a:r>
            <a:r>
              <a:rPr sz="3200" dirty="0">
                <a:latin typeface="Carlito"/>
                <a:cs typeface="Carlito"/>
              </a:rPr>
              <a:t>t</a:t>
            </a:r>
            <a:r>
              <a:rPr sz="3200" spc="-10" dirty="0">
                <a:latin typeface="Carlito"/>
                <a:cs typeface="Carlito"/>
              </a:rPr>
              <a:t>i</a:t>
            </a:r>
            <a:r>
              <a:rPr sz="3200" spc="-5" dirty="0">
                <a:latin typeface="Carlito"/>
                <a:cs typeface="Carlito"/>
              </a:rPr>
              <a:t>o</a:t>
            </a:r>
            <a:r>
              <a:rPr sz="3200" dirty="0">
                <a:latin typeface="Carlito"/>
                <a:cs typeface="Carlito"/>
              </a:rPr>
              <a:t>n	or</a:t>
            </a:r>
            <a:endParaRPr sz="3200">
              <a:latin typeface="Carlito"/>
              <a:cs typeface="Carlito"/>
            </a:endParaRPr>
          </a:p>
        </p:txBody>
      </p:sp>
      <p:sp>
        <p:nvSpPr>
          <p:cNvPr id="8" name="object 8"/>
          <p:cNvSpPr txBox="1"/>
          <p:nvPr/>
        </p:nvSpPr>
        <p:spPr>
          <a:xfrm>
            <a:off x="4864734" y="4400170"/>
            <a:ext cx="4963160" cy="513715"/>
          </a:xfrm>
          <a:prstGeom prst="rect">
            <a:avLst/>
          </a:prstGeom>
        </p:spPr>
        <p:txBody>
          <a:bodyPr vert="horz" wrap="square" lIns="0" tIns="12700" rIns="0" bIns="0" rtlCol="0">
            <a:spAutoFit/>
          </a:bodyPr>
          <a:lstStyle/>
          <a:p>
            <a:pPr marL="12700">
              <a:spcBef>
                <a:spcPts val="100"/>
              </a:spcBef>
              <a:tabLst>
                <a:tab pos="661670" algn="l"/>
                <a:tab pos="2019935" algn="l"/>
                <a:tab pos="2498090" algn="l"/>
                <a:tab pos="4592320" algn="l"/>
              </a:tabLst>
            </a:pPr>
            <a:r>
              <a:rPr sz="3200" spc="-5" dirty="0">
                <a:latin typeface="Carlito"/>
                <a:cs typeface="Carlito"/>
              </a:rPr>
              <a:t>N</a:t>
            </a:r>
            <a:r>
              <a:rPr sz="3200" dirty="0">
                <a:latin typeface="Carlito"/>
                <a:cs typeface="Carlito"/>
              </a:rPr>
              <a:t>o	chan</a:t>
            </a:r>
            <a:r>
              <a:rPr sz="3200" spc="-25" dirty="0">
                <a:latin typeface="Carlito"/>
                <a:cs typeface="Carlito"/>
              </a:rPr>
              <a:t>g</a:t>
            </a:r>
            <a:r>
              <a:rPr sz="3200" dirty="0">
                <a:latin typeface="Carlito"/>
                <a:cs typeface="Carlito"/>
              </a:rPr>
              <a:t>e	</a:t>
            </a:r>
            <a:r>
              <a:rPr sz="3200" spc="-5" dirty="0">
                <a:latin typeface="Carlito"/>
                <a:cs typeface="Carlito"/>
              </a:rPr>
              <a:t>i</a:t>
            </a:r>
            <a:r>
              <a:rPr sz="3200" dirty="0">
                <a:latin typeface="Carlito"/>
                <a:cs typeface="Carlito"/>
              </a:rPr>
              <a:t>n	</a:t>
            </a:r>
            <a:r>
              <a:rPr sz="3200" spc="-5" dirty="0">
                <a:latin typeface="Carlito"/>
                <a:cs typeface="Carlito"/>
              </a:rPr>
              <a:t>di</a:t>
            </a:r>
            <a:r>
              <a:rPr sz="3200" spc="-40" dirty="0">
                <a:latin typeface="Carlito"/>
                <a:cs typeface="Carlito"/>
              </a:rPr>
              <a:t>s</a:t>
            </a:r>
            <a:r>
              <a:rPr sz="3200" dirty="0">
                <a:latin typeface="Carlito"/>
                <a:cs typeface="Carlito"/>
              </a:rPr>
              <a:t>tributi</a:t>
            </a:r>
            <a:r>
              <a:rPr sz="3200" spc="5" dirty="0">
                <a:latin typeface="Carlito"/>
                <a:cs typeface="Carlito"/>
              </a:rPr>
              <a:t>o</a:t>
            </a:r>
            <a:r>
              <a:rPr sz="3200" dirty="0">
                <a:latin typeface="Carlito"/>
                <a:cs typeface="Carlito"/>
              </a:rPr>
              <a:t>n	or</a:t>
            </a:r>
            <a:endParaRPr sz="3200">
              <a:latin typeface="Carlito"/>
              <a:cs typeface="Carlito"/>
            </a:endParaRPr>
          </a:p>
        </p:txBody>
      </p:sp>
      <p:sp>
        <p:nvSpPr>
          <p:cNvPr id="9" name="object 9"/>
          <p:cNvSpPr/>
          <p:nvPr/>
        </p:nvSpPr>
        <p:spPr>
          <a:xfrm>
            <a:off x="4648200" y="936498"/>
            <a:ext cx="457200" cy="111125"/>
          </a:xfrm>
          <a:custGeom>
            <a:avLst/>
            <a:gdLst/>
            <a:ahLst/>
            <a:cxnLst/>
            <a:rect l="l" t="t" r="r" b="b"/>
            <a:pathLst>
              <a:path w="457200" h="111125">
                <a:moveTo>
                  <a:pt x="403083" y="65028"/>
                </a:moveTo>
                <a:lnTo>
                  <a:pt x="352678" y="94234"/>
                </a:lnTo>
                <a:lnTo>
                  <a:pt x="351154" y="100075"/>
                </a:lnTo>
                <a:lnTo>
                  <a:pt x="353695" y="104521"/>
                </a:lnTo>
                <a:lnTo>
                  <a:pt x="356362" y="109092"/>
                </a:lnTo>
                <a:lnTo>
                  <a:pt x="362203" y="110743"/>
                </a:lnTo>
                <a:lnTo>
                  <a:pt x="440958" y="65150"/>
                </a:lnTo>
                <a:lnTo>
                  <a:pt x="403083" y="65028"/>
                </a:lnTo>
                <a:close/>
              </a:path>
              <a:path w="457200" h="111125">
                <a:moveTo>
                  <a:pt x="419374" y="55595"/>
                </a:moveTo>
                <a:lnTo>
                  <a:pt x="403083" y="65028"/>
                </a:lnTo>
                <a:lnTo>
                  <a:pt x="438276" y="65150"/>
                </a:lnTo>
                <a:lnTo>
                  <a:pt x="438285" y="63880"/>
                </a:lnTo>
                <a:lnTo>
                  <a:pt x="433450" y="63880"/>
                </a:lnTo>
                <a:lnTo>
                  <a:pt x="419374" y="55595"/>
                </a:lnTo>
                <a:close/>
              </a:path>
              <a:path w="457200" h="111125">
                <a:moveTo>
                  <a:pt x="362585" y="0"/>
                </a:moveTo>
                <a:lnTo>
                  <a:pt x="356742" y="1524"/>
                </a:lnTo>
                <a:lnTo>
                  <a:pt x="351409" y="10667"/>
                </a:lnTo>
                <a:lnTo>
                  <a:pt x="352933" y="16510"/>
                </a:lnTo>
                <a:lnTo>
                  <a:pt x="403036" y="45978"/>
                </a:lnTo>
                <a:lnTo>
                  <a:pt x="438403" y="46100"/>
                </a:lnTo>
                <a:lnTo>
                  <a:pt x="438276" y="65150"/>
                </a:lnTo>
                <a:lnTo>
                  <a:pt x="440958" y="65150"/>
                </a:lnTo>
                <a:lnTo>
                  <a:pt x="457200" y="55752"/>
                </a:lnTo>
                <a:lnTo>
                  <a:pt x="362585" y="0"/>
                </a:lnTo>
                <a:close/>
              </a:path>
              <a:path w="457200" h="111125">
                <a:moveTo>
                  <a:pt x="0" y="44576"/>
                </a:moveTo>
                <a:lnTo>
                  <a:pt x="0" y="63626"/>
                </a:lnTo>
                <a:lnTo>
                  <a:pt x="403083" y="65028"/>
                </a:lnTo>
                <a:lnTo>
                  <a:pt x="419374" y="55595"/>
                </a:lnTo>
                <a:lnTo>
                  <a:pt x="403036" y="45978"/>
                </a:lnTo>
                <a:lnTo>
                  <a:pt x="0" y="44576"/>
                </a:lnTo>
                <a:close/>
              </a:path>
              <a:path w="457200" h="111125">
                <a:moveTo>
                  <a:pt x="433577" y="47371"/>
                </a:moveTo>
                <a:lnTo>
                  <a:pt x="419374" y="55595"/>
                </a:lnTo>
                <a:lnTo>
                  <a:pt x="433450" y="63880"/>
                </a:lnTo>
                <a:lnTo>
                  <a:pt x="433577" y="47371"/>
                </a:lnTo>
                <a:close/>
              </a:path>
              <a:path w="457200" h="111125">
                <a:moveTo>
                  <a:pt x="438395" y="47371"/>
                </a:moveTo>
                <a:lnTo>
                  <a:pt x="433577" y="47371"/>
                </a:lnTo>
                <a:lnTo>
                  <a:pt x="433450" y="63880"/>
                </a:lnTo>
                <a:lnTo>
                  <a:pt x="438285" y="63880"/>
                </a:lnTo>
                <a:lnTo>
                  <a:pt x="438395" y="47371"/>
                </a:lnTo>
                <a:close/>
              </a:path>
              <a:path w="457200" h="111125">
                <a:moveTo>
                  <a:pt x="403036" y="45978"/>
                </a:moveTo>
                <a:lnTo>
                  <a:pt x="419374" y="55595"/>
                </a:lnTo>
                <a:lnTo>
                  <a:pt x="433577" y="47371"/>
                </a:lnTo>
                <a:lnTo>
                  <a:pt x="438395" y="47371"/>
                </a:lnTo>
                <a:lnTo>
                  <a:pt x="438403" y="46100"/>
                </a:lnTo>
                <a:lnTo>
                  <a:pt x="403036" y="45978"/>
                </a:lnTo>
                <a:close/>
              </a:path>
            </a:pathLst>
          </a:custGeom>
          <a:solidFill>
            <a:srgbClr val="000000"/>
          </a:solidFill>
        </p:spPr>
        <p:txBody>
          <a:bodyPr wrap="square" lIns="0" tIns="0" rIns="0" bIns="0" rtlCol="0"/>
          <a:lstStyle/>
          <a:p>
            <a:endParaRPr/>
          </a:p>
        </p:txBody>
      </p:sp>
      <p:sp>
        <p:nvSpPr>
          <p:cNvPr id="10" name="object 10"/>
          <p:cNvSpPr/>
          <p:nvPr/>
        </p:nvSpPr>
        <p:spPr>
          <a:xfrm>
            <a:off x="3886200" y="2535174"/>
            <a:ext cx="457200" cy="111125"/>
          </a:xfrm>
          <a:custGeom>
            <a:avLst/>
            <a:gdLst/>
            <a:ahLst/>
            <a:cxnLst/>
            <a:rect l="l" t="t" r="r" b="b"/>
            <a:pathLst>
              <a:path w="457200" h="111125">
                <a:moveTo>
                  <a:pt x="403214" y="64902"/>
                </a:moveTo>
                <a:lnTo>
                  <a:pt x="352679" y="94106"/>
                </a:lnTo>
                <a:lnTo>
                  <a:pt x="351155" y="99949"/>
                </a:lnTo>
                <a:lnTo>
                  <a:pt x="353694" y="104521"/>
                </a:lnTo>
                <a:lnTo>
                  <a:pt x="356362" y="109092"/>
                </a:lnTo>
                <a:lnTo>
                  <a:pt x="362204" y="110616"/>
                </a:lnTo>
                <a:lnTo>
                  <a:pt x="440958" y="65024"/>
                </a:lnTo>
                <a:lnTo>
                  <a:pt x="403214" y="64902"/>
                </a:lnTo>
                <a:close/>
              </a:path>
              <a:path w="457200" h="111125">
                <a:moveTo>
                  <a:pt x="419463" y="55520"/>
                </a:moveTo>
                <a:lnTo>
                  <a:pt x="403214" y="64902"/>
                </a:lnTo>
                <a:lnTo>
                  <a:pt x="438276" y="65024"/>
                </a:lnTo>
                <a:lnTo>
                  <a:pt x="438285" y="63753"/>
                </a:lnTo>
                <a:lnTo>
                  <a:pt x="433450" y="63753"/>
                </a:lnTo>
                <a:lnTo>
                  <a:pt x="419463" y="55520"/>
                </a:lnTo>
                <a:close/>
              </a:path>
              <a:path w="457200" h="111125">
                <a:moveTo>
                  <a:pt x="362585" y="0"/>
                </a:moveTo>
                <a:lnTo>
                  <a:pt x="356743" y="1524"/>
                </a:lnTo>
                <a:lnTo>
                  <a:pt x="354075" y="5968"/>
                </a:lnTo>
                <a:lnTo>
                  <a:pt x="351408" y="10540"/>
                </a:lnTo>
                <a:lnTo>
                  <a:pt x="352932" y="16383"/>
                </a:lnTo>
                <a:lnTo>
                  <a:pt x="403036" y="45851"/>
                </a:lnTo>
                <a:lnTo>
                  <a:pt x="438404" y="45974"/>
                </a:lnTo>
                <a:lnTo>
                  <a:pt x="438276" y="65024"/>
                </a:lnTo>
                <a:lnTo>
                  <a:pt x="440958" y="65024"/>
                </a:lnTo>
                <a:lnTo>
                  <a:pt x="457200" y="55625"/>
                </a:lnTo>
                <a:lnTo>
                  <a:pt x="362585" y="0"/>
                </a:lnTo>
                <a:close/>
              </a:path>
              <a:path w="457200" h="111125">
                <a:moveTo>
                  <a:pt x="0" y="44450"/>
                </a:moveTo>
                <a:lnTo>
                  <a:pt x="0" y="63500"/>
                </a:lnTo>
                <a:lnTo>
                  <a:pt x="403214" y="64902"/>
                </a:lnTo>
                <a:lnTo>
                  <a:pt x="419463" y="55520"/>
                </a:lnTo>
                <a:lnTo>
                  <a:pt x="403036" y="45851"/>
                </a:lnTo>
                <a:lnTo>
                  <a:pt x="0" y="44450"/>
                </a:lnTo>
                <a:close/>
              </a:path>
              <a:path w="457200" h="111125">
                <a:moveTo>
                  <a:pt x="433577" y="47371"/>
                </a:moveTo>
                <a:lnTo>
                  <a:pt x="419463" y="55520"/>
                </a:lnTo>
                <a:lnTo>
                  <a:pt x="433450" y="63753"/>
                </a:lnTo>
                <a:lnTo>
                  <a:pt x="433577" y="47371"/>
                </a:lnTo>
                <a:close/>
              </a:path>
              <a:path w="457200" h="111125">
                <a:moveTo>
                  <a:pt x="438394" y="47371"/>
                </a:moveTo>
                <a:lnTo>
                  <a:pt x="433577" y="47371"/>
                </a:lnTo>
                <a:lnTo>
                  <a:pt x="433450" y="63753"/>
                </a:lnTo>
                <a:lnTo>
                  <a:pt x="438285" y="63753"/>
                </a:lnTo>
                <a:lnTo>
                  <a:pt x="438394" y="47371"/>
                </a:lnTo>
                <a:close/>
              </a:path>
              <a:path w="457200" h="111125">
                <a:moveTo>
                  <a:pt x="403036" y="45851"/>
                </a:moveTo>
                <a:lnTo>
                  <a:pt x="419463" y="55520"/>
                </a:lnTo>
                <a:lnTo>
                  <a:pt x="433577" y="47371"/>
                </a:lnTo>
                <a:lnTo>
                  <a:pt x="438394" y="47371"/>
                </a:lnTo>
                <a:lnTo>
                  <a:pt x="438404" y="45974"/>
                </a:lnTo>
                <a:lnTo>
                  <a:pt x="403036" y="45851"/>
                </a:lnTo>
                <a:close/>
              </a:path>
            </a:pathLst>
          </a:custGeom>
          <a:solidFill>
            <a:srgbClr val="000000"/>
          </a:solidFill>
        </p:spPr>
        <p:txBody>
          <a:bodyPr wrap="square" lIns="0" tIns="0" rIns="0" bIns="0" rtlCol="0"/>
          <a:lstStyle/>
          <a:p>
            <a:endParaRPr/>
          </a:p>
        </p:txBody>
      </p:sp>
      <p:sp>
        <p:nvSpPr>
          <p:cNvPr id="11" name="object 11"/>
          <p:cNvSpPr/>
          <p:nvPr/>
        </p:nvSpPr>
        <p:spPr>
          <a:xfrm>
            <a:off x="4038600" y="3603498"/>
            <a:ext cx="457200" cy="111125"/>
          </a:xfrm>
          <a:custGeom>
            <a:avLst/>
            <a:gdLst/>
            <a:ahLst/>
            <a:cxnLst/>
            <a:rect l="l" t="t" r="r" b="b"/>
            <a:pathLst>
              <a:path w="457200" h="111125">
                <a:moveTo>
                  <a:pt x="403083" y="65028"/>
                </a:moveTo>
                <a:lnTo>
                  <a:pt x="352679" y="94233"/>
                </a:lnTo>
                <a:lnTo>
                  <a:pt x="351155" y="100075"/>
                </a:lnTo>
                <a:lnTo>
                  <a:pt x="353694" y="104520"/>
                </a:lnTo>
                <a:lnTo>
                  <a:pt x="356362" y="109093"/>
                </a:lnTo>
                <a:lnTo>
                  <a:pt x="362204" y="110743"/>
                </a:lnTo>
                <a:lnTo>
                  <a:pt x="440783" y="65150"/>
                </a:lnTo>
                <a:lnTo>
                  <a:pt x="403083" y="65028"/>
                </a:lnTo>
                <a:close/>
              </a:path>
              <a:path w="457200" h="111125">
                <a:moveTo>
                  <a:pt x="419374" y="55595"/>
                </a:moveTo>
                <a:lnTo>
                  <a:pt x="403083" y="65028"/>
                </a:lnTo>
                <a:lnTo>
                  <a:pt x="438276" y="65150"/>
                </a:lnTo>
                <a:lnTo>
                  <a:pt x="438285" y="63881"/>
                </a:lnTo>
                <a:lnTo>
                  <a:pt x="433450" y="63881"/>
                </a:lnTo>
                <a:lnTo>
                  <a:pt x="419374" y="55595"/>
                </a:lnTo>
                <a:close/>
              </a:path>
              <a:path w="457200" h="111125">
                <a:moveTo>
                  <a:pt x="362585" y="0"/>
                </a:moveTo>
                <a:lnTo>
                  <a:pt x="356743" y="1524"/>
                </a:lnTo>
                <a:lnTo>
                  <a:pt x="351408" y="10668"/>
                </a:lnTo>
                <a:lnTo>
                  <a:pt x="352932" y="16509"/>
                </a:lnTo>
                <a:lnTo>
                  <a:pt x="403036" y="45978"/>
                </a:lnTo>
                <a:lnTo>
                  <a:pt x="438404" y="46100"/>
                </a:lnTo>
                <a:lnTo>
                  <a:pt x="438276" y="65150"/>
                </a:lnTo>
                <a:lnTo>
                  <a:pt x="440783" y="65150"/>
                </a:lnTo>
                <a:lnTo>
                  <a:pt x="457200" y="55625"/>
                </a:lnTo>
                <a:lnTo>
                  <a:pt x="362585" y="0"/>
                </a:lnTo>
                <a:close/>
              </a:path>
              <a:path w="457200" h="111125">
                <a:moveTo>
                  <a:pt x="0" y="44576"/>
                </a:moveTo>
                <a:lnTo>
                  <a:pt x="0" y="63626"/>
                </a:lnTo>
                <a:lnTo>
                  <a:pt x="403083" y="65028"/>
                </a:lnTo>
                <a:lnTo>
                  <a:pt x="419374" y="55595"/>
                </a:lnTo>
                <a:lnTo>
                  <a:pt x="403036" y="45978"/>
                </a:lnTo>
                <a:lnTo>
                  <a:pt x="0" y="44576"/>
                </a:lnTo>
                <a:close/>
              </a:path>
              <a:path w="457200" h="111125">
                <a:moveTo>
                  <a:pt x="433577" y="47370"/>
                </a:moveTo>
                <a:lnTo>
                  <a:pt x="419374" y="55595"/>
                </a:lnTo>
                <a:lnTo>
                  <a:pt x="433450" y="63881"/>
                </a:lnTo>
                <a:lnTo>
                  <a:pt x="433577" y="47370"/>
                </a:lnTo>
                <a:close/>
              </a:path>
              <a:path w="457200" h="111125">
                <a:moveTo>
                  <a:pt x="438395" y="47370"/>
                </a:moveTo>
                <a:lnTo>
                  <a:pt x="433577" y="47370"/>
                </a:lnTo>
                <a:lnTo>
                  <a:pt x="433450" y="63881"/>
                </a:lnTo>
                <a:lnTo>
                  <a:pt x="438285" y="63881"/>
                </a:lnTo>
                <a:lnTo>
                  <a:pt x="438395" y="47370"/>
                </a:lnTo>
                <a:close/>
              </a:path>
              <a:path w="457200" h="111125">
                <a:moveTo>
                  <a:pt x="403036" y="45978"/>
                </a:moveTo>
                <a:lnTo>
                  <a:pt x="419374" y="55595"/>
                </a:lnTo>
                <a:lnTo>
                  <a:pt x="433577" y="47370"/>
                </a:lnTo>
                <a:lnTo>
                  <a:pt x="438395" y="47370"/>
                </a:lnTo>
                <a:lnTo>
                  <a:pt x="438404" y="46100"/>
                </a:lnTo>
                <a:lnTo>
                  <a:pt x="403036" y="45978"/>
                </a:lnTo>
                <a:close/>
              </a:path>
            </a:pathLst>
          </a:custGeom>
          <a:solidFill>
            <a:srgbClr val="000000"/>
          </a:solidFill>
        </p:spPr>
        <p:txBody>
          <a:bodyPr wrap="square" lIns="0" tIns="0" rIns="0" bIns="0" rtlCol="0"/>
          <a:lstStyle/>
          <a:p>
            <a:endParaRPr/>
          </a:p>
        </p:txBody>
      </p:sp>
      <p:sp>
        <p:nvSpPr>
          <p:cNvPr id="12" name="object 12"/>
          <p:cNvSpPr/>
          <p:nvPr/>
        </p:nvSpPr>
        <p:spPr>
          <a:xfrm>
            <a:off x="4191000" y="4668774"/>
            <a:ext cx="457200" cy="111125"/>
          </a:xfrm>
          <a:custGeom>
            <a:avLst/>
            <a:gdLst/>
            <a:ahLst/>
            <a:cxnLst/>
            <a:rect l="l" t="t" r="r" b="b"/>
            <a:pathLst>
              <a:path w="457200" h="111125">
                <a:moveTo>
                  <a:pt x="403214" y="64902"/>
                </a:moveTo>
                <a:lnTo>
                  <a:pt x="352679" y="94106"/>
                </a:lnTo>
                <a:lnTo>
                  <a:pt x="351155" y="99949"/>
                </a:lnTo>
                <a:lnTo>
                  <a:pt x="353694" y="104520"/>
                </a:lnTo>
                <a:lnTo>
                  <a:pt x="356362" y="109093"/>
                </a:lnTo>
                <a:lnTo>
                  <a:pt x="362204" y="110617"/>
                </a:lnTo>
                <a:lnTo>
                  <a:pt x="440958" y="65024"/>
                </a:lnTo>
                <a:lnTo>
                  <a:pt x="403214" y="64902"/>
                </a:lnTo>
                <a:close/>
              </a:path>
              <a:path w="457200" h="111125">
                <a:moveTo>
                  <a:pt x="419463" y="55520"/>
                </a:moveTo>
                <a:lnTo>
                  <a:pt x="403214" y="64902"/>
                </a:lnTo>
                <a:lnTo>
                  <a:pt x="438276" y="65024"/>
                </a:lnTo>
                <a:lnTo>
                  <a:pt x="438285" y="63753"/>
                </a:lnTo>
                <a:lnTo>
                  <a:pt x="433450" y="63753"/>
                </a:lnTo>
                <a:lnTo>
                  <a:pt x="419463" y="55520"/>
                </a:lnTo>
                <a:close/>
              </a:path>
              <a:path w="457200" h="111125">
                <a:moveTo>
                  <a:pt x="362585" y="0"/>
                </a:moveTo>
                <a:lnTo>
                  <a:pt x="356743" y="1524"/>
                </a:lnTo>
                <a:lnTo>
                  <a:pt x="354075" y="5968"/>
                </a:lnTo>
                <a:lnTo>
                  <a:pt x="351408" y="10540"/>
                </a:lnTo>
                <a:lnTo>
                  <a:pt x="352932" y="16382"/>
                </a:lnTo>
                <a:lnTo>
                  <a:pt x="403036" y="45851"/>
                </a:lnTo>
                <a:lnTo>
                  <a:pt x="438404" y="45974"/>
                </a:lnTo>
                <a:lnTo>
                  <a:pt x="438276" y="65024"/>
                </a:lnTo>
                <a:lnTo>
                  <a:pt x="440958" y="65024"/>
                </a:lnTo>
                <a:lnTo>
                  <a:pt x="457200" y="55625"/>
                </a:lnTo>
                <a:lnTo>
                  <a:pt x="362585" y="0"/>
                </a:lnTo>
                <a:close/>
              </a:path>
              <a:path w="457200" h="111125">
                <a:moveTo>
                  <a:pt x="0" y="44450"/>
                </a:moveTo>
                <a:lnTo>
                  <a:pt x="0" y="63500"/>
                </a:lnTo>
                <a:lnTo>
                  <a:pt x="403214" y="64902"/>
                </a:lnTo>
                <a:lnTo>
                  <a:pt x="419463" y="55520"/>
                </a:lnTo>
                <a:lnTo>
                  <a:pt x="403036" y="45851"/>
                </a:lnTo>
                <a:lnTo>
                  <a:pt x="0" y="44450"/>
                </a:lnTo>
                <a:close/>
              </a:path>
              <a:path w="457200" h="111125">
                <a:moveTo>
                  <a:pt x="433577" y="47370"/>
                </a:moveTo>
                <a:lnTo>
                  <a:pt x="419463" y="55520"/>
                </a:lnTo>
                <a:lnTo>
                  <a:pt x="433450" y="63753"/>
                </a:lnTo>
                <a:lnTo>
                  <a:pt x="433577" y="47370"/>
                </a:lnTo>
                <a:close/>
              </a:path>
              <a:path w="457200" h="111125">
                <a:moveTo>
                  <a:pt x="438394" y="47370"/>
                </a:moveTo>
                <a:lnTo>
                  <a:pt x="433577" y="47370"/>
                </a:lnTo>
                <a:lnTo>
                  <a:pt x="433450" y="63753"/>
                </a:lnTo>
                <a:lnTo>
                  <a:pt x="438285" y="63753"/>
                </a:lnTo>
                <a:lnTo>
                  <a:pt x="438394" y="47370"/>
                </a:lnTo>
                <a:close/>
              </a:path>
              <a:path w="457200" h="111125">
                <a:moveTo>
                  <a:pt x="403036" y="45851"/>
                </a:moveTo>
                <a:lnTo>
                  <a:pt x="419463" y="55520"/>
                </a:lnTo>
                <a:lnTo>
                  <a:pt x="433577" y="47370"/>
                </a:lnTo>
                <a:lnTo>
                  <a:pt x="438394" y="47370"/>
                </a:lnTo>
                <a:lnTo>
                  <a:pt x="438404" y="45974"/>
                </a:lnTo>
                <a:lnTo>
                  <a:pt x="403036" y="45851"/>
                </a:lnTo>
                <a:close/>
              </a:path>
            </a:pathLst>
          </a:custGeom>
          <a:solidFill>
            <a:srgbClr val="000000"/>
          </a:solid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3740" y="616661"/>
            <a:ext cx="6585584" cy="1489710"/>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 pos="1598930" algn="l"/>
                <a:tab pos="3169285" algn="l"/>
                <a:tab pos="3521075" algn="l"/>
                <a:tab pos="3566795" algn="l"/>
                <a:tab pos="5017770" algn="l"/>
                <a:tab pos="5412740" algn="l"/>
                <a:tab pos="5502910" algn="l"/>
              </a:tabLst>
            </a:pPr>
            <a:r>
              <a:rPr sz="3200" dirty="0">
                <a:latin typeface="Carlito"/>
                <a:cs typeface="Carlito"/>
              </a:rPr>
              <a:t>Rapid	</a:t>
            </a:r>
            <a:r>
              <a:rPr sz="3200" spc="-5" dirty="0">
                <a:latin typeface="Carlito"/>
                <a:cs typeface="Carlito"/>
              </a:rPr>
              <a:t>sequence	</a:t>
            </a:r>
            <a:r>
              <a:rPr sz="3200" dirty="0">
                <a:latin typeface="Carlito"/>
                <a:cs typeface="Carlito"/>
              </a:rPr>
              <a:t>induction	while  cri</a:t>
            </a:r>
            <a:r>
              <a:rPr sz="3200" spc="-30" dirty="0">
                <a:latin typeface="Carlito"/>
                <a:cs typeface="Carlito"/>
              </a:rPr>
              <a:t>c</a:t>
            </a:r>
            <a:r>
              <a:rPr sz="3200" spc="-5" dirty="0">
                <a:latin typeface="Carlito"/>
                <a:cs typeface="Carlito"/>
              </a:rPr>
              <a:t>oi</a:t>
            </a:r>
            <a:r>
              <a:rPr sz="3200" dirty="0">
                <a:latin typeface="Carlito"/>
                <a:cs typeface="Carlito"/>
              </a:rPr>
              <a:t>d	</a:t>
            </a:r>
            <a:r>
              <a:rPr sz="3200" spc="5" dirty="0">
                <a:latin typeface="Carlito"/>
                <a:cs typeface="Carlito"/>
              </a:rPr>
              <a:t>p</a:t>
            </a:r>
            <a:r>
              <a:rPr sz="3200" spc="-55" dirty="0">
                <a:latin typeface="Carlito"/>
                <a:cs typeface="Carlito"/>
              </a:rPr>
              <a:t>r</a:t>
            </a:r>
            <a:r>
              <a:rPr sz="3200" dirty="0">
                <a:latin typeface="Carlito"/>
                <a:cs typeface="Carlito"/>
              </a:rPr>
              <a:t>ess</a:t>
            </a:r>
            <a:r>
              <a:rPr sz="3200" spc="-15" dirty="0">
                <a:latin typeface="Carlito"/>
                <a:cs typeface="Carlito"/>
              </a:rPr>
              <a:t>u</a:t>
            </a:r>
            <a:r>
              <a:rPr sz="3200" spc="-40" dirty="0">
                <a:latin typeface="Carlito"/>
                <a:cs typeface="Carlito"/>
              </a:rPr>
              <a:t>r</a:t>
            </a:r>
            <a:r>
              <a:rPr sz="3200" dirty="0">
                <a:latin typeface="Carlito"/>
                <a:cs typeface="Carlito"/>
              </a:rPr>
              <a:t>e	</a:t>
            </a:r>
            <a:r>
              <a:rPr sz="3200" spc="-5" dirty="0">
                <a:latin typeface="Carlito"/>
                <a:cs typeface="Carlito"/>
              </a:rPr>
              <a:t>i</a:t>
            </a:r>
            <a:r>
              <a:rPr sz="3200" dirty="0">
                <a:latin typeface="Carlito"/>
                <a:cs typeface="Carlito"/>
              </a:rPr>
              <a:t>s		m</a:t>
            </a:r>
            <a:r>
              <a:rPr sz="3200" spc="-20" dirty="0">
                <a:latin typeface="Carlito"/>
                <a:cs typeface="Carlito"/>
              </a:rPr>
              <a:t>e</a:t>
            </a:r>
            <a:r>
              <a:rPr sz="3200" dirty="0">
                <a:latin typeface="Carlito"/>
                <a:cs typeface="Carlito"/>
              </a:rPr>
              <a:t>thod	of		choi</a:t>
            </a:r>
            <a:r>
              <a:rPr sz="3200" spc="5" dirty="0">
                <a:latin typeface="Carlito"/>
                <a:cs typeface="Carlito"/>
              </a:rPr>
              <a:t>c</a:t>
            </a:r>
            <a:r>
              <a:rPr sz="3200" dirty="0">
                <a:latin typeface="Carlito"/>
                <a:cs typeface="Carlito"/>
              </a:rPr>
              <a:t>e  </a:t>
            </a:r>
            <a:r>
              <a:rPr sz="3200" spc="-10" dirty="0">
                <a:latin typeface="Carlito"/>
                <a:cs typeface="Carlito"/>
              </a:rPr>
              <a:t>hypotension</a:t>
            </a:r>
            <a:endParaRPr sz="3200">
              <a:latin typeface="Carlito"/>
              <a:cs typeface="Carlito"/>
            </a:endParaRPr>
          </a:p>
        </p:txBody>
      </p:sp>
      <p:sp>
        <p:nvSpPr>
          <p:cNvPr id="3" name="object 3"/>
          <p:cNvSpPr txBox="1"/>
          <p:nvPr/>
        </p:nvSpPr>
        <p:spPr>
          <a:xfrm>
            <a:off x="8604885" y="616661"/>
            <a:ext cx="1985645" cy="1002030"/>
          </a:xfrm>
          <a:prstGeom prst="rect">
            <a:avLst/>
          </a:prstGeom>
        </p:spPr>
        <p:txBody>
          <a:bodyPr vert="horz" wrap="square" lIns="0" tIns="13335" rIns="0" bIns="0" rtlCol="0">
            <a:spAutoFit/>
          </a:bodyPr>
          <a:lstStyle/>
          <a:p>
            <a:pPr marR="7620" algn="r">
              <a:spcBef>
                <a:spcPts val="105"/>
              </a:spcBef>
            </a:pPr>
            <a:r>
              <a:rPr sz="3200" dirty="0">
                <a:latin typeface="Carlito"/>
                <a:cs typeface="Carlito"/>
              </a:rPr>
              <a:t>ma</a:t>
            </a:r>
            <a:r>
              <a:rPr sz="3200" spc="-15" dirty="0">
                <a:latin typeface="Carlito"/>
                <a:cs typeface="Carlito"/>
              </a:rPr>
              <a:t>i</a:t>
            </a:r>
            <a:r>
              <a:rPr sz="3200" spc="-35" dirty="0">
                <a:latin typeface="Carlito"/>
                <a:cs typeface="Carlito"/>
              </a:rPr>
              <a:t>n</a:t>
            </a:r>
            <a:r>
              <a:rPr sz="3200" spc="-30" dirty="0">
                <a:latin typeface="Carlito"/>
                <a:cs typeface="Carlito"/>
              </a:rPr>
              <a:t>t</a:t>
            </a:r>
            <a:r>
              <a:rPr sz="3200" dirty="0">
                <a:latin typeface="Carlito"/>
                <a:cs typeface="Carlito"/>
              </a:rPr>
              <a:t>aining</a:t>
            </a:r>
            <a:endParaRPr sz="3200">
              <a:latin typeface="Carlito"/>
              <a:cs typeface="Carlito"/>
            </a:endParaRPr>
          </a:p>
          <a:p>
            <a:pPr marR="5080" algn="r">
              <a:tabLst>
                <a:tab pos="802640" algn="l"/>
              </a:tabLst>
            </a:pPr>
            <a:r>
              <a:rPr sz="3200" dirty="0">
                <a:latin typeface="Carlito"/>
                <a:cs typeface="Carlito"/>
              </a:rPr>
              <a:t>Risk	of</a:t>
            </a:r>
            <a:endParaRPr sz="3200">
              <a:latin typeface="Carlito"/>
              <a:cs typeface="Carlito"/>
            </a:endParaRPr>
          </a:p>
        </p:txBody>
      </p:sp>
      <p:sp>
        <p:nvSpPr>
          <p:cNvPr id="4" name="object 4"/>
          <p:cNvSpPr txBox="1"/>
          <p:nvPr/>
        </p:nvSpPr>
        <p:spPr>
          <a:xfrm>
            <a:off x="1983740" y="2177618"/>
            <a:ext cx="8608060" cy="3050540"/>
          </a:xfrm>
          <a:prstGeom prst="rect">
            <a:avLst/>
          </a:prstGeom>
        </p:spPr>
        <p:txBody>
          <a:bodyPr vert="horz" wrap="square" lIns="0" tIns="13335" rIns="0" bIns="0" rtlCol="0">
            <a:spAutoFit/>
          </a:bodyPr>
          <a:lstStyle/>
          <a:p>
            <a:pPr marL="355600" marR="8255" indent="-342900" algn="just">
              <a:spcBef>
                <a:spcPts val="105"/>
              </a:spcBef>
              <a:buFont typeface="Arial"/>
              <a:buChar char="•"/>
              <a:tabLst>
                <a:tab pos="355600" algn="l"/>
              </a:tabLst>
            </a:pPr>
            <a:r>
              <a:rPr sz="3200" spc="-20" dirty="0">
                <a:latin typeface="Carlito"/>
                <a:cs typeface="Carlito"/>
              </a:rPr>
              <a:t>Patients </a:t>
            </a:r>
            <a:r>
              <a:rPr sz="3200" spc="-5" dirty="0">
                <a:latin typeface="Carlito"/>
                <a:cs typeface="Carlito"/>
              </a:rPr>
              <a:t>with </a:t>
            </a:r>
            <a:r>
              <a:rPr sz="3200" spc="-10" dirty="0">
                <a:latin typeface="Carlito"/>
                <a:cs typeface="Carlito"/>
              </a:rPr>
              <a:t>hypertension </a:t>
            </a:r>
            <a:r>
              <a:rPr sz="3200" dirty="0">
                <a:latin typeface="Carlito"/>
                <a:cs typeface="Carlito"/>
              </a:rPr>
              <a:t>and CAD </a:t>
            </a:r>
            <a:r>
              <a:rPr sz="3200" spc="-15" dirty="0">
                <a:latin typeface="Carlito"/>
                <a:cs typeface="Carlito"/>
              </a:rPr>
              <a:t>are </a:t>
            </a:r>
            <a:r>
              <a:rPr sz="3200" spc="-10" dirty="0">
                <a:latin typeface="Carlito"/>
                <a:cs typeface="Carlito"/>
              </a:rPr>
              <a:t>at </a:t>
            </a:r>
            <a:r>
              <a:rPr sz="3200" spc="-5" dirty="0">
                <a:latin typeface="Carlito"/>
                <a:cs typeface="Carlito"/>
              </a:rPr>
              <a:t>high  risk </a:t>
            </a:r>
            <a:r>
              <a:rPr sz="3200" dirty="0">
                <a:latin typeface="Carlito"/>
                <a:cs typeface="Carlito"/>
              </a:rPr>
              <a:t>of </a:t>
            </a:r>
            <a:r>
              <a:rPr sz="3200" spc="-15" dirty="0">
                <a:latin typeface="Carlito"/>
                <a:cs typeface="Carlito"/>
              </a:rPr>
              <a:t>large </a:t>
            </a:r>
            <a:r>
              <a:rPr sz="3200" spc="-10" dirty="0">
                <a:latin typeface="Carlito"/>
                <a:cs typeface="Carlito"/>
              </a:rPr>
              <a:t>fluctuations </a:t>
            </a:r>
            <a:r>
              <a:rPr sz="3200" spc="-5" dirty="0">
                <a:latin typeface="Carlito"/>
                <a:cs typeface="Carlito"/>
              </a:rPr>
              <a:t>in HR </a:t>
            </a:r>
            <a:r>
              <a:rPr sz="3200" dirty="0">
                <a:latin typeface="Carlito"/>
                <a:cs typeface="Carlito"/>
              </a:rPr>
              <a:t>and</a:t>
            </a:r>
            <a:r>
              <a:rPr sz="3200" spc="85" dirty="0">
                <a:latin typeface="Carlito"/>
                <a:cs typeface="Carlito"/>
              </a:rPr>
              <a:t> </a:t>
            </a:r>
            <a:r>
              <a:rPr sz="3200" spc="-140" dirty="0">
                <a:latin typeface="Carlito"/>
                <a:cs typeface="Carlito"/>
              </a:rPr>
              <a:t>BP.</a:t>
            </a:r>
            <a:endParaRPr sz="3200">
              <a:latin typeface="Carlito"/>
              <a:cs typeface="Carlito"/>
            </a:endParaRPr>
          </a:p>
          <a:p>
            <a:pPr marL="355600" marR="5080" indent="-342900" algn="just">
              <a:spcBef>
                <a:spcPts val="770"/>
              </a:spcBef>
              <a:buFont typeface="Arial"/>
              <a:buChar char="•"/>
              <a:tabLst>
                <a:tab pos="355600" algn="l"/>
              </a:tabLst>
            </a:pPr>
            <a:r>
              <a:rPr sz="3200" spc="-5" dirty="0">
                <a:latin typeface="Carlito"/>
                <a:cs typeface="Carlito"/>
              </a:rPr>
              <a:t>Short </a:t>
            </a:r>
            <a:r>
              <a:rPr sz="3200" dirty="0">
                <a:latin typeface="Carlito"/>
                <a:cs typeface="Carlito"/>
              </a:rPr>
              <a:t>acting </a:t>
            </a:r>
            <a:r>
              <a:rPr sz="3200" spc="-15" dirty="0">
                <a:latin typeface="Carlito"/>
                <a:cs typeface="Carlito"/>
              </a:rPr>
              <a:t>beta </a:t>
            </a:r>
            <a:r>
              <a:rPr sz="3200" spc="-10" dirty="0">
                <a:latin typeface="Carlito"/>
                <a:cs typeface="Carlito"/>
              </a:rPr>
              <a:t>adrenergic </a:t>
            </a:r>
            <a:r>
              <a:rPr sz="3200" spc="-20" dirty="0">
                <a:latin typeface="Carlito"/>
                <a:cs typeface="Carlito"/>
              </a:rPr>
              <a:t>blocker </a:t>
            </a:r>
            <a:r>
              <a:rPr sz="3200" spc="-5" dirty="0">
                <a:latin typeface="Carlito"/>
                <a:cs typeface="Carlito"/>
              </a:rPr>
              <a:t>esmolol </a:t>
            </a:r>
            <a:r>
              <a:rPr sz="3200" dirty="0">
                <a:latin typeface="Carlito"/>
                <a:cs typeface="Carlito"/>
              </a:rPr>
              <a:t>and  </a:t>
            </a:r>
            <a:r>
              <a:rPr sz="3200" spc="-5" dirty="0">
                <a:latin typeface="Carlito"/>
                <a:cs typeface="Carlito"/>
              </a:rPr>
              <a:t>short </a:t>
            </a:r>
            <a:r>
              <a:rPr sz="3200" dirty="0">
                <a:latin typeface="Carlito"/>
                <a:cs typeface="Carlito"/>
              </a:rPr>
              <a:t>acting opioids </a:t>
            </a:r>
            <a:r>
              <a:rPr sz="3200" spc="-30" dirty="0">
                <a:latin typeface="Carlito"/>
                <a:cs typeface="Carlito"/>
              </a:rPr>
              <a:t>like </a:t>
            </a:r>
            <a:r>
              <a:rPr sz="3200" spc="-25" dirty="0">
                <a:latin typeface="Carlito"/>
                <a:cs typeface="Carlito"/>
              </a:rPr>
              <a:t>fentanyl, </a:t>
            </a:r>
            <a:r>
              <a:rPr sz="3200" spc="-20" dirty="0">
                <a:latin typeface="Carlito"/>
                <a:cs typeface="Carlito"/>
              </a:rPr>
              <a:t>remifentanil  </a:t>
            </a:r>
            <a:r>
              <a:rPr sz="3200" spc="-25" dirty="0">
                <a:latin typeface="Carlito"/>
                <a:cs typeface="Carlito"/>
              </a:rPr>
              <a:t>have </a:t>
            </a:r>
            <a:r>
              <a:rPr sz="3200" spc="-5" dirty="0">
                <a:latin typeface="Carlito"/>
                <a:cs typeface="Carlito"/>
              </a:rPr>
              <a:t>been </a:t>
            </a:r>
            <a:r>
              <a:rPr sz="3200" spc="-25" dirty="0">
                <a:latin typeface="Carlito"/>
                <a:cs typeface="Carlito"/>
              </a:rPr>
              <a:t>effective </a:t>
            </a:r>
            <a:r>
              <a:rPr sz="3200" spc="-30" dirty="0">
                <a:latin typeface="Carlito"/>
                <a:cs typeface="Carlito"/>
              </a:rPr>
              <a:t>for </a:t>
            </a:r>
            <a:r>
              <a:rPr sz="3200" spc="-5" dirty="0">
                <a:latin typeface="Carlito"/>
                <a:cs typeface="Carlito"/>
              </a:rPr>
              <a:t>blunting </a:t>
            </a:r>
            <a:r>
              <a:rPr sz="3200" dirty="0">
                <a:latin typeface="Carlito"/>
                <a:cs typeface="Carlito"/>
              </a:rPr>
              <a:t>the  </a:t>
            </a:r>
            <a:r>
              <a:rPr sz="3200" spc="-5" dirty="0">
                <a:latin typeface="Carlito"/>
                <a:cs typeface="Carlito"/>
              </a:rPr>
              <a:t>hemodynamic response </a:t>
            </a:r>
            <a:r>
              <a:rPr sz="3200" spc="-25" dirty="0">
                <a:latin typeface="Carlito"/>
                <a:cs typeface="Carlito"/>
              </a:rPr>
              <a:t>to</a:t>
            </a:r>
            <a:r>
              <a:rPr sz="3200" spc="25" dirty="0">
                <a:latin typeface="Carlito"/>
                <a:cs typeface="Carlito"/>
              </a:rPr>
              <a:t> </a:t>
            </a:r>
            <a:r>
              <a:rPr sz="3200" spc="-10" dirty="0">
                <a:latin typeface="Carlito"/>
                <a:cs typeface="Carlito"/>
              </a:rPr>
              <a:t>intubation.</a:t>
            </a:r>
            <a:endParaRPr sz="3200">
              <a:latin typeface="Carlito"/>
              <a:cs typeface="Carlito"/>
            </a:endParaRPr>
          </a:p>
        </p:txBody>
      </p:sp>
      <p:sp>
        <p:nvSpPr>
          <p:cNvPr id="5" name="object 5"/>
          <p:cNvSpPr/>
          <p:nvPr/>
        </p:nvSpPr>
        <p:spPr>
          <a:xfrm>
            <a:off x="8610600" y="1392175"/>
            <a:ext cx="457200" cy="111125"/>
          </a:xfrm>
          <a:custGeom>
            <a:avLst/>
            <a:gdLst/>
            <a:ahLst/>
            <a:cxnLst/>
            <a:rect l="l" t="t" r="r" b="b"/>
            <a:pathLst>
              <a:path w="457200" h="111125">
                <a:moveTo>
                  <a:pt x="403214" y="64902"/>
                </a:moveTo>
                <a:lnTo>
                  <a:pt x="352678" y="94106"/>
                </a:lnTo>
                <a:lnTo>
                  <a:pt x="351154" y="99949"/>
                </a:lnTo>
                <a:lnTo>
                  <a:pt x="353695" y="104521"/>
                </a:lnTo>
                <a:lnTo>
                  <a:pt x="356361" y="109092"/>
                </a:lnTo>
                <a:lnTo>
                  <a:pt x="362203" y="110616"/>
                </a:lnTo>
                <a:lnTo>
                  <a:pt x="440958" y="65024"/>
                </a:lnTo>
                <a:lnTo>
                  <a:pt x="403214" y="64902"/>
                </a:lnTo>
                <a:close/>
              </a:path>
              <a:path w="457200" h="111125">
                <a:moveTo>
                  <a:pt x="419463" y="55520"/>
                </a:moveTo>
                <a:lnTo>
                  <a:pt x="403214" y="64902"/>
                </a:lnTo>
                <a:lnTo>
                  <a:pt x="438276" y="65024"/>
                </a:lnTo>
                <a:lnTo>
                  <a:pt x="438285" y="63753"/>
                </a:lnTo>
                <a:lnTo>
                  <a:pt x="433450" y="63753"/>
                </a:lnTo>
                <a:lnTo>
                  <a:pt x="419463" y="55520"/>
                </a:lnTo>
                <a:close/>
              </a:path>
              <a:path w="457200" h="111125">
                <a:moveTo>
                  <a:pt x="362584" y="0"/>
                </a:moveTo>
                <a:lnTo>
                  <a:pt x="356743" y="1524"/>
                </a:lnTo>
                <a:lnTo>
                  <a:pt x="354075" y="5968"/>
                </a:lnTo>
                <a:lnTo>
                  <a:pt x="351408" y="10540"/>
                </a:lnTo>
                <a:lnTo>
                  <a:pt x="352932" y="16383"/>
                </a:lnTo>
                <a:lnTo>
                  <a:pt x="403036" y="45851"/>
                </a:lnTo>
                <a:lnTo>
                  <a:pt x="438403" y="45974"/>
                </a:lnTo>
                <a:lnTo>
                  <a:pt x="438276" y="65024"/>
                </a:lnTo>
                <a:lnTo>
                  <a:pt x="440958" y="65024"/>
                </a:lnTo>
                <a:lnTo>
                  <a:pt x="457200" y="55625"/>
                </a:lnTo>
                <a:lnTo>
                  <a:pt x="362584" y="0"/>
                </a:lnTo>
                <a:close/>
              </a:path>
              <a:path w="457200" h="111125">
                <a:moveTo>
                  <a:pt x="0" y="44450"/>
                </a:moveTo>
                <a:lnTo>
                  <a:pt x="0" y="63500"/>
                </a:lnTo>
                <a:lnTo>
                  <a:pt x="403214" y="64902"/>
                </a:lnTo>
                <a:lnTo>
                  <a:pt x="419463" y="55520"/>
                </a:lnTo>
                <a:lnTo>
                  <a:pt x="403036" y="45851"/>
                </a:lnTo>
                <a:lnTo>
                  <a:pt x="0" y="44450"/>
                </a:lnTo>
                <a:close/>
              </a:path>
              <a:path w="457200" h="111125">
                <a:moveTo>
                  <a:pt x="433577" y="47371"/>
                </a:moveTo>
                <a:lnTo>
                  <a:pt x="419463" y="55520"/>
                </a:lnTo>
                <a:lnTo>
                  <a:pt x="433450" y="63753"/>
                </a:lnTo>
                <a:lnTo>
                  <a:pt x="433577" y="47371"/>
                </a:lnTo>
                <a:close/>
              </a:path>
              <a:path w="457200" h="111125">
                <a:moveTo>
                  <a:pt x="438394" y="47371"/>
                </a:moveTo>
                <a:lnTo>
                  <a:pt x="433577" y="47371"/>
                </a:lnTo>
                <a:lnTo>
                  <a:pt x="433450" y="63753"/>
                </a:lnTo>
                <a:lnTo>
                  <a:pt x="438285" y="63753"/>
                </a:lnTo>
                <a:lnTo>
                  <a:pt x="438394" y="47371"/>
                </a:lnTo>
                <a:close/>
              </a:path>
              <a:path w="457200" h="111125">
                <a:moveTo>
                  <a:pt x="403036" y="45851"/>
                </a:moveTo>
                <a:lnTo>
                  <a:pt x="419463" y="55520"/>
                </a:lnTo>
                <a:lnTo>
                  <a:pt x="433577" y="47371"/>
                </a:lnTo>
                <a:lnTo>
                  <a:pt x="438394" y="47371"/>
                </a:lnTo>
                <a:lnTo>
                  <a:pt x="438403" y="45974"/>
                </a:lnTo>
                <a:lnTo>
                  <a:pt x="403036" y="45851"/>
                </a:lnTo>
                <a:close/>
              </a:path>
            </a:pathLst>
          </a:custGeom>
          <a:solidFill>
            <a:srgbClr val="000000"/>
          </a:solid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83760" y="133858"/>
            <a:ext cx="3826510" cy="696595"/>
          </a:xfrm>
          <a:prstGeom prst="rect">
            <a:avLst/>
          </a:prstGeom>
        </p:spPr>
        <p:txBody>
          <a:bodyPr vert="horz" wrap="square" lIns="0" tIns="12700" rIns="0" bIns="0" rtlCol="0" anchor="ctr">
            <a:spAutoFit/>
          </a:bodyPr>
          <a:lstStyle/>
          <a:p>
            <a:pPr marL="12700">
              <a:lnSpc>
                <a:spcPct val="100000"/>
              </a:lnSpc>
              <a:spcBef>
                <a:spcPts val="100"/>
              </a:spcBef>
            </a:pPr>
            <a:r>
              <a:rPr spc="-130" dirty="0"/>
              <a:t>Muscle</a:t>
            </a:r>
            <a:r>
              <a:rPr spc="-420" dirty="0"/>
              <a:t> </a:t>
            </a:r>
            <a:r>
              <a:rPr spc="-270" dirty="0"/>
              <a:t>Relaxant</a:t>
            </a:r>
            <a:endParaRPr/>
          </a:p>
        </p:txBody>
      </p:sp>
      <p:sp>
        <p:nvSpPr>
          <p:cNvPr id="3" name="object 3"/>
          <p:cNvSpPr txBox="1"/>
          <p:nvPr/>
        </p:nvSpPr>
        <p:spPr>
          <a:xfrm>
            <a:off x="1907540" y="997965"/>
            <a:ext cx="8225790" cy="3636010"/>
          </a:xfrm>
          <a:prstGeom prst="rect">
            <a:avLst/>
          </a:prstGeom>
        </p:spPr>
        <p:txBody>
          <a:bodyPr vert="horz" wrap="square" lIns="0" tIns="13335" rIns="0" bIns="0" rtlCol="0">
            <a:spAutoFit/>
          </a:bodyPr>
          <a:lstStyle/>
          <a:p>
            <a:pPr marL="355600" marR="6985" indent="-342900" algn="just">
              <a:spcBef>
                <a:spcPts val="105"/>
              </a:spcBef>
              <a:buFont typeface="Arial"/>
              <a:buChar char="•"/>
              <a:tabLst>
                <a:tab pos="355600" algn="l"/>
              </a:tabLst>
            </a:pPr>
            <a:r>
              <a:rPr sz="3200" spc="-5" dirty="0">
                <a:latin typeface="Carlito"/>
                <a:cs typeface="Carlito"/>
              </a:rPr>
              <a:t>Succinylcholine </a:t>
            </a:r>
            <a:r>
              <a:rPr sz="3200" spc="-10" dirty="0">
                <a:latin typeface="Carlito"/>
                <a:cs typeface="Carlito"/>
              </a:rPr>
              <a:t>can </a:t>
            </a:r>
            <a:r>
              <a:rPr sz="3200" spc="-5" dirty="0">
                <a:latin typeface="Carlito"/>
                <a:cs typeface="Carlito"/>
              </a:rPr>
              <a:t>be </a:t>
            </a:r>
            <a:r>
              <a:rPr sz="3200" spc="-20" dirty="0">
                <a:latin typeface="Carlito"/>
                <a:cs typeface="Carlito"/>
              </a:rPr>
              <a:t>safely </a:t>
            </a:r>
            <a:r>
              <a:rPr sz="3200" spc="-5" dirty="0">
                <a:latin typeface="Carlito"/>
                <a:cs typeface="Carlito"/>
              </a:rPr>
              <a:t>used (if </a:t>
            </a:r>
            <a:r>
              <a:rPr sz="3200" dirty="0">
                <a:latin typeface="Carlito"/>
                <a:cs typeface="Carlito"/>
              </a:rPr>
              <a:t>K+ &lt; 5  mmol/l)</a:t>
            </a:r>
            <a:endParaRPr sz="3200">
              <a:latin typeface="Carlito"/>
              <a:cs typeface="Carlito"/>
            </a:endParaRPr>
          </a:p>
          <a:p>
            <a:pPr marL="355600" marR="5080" indent="-342900" algn="just">
              <a:spcBef>
                <a:spcPts val="770"/>
              </a:spcBef>
              <a:buFont typeface="Arial"/>
              <a:buChar char="•"/>
              <a:tabLst>
                <a:tab pos="355600" algn="l"/>
              </a:tabLst>
            </a:pPr>
            <a:r>
              <a:rPr sz="3200" i="1" dirty="0">
                <a:latin typeface="Carlito"/>
                <a:cs typeface="Carlito"/>
              </a:rPr>
              <a:t>When </a:t>
            </a:r>
            <a:r>
              <a:rPr sz="3200" i="1" spc="-5" dirty="0">
                <a:latin typeface="Carlito"/>
                <a:cs typeface="Carlito"/>
              </a:rPr>
              <a:t>choosing </a:t>
            </a:r>
            <a:r>
              <a:rPr sz="3200" i="1" dirty="0">
                <a:latin typeface="Carlito"/>
                <a:cs typeface="Carlito"/>
              </a:rPr>
              <a:t>a non </a:t>
            </a:r>
            <a:r>
              <a:rPr sz="3200" i="1" spc="-5" dirty="0">
                <a:latin typeface="Carlito"/>
                <a:cs typeface="Carlito"/>
              </a:rPr>
              <a:t>depolarizing </a:t>
            </a:r>
            <a:r>
              <a:rPr sz="3200" i="1" spc="-10" dirty="0">
                <a:latin typeface="Carlito"/>
                <a:cs typeface="Carlito"/>
              </a:rPr>
              <a:t>agent </a:t>
            </a:r>
            <a:r>
              <a:rPr sz="3200" i="1" spc="-20" dirty="0">
                <a:latin typeface="Carlito"/>
                <a:cs typeface="Carlito"/>
              </a:rPr>
              <a:t>for  </a:t>
            </a:r>
            <a:r>
              <a:rPr sz="3200" i="1" spc="-10" dirty="0">
                <a:latin typeface="Carlito"/>
                <a:cs typeface="Carlito"/>
              </a:rPr>
              <a:t>maintenance, </a:t>
            </a:r>
            <a:r>
              <a:rPr sz="3200" i="1" spc="-5" dirty="0">
                <a:latin typeface="Carlito"/>
                <a:cs typeface="Carlito"/>
              </a:rPr>
              <a:t>it </a:t>
            </a:r>
            <a:r>
              <a:rPr sz="3200" i="1" dirty="0">
                <a:latin typeface="Carlito"/>
                <a:cs typeface="Carlito"/>
              </a:rPr>
              <a:t>is </a:t>
            </a:r>
            <a:r>
              <a:rPr sz="3200" i="1" spc="-15" dirty="0">
                <a:latin typeface="Carlito"/>
                <a:cs typeface="Carlito"/>
              </a:rPr>
              <a:t>better </a:t>
            </a:r>
            <a:r>
              <a:rPr sz="3200" i="1" spc="-25" dirty="0">
                <a:latin typeface="Carlito"/>
                <a:cs typeface="Carlito"/>
              </a:rPr>
              <a:t>to </a:t>
            </a:r>
            <a:r>
              <a:rPr sz="3200" i="1" spc="-5" dirty="0">
                <a:latin typeface="Carlito"/>
                <a:cs typeface="Carlito"/>
              </a:rPr>
              <a:t>use </a:t>
            </a:r>
            <a:r>
              <a:rPr sz="3200" i="1" dirty="0">
                <a:latin typeface="Carlito"/>
                <a:cs typeface="Carlito"/>
              </a:rPr>
              <a:t>ones that </a:t>
            </a:r>
            <a:r>
              <a:rPr sz="3200" i="1" spc="-5" dirty="0">
                <a:latin typeface="Carlito"/>
                <a:cs typeface="Carlito"/>
              </a:rPr>
              <a:t>are  independent of </a:t>
            </a:r>
            <a:r>
              <a:rPr sz="3200" i="1" dirty="0">
                <a:latin typeface="Carlito"/>
                <a:cs typeface="Carlito"/>
              </a:rPr>
              <a:t>renal clearance </a:t>
            </a:r>
            <a:r>
              <a:rPr sz="3200" i="1" spc="-5" dirty="0">
                <a:latin typeface="Carlito"/>
                <a:cs typeface="Carlito"/>
              </a:rPr>
              <a:t>mechanisms  (Cisatracurium, atracurium,</a:t>
            </a:r>
            <a:r>
              <a:rPr sz="3200" i="1" spc="75" dirty="0">
                <a:latin typeface="Carlito"/>
                <a:cs typeface="Carlito"/>
              </a:rPr>
              <a:t> </a:t>
            </a:r>
            <a:r>
              <a:rPr sz="3200" i="1" spc="-5" dirty="0">
                <a:latin typeface="Carlito"/>
                <a:cs typeface="Carlito"/>
              </a:rPr>
              <a:t>mivacurium).</a:t>
            </a:r>
            <a:endParaRPr sz="3200">
              <a:latin typeface="Carlito"/>
              <a:cs typeface="Carlito"/>
            </a:endParaRPr>
          </a:p>
          <a:p>
            <a:pPr marL="355600" indent="-342900" algn="just">
              <a:spcBef>
                <a:spcPts val="770"/>
              </a:spcBef>
              <a:buFont typeface="Arial"/>
              <a:buChar char="•"/>
              <a:tabLst>
                <a:tab pos="355600" algn="l"/>
              </a:tabLst>
            </a:pPr>
            <a:r>
              <a:rPr sz="3200" i="1" spc="-5" dirty="0">
                <a:latin typeface="Carlito"/>
                <a:cs typeface="Carlito"/>
              </a:rPr>
              <a:t>Cisatracurium is </a:t>
            </a:r>
            <a:r>
              <a:rPr sz="3200" i="1" dirty="0">
                <a:latin typeface="Carlito"/>
                <a:cs typeface="Carlito"/>
              </a:rPr>
              <a:t>the </a:t>
            </a:r>
            <a:r>
              <a:rPr sz="3200" i="1" spc="-5" dirty="0">
                <a:latin typeface="Carlito"/>
                <a:cs typeface="Carlito"/>
              </a:rPr>
              <a:t>NMB of</a:t>
            </a:r>
            <a:r>
              <a:rPr sz="3200" i="1" spc="45" dirty="0">
                <a:latin typeface="Carlito"/>
                <a:cs typeface="Carlito"/>
              </a:rPr>
              <a:t> </a:t>
            </a:r>
            <a:r>
              <a:rPr sz="3200" i="1" spc="-10" dirty="0">
                <a:latin typeface="Carlito"/>
                <a:cs typeface="Carlito"/>
              </a:rPr>
              <a:t>choice</a:t>
            </a:r>
            <a:endParaRPr sz="3200">
              <a:latin typeface="Carlito"/>
              <a:cs typeface="Carli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78659" y="286258"/>
            <a:ext cx="6639559" cy="696595"/>
          </a:xfrm>
          <a:prstGeom prst="rect">
            <a:avLst/>
          </a:prstGeom>
        </p:spPr>
        <p:txBody>
          <a:bodyPr vert="horz" wrap="square" lIns="0" tIns="12700" rIns="0" bIns="0" rtlCol="0" anchor="ctr">
            <a:spAutoFit/>
          </a:bodyPr>
          <a:lstStyle/>
          <a:p>
            <a:pPr marL="12700">
              <a:lnSpc>
                <a:spcPct val="100000"/>
              </a:lnSpc>
              <a:spcBef>
                <a:spcPts val="100"/>
              </a:spcBef>
            </a:pPr>
            <a:r>
              <a:rPr spc="-190" dirty="0"/>
              <a:t>Maintenance </a:t>
            </a:r>
            <a:r>
              <a:rPr spc="-180" dirty="0"/>
              <a:t>of</a:t>
            </a:r>
            <a:r>
              <a:rPr spc="-550" dirty="0"/>
              <a:t> </a:t>
            </a:r>
            <a:r>
              <a:rPr spc="-215" dirty="0"/>
              <a:t>Anaesthesia</a:t>
            </a:r>
            <a:endParaRPr/>
          </a:p>
        </p:txBody>
      </p:sp>
      <p:sp>
        <p:nvSpPr>
          <p:cNvPr id="3" name="object 3"/>
          <p:cNvSpPr txBox="1"/>
          <p:nvPr/>
        </p:nvSpPr>
        <p:spPr>
          <a:xfrm>
            <a:off x="1983741" y="1150366"/>
            <a:ext cx="8227059" cy="4220845"/>
          </a:xfrm>
          <a:prstGeom prst="rect">
            <a:avLst/>
          </a:prstGeom>
        </p:spPr>
        <p:txBody>
          <a:bodyPr vert="horz" wrap="square" lIns="0" tIns="13335" rIns="0" bIns="0" rtlCol="0">
            <a:spAutoFit/>
          </a:bodyPr>
          <a:lstStyle/>
          <a:p>
            <a:pPr marL="355600" marR="8890" indent="-342900" algn="just">
              <a:spcBef>
                <a:spcPts val="105"/>
              </a:spcBef>
              <a:buFont typeface="Arial"/>
              <a:buChar char="•"/>
              <a:tabLst>
                <a:tab pos="355600" algn="l"/>
              </a:tabLst>
            </a:pPr>
            <a:r>
              <a:rPr sz="3200" spc="-5" dirty="0">
                <a:latin typeface="Carlito"/>
                <a:cs typeface="Carlito"/>
              </a:rPr>
              <a:t>O2+Air+inhalation anesthetic </a:t>
            </a:r>
            <a:r>
              <a:rPr sz="3200" dirty="0">
                <a:latin typeface="Carlito"/>
                <a:cs typeface="Carlito"/>
              </a:rPr>
              <a:t>or </a:t>
            </a:r>
            <a:r>
              <a:rPr sz="3200" spc="-20" dirty="0">
                <a:latin typeface="Carlito"/>
                <a:cs typeface="Carlito"/>
              </a:rPr>
              <a:t>propofol  </a:t>
            </a:r>
            <a:r>
              <a:rPr sz="3200" spc="-10" dirty="0">
                <a:latin typeface="Carlito"/>
                <a:cs typeface="Carlito"/>
              </a:rPr>
              <a:t>infusion </a:t>
            </a:r>
            <a:r>
              <a:rPr sz="3200" spc="-5" dirty="0">
                <a:latin typeface="Carlito"/>
                <a:cs typeface="Carlito"/>
              </a:rPr>
              <a:t>is </a:t>
            </a:r>
            <a:r>
              <a:rPr sz="3200" dirty="0">
                <a:latin typeface="Carlito"/>
                <a:cs typeface="Carlito"/>
              </a:rPr>
              <a:t>the</a:t>
            </a:r>
            <a:r>
              <a:rPr sz="3200" spc="35" dirty="0">
                <a:latin typeface="Carlito"/>
                <a:cs typeface="Carlito"/>
              </a:rPr>
              <a:t> </a:t>
            </a:r>
            <a:r>
              <a:rPr sz="3200" dirty="0">
                <a:latin typeface="Carlito"/>
                <a:cs typeface="Carlito"/>
              </a:rPr>
              <a:t>choice</a:t>
            </a:r>
            <a:endParaRPr sz="3200">
              <a:latin typeface="Carlito"/>
              <a:cs typeface="Carlito"/>
            </a:endParaRPr>
          </a:p>
          <a:p>
            <a:pPr marL="355600" indent="-342900" algn="just">
              <a:spcBef>
                <a:spcPts val="770"/>
              </a:spcBef>
              <a:buFont typeface="Arial"/>
              <a:buChar char="•"/>
              <a:tabLst>
                <a:tab pos="355600" algn="l"/>
              </a:tabLst>
            </a:pPr>
            <a:r>
              <a:rPr sz="3200" i="1" dirty="0">
                <a:latin typeface="Carlito"/>
                <a:cs typeface="Carlito"/>
              </a:rPr>
              <a:t>Isoflurane </a:t>
            </a:r>
            <a:r>
              <a:rPr sz="3200" dirty="0">
                <a:latin typeface="Carlito"/>
                <a:cs typeface="Carlito"/>
              </a:rPr>
              <a:t>or </a:t>
            </a:r>
            <a:r>
              <a:rPr sz="3200" i="1" spc="-5" dirty="0">
                <a:latin typeface="Carlito"/>
                <a:cs typeface="Carlito"/>
              </a:rPr>
              <a:t>desflurane </a:t>
            </a:r>
            <a:r>
              <a:rPr sz="3200" spc="-5" dirty="0">
                <a:latin typeface="Carlito"/>
                <a:cs typeface="Carlito"/>
              </a:rPr>
              <a:t>is </a:t>
            </a:r>
            <a:r>
              <a:rPr sz="3200" dirty="0">
                <a:latin typeface="Carlito"/>
                <a:cs typeface="Carlito"/>
              </a:rPr>
              <a:t>the choice</a:t>
            </a:r>
            <a:endParaRPr sz="3200">
              <a:latin typeface="Carlito"/>
              <a:cs typeface="Carlito"/>
            </a:endParaRPr>
          </a:p>
          <a:p>
            <a:pPr marL="355600" marR="5080" indent="-342900" algn="just">
              <a:spcBef>
                <a:spcPts val="765"/>
              </a:spcBef>
              <a:buFont typeface="Arial"/>
              <a:buChar char="•"/>
              <a:tabLst>
                <a:tab pos="355600" algn="l"/>
              </a:tabLst>
            </a:pPr>
            <a:r>
              <a:rPr sz="3200" spc="-35" dirty="0">
                <a:latin typeface="Carlito"/>
                <a:cs typeface="Carlito"/>
              </a:rPr>
              <a:t>Transient </a:t>
            </a:r>
            <a:r>
              <a:rPr sz="3200" dirty="0">
                <a:latin typeface="Carlito"/>
                <a:cs typeface="Carlito"/>
              </a:rPr>
              <a:t>impairment of </a:t>
            </a:r>
            <a:r>
              <a:rPr sz="3200" spc="-10" dirty="0">
                <a:latin typeface="Carlito"/>
                <a:cs typeface="Carlito"/>
              </a:rPr>
              <a:t>renal </a:t>
            </a:r>
            <a:r>
              <a:rPr sz="3200" spc="-15" dirty="0">
                <a:latin typeface="Carlito"/>
                <a:cs typeface="Carlito"/>
              </a:rPr>
              <a:t>concentrating  </a:t>
            </a:r>
            <a:r>
              <a:rPr sz="3200" dirty="0">
                <a:latin typeface="Carlito"/>
                <a:cs typeface="Carlito"/>
              </a:rPr>
              <a:t>ability and </a:t>
            </a:r>
            <a:r>
              <a:rPr sz="3200" spc="-10" dirty="0">
                <a:latin typeface="Carlito"/>
                <a:cs typeface="Carlito"/>
              </a:rPr>
              <a:t>renal </a:t>
            </a:r>
            <a:r>
              <a:rPr sz="3200" dirty="0">
                <a:latin typeface="Carlito"/>
                <a:cs typeface="Carlito"/>
              </a:rPr>
              <a:t>tubular injury </a:t>
            </a:r>
            <a:r>
              <a:rPr sz="3200" spc="-5" dirty="0">
                <a:latin typeface="Carlito"/>
                <a:cs typeface="Carlito"/>
              </a:rPr>
              <a:t>in </a:t>
            </a:r>
            <a:r>
              <a:rPr sz="3200" spc="-10" dirty="0">
                <a:latin typeface="Carlito"/>
                <a:cs typeface="Carlito"/>
              </a:rPr>
              <a:t>patients  </a:t>
            </a:r>
            <a:r>
              <a:rPr sz="3200" spc="-5" dirty="0">
                <a:latin typeface="Carlito"/>
                <a:cs typeface="Carlito"/>
              </a:rPr>
              <a:t>receiving </a:t>
            </a:r>
            <a:r>
              <a:rPr sz="3200" spc="-15" dirty="0">
                <a:latin typeface="Carlito"/>
                <a:cs typeface="Carlito"/>
              </a:rPr>
              <a:t>sevoflurane </a:t>
            </a:r>
            <a:r>
              <a:rPr sz="3200" dirty="0">
                <a:latin typeface="Carlito"/>
                <a:cs typeface="Carlito"/>
              </a:rPr>
              <a:t>and</a:t>
            </a:r>
            <a:r>
              <a:rPr sz="3200" spc="-10" dirty="0">
                <a:latin typeface="Carlito"/>
                <a:cs typeface="Carlito"/>
              </a:rPr>
              <a:t> </a:t>
            </a:r>
            <a:r>
              <a:rPr sz="3200" spc="-15" dirty="0">
                <a:latin typeface="Carlito"/>
                <a:cs typeface="Carlito"/>
              </a:rPr>
              <a:t>enflurane</a:t>
            </a:r>
            <a:endParaRPr sz="3200">
              <a:latin typeface="Carlito"/>
              <a:cs typeface="Carlito"/>
            </a:endParaRPr>
          </a:p>
          <a:p>
            <a:pPr marL="355600" marR="8255" indent="-342900" algn="just">
              <a:spcBef>
                <a:spcPts val="770"/>
              </a:spcBef>
              <a:buFont typeface="Arial"/>
              <a:buChar char="•"/>
              <a:tabLst>
                <a:tab pos="355600" algn="l"/>
              </a:tabLst>
            </a:pPr>
            <a:r>
              <a:rPr sz="3200" spc="-20" dirty="0">
                <a:latin typeface="Carlito"/>
                <a:cs typeface="Carlito"/>
              </a:rPr>
              <a:t>Fentanyl, </a:t>
            </a:r>
            <a:r>
              <a:rPr sz="3200" spc="-15" dirty="0">
                <a:latin typeface="Carlito"/>
                <a:cs typeface="Carlito"/>
              </a:rPr>
              <a:t>sufentanil, alfentanil </a:t>
            </a:r>
            <a:r>
              <a:rPr sz="3200" dirty="0">
                <a:latin typeface="Carlito"/>
                <a:cs typeface="Carlito"/>
              </a:rPr>
              <a:t>and </a:t>
            </a:r>
            <a:r>
              <a:rPr sz="3200" spc="-20" dirty="0">
                <a:latin typeface="Carlito"/>
                <a:cs typeface="Carlito"/>
              </a:rPr>
              <a:t>remifentanil  </a:t>
            </a:r>
            <a:r>
              <a:rPr sz="3200" spc="-15" dirty="0">
                <a:latin typeface="Carlito"/>
                <a:cs typeface="Carlito"/>
              </a:rPr>
              <a:t>are </a:t>
            </a:r>
            <a:r>
              <a:rPr sz="3200" spc="-10" dirty="0">
                <a:latin typeface="Carlito"/>
                <a:cs typeface="Carlito"/>
              </a:rPr>
              <a:t>suitable </a:t>
            </a:r>
            <a:r>
              <a:rPr sz="3200" spc="-30" dirty="0">
                <a:latin typeface="Carlito"/>
                <a:cs typeface="Carlito"/>
              </a:rPr>
              <a:t>for </a:t>
            </a:r>
            <a:r>
              <a:rPr sz="3200" spc="-20" dirty="0">
                <a:latin typeface="Carlito"/>
                <a:cs typeface="Carlito"/>
              </a:rPr>
              <a:t>intraoperative </a:t>
            </a:r>
            <a:r>
              <a:rPr sz="3200" spc="-5" dirty="0">
                <a:latin typeface="Carlito"/>
                <a:cs typeface="Carlito"/>
              </a:rPr>
              <a:t>pain</a:t>
            </a:r>
            <a:r>
              <a:rPr sz="3200" spc="105" dirty="0">
                <a:latin typeface="Carlito"/>
                <a:cs typeface="Carlito"/>
              </a:rPr>
              <a:t> </a:t>
            </a:r>
            <a:r>
              <a:rPr sz="3200" spc="-20" dirty="0">
                <a:latin typeface="Carlito"/>
                <a:cs typeface="Carlito"/>
              </a:rPr>
              <a:t>control</a:t>
            </a:r>
            <a:endParaRPr sz="3200">
              <a:latin typeface="Carlito"/>
              <a:cs typeface="Carli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00297" y="171958"/>
            <a:ext cx="4391660" cy="696595"/>
          </a:xfrm>
          <a:prstGeom prst="rect">
            <a:avLst/>
          </a:prstGeom>
        </p:spPr>
        <p:txBody>
          <a:bodyPr vert="horz" wrap="square" lIns="0" tIns="12700" rIns="0" bIns="0" rtlCol="0" anchor="ctr">
            <a:spAutoFit/>
          </a:bodyPr>
          <a:lstStyle/>
          <a:p>
            <a:pPr marL="12700">
              <a:lnSpc>
                <a:spcPct val="100000"/>
              </a:lnSpc>
              <a:spcBef>
                <a:spcPts val="100"/>
              </a:spcBef>
            </a:pPr>
            <a:r>
              <a:rPr spc="-285" dirty="0"/>
              <a:t>Fluid</a:t>
            </a:r>
            <a:r>
              <a:rPr spc="-430" dirty="0"/>
              <a:t> </a:t>
            </a:r>
            <a:r>
              <a:rPr spc="-150" dirty="0"/>
              <a:t>Management</a:t>
            </a:r>
            <a:endParaRPr/>
          </a:p>
        </p:txBody>
      </p:sp>
      <p:sp>
        <p:nvSpPr>
          <p:cNvPr id="3" name="object 3"/>
          <p:cNvSpPr txBox="1"/>
          <p:nvPr/>
        </p:nvSpPr>
        <p:spPr>
          <a:xfrm>
            <a:off x="1755141" y="921765"/>
            <a:ext cx="8761095" cy="5196840"/>
          </a:xfrm>
          <a:prstGeom prst="rect">
            <a:avLst/>
          </a:prstGeom>
        </p:spPr>
        <p:txBody>
          <a:bodyPr vert="horz" wrap="square" lIns="0" tIns="13335" rIns="0" bIns="0" rtlCol="0">
            <a:spAutoFit/>
          </a:bodyPr>
          <a:lstStyle/>
          <a:p>
            <a:pPr marL="355600" marR="8890" indent="-342900" algn="just">
              <a:spcBef>
                <a:spcPts val="105"/>
              </a:spcBef>
              <a:buFont typeface="Arial"/>
              <a:buChar char="•"/>
              <a:tabLst>
                <a:tab pos="355600" algn="l"/>
              </a:tabLst>
            </a:pPr>
            <a:r>
              <a:rPr sz="3200" spc="-20" dirty="0">
                <a:latin typeface="Carlito"/>
                <a:cs typeface="Carlito"/>
              </a:rPr>
              <a:t>Postdialysis </a:t>
            </a:r>
            <a:r>
              <a:rPr sz="3200" spc="-10" dirty="0">
                <a:latin typeface="Carlito"/>
                <a:cs typeface="Carlito"/>
              </a:rPr>
              <a:t>patients </a:t>
            </a:r>
            <a:r>
              <a:rPr sz="3200" spc="-25" dirty="0">
                <a:latin typeface="Carlito"/>
                <a:cs typeface="Carlito"/>
              </a:rPr>
              <a:t>have </a:t>
            </a:r>
            <a:r>
              <a:rPr sz="3200" spc="-15" dirty="0">
                <a:latin typeface="Carlito"/>
                <a:cs typeface="Carlito"/>
              </a:rPr>
              <a:t>intravascular </a:t>
            </a:r>
            <a:r>
              <a:rPr sz="3200" spc="-10" dirty="0">
                <a:latin typeface="Carlito"/>
                <a:cs typeface="Carlito"/>
              </a:rPr>
              <a:t>volume  </a:t>
            </a:r>
            <a:r>
              <a:rPr sz="3200" spc="-5" dirty="0">
                <a:latin typeface="Carlito"/>
                <a:cs typeface="Carlito"/>
              </a:rPr>
              <a:t>depletion.</a:t>
            </a:r>
            <a:endParaRPr sz="3200">
              <a:latin typeface="Carlito"/>
              <a:cs typeface="Carlito"/>
            </a:endParaRPr>
          </a:p>
          <a:p>
            <a:pPr marL="355600" marR="10160" indent="-342900" algn="just">
              <a:spcBef>
                <a:spcPts val="770"/>
              </a:spcBef>
              <a:buFont typeface="Arial"/>
              <a:buChar char="•"/>
              <a:tabLst>
                <a:tab pos="355600" algn="l"/>
              </a:tabLst>
            </a:pPr>
            <a:r>
              <a:rPr sz="3200" spc="-15" dirty="0">
                <a:latin typeface="Carlito"/>
                <a:cs typeface="Carlito"/>
              </a:rPr>
              <a:t>Appropriate </a:t>
            </a:r>
            <a:r>
              <a:rPr sz="3200" b="1" i="1" spc="-5" dirty="0">
                <a:latin typeface="Carlito"/>
                <a:cs typeface="Carlito"/>
              </a:rPr>
              <a:t>volume amount </a:t>
            </a:r>
            <a:r>
              <a:rPr sz="3200" spc="-5" dirty="0">
                <a:latin typeface="Carlito"/>
                <a:cs typeface="Carlito"/>
              </a:rPr>
              <a:t>is </a:t>
            </a:r>
            <a:r>
              <a:rPr sz="3200" spc="-10" dirty="0">
                <a:latin typeface="Carlito"/>
                <a:cs typeface="Carlito"/>
              </a:rPr>
              <a:t>more important  </a:t>
            </a:r>
            <a:r>
              <a:rPr sz="3200" dirty="0">
                <a:latin typeface="Carlito"/>
                <a:cs typeface="Carlito"/>
              </a:rPr>
              <a:t>than the </a:t>
            </a:r>
            <a:r>
              <a:rPr sz="3200" spc="-5" dirty="0">
                <a:latin typeface="Carlito"/>
                <a:cs typeface="Carlito"/>
              </a:rPr>
              <a:t>kind </a:t>
            </a:r>
            <a:r>
              <a:rPr sz="3200" dirty="0">
                <a:latin typeface="Carlito"/>
                <a:cs typeface="Carlito"/>
              </a:rPr>
              <a:t>of</a:t>
            </a:r>
            <a:r>
              <a:rPr sz="3200" spc="10" dirty="0">
                <a:latin typeface="Carlito"/>
                <a:cs typeface="Carlito"/>
              </a:rPr>
              <a:t> </a:t>
            </a:r>
            <a:r>
              <a:rPr sz="3200" spc="-10" dirty="0">
                <a:latin typeface="Carlito"/>
                <a:cs typeface="Carlito"/>
              </a:rPr>
              <a:t>fluid.</a:t>
            </a:r>
            <a:endParaRPr sz="3200">
              <a:latin typeface="Carlito"/>
              <a:cs typeface="Carlito"/>
            </a:endParaRPr>
          </a:p>
          <a:p>
            <a:pPr marL="355600" marR="5080" indent="-342900" algn="just">
              <a:spcBef>
                <a:spcPts val="765"/>
              </a:spcBef>
              <a:buFont typeface="Arial"/>
              <a:buChar char="•"/>
              <a:tabLst>
                <a:tab pos="355600" algn="l"/>
              </a:tabLst>
            </a:pPr>
            <a:r>
              <a:rPr sz="3200" spc="-10" dirty="0">
                <a:latin typeface="Carlito"/>
                <a:cs typeface="Carlito"/>
              </a:rPr>
              <a:t>liberal </a:t>
            </a:r>
            <a:r>
              <a:rPr sz="3200" spc="-25" dirty="0">
                <a:latin typeface="Carlito"/>
                <a:cs typeface="Carlito"/>
              </a:rPr>
              <a:t>hydration </a:t>
            </a:r>
            <a:r>
              <a:rPr sz="3200" dirty="0">
                <a:latin typeface="Carlito"/>
                <a:cs typeface="Carlito"/>
              </a:rPr>
              <a:t>policy </a:t>
            </a:r>
            <a:r>
              <a:rPr sz="3200" spc="-5" dirty="0">
                <a:latin typeface="Carlito"/>
                <a:cs typeface="Carlito"/>
              </a:rPr>
              <a:t>is employed  </a:t>
            </a:r>
            <a:r>
              <a:rPr sz="3200" spc="-30" dirty="0">
                <a:latin typeface="Carlito"/>
                <a:cs typeface="Carlito"/>
              </a:rPr>
              <a:t>intraoperatively.</a:t>
            </a:r>
            <a:endParaRPr sz="3200">
              <a:latin typeface="Carlito"/>
              <a:cs typeface="Carlito"/>
            </a:endParaRPr>
          </a:p>
          <a:p>
            <a:pPr marL="355600" marR="8255" indent="-342900" algn="just">
              <a:spcBef>
                <a:spcPts val="770"/>
              </a:spcBef>
              <a:buFont typeface="Arial"/>
              <a:buChar char="•"/>
              <a:tabLst>
                <a:tab pos="355600" algn="l"/>
              </a:tabLst>
            </a:pPr>
            <a:r>
              <a:rPr sz="3200" spc="-5" dirty="0">
                <a:latin typeface="Carlito"/>
                <a:cs typeface="Carlito"/>
              </a:rPr>
              <a:t>The SBP is maintained </a:t>
            </a:r>
            <a:r>
              <a:rPr sz="3200" spc="-10" dirty="0">
                <a:latin typeface="Carlito"/>
                <a:cs typeface="Carlito"/>
              </a:rPr>
              <a:t>between </a:t>
            </a:r>
            <a:r>
              <a:rPr sz="3200" spc="-5" dirty="0">
                <a:latin typeface="Carlito"/>
                <a:cs typeface="Carlito"/>
              </a:rPr>
              <a:t>130-160 </a:t>
            </a:r>
            <a:r>
              <a:rPr sz="3200" dirty="0">
                <a:latin typeface="Carlito"/>
                <a:cs typeface="Carlito"/>
              </a:rPr>
              <a:t>mm of  </a:t>
            </a:r>
            <a:r>
              <a:rPr sz="3200" spc="10" dirty="0">
                <a:latin typeface="Carlito"/>
                <a:cs typeface="Carlito"/>
              </a:rPr>
              <a:t>Hg, </a:t>
            </a:r>
            <a:r>
              <a:rPr sz="3200" spc="-5" dirty="0">
                <a:latin typeface="Carlito"/>
                <a:cs typeface="Carlito"/>
              </a:rPr>
              <a:t>CVP </a:t>
            </a:r>
            <a:r>
              <a:rPr sz="3200" spc="-10" dirty="0">
                <a:latin typeface="Carlito"/>
                <a:cs typeface="Carlito"/>
              </a:rPr>
              <a:t>between </a:t>
            </a:r>
            <a:r>
              <a:rPr sz="3200" spc="-5" dirty="0">
                <a:latin typeface="Carlito"/>
                <a:cs typeface="Carlito"/>
              </a:rPr>
              <a:t>10-15 </a:t>
            </a:r>
            <a:r>
              <a:rPr sz="3200" spc="5" dirty="0">
                <a:latin typeface="Carlito"/>
                <a:cs typeface="Carlito"/>
              </a:rPr>
              <a:t>mm </a:t>
            </a:r>
            <a:r>
              <a:rPr sz="3200" dirty="0">
                <a:latin typeface="Carlito"/>
                <a:cs typeface="Carlito"/>
              </a:rPr>
              <a:t>of </a:t>
            </a:r>
            <a:r>
              <a:rPr sz="3200" spc="-5" dirty="0">
                <a:latin typeface="Carlito"/>
                <a:cs typeface="Carlito"/>
              </a:rPr>
              <a:t>Hg </a:t>
            </a:r>
            <a:r>
              <a:rPr sz="3200" dirty="0">
                <a:latin typeface="Carlito"/>
                <a:cs typeface="Carlito"/>
              </a:rPr>
              <a:t>and mean  pulmonary </a:t>
            </a:r>
            <a:r>
              <a:rPr sz="3200" spc="-5" dirty="0">
                <a:latin typeface="Carlito"/>
                <a:cs typeface="Carlito"/>
              </a:rPr>
              <a:t>artery </a:t>
            </a:r>
            <a:r>
              <a:rPr sz="3200" spc="-15" dirty="0">
                <a:latin typeface="Carlito"/>
                <a:cs typeface="Carlito"/>
              </a:rPr>
              <a:t>pressure </a:t>
            </a:r>
            <a:r>
              <a:rPr sz="3200" dirty="0">
                <a:latin typeface="Carlito"/>
                <a:cs typeface="Carlito"/>
              </a:rPr>
              <a:t>of 18-20 </a:t>
            </a:r>
            <a:r>
              <a:rPr sz="3200" spc="5" dirty="0">
                <a:latin typeface="Carlito"/>
                <a:cs typeface="Carlito"/>
              </a:rPr>
              <a:t>mm </a:t>
            </a:r>
            <a:r>
              <a:rPr sz="3200" dirty="0">
                <a:latin typeface="Carlito"/>
                <a:cs typeface="Carlito"/>
              </a:rPr>
              <a:t>of </a:t>
            </a:r>
            <a:r>
              <a:rPr sz="3200" spc="-5" dirty="0">
                <a:latin typeface="Carlito"/>
                <a:cs typeface="Carlito"/>
              </a:rPr>
              <a:t>Hg </a:t>
            </a:r>
            <a:r>
              <a:rPr sz="3200" spc="-45" dirty="0">
                <a:latin typeface="Carlito"/>
                <a:cs typeface="Carlito"/>
              </a:rPr>
              <a:t>to  </a:t>
            </a:r>
            <a:r>
              <a:rPr sz="3200" spc="-15" dirty="0">
                <a:latin typeface="Carlito"/>
                <a:cs typeface="Carlito"/>
              </a:rPr>
              <a:t>optimize cardiac </a:t>
            </a:r>
            <a:r>
              <a:rPr sz="3200" spc="-5" dirty="0">
                <a:latin typeface="Carlito"/>
                <a:cs typeface="Carlito"/>
              </a:rPr>
              <a:t>output </a:t>
            </a:r>
            <a:r>
              <a:rPr sz="3200" dirty="0">
                <a:latin typeface="Carlito"/>
                <a:cs typeface="Carlito"/>
              </a:rPr>
              <a:t>and </a:t>
            </a:r>
            <a:r>
              <a:rPr sz="3200" spc="-10" dirty="0">
                <a:latin typeface="Carlito"/>
                <a:cs typeface="Carlito"/>
              </a:rPr>
              <a:t>renal </a:t>
            </a:r>
            <a:r>
              <a:rPr sz="3200" spc="-5" dirty="0">
                <a:latin typeface="Carlito"/>
                <a:cs typeface="Carlito"/>
              </a:rPr>
              <a:t>blood</a:t>
            </a:r>
            <a:r>
              <a:rPr sz="3200" spc="100" dirty="0">
                <a:latin typeface="Carlito"/>
                <a:cs typeface="Carlito"/>
              </a:rPr>
              <a:t> </a:t>
            </a:r>
            <a:r>
              <a:rPr sz="3200" spc="-50" dirty="0">
                <a:latin typeface="Carlito"/>
                <a:cs typeface="Carlito"/>
              </a:rPr>
              <a:t>flow.</a:t>
            </a:r>
            <a:endParaRPr sz="3200">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EFBF6-B6D7-48AA-9735-87D2CD378F18}"/>
              </a:ext>
            </a:extLst>
          </p:cNvPr>
          <p:cNvSpPr>
            <a:spLocks noGrp="1"/>
          </p:cNvSpPr>
          <p:nvPr>
            <p:ph type="title"/>
          </p:nvPr>
        </p:nvSpPr>
        <p:spPr>
          <a:xfrm>
            <a:off x="301308" y="-40617"/>
            <a:ext cx="10515600" cy="1325563"/>
          </a:xfrm>
        </p:spPr>
        <p:txBody>
          <a:bodyPr/>
          <a:lstStyle/>
          <a:p>
            <a:r>
              <a:rPr lang="en-IN" b="1" u="sng" spc="-5" dirty="0">
                <a:latin typeface="Carlito"/>
                <a:cs typeface="Carlito"/>
              </a:rPr>
              <a:t>C</a:t>
            </a:r>
            <a:r>
              <a:rPr lang="en-IN" b="1" u="sng" spc="5" dirty="0">
                <a:latin typeface="Carlito"/>
                <a:cs typeface="Carlito"/>
              </a:rPr>
              <a:t>o</a:t>
            </a:r>
            <a:r>
              <a:rPr lang="en-IN" b="1" u="sng" spc="-35" dirty="0">
                <a:latin typeface="Carlito"/>
                <a:cs typeface="Carlito"/>
              </a:rPr>
              <a:t>n</a:t>
            </a:r>
            <a:r>
              <a:rPr lang="en-IN" b="1" u="sng" dirty="0">
                <a:latin typeface="Carlito"/>
                <a:cs typeface="Carlito"/>
              </a:rPr>
              <a:t>t</a:t>
            </a:r>
            <a:r>
              <a:rPr lang="en-IN" b="1" u="sng" spc="-90" dirty="0">
                <a:latin typeface="Carlito"/>
                <a:cs typeface="Carlito"/>
              </a:rPr>
              <a:t>r</a:t>
            </a:r>
            <a:r>
              <a:rPr lang="en-IN" b="1" u="sng" dirty="0">
                <a:latin typeface="Carlito"/>
                <a:cs typeface="Carlito"/>
              </a:rPr>
              <a:t>aindi</a:t>
            </a:r>
            <a:r>
              <a:rPr lang="en-IN" b="1" u="sng" spc="-40" dirty="0">
                <a:latin typeface="Carlito"/>
                <a:cs typeface="Carlito"/>
              </a:rPr>
              <a:t>c</a:t>
            </a:r>
            <a:r>
              <a:rPr lang="en-IN" b="1" u="sng" spc="-35" dirty="0">
                <a:latin typeface="Carlito"/>
                <a:cs typeface="Carlito"/>
              </a:rPr>
              <a:t>a</a:t>
            </a:r>
            <a:r>
              <a:rPr lang="en-IN" b="1" u="sng" dirty="0">
                <a:latin typeface="Carlito"/>
                <a:cs typeface="Carlito"/>
              </a:rPr>
              <a:t>tions:</a:t>
            </a:r>
            <a:endParaRPr lang="en-IN" b="1" u="sng" dirty="0"/>
          </a:p>
        </p:txBody>
      </p:sp>
      <p:sp>
        <p:nvSpPr>
          <p:cNvPr id="5" name="Text Placeholder 4">
            <a:extLst>
              <a:ext uri="{FF2B5EF4-FFF2-40B4-BE49-F238E27FC236}">
                <a16:creationId xmlns:a16="http://schemas.microsoft.com/office/drawing/2014/main" id="{783050D5-4619-47ED-BE30-2DA3EA0781F9}"/>
              </a:ext>
            </a:extLst>
          </p:cNvPr>
          <p:cNvSpPr>
            <a:spLocks noGrp="1"/>
          </p:cNvSpPr>
          <p:nvPr>
            <p:ph type="body" idx="1"/>
          </p:nvPr>
        </p:nvSpPr>
        <p:spPr>
          <a:xfrm>
            <a:off x="839789" y="1681163"/>
            <a:ext cx="3569652" cy="374378"/>
          </a:xfrm>
        </p:spPr>
        <p:txBody>
          <a:bodyPr>
            <a:normAutofit fontScale="77500" lnSpcReduction="20000"/>
          </a:bodyPr>
          <a:lstStyle/>
          <a:p>
            <a:r>
              <a:rPr lang="en-IN" sz="3200" b="1" u="sng" spc="-215" dirty="0">
                <a:solidFill>
                  <a:srgbClr val="FF0000"/>
                </a:solidFill>
                <a:latin typeface="Trebuchet MS"/>
                <a:cs typeface="Trebuchet MS"/>
              </a:rPr>
              <a:t>Absolute:</a:t>
            </a:r>
            <a:endParaRPr lang="en-IN" sz="3200" u="sng" dirty="0">
              <a:latin typeface="Trebuchet MS"/>
              <a:cs typeface="Trebuchet MS"/>
            </a:endParaRPr>
          </a:p>
          <a:p>
            <a:endParaRPr lang="en-IN" dirty="0"/>
          </a:p>
        </p:txBody>
      </p:sp>
      <p:sp>
        <p:nvSpPr>
          <p:cNvPr id="6" name="Content Placeholder 5">
            <a:extLst>
              <a:ext uri="{FF2B5EF4-FFF2-40B4-BE49-F238E27FC236}">
                <a16:creationId xmlns:a16="http://schemas.microsoft.com/office/drawing/2014/main" id="{808EC4AA-B9AD-43E6-922B-7B326A209156}"/>
              </a:ext>
            </a:extLst>
          </p:cNvPr>
          <p:cNvSpPr>
            <a:spLocks noGrp="1"/>
          </p:cNvSpPr>
          <p:nvPr>
            <p:ph sz="half" idx="2"/>
          </p:nvPr>
        </p:nvSpPr>
        <p:spPr>
          <a:xfrm>
            <a:off x="772677" y="2140220"/>
            <a:ext cx="3098284" cy="3684588"/>
          </a:xfrm>
        </p:spPr>
        <p:txBody>
          <a:bodyPr>
            <a:normAutofit fontScale="77500" lnSpcReduction="20000"/>
          </a:bodyPr>
          <a:lstStyle/>
          <a:p>
            <a:pPr marL="355600" indent="-342900">
              <a:lnSpc>
                <a:spcPct val="100000"/>
              </a:lnSpc>
              <a:spcBef>
                <a:spcPts val="825"/>
              </a:spcBef>
              <a:buFont typeface="Arial"/>
              <a:buChar char="•"/>
              <a:tabLst>
                <a:tab pos="354965" algn="l"/>
                <a:tab pos="355600" algn="l"/>
              </a:tabLst>
            </a:pPr>
            <a:r>
              <a:rPr lang="en-US" sz="2400" spc="-15" dirty="0">
                <a:latin typeface="Arial" panose="020B0604020202020204" pitchFamily="34" charset="0"/>
                <a:cs typeface="Arial" panose="020B0604020202020204" pitchFamily="34" charset="0"/>
              </a:rPr>
              <a:t>Uncontrolled</a:t>
            </a:r>
            <a:r>
              <a:rPr lang="en-US" sz="2400" spc="-3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malignancy</a:t>
            </a:r>
          </a:p>
          <a:p>
            <a:pPr marL="355600" indent="-342900">
              <a:lnSpc>
                <a:spcPct val="100000"/>
              </a:lnSpc>
              <a:spcBef>
                <a:spcPts val="770"/>
              </a:spcBef>
              <a:buFont typeface="Arial"/>
              <a:buChar char="•"/>
              <a:tabLst>
                <a:tab pos="354965" algn="l"/>
                <a:tab pos="355600" algn="l"/>
              </a:tabLst>
            </a:pPr>
            <a:r>
              <a:rPr lang="en-US" sz="2400" spc="-10" dirty="0">
                <a:latin typeface="Arial" panose="020B0604020202020204" pitchFamily="34" charset="0"/>
                <a:cs typeface="Arial" panose="020B0604020202020204" pitchFamily="34" charset="0"/>
              </a:rPr>
              <a:t>Active </a:t>
            </a:r>
            <a:r>
              <a:rPr lang="en-US" sz="2400" spc="-5" dirty="0">
                <a:latin typeface="Arial" panose="020B0604020202020204" pitchFamily="34" charset="0"/>
                <a:cs typeface="Arial" panose="020B0604020202020204" pitchFamily="34" charset="0"/>
              </a:rPr>
              <a:t>HIV</a:t>
            </a:r>
            <a:r>
              <a:rPr lang="en-US" sz="2400" dirty="0">
                <a:latin typeface="Arial" panose="020B0604020202020204" pitchFamily="34" charset="0"/>
                <a:cs typeface="Arial" panose="020B0604020202020204" pitchFamily="34" charset="0"/>
              </a:rPr>
              <a:t> </a:t>
            </a:r>
            <a:r>
              <a:rPr lang="en-US" sz="2400" spc="-15" dirty="0">
                <a:latin typeface="Arial" panose="020B0604020202020204" pitchFamily="34" charset="0"/>
                <a:cs typeface="Arial" panose="020B0604020202020204" pitchFamily="34" charset="0"/>
              </a:rPr>
              <a:t>infection</a:t>
            </a:r>
          </a:p>
          <a:p>
            <a:pPr marL="355600" indent="-342900">
              <a:lnSpc>
                <a:spcPct val="100000"/>
              </a:lnSpc>
              <a:spcBef>
                <a:spcPts val="765"/>
              </a:spcBef>
              <a:buFont typeface="Arial"/>
              <a:buChar char="•"/>
              <a:tabLst>
                <a:tab pos="354965" algn="l"/>
                <a:tab pos="355600" algn="l"/>
              </a:tabLst>
            </a:pPr>
            <a:r>
              <a:rPr lang="en-US" sz="2400" spc="-30" dirty="0">
                <a:latin typeface="Arial" panose="020B0604020202020204" pitchFamily="34" charset="0"/>
                <a:cs typeface="Arial" panose="020B0604020202020204" pitchFamily="34" charset="0"/>
              </a:rPr>
              <a:t>Life </a:t>
            </a:r>
            <a:r>
              <a:rPr lang="en-US" sz="2400" spc="-10" dirty="0">
                <a:latin typeface="Arial" panose="020B0604020202020204" pitchFamily="34" charset="0"/>
                <a:cs typeface="Arial" panose="020B0604020202020204" pitchFamily="34" charset="0"/>
              </a:rPr>
              <a:t>expectancy&lt;2yrs </a:t>
            </a:r>
            <a:r>
              <a:rPr lang="en-US" sz="2400" spc="-5" dirty="0">
                <a:latin typeface="Arial" panose="020B0604020202020204" pitchFamily="34" charset="0"/>
                <a:cs typeface="Arial" panose="020B0604020202020204" pitchFamily="34" charset="0"/>
              </a:rPr>
              <a:t>due </a:t>
            </a:r>
            <a:r>
              <a:rPr lang="en-US" sz="2400" spc="-20" dirty="0">
                <a:latin typeface="Arial" panose="020B0604020202020204" pitchFamily="34" charset="0"/>
                <a:cs typeface="Arial" panose="020B0604020202020204" pitchFamily="34" charset="0"/>
              </a:rPr>
              <a:t>to </a:t>
            </a:r>
            <a:r>
              <a:rPr lang="en-US" sz="2400" spc="-5" dirty="0">
                <a:latin typeface="Arial" panose="020B0604020202020204" pitchFamily="34" charset="0"/>
                <a:cs typeface="Arial" panose="020B0604020202020204" pitchFamily="34" charset="0"/>
              </a:rPr>
              <a:t>other</a:t>
            </a:r>
            <a:r>
              <a:rPr lang="en-US" sz="2400" spc="15" dirty="0">
                <a:latin typeface="Arial" panose="020B0604020202020204" pitchFamily="34" charset="0"/>
                <a:cs typeface="Arial" panose="020B0604020202020204" pitchFamily="34" charset="0"/>
              </a:rPr>
              <a:t> </a:t>
            </a:r>
            <a:r>
              <a:rPr lang="en-US" sz="2400" spc="-5" dirty="0">
                <a:latin typeface="Arial" panose="020B0604020202020204" pitchFamily="34" charset="0"/>
                <a:cs typeface="Arial" panose="020B0604020202020204" pitchFamily="34" charset="0"/>
              </a:rPr>
              <a:t>illness</a:t>
            </a:r>
          </a:p>
          <a:p>
            <a:endParaRPr lang="en-IN" sz="24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C411CDA5-3E33-4791-B77A-18DE2B904094}"/>
              </a:ext>
            </a:extLst>
          </p:cNvPr>
          <p:cNvSpPr>
            <a:spLocks noGrp="1"/>
          </p:cNvSpPr>
          <p:nvPr>
            <p:ph type="body" sz="quarter" idx="3"/>
          </p:nvPr>
        </p:nvSpPr>
        <p:spPr>
          <a:xfrm>
            <a:off x="4966283" y="1016001"/>
            <a:ext cx="4543477" cy="665162"/>
          </a:xfrm>
        </p:spPr>
        <p:txBody>
          <a:bodyPr>
            <a:normAutofit fontScale="77500" lnSpcReduction="20000"/>
          </a:bodyPr>
          <a:lstStyle/>
          <a:p>
            <a:r>
              <a:rPr lang="en-IN" sz="3600" u="sng" spc="-20" dirty="0">
                <a:solidFill>
                  <a:srgbClr val="FF0000"/>
                </a:solidFill>
                <a:latin typeface="Carlito"/>
                <a:cs typeface="Carlito"/>
              </a:rPr>
              <a:t>Relative</a:t>
            </a:r>
            <a:endParaRPr lang="en-IN" sz="3600" u="sng" dirty="0">
              <a:solidFill>
                <a:srgbClr val="FF0000"/>
              </a:solidFill>
            </a:endParaRPr>
          </a:p>
        </p:txBody>
      </p:sp>
      <p:sp>
        <p:nvSpPr>
          <p:cNvPr id="8" name="Content Placeholder 7">
            <a:extLst>
              <a:ext uri="{FF2B5EF4-FFF2-40B4-BE49-F238E27FC236}">
                <a16:creationId xmlns:a16="http://schemas.microsoft.com/office/drawing/2014/main" id="{548067B5-899C-4B7D-BAC9-FB5BA4ACB925}"/>
              </a:ext>
            </a:extLst>
          </p:cNvPr>
          <p:cNvSpPr>
            <a:spLocks noGrp="1"/>
          </p:cNvSpPr>
          <p:nvPr>
            <p:ph sz="quarter" idx="4"/>
          </p:nvPr>
        </p:nvSpPr>
        <p:spPr>
          <a:xfrm>
            <a:off x="4409441" y="1950721"/>
            <a:ext cx="6942772" cy="4542154"/>
          </a:xfrm>
        </p:spPr>
        <p:txBody>
          <a:bodyPr>
            <a:normAutofit fontScale="77500" lnSpcReduction="20000"/>
          </a:bodyPr>
          <a:lstStyle/>
          <a:p>
            <a:pPr marL="355600" indent="-342900">
              <a:spcBef>
                <a:spcPts val="100"/>
              </a:spcBef>
              <a:buFont typeface="Arial"/>
              <a:buChar char="•"/>
              <a:tabLst>
                <a:tab pos="354965" algn="l"/>
                <a:tab pos="355600" algn="l"/>
              </a:tabLst>
            </a:pPr>
            <a:r>
              <a:rPr lang="en-US" sz="2800" spc="-10" dirty="0">
                <a:latin typeface="Carlito"/>
                <a:cs typeface="Carlito"/>
              </a:rPr>
              <a:t>age </a:t>
            </a:r>
            <a:r>
              <a:rPr lang="en-US" spc="-5" dirty="0">
                <a:latin typeface="Carlito"/>
                <a:cs typeface="Carlito"/>
              </a:rPr>
              <a:t>&gt;</a:t>
            </a:r>
            <a:r>
              <a:rPr lang="en-US" sz="2800" dirty="0">
                <a:latin typeface="Carlito"/>
                <a:cs typeface="Carlito"/>
              </a:rPr>
              <a:t>70</a:t>
            </a:r>
            <a:r>
              <a:rPr lang="en-US" sz="2800" spc="-35" dirty="0">
                <a:latin typeface="Carlito"/>
                <a:cs typeface="Carlito"/>
              </a:rPr>
              <a:t> </a:t>
            </a:r>
            <a:r>
              <a:rPr lang="en-US" sz="2800" spc="-20" dirty="0">
                <a:latin typeface="Carlito"/>
                <a:cs typeface="Carlito"/>
              </a:rPr>
              <a:t>years</a:t>
            </a:r>
            <a:endParaRPr lang="en-US" sz="2800" dirty="0">
              <a:latin typeface="Carlito"/>
              <a:cs typeface="Carlito"/>
            </a:endParaRPr>
          </a:p>
          <a:p>
            <a:pPr marL="355600" indent="-342900">
              <a:buFont typeface="Arial"/>
              <a:buChar char="•"/>
              <a:tabLst>
                <a:tab pos="354965" algn="l"/>
                <a:tab pos="355600" algn="l"/>
              </a:tabLst>
            </a:pPr>
            <a:r>
              <a:rPr lang="en-US" sz="2800" spc="-20" dirty="0">
                <a:latin typeface="Carlito"/>
                <a:cs typeface="Carlito"/>
              </a:rPr>
              <a:t>Have </a:t>
            </a:r>
            <a:r>
              <a:rPr lang="en-US" sz="2800" dirty="0">
                <a:latin typeface="Carlito"/>
                <a:cs typeface="Carlito"/>
              </a:rPr>
              <a:t>an </a:t>
            </a:r>
            <a:r>
              <a:rPr lang="en-US" sz="2800" spc="-5" dirty="0">
                <a:latin typeface="Carlito"/>
                <a:cs typeface="Carlito"/>
              </a:rPr>
              <a:t>active </a:t>
            </a:r>
            <a:r>
              <a:rPr lang="en-US" sz="2800" spc="-10" dirty="0">
                <a:latin typeface="Carlito"/>
                <a:cs typeface="Carlito"/>
              </a:rPr>
              <a:t>infectious</a:t>
            </a:r>
            <a:r>
              <a:rPr lang="en-US" sz="2800" spc="-70" dirty="0">
                <a:latin typeface="Carlito"/>
                <a:cs typeface="Carlito"/>
              </a:rPr>
              <a:t> </a:t>
            </a:r>
            <a:r>
              <a:rPr lang="en-US" sz="2800" spc="-15" dirty="0">
                <a:latin typeface="Carlito"/>
                <a:cs typeface="Carlito"/>
              </a:rPr>
              <a:t>process,</a:t>
            </a:r>
            <a:endParaRPr lang="en-US" sz="2800" dirty="0">
              <a:latin typeface="Carlito"/>
              <a:cs typeface="Carlito"/>
            </a:endParaRPr>
          </a:p>
          <a:p>
            <a:pPr marL="355600" marR="1097280" indent="-342900">
              <a:lnSpc>
                <a:spcPct val="80000"/>
              </a:lnSpc>
              <a:spcBef>
                <a:spcPts val="720"/>
              </a:spcBef>
              <a:buFont typeface="Arial"/>
              <a:buChar char="•"/>
              <a:tabLst>
                <a:tab pos="354965" algn="l"/>
                <a:tab pos="355600" algn="l"/>
              </a:tabLst>
            </a:pPr>
            <a:r>
              <a:rPr lang="en-US" sz="2800" spc="-20" dirty="0">
                <a:latin typeface="Carlito"/>
                <a:cs typeface="Carlito"/>
              </a:rPr>
              <a:t>Have </a:t>
            </a:r>
            <a:r>
              <a:rPr lang="en-US" sz="2800" spc="-5" dirty="0">
                <a:latin typeface="Carlito"/>
                <a:cs typeface="Carlito"/>
              </a:rPr>
              <a:t>cirrhosis, </a:t>
            </a:r>
            <a:r>
              <a:rPr lang="en-US" sz="2800" spc="-10" dirty="0">
                <a:latin typeface="Carlito"/>
                <a:cs typeface="Carlito"/>
              </a:rPr>
              <a:t>chronic liver </a:t>
            </a:r>
            <a:r>
              <a:rPr lang="en-US" sz="2800" spc="-5" dirty="0">
                <a:latin typeface="Carlito"/>
                <a:cs typeface="Carlito"/>
              </a:rPr>
              <a:t>disease or active  hepatitis.</a:t>
            </a:r>
            <a:endParaRPr lang="en-US" sz="2800" dirty="0">
              <a:latin typeface="Carlito"/>
              <a:cs typeface="Carlito"/>
            </a:endParaRPr>
          </a:p>
          <a:p>
            <a:pPr marL="355600" indent="-342900">
              <a:buFont typeface="Arial"/>
              <a:buChar char="•"/>
              <a:tabLst>
                <a:tab pos="354965" algn="l"/>
                <a:tab pos="355600" algn="l"/>
              </a:tabLst>
            </a:pPr>
            <a:r>
              <a:rPr lang="en-US" sz="2800" spc="-15" dirty="0">
                <a:latin typeface="Carlito"/>
                <a:cs typeface="Carlito"/>
              </a:rPr>
              <a:t>Are </a:t>
            </a:r>
            <a:r>
              <a:rPr lang="en-US" sz="2800" spc="-5" dirty="0">
                <a:latin typeface="Carlito"/>
                <a:cs typeface="Carlito"/>
              </a:rPr>
              <a:t>active </a:t>
            </a:r>
            <a:r>
              <a:rPr lang="en-US" sz="2800" spc="-15" dirty="0">
                <a:latin typeface="Carlito"/>
                <a:cs typeface="Carlito"/>
              </a:rPr>
              <a:t>substance</a:t>
            </a:r>
            <a:r>
              <a:rPr lang="en-US" sz="2800" spc="-70" dirty="0">
                <a:latin typeface="Carlito"/>
                <a:cs typeface="Carlito"/>
              </a:rPr>
              <a:t> </a:t>
            </a:r>
            <a:r>
              <a:rPr lang="en-US" sz="2800" spc="-10" dirty="0">
                <a:latin typeface="Carlito"/>
                <a:cs typeface="Carlito"/>
              </a:rPr>
              <a:t>abusers.</a:t>
            </a:r>
            <a:endParaRPr lang="en-US" sz="2800" dirty="0">
              <a:latin typeface="Carlito"/>
              <a:cs typeface="Carlito"/>
            </a:endParaRPr>
          </a:p>
          <a:p>
            <a:pPr marL="355600" indent="-342900">
              <a:buFont typeface="Arial"/>
              <a:buChar char="•"/>
              <a:tabLst>
                <a:tab pos="354965" algn="l"/>
                <a:tab pos="355600" algn="l"/>
              </a:tabLst>
            </a:pPr>
            <a:r>
              <a:rPr lang="en-US" sz="2800" spc="-20" dirty="0">
                <a:latin typeface="Carlito"/>
                <a:cs typeface="Carlito"/>
              </a:rPr>
              <a:t>Have </a:t>
            </a:r>
            <a:r>
              <a:rPr lang="en-US" sz="2800" spc="-5" dirty="0">
                <a:latin typeface="Carlito"/>
                <a:cs typeface="Carlito"/>
              </a:rPr>
              <a:t>active</a:t>
            </a:r>
            <a:r>
              <a:rPr lang="en-US" sz="2800" spc="-55" dirty="0">
                <a:latin typeface="Carlito"/>
                <a:cs typeface="Carlito"/>
              </a:rPr>
              <a:t> </a:t>
            </a:r>
            <a:r>
              <a:rPr lang="en-US" sz="2800" spc="-5" dirty="0">
                <a:latin typeface="Carlito"/>
                <a:cs typeface="Carlito"/>
              </a:rPr>
              <a:t>tuberculosis.</a:t>
            </a:r>
            <a:endParaRPr lang="en-US" sz="2800" dirty="0">
              <a:latin typeface="Carlito"/>
              <a:cs typeface="Carlito"/>
            </a:endParaRPr>
          </a:p>
          <a:p>
            <a:pPr marL="355600" marR="137160" indent="-342900">
              <a:lnSpc>
                <a:spcPts val="2880"/>
              </a:lnSpc>
              <a:spcBef>
                <a:spcPts val="700"/>
              </a:spcBef>
              <a:buFont typeface="Arial"/>
              <a:buChar char="•"/>
              <a:tabLst>
                <a:tab pos="354965" algn="l"/>
                <a:tab pos="355600" algn="l"/>
              </a:tabLst>
            </a:pPr>
            <a:r>
              <a:rPr lang="en-US" sz="2800" spc="-10" dirty="0">
                <a:latin typeface="Carlito"/>
                <a:cs typeface="Carlito"/>
              </a:rPr>
              <a:t>COPD </a:t>
            </a:r>
            <a:r>
              <a:rPr lang="en-US" sz="2800" dirty="0">
                <a:latin typeface="Carlito"/>
                <a:cs typeface="Carlito"/>
              </a:rPr>
              <a:t>and whose </a:t>
            </a:r>
            <a:r>
              <a:rPr lang="en-US" sz="2800" spc="-5" dirty="0">
                <a:latin typeface="Carlito"/>
                <a:cs typeface="Carlito"/>
              </a:rPr>
              <a:t>risk </a:t>
            </a:r>
            <a:r>
              <a:rPr lang="en-US" sz="2800" spc="-25" dirty="0">
                <a:latin typeface="Carlito"/>
                <a:cs typeface="Carlito"/>
              </a:rPr>
              <a:t>for </a:t>
            </a:r>
            <a:r>
              <a:rPr lang="en-US" sz="2800" spc="-10" dirty="0">
                <a:latin typeface="Carlito"/>
                <a:cs typeface="Carlito"/>
              </a:rPr>
              <a:t>anesthesia outweighs </a:t>
            </a:r>
            <a:r>
              <a:rPr lang="en-US" sz="2800" dirty="0">
                <a:latin typeface="Carlito"/>
                <a:cs typeface="Carlito"/>
              </a:rPr>
              <a:t>the  </a:t>
            </a:r>
            <a:r>
              <a:rPr lang="en-US" sz="2800" spc="-10" dirty="0">
                <a:latin typeface="Carlito"/>
                <a:cs typeface="Carlito"/>
              </a:rPr>
              <a:t>potential benefits </a:t>
            </a:r>
            <a:r>
              <a:rPr lang="en-US" sz="2800" spc="-5" dirty="0">
                <a:latin typeface="Carlito"/>
                <a:cs typeface="Carlito"/>
              </a:rPr>
              <a:t>of</a:t>
            </a:r>
            <a:r>
              <a:rPr lang="en-US" sz="2800" spc="-25" dirty="0">
                <a:latin typeface="Carlito"/>
                <a:cs typeface="Carlito"/>
              </a:rPr>
              <a:t> </a:t>
            </a:r>
            <a:r>
              <a:rPr lang="en-US" sz="2800" spc="-10" dirty="0">
                <a:latin typeface="Carlito"/>
                <a:cs typeface="Carlito"/>
              </a:rPr>
              <a:t>transplantation.</a:t>
            </a:r>
            <a:endParaRPr lang="en-US" sz="2800" dirty="0">
              <a:latin typeface="Carlito"/>
              <a:cs typeface="Carlito"/>
            </a:endParaRPr>
          </a:p>
          <a:p>
            <a:pPr marL="355600" marR="5080" indent="-342900">
              <a:lnSpc>
                <a:spcPts val="2880"/>
              </a:lnSpc>
              <a:spcBef>
                <a:spcPts val="720"/>
              </a:spcBef>
              <a:buFont typeface="Arial"/>
              <a:buChar char="•"/>
              <a:tabLst>
                <a:tab pos="354965" algn="l"/>
                <a:tab pos="355600" algn="l"/>
              </a:tabLst>
            </a:pPr>
            <a:r>
              <a:rPr lang="en-US" sz="2800" spc="-20" dirty="0">
                <a:latin typeface="Carlito"/>
                <a:cs typeface="Carlito"/>
              </a:rPr>
              <a:t>Severe </a:t>
            </a:r>
            <a:r>
              <a:rPr lang="en-US" sz="2800" spc="-10" dirty="0">
                <a:latin typeface="Carlito"/>
                <a:cs typeface="Carlito"/>
              </a:rPr>
              <a:t>diffuse </a:t>
            </a:r>
            <a:r>
              <a:rPr lang="en-US" sz="2800" spc="-15" dirty="0">
                <a:latin typeface="Carlito"/>
                <a:cs typeface="Carlito"/>
              </a:rPr>
              <a:t>atherosclerotic </a:t>
            </a:r>
            <a:r>
              <a:rPr lang="en-US" sz="2800" spc="-5" dirty="0">
                <a:latin typeface="Carlito"/>
                <a:cs typeface="Carlito"/>
              </a:rPr>
              <a:t>or CAD not amenable  </a:t>
            </a:r>
            <a:r>
              <a:rPr lang="en-US" sz="2800" spc="-15" dirty="0">
                <a:latin typeface="Carlito"/>
                <a:cs typeface="Carlito"/>
              </a:rPr>
              <a:t>to </a:t>
            </a:r>
            <a:r>
              <a:rPr lang="en-US" sz="2800" spc="-10" dirty="0">
                <a:latin typeface="Carlito"/>
                <a:cs typeface="Carlito"/>
              </a:rPr>
              <a:t>surgical </a:t>
            </a:r>
            <a:r>
              <a:rPr lang="en-US" sz="2800" spc="-45" dirty="0">
                <a:latin typeface="Carlito"/>
                <a:cs typeface="Carlito"/>
              </a:rPr>
              <a:t>repair, </a:t>
            </a:r>
            <a:r>
              <a:rPr lang="en-US" sz="2800" spc="-5" dirty="0">
                <a:latin typeface="Carlito"/>
                <a:cs typeface="Carlito"/>
              </a:rPr>
              <a:t>CABG </a:t>
            </a:r>
            <a:r>
              <a:rPr lang="en-US" sz="2800" dirty="0">
                <a:latin typeface="Carlito"/>
                <a:cs typeface="Carlito"/>
              </a:rPr>
              <a:t>or</a:t>
            </a:r>
            <a:r>
              <a:rPr lang="en-US" sz="2800" spc="20" dirty="0">
                <a:latin typeface="Carlito"/>
                <a:cs typeface="Carlito"/>
              </a:rPr>
              <a:t> </a:t>
            </a:r>
            <a:r>
              <a:rPr lang="en-US" sz="2800" spc="-15" dirty="0">
                <a:latin typeface="Carlito"/>
                <a:cs typeface="Carlito"/>
              </a:rPr>
              <a:t>PTCA.</a:t>
            </a:r>
            <a:endParaRPr lang="en-US" sz="2800" dirty="0">
              <a:latin typeface="Carlito"/>
              <a:cs typeface="Carlito"/>
            </a:endParaRPr>
          </a:p>
          <a:p>
            <a:pPr marL="355600" indent="-342900">
              <a:spcBef>
                <a:spcPts val="25"/>
              </a:spcBef>
              <a:buFont typeface="Arial"/>
              <a:buChar char="•"/>
              <a:tabLst>
                <a:tab pos="354965" algn="l"/>
                <a:tab pos="355600" algn="l"/>
              </a:tabLst>
            </a:pPr>
            <a:r>
              <a:rPr lang="en-US" sz="2800" spc="-60" dirty="0">
                <a:latin typeface="Carlito"/>
                <a:cs typeface="Carlito"/>
              </a:rPr>
              <a:t>LVEF </a:t>
            </a:r>
            <a:r>
              <a:rPr lang="en-US" sz="2800" spc="-5" dirty="0">
                <a:latin typeface="Carlito"/>
                <a:cs typeface="Carlito"/>
              </a:rPr>
              <a:t>of</a:t>
            </a:r>
            <a:r>
              <a:rPr lang="en-US" sz="2800" spc="35" dirty="0">
                <a:latin typeface="Carlito"/>
                <a:cs typeface="Carlito"/>
              </a:rPr>
              <a:t> </a:t>
            </a:r>
            <a:r>
              <a:rPr lang="en-US" sz="2800" spc="-5" dirty="0">
                <a:latin typeface="Carlito"/>
                <a:cs typeface="Carlito"/>
              </a:rPr>
              <a:t>&lt;20%.</a:t>
            </a:r>
            <a:endParaRPr lang="en-US" sz="2800" dirty="0">
              <a:latin typeface="Carlito"/>
              <a:cs typeface="Carlito"/>
            </a:endParaRPr>
          </a:p>
          <a:p>
            <a:pPr marL="355600" indent="-342900">
              <a:buFont typeface="Arial"/>
              <a:buChar char="•"/>
              <a:tabLst>
                <a:tab pos="354965" algn="l"/>
                <a:tab pos="355600" algn="l"/>
              </a:tabLst>
            </a:pPr>
            <a:r>
              <a:rPr lang="en-US" sz="2800" spc="-20" dirty="0">
                <a:latin typeface="Carlito"/>
                <a:cs typeface="Carlito"/>
              </a:rPr>
              <a:t>Any </a:t>
            </a:r>
            <a:r>
              <a:rPr lang="en-US" sz="2800" spc="-10" dirty="0">
                <a:latin typeface="Carlito"/>
                <a:cs typeface="Carlito"/>
              </a:rPr>
              <a:t>psychosocial </a:t>
            </a:r>
            <a:r>
              <a:rPr lang="en-US" sz="2800" spc="-5" dirty="0">
                <a:latin typeface="Carlito"/>
                <a:cs typeface="Carlito"/>
              </a:rPr>
              <a:t>or </a:t>
            </a:r>
            <a:r>
              <a:rPr lang="en-US" sz="2800" spc="-15" dirty="0">
                <a:latin typeface="Carlito"/>
                <a:cs typeface="Carlito"/>
              </a:rPr>
              <a:t>behavioral</a:t>
            </a:r>
            <a:r>
              <a:rPr lang="en-US" sz="2800" spc="-5" dirty="0">
                <a:latin typeface="Carlito"/>
                <a:cs typeface="Carlito"/>
              </a:rPr>
              <a:t> abnormalities</a:t>
            </a:r>
            <a:endParaRPr lang="en-US" sz="2800" dirty="0">
              <a:latin typeface="Carlito"/>
              <a:cs typeface="Carlito"/>
            </a:endParaRPr>
          </a:p>
          <a:p>
            <a:pPr marL="355600" indent="-342900">
              <a:buFont typeface="Arial"/>
              <a:buChar char="•"/>
              <a:tabLst>
                <a:tab pos="354965" algn="l"/>
                <a:tab pos="355600" algn="l"/>
              </a:tabLst>
            </a:pPr>
            <a:r>
              <a:rPr lang="en-US" sz="2800" spc="-5" dirty="0">
                <a:latin typeface="Carlito"/>
                <a:cs typeface="Carlito"/>
              </a:rPr>
              <a:t>Those </a:t>
            </a:r>
            <a:r>
              <a:rPr lang="en-US" sz="2800" dirty="0">
                <a:latin typeface="Carlito"/>
                <a:cs typeface="Carlito"/>
              </a:rPr>
              <a:t>who </a:t>
            </a:r>
            <a:r>
              <a:rPr lang="en-US" sz="2800" spc="-15" dirty="0">
                <a:latin typeface="Carlito"/>
                <a:cs typeface="Carlito"/>
              </a:rPr>
              <a:t>are </a:t>
            </a:r>
            <a:r>
              <a:rPr lang="en-US" sz="2800" spc="-5" dirty="0">
                <a:latin typeface="Carlito"/>
                <a:cs typeface="Carlito"/>
              </a:rPr>
              <a:t>morbidly obese </a:t>
            </a:r>
            <a:r>
              <a:rPr lang="en-US" sz="2800" dirty="0">
                <a:latin typeface="Carlito"/>
                <a:cs typeface="Carlito"/>
              </a:rPr>
              <a:t>(BMI &gt;</a:t>
            </a:r>
            <a:r>
              <a:rPr lang="en-US" sz="2800" spc="-15" dirty="0">
                <a:latin typeface="Carlito"/>
                <a:cs typeface="Carlito"/>
              </a:rPr>
              <a:t> </a:t>
            </a:r>
            <a:r>
              <a:rPr lang="en-US" sz="2800" dirty="0">
                <a:latin typeface="Carlito"/>
                <a:cs typeface="Carlito"/>
              </a:rPr>
              <a:t>35).</a:t>
            </a:r>
          </a:p>
        </p:txBody>
      </p:sp>
    </p:spTree>
    <p:extLst>
      <p:ext uri="{BB962C8B-B14F-4D97-AF65-F5344CB8AC3E}">
        <p14:creationId xmlns:p14="http://schemas.microsoft.com/office/powerpoint/2010/main" val="3849901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39" y="387808"/>
            <a:ext cx="8453120" cy="5348259"/>
          </a:xfrm>
          <a:prstGeom prst="rect">
            <a:avLst/>
          </a:prstGeom>
        </p:spPr>
        <p:txBody>
          <a:bodyPr vert="horz" wrap="square" lIns="0" tIns="13335" rIns="0" bIns="0" rtlCol="0">
            <a:spAutoFit/>
          </a:bodyPr>
          <a:lstStyle/>
          <a:p>
            <a:pPr marL="355600" marR="10160" indent="-342900" algn="just">
              <a:spcBef>
                <a:spcPts val="105"/>
              </a:spcBef>
              <a:buFont typeface="Arial"/>
              <a:buChar char="•"/>
              <a:tabLst>
                <a:tab pos="355600" algn="l"/>
              </a:tabLst>
            </a:pPr>
            <a:r>
              <a:rPr sz="3200" spc="-10" dirty="0">
                <a:latin typeface="Carlito"/>
                <a:cs typeface="Carlito"/>
              </a:rPr>
              <a:t>Crystalloids </a:t>
            </a:r>
            <a:r>
              <a:rPr sz="3200" spc="-5" dirty="0">
                <a:latin typeface="Carlito"/>
                <a:cs typeface="Carlito"/>
              </a:rPr>
              <a:t>solutions </a:t>
            </a:r>
            <a:r>
              <a:rPr sz="3200" spc="-15" dirty="0">
                <a:latin typeface="Carlito"/>
                <a:cs typeface="Carlito"/>
              </a:rPr>
              <a:t>are </a:t>
            </a:r>
            <a:r>
              <a:rPr sz="3200" spc="-5" dirty="0">
                <a:latin typeface="Carlito"/>
                <a:cs typeface="Carlito"/>
              </a:rPr>
              <a:t>usually </a:t>
            </a:r>
            <a:r>
              <a:rPr sz="3200" spc="-25" dirty="0">
                <a:latin typeface="Carlito"/>
                <a:cs typeface="Carlito"/>
              </a:rPr>
              <a:t>preferred </a:t>
            </a:r>
            <a:r>
              <a:rPr sz="3200" spc="-45" dirty="0">
                <a:latin typeface="Carlito"/>
                <a:cs typeface="Carlito"/>
              </a:rPr>
              <a:t>to  </a:t>
            </a:r>
            <a:r>
              <a:rPr sz="3200" spc="-10" dirty="0">
                <a:latin typeface="Carlito"/>
                <a:cs typeface="Carlito"/>
              </a:rPr>
              <a:t>correct </a:t>
            </a:r>
            <a:r>
              <a:rPr sz="3200" spc="-5" dirty="0">
                <a:latin typeface="Carlito"/>
                <a:cs typeface="Carlito"/>
              </a:rPr>
              <a:t>fluid </a:t>
            </a:r>
            <a:r>
              <a:rPr sz="3200" dirty="0">
                <a:latin typeface="Carlito"/>
                <a:cs typeface="Carlito"/>
              </a:rPr>
              <a:t>and </a:t>
            </a:r>
            <a:r>
              <a:rPr sz="3200" spc="-10" dirty="0">
                <a:latin typeface="Carlito"/>
                <a:cs typeface="Carlito"/>
              </a:rPr>
              <a:t>electrolyte</a:t>
            </a:r>
            <a:r>
              <a:rPr sz="3200" spc="-25" dirty="0">
                <a:latin typeface="Carlito"/>
                <a:cs typeface="Carlito"/>
              </a:rPr>
              <a:t> </a:t>
            </a:r>
            <a:r>
              <a:rPr sz="3200" dirty="0">
                <a:latin typeface="Carlito"/>
                <a:cs typeface="Carlito"/>
              </a:rPr>
              <a:t>imbalance</a:t>
            </a:r>
            <a:endParaRPr sz="3200">
              <a:latin typeface="Carlito"/>
              <a:cs typeface="Carlito"/>
            </a:endParaRPr>
          </a:p>
          <a:p>
            <a:pPr marL="355600" marR="6350" indent="-342900" algn="just">
              <a:spcBef>
                <a:spcPts val="770"/>
              </a:spcBef>
              <a:buFont typeface="Arial"/>
              <a:buChar char="•"/>
              <a:tabLst>
                <a:tab pos="355600" algn="l"/>
              </a:tabLst>
            </a:pPr>
            <a:r>
              <a:rPr sz="3200" spc="-5" dirty="0">
                <a:latin typeface="Carlito"/>
                <a:cs typeface="Carlito"/>
              </a:rPr>
              <a:t>In situations </a:t>
            </a:r>
            <a:r>
              <a:rPr sz="3200" dirty="0">
                <a:latin typeface="Carlito"/>
                <a:cs typeface="Carlito"/>
              </a:rPr>
              <a:t>of </a:t>
            </a:r>
            <a:r>
              <a:rPr sz="3200" spc="-20" dirty="0">
                <a:latin typeface="Carlito"/>
                <a:cs typeface="Carlito"/>
              </a:rPr>
              <a:t>severe </a:t>
            </a:r>
            <a:r>
              <a:rPr sz="3200" spc="-15" dirty="0">
                <a:latin typeface="Carlito"/>
                <a:cs typeface="Carlito"/>
              </a:rPr>
              <a:t>hypovolemia, </a:t>
            </a:r>
            <a:r>
              <a:rPr sz="3200" spc="-10" dirty="0">
                <a:latin typeface="Carlito"/>
                <a:cs typeface="Carlito"/>
              </a:rPr>
              <a:t>colloids </a:t>
            </a:r>
            <a:r>
              <a:rPr sz="3200" spc="-20" dirty="0">
                <a:latin typeface="Carlito"/>
                <a:cs typeface="Carlito"/>
              </a:rPr>
              <a:t>may  </a:t>
            </a:r>
            <a:r>
              <a:rPr sz="3200" dirty="0">
                <a:latin typeface="Carlito"/>
                <a:cs typeface="Carlito"/>
              </a:rPr>
              <a:t>be</a:t>
            </a:r>
            <a:r>
              <a:rPr sz="3200" spc="-20" dirty="0">
                <a:latin typeface="Carlito"/>
                <a:cs typeface="Carlito"/>
              </a:rPr>
              <a:t> </a:t>
            </a:r>
            <a:r>
              <a:rPr sz="3200" spc="-5" dirty="0">
                <a:latin typeface="Carlito"/>
                <a:cs typeface="Carlito"/>
              </a:rPr>
              <a:t>used.</a:t>
            </a:r>
            <a:endParaRPr sz="3200">
              <a:latin typeface="Carlito"/>
              <a:cs typeface="Carlito"/>
            </a:endParaRPr>
          </a:p>
          <a:p>
            <a:pPr marL="355600" marR="5080" indent="-342900" algn="just">
              <a:spcBef>
                <a:spcPts val="770"/>
              </a:spcBef>
              <a:buFont typeface="Arial"/>
              <a:buChar char="•"/>
              <a:tabLst>
                <a:tab pos="355600" algn="l"/>
              </a:tabLst>
            </a:pPr>
            <a:r>
              <a:rPr sz="3200" dirty="0">
                <a:latin typeface="Carlito"/>
                <a:cs typeface="Carlito"/>
              </a:rPr>
              <a:t>Balanced </a:t>
            </a:r>
            <a:r>
              <a:rPr sz="3200" spc="-10" dirty="0">
                <a:latin typeface="Carlito"/>
                <a:cs typeface="Carlito"/>
              </a:rPr>
              <a:t>crystalloids </a:t>
            </a:r>
            <a:r>
              <a:rPr sz="3200" dirty="0">
                <a:latin typeface="Carlito"/>
                <a:cs typeface="Carlito"/>
              </a:rPr>
              <a:t>should </a:t>
            </a:r>
            <a:r>
              <a:rPr sz="3200" spc="-5" dirty="0">
                <a:latin typeface="Carlito"/>
                <a:cs typeface="Carlito"/>
              </a:rPr>
              <a:t>be </a:t>
            </a:r>
            <a:r>
              <a:rPr sz="3200" spc="-10" dirty="0">
                <a:latin typeface="Carlito"/>
                <a:cs typeface="Carlito"/>
              </a:rPr>
              <a:t>alternated </a:t>
            </a:r>
            <a:r>
              <a:rPr sz="3200" dirty="0">
                <a:latin typeface="Carlito"/>
                <a:cs typeface="Carlito"/>
              </a:rPr>
              <a:t>with  </a:t>
            </a:r>
            <a:r>
              <a:rPr sz="3200" spc="-5" dirty="0">
                <a:latin typeface="Carlito"/>
                <a:cs typeface="Carlito"/>
              </a:rPr>
              <a:t>normal saline </a:t>
            </a:r>
            <a:r>
              <a:rPr sz="3200" dirty="0">
                <a:latin typeface="Carlito"/>
                <a:cs typeface="Carlito"/>
              </a:rPr>
              <a:t>(0.9%) as </a:t>
            </a:r>
            <a:r>
              <a:rPr sz="3200" spc="-15" dirty="0">
                <a:latin typeface="Carlito"/>
                <a:cs typeface="Carlito"/>
              </a:rPr>
              <a:t>large </a:t>
            </a:r>
            <a:r>
              <a:rPr sz="3200" spc="-10" dirty="0">
                <a:latin typeface="Carlito"/>
                <a:cs typeface="Carlito"/>
              </a:rPr>
              <a:t>volumes </a:t>
            </a:r>
            <a:r>
              <a:rPr sz="3200" dirty="0">
                <a:latin typeface="Carlito"/>
                <a:cs typeface="Carlito"/>
              </a:rPr>
              <a:t>of </a:t>
            </a:r>
            <a:r>
              <a:rPr sz="3200" spc="-5" dirty="0">
                <a:latin typeface="Carlito"/>
                <a:cs typeface="Carlito"/>
              </a:rPr>
              <a:t>saline  </a:t>
            </a:r>
            <a:r>
              <a:rPr sz="3200" spc="-10" dirty="0">
                <a:latin typeface="Carlito"/>
                <a:cs typeface="Carlito"/>
              </a:rPr>
              <a:t>could </a:t>
            </a:r>
            <a:r>
              <a:rPr sz="3200" dirty="0">
                <a:latin typeface="Carlito"/>
                <a:cs typeface="Carlito"/>
              </a:rPr>
              <a:t>lead </a:t>
            </a:r>
            <a:r>
              <a:rPr sz="3200" spc="-20" dirty="0">
                <a:latin typeface="Carlito"/>
                <a:cs typeface="Carlito"/>
              </a:rPr>
              <a:t>to </a:t>
            </a:r>
            <a:r>
              <a:rPr sz="3200" spc="-15" dirty="0">
                <a:latin typeface="Carlito"/>
                <a:cs typeface="Carlito"/>
              </a:rPr>
              <a:t>hypercholraemic</a:t>
            </a:r>
            <a:r>
              <a:rPr sz="3200" spc="20" dirty="0">
                <a:latin typeface="Carlito"/>
                <a:cs typeface="Carlito"/>
              </a:rPr>
              <a:t> </a:t>
            </a:r>
            <a:r>
              <a:rPr sz="3200" spc="-5" dirty="0">
                <a:latin typeface="Carlito"/>
                <a:cs typeface="Carlito"/>
              </a:rPr>
              <a:t>acidosis.</a:t>
            </a:r>
            <a:endParaRPr sz="3200">
              <a:latin typeface="Carlito"/>
              <a:cs typeface="Carlito"/>
            </a:endParaRPr>
          </a:p>
          <a:p>
            <a:pPr marL="355600" marR="5080" indent="-342900" algn="just">
              <a:spcBef>
                <a:spcPts val="770"/>
              </a:spcBef>
              <a:buFont typeface="Arial"/>
              <a:buChar char="•"/>
              <a:tabLst>
                <a:tab pos="355600" algn="l"/>
              </a:tabLst>
            </a:pPr>
            <a:r>
              <a:rPr sz="3200" spc="-5" dirty="0">
                <a:latin typeface="Carlito"/>
                <a:cs typeface="Carlito"/>
              </a:rPr>
              <a:t>Isotonic </a:t>
            </a:r>
            <a:r>
              <a:rPr sz="3200" dirty="0">
                <a:latin typeface="Carlito"/>
                <a:cs typeface="Carlito"/>
              </a:rPr>
              <a:t>BSS </a:t>
            </a:r>
            <a:r>
              <a:rPr sz="3200" spc="-10" dirty="0">
                <a:latin typeface="Carlito"/>
                <a:cs typeface="Carlito"/>
              </a:rPr>
              <a:t>maintains renal </a:t>
            </a:r>
            <a:r>
              <a:rPr sz="3200" spc="-5" dirty="0">
                <a:latin typeface="Carlito"/>
                <a:cs typeface="Carlito"/>
              </a:rPr>
              <a:t>perfusion </a:t>
            </a:r>
            <a:r>
              <a:rPr sz="3200" spc="-20" dirty="0">
                <a:latin typeface="Carlito"/>
                <a:cs typeface="Carlito"/>
              </a:rPr>
              <a:t>better  </a:t>
            </a:r>
            <a:r>
              <a:rPr sz="3200" dirty="0">
                <a:latin typeface="Carlito"/>
                <a:cs typeface="Carlito"/>
              </a:rPr>
              <a:t>than </a:t>
            </a:r>
            <a:r>
              <a:rPr sz="3200" spc="-5" dirty="0">
                <a:latin typeface="Carlito"/>
                <a:cs typeface="Carlito"/>
              </a:rPr>
              <a:t>0.9%</a:t>
            </a:r>
            <a:r>
              <a:rPr sz="3200" spc="10" dirty="0">
                <a:latin typeface="Carlito"/>
                <a:cs typeface="Carlito"/>
              </a:rPr>
              <a:t> </a:t>
            </a:r>
            <a:r>
              <a:rPr sz="3200" spc="-5" dirty="0">
                <a:latin typeface="Carlito"/>
                <a:cs typeface="Carlito"/>
              </a:rPr>
              <a:t>NaCl.</a:t>
            </a:r>
            <a:endParaRPr sz="3200">
              <a:latin typeface="Carlito"/>
              <a:cs typeface="Carlito"/>
            </a:endParaRPr>
          </a:p>
          <a:p>
            <a:pPr marL="355600" indent="-342900" algn="just">
              <a:spcBef>
                <a:spcPts val="770"/>
              </a:spcBef>
              <a:buFont typeface="Arial"/>
              <a:buChar char="•"/>
              <a:tabLst>
                <a:tab pos="355600" algn="l"/>
              </a:tabLst>
            </a:pPr>
            <a:r>
              <a:rPr sz="3200" spc="-15" dirty="0">
                <a:latin typeface="Carlito"/>
                <a:cs typeface="Carlito"/>
              </a:rPr>
              <a:t>Potassium </a:t>
            </a:r>
            <a:r>
              <a:rPr sz="3200" spc="-10" dirty="0">
                <a:latin typeface="Carlito"/>
                <a:cs typeface="Carlito"/>
              </a:rPr>
              <a:t>containing </a:t>
            </a:r>
            <a:r>
              <a:rPr sz="3200" spc="-5" dirty="0">
                <a:latin typeface="Carlito"/>
                <a:cs typeface="Carlito"/>
              </a:rPr>
              <a:t>soln. should </a:t>
            </a:r>
            <a:r>
              <a:rPr sz="3200" dirty="0">
                <a:latin typeface="Carlito"/>
                <a:cs typeface="Carlito"/>
              </a:rPr>
              <a:t>be</a:t>
            </a:r>
            <a:r>
              <a:rPr sz="3200" spc="245" dirty="0">
                <a:latin typeface="Carlito"/>
                <a:cs typeface="Carlito"/>
              </a:rPr>
              <a:t> </a:t>
            </a:r>
            <a:r>
              <a:rPr sz="3200" spc="-10" dirty="0">
                <a:latin typeface="Carlito"/>
                <a:cs typeface="Carlito"/>
              </a:rPr>
              <a:t>avoided.</a:t>
            </a:r>
            <a:endParaRPr sz="3200">
              <a:latin typeface="Carlito"/>
              <a:cs typeface="Carli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2452" y="95758"/>
            <a:ext cx="6470650" cy="696595"/>
          </a:xfrm>
          <a:prstGeom prst="rect">
            <a:avLst/>
          </a:prstGeom>
        </p:spPr>
        <p:txBody>
          <a:bodyPr vert="horz" wrap="square" lIns="0" tIns="12700" rIns="0" bIns="0" rtlCol="0" anchor="ctr">
            <a:spAutoFit/>
          </a:bodyPr>
          <a:lstStyle/>
          <a:p>
            <a:pPr marL="12700">
              <a:lnSpc>
                <a:spcPct val="100000"/>
              </a:lnSpc>
              <a:spcBef>
                <a:spcPts val="100"/>
              </a:spcBef>
            </a:pPr>
            <a:r>
              <a:rPr spc="-215" dirty="0"/>
              <a:t>Colloid </a:t>
            </a:r>
            <a:r>
              <a:rPr spc="-235" dirty="0"/>
              <a:t>in </a:t>
            </a:r>
            <a:r>
              <a:rPr spc="-265" dirty="0"/>
              <a:t>Kidney</a:t>
            </a:r>
            <a:r>
              <a:rPr spc="-620" dirty="0"/>
              <a:t> </a:t>
            </a:r>
            <a:r>
              <a:rPr spc="-280" dirty="0"/>
              <a:t>Transplant</a:t>
            </a:r>
            <a:endParaRPr/>
          </a:p>
        </p:txBody>
      </p:sp>
      <p:sp>
        <p:nvSpPr>
          <p:cNvPr id="3" name="object 3"/>
          <p:cNvSpPr txBox="1"/>
          <p:nvPr/>
        </p:nvSpPr>
        <p:spPr>
          <a:xfrm>
            <a:off x="1755140" y="769365"/>
            <a:ext cx="8531860" cy="5586730"/>
          </a:xfrm>
          <a:prstGeom prst="rect">
            <a:avLst/>
          </a:prstGeom>
        </p:spPr>
        <p:txBody>
          <a:bodyPr vert="horz" wrap="square" lIns="0" tIns="13335" rIns="0" bIns="0" rtlCol="0">
            <a:spAutoFit/>
          </a:bodyPr>
          <a:lstStyle/>
          <a:p>
            <a:pPr marL="355600" marR="9525" indent="-342900" algn="just">
              <a:spcBef>
                <a:spcPts val="105"/>
              </a:spcBef>
              <a:buFont typeface="Arial"/>
              <a:buChar char="•"/>
              <a:tabLst>
                <a:tab pos="355600" algn="l"/>
              </a:tabLst>
            </a:pPr>
            <a:r>
              <a:rPr sz="3200" spc="-5" dirty="0">
                <a:latin typeface="Carlito"/>
                <a:cs typeface="Carlito"/>
              </a:rPr>
              <a:t>All </a:t>
            </a:r>
            <a:r>
              <a:rPr sz="3200" spc="-10" dirty="0">
                <a:latin typeface="Carlito"/>
                <a:cs typeface="Carlito"/>
              </a:rPr>
              <a:t>colloids can </a:t>
            </a:r>
            <a:r>
              <a:rPr sz="3200" dirty="0">
                <a:latin typeface="Carlito"/>
                <a:cs typeface="Carlito"/>
              </a:rPr>
              <a:t>induce </a:t>
            </a:r>
            <a:r>
              <a:rPr sz="3200" spc="-10" dirty="0">
                <a:latin typeface="Carlito"/>
                <a:cs typeface="Carlito"/>
              </a:rPr>
              <a:t>renal </a:t>
            </a:r>
            <a:r>
              <a:rPr sz="3200" spc="-5" dirty="0">
                <a:latin typeface="Carlito"/>
                <a:cs typeface="Carlito"/>
              </a:rPr>
              <a:t>function  impairment.</a:t>
            </a:r>
            <a:endParaRPr sz="3200">
              <a:latin typeface="Carlito"/>
              <a:cs typeface="Carlito"/>
            </a:endParaRPr>
          </a:p>
          <a:p>
            <a:pPr marL="355600" marR="5080" indent="-342900" algn="just">
              <a:spcBef>
                <a:spcPts val="765"/>
              </a:spcBef>
              <a:buFont typeface="Arial"/>
              <a:buChar char="•"/>
              <a:tabLst>
                <a:tab pos="355600" algn="l"/>
              </a:tabLst>
            </a:pPr>
            <a:r>
              <a:rPr sz="3200" spc="-5" dirty="0">
                <a:latin typeface="Carlito"/>
                <a:cs typeface="Carlito"/>
              </a:rPr>
              <a:t>The </a:t>
            </a:r>
            <a:r>
              <a:rPr sz="3200" dirty="0">
                <a:latin typeface="Carlito"/>
                <a:cs typeface="Carlito"/>
              </a:rPr>
              <a:t>mechanism </a:t>
            </a:r>
            <a:r>
              <a:rPr sz="3200" spc="-30" dirty="0">
                <a:latin typeface="Carlito"/>
                <a:cs typeface="Carlito"/>
              </a:rPr>
              <a:t>for </a:t>
            </a:r>
            <a:r>
              <a:rPr sz="3200" spc="-5" dirty="0">
                <a:latin typeface="Carlito"/>
                <a:cs typeface="Carlito"/>
              </a:rPr>
              <a:t>HES-induced </a:t>
            </a:r>
            <a:r>
              <a:rPr sz="3200" spc="-10" dirty="0">
                <a:latin typeface="Carlito"/>
                <a:cs typeface="Carlito"/>
              </a:rPr>
              <a:t>renal  dysfunction </a:t>
            </a:r>
            <a:r>
              <a:rPr sz="3200" spc="-20" dirty="0">
                <a:latin typeface="Carlito"/>
                <a:cs typeface="Carlito"/>
              </a:rPr>
              <a:t>may </a:t>
            </a:r>
            <a:r>
              <a:rPr sz="3200" dirty="0">
                <a:latin typeface="Carlito"/>
                <a:cs typeface="Carlito"/>
              </a:rPr>
              <a:t>be </a:t>
            </a:r>
            <a:r>
              <a:rPr sz="3200" spc="-10" dirty="0">
                <a:latin typeface="Carlito"/>
                <a:cs typeface="Carlito"/>
              </a:rPr>
              <a:t>swelling </a:t>
            </a:r>
            <a:r>
              <a:rPr sz="3200" dirty="0">
                <a:latin typeface="Carlito"/>
                <a:cs typeface="Carlito"/>
              </a:rPr>
              <a:t>and </a:t>
            </a:r>
            <a:r>
              <a:rPr sz="3200" spc="-10" dirty="0">
                <a:latin typeface="Carlito"/>
                <a:cs typeface="Carlito"/>
              </a:rPr>
              <a:t>vacuolization </a:t>
            </a:r>
            <a:r>
              <a:rPr sz="3200" dirty="0">
                <a:latin typeface="Carlito"/>
                <a:cs typeface="Carlito"/>
              </a:rPr>
              <a:t>of  tubular cells and tubular </a:t>
            </a:r>
            <a:r>
              <a:rPr sz="3200" spc="-5" dirty="0">
                <a:latin typeface="Carlito"/>
                <a:cs typeface="Carlito"/>
              </a:rPr>
              <a:t>obstruction </a:t>
            </a:r>
            <a:r>
              <a:rPr sz="3200" dirty="0">
                <a:latin typeface="Carlito"/>
                <a:cs typeface="Carlito"/>
              </a:rPr>
              <a:t>due </a:t>
            </a:r>
            <a:r>
              <a:rPr sz="3200" spc="-15" dirty="0">
                <a:latin typeface="Carlito"/>
                <a:cs typeface="Carlito"/>
              </a:rPr>
              <a:t>to </a:t>
            </a:r>
            <a:r>
              <a:rPr sz="3200" dirty="0">
                <a:latin typeface="Carlito"/>
                <a:cs typeface="Carlito"/>
              </a:rPr>
              <a:t>the  </a:t>
            </a:r>
            <a:r>
              <a:rPr sz="3200" spc="-10" dirty="0">
                <a:latin typeface="Carlito"/>
                <a:cs typeface="Carlito"/>
              </a:rPr>
              <a:t>production </a:t>
            </a:r>
            <a:r>
              <a:rPr sz="3200" dirty="0">
                <a:latin typeface="Carlito"/>
                <a:cs typeface="Carlito"/>
              </a:rPr>
              <a:t>of </a:t>
            </a:r>
            <a:r>
              <a:rPr sz="3200" i="1" spc="-10" dirty="0">
                <a:latin typeface="Carlito"/>
                <a:cs typeface="Carlito"/>
              </a:rPr>
              <a:t>hyperviscous</a:t>
            </a:r>
            <a:r>
              <a:rPr sz="3200" i="1" spc="50" dirty="0">
                <a:latin typeface="Carlito"/>
                <a:cs typeface="Carlito"/>
              </a:rPr>
              <a:t> </a:t>
            </a:r>
            <a:r>
              <a:rPr sz="3200" i="1" spc="-5" dirty="0">
                <a:latin typeface="Carlito"/>
                <a:cs typeface="Carlito"/>
              </a:rPr>
              <a:t>urine.</a:t>
            </a:r>
            <a:endParaRPr sz="3200">
              <a:latin typeface="Carlito"/>
              <a:cs typeface="Carlito"/>
            </a:endParaRPr>
          </a:p>
          <a:p>
            <a:pPr marL="355600" marR="5715" indent="-342900" algn="just">
              <a:spcBef>
                <a:spcPts val="775"/>
              </a:spcBef>
              <a:buFont typeface="Arial"/>
              <a:buChar char="•"/>
              <a:tabLst>
                <a:tab pos="355600" algn="l"/>
              </a:tabLst>
            </a:pPr>
            <a:r>
              <a:rPr sz="3200" spc="-5" dirty="0">
                <a:latin typeface="Carlito"/>
                <a:cs typeface="Carlito"/>
              </a:rPr>
              <a:t>The risk </a:t>
            </a:r>
            <a:r>
              <a:rPr sz="3200" dirty="0">
                <a:latin typeface="Carlito"/>
                <a:cs typeface="Carlito"/>
              </a:rPr>
              <a:t>of </a:t>
            </a:r>
            <a:r>
              <a:rPr sz="3200" spc="-5" dirty="0">
                <a:latin typeface="Carlito"/>
                <a:cs typeface="Carlito"/>
              </a:rPr>
              <a:t>high plasma </a:t>
            </a:r>
            <a:r>
              <a:rPr sz="3200" spc="-10" dirty="0">
                <a:latin typeface="Carlito"/>
                <a:cs typeface="Carlito"/>
              </a:rPr>
              <a:t>colloid </a:t>
            </a:r>
            <a:r>
              <a:rPr sz="3200" dirty="0">
                <a:latin typeface="Carlito"/>
                <a:cs typeface="Carlito"/>
              </a:rPr>
              <a:t>osmotic </a:t>
            </a:r>
            <a:r>
              <a:rPr sz="3200" spc="-15" dirty="0">
                <a:latin typeface="Carlito"/>
                <a:cs typeface="Carlito"/>
              </a:rPr>
              <a:t>pressure </a:t>
            </a:r>
            <a:r>
              <a:rPr sz="3200" spc="690" dirty="0">
                <a:latin typeface="Carlito"/>
                <a:cs typeface="Carlito"/>
              </a:rPr>
              <a:t> </a:t>
            </a:r>
            <a:r>
              <a:rPr sz="3200" dirty="0">
                <a:latin typeface="Carlito"/>
                <a:cs typeface="Carlito"/>
              </a:rPr>
              <a:t>and </a:t>
            </a:r>
            <a:r>
              <a:rPr sz="3200" spc="-10" dirty="0">
                <a:latin typeface="Carlito"/>
                <a:cs typeface="Carlito"/>
              </a:rPr>
              <a:t>subsequent renal dysfunction </a:t>
            </a:r>
            <a:r>
              <a:rPr sz="3200" spc="-5" dirty="0">
                <a:latin typeface="Carlito"/>
                <a:cs typeface="Carlito"/>
              </a:rPr>
              <a:t>increases </a:t>
            </a:r>
            <a:r>
              <a:rPr sz="3200" dirty="0">
                <a:latin typeface="Carlito"/>
                <a:cs typeface="Carlito"/>
              </a:rPr>
              <a:t>with  </a:t>
            </a:r>
            <a:r>
              <a:rPr sz="3200" spc="-15" dirty="0">
                <a:latin typeface="Carlito"/>
                <a:cs typeface="Carlito"/>
              </a:rPr>
              <a:t>repeated </a:t>
            </a:r>
            <a:r>
              <a:rPr sz="3200" spc="-5" dirty="0">
                <a:latin typeface="Carlito"/>
                <a:cs typeface="Carlito"/>
              </a:rPr>
              <a:t>doses </a:t>
            </a:r>
            <a:r>
              <a:rPr sz="3200" dirty="0">
                <a:latin typeface="Carlito"/>
                <a:cs typeface="Carlito"/>
              </a:rPr>
              <a:t>of </a:t>
            </a:r>
            <a:r>
              <a:rPr sz="3200" i="1" dirty="0">
                <a:latin typeface="Carlito"/>
                <a:cs typeface="Carlito"/>
              </a:rPr>
              <a:t>highly </a:t>
            </a:r>
            <a:r>
              <a:rPr sz="3200" i="1" spc="-10" dirty="0">
                <a:latin typeface="Carlito"/>
                <a:cs typeface="Carlito"/>
              </a:rPr>
              <a:t>concentrated</a:t>
            </a:r>
            <a:r>
              <a:rPr sz="3200" spc="-10" dirty="0">
                <a:latin typeface="Carlito"/>
                <a:cs typeface="Carlito"/>
              </a:rPr>
              <a:t>, </a:t>
            </a:r>
            <a:r>
              <a:rPr sz="3200" i="1" spc="-5" dirty="0">
                <a:latin typeface="Carlito"/>
                <a:cs typeface="Carlito"/>
              </a:rPr>
              <a:t>slowly  degradable </a:t>
            </a:r>
            <a:r>
              <a:rPr sz="3200" i="1" spc="-15" dirty="0">
                <a:latin typeface="Carlito"/>
                <a:cs typeface="Carlito"/>
              </a:rPr>
              <a:t>HES </a:t>
            </a:r>
            <a:r>
              <a:rPr sz="3200" i="1" dirty="0">
                <a:latin typeface="Carlito"/>
                <a:cs typeface="Carlito"/>
              </a:rPr>
              <a:t>of </a:t>
            </a:r>
            <a:r>
              <a:rPr sz="3200" i="1" spc="-5" dirty="0">
                <a:latin typeface="Carlito"/>
                <a:cs typeface="Carlito"/>
              </a:rPr>
              <a:t>high </a:t>
            </a:r>
            <a:r>
              <a:rPr sz="3200" i="1" dirty="0">
                <a:latin typeface="Carlito"/>
                <a:cs typeface="Carlito"/>
              </a:rPr>
              <a:t>molecular </a:t>
            </a:r>
            <a:r>
              <a:rPr sz="3200" i="1" spc="-10" dirty="0">
                <a:latin typeface="Carlito"/>
                <a:cs typeface="Carlito"/>
              </a:rPr>
              <a:t>weight </a:t>
            </a:r>
            <a:r>
              <a:rPr sz="3200" spc="5" dirty="0">
                <a:latin typeface="Carlito"/>
                <a:cs typeface="Carlito"/>
              </a:rPr>
              <a:t>and  </a:t>
            </a:r>
            <a:r>
              <a:rPr sz="3200" i="1" spc="-5" dirty="0">
                <a:latin typeface="Carlito"/>
                <a:cs typeface="Carlito"/>
              </a:rPr>
              <a:t>high degree of</a:t>
            </a:r>
            <a:r>
              <a:rPr sz="3200" i="1" dirty="0">
                <a:latin typeface="Carlito"/>
                <a:cs typeface="Carlito"/>
              </a:rPr>
              <a:t> </a:t>
            </a:r>
            <a:r>
              <a:rPr sz="3200" i="1" spc="-10" dirty="0">
                <a:latin typeface="Carlito"/>
                <a:cs typeface="Carlito"/>
              </a:rPr>
              <a:t>substitution</a:t>
            </a:r>
            <a:r>
              <a:rPr sz="3200" spc="-10" dirty="0">
                <a:latin typeface="Carlito"/>
                <a:cs typeface="Carlito"/>
              </a:rPr>
              <a:t>.</a:t>
            </a:r>
            <a:endParaRPr sz="3200">
              <a:latin typeface="Carlito"/>
              <a:cs typeface="Carlit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39" y="845565"/>
            <a:ext cx="8073390" cy="3636010"/>
          </a:xfrm>
          <a:prstGeom prst="rect">
            <a:avLst/>
          </a:prstGeom>
        </p:spPr>
        <p:txBody>
          <a:bodyPr vert="horz" wrap="square" lIns="0" tIns="13335" rIns="0" bIns="0" rtlCol="0">
            <a:spAutoFit/>
          </a:bodyPr>
          <a:lstStyle/>
          <a:p>
            <a:pPr marL="355600" indent="-342900" algn="just">
              <a:spcBef>
                <a:spcPts val="105"/>
              </a:spcBef>
              <a:buFont typeface="Arial"/>
              <a:buChar char="•"/>
              <a:tabLst>
                <a:tab pos="355600" algn="l"/>
              </a:tabLst>
            </a:pPr>
            <a:r>
              <a:rPr sz="3200" spc="-15" dirty="0">
                <a:latin typeface="Carlito"/>
                <a:cs typeface="Carlito"/>
              </a:rPr>
              <a:t>HES </a:t>
            </a:r>
            <a:r>
              <a:rPr sz="3200" spc="-5" dirty="0">
                <a:latin typeface="Carlito"/>
                <a:cs typeface="Carlito"/>
              </a:rPr>
              <a:t>compounds given </a:t>
            </a:r>
            <a:r>
              <a:rPr sz="3200" spc="-15" dirty="0">
                <a:latin typeface="Carlito"/>
                <a:cs typeface="Carlito"/>
              </a:rPr>
              <a:t>at </a:t>
            </a:r>
            <a:r>
              <a:rPr sz="3200" dirty="0">
                <a:latin typeface="Carlito"/>
                <a:cs typeface="Carlito"/>
              </a:rPr>
              <a:t>a </a:t>
            </a:r>
            <a:r>
              <a:rPr sz="3200" spc="-5" dirty="0">
                <a:latin typeface="Carlito"/>
                <a:cs typeface="Carlito"/>
              </a:rPr>
              <a:t>maximum dose</a:t>
            </a:r>
            <a:r>
              <a:rPr sz="3200" spc="250" dirty="0">
                <a:latin typeface="Carlito"/>
                <a:cs typeface="Carlito"/>
              </a:rPr>
              <a:t> </a:t>
            </a:r>
            <a:r>
              <a:rPr sz="3200" dirty="0">
                <a:latin typeface="Carlito"/>
                <a:cs typeface="Carlito"/>
              </a:rPr>
              <a:t>of</a:t>
            </a:r>
            <a:endParaRPr sz="3200">
              <a:latin typeface="Carlito"/>
              <a:cs typeface="Carlito"/>
            </a:endParaRPr>
          </a:p>
          <a:p>
            <a:pPr marL="355600" marR="6350" algn="just"/>
            <a:r>
              <a:rPr sz="3200" b="1" i="1" spc="-5" dirty="0">
                <a:latin typeface="Carlito"/>
                <a:cs typeface="Carlito"/>
              </a:rPr>
              <a:t>15 </a:t>
            </a:r>
            <a:r>
              <a:rPr sz="3200" b="1" i="1" spc="-10" dirty="0">
                <a:latin typeface="Carlito"/>
                <a:cs typeface="Carlito"/>
              </a:rPr>
              <a:t>ml/kg/day </a:t>
            </a:r>
            <a:r>
              <a:rPr sz="3200" spc="-25" dirty="0">
                <a:latin typeface="Carlito"/>
                <a:cs typeface="Carlito"/>
              </a:rPr>
              <a:t>to organ </a:t>
            </a:r>
            <a:r>
              <a:rPr sz="3200" spc="-15" dirty="0">
                <a:latin typeface="Carlito"/>
                <a:cs typeface="Carlito"/>
              </a:rPr>
              <a:t>donors  </a:t>
            </a:r>
            <a:r>
              <a:rPr sz="3200" spc="-25" dirty="0">
                <a:latin typeface="Carlito"/>
                <a:cs typeface="Carlito"/>
              </a:rPr>
              <a:t>have </a:t>
            </a:r>
            <a:r>
              <a:rPr sz="3200" spc="-5" dirty="0">
                <a:latin typeface="Carlito"/>
                <a:cs typeface="Carlito"/>
              </a:rPr>
              <a:t>no  </a:t>
            </a:r>
            <a:r>
              <a:rPr sz="3200" spc="-10" dirty="0">
                <a:latin typeface="Carlito"/>
                <a:cs typeface="Carlito"/>
              </a:rPr>
              <a:t>detrimental </a:t>
            </a:r>
            <a:r>
              <a:rPr sz="3200" spc="-5" dirty="0">
                <a:latin typeface="Carlito"/>
                <a:cs typeface="Carlito"/>
              </a:rPr>
              <a:t>influences on </a:t>
            </a:r>
            <a:r>
              <a:rPr sz="3200" spc="-20" dirty="0">
                <a:latin typeface="Carlito"/>
                <a:cs typeface="Carlito"/>
              </a:rPr>
              <a:t>graft </a:t>
            </a:r>
            <a:r>
              <a:rPr sz="3200" spc="-5" dirty="0">
                <a:latin typeface="Carlito"/>
                <a:cs typeface="Carlito"/>
              </a:rPr>
              <a:t>function in  </a:t>
            </a:r>
            <a:r>
              <a:rPr sz="3200" spc="-10" dirty="0">
                <a:latin typeface="Carlito"/>
                <a:cs typeface="Carlito"/>
              </a:rPr>
              <a:t>kidneys</a:t>
            </a:r>
            <a:endParaRPr sz="3200">
              <a:latin typeface="Carlito"/>
              <a:cs typeface="Carlito"/>
            </a:endParaRPr>
          </a:p>
          <a:p>
            <a:pPr marL="355600" marR="9525" indent="-342900" algn="just">
              <a:spcBef>
                <a:spcPts val="770"/>
              </a:spcBef>
              <a:buFont typeface="Arial"/>
              <a:buChar char="•"/>
              <a:tabLst>
                <a:tab pos="355600" algn="l"/>
              </a:tabLst>
            </a:pPr>
            <a:r>
              <a:rPr sz="3200" spc="-35" dirty="0">
                <a:latin typeface="Carlito"/>
                <a:cs typeface="Carlito"/>
              </a:rPr>
              <a:t>Treatment </a:t>
            </a:r>
            <a:r>
              <a:rPr sz="3200" dirty="0">
                <a:latin typeface="Carlito"/>
                <a:cs typeface="Carlito"/>
              </a:rPr>
              <a:t>with </a:t>
            </a:r>
            <a:r>
              <a:rPr sz="3200" spc="-15" dirty="0">
                <a:latin typeface="Carlito"/>
                <a:cs typeface="Carlito"/>
              </a:rPr>
              <a:t>HES </a:t>
            </a:r>
            <a:r>
              <a:rPr sz="3200" spc="-5" dirty="0">
                <a:latin typeface="Carlito"/>
                <a:cs typeface="Carlito"/>
              </a:rPr>
              <a:t>needs </a:t>
            </a:r>
            <a:r>
              <a:rPr sz="3200" spc="-25" dirty="0">
                <a:latin typeface="Carlito"/>
                <a:cs typeface="Carlito"/>
              </a:rPr>
              <a:t>to </a:t>
            </a:r>
            <a:r>
              <a:rPr sz="3200" spc="-5" dirty="0">
                <a:latin typeface="Carlito"/>
                <a:cs typeface="Carlito"/>
              </a:rPr>
              <a:t>be accompanied  </a:t>
            </a:r>
            <a:r>
              <a:rPr sz="3200" spc="-10" dirty="0">
                <a:latin typeface="Carlito"/>
                <a:cs typeface="Carlito"/>
              </a:rPr>
              <a:t>by sufficient </a:t>
            </a:r>
            <a:r>
              <a:rPr sz="3200" spc="-5" dirty="0">
                <a:latin typeface="Carlito"/>
                <a:cs typeface="Carlito"/>
              </a:rPr>
              <a:t>amounts </a:t>
            </a:r>
            <a:r>
              <a:rPr sz="3200" dirty="0">
                <a:latin typeface="Carlito"/>
                <a:cs typeface="Carlito"/>
              </a:rPr>
              <a:t>of </a:t>
            </a:r>
            <a:r>
              <a:rPr sz="3200" spc="-10" dirty="0">
                <a:latin typeface="Carlito"/>
                <a:cs typeface="Carlito"/>
              </a:rPr>
              <a:t>crystalloid</a:t>
            </a:r>
            <a:r>
              <a:rPr sz="3200" spc="35" dirty="0">
                <a:latin typeface="Carlito"/>
                <a:cs typeface="Carlito"/>
              </a:rPr>
              <a:t> </a:t>
            </a:r>
            <a:r>
              <a:rPr sz="3200" spc="-5" dirty="0">
                <a:latin typeface="Carlito"/>
                <a:cs typeface="Carlito"/>
              </a:rPr>
              <a:t>solution.</a:t>
            </a:r>
            <a:endParaRPr sz="3200">
              <a:latin typeface="Carlito"/>
              <a:cs typeface="Carlito"/>
            </a:endParaRPr>
          </a:p>
          <a:p>
            <a:pPr marL="355600" indent="-342900" algn="just">
              <a:spcBef>
                <a:spcPts val="770"/>
              </a:spcBef>
              <a:buFont typeface="Arial"/>
              <a:buChar char="•"/>
              <a:tabLst>
                <a:tab pos="355600" algn="l"/>
              </a:tabLst>
            </a:pPr>
            <a:r>
              <a:rPr sz="3200" spc="-5" dirty="0">
                <a:latin typeface="Carlito"/>
                <a:cs typeface="Carlito"/>
              </a:rPr>
              <a:t>Gelatin </a:t>
            </a:r>
            <a:r>
              <a:rPr sz="3200" spc="-15" dirty="0">
                <a:latin typeface="Carlito"/>
                <a:cs typeface="Carlito"/>
              </a:rPr>
              <a:t>substitutes </a:t>
            </a:r>
            <a:r>
              <a:rPr sz="3200" spc="-20" dirty="0">
                <a:latin typeface="Carlito"/>
                <a:cs typeface="Carlito"/>
              </a:rPr>
              <a:t>may </a:t>
            </a:r>
            <a:r>
              <a:rPr sz="3200" spc="-5" dirty="0">
                <a:latin typeface="Carlito"/>
                <a:cs typeface="Carlito"/>
              </a:rPr>
              <a:t>be </a:t>
            </a:r>
            <a:r>
              <a:rPr sz="3200" dirty="0">
                <a:latin typeface="Carlito"/>
                <a:cs typeface="Carlito"/>
              </a:rPr>
              <a:t>a </a:t>
            </a:r>
            <a:r>
              <a:rPr sz="3200" spc="-25" dirty="0">
                <a:latin typeface="Carlito"/>
                <a:cs typeface="Carlito"/>
              </a:rPr>
              <a:t>safer</a:t>
            </a:r>
            <a:r>
              <a:rPr sz="3200" spc="85" dirty="0">
                <a:latin typeface="Carlito"/>
                <a:cs typeface="Carlito"/>
              </a:rPr>
              <a:t> </a:t>
            </a:r>
            <a:r>
              <a:rPr sz="3200" spc="-5" dirty="0">
                <a:latin typeface="Carlito"/>
                <a:cs typeface="Carlito"/>
              </a:rPr>
              <a:t>option</a:t>
            </a:r>
            <a:endParaRPr sz="3200">
              <a:latin typeface="Carlito"/>
              <a:cs typeface="Carli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40" y="1196467"/>
            <a:ext cx="8072755" cy="2562225"/>
          </a:xfrm>
          <a:prstGeom prst="rect">
            <a:avLst/>
          </a:prstGeom>
        </p:spPr>
        <p:txBody>
          <a:bodyPr vert="horz" wrap="square" lIns="0" tIns="13335" rIns="0" bIns="0" rtlCol="0">
            <a:spAutoFit/>
          </a:bodyPr>
          <a:lstStyle/>
          <a:p>
            <a:pPr marL="355600" marR="5715" indent="-342900" algn="just">
              <a:spcBef>
                <a:spcPts val="105"/>
              </a:spcBef>
              <a:buFont typeface="Arial"/>
              <a:buChar char="•"/>
              <a:tabLst>
                <a:tab pos="355600" algn="l"/>
              </a:tabLst>
            </a:pPr>
            <a:r>
              <a:rPr sz="3200" spc="-10" dirty="0">
                <a:latin typeface="Carlito"/>
                <a:cs typeface="Carlito"/>
              </a:rPr>
              <a:t>Hypotension </a:t>
            </a:r>
            <a:r>
              <a:rPr sz="3200" spc="-20" dirty="0">
                <a:latin typeface="Carlito"/>
                <a:cs typeface="Carlito"/>
              </a:rPr>
              <a:t>may </a:t>
            </a:r>
            <a:r>
              <a:rPr sz="3200" spc="-5" dirty="0">
                <a:latin typeface="Carlito"/>
                <a:cs typeface="Carlito"/>
              </a:rPr>
              <a:t>occur </a:t>
            </a:r>
            <a:r>
              <a:rPr sz="3200" spc="-15" dirty="0">
                <a:latin typeface="Carlito"/>
                <a:cs typeface="Carlito"/>
              </a:rPr>
              <a:t>after </a:t>
            </a:r>
            <a:r>
              <a:rPr sz="3200" spc="-5" dirty="0">
                <a:latin typeface="Carlito"/>
                <a:cs typeface="Carlito"/>
              </a:rPr>
              <a:t>unclamping </a:t>
            </a:r>
            <a:r>
              <a:rPr sz="3200" dirty="0">
                <a:latin typeface="Carlito"/>
                <a:cs typeface="Carlito"/>
              </a:rPr>
              <a:t>the  </a:t>
            </a:r>
            <a:r>
              <a:rPr sz="3200" spc="-5" dirty="0">
                <a:latin typeface="Carlito"/>
                <a:cs typeface="Carlito"/>
              </a:rPr>
              <a:t>iliac </a:t>
            </a:r>
            <a:r>
              <a:rPr sz="3200" spc="-10" dirty="0">
                <a:latin typeface="Carlito"/>
                <a:cs typeface="Carlito"/>
              </a:rPr>
              <a:t>vessels </a:t>
            </a:r>
            <a:r>
              <a:rPr sz="3200" dirty="0">
                <a:latin typeface="Carlito"/>
                <a:cs typeface="Carlito"/>
              </a:rPr>
              <a:t>and </a:t>
            </a:r>
            <a:r>
              <a:rPr sz="3200" spc="-5" dirty="0">
                <a:latin typeface="Carlito"/>
                <a:cs typeface="Carlito"/>
              </a:rPr>
              <a:t>reperfusion </a:t>
            </a:r>
            <a:r>
              <a:rPr sz="3200" dirty="0">
                <a:latin typeface="Carlito"/>
                <a:cs typeface="Carlito"/>
              </a:rPr>
              <a:t>of the </a:t>
            </a:r>
            <a:r>
              <a:rPr sz="3200" spc="-20" dirty="0">
                <a:latin typeface="Carlito"/>
                <a:cs typeface="Carlito"/>
              </a:rPr>
              <a:t>graft.</a:t>
            </a:r>
            <a:endParaRPr sz="3200">
              <a:latin typeface="Carlito"/>
              <a:cs typeface="Carlito"/>
            </a:endParaRPr>
          </a:p>
          <a:p>
            <a:pPr marL="355600" marR="5080" indent="-342900" algn="just">
              <a:spcBef>
                <a:spcPts val="770"/>
              </a:spcBef>
              <a:buFont typeface="Arial"/>
              <a:buChar char="•"/>
              <a:tabLst>
                <a:tab pos="447040" algn="l"/>
              </a:tabLst>
            </a:pPr>
            <a:r>
              <a:rPr dirty="0"/>
              <a:t>	</a:t>
            </a:r>
            <a:r>
              <a:rPr sz="3200" b="1" i="1" spc="-5" dirty="0">
                <a:solidFill>
                  <a:srgbClr val="FF0000"/>
                </a:solidFill>
                <a:latin typeface="Carlito"/>
                <a:cs typeface="Carlito"/>
              </a:rPr>
              <a:t>It </a:t>
            </a:r>
            <a:r>
              <a:rPr sz="3200" b="1" i="1" dirty="0">
                <a:solidFill>
                  <a:srgbClr val="FF0000"/>
                </a:solidFill>
                <a:latin typeface="Carlito"/>
                <a:cs typeface="Carlito"/>
              </a:rPr>
              <a:t>is </a:t>
            </a:r>
            <a:r>
              <a:rPr sz="3200" b="1" i="1" spc="-5" dirty="0">
                <a:solidFill>
                  <a:srgbClr val="FF0000"/>
                </a:solidFill>
                <a:latin typeface="Carlito"/>
                <a:cs typeface="Carlito"/>
              </a:rPr>
              <a:t>critical </a:t>
            </a:r>
            <a:r>
              <a:rPr sz="3200" b="1" i="1" dirty="0">
                <a:solidFill>
                  <a:srgbClr val="FF0000"/>
                </a:solidFill>
                <a:latin typeface="Carlito"/>
                <a:cs typeface="Carlito"/>
              </a:rPr>
              <a:t>that </a:t>
            </a:r>
            <a:r>
              <a:rPr sz="3200" b="1" i="1" spc="-5" dirty="0">
                <a:solidFill>
                  <a:srgbClr val="FF0000"/>
                </a:solidFill>
                <a:latin typeface="Carlito"/>
                <a:cs typeface="Carlito"/>
              </a:rPr>
              <a:t>patient is well </a:t>
            </a:r>
            <a:r>
              <a:rPr sz="3200" b="1" i="1" spc="-15" dirty="0">
                <a:solidFill>
                  <a:srgbClr val="FF0000"/>
                </a:solidFill>
                <a:latin typeface="Carlito"/>
                <a:cs typeface="Carlito"/>
              </a:rPr>
              <a:t>hydrated, </a:t>
            </a:r>
            <a:r>
              <a:rPr sz="3200" b="1" i="1" spc="-5" dirty="0">
                <a:solidFill>
                  <a:srgbClr val="FF0000"/>
                </a:solidFill>
                <a:latin typeface="Carlito"/>
                <a:cs typeface="Carlito"/>
              </a:rPr>
              <a:t>as  renal function </a:t>
            </a:r>
            <a:r>
              <a:rPr sz="3200" b="1" i="1" dirty="0">
                <a:solidFill>
                  <a:srgbClr val="FF0000"/>
                </a:solidFill>
                <a:latin typeface="Carlito"/>
                <a:cs typeface="Carlito"/>
              </a:rPr>
              <a:t>is </a:t>
            </a:r>
            <a:r>
              <a:rPr sz="3200" b="1" i="1" spc="-5" dirty="0">
                <a:solidFill>
                  <a:srgbClr val="FF0000"/>
                </a:solidFill>
                <a:latin typeface="Carlito"/>
                <a:cs typeface="Carlito"/>
              </a:rPr>
              <a:t>critically dependent </a:t>
            </a:r>
            <a:r>
              <a:rPr sz="3200" b="1" i="1" dirty="0">
                <a:solidFill>
                  <a:srgbClr val="FF0000"/>
                </a:solidFill>
                <a:latin typeface="Carlito"/>
                <a:cs typeface="Carlito"/>
              </a:rPr>
              <a:t>on </a:t>
            </a:r>
            <a:r>
              <a:rPr sz="3200" b="1" i="1" spc="-5" dirty="0">
                <a:solidFill>
                  <a:srgbClr val="FF0000"/>
                </a:solidFill>
                <a:latin typeface="Carlito"/>
                <a:cs typeface="Carlito"/>
              </a:rPr>
              <a:t>renal  </a:t>
            </a:r>
            <a:r>
              <a:rPr sz="3200" b="1" i="1" dirty="0">
                <a:solidFill>
                  <a:srgbClr val="FF0000"/>
                </a:solidFill>
                <a:latin typeface="Carlito"/>
                <a:cs typeface="Carlito"/>
              </a:rPr>
              <a:t>perfusion.</a:t>
            </a:r>
            <a:endParaRPr sz="3200">
              <a:latin typeface="Carlito"/>
              <a:cs typeface="Carli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40" y="311607"/>
            <a:ext cx="3688715" cy="514350"/>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 pos="1399540" algn="l"/>
                <a:tab pos="2484755" algn="l"/>
              </a:tabLst>
            </a:pPr>
            <a:r>
              <a:rPr sz="3200" spc="-5" dirty="0">
                <a:latin typeface="Carlito"/>
                <a:cs typeface="Carlito"/>
              </a:rPr>
              <a:t>CVP	</a:t>
            </a:r>
            <a:r>
              <a:rPr sz="3200" spc="-15" dirty="0">
                <a:latin typeface="Carlito"/>
                <a:cs typeface="Carlito"/>
              </a:rPr>
              <a:t>may	</a:t>
            </a:r>
            <a:r>
              <a:rPr sz="3200" spc="-5" dirty="0">
                <a:latin typeface="Carlito"/>
                <a:cs typeface="Carlito"/>
              </a:rPr>
              <a:t>decline</a:t>
            </a:r>
            <a:endParaRPr sz="3200">
              <a:latin typeface="Carlito"/>
              <a:cs typeface="Carlito"/>
            </a:endParaRPr>
          </a:p>
        </p:txBody>
      </p:sp>
      <p:sp>
        <p:nvSpPr>
          <p:cNvPr id="3" name="object 3"/>
          <p:cNvSpPr txBox="1"/>
          <p:nvPr/>
        </p:nvSpPr>
        <p:spPr>
          <a:xfrm>
            <a:off x="5652643" y="311607"/>
            <a:ext cx="1557655" cy="514350"/>
          </a:xfrm>
          <a:prstGeom prst="rect">
            <a:avLst/>
          </a:prstGeom>
        </p:spPr>
        <p:txBody>
          <a:bodyPr vert="horz" wrap="square" lIns="0" tIns="13335" rIns="0" bIns="0" rtlCol="0">
            <a:spAutoFit/>
          </a:bodyPr>
          <a:lstStyle/>
          <a:p>
            <a:pPr marL="12700">
              <a:spcBef>
                <a:spcPts val="105"/>
              </a:spcBef>
            </a:pPr>
            <a:r>
              <a:rPr sz="3200" spc="-5" dirty="0">
                <a:latin typeface="Carlito"/>
                <a:cs typeface="Carlito"/>
              </a:rPr>
              <a:t>25%-50%</a:t>
            </a:r>
            <a:endParaRPr sz="3200">
              <a:latin typeface="Carlito"/>
              <a:cs typeface="Carlito"/>
            </a:endParaRPr>
          </a:p>
        </p:txBody>
      </p:sp>
      <p:sp>
        <p:nvSpPr>
          <p:cNvPr id="4" name="object 4"/>
          <p:cNvSpPr txBox="1"/>
          <p:nvPr/>
        </p:nvSpPr>
        <p:spPr>
          <a:xfrm>
            <a:off x="1945641" y="799846"/>
            <a:ext cx="4618355" cy="513715"/>
          </a:xfrm>
          <a:prstGeom prst="rect">
            <a:avLst/>
          </a:prstGeom>
        </p:spPr>
        <p:txBody>
          <a:bodyPr vert="horz" wrap="square" lIns="0" tIns="13335" rIns="0" bIns="0" rtlCol="0">
            <a:spAutoFit/>
          </a:bodyPr>
          <a:lstStyle/>
          <a:p>
            <a:pPr marL="12700">
              <a:spcBef>
                <a:spcPts val="105"/>
              </a:spcBef>
              <a:tabLst>
                <a:tab pos="3388360" algn="l"/>
              </a:tabLst>
            </a:pPr>
            <a:r>
              <a:rPr sz="3200" spc="-15" dirty="0">
                <a:latin typeface="Carlito"/>
                <a:cs typeface="Carlito"/>
              </a:rPr>
              <a:t>revascularization	</a:t>
            </a:r>
            <a:r>
              <a:rPr sz="3200" spc="-10" dirty="0">
                <a:latin typeface="Carlito"/>
                <a:cs typeface="Carlito"/>
              </a:rPr>
              <a:t>despite</a:t>
            </a:r>
            <a:endParaRPr sz="3200">
              <a:latin typeface="Carlito"/>
              <a:cs typeface="Carlito"/>
            </a:endParaRPr>
          </a:p>
        </p:txBody>
      </p:sp>
      <p:sp>
        <p:nvSpPr>
          <p:cNvPr id="5" name="object 5"/>
          <p:cNvSpPr txBox="1"/>
          <p:nvPr/>
        </p:nvSpPr>
        <p:spPr>
          <a:xfrm>
            <a:off x="7134225" y="799846"/>
            <a:ext cx="1739900" cy="513715"/>
          </a:xfrm>
          <a:prstGeom prst="rect">
            <a:avLst/>
          </a:prstGeom>
        </p:spPr>
        <p:txBody>
          <a:bodyPr vert="horz" wrap="square" lIns="0" tIns="13335" rIns="0" bIns="0" rtlCol="0">
            <a:spAutoFit/>
          </a:bodyPr>
          <a:lstStyle/>
          <a:p>
            <a:pPr marL="12700">
              <a:spcBef>
                <a:spcPts val="105"/>
              </a:spcBef>
            </a:pPr>
            <a:r>
              <a:rPr sz="3200" spc="-10" dirty="0">
                <a:latin typeface="Carlito"/>
                <a:cs typeface="Carlito"/>
              </a:rPr>
              <a:t>aggressive</a:t>
            </a:r>
            <a:endParaRPr sz="3200">
              <a:latin typeface="Carlito"/>
              <a:cs typeface="Carlito"/>
            </a:endParaRPr>
          </a:p>
        </p:txBody>
      </p:sp>
      <p:sp>
        <p:nvSpPr>
          <p:cNvPr id="6" name="object 6"/>
          <p:cNvSpPr txBox="1"/>
          <p:nvPr/>
        </p:nvSpPr>
        <p:spPr>
          <a:xfrm>
            <a:off x="7571614" y="311607"/>
            <a:ext cx="2637155" cy="1002030"/>
          </a:xfrm>
          <a:prstGeom prst="rect">
            <a:avLst/>
          </a:prstGeom>
        </p:spPr>
        <p:txBody>
          <a:bodyPr vert="horz" wrap="square" lIns="0" tIns="13335" rIns="0" bIns="0" rtlCol="0">
            <a:spAutoFit/>
          </a:bodyPr>
          <a:lstStyle/>
          <a:p>
            <a:pPr marR="5080" algn="r">
              <a:spcBef>
                <a:spcPts val="105"/>
              </a:spcBef>
              <a:tabLst>
                <a:tab pos="923290" algn="l"/>
                <a:tab pos="1819910" algn="l"/>
              </a:tabLst>
            </a:pPr>
            <a:r>
              <a:rPr sz="3200" spc="-10" dirty="0">
                <a:latin typeface="Carlito"/>
                <a:cs typeface="Carlito"/>
              </a:rPr>
              <a:t>1</a:t>
            </a:r>
            <a:r>
              <a:rPr sz="3200" dirty="0">
                <a:latin typeface="Carlito"/>
                <a:cs typeface="Carlito"/>
              </a:rPr>
              <a:t>-2	</a:t>
            </a:r>
            <a:r>
              <a:rPr sz="3200" spc="-5" dirty="0">
                <a:latin typeface="Carlito"/>
                <a:cs typeface="Carlito"/>
              </a:rPr>
              <a:t>h</a:t>
            </a:r>
            <a:r>
              <a:rPr sz="3200" spc="-60" dirty="0">
                <a:latin typeface="Carlito"/>
                <a:cs typeface="Carlito"/>
              </a:rPr>
              <a:t>r</a:t>
            </a:r>
            <a:r>
              <a:rPr sz="3200" dirty="0">
                <a:latin typeface="Carlito"/>
                <a:cs typeface="Carlito"/>
              </a:rPr>
              <a:t>s	</a:t>
            </a:r>
            <a:r>
              <a:rPr sz="3200" spc="-25" dirty="0">
                <a:latin typeface="Carlito"/>
                <a:cs typeface="Carlito"/>
              </a:rPr>
              <a:t>a</a:t>
            </a:r>
            <a:r>
              <a:rPr sz="3200" spc="-5" dirty="0">
                <a:latin typeface="Carlito"/>
                <a:cs typeface="Carlito"/>
              </a:rPr>
              <a:t>f</a:t>
            </a:r>
            <a:r>
              <a:rPr sz="3200" spc="-50" dirty="0">
                <a:latin typeface="Carlito"/>
                <a:cs typeface="Carlito"/>
              </a:rPr>
              <a:t>t</a:t>
            </a:r>
            <a:r>
              <a:rPr sz="3200" dirty="0">
                <a:latin typeface="Carlito"/>
                <a:cs typeface="Carlito"/>
              </a:rPr>
              <a:t>er</a:t>
            </a:r>
            <a:endParaRPr sz="3200">
              <a:latin typeface="Carlito"/>
              <a:cs typeface="Carlito"/>
            </a:endParaRPr>
          </a:p>
          <a:p>
            <a:pPr marR="6350" algn="r"/>
            <a:r>
              <a:rPr sz="3200" spc="-5" dirty="0">
                <a:latin typeface="Carlito"/>
                <a:cs typeface="Carlito"/>
              </a:rPr>
              <a:t>fluid</a:t>
            </a:r>
            <a:endParaRPr sz="3200">
              <a:latin typeface="Carlito"/>
              <a:cs typeface="Carlito"/>
            </a:endParaRPr>
          </a:p>
        </p:txBody>
      </p:sp>
      <p:sp>
        <p:nvSpPr>
          <p:cNvPr id="7" name="object 7"/>
          <p:cNvSpPr txBox="1"/>
          <p:nvPr/>
        </p:nvSpPr>
        <p:spPr>
          <a:xfrm>
            <a:off x="1602740" y="1287526"/>
            <a:ext cx="8608695" cy="3636010"/>
          </a:xfrm>
          <a:prstGeom prst="rect">
            <a:avLst/>
          </a:prstGeom>
        </p:spPr>
        <p:txBody>
          <a:bodyPr vert="horz" wrap="square" lIns="0" tIns="13335" rIns="0" bIns="0" rtlCol="0">
            <a:spAutoFit/>
          </a:bodyPr>
          <a:lstStyle/>
          <a:p>
            <a:pPr marL="355600" marR="5715" algn="just">
              <a:spcBef>
                <a:spcPts val="105"/>
              </a:spcBef>
            </a:pPr>
            <a:r>
              <a:rPr sz="3200" spc="-5" dirty="0">
                <a:latin typeface="Carlito"/>
                <a:cs typeface="Carlito"/>
              </a:rPr>
              <a:t>management, </a:t>
            </a:r>
            <a:r>
              <a:rPr sz="3200" dirty="0">
                <a:latin typeface="Carlito"/>
                <a:cs typeface="Carlito"/>
              </a:rPr>
              <a:t>the </a:t>
            </a:r>
            <a:r>
              <a:rPr sz="3200" spc="-5" dirty="0">
                <a:latin typeface="Carlito"/>
                <a:cs typeface="Carlito"/>
              </a:rPr>
              <a:t>cause </a:t>
            </a:r>
            <a:r>
              <a:rPr sz="3200" spc="-20" dirty="0">
                <a:latin typeface="Carlito"/>
                <a:cs typeface="Carlito"/>
              </a:rPr>
              <a:t>may </a:t>
            </a:r>
            <a:r>
              <a:rPr sz="3200" spc="-5" dirty="0">
                <a:latin typeface="Carlito"/>
                <a:cs typeface="Carlito"/>
              </a:rPr>
              <a:t>be redistribution </a:t>
            </a:r>
            <a:r>
              <a:rPr sz="3200" dirty="0">
                <a:latin typeface="Carlito"/>
                <a:cs typeface="Carlito"/>
              </a:rPr>
              <a:t>of  </a:t>
            </a:r>
            <a:r>
              <a:rPr sz="3200" spc="-5" dirty="0">
                <a:latin typeface="Carlito"/>
                <a:cs typeface="Carlito"/>
              </a:rPr>
              <a:t>fluids, changes in vascular permeability </a:t>
            </a:r>
            <a:r>
              <a:rPr sz="3200" dirty="0">
                <a:latin typeface="Carlito"/>
                <a:cs typeface="Carlito"/>
              </a:rPr>
              <a:t>or  </a:t>
            </a:r>
            <a:r>
              <a:rPr sz="3200" spc="-5" dirty="0">
                <a:latin typeface="Carlito"/>
                <a:cs typeface="Carlito"/>
              </a:rPr>
              <a:t>increased nitric </a:t>
            </a:r>
            <a:r>
              <a:rPr sz="3200" spc="-15" dirty="0">
                <a:latin typeface="Carlito"/>
                <a:cs typeface="Carlito"/>
              </a:rPr>
              <a:t>oxide</a:t>
            </a:r>
            <a:r>
              <a:rPr sz="3200" spc="-20" dirty="0">
                <a:latin typeface="Carlito"/>
                <a:cs typeface="Carlito"/>
              </a:rPr>
              <a:t> </a:t>
            </a:r>
            <a:r>
              <a:rPr sz="3200" spc="-10" dirty="0">
                <a:latin typeface="Carlito"/>
                <a:cs typeface="Carlito"/>
              </a:rPr>
              <a:t>levels.</a:t>
            </a:r>
            <a:endParaRPr sz="3200">
              <a:latin typeface="Carlito"/>
              <a:cs typeface="Carlito"/>
            </a:endParaRPr>
          </a:p>
          <a:p>
            <a:pPr marL="355600" marR="5080" indent="-342900" algn="just">
              <a:spcBef>
                <a:spcPts val="770"/>
              </a:spcBef>
              <a:buFont typeface="Arial"/>
              <a:buChar char="•"/>
              <a:tabLst>
                <a:tab pos="355600" algn="l"/>
              </a:tabLst>
            </a:pPr>
            <a:r>
              <a:rPr sz="3200" spc="-5" dirty="0">
                <a:latin typeface="Carlito"/>
                <a:cs typeface="Carlito"/>
              </a:rPr>
              <a:t>Increased </a:t>
            </a:r>
            <a:r>
              <a:rPr sz="3200" spc="-25" dirty="0">
                <a:latin typeface="Carlito"/>
                <a:cs typeface="Carlito"/>
              </a:rPr>
              <a:t>hydration </a:t>
            </a:r>
            <a:r>
              <a:rPr sz="3200" spc="-15" dirty="0">
                <a:latin typeface="Carlito"/>
                <a:cs typeface="Carlito"/>
              </a:rPr>
              <a:t>works</a:t>
            </a:r>
            <a:r>
              <a:rPr sz="3200" spc="690" dirty="0">
                <a:latin typeface="Carlito"/>
                <a:cs typeface="Carlito"/>
              </a:rPr>
              <a:t> </a:t>
            </a:r>
            <a:r>
              <a:rPr sz="3200" spc="-10" dirty="0">
                <a:latin typeface="Carlito"/>
                <a:cs typeface="Carlito"/>
              </a:rPr>
              <a:t>by </a:t>
            </a:r>
            <a:r>
              <a:rPr sz="3200" spc="-5" dirty="0">
                <a:latin typeface="Carlito"/>
                <a:cs typeface="Carlito"/>
              </a:rPr>
              <a:t>atrial </a:t>
            </a:r>
            <a:r>
              <a:rPr sz="3200" spc="-15" dirty="0">
                <a:latin typeface="Carlito"/>
                <a:cs typeface="Carlito"/>
              </a:rPr>
              <a:t>distention  </a:t>
            </a:r>
            <a:r>
              <a:rPr sz="3200" dirty="0">
                <a:latin typeface="Carlito"/>
                <a:cs typeface="Carlito"/>
              </a:rPr>
              <a:t>and </a:t>
            </a:r>
            <a:r>
              <a:rPr sz="3200" spc="-10" dirty="0">
                <a:latin typeface="Carlito"/>
                <a:cs typeface="Carlito"/>
              </a:rPr>
              <a:t>subsequent release </a:t>
            </a:r>
            <a:r>
              <a:rPr sz="3200" dirty="0">
                <a:latin typeface="Carlito"/>
                <a:cs typeface="Carlito"/>
              </a:rPr>
              <a:t>of </a:t>
            </a:r>
            <a:r>
              <a:rPr sz="3200" spc="-5" dirty="0">
                <a:latin typeface="Carlito"/>
                <a:cs typeface="Carlito"/>
              </a:rPr>
              <a:t>ANP </a:t>
            </a:r>
            <a:r>
              <a:rPr sz="3200" dirty="0">
                <a:latin typeface="Carlito"/>
                <a:cs typeface="Carlito"/>
              </a:rPr>
              <a:t>and </a:t>
            </a:r>
            <a:r>
              <a:rPr sz="3200" spc="-5" dirty="0">
                <a:latin typeface="Carlito"/>
                <a:cs typeface="Carlito"/>
              </a:rPr>
              <a:t>increased  </a:t>
            </a:r>
            <a:r>
              <a:rPr sz="3200" spc="-10" dirty="0">
                <a:latin typeface="Carlito"/>
                <a:cs typeface="Carlito"/>
              </a:rPr>
              <a:t>renal</a:t>
            </a:r>
            <a:r>
              <a:rPr sz="3200" spc="-30" dirty="0">
                <a:latin typeface="Carlito"/>
                <a:cs typeface="Carlito"/>
              </a:rPr>
              <a:t> </a:t>
            </a:r>
            <a:r>
              <a:rPr sz="3200" spc="-5" dirty="0">
                <a:latin typeface="Carlito"/>
                <a:cs typeface="Carlito"/>
              </a:rPr>
              <a:t>perfusion</a:t>
            </a:r>
            <a:endParaRPr sz="3200">
              <a:latin typeface="Carlito"/>
              <a:cs typeface="Carlito"/>
            </a:endParaRPr>
          </a:p>
          <a:p>
            <a:pPr marL="355600" indent="-342900" algn="just">
              <a:spcBef>
                <a:spcPts val="770"/>
              </a:spcBef>
              <a:buFont typeface="Arial"/>
              <a:buChar char="•"/>
              <a:tabLst>
                <a:tab pos="355600" algn="l"/>
              </a:tabLst>
            </a:pPr>
            <a:r>
              <a:rPr sz="3200" spc="-30" dirty="0">
                <a:latin typeface="Carlito"/>
                <a:cs typeface="Carlito"/>
              </a:rPr>
              <a:t>Transfusion </a:t>
            </a:r>
            <a:r>
              <a:rPr sz="3200" dirty="0">
                <a:latin typeface="Carlito"/>
                <a:cs typeface="Carlito"/>
              </a:rPr>
              <a:t>when </a:t>
            </a:r>
            <a:r>
              <a:rPr sz="3200" spc="-15" dirty="0">
                <a:latin typeface="Carlito"/>
                <a:cs typeface="Carlito"/>
              </a:rPr>
              <a:t>required </a:t>
            </a:r>
            <a:r>
              <a:rPr sz="3200" dirty="0">
                <a:latin typeface="Carlito"/>
                <a:cs typeface="Carlito"/>
              </a:rPr>
              <a:t>should </a:t>
            </a:r>
            <a:r>
              <a:rPr sz="3200" spc="-5" dirty="0">
                <a:latin typeface="Carlito"/>
                <a:cs typeface="Carlito"/>
              </a:rPr>
              <a:t>be</a:t>
            </a:r>
            <a:r>
              <a:rPr sz="3200" spc="-95" dirty="0">
                <a:latin typeface="Carlito"/>
                <a:cs typeface="Carlito"/>
              </a:rPr>
              <a:t> </a:t>
            </a:r>
            <a:r>
              <a:rPr sz="3200" spc="-25" dirty="0">
                <a:latin typeface="Carlito"/>
                <a:cs typeface="Carlito"/>
              </a:rPr>
              <a:t>preferably</a:t>
            </a:r>
            <a:endParaRPr sz="3200">
              <a:latin typeface="Carlito"/>
              <a:cs typeface="Carlito"/>
            </a:endParaRPr>
          </a:p>
        </p:txBody>
      </p:sp>
      <p:sp>
        <p:nvSpPr>
          <p:cNvPr id="8" name="object 8"/>
          <p:cNvSpPr txBox="1"/>
          <p:nvPr/>
        </p:nvSpPr>
        <p:spPr>
          <a:xfrm>
            <a:off x="1945641" y="4896992"/>
            <a:ext cx="5393055" cy="1002030"/>
          </a:xfrm>
          <a:prstGeom prst="rect">
            <a:avLst/>
          </a:prstGeom>
        </p:spPr>
        <p:txBody>
          <a:bodyPr vert="horz" wrap="square" lIns="0" tIns="12700" rIns="0" bIns="0" rtlCol="0">
            <a:spAutoFit/>
          </a:bodyPr>
          <a:lstStyle/>
          <a:p>
            <a:pPr marL="12700" marR="5080">
              <a:spcBef>
                <a:spcPts val="100"/>
              </a:spcBef>
              <a:tabLst>
                <a:tab pos="1435735" algn="l"/>
                <a:tab pos="2105025" algn="l"/>
                <a:tab pos="3292475" algn="l"/>
                <a:tab pos="4700905" algn="l"/>
              </a:tabLst>
            </a:pPr>
            <a:r>
              <a:rPr sz="3200" dirty="0">
                <a:latin typeface="Carlito"/>
                <a:cs typeface="Carlito"/>
              </a:rPr>
              <a:t>with	</a:t>
            </a:r>
            <a:r>
              <a:rPr sz="3200" spc="-5" dirty="0">
                <a:latin typeface="Carlito"/>
                <a:cs typeface="Carlito"/>
              </a:rPr>
              <a:t>pac</a:t>
            </a:r>
            <a:r>
              <a:rPr sz="3200" spc="-120" dirty="0">
                <a:latin typeface="Carlito"/>
                <a:cs typeface="Carlito"/>
              </a:rPr>
              <a:t>k</a:t>
            </a:r>
            <a:r>
              <a:rPr sz="3200" dirty="0">
                <a:latin typeface="Carlito"/>
                <a:cs typeface="Carlito"/>
              </a:rPr>
              <a:t>ed	cells	th</a:t>
            </a:r>
            <a:r>
              <a:rPr sz="3200" spc="-20" dirty="0">
                <a:latin typeface="Carlito"/>
                <a:cs typeface="Carlito"/>
              </a:rPr>
              <a:t>a</a:t>
            </a:r>
            <a:r>
              <a:rPr sz="3200" dirty="0">
                <a:latin typeface="Carlito"/>
                <a:cs typeface="Carlito"/>
              </a:rPr>
              <a:t>t  </a:t>
            </a:r>
            <a:r>
              <a:rPr sz="3200" spc="-5" dirty="0">
                <a:latin typeface="Carlito"/>
                <a:cs typeface="Carlito"/>
              </a:rPr>
              <a:t>washed,		</a:t>
            </a:r>
            <a:r>
              <a:rPr sz="3200" spc="-10" dirty="0">
                <a:latin typeface="Carlito"/>
                <a:cs typeface="Carlito"/>
              </a:rPr>
              <a:t>leucodepleted,</a:t>
            </a:r>
            <a:endParaRPr sz="3200">
              <a:latin typeface="Carlito"/>
              <a:cs typeface="Carlito"/>
            </a:endParaRPr>
          </a:p>
        </p:txBody>
      </p:sp>
      <p:sp>
        <p:nvSpPr>
          <p:cNvPr id="9" name="object 9"/>
          <p:cNvSpPr txBox="1"/>
          <p:nvPr/>
        </p:nvSpPr>
        <p:spPr>
          <a:xfrm>
            <a:off x="7224140" y="5385004"/>
            <a:ext cx="1637030" cy="513715"/>
          </a:xfrm>
          <a:prstGeom prst="rect">
            <a:avLst/>
          </a:prstGeom>
        </p:spPr>
        <p:txBody>
          <a:bodyPr vert="horz" wrap="square" lIns="0" tIns="12700" rIns="0" bIns="0" rtlCol="0">
            <a:spAutoFit/>
          </a:bodyPr>
          <a:lstStyle/>
          <a:p>
            <a:pPr marL="12700">
              <a:spcBef>
                <a:spcPts val="100"/>
              </a:spcBef>
            </a:pPr>
            <a:r>
              <a:rPr sz="3200" spc="-15" dirty="0">
                <a:latin typeface="Carlito"/>
                <a:cs typeface="Carlito"/>
              </a:rPr>
              <a:t>irradiated</a:t>
            </a:r>
            <a:endParaRPr sz="3200">
              <a:latin typeface="Carlito"/>
              <a:cs typeface="Carlito"/>
            </a:endParaRPr>
          </a:p>
        </p:txBody>
      </p:sp>
      <p:sp>
        <p:nvSpPr>
          <p:cNvPr id="10" name="object 10"/>
          <p:cNvSpPr txBox="1"/>
          <p:nvPr/>
        </p:nvSpPr>
        <p:spPr>
          <a:xfrm>
            <a:off x="8002905" y="4896992"/>
            <a:ext cx="2205355" cy="1002030"/>
          </a:xfrm>
          <a:prstGeom prst="rect">
            <a:avLst/>
          </a:prstGeom>
        </p:spPr>
        <p:txBody>
          <a:bodyPr vert="horz" wrap="square" lIns="0" tIns="12700" rIns="0" bIns="0" rtlCol="0">
            <a:spAutoFit/>
          </a:bodyPr>
          <a:lstStyle/>
          <a:p>
            <a:pPr marL="1565910" marR="5080" indent="-1553845" algn="r">
              <a:spcBef>
                <a:spcPts val="100"/>
              </a:spcBef>
              <a:tabLst>
                <a:tab pos="1235075" algn="l"/>
              </a:tabLst>
            </a:pPr>
            <a:r>
              <a:rPr sz="3200" dirty="0">
                <a:latin typeface="Carlito"/>
                <a:cs typeface="Carlito"/>
              </a:rPr>
              <a:t>a</a:t>
            </a:r>
            <a:r>
              <a:rPr sz="3200" spc="-40" dirty="0">
                <a:latin typeface="Carlito"/>
                <a:cs typeface="Carlito"/>
              </a:rPr>
              <a:t>r</a:t>
            </a:r>
            <a:r>
              <a:rPr sz="3200" dirty="0">
                <a:latin typeface="Carlito"/>
                <a:cs typeface="Carlito"/>
              </a:rPr>
              <a:t>e	</a:t>
            </a:r>
            <a:r>
              <a:rPr sz="3200" spc="-5" dirty="0">
                <a:latin typeface="Carlito"/>
                <a:cs typeface="Carlito"/>
              </a:rPr>
              <a:t>saline  </a:t>
            </a:r>
            <a:r>
              <a:rPr sz="3200" dirty="0">
                <a:latin typeface="Carlito"/>
                <a:cs typeface="Carlito"/>
              </a:rPr>
              <a:t>a</a:t>
            </a:r>
            <a:r>
              <a:rPr sz="3200" spc="15" dirty="0">
                <a:latin typeface="Carlito"/>
                <a:cs typeface="Carlito"/>
              </a:rPr>
              <a:t>n</a:t>
            </a:r>
            <a:r>
              <a:rPr sz="3200" dirty="0">
                <a:latin typeface="Carlito"/>
                <a:cs typeface="Carlito"/>
              </a:rPr>
              <a:t>d</a:t>
            </a:r>
            <a:endParaRPr sz="3200">
              <a:latin typeface="Carlito"/>
              <a:cs typeface="Carlito"/>
            </a:endParaRPr>
          </a:p>
        </p:txBody>
      </p:sp>
      <p:sp>
        <p:nvSpPr>
          <p:cNvPr id="11" name="object 11"/>
          <p:cNvSpPr txBox="1"/>
          <p:nvPr/>
        </p:nvSpPr>
        <p:spPr>
          <a:xfrm>
            <a:off x="1945640" y="5872684"/>
            <a:ext cx="4331970" cy="513715"/>
          </a:xfrm>
          <a:prstGeom prst="rect">
            <a:avLst/>
          </a:prstGeom>
        </p:spPr>
        <p:txBody>
          <a:bodyPr vert="horz" wrap="square" lIns="0" tIns="12700" rIns="0" bIns="0" rtlCol="0">
            <a:spAutoFit/>
          </a:bodyPr>
          <a:lstStyle/>
          <a:p>
            <a:pPr marL="12700">
              <a:spcBef>
                <a:spcPts val="100"/>
              </a:spcBef>
            </a:pPr>
            <a:r>
              <a:rPr sz="3200" spc="-10" dirty="0">
                <a:latin typeface="Carlito"/>
                <a:cs typeface="Carlito"/>
              </a:rPr>
              <a:t>cytomegalovirus</a:t>
            </a:r>
            <a:r>
              <a:rPr sz="3200" spc="-30" dirty="0">
                <a:latin typeface="Carlito"/>
                <a:cs typeface="Carlito"/>
              </a:rPr>
              <a:t> </a:t>
            </a:r>
            <a:r>
              <a:rPr sz="3200" spc="-15" dirty="0">
                <a:latin typeface="Carlito"/>
                <a:cs typeface="Carlito"/>
              </a:rPr>
              <a:t>negative.</a:t>
            </a:r>
            <a:endParaRPr sz="3200">
              <a:latin typeface="Carlito"/>
              <a:cs typeface="Carli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997965"/>
            <a:ext cx="8073390" cy="4025900"/>
          </a:xfrm>
          <a:prstGeom prst="rect">
            <a:avLst/>
          </a:prstGeom>
        </p:spPr>
        <p:txBody>
          <a:bodyPr vert="horz" wrap="square" lIns="0" tIns="13335" rIns="0" bIns="0" rtlCol="0">
            <a:spAutoFit/>
          </a:bodyPr>
          <a:lstStyle/>
          <a:p>
            <a:pPr marL="355600" marR="5080" indent="-342900" algn="just">
              <a:spcBef>
                <a:spcPts val="105"/>
              </a:spcBef>
              <a:buFont typeface="Arial"/>
              <a:buChar char="•"/>
              <a:tabLst>
                <a:tab pos="355600" algn="l"/>
              </a:tabLst>
            </a:pPr>
            <a:r>
              <a:rPr sz="3200" spc="-10" dirty="0">
                <a:latin typeface="Carlito"/>
                <a:cs typeface="Carlito"/>
              </a:rPr>
              <a:t>Immediate </a:t>
            </a:r>
            <a:r>
              <a:rPr sz="3200" spc="-5" dirty="0">
                <a:latin typeface="Carlito"/>
                <a:cs typeface="Carlito"/>
              </a:rPr>
              <a:t>urine </a:t>
            </a:r>
            <a:r>
              <a:rPr sz="3200" spc="-10" dirty="0">
                <a:latin typeface="Carlito"/>
                <a:cs typeface="Carlito"/>
              </a:rPr>
              <a:t>production </a:t>
            </a:r>
            <a:r>
              <a:rPr sz="3200" dirty="0">
                <a:latin typeface="Carlito"/>
                <a:cs typeface="Carlito"/>
              </a:rPr>
              <a:t>is </a:t>
            </a:r>
            <a:r>
              <a:rPr sz="3200" spc="-5" dirty="0">
                <a:latin typeface="Carlito"/>
                <a:cs typeface="Carlito"/>
              </a:rPr>
              <a:t>seen in </a:t>
            </a:r>
            <a:r>
              <a:rPr sz="3200" spc="-10" dirty="0">
                <a:latin typeface="Carlito"/>
                <a:cs typeface="Carlito"/>
              </a:rPr>
              <a:t>over  </a:t>
            </a:r>
            <a:r>
              <a:rPr sz="3200" spc="-5" dirty="0">
                <a:latin typeface="Carlito"/>
                <a:cs typeface="Carlito"/>
              </a:rPr>
              <a:t>90% </a:t>
            </a:r>
            <a:r>
              <a:rPr sz="3200" dirty="0">
                <a:latin typeface="Carlito"/>
                <a:cs typeface="Carlito"/>
              </a:rPr>
              <a:t>of living donor </a:t>
            </a:r>
            <a:r>
              <a:rPr sz="3200" spc="-10" dirty="0">
                <a:latin typeface="Carlito"/>
                <a:cs typeface="Carlito"/>
              </a:rPr>
              <a:t>kidney </a:t>
            </a:r>
            <a:r>
              <a:rPr sz="3200" dirty="0">
                <a:latin typeface="Carlito"/>
                <a:cs typeface="Carlito"/>
              </a:rPr>
              <a:t>and </a:t>
            </a:r>
            <a:r>
              <a:rPr sz="3200" spc="-10" dirty="0">
                <a:latin typeface="Carlito"/>
                <a:cs typeface="Carlito"/>
              </a:rPr>
              <a:t>between </a:t>
            </a:r>
            <a:r>
              <a:rPr sz="3200" dirty="0">
                <a:latin typeface="Carlito"/>
                <a:cs typeface="Carlito"/>
              </a:rPr>
              <a:t>40%-  </a:t>
            </a:r>
            <a:r>
              <a:rPr sz="3200" spc="-5" dirty="0">
                <a:latin typeface="Carlito"/>
                <a:cs typeface="Carlito"/>
              </a:rPr>
              <a:t>70% </a:t>
            </a:r>
            <a:r>
              <a:rPr sz="3200" dirty="0">
                <a:latin typeface="Carlito"/>
                <a:cs typeface="Carlito"/>
              </a:rPr>
              <a:t>of </a:t>
            </a:r>
            <a:r>
              <a:rPr sz="3200" spc="-15" dirty="0">
                <a:latin typeface="Carlito"/>
                <a:cs typeface="Carlito"/>
              </a:rPr>
              <a:t>cadaveric</a:t>
            </a:r>
            <a:r>
              <a:rPr sz="3200" spc="-30" dirty="0">
                <a:latin typeface="Carlito"/>
                <a:cs typeface="Carlito"/>
              </a:rPr>
              <a:t> </a:t>
            </a:r>
            <a:r>
              <a:rPr sz="3200" spc="-10" dirty="0">
                <a:latin typeface="Carlito"/>
                <a:cs typeface="Carlito"/>
              </a:rPr>
              <a:t>transplants.</a:t>
            </a:r>
            <a:endParaRPr sz="3200">
              <a:latin typeface="Carlito"/>
              <a:cs typeface="Carlito"/>
            </a:endParaRPr>
          </a:p>
          <a:p>
            <a:pPr marL="355600" marR="5080" indent="-342900" algn="just">
              <a:spcBef>
                <a:spcPts val="770"/>
              </a:spcBef>
              <a:buFont typeface="Arial"/>
              <a:buChar char="•"/>
              <a:tabLst>
                <a:tab pos="447040" algn="l"/>
              </a:tabLst>
            </a:pPr>
            <a:r>
              <a:rPr dirty="0"/>
              <a:t>	</a:t>
            </a:r>
            <a:r>
              <a:rPr sz="3200" i="1" spc="-5" dirty="0">
                <a:latin typeface="Carlito"/>
                <a:cs typeface="Carlito"/>
              </a:rPr>
              <a:t>Decrease in urine production </a:t>
            </a:r>
            <a:r>
              <a:rPr sz="3200" spc="-15" dirty="0">
                <a:latin typeface="Carlito"/>
                <a:cs typeface="Carlito"/>
              </a:rPr>
              <a:t>at</a:t>
            </a:r>
            <a:r>
              <a:rPr sz="3200" spc="690" dirty="0">
                <a:latin typeface="Carlito"/>
                <a:cs typeface="Carlito"/>
              </a:rPr>
              <a:t> </a:t>
            </a:r>
            <a:r>
              <a:rPr sz="3200" dirty="0">
                <a:latin typeface="Carlito"/>
                <a:cs typeface="Carlito"/>
              </a:rPr>
              <a:t>the </a:t>
            </a:r>
            <a:r>
              <a:rPr sz="3200" spc="-25" dirty="0">
                <a:latin typeface="Carlito"/>
                <a:cs typeface="Carlito"/>
              </a:rPr>
              <a:t>latter  </a:t>
            </a:r>
            <a:r>
              <a:rPr sz="3200" spc="-20" dirty="0">
                <a:latin typeface="Carlito"/>
                <a:cs typeface="Carlito"/>
              </a:rPr>
              <a:t>stages </a:t>
            </a:r>
            <a:r>
              <a:rPr sz="3200" dirty="0">
                <a:latin typeface="Carlito"/>
                <a:cs typeface="Carlito"/>
              </a:rPr>
              <a:t>of </a:t>
            </a:r>
            <a:r>
              <a:rPr sz="3200" spc="-10" dirty="0">
                <a:latin typeface="Carlito"/>
                <a:cs typeface="Carlito"/>
              </a:rPr>
              <a:t>closure </a:t>
            </a:r>
            <a:r>
              <a:rPr sz="3200" dirty="0">
                <a:latin typeface="Carlito"/>
                <a:cs typeface="Carlito"/>
              </a:rPr>
              <a:t>of </a:t>
            </a:r>
            <a:r>
              <a:rPr sz="3200" spc="-15" dirty="0">
                <a:latin typeface="Carlito"/>
                <a:cs typeface="Carlito"/>
              </a:rPr>
              <a:t>surgical </a:t>
            </a:r>
            <a:r>
              <a:rPr sz="3200" spc="-10" dirty="0">
                <a:latin typeface="Carlito"/>
                <a:cs typeface="Carlito"/>
              </a:rPr>
              <a:t>wound, </a:t>
            </a:r>
            <a:r>
              <a:rPr sz="3200" dirty="0">
                <a:latin typeface="Carlito"/>
                <a:cs typeface="Carlito"/>
              </a:rPr>
              <a:t>a  </a:t>
            </a:r>
            <a:r>
              <a:rPr sz="3200" spc="-10" dirty="0">
                <a:latin typeface="Carlito"/>
                <a:cs typeface="Carlito"/>
              </a:rPr>
              <a:t>decrease </a:t>
            </a:r>
            <a:r>
              <a:rPr sz="3200" dirty="0">
                <a:latin typeface="Carlito"/>
                <a:cs typeface="Carlito"/>
              </a:rPr>
              <a:t>in </a:t>
            </a:r>
            <a:r>
              <a:rPr sz="3200" spc="-5" dirty="0">
                <a:latin typeface="Carlito"/>
                <a:cs typeface="Carlito"/>
              </a:rPr>
              <a:t>urine </a:t>
            </a:r>
            <a:r>
              <a:rPr sz="3200" dirty="0">
                <a:latin typeface="Carlito"/>
                <a:cs typeface="Carlito"/>
              </a:rPr>
              <a:t>output </a:t>
            </a:r>
            <a:r>
              <a:rPr sz="3200" spc="-15" dirty="0">
                <a:latin typeface="Carlito"/>
                <a:cs typeface="Carlito"/>
              </a:rPr>
              <a:t>strongly</a:t>
            </a:r>
            <a:r>
              <a:rPr sz="3200" spc="690" dirty="0">
                <a:latin typeface="Carlito"/>
                <a:cs typeface="Carlito"/>
              </a:rPr>
              <a:t> </a:t>
            </a:r>
            <a:r>
              <a:rPr sz="3200" spc="-5" dirty="0">
                <a:latin typeface="Carlito"/>
                <a:cs typeface="Carlito"/>
              </a:rPr>
              <a:t>suggests  mechanical impingement </a:t>
            </a:r>
            <a:r>
              <a:rPr sz="3200" dirty="0">
                <a:latin typeface="Carlito"/>
                <a:cs typeface="Carlito"/>
              </a:rPr>
              <a:t>of the </a:t>
            </a:r>
            <a:r>
              <a:rPr sz="3200" spc="-20" dirty="0">
                <a:latin typeface="Carlito"/>
                <a:cs typeface="Carlito"/>
              </a:rPr>
              <a:t>graft, </a:t>
            </a:r>
            <a:r>
              <a:rPr sz="3200" spc="-10" dirty="0">
                <a:latin typeface="Carlito"/>
                <a:cs typeface="Carlito"/>
              </a:rPr>
              <a:t>vessel  </a:t>
            </a:r>
            <a:r>
              <a:rPr sz="3200" dirty="0">
                <a:latin typeface="Carlito"/>
                <a:cs typeface="Carlito"/>
              </a:rPr>
              <a:t>or</a:t>
            </a:r>
            <a:r>
              <a:rPr sz="3200" spc="-20" dirty="0">
                <a:latin typeface="Carlito"/>
                <a:cs typeface="Carlito"/>
              </a:rPr>
              <a:t> </a:t>
            </a:r>
            <a:r>
              <a:rPr sz="3200" spc="-60" dirty="0">
                <a:latin typeface="Carlito"/>
                <a:cs typeface="Carlito"/>
              </a:rPr>
              <a:t>ureter.</a:t>
            </a:r>
            <a:endParaRPr sz="3200">
              <a:latin typeface="Carlito"/>
              <a:cs typeface="Carlit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5894" y="72645"/>
            <a:ext cx="7907655" cy="696595"/>
          </a:xfrm>
          <a:prstGeom prst="rect">
            <a:avLst/>
          </a:prstGeom>
        </p:spPr>
        <p:txBody>
          <a:bodyPr vert="horz" wrap="square" lIns="0" tIns="12700" rIns="0" bIns="0" rtlCol="0" anchor="ctr">
            <a:spAutoFit/>
          </a:bodyPr>
          <a:lstStyle/>
          <a:p>
            <a:pPr marL="12700">
              <a:lnSpc>
                <a:spcPct val="100000"/>
              </a:lnSpc>
              <a:spcBef>
                <a:spcPts val="100"/>
              </a:spcBef>
            </a:pPr>
            <a:r>
              <a:rPr spc="-120" dirty="0"/>
              <a:t>Mannitol </a:t>
            </a:r>
            <a:r>
              <a:rPr spc="-235" dirty="0"/>
              <a:t>in </a:t>
            </a:r>
            <a:r>
              <a:rPr spc="-245" dirty="0"/>
              <a:t>Renal</a:t>
            </a:r>
            <a:r>
              <a:rPr spc="-650" dirty="0"/>
              <a:t> </a:t>
            </a:r>
            <a:r>
              <a:rPr spc="-260" dirty="0"/>
              <a:t>Transplantation</a:t>
            </a:r>
            <a:endParaRPr/>
          </a:p>
        </p:txBody>
      </p:sp>
      <p:sp>
        <p:nvSpPr>
          <p:cNvPr id="3" name="object 3"/>
          <p:cNvSpPr txBox="1"/>
          <p:nvPr/>
        </p:nvSpPr>
        <p:spPr>
          <a:xfrm>
            <a:off x="1755140" y="845565"/>
            <a:ext cx="8606790" cy="5099050"/>
          </a:xfrm>
          <a:prstGeom prst="rect">
            <a:avLst/>
          </a:prstGeom>
        </p:spPr>
        <p:txBody>
          <a:bodyPr vert="horz" wrap="square" lIns="0" tIns="13335" rIns="0" bIns="0" rtlCol="0">
            <a:spAutoFit/>
          </a:bodyPr>
          <a:lstStyle/>
          <a:p>
            <a:pPr marL="355600" marR="6350" indent="-342900" algn="just">
              <a:spcBef>
                <a:spcPts val="105"/>
              </a:spcBef>
              <a:buFont typeface="Arial"/>
              <a:buChar char="•"/>
              <a:tabLst>
                <a:tab pos="355600" algn="l"/>
              </a:tabLst>
            </a:pPr>
            <a:r>
              <a:rPr sz="3200" spc="-5" dirty="0">
                <a:latin typeface="Carlito"/>
                <a:cs typeface="Carlito"/>
              </a:rPr>
              <a:t>Mannitol </a:t>
            </a:r>
            <a:r>
              <a:rPr sz="3200" dirty="0">
                <a:latin typeface="Carlito"/>
                <a:cs typeface="Carlito"/>
              </a:rPr>
              <a:t>induces </a:t>
            </a:r>
            <a:r>
              <a:rPr sz="3200" spc="-5" dirty="0">
                <a:latin typeface="Carlito"/>
                <a:cs typeface="Carlito"/>
              </a:rPr>
              <a:t>osmotic </a:t>
            </a:r>
            <a:r>
              <a:rPr sz="3200" spc="-10" dirty="0">
                <a:latin typeface="Carlito"/>
                <a:cs typeface="Carlito"/>
              </a:rPr>
              <a:t>diuresis </a:t>
            </a:r>
            <a:r>
              <a:rPr sz="3200" dirty="0">
                <a:latin typeface="Carlito"/>
                <a:cs typeface="Carlito"/>
              </a:rPr>
              <a:t>and also </a:t>
            </a:r>
            <a:r>
              <a:rPr sz="3200" spc="-5" dirty="0">
                <a:latin typeface="Carlito"/>
                <a:cs typeface="Carlito"/>
              </a:rPr>
              <a:t>has </a:t>
            </a:r>
            <a:r>
              <a:rPr sz="3200" dirty="0">
                <a:latin typeface="Carlito"/>
                <a:cs typeface="Carlito"/>
              </a:rPr>
              <a:t>a  </a:t>
            </a:r>
            <a:r>
              <a:rPr sz="3200" spc="-15" dirty="0">
                <a:latin typeface="Carlito"/>
                <a:cs typeface="Carlito"/>
              </a:rPr>
              <a:t>protective</a:t>
            </a:r>
            <a:r>
              <a:rPr sz="3200" spc="690" dirty="0">
                <a:latin typeface="Carlito"/>
                <a:cs typeface="Carlito"/>
              </a:rPr>
              <a:t> </a:t>
            </a:r>
            <a:r>
              <a:rPr sz="3200" spc="-30" dirty="0">
                <a:latin typeface="Carlito"/>
                <a:cs typeface="Carlito"/>
              </a:rPr>
              <a:t>effect </a:t>
            </a:r>
            <a:r>
              <a:rPr sz="3200" dirty="0">
                <a:latin typeface="Carlito"/>
                <a:cs typeface="Carlito"/>
              </a:rPr>
              <a:t>on the tubular cells </a:t>
            </a:r>
            <a:r>
              <a:rPr sz="3200" spc="-5" dirty="0">
                <a:latin typeface="Carlito"/>
                <a:cs typeface="Carlito"/>
              </a:rPr>
              <a:t>of </a:t>
            </a:r>
            <a:r>
              <a:rPr sz="3200" dirty="0">
                <a:latin typeface="Carlito"/>
                <a:cs typeface="Carlito"/>
              </a:rPr>
              <a:t>the  </a:t>
            </a:r>
            <a:r>
              <a:rPr sz="3200" spc="-15" dirty="0">
                <a:latin typeface="Carlito"/>
                <a:cs typeface="Carlito"/>
              </a:rPr>
              <a:t>transplanted </a:t>
            </a:r>
            <a:r>
              <a:rPr sz="3200" spc="-10" dirty="0">
                <a:latin typeface="Carlito"/>
                <a:cs typeface="Carlito"/>
              </a:rPr>
              <a:t>kidney </a:t>
            </a:r>
            <a:r>
              <a:rPr sz="3200" spc="-15" dirty="0">
                <a:latin typeface="Carlito"/>
                <a:cs typeface="Carlito"/>
              </a:rPr>
              <a:t>from </a:t>
            </a:r>
            <a:r>
              <a:rPr sz="3200" spc="-5" dirty="0">
                <a:latin typeface="Carlito"/>
                <a:cs typeface="Carlito"/>
              </a:rPr>
              <a:t>ischemic</a:t>
            </a:r>
            <a:r>
              <a:rPr sz="3200" spc="75" dirty="0">
                <a:latin typeface="Carlito"/>
                <a:cs typeface="Carlito"/>
              </a:rPr>
              <a:t> </a:t>
            </a:r>
            <a:r>
              <a:rPr sz="3200" spc="-30" dirty="0">
                <a:latin typeface="Carlito"/>
                <a:cs typeface="Carlito"/>
              </a:rPr>
              <a:t>injury.</a:t>
            </a:r>
            <a:endParaRPr sz="3200">
              <a:latin typeface="Carlito"/>
              <a:cs typeface="Carlito"/>
            </a:endParaRPr>
          </a:p>
          <a:p>
            <a:pPr marL="355600" marR="5715" indent="-342900" algn="just">
              <a:spcBef>
                <a:spcPts val="770"/>
              </a:spcBef>
              <a:buFont typeface="Arial"/>
              <a:buChar char="•"/>
              <a:tabLst>
                <a:tab pos="447040" algn="l"/>
              </a:tabLst>
            </a:pPr>
            <a:r>
              <a:rPr dirty="0"/>
              <a:t>	</a:t>
            </a:r>
            <a:r>
              <a:rPr sz="3200" spc="-5" dirty="0">
                <a:latin typeface="Carlito"/>
                <a:cs typeface="Carlito"/>
              </a:rPr>
              <a:t>Mannitol </a:t>
            </a:r>
            <a:r>
              <a:rPr sz="3200" dirty="0">
                <a:latin typeface="Carlito"/>
                <a:cs typeface="Carlito"/>
              </a:rPr>
              <a:t>enhances the </a:t>
            </a:r>
            <a:r>
              <a:rPr sz="3200" spc="-5" dirty="0">
                <a:latin typeface="Carlito"/>
                <a:cs typeface="Carlito"/>
              </a:rPr>
              <a:t>release of </a:t>
            </a:r>
            <a:r>
              <a:rPr sz="3200" spc="-10" dirty="0">
                <a:latin typeface="Carlito"/>
                <a:cs typeface="Carlito"/>
              </a:rPr>
              <a:t>vasodilatory  </a:t>
            </a:r>
            <a:r>
              <a:rPr sz="3200" spc="-15" dirty="0">
                <a:latin typeface="Carlito"/>
                <a:cs typeface="Carlito"/>
              </a:rPr>
              <a:t>prostaglandins </a:t>
            </a:r>
            <a:r>
              <a:rPr sz="3200" dirty="0">
                <a:latin typeface="Carlito"/>
                <a:cs typeface="Carlito"/>
              </a:rPr>
              <a:t>in the </a:t>
            </a:r>
            <a:r>
              <a:rPr sz="3200" spc="-5" dirty="0">
                <a:latin typeface="Carlito"/>
                <a:cs typeface="Carlito"/>
              </a:rPr>
              <a:t>kidney </a:t>
            </a:r>
            <a:r>
              <a:rPr sz="3200" dirty="0">
                <a:latin typeface="Carlito"/>
                <a:cs typeface="Carlito"/>
              </a:rPr>
              <a:t>and </a:t>
            </a:r>
            <a:r>
              <a:rPr sz="3200" spc="-20" dirty="0">
                <a:latin typeface="Carlito"/>
                <a:cs typeface="Carlito"/>
              </a:rPr>
              <a:t>may </a:t>
            </a:r>
            <a:r>
              <a:rPr sz="3200" dirty="0">
                <a:latin typeface="Carlito"/>
                <a:cs typeface="Carlito"/>
              </a:rPr>
              <a:t>act as a  </a:t>
            </a:r>
            <a:r>
              <a:rPr sz="3200" spc="-15" dirty="0">
                <a:latin typeface="Carlito"/>
                <a:cs typeface="Carlito"/>
              </a:rPr>
              <a:t>free radical</a:t>
            </a:r>
            <a:r>
              <a:rPr sz="3200" spc="-20" dirty="0">
                <a:latin typeface="Carlito"/>
                <a:cs typeface="Carlito"/>
              </a:rPr>
              <a:t> </a:t>
            </a:r>
            <a:r>
              <a:rPr sz="3200" spc="-50" dirty="0">
                <a:latin typeface="Carlito"/>
                <a:cs typeface="Carlito"/>
              </a:rPr>
              <a:t>scavenger.</a:t>
            </a:r>
            <a:endParaRPr sz="3200">
              <a:latin typeface="Carlito"/>
              <a:cs typeface="Carlito"/>
            </a:endParaRPr>
          </a:p>
          <a:p>
            <a:pPr marL="355600" marR="5080" indent="-342900" algn="just">
              <a:spcBef>
                <a:spcPts val="770"/>
              </a:spcBef>
              <a:buFont typeface="Arial"/>
              <a:buChar char="•"/>
              <a:tabLst>
                <a:tab pos="355600" algn="l"/>
              </a:tabLst>
            </a:pPr>
            <a:r>
              <a:rPr sz="3200" spc="-5" dirty="0">
                <a:latin typeface="Carlito"/>
                <a:cs typeface="Carlito"/>
              </a:rPr>
              <a:t>250 </a:t>
            </a:r>
            <a:r>
              <a:rPr sz="3200" dirty="0">
                <a:latin typeface="Carlito"/>
                <a:cs typeface="Carlito"/>
              </a:rPr>
              <a:t>ml of </a:t>
            </a:r>
            <a:r>
              <a:rPr sz="3200" spc="-5" dirty="0">
                <a:latin typeface="Carlito"/>
                <a:cs typeface="Carlito"/>
              </a:rPr>
              <a:t>mannitol 20% given immediately </a:t>
            </a:r>
            <a:r>
              <a:rPr sz="3200" spc="-30" dirty="0">
                <a:latin typeface="Carlito"/>
                <a:cs typeface="Carlito"/>
              </a:rPr>
              <a:t>before  </a:t>
            </a:r>
            <a:r>
              <a:rPr sz="3200" spc="-5" dirty="0">
                <a:latin typeface="Carlito"/>
                <a:cs typeface="Carlito"/>
              </a:rPr>
              <a:t>vessel clamp </a:t>
            </a:r>
            <a:r>
              <a:rPr sz="3200" spc="-15" dirty="0">
                <a:latin typeface="Carlito"/>
                <a:cs typeface="Carlito"/>
              </a:rPr>
              <a:t>removal </a:t>
            </a:r>
            <a:r>
              <a:rPr sz="3200" spc="-10" dirty="0">
                <a:latin typeface="Carlito"/>
                <a:cs typeface="Carlito"/>
              </a:rPr>
              <a:t>reduces </a:t>
            </a:r>
            <a:r>
              <a:rPr sz="3200" dirty="0">
                <a:latin typeface="Carlito"/>
                <a:cs typeface="Carlito"/>
              </a:rPr>
              <a:t>the </a:t>
            </a:r>
            <a:r>
              <a:rPr sz="3200" spc="-5" dirty="0">
                <a:latin typeface="Carlito"/>
                <a:cs typeface="Carlito"/>
              </a:rPr>
              <a:t>incidence </a:t>
            </a:r>
            <a:r>
              <a:rPr sz="3200" dirty="0">
                <a:latin typeface="Carlito"/>
                <a:cs typeface="Carlito"/>
              </a:rPr>
              <a:t>of  </a:t>
            </a:r>
            <a:r>
              <a:rPr sz="3200" spc="-85" dirty="0">
                <a:latin typeface="Carlito"/>
                <a:cs typeface="Carlito"/>
              </a:rPr>
              <a:t>ARF, </a:t>
            </a:r>
            <a:r>
              <a:rPr sz="3200" dirty="0">
                <a:latin typeface="Carlito"/>
                <a:cs typeface="Carlito"/>
              </a:rPr>
              <a:t>as </a:t>
            </a:r>
            <a:r>
              <a:rPr sz="3200" spc="-10" dirty="0">
                <a:latin typeface="Carlito"/>
                <a:cs typeface="Carlito"/>
              </a:rPr>
              <a:t>indicated by </a:t>
            </a:r>
            <a:r>
              <a:rPr sz="3200" dirty="0">
                <a:latin typeface="Carlito"/>
                <a:cs typeface="Carlito"/>
              </a:rPr>
              <a:t>a </a:t>
            </a:r>
            <a:r>
              <a:rPr sz="3200" spc="-10" dirty="0">
                <a:latin typeface="Carlito"/>
                <a:cs typeface="Carlito"/>
              </a:rPr>
              <a:t>lower </a:t>
            </a:r>
            <a:r>
              <a:rPr sz="3200" spc="-15" dirty="0">
                <a:latin typeface="Carlito"/>
                <a:cs typeface="Carlito"/>
              </a:rPr>
              <a:t>requirement </a:t>
            </a:r>
            <a:r>
              <a:rPr sz="3200" dirty="0">
                <a:latin typeface="Carlito"/>
                <a:cs typeface="Carlito"/>
              </a:rPr>
              <a:t>of </a:t>
            </a:r>
            <a:r>
              <a:rPr sz="3200" spc="-10" dirty="0">
                <a:latin typeface="Carlito"/>
                <a:cs typeface="Carlito"/>
              </a:rPr>
              <a:t>post-  transplant</a:t>
            </a:r>
            <a:r>
              <a:rPr sz="3200" spc="10" dirty="0">
                <a:latin typeface="Carlito"/>
                <a:cs typeface="Carlito"/>
              </a:rPr>
              <a:t> </a:t>
            </a:r>
            <a:r>
              <a:rPr sz="3200" spc="-10" dirty="0">
                <a:latin typeface="Carlito"/>
                <a:cs typeface="Carlito"/>
              </a:rPr>
              <a:t>dialysis</a:t>
            </a:r>
            <a:endParaRPr sz="3200">
              <a:latin typeface="Carlito"/>
              <a:cs typeface="Carli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2983" y="133858"/>
            <a:ext cx="7554595" cy="696595"/>
          </a:xfrm>
          <a:prstGeom prst="rect">
            <a:avLst/>
          </a:prstGeom>
        </p:spPr>
        <p:txBody>
          <a:bodyPr vert="horz" wrap="square" lIns="0" tIns="12700" rIns="0" bIns="0" rtlCol="0" anchor="ctr">
            <a:spAutoFit/>
          </a:bodyPr>
          <a:lstStyle/>
          <a:p>
            <a:pPr marL="12700">
              <a:lnSpc>
                <a:spcPct val="100000"/>
              </a:lnSpc>
              <a:spcBef>
                <a:spcPts val="100"/>
              </a:spcBef>
            </a:pPr>
            <a:r>
              <a:rPr spc="-254" dirty="0"/>
              <a:t>Loop </a:t>
            </a:r>
            <a:r>
              <a:rPr spc="-265" dirty="0"/>
              <a:t>diuretics </a:t>
            </a:r>
            <a:r>
              <a:rPr spc="-235" dirty="0"/>
              <a:t>in</a:t>
            </a:r>
            <a:r>
              <a:rPr spc="-545" dirty="0"/>
              <a:t> </a:t>
            </a:r>
            <a:r>
              <a:rPr spc="-225" dirty="0"/>
              <a:t>transplantation</a:t>
            </a:r>
            <a:endParaRPr/>
          </a:p>
        </p:txBody>
      </p:sp>
      <p:sp>
        <p:nvSpPr>
          <p:cNvPr id="3" name="object 3"/>
          <p:cNvSpPr txBox="1"/>
          <p:nvPr/>
        </p:nvSpPr>
        <p:spPr>
          <a:xfrm>
            <a:off x="1983740" y="997965"/>
            <a:ext cx="8149590" cy="5099050"/>
          </a:xfrm>
          <a:prstGeom prst="rect">
            <a:avLst/>
          </a:prstGeom>
        </p:spPr>
        <p:txBody>
          <a:bodyPr vert="horz" wrap="square" lIns="0" tIns="13335" rIns="0" bIns="0" rtlCol="0">
            <a:spAutoFit/>
          </a:bodyPr>
          <a:lstStyle/>
          <a:p>
            <a:pPr marL="355600" marR="8255" indent="-342900" algn="just">
              <a:spcBef>
                <a:spcPts val="105"/>
              </a:spcBef>
              <a:buFont typeface="Arial"/>
              <a:buChar char="•"/>
              <a:tabLst>
                <a:tab pos="355600" algn="l"/>
              </a:tabLst>
            </a:pPr>
            <a:r>
              <a:rPr sz="3200" spc="-5" dirty="0">
                <a:latin typeface="Carlito"/>
                <a:cs typeface="Carlito"/>
              </a:rPr>
              <a:t>Loop </a:t>
            </a:r>
            <a:r>
              <a:rPr sz="3200" spc="-10" dirty="0">
                <a:latin typeface="Carlito"/>
                <a:cs typeface="Carlito"/>
              </a:rPr>
              <a:t>diuretics </a:t>
            </a:r>
            <a:r>
              <a:rPr sz="3200" spc="-15" dirty="0">
                <a:latin typeface="Carlito"/>
                <a:cs typeface="Carlito"/>
              </a:rPr>
              <a:t>are </a:t>
            </a:r>
            <a:r>
              <a:rPr sz="3200" spc="-5" dirty="0">
                <a:latin typeface="Carlito"/>
                <a:cs typeface="Carlito"/>
              </a:rPr>
              <a:t>thought </a:t>
            </a:r>
            <a:r>
              <a:rPr sz="3200" spc="-25" dirty="0">
                <a:latin typeface="Carlito"/>
                <a:cs typeface="Carlito"/>
              </a:rPr>
              <a:t>to </a:t>
            </a:r>
            <a:r>
              <a:rPr sz="3200" spc="-20" dirty="0">
                <a:latin typeface="Carlito"/>
                <a:cs typeface="Carlito"/>
              </a:rPr>
              <a:t>counteract </a:t>
            </a:r>
            <a:r>
              <a:rPr sz="3200" dirty="0">
                <a:latin typeface="Carlito"/>
                <a:cs typeface="Carlito"/>
              </a:rPr>
              <a:t>the  </a:t>
            </a:r>
            <a:r>
              <a:rPr sz="3200" spc="-5" dirty="0">
                <a:latin typeface="Carlito"/>
                <a:cs typeface="Carlito"/>
              </a:rPr>
              <a:t>increased response </a:t>
            </a:r>
            <a:r>
              <a:rPr sz="3200" dirty="0">
                <a:latin typeface="Carlito"/>
                <a:cs typeface="Carlito"/>
              </a:rPr>
              <a:t>of </a:t>
            </a:r>
            <a:r>
              <a:rPr sz="3200" spc="-10" dirty="0">
                <a:latin typeface="Carlito"/>
                <a:cs typeface="Carlito"/>
              </a:rPr>
              <a:t>antidiuretic </a:t>
            </a:r>
            <a:r>
              <a:rPr sz="3200" spc="-5" dirty="0">
                <a:latin typeface="Carlito"/>
                <a:cs typeface="Carlito"/>
              </a:rPr>
              <a:t>hormone </a:t>
            </a:r>
            <a:r>
              <a:rPr sz="3200" spc="-45" dirty="0">
                <a:latin typeface="Carlito"/>
                <a:cs typeface="Carlito"/>
              </a:rPr>
              <a:t>to  </a:t>
            </a:r>
            <a:r>
              <a:rPr sz="3200" spc="-15" dirty="0">
                <a:latin typeface="Carlito"/>
                <a:cs typeface="Carlito"/>
              </a:rPr>
              <a:t>surgical</a:t>
            </a:r>
            <a:r>
              <a:rPr sz="3200" dirty="0">
                <a:latin typeface="Carlito"/>
                <a:cs typeface="Carlito"/>
              </a:rPr>
              <a:t> </a:t>
            </a:r>
            <a:r>
              <a:rPr sz="3200" spc="-15" dirty="0">
                <a:latin typeface="Carlito"/>
                <a:cs typeface="Carlito"/>
              </a:rPr>
              <a:t>stress</a:t>
            </a:r>
            <a:endParaRPr sz="3200">
              <a:latin typeface="Carlito"/>
              <a:cs typeface="Carlito"/>
            </a:endParaRPr>
          </a:p>
          <a:p>
            <a:pPr marL="355600" marR="6350" indent="-342900" algn="just">
              <a:spcBef>
                <a:spcPts val="770"/>
              </a:spcBef>
              <a:buFont typeface="Arial"/>
              <a:buChar char="•"/>
              <a:tabLst>
                <a:tab pos="355600" algn="l"/>
              </a:tabLst>
            </a:pPr>
            <a:r>
              <a:rPr sz="3200" spc="-10" dirty="0">
                <a:latin typeface="Carlito"/>
                <a:cs typeface="Carlito"/>
              </a:rPr>
              <a:t>They </a:t>
            </a:r>
            <a:r>
              <a:rPr sz="3200" spc="-30" dirty="0">
                <a:latin typeface="Carlito"/>
                <a:cs typeface="Carlito"/>
              </a:rPr>
              <a:t>exert </a:t>
            </a:r>
            <a:r>
              <a:rPr sz="3200" dirty="0">
                <a:latin typeface="Carlito"/>
                <a:cs typeface="Carlito"/>
              </a:rPr>
              <a:t>their </a:t>
            </a:r>
            <a:r>
              <a:rPr sz="3200" spc="-10" dirty="0">
                <a:latin typeface="Carlito"/>
                <a:cs typeface="Carlito"/>
              </a:rPr>
              <a:t>pharmacological </a:t>
            </a:r>
            <a:r>
              <a:rPr sz="3200" spc="-30" dirty="0">
                <a:latin typeface="Carlito"/>
                <a:cs typeface="Carlito"/>
              </a:rPr>
              <a:t>effect </a:t>
            </a:r>
            <a:r>
              <a:rPr sz="3200" spc="-5" dirty="0">
                <a:latin typeface="Carlito"/>
                <a:cs typeface="Carlito"/>
              </a:rPr>
              <a:t>in </a:t>
            </a:r>
            <a:r>
              <a:rPr sz="3200" dirty="0">
                <a:latin typeface="Carlito"/>
                <a:cs typeface="Carlito"/>
              </a:rPr>
              <a:t>the  </a:t>
            </a:r>
            <a:r>
              <a:rPr sz="3200" spc="-5" dirty="0">
                <a:latin typeface="Carlito"/>
                <a:cs typeface="Carlito"/>
              </a:rPr>
              <a:t>ascending </a:t>
            </a:r>
            <a:r>
              <a:rPr sz="3200" dirty="0">
                <a:latin typeface="Carlito"/>
                <a:cs typeface="Carlito"/>
              </a:rPr>
              <a:t>loop of </a:t>
            </a:r>
            <a:r>
              <a:rPr sz="3200" spc="-5" dirty="0">
                <a:latin typeface="Carlito"/>
                <a:cs typeface="Carlito"/>
              </a:rPr>
              <a:t>Henle.</a:t>
            </a:r>
            <a:endParaRPr sz="3200">
              <a:latin typeface="Carlito"/>
              <a:cs typeface="Carlito"/>
            </a:endParaRPr>
          </a:p>
          <a:p>
            <a:pPr marL="355600" marR="5080" indent="-342900" algn="just">
              <a:spcBef>
                <a:spcPts val="770"/>
              </a:spcBef>
              <a:buFont typeface="Arial"/>
              <a:buChar char="•"/>
              <a:tabLst>
                <a:tab pos="355600" algn="l"/>
              </a:tabLst>
            </a:pPr>
            <a:r>
              <a:rPr sz="3200" dirty="0">
                <a:latin typeface="Carlito"/>
                <a:cs typeface="Carlito"/>
              </a:rPr>
              <a:t>In </a:t>
            </a:r>
            <a:r>
              <a:rPr sz="3200" spc="-5" dirty="0">
                <a:latin typeface="Carlito"/>
                <a:cs typeface="Carlito"/>
              </a:rPr>
              <a:t>kidney </a:t>
            </a:r>
            <a:r>
              <a:rPr sz="3200" spc="-10" dirty="0">
                <a:latin typeface="Carlito"/>
                <a:cs typeface="Carlito"/>
              </a:rPr>
              <a:t>transplantation, Furosemide </a:t>
            </a:r>
            <a:r>
              <a:rPr sz="3200" spc="-5" dirty="0">
                <a:latin typeface="Carlito"/>
                <a:cs typeface="Carlito"/>
              </a:rPr>
              <a:t>is  commonly given during </a:t>
            </a:r>
            <a:r>
              <a:rPr sz="3200" dirty="0">
                <a:latin typeface="Carlito"/>
                <a:cs typeface="Carlito"/>
              </a:rPr>
              <a:t>the </a:t>
            </a:r>
            <a:r>
              <a:rPr sz="3200" spc="-5" dirty="0">
                <a:latin typeface="Carlito"/>
                <a:cs typeface="Carlito"/>
              </a:rPr>
              <a:t>vascular  </a:t>
            </a:r>
            <a:r>
              <a:rPr sz="3200" spc="-10" dirty="0">
                <a:latin typeface="Carlito"/>
                <a:cs typeface="Carlito"/>
              </a:rPr>
              <a:t>anastomosis </a:t>
            </a:r>
            <a:r>
              <a:rPr sz="3200" spc="-25" dirty="0">
                <a:latin typeface="Carlito"/>
                <a:cs typeface="Carlito"/>
              </a:rPr>
              <a:t>to </a:t>
            </a:r>
            <a:r>
              <a:rPr sz="3200" spc="-10" dirty="0">
                <a:latin typeface="Carlito"/>
                <a:cs typeface="Carlito"/>
              </a:rPr>
              <a:t>stimulate diuresis, </a:t>
            </a:r>
            <a:r>
              <a:rPr sz="3200" dirty="0">
                <a:latin typeface="Carlito"/>
                <a:cs typeface="Carlito"/>
              </a:rPr>
              <a:t>although </a:t>
            </a:r>
            <a:r>
              <a:rPr sz="3200" spc="-5" dirty="0">
                <a:latin typeface="Carlito"/>
                <a:cs typeface="Carlito"/>
              </a:rPr>
              <a:t>it  is unknown whether it </a:t>
            </a:r>
            <a:r>
              <a:rPr sz="3200" dirty="0">
                <a:latin typeface="Carlito"/>
                <a:cs typeface="Carlito"/>
              </a:rPr>
              <a:t>actually </a:t>
            </a:r>
            <a:r>
              <a:rPr sz="3200" spc="-15" dirty="0">
                <a:latin typeface="Carlito"/>
                <a:cs typeface="Carlito"/>
              </a:rPr>
              <a:t>improves </a:t>
            </a:r>
            <a:r>
              <a:rPr sz="3200" spc="-5" dirty="0">
                <a:latin typeface="Carlito"/>
                <a:cs typeface="Carlito"/>
              </a:rPr>
              <a:t>early  function.</a:t>
            </a:r>
            <a:endParaRPr sz="3200">
              <a:latin typeface="Carlito"/>
              <a:cs typeface="Carli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3740" y="311607"/>
            <a:ext cx="8454390" cy="2075180"/>
          </a:xfrm>
          <a:prstGeom prst="rect">
            <a:avLst/>
          </a:prstGeom>
        </p:spPr>
        <p:txBody>
          <a:bodyPr vert="horz" wrap="square" lIns="0" tIns="13335" rIns="0" bIns="0" rtlCol="0">
            <a:spAutoFit/>
          </a:bodyPr>
          <a:lstStyle/>
          <a:p>
            <a:pPr marL="355600" marR="5080" indent="-342900" algn="just">
              <a:spcBef>
                <a:spcPts val="105"/>
              </a:spcBef>
              <a:buFont typeface="Arial"/>
              <a:buChar char="•"/>
              <a:tabLst>
                <a:tab pos="355600" algn="l"/>
              </a:tabLst>
            </a:pPr>
            <a:r>
              <a:rPr sz="3200" spc="-5" dirty="0">
                <a:latin typeface="Carlito"/>
                <a:cs typeface="Carlito"/>
              </a:rPr>
              <a:t>Only indication </a:t>
            </a:r>
            <a:r>
              <a:rPr sz="3200" spc="-30" dirty="0">
                <a:latin typeface="Carlito"/>
                <a:cs typeface="Carlito"/>
              </a:rPr>
              <a:t>for </a:t>
            </a:r>
            <a:r>
              <a:rPr sz="3200" dirty="0">
                <a:latin typeface="Carlito"/>
                <a:cs typeface="Carlito"/>
              </a:rPr>
              <a:t>loop </a:t>
            </a:r>
            <a:r>
              <a:rPr sz="3200" spc="-10" dirty="0">
                <a:latin typeface="Carlito"/>
                <a:cs typeface="Carlito"/>
              </a:rPr>
              <a:t>diuretics </a:t>
            </a:r>
            <a:r>
              <a:rPr sz="3200" spc="-5" dirty="0">
                <a:latin typeface="Carlito"/>
                <a:cs typeface="Carlito"/>
              </a:rPr>
              <a:t>is </a:t>
            </a:r>
            <a:r>
              <a:rPr sz="3200" spc="-15" dirty="0">
                <a:latin typeface="Carlito"/>
                <a:cs typeface="Carlito"/>
              </a:rPr>
              <a:t>removal </a:t>
            </a:r>
            <a:r>
              <a:rPr sz="3200" dirty="0">
                <a:latin typeface="Carlito"/>
                <a:cs typeface="Carlito"/>
              </a:rPr>
              <a:t>of  </a:t>
            </a:r>
            <a:r>
              <a:rPr sz="3200" spc="-5" dirty="0">
                <a:latin typeface="Carlito"/>
                <a:cs typeface="Carlito"/>
              </a:rPr>
              <a:t>fluid overload that is contributing </a:t>
            </a:r>
            <a:r>
              <a:rPr sz="3200" spc="-25" dirty="0">
                <a:latin typeface="Carlito"/>
                <a:cs typeface="Carlito"/>
              </a:rPr>
              <a:t>to organ  </a:t>
            </a:r>
            <a:r>
              <a:rPr sz="3200" spc="-10" dirty="0">
                <a:latin typeface="Carlito"/>
                <a:cs typeface="Carlito"/>
              </a:rPr>
              <a:t>dysfunction </a:t>
            </a:r>
            <a:r>
              <a:rPr sz="3200" spc="-5" dirty="0">
                <a:latin typeface="Carlito"/>
                <a:cs typeface="Carlito"/>
              </a:rPr>
              <a:t>in </a:t>
            </a:r>
            <a:r>
              <a:rPr sz="3200" dirty="0">
                <a:latin typeface="Carlito"/>
                <a:cs typeface="Carlito"/>
              </a:rPr>
              <a:t>the lung and</a:t>
            </a:r>
            <a:r>
              <a:rPr sz="3200" spc="50" dirty="0">
                <a:latin typeface="Carlito"/>
                <a:cs typeface="Carlito"/>
              </a:rPr>
              <a:t> </a:t>
            </a:r>
            <a:r>
              <a:rPr sz="3200" spc="-5" dirty="0">
                <a:latin typeface="Carlito"/>
                <a:cs typeface="Carlito"/>
              </a:rPr>
              <a:t>heart.</a:t>
            </a:r>
            <a:endParaRPr sz="3200">
              <a:latin typeface="Carlito"/>
              <a:cs typeface="Carlito"/>
            </a:endParaRPr>
          </a:p>
          <a:p>
            <a:pPr marL="355600" indent="-342900" algn="just">
              <a:spcBef>
                <a:spcPts val="770"/>
              </a:spcBef>
              <a:buFont typeface="Arial"/>
              <a:buChar char="•"/>
              <a:tabLst>
                <a:tab pos="355600" algn="l"/>
              </a:tabLst>
            </a:pPr>
            <a:r>
              <a:rPr sz="3200" spc="-5" dirty="0">
                <a:latin typeface="Carlito"/>
                <a:cs typeface="Carlito"/>
              </a:rPr>
              <a:t>Loop </a:t>
            </a:r>
            <a:r>
              <a:rPr sz="3200" spc="-10" dirty="0">
                <a:latin typeface="Carlito"/>
                <a:cs typeface="Carlito"/>
              </a:rPr>
              <a:t>diuretics </a:t>
            </a:r>
            <a:r>
              <a:rPr sz="3200" spc="-5" dirty="0">
                <a:latin typeface="Carlito"/>
                <a:cs typeface="Carlito"/>
              </a:rPr>
              <a:t>in </a:t>
            </a:r>
            <a:r>
              <a:rPr sz="3200" spc="-10" dirty="0">
                <a:latin typeface="Carlito"/>
                <a:cs typeface="Carlito"/>
              </a:rPr>
              <a:t>extended </a:t>
            </a:r>
            <a:r>
              <a:rPr sz="3200" spc="-5" dirty="0">
                <a:latin typeface="Carlito"/>
                <a:cs typeface="Carlito"/>
              </a:rPr>
              <a:t>dosages </a:t>
            </a:r>
            <a:r>
              <a:rPr sz="3200" spc="-20" dirty="0">
                <a:latin typeface="Carlito"/>
                <a:cs typeface="Carlito"/>
              </a:rPr>
              <a:t>may </a:t>
            </a:r>
            <a:r>
              <a:rPr sz="3200" spc="-15" dirty="0">
                <a:latin typeface="Carlito"/>
                <a:cs typeface="Carlito"/>
              </a:rPr>
              <a:t>even</a:t>
            </a:r>
            <a:r>
              <a:rPr sz="3200" spc="175" dirty="0">
                <a:latin typeface="Carlito"/>
                <a:cs typeface="Carlito"/>
              </a:rPr>
              <a:t> </a:t>
            </a:r>
            <a:r>
              <a:rPr sz="3200" spc="-5" dirty="0">
                <a:latin typeface="Carlito"/>
                <a:cs typeface="Carlito"/>
              </a:rPr>
              <a:t>be</a:t>
            </a:r>
            <a:endParaRPr sz="3200">
              <a:latin typeface="Carlito"/>
              <a:cs typeface="Carlito"/>
            </a:endParaRPr>
          </a:p>
        </p:txBody>
      </p:sp>
      <p:sp>
        <p:nvSpPr>
          <p:cNvPr id="3" name="object 3"/>
          <p:cNvSpPr txBox="1"/>
          <p:nvPr/>
        </p:nvSpPr>
        <p:spPr>
          <a:xfrm>
            <a:off x="2326640" y="2360802"/>
            <a:ext cx="1367790" cy="1001394"/>
          </a:xfrm>
          <a:prstGeom prst="rect">
            <a:avLst/>
          </a:prstGeom>
        </p:spPr>
        <p:txBody>
          <a:bodyPr vert="horz" wrap="square" lIns="0" tIns="13335" rIns="0" bIns="0" rtlCol="0">
            <a:spAutoFit/>
          </a:bodyPr>
          <a:lstStyle/>
          <a:p>
            <a:pPr marL="12700">
              <a:spcBef>
                <a:spcPts val="105"/>
              </a:spcBef>
            </a:pPr>
            <a:r>
              <a:rPr sz="3200" b="1" i="1" spc="-5" dirty="0">
                <a:latin typeface="Carlito"/>
                <a:cs typeface="Carlito"/>
              </a:rPr>
              <a:t>harmful</a:t>
            </a:r>
            <a:endParaRPr sz="3200">
              <a:latin typeface="Carlito"/>
              <a:cs typeface="Carlito"/>
            </a:endParaRPr>
          </a:p>
          <a:p>
            <a:pPr marL="12700"/>
            <a:r>
              <a:rPr sz="3200" spc="-10" dirty="0">
                <a:latin typeface="Carlito"/>
                <a:cs typeface="Carlito"/>
              </a:rPr>
              <a:t>disturb</a:t>
            </a:r>
            <a:endParaRPr sz="3200">
              <a:latin typeface="Carlito"/>
              <a:cs typeface="Carlito"/>
            </a:endParaRPr>
          </a:p>
        </p:txBody>
      </p:sp>
      <p:sp>
        <p:nvSpPr>
          <p:cNvPr id="4" name="object 4"/>
          <p:cNvSpPr txBox="1"/>
          <p:nvPr/>
        </p:nvSpPr>
        <p:spPr>
          <a:xfrm>
            <a:off x="3951477" y="2360802"/>
            <a:ext cx="6483350" cy="1001394"/>
          </a:xfrm>
          <a:prstGeom prst="rect">
            <a:avLst/>
          </a:prstGeom>
        </p:spPr>
        <p:txBody>
          <a:bodyPr vert="horz" wrap="square" lIns="0" tIns="13335" rIns="0" bIns="0" rtlCol="0">
            <a:spAutoFit/>
          </a:bodyPr>
          <a:lstStyle/>
          <a:p>
            <a:pPr marL="182880" marR="5080" indent="-170815">
              <a:spcBef>
                <a:spcPts val="105"/>
              </a:spcBef>
              <a:tabLst>
                <a:tab pos="779145" algn="l"/>
                <a:tab pos="1362710" algn="l"/>
                <a:tab pos="1619250" algn="l"/>
                <a:tab pos="3119120" algn="l"/>
                <a:tab pos="3670300" algn="l"/>
                <a:tab pos="4756150" algn="l"/>
                <a:tab pos="5774055" algn="l"/>
              </a:tabLst>
            </a:pPr>
            <a:r>
              <a:rPr sz="3200" b="1" i="1" spc="-35" dirty="0">
                <a:latin typeface="Carlito"/>
                <a:cs typeface="Carlito"/>
              </a:rPr>
              <a:t>f</a:t>
            </a:r>
            <a:r>
              <a:rPr sz="3200" b="1" i="1" spc="-5" dirty="0">
                <a:latin typeface="Carlito"/>
                <a:cs typeface="Carlito"/>
              </a:rPr>
              <a:t>o</a:t>
            </a:r>
            <a:r>
              <a:rPr sz="3200" b="1" i="1" dirty="0">
                <a:latin typeface="Carlito"/>
                <a:cs typeface="Carlito"/>
              </a:rPr>
              <a:t>r	</a:t>
            </a:r>
            <a:r>
              <a:rPr sz="3200" b="1" i="1" spc="5" dirty="0">
                <a:latin typeface="Carlito"/>
                <a:cs typeface="Carlito"/>
              </a:rPr>
              <a:t>th</a:t>
            </a:r>
            <a:r>
              <a:rPr sz="3200" b="1" i="1" dirty="0">
                <a:latin typeface="Carlito"/>
                <a:cs typeface="Carlito"/>
              </a:rPr>
              <a:t>e		kidn</a:t>
            </a:r>
            <a:r>
              <a:rPr sz="3200" b="1" i="1" spc="-20" dirty="0">
                <a:latin typeface="Carlito"/>
                <a:cs typeface="Carlito"/>
              </a:rPr>
              <a:t>e</a:t>
            </a:r>
            <a:r>
              <a:rPr sz="3200" b="1" i="1" spc="5" dirty="0">
                <a:latin typeface="Carlito"/>
                <a:cs typeface="Carlito"/>
              </a:rPr>
              <a:t>y</a:t>
            </a:r>
            <a:r>
              <a:rPr sz="3200" dirty="0">
                <a:latin typeface="Carlito"/>
                <a:cs typeface="Carlito"/>
              </a:rPr>
              <a:t>,	</a:t>
            </a:r>
            <a:r>
              <a:rPr sz="3200" spc="-5" dirty="0">
                <a:latin typeface="Carlito"/>
                <a:cs typeface="Carlito"/>
              </a:rPr>
              <a:t>b</a:t>
            </a:r>
            <a:r>
              <a:rPr sz="3200" spc="-15" dirty="0">
                <a:latin typeface="Carlito"/>
                <a:cs typeface="Carlito"/>
              </a:rPr>
              <a:t>e</a:t>
            </a:r>
            <a:r>
              <a:rPr sz="3200" spc="-25" dirty="0">
                <a:latin typeface="Carlito"/>
                <a:cs typeface="Carlito"/>
              </a:rPr>
              <a:t>c</a:t>
            </a:r>
            <a:r>
              <a:rPr sz="3200" dirty="0">
                <a:latin typeface="Carlito"/>
                <a:cs typeface="Carlito"/>
              </a:rPr>
              <a:t>ause	th</a:t>
            </a:r>
            <a:r>
              <a:rPr sz="3200" spc="-20" dirty="0">
                <a:latin typeface="Carlito"/>
                <a:cs typeface="Carlito"/>
              </a:rPr>
              <a:t>e</a:t>
            </a:r>
            <a:r>
              <a:rPr sz="3200" dirty="0">
                <a:latin typeface="Carlito"/>
                <a:cs typeface="Carlito"/>
              </a:rPr>
              <a:t>y	m</a:t>
            </a:r>
            <a:r>
              <a:rPr sz="3200" spc="-65" dirty="0">
                <a:latin typeface="Carlito"/>
                <a:cs typeface="Carlito"/>
              </a:rPr>
              <a:t>a</a:t>
            </a:r>
            <a:r>
              <a:rPr sz="3200" dirty="0">
                <a:latin typeface="Carlito"/>
                <a:cs typeface="Carlito"/>
              </a:rPr>
              <a:t>y  the		</a:t>
            </a:r>
            <a:r>
              <a:rPr sz="3200" spc="-5" dirty="0">
                <a:latin typeface="Carlito"/>
                <a:cs typeface="Carlito"/>
              </a:rPr>
              <a:t>p</a:t>
            </a:r>
            <a:r>
              <a:rPr sz="3200" spc="-55" dirty="0">
                <a:latin typeface="Carlito"/>
                <a:cs typeface="Carlito"/>
              </a:rPr>
              <a:t>r</a:t>
            </a:r>
            <a:r>
              <a:rPr sz="3200" spc="-5" dirty="0">
                <a:latin typeface="Carlito"/>
                <a:cs typeface="Carlito"/>
              </a:rPr>
              <a:t>o</a:t>
            </a:r>
            <a:r>
              <a:rPr sz="3200" spc="-40" dirty="0">
                <a:latin typeface="Carlito"/>
                <a:cs typeface="Carlito"/>
              </a:rPr>
              <a:t>t</a:t>
            </a:r>
            <a:r>
              <a:rPr sz="3200" dirty="0">
                <a:latin typeface="Carlito"/>
                <a:cs typeface="Carlito"/>
              </a:rPr>
              <a:t>ecti</a:t>
            </a:r>
            <a:r>
              <a:rPr sz="3200" spc="-45" dirty="0">
                <a:latin typeface="Carlito"/>
                <a:cs typeface="Carlito"/>
              </a:rPr>
              <a:t>v</a:t>
            </a:r>
            <a:r>
              <a:rPr sz="3200" dirty="0">
                <a:latin typeface="Carlito"/>
                <a:cs typeface="Carlito"/>
              </a:rPr>
              <a:t>e		</a:t>
            </a:r>
            <a:r>
              <a:rPr sz="3200" spc="-25" dirty="0">
                <a:latin typeface="Carlito"/>
                <a:cs typeface="Carlito"/>
              </a:rPr>
              <a:t>c</a:t>
            </a:r>
            <a:r>
              <a:rPr sz="3200" spc="-5" dirty="0">
                <a:latin typeface="Carlito"/>
                <a:cs typeface="Carlito"/>
              </a:rPr>
              <a:t>orti</a:t>
            </a:r>
            <a:r>
              <a:rPr sz="3200" spc="-35" dirty="0">
                <a:latin typeface="Carlito"/>
                <a:cs typeface="Carlito"/>
              </a:rPr>
              <a:t>c</a:t>
            </a:r>
            <a:r>
              <a:rPr sz="3200" spc="-5" dirty="0">
                <a:latin typeface="Carlito"/>
                <a:cs typeface="Carlito"/>
              </a:rPr>
              <a:t>o</a:t>
            </a:r>
            <a:r>
              <a:rPr sz="3200" spc="-15" dirty="0">
                <a:latin typeface="Carlito"/>
                <a:cs typeface="Carlito"/>
              </a:rPr>
              <a:t>m</a:t>
            </a:r>
            <a:r>
              <a:rPr sz="3200" dirty="0">
                <a:latin typeface="Carlito"/>
                <a:cs typeface="Carlito"/>
              </a:rPr>
              <a:t>edullary</a:t>
            </a:r>
            <a:endParaRPr sz="3200">
              <a:latin typeface="Carlito"/>
              <a:cs typeface="Carlito"/>
            </a:endParaRPr>
          </a:p>
        </p:txBody>
      </p:sp>
      <p:sp>
        <p:nvSpPr>
          <p:cNvPr id="5" name="object 5"/>
          <p:cNvSpPr txBox="1"/>
          <p:nvPr/>
        </p:nvSpPr>
        <p:spPr>
          <a:xfrm>
            <a:off x="1983741" y="3238983"/>
            <a:ext cx="8453755" cy="2660015"/>
          </a:xfrm>
          <a:prstGeom prst="rect">
            <a:avLst/>
          </a:prstGeom>
        </p:spPr>
        <p:txBody>
          <a:bodyPr vert="horz" wrap="square" lIns="0" tIns="110490" rIns="0" bIns="0" rtlCol="0">
            <a:spAutoFit/>
          </a:bodyPr>
          <a:lstStyle/>
          <a:p>
            <a:pPr marL="355600" algn="just">
              <a:spcBef>
                <a:spcPts val="870"/>
              </a:spcBef>
            </a:pPr>
            <a:r>
              <a:rPr sz="3200" spc="-10" dirty="0">
                <a:latin typeface="Carlito"/>
                <a:cs typeface="Carlito"/>
              </a:rPr>
              <a:t>redistribution </a:t>
            </a:r>
            <a:r>
              <a:rPr sz="3200" dirty="0">
                <a:latin typeface="Carlito"/>
                <a:cs typeface="Carlito"/>
              </a:rPr>
              <a:t>of </a:t>
            </a:r>
            <a:r>
              <a:rPr sz="3200" spc="-5" dirty="0">
                <a:latin typeface="Carlito"/>
                <a:cs typeface="Carlito"/>
              </a:rPr>
              <a:t>blood</a:t>
            </a:r>
            <a:r>
              <a:rPr sz="3200" spc="40" dirty="0">
                <a:latin typeface="Carlito"/>
                <a:cs typeface="Carlito"/>
              </a:rPr>
              <a:t> </a:t>
            </a:r>
            <a:r>
              <a:rPr sz="3200" spc="-50" dirty="0">
                <a:latin typeface="Carlito"/>
                <a:cs typeface="Carlito"/>
              </a:rPr>
              <a:t>flow.</a:t>
            </a:r>
            <a:endParaRPr sz="3200">
              <a:latin typeface="Carlito"/>
              <a:cs typeface="Carlito"/>
            </a:endParaRPr>
          </a:p>
          <a:p>
            <a:pPr marL="355600" marR="5080" indent="-342900" algn="just">
              <a:spcBef>
                <a:spcPts val="770"/>
              </a:spcBef>
              <a:buFont typeface="Arial"/>
              <a:buChar char="•"/>
              <a:tabLst>
                <a:tab pos="355600" algn="l"/>
              </a:tabLst>
            </a:pPr>
            <a:r>
              <a:rPr sz="3200" spc="-10" dirty="0">
                <a:latin typeface="Carlito"/>
                <a:cs typeface="Carlito"/>
              </a:rPr>
              <a:t>There </a:t>
            </a:r>
            <a:r>
              <a:rPr sz="3200" spc="-5" dirty="0">
                <a:latin typeface="Carlito"/>
                <a:cs typeface="Carlito"/>
              </a:rPr>
              <a:t>is </a:t>
            </a:r>
            <a:r>
              <a:rPr sz="3200" b="1" i="1" dirty="0">
                <a:latin typeface="Carlito"/>
                <a:cs typeface="Carlito"/>
              </a:rPr>
              <a:t>no </a:t>
            </a:r>
            <a:r>
              <a:rPr sz="3200" b="1" i="1" spc="-10" dirty="0">
                <a:latin typeface="Carlito"/>
                <a:cs typeface="Carlito"/>
              </a:rPr>
              <a:t>evidence </a:t>
            </a:r>
            <a:r>
              <a:rPr sz="3200" spc="-10" dirty="0">
                <a:latin typeface="Carlito"/>
                <a:cs typeface="Carlito"/>
              </a:rPr>
              <a:t>that </a:t>
            </a:r>
            <a:r>
              <a:rPr sz="3200" dirty="0">
                <a:latin typeface="Carlito"/>
                <a:cs typeface="Carlito"/>
              </a:rPr>
              <a:t>loop </a:t>
            </a:r>
            <a:r>
              <a:rPr sz="3200" spc="-10" dirty="0">
                <a:latin typeface="Carlito"/>
                <a:cs typeface="Carlito"/>
              </a:rPr>
              <a:t>diuretics shorten  </a:t>
            </a:r>
            <a:r>
              <a:rPr sz="3200" dirty="0">
                <a:latin typeface="Carlito"/>
                <a:cs typeface="Carlito"/>
              </a:rPr>
              <a:t>the </a:t>
            </a:r>
            <a:r>
              <a:rPr sz="3200" spc="-15" dirty="0">
                <a:latin typeface="Carlito"/>
                <a:cs typeface="Carlito"/>
              </a:rPr>
              <a:t>duration</a:t>
            </a:r>
            <a:r>
              <a:rPr sz="3200" spc="690" dirty="0">
                <a:latin typeface="Carlito"/>
                <a:cs typeface="Carlito"/>
              </a:rPr>
              <a:t> </a:t>
            </a:r>
            <a:r>
              <a:rPr sz="3200" dirty="0">
                <a:latin typeface="Carlito"/>
                <a:cs typeface="Carlito"/>
              </a:rPr>
              <a:t>of </a:t>
            </a:r>
            <a:r>
              <a:rPr sz="3200" spc="-85" dirty="0">
                <a:latin typeface="Carlito"/>
                <a:cs typeface="Carlito"/>
              </a:rPr>
              <a:t>ARF, </a:t>
            </a:r>
            <a:r>
              <a:rPr sz="3200" spc="-5" dirty="0">
                <a:latin typeface="Carlito"/>
                <a:cs typeface="Carlito"/>
              </a:rPr>
              <a:t>reduce </a:t>
            </a:r>
            <a:r>
              <a:rPr sz="3200" dirty="0">
                <a:latin typeface="Carlito"/>
                <a:cs typeface="Carlito"/>
              </a:rPr>
              <a:t>the </a:t>
            </a:r>
            <a:r>
              <a:rPr sz="3200" spc="-10" dirty="0">
                <a:latin typeface="Carlito"/>
                <a:cs typeface="Carlito"/>
              </a:rPr>
              <a:t>subsequent  </a:t>
            </a:r>
            <a:r>
              <a:rPr sz="3200" spc="-15" dirty="0">
                <a:latin typeface="Carlito"/>
                <a:cs typeface="Carlito"/>
              </a:rPr>
              <a:t>requirement </a:t>
            </a:r>
            <a:r>
              <a:rPr sz="3200" spc="-30" dirty="0">
                <a:latin typeface="Carlito"/>
                <a:cs typeface="Carlito"/>
              </a:rPr>
              <a:t>for </a:t>
            </a:r>
            <a:r>
              <a:rPr sz="3200" spc="-5" dirty="0">
                <a:latin typeface="Carlito"/>
                <a:cs typeface="Carlito"/>
              </a:rPr>
              <a:t>dialysis, </a:t>
            </a:r>
            <a:r>
              <a:rPr sz="3200" dirty="0">
                <a:latin typeface="Carlito"/>
                <a:cs typeface="Carlito"/>
              </a:rPr>
              <a:t>or </a:t>
            </a:r>
            <a:r>
              <a:rPr sz="3200" spc="-15" dirty="0">
                <a:latin typeface="Carlito"/>
                <a:cs typeface="Carlito"/>
              </a:rPr>
              <a:t>improve outcomes </a:t>
            </a:r>
            <a:r>
              <a:rPr sz="3200" spc="-5" dirty="0">
                <a:latin typeface="Carlito"/>
                <a:cs typeface="Carlito"/>
              </a:rPr>
              <a:t>in  </a:t>
            </a:r>
            <a:r>
              <a:rPr sz="3200" spc="-10" dirty="0">
                <a:latin typeface="Carlito"/>
                <a:cs typeface="Carlito"/>
              </a:rPr>
              <a:t>patients </a:t>
            </a:r>
            <a:r>
              <a:rPr sz="3200" dirty="0">
                <a:latin typeface="Carlito"/>
                <a:cs typeface="Carlito"/>
              </a:rPr>
              <a:t>with</a:t>
            </a:r>
            <a:r>
              <a:rPr sz="3200" spc="15" dirty="0">
                <a:latin typeface="Carlito"/>
                <a:cs typeface="Carlito"/>
              </a:rPr>
              <a:t> </a:t>
            </a:r>
            <a:r>
              <a:rPr sz="3200" dirty="0">
                <a:latin typeface="Carlito"/>
                <a:cs typeface="Carlito"/>
              </a:rPr>
              <a:t>ARF</a:t>
            </a:r>
            <a:endParaRPr sz="3200">
              <a:latin typeface="Carlito"/>
              <a:cs typeface="Carli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7971" y="362458"/>
            <a:ext cx="6976745" cy="696595"/>
          </a:xfrm>
          <a:prstGeom prst="rect">
            <a:avLst/>
          </a:prstGeom>
        </p:spPr>
        <p:txBody>
          <a:bodyPr vert="horz" wrap="square" lIns="0" tIns="13335" rIns="0" bIns="0" rtlCol="0" anchor="ctr">
            <a:spAutoFit/>
          </a:bodyPr>
          <a:lstStyle/>
          <a:p>
            <a:pPr marL="12700">
              <a:lnSpc>
                <a:spcPct val="100000"/>
              </a:lnSpc>
              <a:spcBef>
                <a:spcPts val="105"/>
              </a:spcBef>
            </a:pPr>
            <a:r>
              <a:rPr spc="-195" dirty="0"/>
              <a:t>Dopamine </a:t>
            </a:r>
            <a:r>
              <a:rPr spc="-235" dirty="0"/>
              <a:t>in </a:t>
            </a:r>
            <a:r>
              <a:rPr spc="-245" dirty="0"/>
              <a:t>Renal</a:t>
            </a:r>
            <a:r>
              <a:rPr spc="-675" dirty="0"/>
              <a:t> </a:t>
            </a:r>
            <a:r>
              <a:rPr spc="-280" dirty="0"/>
              <a:t>Transplant</a:t>
            </a:r>
            <a:endParaRPr/>
          </a:p>
        </p:txBody>
      </p:sp>
      <p:sp>
        <p:nvSpPr>
          <p:cNvPr id="3" name="object 3"/>
          <p:cNvSpPr txBox="1"/>
          <p:nvPr/>
        </p:nvSpPr>
        <p:spPr>
          <a:xfrm>
            <a:off x="2034541" y="1607565"/>
            <a:ext cx="8118475" cy="3538220"/>
          </a:xfrm>
          <a:prstGeom prst="rect">
            <a:avLst/>
          </a:prstGeom>
        </p:spPr>
        <p:txBody>
          <a:bodyPr vert="horz" wrap="square" lIns="0" tIns="13335" rIns="0" bIns="0" rtlCol="0">
            <a:spAutoFit/>
          </a:bodyPr>
          <a:lstStyle/>
          <a:p>
            <a:pPr marL="381000" marR="357505" indent="-342900">
              <a:spcBef>
                <a:spcPts val="105"/>
              </a:spcBef>
              <a:buFont typeface="Arial"/>
              <a:buChar char="•"/>
              <a:tabLst>
                <a:tab pos="380365" algn="l"/>
                <a:tab pos="381000" algn="l"/>
              </a:tabLst>
            </a:pPr>
            <a:r>
              <a:rPr sz="3200" spc="-5" dirty="0">
                <a:latin typeface="Carlito"/>
                <a:cs typeface="Carlito"/>
              </a:rPr>
              <a:t>low dose dopamine </a:t>
            </a:r>
            <a:r>
              <a:rPr sz="3200" dirty="0">
                <a:latin typeface="Carlito"/>
                <a:cs typeface="Carlito"/>
              </a:rPr>
              <a:t>is </a:t>
            </a:r>
            <a:r>
              <a:rPr sz="3200" spc="-5" dirty="0">
                <a:latin typeface="Carlito"/>
                <a:cs typeface="Carlito"/>
              </a:rPr>
              <a:t>commonly used </a:t>
            </a:r>
            <a:r>
              <a:rPr sz="3200" spc="-25" dirty="0">
                <a:latin typeface="Carlito"/>
                <a:cs typeface="Carlito"/>
              </a:rPr>
              <a:t>to  </a:t>
            </a:r>
            <a:r>
              <a:rPr sz="3200" spc="-15" dirty="0">
                <a:latin typeface="Carlito"/>
                <a:cs typeface="Carlito"/>
              </a:rPr>
              <a:t>stimulate </a:t>
            </a:r>
            <a:r>
              <a:rPr sz="3200" spc="-25" dirty="0">
                <a:latin typeface="Carlito"/>
                <a:cs typeface="Carlito"/>
              </a:rPr>
              <a:t>DA </a:t>
            </a:r>
            <a:r>
              <a:rPr sz="3150" spc="22" baseline="-21164" dirty="0">
                <a:latin typeface="Carlito"/>
                <a:cs typeface="Carlito"/>
              </a:rPr>
              <a:t>1 </a:t>
            </a:r>
            <a:r>
              <a:rPr sz="3200" spc="-10" dirty="0">
                <a:latin typeface="Carlito"/>
                <a:cs typeface="Carlito"/>
              </a:rPr>
              <a:t>dopaminergic </a:t>
            </a:r>
            <a:r>
              <a:rPr sz="3200" spc="-20" dirty="0">
                <a:latin typeface="Carlito"/>
                <a:cs typeface="Carlito"/>
              </a:rPr>
              <a:t>receptors </a:t>
            </a:r>
            <a:r>
              <a:rPr sz="3200" dirty="0">
                <a:latin typeface="Carlito"/>
                <a:cs typeface="Carlito"/>
              </a:rPr>
              <a:t>in </a:t>
            </a:r>
            <a:r>
              <a:rPr sz="3200" spc="-5" dirty="0">
                <a:latin typeface="Carlito"/>
                <a:cs typeface="Carlito"/>
              </a:rPr>
              <a:t>the  </a:t>
            </a:r>
            <a:r>
              <a:rPr sz="3200" spc="-10" dirty="0">
                <a:latin typeface="Carlito"/>
                <a:cs typeface="Carlito"/>
              </a:rPr>
              <a:t>kidney </a:t>
            </a:r>
            <a:r>
              <a:rPr sz="3200" spc="-15" dirty="0">
                <a:latin typeface="Carlito"/>
                <a:cs typeface="Carlito"/>
              </a:rPr>
              <a:t>vasculature </a:t>
            </a:r>
            <a:r>
              <a:rPr sz="3200" spc="-20" dirty="0">
                <a:latin typeface="Carlito"/>
                <a:cs typeface="Carlito"/>
              </a:rPr>
              <a:t>to </a:t>
            </a:r>
            <a:r>
              <a:rPr sz="3200" spc="-5" dirty="0">
                <a:latin typeface="Carlito"/>
                <a:cs typeface="Carlito"/>
              </a:rPr>
              <a:t>induce </a:t>
            </a:r>
            <a:r>
              <a:rPr sz="3200" spc="-15" dirty="0">
                <a:latin typeface="Carlito"/>
                <a:cs typeface="Carlito"/>
              </a:rPr>
              <a:t>vasodilatation  </a:t>
            </a:r>
            <a:r>
              <a:rPr sz="3200" dirty="0">
                <a:latin typeface="Carlito"/>
                <a:cs typeface="Carlito"/>
              </a:rPr>
              <a:t>and </a:t>
            </a:r>
            <a:r>
              <a:rPr sz="3200" spc="-5" dirty="0">
                <a:latin typeface="Carlito"/>
                <a:cs typeface="Carlito"/>
              </a:rPr>
              <a:t>increased urine</a:t>
            </a:r>
            <a:r>
              <a:rPr sz="3200" dirty="0">
                <a:latin typeface="Carlito"/>
                <a:cs typeface="Carlito"/>
              </a:rPr>
              <a:t> </a:t>
            </a:r>
            <a:r>
              <a:rPr sz="3200" spc="-5" dirty="0">
                <a:latin typeface="Carlito"/>
                <a:cs typeface="Carlito"/>
              </a:rPr>
              <a:t>output.</a:t>
            </a:r>
            <a:endParaRPr sz="3200">
              <a:latin typeface="Carlito"/>
              <a:cs typeface="Carlito"/>
            </a:endParaRPr>
          </a:p>
          <a:p>
            <a:pPr marL="381000" marR="30480" indent="-342900">
              <a:spcBef>
                <a:spcPts val="770"/>
              </a:spcBef>
              <a:buFont typeface="Arial"/>
              <a:buChar char="•"/>
              <a:tabLst>
                <a:tab pos="380365" algn="l"/>
                <a:tab pos="381000" algn="l"/>
              </a:tabLst>
            </a:pPr>
            <a:r>
              <a:rPr sz="3200" b="1" i="1" dirty="0">
                <a:latin typeface="Carlito"/>
                <a:cs typeface="Carlito"/>
              </a:rPr>
              <a:t>Utility of this </a:t>
            </a:r>
            <a:r>
              <a:rPr sz="3200" b="1" i="1" spc="-5" dirty="0">
                <a:latin typeface="Carlito"/>
                <a:cs typeface="Carlito"/>
              </a:rPr>
              <a:t>approach </a:t>
            </a:r>
            <a:r>
              <a:rPr sz="3200" b="1" i="1" dirty="0">
                <a:latin typeface="Carlito"/>
                <a:cs typeface="Carlito"/>
              </a:rPr>
              <a:t>is </a:t>
            </a:r>
            <a:r>
              <a:rPr sz="3200" b="1" i="1" spc="-5" dirty="0">
                <a:latin typeface="Carlito"/>
                <a:cs typeface="Carlito"/>
              </a:rPr>
              <a:t>questioned </a:t>
            </a:r>
            <a:r>
              <a:rPr sz="3200" b="1" i="1" dirty="0">
                <a:latin typeface="Carlito"/>
                <a:cs typeface="Carlito"/>
              </a:rPr>
              <a:t>in that a  </a:t>
            </a:r>
            <a:r>
              <a:rPr sz="3200" b="1" i="1" spc="-10" dirty="0">
                <a:latin typeface="Carlito"/>
                <a:cs typeface="Carlito"/>
              </a:rPr>
              <a:t>newly </a:t>
            </a:r>
            <a:r>
              <a:rPr sz="3200" b="1" i="1" spc="-5" dirty="0">
                <a:latin typeface="Carlito"/>
                <a:cs typeface="Carlito"/>
              </a:rPr>
              <a:t>transplanted, denervated kidney </a:t>
            </a:r>
            <a:r>
              <a:rPr sz="3200" b="1" i="1" dirty="0">
                <a:latin typeface="Carlito"/>
                <a:cs typeface="Carlito"/>
              </a:rPr>
              <a:t>may  </a:t>
            </a:r>
            <a:r>
              <a:rPr sz="3200" b="1" i="1" spc="-5" dirty="0">
                <a:latin typeface="Carlito"/>
                <a:cs typeface="Carlito"/>
              </a:rPr>
              <a:t>not respond </a:t>
            </a:r>
            <a:r>
              <a:rPr sz="3200" b="1" i="1" spc="-20" dirty="0">
                <a:latin typeface="Carlito"/>
                <a:cs typeface="Carlito"/>
              </a:rPr>
              <a:t>to </a:t>
            </a:r>
            <a:r>
              <a:rPr sz="3200" b="1" i="1" dirty="0">
                <a:latin typeface="Carlito"/>
                <a:cs typeface="Carlito"/>
              </a:rPr>
              <a:t>low dose</a:t>
            </a:r>
            <a:r>
              <a:rPr sz="3200" b="1" i="1" spc="-35" dirty="0">
                <a:latin typeface="Carlito"/>
                <a:cs typeface="Carlito"/>
              </a:rPr>
              <a:t> </a:t>
            </a:r>
            <a:r>
              <a:rPr sz="3200" b="1" i="1" dirty="0">
                <a:latin typeface="Carlito"/>
                <a:cs typeface="Carlito"/>
              </a:rPr>
              <a:t>dopamine</a:t>
            </a:r>
            <a:endParaRPr sz="320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20235" y="153112"/>
            <a:ext cx="2355215" cy="757555"/>
          </a:xfrm>
          <a:prstGeom prst="rect">
            <a:avLst/>
          </a:prstGeom>
        </p:spPr>
        <p:txBody>
          <a:bodyPr vert="horz" wrap="square" lIns="0" tIns="12700" rIns="0" bIns="0" rtlCol="0" anchor="ctr">
            <a:spAutoFit/>
          </a:bodyPr>
          <a:lstStyle/>
          <a:p>
            <a:pPr marL="12700">
              <a:lnSpc>
                <a:spcPct val="100000"/>
              </a:lnSpc>
              <a:spcBef>
                <a:spcPts val="100"/>
              </a:spcBef>
            </a:pPr>
            <a:r>
              <a:rPr sz="4800" spc="-245" dirty="0"/>
              <a:t>Ou</a:t>
            </a:r>
            <a:r>
              <a:rPr sz="4800" spc="-195" dirty="0"/>
              <a:t>t</a:t>
            </a:r>
            <a:r>
              <a:rPr sz="4800" spc="-480" dirty="0"/>
              <a:t>c</a:t>
            </a:r>
            <a:r>
              <a:rPr sz="4800" spc="-235" dirty="0"/>
              <a:t>ome</a:t>
            </a:r>
            <a:endParaRPr sz="4800" dirty="0"/>
          </a:p>
        </p:txBody>
      </p:sp>
      <p:sp>
        <p:nvSpPr>
          <p:cNvPr id="7" name="object 7"/>
          <p:cNvSpPr txBox="1"/>
          <p:nvPr/>
        </p:nvSpPr>
        <p:spPr>
          <a:xfrm>
            <a:off x="873760" y="1310640"/>
            <a:ext cx="10556239" cy="5325176"/>
          </a:xfrm>
          <a:prstGeom prst="rect">
            <a:avLst/>
          </a:prstGeom>
        </p:spPr>
        <p:txBody>
          <a:bodyPr vert="horz" wrap="square" lIns="0" tIns="13335" rIns="0" bIns="0" rtlCol="0">
            <a:spAutoFit/>
          </a:bodyPr>
          <a:lstStyle/>
          <a:p>
            <a:pPr marL="355600" marR="5080" indent="-342900" algn="just">
              <a:spcBef>
                <a:spcPts val="105"/>
              </a:spcBef>
              <a:buFont typeface="Wingdings" panose="05000000000000000000" pitchFamily="2" charset="2"/>
              <a:buChar char="§"/>
              <a:tabLst>
                <a:tab pos="447040" algn="l"/>
              </a:tabLst>
            </a:pPr>
            <a:r>
              <a:rPr lang="en-US" sz="2800" dirty="0">
                <a:latin typeface="Arial" panose="020B0604020202020204" pitchFamily="34" charset="0"/>
                <a:cs typeface="Arial" panose="020B0604020202020204" pitchFamily="34" charset="0"/>
              </a:rPr>
              <a:t>Kidney transplantation is the most important, cost effective methods of treating ESRD.</a:t>
            </a:r>
          </a:p>
          <a:p>
            <a:pPr marL="355600" marR="5080" indent="-342900" algn="just">
              <a:spcBef>
                <a:spcPts val="105"/>
              </a:spcBef>
              <a:buFont typeface="Wingdings" panose="05000000000000000000" pitchFamily="2" charset="2"/>
              <a:buChar char="§"/>
              <a:tabLst>
                <a:tab pos="447040" algn="l"/>
              </a:tabLst>
            </a:pPr>
            <a:endParaRPr lang="en-US" sz="2800" dirty="0">
              <a:latin typeface="Arial" panose="020B0604020202020204" pitchFamily="34" charset="0"/>
              <a:cs typeface="Arial" panose="020B0604020202020204" pitchFamily="34" charset="0"/>
            </a:endParaRPr>
          </a:p>
          <a:p>
            <a:pPr marL="355600" marR="5080" indent="-342900" algn="just">
              <a:spcBef>
                <a:spcPts val="105"/>
              </a:spcBef>
              <a:buFont typeface="Wingdings" panose="05000000000000000000" pitchFamily="2" charset="2"/>
              <a:buChar char="§"/>
              <a:tabLst>
                <a:tab pos="447040" algn="l"/>
              </a:tabLst>
            </a:pPr>
            <a:r>
              <a:rPr sz="2800" dirty="0">
                <a:latin typeface="Arial" panose="020B0604020202020204" pitchFamily="34" charset="0"/>
                <a:cs typeface="Arial" panose="020B0604020202020204" pitchFamily="34" charset="0"/>
              </a:rPr>
              <a:t>	</a:t>
            </a:r>
            <a:r>
              <a:rPr lang="en-US" sz="2800" spc="-25" dirty="0">
                <a:latin typeface="Arial" panose="020B0604020202020204" pitchFamily="34" charset="0"/>
                <a:cs typeface="Arial" panose="020B0604020202020204" pitchFamily="34" charset="0"/>
              </a:rPr>
              <a:t>Confers </a:t>
            </a:r>
            <a:r>
              <a:rPr lang="en-US" sz="2800" dirty="0">
                <a:latin typeface="Arial" panose="020B0604020202020204" pitchFamily="34" charset="0"/>
                <a:cs typeface="Arial" panose="020B0604020202020204" pitchFamily="34" charset="0"/>
              </a:rPr>
              <a:t>a 40% </a:t>
            </a:r>
            <a:r>
              <a:rPr lang="en-US" sz="2800" spc="-25" dirty="0">
                <a:latin typeface="Arial" panose="020B0604020202020204" pitchFamily="34" charset="0"/>
                <a:cs typeface="Arial" panose="020B0604020202020204" pitchFamily="34" charset="0"/>
              </a:rPr>
              <a:t>to </a:t>
            </a:r>
            <a:r>
              <a:rPr lang="en-US" sz="2800" spc="-5" dirty="0">
                <a:latin typeface="Arial" panose="020B0604020202020204" pitchFamily="34" charset="0"/>
                <a:cs typeface="Arial" panose="020B0604020202020204" pitchFamily="34" charset="0"/>
              </a:rPr>
              <a:t>60% </a:t>
            </a:r>
            <a:r>
              <a:rPr lang="en-US" sz="2800" spc="-10" dirty="0">
                <a:latin typeface="Arial" panose="020B0604020202020204" pitchFamily="34" charset="0"/>
                <a:cs typeface="Arial" panose="020B0604020202020204" pitchFamily="34" charset="0"/>
              </a:rPr>
              <a:t>decrease </a:t>
            </a:r>
            <a:r>
              <a:rPr lang="en-US" sz="2800" spc="-5" dirty="0">
                <a:latin typeface="Arial" panose="020B0604020202020204" pitchFamily="34" charset="0"/>
                <a:cs typeface="Arial" panose="020B0604020202020204" pitchFamily="34" charset="0"/>
              </a:rPr>
              <a:t>in </a:t>
            </a:r>
            <a:r>
              <a:rPr lang="en-US" sz="2800" dirty="0">
                <a:latin typeface="Arial" panose="020B0604020202020204" pitchFamily="34" charset="0"/>
                <a:cs typeface="Arial" panose="020B0604020202020204" pitchFamily="34" charset="0"/>
              </a:rPr>
              <a:t>the </a:t>
            </a:r>
            <a:r>
              <a:rPr lang="en-US" sz="2800" spc="-10" dirty="0">
                <a:latin typeface="Arial" panose="020B0604020202020204" pitchFamily="34" charset="0"/>
                <a:cs typeface="Arial" panose="020B0604020202020204" pitchFamily="34" charset="0"/>
              </a:rPr>
              <a:t>death </a:t>
            </a:r>
            <a:r>
              <a:rPr lang="en-US" sz="2800" spc="-35" dirty="0">
                <a:latin typeface="Arial" panose="020B0604020202020204" pitchFamily="34" charset="0"/>
                <a:cs typeface="Arial" panose="020B0604020202020204" pitchFamily="34" charset="0"/>
              </a:rPr>
              <a:t>rate  </a:t>
            </a:r>
            <a:r>
              <a:rPr lang="en-US" sz="2800" spc="-10" dirty="0">
                <a:latin typeface="Arial" panose="020B0604020202020204" pitchFamily="34" charset="0"/>
                <a:cs typeface="Arial" panose="020B0604020202020204" pitchFamily="34" charset="0"/>
              </a:rPr>
              <a:t>compared </a:t>
            </a:r>
            <a:r>
              <a:rPr lang="en-US" sz="2800" dirty="0">
                <a:latin typeface="Arial" panose="020B0604020202020204" pitchFamily="34" charset="0"/>
                <a:cs typeface="Arial" panose="020B0604020202020204" pitchFamily="34" charset="0"/>
              </a:rPr>
              <a:t>with </a:t>
            </a:r>
            <a:r>
              <a:rPr lang="en-US" sz="2800" spc="-10" dirty="0">
                <a:latin typeface="Arial" panose="020B0604020202020204" pitchFamily="34" charset="0"/>
                <a:cs typeface="Arial" panose="020B0604020202020204" pitchFamily="34" charset="0"/>
              </a:rPr>
              <a:t>patients </a:t>
            </a:r>
            <a:r>
              <a:rPr lang="en-US" sz="2800" spc="-5" dirty="0">
                <a:latin typeface="Arial" panose="020B0604020202020204" pitchFamily="34" charset="0"/>
                <a:cs typeface="Arial" panose="020B0604020202020204" pitchFamily="34" charset="0"/>
              </a:rPr>
              <a:t>remaining </a:t>
            </a:r>
            <a:r>
              <a:rPr lang="en-US" sz="2800" dirty="0">
                <a:latin typeface="Arial" panose="020B0604020202020204" pitchFamily="34" charset="0"/>
                <a:cs typeface="Arial" panose="020B0604020202020204" pitchFamily="34" charset="0"/>
              </a:rPr>
              <a:t>on</a:t>
            </a:r>
            <a:r>
              <a:rPr lang="en-US" sz="2800" spc="25" dirty="0">
                <a:latin typeface="Arial" panose="020B0604020202020204" pitchFamily="34" charset="0"/>
                <a:cs typeface="Arial" panose="020B0604020202020204" pitchFamily="34" charset="0"/>
              </a:rPr>
              <a:t> </a:t>
            </a:r>
            <a:r>
              <a:rPr lang="en-US" sz="2800" spc="-10" dirty="0">
                <a:latin typeface="Arial" panose="020B0604020202020204" pitchFamily="34" charset="0"/>
                <a:cs typeface="Arial" panose="020B0604020202020204" pitchFamily="34" charset="0"/>
              </a:rPr>
              <a:t>dialysis.</a:t>
            </a:r>
          </a:p>
          <a:p>
            <a:pPr marL="342900" indent="-342900" algn="just">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n-US" sz="2800" dirty="0">
                <a:latin typeface="Arial" panose="020B0604020202020204" pitchFamily="34" charset="0"/>
                <a:cs typeface="Arial" panose="020B0604020202020204" pitchFamily="34" charset="0"/>
              </a:rPr>
              <a:t>Current post transplant survival for adults is 96% for living donor kidney transplants and 90% for deceased donor transplants</a:t>
            </a:r>
          </a:p>
          <a:p>
            <a:pPr marL="355600" marR="5080" indent="-342900" algn="just">
              <a:spcBef>
                <a:spcPts val="105"/>
              </a:spcBef>
              <a:buFont typeface="Wingdings" panose="05000000000000000000" pitchFamily="2" charset="2"/>
              <a:buChar char="§"/>
              <a:tabLst>
                <a:tab pos="447040" algn="l"/>
              </a:tabLst>
            </a:pPr>
            <a:endParaRPr lang="en-US" sz="2800" dirty="0">
              <a:latin typeface="Arial" panose="020B0604020202020204" pitchFamily="34" charset="0"/>
              <a:cs typeface="Arial" panose="020B0604020202020204" pitchFamily="34" charset="0"/>
            </a:endParaRPr>
          </a:p>
          <a:p>
            <a:pPr marL="355600" marR="5080" indent="-342900" algn="just">
              <a:spcBef>
                <a:spcPts val="770"/>
              </a:spcBef>
              <a:buFont typeface="Wingdings" panose="05000000000000000000" pitchFamily="2" charset="2"/>
              <a:buChar char="§"/>
              <a:tabLst>
                <a:tab pos="355600" algn="l"/>
              </a:tabLst>
            </a:pPr>
            <a:r>
              <a:rPr lang="en-US" sz="2800" spc="-5" dirty="0">
                <a:latin typeface="Arial" panose="020B0604020202020204" pitchFamily="34" charset="0"/>
                <a:cs typeface="Arial" panose="020B0604020202020204" pitchFamily="34" charset="0"/>
              </a:rPr>
              <a:t>The </a:t>
            </a:r>
            <a:r>
              <a:rPr lang="en-US" sz="2800" spc="-20" dirty="0">
                <a:latin typeface="Arial" panose="020B0604020202020204" pitchFamily="34" charset="0"/>
                <a:cs typeface="Arial" panose="020B0604020202020204" pitchFamily="34" charset="0"/>
              </a:rPr>
              <a:t>overall </a:t>
            </a:r>
            <a:r>
              <a:rPr lang="en-US" sz="2800" spc="-15" dirty="0">
                <a:latin typeface="Arial" panose="020B0604020202020204" pitchFamily="34" charset="0"/>
                <a:cs typeface="Arial" panose="020B0604020202020204" pitchFamily="34" charset="0"/>
              </a:rPr>
              <a:t>graft </a:t>
            </a:r>
            <a:r>
              <a:rPr lang="en-US" sz="2800" spc="-5" dirty="0">
                <a:latin typeface="Arial" panose="020B0604020202020204" pitchFamily="34" charset="0"/>
                <a:cs typeface="Arial" panose="020B0604020202020204" pitchFamily="34" charset="0"/>
              </a:rPr>
              <a:t>survival </a:t>
            </a:r>
            <a:r>
              <a:rPr lang="en-US" sz="2800" spc="-35" dirty="0">
                <a:latin typeface="Arial" panose="020B0604020202020204" pitchFamily="34" charset="0"/>
                <a:cs typeface="Arial" panose="020B0604020202020204" pitchFamily="34" charset="0"/>
              </a:rPr>
              <a:t>rate </a:t>
            </a:r>
            <a:r>
              <a:rPr lang="en-US" sz="2800" dirty="0">
                <a:latin typeface="Arial" panose="020B0604020202020204" pitchFamily="34" charset="0"/>
                <a:cs typeface="Arial" panose="020B0604020202020204" pitchFamily="34" charset="0"/>
              </a:rPr>
              <a:t>among </a:t>
            </a:r>
            <a:r>
              <a:rPr lang="en-US" sz="2800" spc="-15" dirty="0">
                <a:latin typeface="Arial" panose="020B0604020202020204" pitchFamily="34" charset="0"/>
                <a:cs typeface="Arial" panose="020B0604020202020204" pitchFamily="34" charset="0"/>
              </a:rPr>
              <a:t>cadaver  </a:t>
            </a:r>
            <a:r>
              <a:rPr lang="en-US" sz="2800" spc="-5" dirty="0">
                <a:latin typeface="Arial" panose="020B0604020202020204" pitchFamily="34" charset="0"/>
                <a:cs typeface="Arial" panose="020B0604020202020204" pitchFamily="34" charset="0"/>
              </a:rPr>
              <a:t>kidney </a:t>
            </a:r>
            <a:r>
              <a:rPr lang="en-US" sz="2800" spc="-10" dirty="0">
                <a:latin typeface="Arial" panose="020B0604020202020204" pitchFamily="34" charset="0"/>
                <a:cs typeface="Arial" panose="020B0604020202020204" pitchFamily="34" charset="0"/>
              </a:rPr>
              <a:t>transplant recipients </a:t>
            </a:r>
            <a:r>
              <a:rPr lang="en-US" sz="2800" spc="-15" dirty="0">
                <a:latin typeface="Arial" panose="020B0604020202020204" pitchFamily="34" charset="0"/>
                <a:cs typeface="Arial" panose="020B0604020202020204" pitchFamily="34" charset="0"/>
              </a:rPr>
              <a:t>at </a:t>
            </a:r>
            <a:r>
              <a:rPr lang="en-US" sz="2800" dirty="0">
                <a:latin typeface="Arial" panose="020B0604020202020204" pitchFamily="34" charset="0"/>
                <a:cs typeface="Arial" panose="020B0604020202020204" pitchFamily="34" charset="0"/>
              </a:rPr>
              <a:t>3 </a:t>
            </a:r>
            <a:r>
              <a:rPr lang="en-US" sz="2800" spc="-20" dirty="0">
                <a:latin typeface="Arial" panose="020B0604020202020204" pitchFamily="34" charset="0"/>
                <a:cs typeface="Arial" panose="020B0604020202020204" pitchFamily="34" charset="0"/>
              </a:rPr>
              <a:t>years </a:t>
            </a:r>
            <a:r>
              <a:rPr lang="en-US" sz="2800" spc="-5" dirty="0">
                <a:latin typeface="Arial" panose="020B0604020202020204" pitchFamily="34" charset="0"/>
                <a:cs typeface="Arial" panose="020B0604020202020204" pitchFamily="34" charset="0"/>
              </a:rPr>
              <a:t>is </a:t>
            </a:r>
            <a:r>
              <a:rPr lang="en-US" sz="2800" spc="-20" dirty="0">
                <a:latin typeface="Arial" panose="020B0604020202020204" pitchFamily="34" charset="0"/>
                <a:cs typeface="Arial" panose="020B0604020202020204" pitchFamily="34" charset="0"/>
              </a:rPr>
              <a:t>greater  </a:t>
            </a:r>
            <a:r>
              <a:rPr lang="en-US" sz="2800" dirty="0">
                <a:latin typeface="Arial" panose="020B0604020202020204" pitchFamily="34" charset="0"/>
                <a:cs typeface="Arial" panose="020B0604020202020204" pitchFamily="34" charset="0"/>
              </a:rPr>
              <a:t>than 88%, and </a:t>
            </a:r>
            <a:r>
              <a:rPr lang="en-US" sz="2800" spc="-5" dirty="0">
                <a:latin typeface="Arial" panose="020B0604020202020204" pitchFamily="34" charset="0"/>
                <a:cs typeface="Arial" panose="020B0604020202020204" pitchFamily="34" charset="0"/>
              </a:rPr>
              <a:t>it </a:t>
            </a:r>
            <a:r>
              <a:rPr lang="en-US" sz="2800" dirty="0">
                <a:latin typeface="Arial" panose="020B0604020202020204" pitchFamily="34" charset="0"/>
                <a:cs typeface="Arial" panose="020B0604020202020204" pitchFamily="34" charset="0"/>
              </a:rPr>
              <a:t>is </a:t>
            </a:r>
            <a:r>
              <a:rPr lang="en-US" sz="2800" spc="-15" dirty="0">
                <a:latin typeface="Arial" panose="020B0604020202020204" pitchFamily="34" charset="0"/>
                <a:cs typeface="Arial" panose="020B0604020202020204" pitchFamily="34" charset="0"/>
              </a:rPr>
              <a:t>approximately  </a:t>
            </a:r>
            <a:r>
              <a:rPr lang="en-US" sz="2800" dirty="0">
                <a:latin typeface="Arial" panose="020B0604020202020204" pitchFamily="34" charset="0"/>
                <a:cs typeface="Arial" panose="020B0604020202020204" pitchFamily="34" charset="0"/>
              </a:rPr>
              <a:t>93% </a:t>
            </a:r>
            <a:r>
              <a:rPr lang="en-US" sz="2800" spc="-5" dirty="0">
                <a:latin typeface="Arial" panose="020B0604020202020204" pitchFamily="34" charset="0"/>
                <a:cs typeface="Arial" panose="020B0604020202020204" pitchFamily="34" charset="0"/>
              </a:rPr>
              <a:t>in  </a:t>
            </a:r>
            <a:r>
              <a:rPr lang="en-US" sz="2800" spc="-10" dirty="0">
                <a:latin typeface="Arial" panose="020B0604020202020204" pitchFamily="34" charset="0"/>
                <a:cs typeface="Arial" panose="020B0604020202020204" pitchFamily="34" charset="0"/>
              </a:rPr>
              <a:t>recipients </a:t>
            </a:r>
            <a:r>
              <a:rPr lang="en-US" sz="2800" dirty="0">
                <a:latin typeface="Arial" panose="020B0604020202020204" pitchFamily="34" charset="0"/>
                <a:cs typeface="Arial" panose="020B0604020202020204" pitchFamily="34" charset="0"/>
              </a:rPr>
              <a:t>who </a:t>
            </a:r>
            <a:r>
              <a:rPr lang="en-US" sz="2800" spc="-15" dirty="0">
                <a:latin typeface="Arial" panose="020B0604020202020204" pitchFamily="34" charset="0"/>
                <a:cs typeface="Arial" panose="020B0604020202020204" pitchFamily="34" charset="0"/>
              </a:rPr>
              <a:t>receive </a:t>
            </a:r>
            <a:r>
              <a:rPr lang="en-US" sz="2800" dirty="0">
                <a:latin typeface="Arial" panose="020B0604020202020204" pitchFamily="34" charset="0"/>
                <a:cs typeface="Arial" panose="020B0604020202020204" pitchFamily="34" charset="0"/>
              </a:rPr>
              <a:t>a </a:t>
            </a:r>
            <a:r>
              <a:rPr lang="en-US" sz="2800" spc="-10" dirty="0">
                <a:latin typeface="Arial" panose="020B0604020202020204" pitchFamily="34" charset="0"/>
                <a:cs typeface="Arial" panose="020B0604020202020204" pitchFamily="34" charset="0"/>
              </a:rPr>
              <a:t>kidney </a:t>
            </a:r>
            <a:r>
              <a:rPr lang="en-US" sz="2800" spc="-15" dirty="0">
                <a:latin typeface="Arial" panose="020B0604020202020204" pitchFamily="34" charset="0"/>
                <a:cs typeface="Arial" panose="020B0604020202020204" pitchFamily="34" charset="0"/>
              </a:rPr>
              <a:t>from </a:t>
            </a:r>
            <a:r>
              <a:rPr lang="en-US" sz="2800" dirty="0">
                <a:latin typeface="Arial" panose="020B0604020202020204" pitchFamily="34" charset="0"/>
                <a:cs typeface="Arial" panose="020B0604020202020204" pitchFamily="34" charset="0"/>
              </a:rPr>
              <a:t>a living  </a:t>
            </a:r>
            <a:r>
              <a:rPr lang="en-US" sz="2800" spc="-55" dirty="0">
                <a:latin typeface="Arial" panose="020B0604020202020204" pitchFamily="34" charset="0"/>
                <a:cs typeface="Arial" panose="020B0604020202020204" pitchFamily="34" charset="0"/>
              </a:rPr>
              <a:t>donor.</a:t>
            </a:r>
            <a:endParaRPr lang="en-US" sz="2800" dirty="0">
              <a:latin typeface="Arial" panose="020B0604020202020204" pitchFamily="34" charset="0"/>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2409" y="186945"/>
            <a:ext cx="5653405" cy="696595"/>
          </a:xfrm>
          <a:prstGeom prst="rect">
            <a:avLst/>
          </a:prstGeom>
        </p:spPr>
        <p:txBody>
          <a:bodyPr vert="horz" wrap="square" lIns="0" tIns="12700" rIns="0" bIns="0" rtlCol="0" anchor="ctr">
            <a:spAutoFit/>
          </a:bodyPr>
          <a:lstStyle/>
          <a:p>
            <a:pPr marL="12700">
              <a:lnSpc>
                <a:spcPct val="100000"/>
              </a:lnSpc>
              <a:spcBef>
                <a:spcPts val="100"/>
              </a:spcBef>
            </a:pPr>
            <a:r>
              <a:rPr spc="-245" dirty="0"/>
              <a:t>Intraoperative</a:t>
            </a:r>
            <a:r>
              <a:rPr spc="-434" dirty="0"/>
              <a:t> </a:t>
            </a:r>
            <a:r>
              <a:rPr spc="-225" dirty="0"/>
              <a:t>Problems</a:t>
            </a:r>
            <a:endParaRPr/>
          </a:p>
        </p:txBody>
      </p:sp>
      <p:sp>
        <p:nvSpPr>
          <p:cNvPr id="3" name="object 3"/>
          <p:cNvSpPr txBox="1"/>
          <p:nvPr/>
        </p:nvSpPr>
        <p:spPr>
          <a:xfrm>
            <a:off x="2059941" y="1150365"/>
            <a:ext cx="7682865" cy="4465966"/>
          </a:xfrm>
          <a:prstGeom prst="rect">
            <a:avLst/>
          </a:prstGeom>
        </p:spPr>
        <p:txBody>
          <a:bodyPr vert="horz" wrap="square" lIns="0" tIns="13335" rIns="0" bIns="0" rtlCol="0">
            <a:spAutoFit/>
          </a:bodyPr>
          <a:lstStyle/>
          <a:p>
            <a:pPr marL="355600" marR="961390" indent="-342900">
              <a:spcBef>
                <a:spcPts val="105"/>
              </a:spcBef>
              <a:buFont typeface="Arial"/>
              <a:buChar char="•"/>
              <a:tabLst>
                <a:tab pos="354965" algn="l"/>
                <a:tab pos="355600" algn="l"/>
              </a:tabLst>
            </a:pPr>
            <a:r>
              <a:rPr sz="3200" b="1" i="1" spc="-5" dirty="0">
                <a:latin typeface="Carlito"/>
                <a:cs typeface="Carlito"/>
              </a:rPr>
              <a:t>Intraoperative Hypotension: </a:t>
            </a:r>
            <a:r>
              <a:rPr sz="3200" spc="-5" dirty="0">
                <a:latin typeface="Carlito"/>
                <a:cs typeface="Carlito"/>
              </a:rPr>
              <a:t>Common  </a:t>
            </a:r>
            <a:r>
              <a:rPr sz="3200" spc="-10" dirty="0">
                <a:latin typeface="Carlito"/>
                <a:cs typeface="Carlito"/>
              </a:rPr>
              <a:t>problem </a:t>
            </a:r>
            <a:r>
              <a:rPr sz="3200" dirty="0">
                <a:latin typeface="Carlito"/>
                <a:cs typeface="Carlito"/>
              </a:rPr>
              <a:t>in </a:t>
            </a:r>
            <a:r>
              <a:rPr sz="3200" spc="-5" dirty="0">
                <a:latin typeface="Carlito"/>
                <a:cs typeface="Carlito"/>
              </a:rPr>
              <a:t>these </a:t>
            </a:r>
            <a:r>
              <a:rPr sz="3200" spc="-10" dirty="0">
                <a:latin typeface="Carlito"/>
                <a:cs typeface="Carlito"/>
              </a:rPr>
              <a:t>patients. </a:t>
            </a:r>
            <a:r>
              <a:rPr sz="3200" spc="-5" dirty="0">
                <a:latin typeface="Carlito"/>
                <a:cs typeface="Carlito"/>
              </a:rPr>
              <a:t>Causes</a:t>
            </a:r>
            <a:r>
              <a:rPr sz="3200" spc="5" dirty="0">
                <a:latin typeface="Carlito"/>
                <a:cs typeface="Carlito"/>
              </a:rPr>
              <a:t> </a:t>
            </a:r>
            <a:r>
              <a:rPr sz="3200" spc="-10" dirty="0">
                <a:latin typeface="Carlito"/>
                <a:cs typeface="Carlito"/>
              </a:rPr>
              <a:t>are:</a:t>
            </a:r>
            <a:endParaRPr sz="3200">
              <a:latin typeface="Carlito"/>
              <a:cs typeface="Carlito"/>
            </a:endParaRPr>
          </a:p>
          <a:p>
            <a:pPr marL="355600" indent="-342900">
              <a:spcBef>
                <a:spcPts val="770"/>
              </a:spcBef>
              <a:buFont typeface="Arial"/>
              <a:buChar char="•"/>
              <a:tabLst>
                <a:tab pos="354965" algn="l"/>
                <a:tab pos="355600" algn="l"/>
              </a:tabLst>
            </a:pPr>
            <a:r>
              <a:rPr sz="3200" spc="-10" dirty="0">
                <a:latin typeface="Carlito"/>
                <a:cs typeface="Carlito"/>
              </a:rPr>
              <a:t>Hypovolemia</a:t>
            </a:r>
            <a:endParaRPr sz="3200">
              <a:latin typeface="Carlito"/>
              <a:cs typeface="Carlito"/>
            </a:endParaRPr>
          </a:p>
          <a:p>
            <a:pPr marL="355600" indent="-342900">
              <a:spcBef>
                <a:spcPts val="765"/>
              </a:spcBef>
              <a:buFont typeface="Arial"/>
              <a:buChar char="•"/>
              <a:tabLst>
                <a:tab pos="354965" algn="l"/>
                <a:tab pos="355600" algn="l"/>
              </a:tabLst>
            </a:pPr>
            <a:r>
              <a:rPr sz="3200" spc="-5" dirty="0">
                <a:latin typeface="Carlito"/>
                <a:cs typeface="Carlito"/>
              </a:rPr>
              <a:t>Acidosis</a:t>
            </a:r>
            <a:endParaRPr sz="3200">
              <a:latin typeface="Carlito"/>
              <a:cs typeface="Carlito"/>
            </a:endParaRPr>
          </a:p>
          <a:p>
            <a:pPr marL="355600" indent="-342900">
              <a:spcBef>
                <a:spcPts val="770"/>
              </a:spcBef>
              <a:buFont typeface="Arial"/>
              <a:buChar char="•"/>
              <a:tabLst>
                <a:tab pos="354965" algn="l"/>
                <a:tab pos="355600" algn="l"/>
              </a:tabLst>
            </a:pPr>
            <a:r>
              <a:rPr sz="3200" spc="-15" dirty="0">
                <a:latin typeface="Carlito"/>
                <a:cs typeface="Carlito"/>
              </a:rPr>
              <a:t>Myocardial</a:t>
            </a:r>
            <a:r>
              <a:rPr sz="3200" spc="-20" dirty="0">
                <a:latin typeface="Carlito"/>
                <a:cs typeface="Carlito"/>
              </a:rPr>
              <a:t> </a:t>
            </a:r>
            <a:r>
              <a:rPr sz="3200" spc="-10" dirty="0">
                <a:latin typeface="Carlito"/>
                <a:cs typeface="Carlito"/>
              </a:rPr>
              <a:t>dysfunction</a:t>
            </a:r>
            <a:endParaRPr sz="3200">
              <a:latin typeface="Carlito"/>
              <a:cs typeface="Carlito"/>
            </a:endParaRPr>
          </a:p>
          <a:p>
            <a:pPr marL="355600" indent="-342900">
              <a:spcBef>
                <a:spcPts val="770"/>
              </a:spcBef>
              <a:buFont typeface="Arial"/>
              <a:buChar char="•"/>
              <a:tabLst>
                <a:tab pos="354965" algn="l"/>
                <a:tab pos="355600" algn="l"/>
              </a:tabLst>
            </a:pPr>
            <a:r>
              <a:rPr sz="3200" spc="-10" dirty="0">
                <a:latin typeface="Carlito"/>
                <a:cs typeface="Carlito"/>
              </a:rPr>
              <a:t>Fistula </a:t>
            </a:r>
            <a:r>
              <a:rPr sz="3200" spc="-30" dirty="0">
                <a:latin typeface="Carlito"/>
                <a:cs typeface="Carlito"/>
              </a:rPr>
              <a:t>effect </a:t>
            </a:r>
            <a:r>
              <a:rPr sz="3200" spc="-5" dirty="0">
                <a:latin typeface="Carlito"/>
                <a:cs typeface="Carlito"/>
              </a:rPr>
              <a:t>of the </a:t>
            </a:r>
            <a:r>
              <a:rPr sz="3200" spc="-20" dirty="0">
                <a:latin typeface="Carlito"/>
                <a:cs typeface="Carlito"/>
              </a:rPr>
              <a:t>grafted</a:t>
            </a:r>
            <a:r>
              <a:rPr sz="3200" spc="50" dirty="0">
                <a:latin typeface="Carlito"/>
                <a:cs typeface="Carlito"/>
              </a:rPr>
              <a:t> </a:t>
            </a:r>
            <a:r>
              <a:rPr sz="3200" spc="-5" dirty="0">
                <a:latin typeface="Carlito"/>
                <a:cs typeface="Carlito"/>
              </a:rPr>
              <a:t>kidney</a:t>
            </a:r>
            <a:endParaRPr sz="3200">
              <a:latin typeface="Carlito"/>
              <a:cs typeface="Carlito"/>
            </a:endParaRPr>
          </a:p>
          <a:p>
            <a:pPr marL="355600" marR="5080" indent="-342900">
              <a:spcBef>
                <a:spcPts val="770"/>
              </a:spcBef>
              <a:buFont typeface="Arial"/>
              <a:buChar char="•"/>
              <a:tabLst>
                <a:tab pos="354965" algn="l"/>
                <a:tab pos="355600" algn="l"/>
              </a:tabLst>
            </a:pPr>
            <a:r>
              <a:rPr sz="3200" spc="-10" dirty="0">
                <a:latin typeface="Carlito"/>
                <a:cs typeface="Carlito"/>
              </a:rPr>
              <a:t>Release </a:t>
            </a:r>
            <a:r>
              <a:rPr sz="3200" spc="-5" dirty="0">
                <a:latin typeface="Carlito"/>
                <a:cs typeface="Carlito"/>
              </a:rPr>
              <a:t>of </a:t>
            </a:r>
            <a:r>
              <a:rPr sz="3200" spc="-10" dirty="0">
                <a:latin typeface="Carlito"/>
                <a:cs typeface="Carlito"/>
              </a:rPr>
              <a:t>inflammatory </a:t>
            </a:r>
            <a:r>
              <a:rPr sz="3200" spc="-15" dirty="0">
                <a:latin typeface="Carlito"/>
                <a:cs typeface="Carlito"/>
              </a:rPr>
              <a:t>mediators from </a:t>
            </a:r>
            <a:r>
              <a:rPr sz="3200" dirty="0">
                <a:latin typeface="Carlito"/>
                <a:cs typeface="Carlito"/>
              </a:rPr>
              <a:t>the  ischemic</a:t>
            </a:r>
            <a:r>
              <a:rPr sz="3200" spc="-15" dirty="0">
                <a:latin typeface="Carlito"/>
                <a:cs typeface="Carlito"/>
              </a:rPr>
              <a:t> </a:t>
            </a:r>
            <a:r>
              <a:rPr sz="3200" dirty="0">
                <a:latin typeface="Carlito"/>
                <a:cs typeface="Carlito"/>
              </a:rPr>
              <a:t>limb</a:t>
            </a:r>
            <a:endParaRPr sz="3200">
              <a:latin typeface="Carlito"/>
              <a:cs typeface="Carlit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5571" y="461594"/>
            <a:ext cx="7289165" cy="697230"/>
          </a:xfrm>
          <a:prstGeom prst="rect">
            <a:avLst/>
          </a:prstGeom>
        </p:spPr>
        <p:txBody>
          <a:bodyPr vert="horz" wrap="square" lIns="0" tIns="13335" rIns="0" bIns="0" rtlCol="0" anchor="ctr">
            <a:spAutoFit/>
          </a:bodyPr>
          <a:lstStyle/>
          <a:p>
            <a:pPr marL="12700">
              <a:lnSpc>
                <a:spcPct val="100000"/>
              </a:lnSpc>
              <a:spcBef>
                <a:spcPts val="105"/>
              </a:spcBef>
            </a:pPr>
            <a:r>
              <a:rPr spc="-300" dirty="0"/>
              <a:t>Excessive </a:t>
            </a:r>
            <a:r>
              <a:rPr spc="-260" dirty="0"/>
              <a:t>intraoperive</a:t>
            </a:r>
            <a:r>
              <a:rPr spc="-405" dirty="0"/>
              <a:t> </a:t>
            </a:r>
            <a:r>
              <a:rPr spc="-229" dirty="0"/>
              <a:t>bleeding</a:t>
            </a:r>
            <a:endParaRPr/>
          </a:p>
        </p:txBody>
      </p:sp>
      <p:sp>
        <p:nvSpPr>
          <p:cNvPr id="3" name="object 3"/>
          <p:cNvSpPr txBox="1"/>
          <p:nvPr/>
        </p:nvSpPr>
        <p:spPr>
          <a:xfrm>
            <a:off x="2059940" y="1510635"/>
            <a:ext cx="3646170" cy="1196340"/>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spc="-5" dirty="0">
                <a:latin typeface="Carlito"/>
                <a:cs typeface="Carlito"/>
              </a:rPr>
              <a:t>Causes</a:t>
            </a:r>
            <a:r>
              <a:rPr sz="3200" spc="-20" dirty="0">
                <a:latin typeface="Carlito"/>
                <a:cs typeface="Carlito"/>
              </a:rPr>
              <a:t> </a:t>
            </a:r>
            <a:r>
              <a:rPr sz="3200" spc="-10" dirty="0">
                <a:latin typeface="Carlito"/>
                <a:cs typeface="Carlito"/>
              </a:rPr>
              <a:t>are:</a:t>
            </a:r>
            <a:endParaRPr sz="3200">
              <a:latin typeface="Carlito"/>
              <a:cs typeface="Carlito"/>
            </a:endParaRPr>
          </a:p>
          <a:p>
            <a:pPr marL="355600" indent="-342900">
              <a:spcBef>
                <a:spcPts val="770"/>
              </a:spcBef>
              <a:buFont typeface="Arial"/>
              <a:buChar char="•"/>
              <a:tabLst>
                <a:tab pos="354965" algn="l"/>
                <a:tab pos="355600" algn="l"/>
              </a:tabLst>
            </a:pPr>
            <a:r>
              <a:rPr sz="3200" spc="-10" dirty="0">
                <a:latin typeface="Carlito"/>
                <a:cs typeface="Carlito"/>
              </a:rPr>
              <a:t>Platelet</a:t>
            </a:r>
            <a:r>
              <a:rPr sz="3200" spc="-95" dirty="0">
                <a:latin typeface="Carlito"/>
                <a:cs typeface="Carlito"/>
              </a:rPr>
              <a:t> </a:t>
            </a:r>
            <a:r>
              <a:rPr sz="3200" spc="-10" dirty="0">
                <a:latin typeface="Carlito"/>
                <a:cs typeface="Carlito"/>
              </a:rPr>
              <a:t>dysfunction</a:t>
            </a:r>
            <a:endParaRPr sz="3200">
              <a:latin typeface="Carlito"/>
              <a:cs typeface="Carlito"/>
            </a:endParaRPr>
          </a:p>
        </p:txBody>
      </p:sp>
      <p:sp>
        <p:nvSpPr>
          <p:cNvPr id="4" name="object 4"/>
          <p:cNvSpPr txBox="1"/>
          <p:nvPr/>
        </p:nvSpPr>
        <p:spPr>
          <a:xfrm>
            <a:off x="6420740" y="2192858"/>
            <a:ext cx="2355215" cy="514350"/>
          </a:xfrm>
          <a:prstGeom prst="rect">
            <a:avLst/>
          </a:prstGeom>
        </p:spPr>
        <p:txBody>
          <a:bodyPr vert="horz" wrap="square" lIns="0" tIns="13335" rIns="0" bIns="0" rtlCol="0">
            <a:spAutoFit/>
          </a:bodyPr>
          <a:lstStyle/>
          <a:p>
            <a:pPr marL="12700">
              <a:spcBef>
                <a:spcPts val="105"/>
              </a:spcBef>
            </a:pPr>
            <a:r>
              <a:rPr sz="3200" spc="-5" dirty="0">
                <a:latin typeface="Carlito"/>
                <a:cs typeface="Carlito"/>
              </a:rPr>
              <a:t>De</a:t>
            </a:r>
            <a:r>
              <a:rPr sz="3200" spc="-15" dirty="0">
                <a:latin typeface="Carlito"/>
                <a:cs typeface="Carlito"/>
              </a:rPr>
              <a:t>s</a:t>
            </a:r>
            <a:r>
              <a:rPr sz="3200" dirty="0">
                <a:latin typeface="Carlito"/>
                <a:cs typeface="Carlito"/>
              </a:rPr>
              <a:t>mop</a:t>
            </a:r>
            <a:r>
              <a:rPr sz="3200" spc="-45" dirty="0">
                <a:latin typeface="Carlito"/>
                <a:cs typeface="Carlito"/>
              </a:rPr>
              <a:t>r</a:t>
            </a:r>
            <a:r>
              <a:rPr sz="3200" dirty="0">
                <a:latin typeface="Carlito"/>
                <a:cs typeface="Carlito"/>
              </a:rPr>
              <a:t>es</a:t>
            </a:r>
            <a:r>
              <a:rPr sz="3200" spc="-15" dirty="0">
                <a:latin typeface="Carlito"/>
                <a:cs typeface="Carlito"/>
              </a:rPr>
              <a:t>s</a:t>
            </a:r>
            <a:r>
              <a:rPr sz="3200" dirty="0">
                <a:latin typeface="Carlito"/>
                <a:cs typeface="Carlito"/>
              </a:rPr>
              <a:t>in</a:t>
            </a:r>
            <a:endParaRPr sz="3200">
              <a:latin typeface="Carlito"/>
              <a:cs typeface="Carlito"/>
            </a:endParaRPr>
          </a:p>
        </p:txBody>
      </p:sp>
      <p:sp>
        <p:nvSpPr>
          <p:cNvPr id="5" name="object 5"/>
          <p:cNvSpPr txBox="1"/>
          <p:nvPr/>
        </p:nvSpPr>
        <p:spPr>
          <a:xfrm>
            <a:off x="2402840" y="2680844"/>
            <a:ext cx="4471035" cy="513715"/>
          </a:xfrm>
          <a:prstGeom prst="rect">
            <a:avLst/>
          </a:prstGeom>
        </p:spPr>
        <p:txBody>
          <a:bodyPr vert="horz" wrap="square" lIns="0" tIns="13335" rIns="0" bIns="0" rtlCol="0">
            <a:spAutoFit/>
          </a:bodyPr>
          <a:lstStyle/>
          <a:p>
            <a:pPr marL="12700">
              <a:spcBef>
                <a:spcPts val="105"/>
              </a:spcBef>
            </a:pPr>
            <a:r>
              <a:rPr sz="3200" spc="-5" dirty="0">
                <a:latin typeface="Carlito"/>
                <a:cs typeface="Carlito"/>
              </a:rPr>
              <a:t>(0.03IU/kg) of </a:t>
            </a:r>
            <a:r>
              <a:rPr sz="3200" dirty="0">
                <a:latin typeface="Carlito"/>
                <a:cs typeface="Carlito"/>
              </a:rPr>
              <a:t>SDP</a:t>
            </a:r>
            <a:r>
              <a:rPr sz="3200" spc="-40" dirty="0">
                <a:latin typeface="Carlito"/>
                <a:cs typeface="Carlito"/>
              </a:rPr>
              <a:t> </a:t>
            </a:r>
            <a:r>
              <a:rPr sz="3200" spc="-10" dirty="0">
                <a:latin typeface="Carlito"/>
                <a:cs typeface="Carlito"/>
              </a:rPr>
              <a:t>infusion</a:t>
            </a:r>
            <a:endParaRPr sz="3200">
              <a:latin typeface="Carlito"/>
              <a:cs typeface="Carlito"/>
            </a:endParaRPr>
          </a:p>
        </p:txBody>
      </p:sp>
      <p:sp>
        <p:nvSpPr>
          <p:cNvPr id="6" name="object 6"/>
          <p:cNvSpPr txBox="1"/>
          <p:nvPr/>
        </p:nvSpPr>
        <p:spPr>
          <a:xfrm>
            <a:off x="5320305" y="3266060"/>
            <a:ext cx="3684904" cy="513715"/>
          </a:xfrm>
          <a:prstGeom prst="rect">
            <a:avLst/>
          </a:prstGeom>
        </p:spPr>
        <p:txBody>
          <a:bodyPr vert="horz" wrap="square" lIns="0" tIns="13335" rIns="0" bIns="0" rtlCol="0">
            <a:spAutoFit/>
          </a:bodyPr>
          <a:lstStyle/>
          <a:p>
            <a:pPr marL="12700">
              <a:spcBef>
                <a:spcPts val="105"/>
              </a:spcBef>
            </a:pPr>
            <a:r>
              <a:rPr sz="3200" spc="-15" dirty="0">
                <a:latin typeface="Carlito"/>
                <a:cs typeface="Carlito"/>
              </a:rPr>
              <a:t>Cryoprecipitate </a:t>
            </a:r>
            <a:r>
              <a:rPr sz="3200" spc="-5" dirty="0">
                <a:latin typeface="Carlito"/>
                <a:cs typeface="Carlito"/>
              </a:rPr>
              <a:t>or</a:t>
            </a:r>
            <a:r>
              <a:rPr sz="3200" spc="-40" dirty="0">
                <a:latin typeface="Carlito"/>
                <a:cs typeface="Carlito"/>
              </a:rPr>
              <a:t> </a:t>
            </a:r>
            <a:r>
              <a:rPr sz="3200" spc="-5" dirty="0">
                <a:latin typeface="Carlito"/>
                <a:cs typeface="Carlito"/>
              </a:rPr>
              <a:t>FFP</a:t>
            </a:r>
            <a:endParaRPr sz="3200">
              <a:latin typeface="Carlito"/>
              <a:cs typeface="Carlito"/>
            </a:endParaRPr>
          </a:p>
        </p:txBody>
      </p:sp>
      <p:sp>
        <p:nvSpPr>
          <p:cNvPr id="7" name="object 7"/>
          <p:cNvSpPr txBox="1"/>
          <p:nvPr/>
        </p:nvSpPr>
        <p:spPr>
          <a:xfrm>
            <a:off x="2059940" y="3266060"/>
            <a:ext cx="7830184" cy="2757805"/>
          </a:xfrm>
          <a:prstGeom prst="rect">
            <a:avLst/>
          </a:prstGeom>
        </p:spPr>
        <p:txBody>
          <a:bodyPr vert="horz" wrap="square" lIns="0" tIns="13335" rIns="0" bIns="0" rtlCol="0">
            <a:spAutoFit/>
          </a:bodyPr>
          <a:lstStyle/>
          <a:p>
            <a:pPr marL="355600" marR="5196205" indent="-342900">
              <a:spcBef>
                <a:spcPts val="105"/>
              </a:spcBef>
              <a:buFont typeface="Arial"/>
              <a:buChar char="•"/>
              <a:tabLst>
                <a:tab pos="354965" algn="l"/>
                <a:tab pos="355600" algn="l"/>
              </a:tabLst>
            </a:pPr>
            <a:r>
              <a:rPr sz="3200" spc="-5" dirty="0">
                <a:latin typeface="Carlito"/>
                <a:cs typeface="Carlito"/>
              </a:rPr>
              <a:t>Coagulop</a:t>
            </a:r>
            <a:r>
              <a:rPr sz="3200" spc="-30" dirty="0">
                <a:latin typeface="Carlito"/>
                <a:cs typeface="Carlito"/>
              </a:rPr>
              <a:t>a</a:t>
            </a:r>
            <a:r>
              <a:rPr sz="3200" dirty="0">
                <a:latin typeface="Carlito"/>
                <a:cs typeface="Carlito"/>
              </a:rPr>
              <a:t>t</a:t>
            </a:r>
            <a:r>
              <a:rPr sz="3200" spc="-70" dirty="0">
                <a:latin typeface="Carlito"/>
                <a:cs typeface="Carlito"/>
              </a:rPr>
              <a:t>h</a:t>
            </a:r>
            <a:r>
              <a:rPr sz="3200" dirty="0">
                <a:latin typeface="Carlito"/>
                <a:cs typeface="Carlito"/>
              </a:rPr>
              <a:t>y  </a:t>
            </a:r>
            <a:r>
              <a:rPr sz="3200" spc="-10" dirty="0">
                <a:latin typeface="Carlito"/>
                <a:cs typeface="Carlito"/>
              </a:rPr>
              <a:t>infusion</a:t>
            </a:r>
            <a:endParaRPr sz="3200">
              <a:latin typeface="Carlito"/>
              <a:cs typeface="Carlito"/>
            </a:endParaRPr>
          </a:p>
          <a:p>
            <a:pPr marL="355600" indent="-342900">
              <a:spcBef>
                <a:spcPts val="765"/>
              </a:spcBef>
              <a:buFont typeface="Arial"/>
              <a:buChar char="•"/>
              <a:tabLst>
                <a:tab pos="354965" algn="l"/>
                <a:tab pos="355600" algn="l"/>
              </a:tabLst>
            </a:pPr>
            <a:r>
              <a:rPr sz="3200" spc="-5" dirty="0">
                <a:latin typeface="Carlito"/>
                <a:cs typeface="Carlito"/>
              </a:rPr>
              <a:t>Acidosis</a:t>
            </a:r>
            <a:endParaRPr sz="3200">
              <a:latin typeface="Carlito"/>
              <a:cs typeface="Carlito"/>
            </a:endParaRPr>
          </a:p>
          <a:p>
            <a:pPr marL="355600" indent="-342900">
              <a:spcBef>
                <a:spcPts val="770"/>
              </a:spcBef>
              <a:buFont typeface="Arial"/>
              <a:buChar char="•"/>
              <a:tabLst>
                <a:tab pos="354965" algn="l"/>
                <a:tab pos="355600" algn="l"/>
              </a:tabLst>
            </a:pPr>
            <a:r>
              <a:rPr sz="3200" spc="-5" dirty="0">
                <a:latin typeface="Carlito"/>
                <a:cs typeface="Carlito"/>
              </a:rPr>
              <a:t>Hypothermia</a:t>
            </a:r>
            <a:endParaRPr sz="3200">
              <a:latin typeface="Carlito"/>
              <a:cs typeface="Carlito"/>
            </a:endParaRPr>
          </a:p>
          <a:p>
            <a:pPr marL="250190">
              <a:spcBef>
                <a:spcPts val="770"/>
              </a:spcBef>
            </a:pPr>
            <a:r>
              <a:rPr sz="3200" i="1" spc="-5" dirty="0">
                <a:latin typeface="Carlito"/>
                <a:cs typeface="Carlito"/>
              </a:rPr>
              <a:t>Cause of bleeding should be confirmed </a:t>
            </a:r>
            <a:r>
              <a:rPr sz="3200" i="1" spc="-10" dirty="0">
                <a:latin typeface="Carlito"/>
                <a:cs typeface="Carlito"/>
              </a:rPr>
              <a:t>by</a:t>
            </a:r>
            <a:r>
              <a:rPr sz="3200" i="1" spc="15" dirty="0">
                <a:latin typeface="Carlito"/>
                <a:cs typeface="Carlito"/>
              </a:rPr>
              <a:t> </a:t>
            </a:r>
            <a:r>
              <a:rPr sz="3200" i="1" spc="-15" dirty="0">
                <a:latin typeface="Carlito"/>
                <a:cs typeface="Carlito"/>
              </a:rPr>
              <a:t>TEG</a:t>
            </a:r>
            <a:endParaRPr sz="3200">
              <a:latin typeface="Carlito"/>
              <a:cs typeface="Carlito"/>
            </a:endParaRPr>
          </a:p>
        </p:txBody>
      </p:sp>
      <p:sp>
        <p:nvSpPr>
          <p:cNvPr id="8" name="object 8"/>
          <p:cNvSpPr/>
          <p:nvPr/>
        </p:nvSpPr>
        <p:spPr>
          <a:xfrm>
            <a:off x="5791200" y="2460499"/>
            <a:ext cx="457200" cy="111125"/>
          </a:xfrm>
          <a:custGeom>
            <a:avLst/>
            <a:gdLst/>
            <a:ahLst/>
            <a:cxnLst/>
            <a:rect l="l" t="t" r="r" b="b"/>
            <a:pathLst>
              <a:path w="457200" h="111125">
                <a:moveTo>
                  <a:pt x="403083" y="65028"/>
                </a:moveTo>
                <a:lnTo>
                  <a:pt x="352678" y="94234"/>
                </a:lnTo>
                <a:lnTo>
                  <a:pt x="351154" y="100075"/>
                </a:lnTo>
                <a:lnTo>
                  <a:pt x="353695" y="104521"/>
                </a:lnTo>
                <a:lnTo>
                  <a:pt x="356362" y="109092"/>
                </a:lnTo>
                <a:lnTo>
                  <a:pt x="362203" y="110743"/>
                </a:lnTo>
                <a:lnTo>
                  <a:pt x="440783" y="65150"/>
                </a:lnTo>
                <a:lnTo>
                  <a:pt x="403083" y="65028"/>
                </a:lnTo>
                <a:close/>
              </a:path>
              <a:path w="457200" h="111125">
                <a:moveTo>
                  <a:pt x="419374" y="55595"/>
                </a:moveTo>
                <a:lnTo>
                  <a:pt x="403083" y="65028"/>
                </a:lnTo>
                <a:lnTo>
                  <a:pt x="438276" y="65150"/>
                </a:lnTo>
                <a:lnTo>
                  <a:pt x="438285" y="63880"/>
                </a:lnTo>
                <a:lnTo>
                  <a:pt x="433450" y="63880"/>
                </a:lnTo>
                <a:lnTo>
                  <a:pt x="419374" y="55595"/>
                </a:lnTo>
                <a:close/>
              </a:path>
              <a:path w="457200" h="111125">
                <a:moveTo>
                  <a:pt x="362585" y="0"/>
                </a:moveTo>
                <a:lnTo>
                  <a:pt x="356742" y="1524"/>
                </a:lnTo>
                <a:lnTo>
                  <a:pt x="351409" y="10667"/>
                </a:lnTo>
                <a:lnTo>
                  <a:pt x="352933" y="16510"/>
                </a:lnTo>
                <a:lnTo>
                  <a:pt x="403036" y="45978"/>
                </a:lnTo>
                <a:lnTo>
                  <a:pt x="438403" y="46100"/>
                </a:lnTo>
                <a:lnTo>
                  <a:pt x="438276" y="65150"/>
                </a:lnTo>
                <a:lnTo>
                  <a:pt x="440783" y="65150"/>
                </a:lnTo>
                <a:lnTo>
                  <a:pt x="457200" y="55625"/>
                </a:lnTo>
                <a:lnTo>
                  <a:pt x="362585" y="0"/>
                </a:lnTo>
                <a:close/>
              </a:path>
              <a:path w="457200" h="111125">
                <a:moveTo>
                  <a:pt x="0" y="44576"/>
                </a:moveTo>
                <a:lnTo>
                  <a:pt x="0" y="63626"/>
                </a:lnTo>
                <a:lnTo>
                  <a:pt x="403083" y="65028"/>
                </a:lnTo>
                <a:lnTo>
                  <a:pt x="419374" y="55595"/>
                </a:lnTo>
                <a:lnTo>
                  <a:pt x="403036" y="45978"/>
                </a:lnTo>
                <a:lnTo>
                  <a:pt x="0" y="44576"/>
                </a:lnTo>
                <a:close/>
              </a:path>
              <a:path w="457200" h="111125">
                <a:moveTo>
                  <a:pt x="433577" y="47371"/>
                </a:moveTo>
                <a:lnTo>
                  <a:pt x="419374" y="55595"/>
                </a:lnTo>
                <a:lnTo>
                  <a:pt x="433450" y="63880"/>
                </a:lnTo>
                <a:lnTo>
                  <a:pt x="433577" y="47371"/>
                </a:lnTo>
                <a:close/>
              </a:path>
              <a:path w="457200" h="111125">
                <a:moveTo>
                  <a:pt x="438395" y="47371"/>
                </a:moveTo>
                <a:lnTo>
                  <a:pt x="433577" y="47371"/>
                </a:lnTo>
                <a:lnTo>
                  <a:pt x="433450" y="63880"/>
                </a:lnTo>
                <a:lnTo>
                  <a:pt x="438285" y="63880"/>
                </a:lnTo>
                <a:lnTo>
                  <a:pt x="438395" y="47371"/>
                </a:lnTo>
                <a:close/>
              </a:path>
              <a:path w="457200" h="111125">
                <a:moveTo>
                  <a:pt x="403036" y="45978"/>
                </a:moveTo>
                <a:lnTo>
                  <a:pt x="419374" y="55595"/>
                </a:lnTo>
                <a:lnTo>
                  <a:pt x="433577" y="47371"/>
                </a:lnTo>
                <a:lnTo>
                  <a:pt x="438395" y="47371"/>
                </a:lnTo>
                <a:lnTo>
                  <a:pt x="438403" y="46100"/>
                </a:lnTo>
                <a:lnTo>
                  <a:pt x="403036" y="45978"/>
                </a:lnTo>
                <a:close/>
              </a:path>
            </a:pathLst>
          </a:custGeom>
          <a:solidFill>
            <a:srgbClr val="000000"/>
          </a:solidFill>
        </p:spPr>
        <p:txBody>
          <a:bodyPr wrap="square" lIns="0" tIns="0" rIns="0" bIns="0" rtlCol="0"/>
          <a:lstStyle/>
          <a:p>
            <a:endParaRPr/>
          </a:p>
        </p:txBody>
      </p:sp>
      <p:sp>
        <p:nvSpPr>
          <p:cNvPr id="9" name="object 9"/>
          <p:cNvSpPr/>
          <p:nvPr/>
        </p:nvSpPr>
        <p:spPr>
          <a:xfrm>
            <a:off x="4800600" y="3525774"/>
            <a:ext cx="457200" cy="111125"/>
          </a:xfrm>
          <a:custGeom>
            <a:avLst/>
            <a:gdLst/>
            <a:ahLst/>
            <a:cxnLst/>
            <a:rect l="l" t="t" r="r" b="b"/>
            <a:pathLst>
              <a:path w="457200" h="111125">
                <a:moveTo>
                  <a:pt x="403214" y="64902"/>
                </a:moveTo>
                <a:lnTo>
                  <a:pt x="352678" y="94106"/>
                </a:lnTo>
                <a:lnTo>
                  <a:pt x="351154" y="99949"/>
                </a:lnTo>
                <a:lnTo>
                  <a:pt x="353695" y="104520"/>
                </a:lnTo>
                <a:lnTo>
                  <a:pt x="356362" y="109093"/>
                </a:lnTo>
                <a:lnTo>
                  <a:pt x="362203" y="110617"/>
                </a:lnTo>
                <a:lnTo>
                  <a:pt x="440958" y="65024"/>
                </a:lnTo>
                <a:lnTo>
                  <a:pt x="403214" y="64902"/>
                </a:lnTo>
                <a:close/>
              </a:path>
              <a:path w="457200" h="111125">
                <a:moveTo>
                  <a:pt x="419463" y="55520"/>
                </a:moveTo>
                <a:lnTo>
                  <a:pt x="403214" y="64902"/>
                </a:lnTo>
                <a:lnTo>
                  <a:pt x="438276" y="65024"/>
                </a:lnTo>
                <a:lnTo>
                  <a:pt x="438285" y="63753"/>
                </a:lnTo>
                <a:lnTo>
                  <a:pt x="433450" y="63753"/>
                </a:lnTo>
                <a:lnTo>
                  <a:pt x="419463" y="55520"/>
                </a:lnTo>
                <a:close/>
              </a:path>
              <a:path w="457200" h="111125">
                <a:moveTo>
                  <a:pt x="362585" y="0"/>
                </a:moveTo>
                <a:lnTo>
                  <a:pt x="356742" y="1524"/>
                </a:lnTo>
                <a:lnTo>
                  <a:pt x="354075" y="5968"/>
                </a:lnTo>
                <a:lnTo>
                  <a:pt x="351409" y="10540"/>
                </a:lnTo>
                <a:lnTo>
                  <a:pt x="352933" y="16383"/>
                </a:lnTo>
                <a:lnTo>
                  <a:pt x="403036" y="45851"/>
                </a:lnTo>
                <a:lnTo>
                  <a:pt x="438403" y="45974"/>
                </a:lnTo>
                <a:lnTo>
                  <a:pt x="438276" y="65024"/>
                </a:lnTo>
                <a:lnTo>
                  <a:pt x="440958" y="65024"/>
                </a:lnTo>
                <a:lnTo>
                  <a:pt x="457200" y="55625"/>
                </a:lnTo>
                <a:lnTo>
                  <a:pt x="362585" y="0"/>
                </a:lnTo>
                <a:close/>
              </a:path>
              <a:path w="457200" h="111125">
                <a:moveTo>
                  <a:pt x="0" y="44450"/>
                </a:moveTo>
                <a:lnTo>
                  <a:pt x="0" y="63500"/>
                </a:lnTo>
                <a:lnTo>
                  <a:pt x="403214" y="64902"/>
                </a:lnTo>
                <a:lnTo>
                  <a:pt x="419463" y="55520"/>
                </a:lnTo>
                <a:lnTo>
                  <a:pt x="403036" y="45851"/>
                </a:lnTo>
                <a:lnTo>
                  <a:pt x="0" y="44450"/>
                </a:lnTo>
                <a:close/>
              </a:path>
              <a:path w="457200" h="111125">
                <a:moveTo>
                  <a:pt x="433577" y="47371"/>
                </a:moveTo>
                <a:lnTo>
                  <a:pt x="419463" y="55520"/>
                </a:lnTo>
                <a:lnTo>
                  <a:pt x="433450" y="63753"/>
                </a:lnTo>
                <a:lnTo>
                  <a:pt x="433577" y="47371"/>
                </a:lnTo>
                <a:close/>
              </a:path>
              <a:path w="457200" h="111125">
                <a:moveTo>
                  <a:pt x="438394" y="47371"/>
                </a:moveTo>
                <a:lnTo>
                  <a:pt x="433577" y="47371"/>
                </a:lnTo>
                <a:lnTo>
                  <a:pt x="433450" y="63753"/>
                </a:lnTo>
                <a:lnTo>
                  <a:pt x="438285" y="63753"/>
                </a:lnTo>
                <a:lnTo>
                  <a:pt x="438394" y="47371"/>
                </a:lnTo>
                <a:close/>
              </a:path>
              <a:path w="457200" h="111125">
                <a:moveTo>
                  <a:pt x="403036" y="45851"/>
                </a:moveTo>
                <a:lnTo>
                  <a:pt x="419463" y="55520"/>
                </a:lnTo>
                <a:lnTo>
                  <a:pt x="433577" y="47371"/>
                </a:lnTo>
                <a:lnTo>
                  <a:pt x="438394" y="47371"/>
                </a:lnTo>
                <a:lnTo>
                  <a:pt x="438403" y="45974"/>
                </a:lnTo>
                <a:lnTo>
                  <a:pt x="403036" y="45851"/>
                </a:lnTo>
                <a:close/>
              </a:path>
            </a:pathLst>
          </a:custGeom>
          <a:solidFill>
            <a:srgbClr val="000000"/>
          </a:solidFill>
        </p:spPr>
        <p:txBody>
          <a:bodyPr wrap="square" lIns="0" tIns="0" rIns="0" bIns="0" rtlCol="0"/>
          <a:lstStyle/>
          <a:p>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0192" y="171958"/>
            <a:ext cx="4536440" cy="696595"/>
          </a:xfrm>
          <a:prstGeom prst="rect">
            <a:avLst/>
          </a:prstGeom>
        </p:spPr>
        <p:txBody>
          <a:bodyPr vert="horz" wrap="square" lIns="0" tIns="12700" rIns="0" bIns="0" rtlCol="0" anchor="ctr">
            <a:spAutoFit/>
          </a:bodyPr>
          <a:lstStyle/>
          <a:p>
            <a:pPr marL="12700">
              <a:lnSpc>
                <a:spcPct val="100000"/>
              </a:lnSpc>
              <a:spcBef>
                <a:spcPts val="100"/>
              </a:spcBef>
            </a:pPr>
            <a:r>
              <a:rPr spc="-215" dirty="0"/>
              <a:t>Post </a:t>
            </a:r>
            <a:r>
              <a:rPr spc="-254" dirty="0"/>
              <a:t>operative</a:t>
            </a:r>
            <a:r>
              <a:rPr spc="-545" dirty="0"/>
              <a:t> </a:t>
            </a:r>
            <a:r>
              <a:rPr spc="-305" dirty="0"/>
              <a:t>Care</a:t>
            </a:r>
            <a:endParaRPr/>
          </a:p>
        </p:txBody>
      </p:sp>
      <p:sp>
        <p:nvSpPr>
          <p:cNvPr id="3" name="object 3"/>
          <p:cNvSpPr txBox="1"/>
          <p:nvPr/>
        </p:nvSpPr>
        <p:spPr>
          <a:xfrm>
            <a:off x="1983740" y="1150365"/>
            <a:ext cx="8046720" cy="3050540"/>
          </a:xfrm>
          <a:prstGeom prst="rect">
            <a:avLst/>
          </a:prstGeom>
        </p:spPr>
        <p:txBody>
          <a:bodyPr vert="horz" wrap="square" lIns="0" tIns="13335" rIns="0" bIns="0" rtlCol="0">
            <a:spAutoFit/>
          </a:bodyPr>
          <a:lstStyle/>
          <a:p>
            <a:pPr marL="355600" marR="150495" indent="-342900">
              <a:spcBef>
                <a:spcPts val="105"/>
              </a:spcBef>
              <a:buFont typeface="Arial"/>
              <a:buChar char="•"/>
              <a:tabLst>
                <a:tab pos="354965" algn="l"/>
                <a:tab pos="355600" algn="l"/>
              </a:tabLst>
            </a:pPr>
            <a:r>
              <a:rPr sz="3200" spc="-5" dirty="0">
                <a:latin typeface="Carlito"/>
                <a:cs typeface="Carlito"/>
              </a:rPr>
              <a:t>All </a:t>
            </a:r>
            <a:r>
              <a:rPr sz="3200" spc="-10" dirty="0">
                <a:latin typeface="Carlito"/>
                <a:cs typeface="Carlito"/>
              </a:rPr>
              <a:t>renal transplant patients </a:t>
            </a:r>
            <a:r>
              <a:rPr sz="3200" spc="-5" dirty="0">
                <a:latin typeface="Carlito"/>
                <a:cs typeface="Carlito"/>
              </a:rPr>
              <a:t>should </a:t>
            </a:r>
            <a:r>
              <a:rPr sz="3200" spc="-25" dirty="0">
                <a:latin typeface="Carlito"/>
                <a:cs typeface="Carlito"/>
              </a:rPr>
              <a:t>have  </a:t>
            </a:r>
            <a:r>
              <a:rPr sz="3200" dirty="0">
                <a:latin typeface="Carlito"/>
                <a:cs typeface="Carlito"/>
              </a:rPr>
              <a:t>muscle </a:t>
            </a:r>
            <a:r>
              <a:rPr sz="3200" spc="-20" dirty="0">
                <a:latin typeface="Carlito"/>
                <a:cs typeface="Carlito"/>
              </a:rPr>
              <a:t>relaxants </a:t>
            </a:r>
            <a:r>
              <a:rPr sz="3200" spc="-5" dirty="0">
                <a:latin typeface="Carlito"/>
                <a:cs typeface="Carlito"/>
              </a:rPr>
              <a:t>fully </a:t>
            </a:r>
            <a:r>
              <a:rPr sz="3200" spc="-20" dirty="0">
                <a:latin typeface="Carlito"/>
                <a:cs typeface="Carlito"/>
              </a:rPr>
              <a:t>reversed, </a:t>
            </a:r>
            <a:r>
              <a:rPr sz="3200" spc="-5" dirty="0">
                <a:latin typeface="Carlito"/>
                <a:cs typeface="Carlito"/>
              </a:rPr>
              <a:t>be </a:t>
            </a:r>
            <a:r>
              <a:rPr sz="3200" spc="-15" dirty="0">
                <a:latin typeface="Carlito"/>
                <a:cs typeface="Carlito"/>
              </a:rPr>
              <a:t>extubated  </a:t>
            </a:r>
            <a:r>
              <a:rPr sz="3200" dirty="0">
                <a:latin typeface="Carlito"/>
                <a:cs typeface="Carlito"/>
              </a:rPr>
              <a:t>and </a:t>
            </a:r>
            <a:r>
              <a:rPr sz="3200" spc="-35" dirty="0">
                <a:latin typeface="Carlito"/>
                <a:cs typeface="Carlito"/>
              </a:rPr>
              <a:t>taken </a:t>
            </a:r>
            <a:r>
              <a:rPr sz="3200" spc="-20" dirty="0">
                <a:latin typeface="Carlito"/>
                <a:cs typeface="Carlito"/>
              </a:rPr>
              <a:t>to </a:t>
            </a:r>
            <a:r>
              <a:rPr sz="3200" dirty="0">
                <a:latin typeface="Carlito"/>
                <a:cs typeface="Carlito"/>
              </a:rPr>
              <a:t>the </a:t>
            </a:r>
            <a:r>
              <a:rPr sz="3200" spc="-20" dirty="0">
                <a:latin typeface="Carlito"/>
                <a:cs typeface="Carlito"/>
              </a:rPr>
              <a:t>postoperative </a:t>
            </a:r>
            <a:r>
              <a:rPr sz="3200" spc="-15" dirty="0">
                <a:latin typeface="Carlito"/>
                <a:cs typeface="Carlito"/>
              </a:rPr>
              <a:t>recovery</a:t>
            </a:r>
            <a:r>
              <a:rPr sz="3200" spc="80" dirty="0">
                <a:latin typeface="Carlito"/>
                <a:cs typeface="Carlito"/>
              </a:rPr>
              <a:t> </a:t>
            </a:r>
            <a:r>
              <a:rPr sz="3200" spc="-10" dirty="0">
                <a:latin typeface="Carlito"/>
                <a:cs typeface="Carlito"/>
              </a:rPr>
              <a:t>area.</a:t>
            </a:r>
            <a:endParaRPr sz="3200">
              <a:latin typeface="Carlito"/>
              <a:cs typeface="Carlito"/>
            </a:endParaRPr>
          </a:p>
          <a:p>
            <a:pPr marL="355600" marR="5080" indent="-342900">
              <a:spcBef>
                <a:spcPts val="770"/>
              </a:spcBef>
              <a:buFont typeface="Arial"/>
              <a:buChar char="•"/>
              <a:tabLst>
                <a:tab pos="445134" algn="l"/>
                <a:tab pos="445770" algn="l"/>
              </a:tabLst>
            </a:pPr>
            <a:r>
              <a:rPr dirty="0"/>
              <a:t>	</a:t>
            </a:r>
            <a:r>
              <a:rPr sz="3200" spc="-15" dirty="0">
                <a:latin typeface="Carlito"/>
                <a:cs typeface="Carlito"/>
              </a:rPr>
              <a:t>Renal </a:t>
            </a:r>
            <a:r>
              <a:rPr sz="3200" spc="-10" dirty="0">
                <a:latin typeface="Carlito"/>
                <a:cs typeface="Carlito"/>
              </a:rPr>
              <a:t>transplant patients generally </a:t>
            </a:r>
            <a:r>
              <a:rPr sz="3200" spc="-25" dirty="0">
                <a:latin typeface="Carlito"/>
                <a:cs typeface="Carlito"/>
              </a:rPr>
              <a:t>have </a:t>
            </a:r>
            <a:r>
              <a:rPr sz="3200" dirty="0">
                <a:latin typeface="Carlito"/>
                <a:cs typeface="Carlito"/>
              </a:rPr>
              <a:t>a low  </a:t>
            </a:r>
            <a:r>
              <a:rPr sz="3200" spc="-5" dirty="0">
                <a:latin typeface="Carlito"/>
                <a:cs typeface="Carlito"/>
              </a:rPr>
              <a:t>incidence of </a:t>
            </a:r>
            <a:r>
              <a:rPr sz="3200" spc="-20" dirty="0">
                <a:latin typeface="Carlito"/>
                <a:cs typeface="Carlito"/>
              </a:rPr>
              <a:t>postoperative </a:t>
            </a:r>
            <a:r>
              <a:rPr sz="3200" dirty="0">
                <a:latin typeface="Carlito"/>
                <a:cs typeface="Carlito"/>
              </a:rPr>
              <a:t>ICU </a:t>
            </a:r>
            <a:r>
              <a:rPr sz="3200" spc="-30" dirty="0">
                <a:latin typeface="Carlito"/>
                <a:cs typeface="Carlito"/>
              </a:rPr>
              <a:t>admission</a:t>
            </a:r>
            <a:r>
              <a:rPr sz="3200" spc="-30" dirty="0">
                <a:latin typeface="Arial"/>
                <a:cs typeface="Arial"/>
              </a:rPr>
              <a:t>—  </a:t>
            </a:r>
            <a:r>
              <a:rPr sz="3200" spc="-10" dirty="0">
                <a:latin typeface="Carlito"/>
                <a:cs typeface="Carlito"/>
              </a:rPr>
              <a:t>around</a:t>
            </a:r>
            <a:r>
              <a:rPr sz="3200" spc="-20" dirty="0">
                <a:latin typeface="Carlito"/>
                <a:cs typeface="Carlito"/>
              </a:rPr>
              <a:t> </a:t>
            </a:r>
            <a:r>
              <a:rPr sz="3200" dirty="0">
                <a:latin typeface="Carlito"/>
                <a:cs typeface="Carlito"/>
              </a:rPr>
              <a:t>1%.</a:t>
            </a:r>
            <a:endParaRPr sz="3200">
              <a:latin typeface="Carlito"/>
              <a:cs typeface="Carlit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8837" y="-82490"/>
            <a:ext cx="8032750" cy="1366400"/>
          </a:xfrm>
          <a:prstGeom prst="rect">
            <a:avLst/>
          </a:prstGeom>
        </p:spPr>
        <p:txBody>
          <a:bodyPr vert="horz" wrap="square" lIns="0" tIns="12065" rIns="0" bIns="0" rtlCol="0" anchor="ctr">
            <a:spAutoFit/>
          </a:bodyPr>
          <a:lstStyle/>
          <a:p>
            <a:pPr marL="12700">
              <a:lnSpc>
                <a:spcPct val="100000"/>
              </a:lnSpc>
              <a:spcBef>
                <a:spcPts val="95"/>
              </a:spcBef>
            </a:pPr>
            <a:r>
              <a:rPr spc="-15" dirty="0">
                <a:latin typeface="Carlito"/>
                <a:cs typeface="Carlito"/>
              </a:rPr>
              <a:t>Immediate </a:t>
            </a:r>
            <a:r>
              <a:rPr spc="-30" dirty="0">
                <a:latin typeface="Carlito"/>
                <a:cs typeface="Carlito"/>
              </a:rPr>
              <a:t>Postoperative</a:t>
            </a:r>
            <a:r>
              <a:rPr spc="-5" dirty="0">
                <a:latin typeface="Carlito"/>
                <a:cs typeface="Carlito"/>
              </a:rPr>
              <a:t> </a:t>
            </a:r>
            <a:r>
              <a:rPr spc="-10" dirty="0">
                <a:latin typeface="Carlito"/>
                <a:cs typeface="Carlito"/>
              </a:rPr>
              <a:t>Complication</a:t>
            </a:r>
          </a:p>
        </p:txBody>
      </p:sp>
      <p:sp>
        <p:nvSpPr>
          <p:cNvPr id="3" name="object 3"/>
          <p:cNvSpPr txBox="1"/>
          <p:nvPr/>
        </p:nvSpPr>
        <p:spPr>
          <a:xfrm>
            <a:off x="2059940" y="1150365"/>
            <a:ext cx="7614920" cy="4568558"/>
          </a:xfrm>
          <a:prstGeom prst="rect">
            <a:avLst/>
          </a:prstGeom>
        </p:spPr>
        <p:txBody>
          <a:bodyPr vert="horz" wrap="square" lIns="0" tIns="13335" rIns="0" bIns="0" rtlCol="0">
            <a:spAutoFit/>
          </a:bodyPr>
          <a:lstStyle/>
          <a:p>
            <a:pPr marL="355600" marR="2585085" indent="-342900">
              <a:spcBef>
                <a:spcPts val="105"/>
              </a:spcBef>
              <a:buFont typeface="Arial"/>
              <a:buChar char="•"/>
              <a:tabLst>
                <a:tab pos="354965" algn="l"/>
                <a:tab pos="355600" algn="l"/>
              </a:tabLst>
            </a:pPr>
            <a:r>
              <a:rPr sz="3200" spc="-20" dirty="0">
                <a:latin typeface="Carlito"/>
                <a:cs typeface="Carlito"/>
              </a:rPr>
              <a:t>Delayed reversal </a:t>
            </a:r>
            <a:r>
              <a:rPr sz="3200" spc="-5" dirty="0">
                <a:latin typeface="Carlito"/>
                <a:cs typeface="Carlito"/>
              </a:rPr>
              <a:t>(Due </a:t>
            </a:r>
            <a:r>
              <a:rPr sz="3200" spc="-25" dirty="0">
                <a:latin typeface="Carlito"/>
                <a:cs typeface="Carlito"/>
              </a:rPr>
              <a:t>to  </a:t>
            </a:r>
            <a:r>
              <a:rPr sz="3200" spc="-5" dirty="0">
                <a:latin typeface="Carlito"/>
                <a:cs typeface="Carlito"/>
              </a:rPr>
              <a:t>acidosis,</a:t>
            </a:r>
            <a:r>
              <a:rPr sz="3200" spc="-35" dirty="0">
                <a:latin typeface="Carlito"/>
                <a:cs typeface="Carlito"/>
              </a:rPr>
              <a:t> </a:t>
            </a:r>
            <a:r>
              <a:rPr sz="3200" spc="-5" dirty="0">
                <a:latin typeface="Carlito"/>
                <a:cs typeface="Carlito"/>
              </a:rPr>
              <a:t>hypermagnesemia)</a:t>
            </a:r>
            <a:endParaRPr sz="3200">
              <a:latin typeface="Carlito"/>
              <a:cs typeface="Carlito"/>
            </a:endParaRPr>
          </a:p>
          <a:p>
            <a:pPr marL="355600" indent="-342900">
              <a:spcBef>
                <a:spcPts val="770"/>
              </a:spcBef>
              <a:buFont typeface="Arial"/>
              <a:buChar char="•"/>
              <a:tabLst>
                <a:tab pos="354965" algn="l"/>
                <a:tab pos="355600" algn="l"/>
              </a:tabLst>
            </a:pPr>
            <a:r>
              <a:rPr sz="3200" spc="-5" dirty="0">
                <a:latin typeface="Carlito"/>
                <a:cs typeface="Carlito"/>
              </a:rPr>
              <a:t>Hypotension (Due </a:t>
            </a:r>
            <a:r>
              <a:rPr sz="3200" spc="-20" dirty="0">
                <a:latin typeface="Carlito"/>
                <a:cs typeface="Carlito"/>
              </a:rPr>
              <a:t>to </a:t>
            </a:r>
            <a:r>
              <a:rPr sz="3200" spc="-10" dirty="0">
                <a:latin typeface="Carlito"/>
                <a:cs typeface="Carlito"/>
              </a:rPr>
              <a:t>hypovolemia,</a:t>
            </a:r>
            <a:r>
              <a:rPr sz="3200" spc="-5" dirty="0">
                <a:latin typeface="Carlito"/>
                <a:cs typeface="Carlito"/>
              </a:rPr>
              <a:t> acidosis)</a:t>
            </a:r>
            <a:endParaRPr sz="3200">
              <a:latin typeface="Carlito"/>
              <a:cs typeface="Carlito"/>
            </a:endParaRPr>
          </a:p>
          <a:p>
            <a:pPr marL="355600" indent="-342900">
              <a:spcBef>
                <a:spcPts val="765"/>
              </a:spcBef>
              <a:buFont typeface="Arial"/>
              <a:buChar char="•"/>
              <a:tabLst>
                <a:tab pos="354965" algn="l"/>
                <a:tab pos="355600" algn="l"/>
              </a:tabLst>
            </a:pPr>
            <a:r>
              <a:rPr sz="3200" spc="-15" dirty="0">
                <a:latin typeface="Carlito"/>
                <a:cs typeface="Carlito"/>
              </a:rPr>
              <a:t>Perioperative</a:t>
            </a:r>
            <a:r>
              <a:rPr sz="3200" spc="-40" dirty="0">
                <a:latin typeface="Carlito"/>
                <a:cs typeface="Carlito"/>
              </a:rPr>
              <a:t> </a:t>
            </a:r>
            <a:r>
              <a:rPr sz="3200" dirty="0">
                <a:latin typeface="Carlito"/>
                <a:cs typeface="Carlito"/>
              </a:rPr>
              <a:t>MI</a:t>
            </a:r>
            <a:endParaRPr sz="3200">
              <a:latin typeface="Carlito"/>
              <a:cs typeface="Carlito"/>
            </a:endParaRPr>
          </a:p>
          <a:p>
            <a:pPr marL="355600" indent="-342900">
              <a:spcBef>
                <a:spcPts val="770"/>
              </a:spcBef>
              <a:buFont typeface="Arial"/>
              <a:buChar char="•"/>
              <a:tabLst>
                <a:tab pos="354965" algn="l"/>
                <a:tab pos="355600" algn="l"/>
              </a:tabLst>
            </a:pPr>
            <a:r>
              <a:rPr sz="3200" spc="-10" dirty="0">
                <a:latin typeface="Carlito"/>
                <a:cs typeface="Carlito"/>
              </a:rPr>
              <a:t>Inadequate </a:t>
            </a:r>
            <a:r>
              <a:rPr sz="3200" spc="-20" dirty="0">
                <a:latin typeface="Carlito"/>
                <a:cs typeface="Carlito"/>
              </a:rPr>
              <a:t>graft</a:t>
            </a:r>
            <a:r>
              <a:rPr sz="3200" spc="10" dirty="0">
                <a:latin typeface="Carlito"/>
                <a:cs typeface="Carlito"/>
              </a:rPr>
              <a:t> </a:t>
            </a:r>
            <a:r>
              <a:rPr sz="3200" spc="-5" dirty="0">
                <a:latin typeface="Carlito"/>
                <a:cs typeface="Carlito"/>
              </a:rPr>
              <a:t>function</a:t>
            </a:r>
            <a:endParaRPr sz="3200">
              <a:latin typeface="Carlito"/>
              <a:cs typeface="Carlito"/>
            </a:endParaRPr>
          </a:p>
          <a:p>
            <a:pPr marL="355600" indent="-342900">
              <a:spcBef>
                <a:spcPts val="770"/>
              </a:spcBef>
              <a:buFont typeface="Arial"/>
              <a:buChar char="•"/>
              <a:tabLst>
                <a:tab pos="354965" algn="l"/>
                <a:tab pos="355600" algn="l"/>
              </a:tabLst>
            </a:pPr>
            <a:r>
              <a:rPr sz="3200" spc="-5" dirty="0">
                <a:latin typeface="Carlito"/>
                <a:cs typeface="Carlito"/>
              </a:rPr>
              <a:t>Pulmonary </a:t>
            </a:r>
            <a:r>
              <a:rPr sz="3200" dirty="0">
                <a:latin typeface="Carlito"/>
                <a:cs typeface="Carlito"/>
              </a:rPr>
              <a:t>edema</a:t>
            </a:r>
            <a:endParaRPr sz="3200">
              <a:latin typeface="Carlito"/>
              <a:cs typeface="Carlito"/>
            </a:endParaRPr>
          </a:p>
          <a:p>
            <a:pPr marL="355600" indent="-342900">
              <a:spcBef>
                <a:spcPts val="770"/>
              </a:spcBef>
              <a:buFont typeface="Arial"/>
              <a:buChar char="•"/>
              <a:tabLst>
                <a:tab pos="354965" algn="l"/>
                <a:tab pos="355600" algn="l"/>
              </a:tabLst>
            </a:pPr>
            <a:r>
              <a:rPr sz="3200" spc="-15" dirty="0">
                <a:latin typeface="Carlito"/>
                <a:cs typeface="Carlito"/>
              </a:rPr>
              <a:t>Intractable </a:t>
            </a:r>
            <a:r>
              <a:rPr sz="3200" spc="-5" dirty="0">
                <a:latin typeface="Carlito"/>
                <a:cs typeface="Carlito"/>
              </a:rPr>
              <a:t>nausea </a:t>
            </a:r>
            <a:r>
              <a:rPr sz="3200" dirty="0">
                <a:latin typeface="Carlito"/>
                <a:cs typeface="Carlito"/>
              </a:rPr>
              <a:t>and</a:t>
            </a:r>
            <a:r>
              <a:rPr sz="3200" spc="25" dirty="0">
                <a:latin typeface="Carlito"/>
                <a:cs typeface="Carlito"/>
              </a:rPr>
              <a:t> </a:t>
            </a:r>
            <a:r>
              <a:rPr sz="3200" spc="-5" dirty="0">
                <a:latin typeface="Carlito"/>
                <a:cs typeface="Carlito"/>
              </a:rPr>
              <a:t>vomiting</a:t>
            </a:r>
            <a:endParaRPr sz="3200">
              <a:latin typeface="Carlito"/>
              <a:cs typeface="Carlito"/>
            </a:endParaRPr>
          </a:p>
          <a:p>
            <a:pPr marL="355600" indent="-342900">
              <a:spcBef>
                <a:spcPts val="770"/>
              </a:spcBef>
              <a:buFont typeface="Arial"/>
              <a:buChar char="•"/>
              <a:tabLst>
                <a:tab pos="354965" algn="l"/>
                <a:tab pos="355600" algn="l"/>
              </a:tabLst>
            </a:pPr>
            <a:r>
              <a:rPr sz="3200" spc="-15" dirty="0">
                <a:latin typeface="Carlito"/>
                <a:cs typeface="Carlito"/>
              </a:rPr>
              <a:t>Excessive</a:t>
            </a:r>
            <a:r>
              <a:rPr sz="3200" spc="-30" dirty="0">
                <a:latin typeface="Carlito"/>
                <a:cs typeface="Carlito"/>
              </a:rPr>
              <a:t> </a:t>
            </a:r>
            <a:r>
              <a:rPr sz="3200" spc="-5" dirty="0">
                <a:latin typeface="Carlito"/>
                <a:cs typeface="Carlito"/>
              </a:rPr>
              <a:t>bleeding</a:t>
            </a:r>
            <a:endParaRPr sz="3200">
              <a:latin typeface="Carlito"/>
              <a:cs typeface="Carlit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1341" y="110745"/>
            <a:ext cx="7595234" cy="696595"/>
          </a:xfrm>
          <a:prstGeom prst="rect">
            <a:avLst/>
          </a:prstGeom>
        </p:spPr>
        <p:txBody>
          <a:bodyPr vert="horz" wrap="square" lIns="0" tIns="12700" rIns="0" bIns="0" rtlCol="0" anchor="ctr">
            <a:spAutoFit/>
          </a:bodyPr>
          <a:lstStyle/>
          <a:p>
            <a:pPr marL="12700">
              <a:lnSpc>
                <a:spcPct val="100000"/>
              </a:lnSpc>
              <a:spcBef>
                <a:spcPts val="100"/>
              </a:spcBef>
            </a:pPr>
            <a:r>
              <a:rPr spc="-250" dirty="0"/>
              <a:t>Postoperative </a:t>
            </a:r>
            <a:r>
              <a:rPr spc="-240" dirty="0"/>
              <a:t>Pain</a:t>
            </a:r>
            <a:r>
              <a:rPr spc="-475" dirty="0"/>
              <a:t> </a:t>
            </a:r>
            <a:r>
              <a:rPr spc="-150" dirty="0"/>
              <a:t>Management</a:t>
            </a:r>
            <a:endParaRPr/>
          </a:p>
        </p:txBody>
      </p:sp>
      <p:sp>
        <p:nvSpPr>
          <p:cNvPr id="3" name="object 3"/>
          <p:cNvSpPr txBox="1"/>
          <p:nvPr/>
        </p:nvSpPr>
        <p:spPr>
          <a:xfrm>
            <a:off x="1907541" y="1302765"/>
            <a:ext cx="8303259" cy="3538220"/>
          </a:xfrm>
          <a:prstGeom prst="rect">
            <a:avLst/>
          </a:prstGeom>
        </p:spPr>
        <p:txBody>
          <a:bodyPr vert="horz" wrap="square" lIns="0" tIns="13335" rIns="0" bIns="0" rtlCol="0">
            <a:spAutoFit/>
          </a:bodyPr>
          <a:lstStyle/>
          <a:p>
            <a:pPr marL="355600" marR="6350" indent="-342900" algn="just">
              <a:spcBef>
                <a:spcPts val="105"/>
              </a:spcBef>
              <a:buFont typeface="Arial"/>
              <a:buChar char="•"/>
              <a:tabLst>
                <a:tab pos="355600" algn="l"/>
              </a:tabLst>
            </a:pPr>
            <a:r>
              <a:rPr sz="3200" spc="-25" dirty="0">
                <a:latin typeface="Carlito"/>
                <a:cs typeface="Carlito"/>
              </a:rPr>
              <a:t>Postoperative </a:t>
            </a:r>
            <a:r>
              <a:rPr sz="3200" spc="-5" dirty="0">
                <a:latin typeface="Carlito"/>
                <a:cs typeface="Carlito"/>
              </a:rPr>
              <a:t>pain is usually </a:t>
            </a:r>
            <a:r>
              <a:rPr sz="3200" dirty="0">
                <a:latin typeface="Carlito"/>
                <a:cs typeface="Carlito"/>
              </a:rPr>
              <a:t>mild </a:t>
            </a:r>
            <a:r>
              <a:rPr sz="3200" spc="-15" dirty="0">
                <a:latin typeface="Carlito"/>
                <a:cs typeface="Carlito"/>
              </a:rPr>
              <a:t>to </a:t>
            </a:r>
            <a:r>
              <a:rPr sz="3200" spc="-20" dirty="0">
                <a:latin typeface="Carlito"/>
                <a:cs typeface="Carlito"/>
              </a:rPr>
              <a:t>moderate  </a:t>
            </a:r>
            <a:r>
              <a:rPr sz="3200" spc="-15" dirty="0">
                <a:latin typeface="Carlito"/>
                <a:cs typeface="Carlito"/>
              </a:rPr>
              <a:t>after </a:t>
            </a:r>
            <a:r>
              <a:rPr sz="3200" spc="-10" dirty="0">
                <a:latin typeface="Carlito"/>
                <a:cs typeface="Carlito"/>
              </a:rPr>
              <a:t>kidney</a:t>
            </a:r>
            <a:r>
              <a:rPr sz="3200" spc="15" dirty="0">
                <a:latin typeface="Carlito"/>
                <a:cs typeface="Carlito"/>
              </a:rPr>
              <a:t> </a:t>
            </a:r>
            <a:r>
              <a:rPr sz="3200" spc="-15" dirty="0">
                <a:latin typeface="Carlito"/>
                <a:cs typeface="Carlito"/>
              </a:rPr>
              <a:t>transplantation.</a:t>
            </a:r>
            <a:endParaRPr sz="3200">
              <a:latin typeface="Carlito"/>
              <a:cs typeface="Carlito"/>
            </a:endParaRPr>
          </a:p>
          <a:p>
            <a:pPr marL="355600" marR="5080" indent="-342900" algn="just">
              <a:spcBef>
                <a:spcPts val="770"/>
              </a:spcBef>
              <a:buFont typeface="Arial"/>
              <a:buChar char="•"/>
              <a:tabLst>
                <a:tab pos="355600" algn="l"/>
              </a:tabLst>
            </a:pPr>
            <a:r>
              <a:rPr sz="3200" spc="-5" dirty="0">
                <a:latin typeface="Carlito"/>
                <a:cs typeface="Carlito"/>
              </a:rPr>
              <a:t>Choice </a:t>
            </a:r>
            <a:r>
              <a:rPr sz="3200" dirty="0">
                <a:latin typeface="Carlito"/>
                <a:cs typeface="Carlito"/>
              </a:rPr>
              <a:t>of </a:t>
            </a:r>
            <a:r>
              <a:rPr sz="3200" spc="-15" dirty="0">
                <a:latin typeface="Carlito"/>
                <a:cs typeface="Carlito"/>
              </a:rPr>
              <a:t>intraoperative </a:t>
            </a:r>
            <a:r>
              <a:rPr sz="3200" spc="-10" dirty="0">
                <a:latin typeface="Carlito"/>
                <a:cs typeface="Carlito"/>
              </a:rPr>
              <a:t>anesthetic </a:t>
            </a:r>
            <a:r>
              <a:rPr sz="3200" spc="-5" dirty="0">
                <a:latin typeface="Carlito"/>
                <a:cs typeface="Carlito"/>
              </a:rPr>
              <a:t>influenced  </a:t>
            </a:r>
            <a:r>
              <a:rPr sz="3200" spc="-20" dirty="0">
                <a:latin typeface="Carlito"/>
                <a:cs typeface="Carlito"/>
              </a:rPr>
              <a:t>postoperative </a:t>
            </a:r>
            <a:r>
              <a:rPr sz="3200" dirty="0">
                <a:latin typeface="Carlito"/>
                <a:cs typeface="Carlito"/>
              </a:rPr>
              <a:t>pain </a:t>
            </a:r>
            <a:r>
              <a:rPr sz="3200" spc="-30" dirty="0">
                <a:latin typeface="Carlito"/>
                <a:cs typeface="Carlito"/>
              </a:rPr>
              <a:t>control</a:t>
            </a:r>
            <a:r>
              <a:rPr sz="3200" spc="-30" dirty="0">
                <a:latin typeface="Arial"/>
                <a:cs typeface="Arial"/>
              </a:rPr>
              <a:t>—</a:t>
            </a:r>
            <a:r>
              <a:rPr sz="3200" spc="-30" dirty="0">
                <a:latin typeface="Carlito"/>
                <a:cs typeface="Carlito"/>
              </a:rPr>
              <a:t>patients </a:t>
            </a:r>
            <a:r>
              <a:rPr sz="3200" dirty="0">
                <a:latin typeface="Carlito"/>
                <a:cs typeface="Carlito"/>
              </a:rPr>
              <a:t>who  </a:t>
            </a:r>
            <a:r>
              <a:rPr sz="3200" spc="-15" dirty="0">
                <a:latin typeface="Carlito"/>
                <a:cs typeface="Carlito"/>
              </a:rPr>
              <a:t>received </a:t>
            </a:r>
            <a:r>
              <a:rPr sz="3200" spc="-20" dirty="0">
                <a:latin typeface="Carlito"/>
                <a:cs typeface="Carlito"/>
              </a:rPr>
              <a:t>propofol </a:t>
            </a:r>
            <a:r>
              <a:rPr sz="3200" spc="-5" dirty="0">
                <a:latin typeface="Carlito"/>
                <a:cs typeface="Carlito"/>
              </a:rPr>
              <a:t>had </a:t>
            </a:r>
            <a:r>
              <a:rPr sz="3200" spc="-20" dirty="0">
                <a:latin typeface="Carlito"/>
                <a:cs typeface="Carlito"/>
              </a:rPr>
              <a:t>better recovery </a:t>
            </a:r>
            <a:r>
              <a:rPr sz="3200" dirty="0">
                <a:latin typeface="Carlito"/>
                <a:cs typeface="Carlito"/>
              </a:rPr>
              <a:t>of  </a:t>
            </a:r>
            <a:r>
              <a:rPr sz="3200" spc="-15" dirty="0">
                <a:latin typeface="Carlito"/>
                <a:cs typeface="Carlito"/>
              </a:rPr>
              <a:t>psychomotor</a:t>
            </a:r>
            <a:r>
              <a:rPr sz="3200" spc="690" dirty="0">
                <a:latin typeface="Carlito"/>
                <a:cs typeface="Carlito"/>
              </a:rPr>
              <a:t> </a:t>
            </a:r>
            <a:r>
              <a:rPr sz="3200" spc="-5" dirty="0">
                <a:latin typeface="Carlito"/>
                <a:cs typeface="Carlito"/>
              </a:rPr>
              <a:t>function </a:t>
            </a:r>
            <a:r>
              <a:rPr sz="3200" spc="5" dirty="0">
                <a:latin typeface="Carlito"/>
                <a:cs typeface="Carlito"/>
              </a:rPr>
              <a:t>and </a:t>
            </a:r>
            <a:r>
              <a:rPr sz="3200" spc="-5" dirty="0">
                <a:latin typeface="Carlito"/>
                <a:cs typeface="Carlito"/>
              </a:rPr>
              <a:t>used </a:t>
            </a:r>
            <a:r>
              <a:rPr sz="3200" dirty="0">
                <a:latin typeface="Carlito"/>
                <a:cs typeface="Carlito"/>
              </a:rPr>
              <a:t>PCA </a:t>
            </a:r>
            <a:r>
              <a:rPr sz="3200" spc="-10" dirty="0">
                <a:latin typeface="Carlito"/>
                <a:cs typeface="Carlito"/>
              </a:rPr>
              <a:t>more  </a:t>
            </a:r>
            <a:r>
              <a:rPr sz="3200" spc="-20" dirty="0">
                <a:latin typeface="Carlito"/>
                <a:cs typeface="Carlito"/>
              </a:rPr>
              <a:t>effectively </a:t>
            </a:r>
            <a:r>
              <a:rPr sz="3200" dirty="0">
                <a:latin typeface="Carlito"/>
                <a:cs typeface="Carlito"/>
              </a:rPr>
              <a:t>than </a:t>
            </a:r>
            <a:r>
              <a:rPr sz="3200" spc="-10" dirty="0">
                <a:latin typeface="Carlito"/>
                <a:cs typeface="Carlito"/>
              </a:rPr>
              <a:t>patients </a:t>
            </a:r>
            <a:r>
              <a:rPr sz="3200" spc="-5" dirty="0">
                <a:latin typeface="Carlito"/>
                <a:cs typeface="Carlito"/>
              </a:rPr>
              <a:t>receiving</a:t>
            </a:r>
            <a:r>
              <a:rPr sz="3200" spc="20" dirty="0">
                <a:latin typeface="Carlito"/>
                <a:cs typeface="Carlito"/>
              </a:rPr>
              <a:t> </a:t>
            </a:r>
            <a:r>
              <a:rPr sz="3200" spc="-10" dirty="0">
                <a:latin typeface="Carlito"/>
                <a:cs typeface="Carlito"/>
              </a:rPr>
              <a:t>isoflurane.</a:t>
            </a:r>
            <a:endParaRPr sz="3200">
              <a:latin typeface="Carlito"/>
              <a:cs typeface="Carlito"/>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2739" y="1129639"/>
            <a:ext cx="8073390" cy="3865802"/>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dirty="0">
                <a:latin typeface="Carlito"/>
                <a:cs typeface="Carlito"/>
              </a:rPr>
              <a:t>P</a:t>
            </a:r>
            <a:r>
              <a:rPr lang="en-US" sz="3200" dirty="0">
                <a:latin typeface="Carlito"/>
                <a:cs typeface="Carlito"/>
              </a:rPr>
              <a:t>atient </a:t>
            </a:r>
            <a:r>
              <a:rPr sz="3200" dirty="0">
                <a:latin typeface="Carlito"/>
                <a:cs typeface="Carlito"/>
              </a:rPr>
              <a:t>C</a:t>
            </a:r>
            <a:r>
              <a:rPr lang="en-US" sz="3200" dirty="0">
                <a:latin typeface="Carlito"/>
                <a:cs typeface="Carlito"/>
              </a:rPr>
              <a:t>ontrolled </a:t>
            </a:r>
            <a:r>
              <a:rPr sz="3200" dirty="0">
                <a:latin typeface="Carlito"/>
                <a:cs typeface="Carlito"/>
              </a:rPr>
              <a:t>A</a:t>
            </a:r>
            <a:r>
              <a:rPr lang="en-US" sz="3200" dirty="0">
                <a:latin typeface="Carlito"/>
                <a:cs typeface="Carlito"/>
              </a:rPr>
              <a:t>nalgesia (PCA)</a:t>
            </a:r>
            <a:r>
              <a:rPr sz="3200" dirty="0">
                <a:latin typeface="Carlito"/>
                <a:cs typeface="Carlito"/>
              </a:rPr>
              <a:t> with </a:t>
            </a:r>
            <a:r>
              <a:rPr sz="3200" spc="-30" dirty="0">
                <a:latin typeface="Carlito"/>
                <a:cs typeface="Carlito"/>
              </a:rPr>
              <a:t>fentanyl </a:t>
            </a:r>
            <a:r>
              <a:rPr sz="3200" dirty="0">
                <a:latin typeface="Carlito"/>
                <a:cs typeface="Carlito"/>
              </a:rPr>
              <a:t>or </a:t>
            </a:r>
            <a:r>
              <a:rPr sz="3200" spc="-20" dirty="0">
                <a:latin typeface="Carlito"/>
                <a:cs typeface="Carlito"/>
              </a:rPr>
              <a:t>sufentanil </a:t>
            </a:r>
            <a:r>
              <a:rPr sz="3200" spc="-5" dirty="0">
                <a:latin typeface="Carlito"/>
                <a:cs typeface="Carlito"/>
              </a:rPr>
              <a:t>is </a:t>
            </a:r>
            <a:r>
              <a:rPr sz="3200" dirty="0">
                <a:latin typeface="Carlito"/>
                <a:cs typeface="Carlito"/>
              </a:rPr>
              <a:t>the</a:t>
            </a:r>
            <a:r>
              <a:rPr sz="3200" spc="65" dirty="0">
                <a:latin typeface="Carlito"/>
                <a:cs typeface="Carlito"/>
              </a:rPr>
              <a:t> </a:t>
            </a:r>
            <a:r>
              <a:rPr sz="3200" dirty="0">
                <a:latin typeface="Carlito"/>
                <a:cs typeface="Carlito"/>
              </a:rPr>
              <a:t>choice.</a:t>
            </a:r>
          </a:p>
          <a:p>
            <a:pPr marL="355600" indent="-342900">
              <a:spcBef>
                <a:spcPts val="770"/>
              </a:spcBef>
              <a:buFont typeface="Arial"/>
              <a:buChar char="•"/>
              <a:tabLst>
                <a:tab pos="354965" algn="l"/>
                <a:tab pos="355600" algn="l"/>
              </a:tabLst>
            </a:pPr>
            <a:r>
              <a:rPr sz="3200" spc="-5" dirty="0">
                <a:latin typeface="Carlito"/>
                <a:cs typeface="Carlito"/>
              </a:rPr>
              <a:t>NSAIDs </a:t>
            </a:r>
            <a:r>
              <a:rPr sz="3200" spc="-15" dirty="0">
                <a:latin typeface="Carlito"/>
                <a:cs typeface="Carlito"/>
              </a:rPr>
              <a:t>are</a:t>
            </a:r>
            <a:r>
              <a:rPr sz="3200" spc="-20" dirty="0">
                <a:latin typeface="Carlito"/>
                <a:cs typeface="Carlito"/>
              </a:rPr>
              <a:t> </a:t>
            </a:r>
            <a:r>
              <a:rPr sz="3200" spc="-15" dirty="0">
                <a:latin typeface="Carlito"/>
                <a:cs typeface="Carlito"/>
              </a:rPr>
              <a:t>contraindicated.</a:t>
            </a:r>
            <a:endParaRPr sz="3200" dirty="0">
              <a:latin typeface="Carlito"/>
              <a:cs typeface="Carlito"/>
            </a:endParaRPr>
          </a:p>
          <a:p>
            <a:pPr marL="355600" indent="-342900">
              <a:spcBef>
                <a:spcPts val="770"/>
              </a:spcBef>
              <a:buFont typeface="Arial"/>
              <a:buChar char="•"/>
              <a:tabLst>
                <a:tab pos="354965" algn="l"/>
                <a:tab pos="355600" algn="l"/>
              </a:tabLst>
            </a:pPr>
            <a:r>
              <a:rPr sz="3200" spc="-20" dirty="0">
                <a:latin typeface="Carlito"/>
                <a:cs typeface="Carlito"/>
              </a:rPr>
              <a:t>Avoid </a:t>
            </a:r>
            <a:r>
              <a:rPr sz="3200" spc="-5" dirty="0">
                <a:latin typeface="Carlito"/>
                <a:cs typeface="Carlito"/>
              </a:rPr>
              <a:t>morphine </a:t>
            </a:r>
            <a:r>
              <a:rPr sz="3200" dirty="0">
                <a:latin typeface="Carlito"/>
                <a:cs typeface="Carlito"/>
              </a:rPr>
              <a:t>and</a:t>
            </a:r>
            <a:r>
              <a:rPr sz="3200" spc="35" dirty="0">
                <a:latin typeface="Carlito"/>
                <a:cs typeface="Carlito"/>
              </a:rPr>
              <a:t> </a:t>
            </a:r>
            <a:r>
              <a:rPr sz="3200" spc="-5" dirty="0">
                <a:latin typeface="Carlito"/>
                <a:cs typeface="Carlito"/>
              </a:rPr>
              <a:t>pethidine.</a:t>
            </a:r>
            <a:endParaRPr sz="3200" dirty="0">
              <a:latin typeface="Carlito"/>
              <a:cs typeface="Carlito"/>
            </a:endParaRPr>
          </a:p>
          <a:p>
            <a:pPr marL="355600" marR="5080" indent="-342900" algn="just">
              <a:spcBef>
                <a:spcPts val="770"/>
              </a:spcBef>
              <a:buFont typeface="Arial"/>
              <a:buChar char="•"/>
              <a:tabLst>
                <a:tab pos="355600" algn="l"/>
              </a:tabLst>
            </a:pPr>
            <a:r>
              <a:rPr sz="3200" spc="-25" dirty="0">
                <a:latin typeface="Carlito"/>
                <a:cs typeface="Carlito"/>
              </a:rPr>
              <a:t>Intercostal </a:t>
            </a:r>
            <a:r>
              <a:rPr sz="3200" spc="-10" dirty="0">
                <a:latin typeface="Carlito"/>
                <a:cs typeface="Carlito"/>
              </a:rPr>
              <a:t>nerve blocks </a:t>
            </a:r>
            <a:r>
              <a:rPr sz="3200" spc="-5" dirty="0">
                <a:latin typeface="Carlito"/>
                <a:cs typeface="Carlito"/>
              </a:rPr>
              <a:t>did </a:t>
            </a:r>
            <a:r>
              <a:rPr sz="3200" dirty="0">
                <a:latin typeface="Carlito"/>
                <a:cs typeface="Carlito"/>
              </a:rPr>
              <a:t>not </a:t>
            </a:r>
            <a:r>
              <a:rPr sz="3200" spc="-5" dirty="0">
                <a:latin typeface="Carlito"/>
                <a:cs typeface="Carlito"/>
              </a:rPr>
              <a:t>change </a:t>
            </a:r>
            <a:r>
              <a:rPr sz="3200" dirty="0">
                <a:latin typeface="Carlito"/>
                <a:cs typeface="Carlito"/>
              </a:rPr>
              <a:t>the  </a:t>
            </a:r>
            <a:r>
              <a:rPr sz="3200" spc="-5" dirty="0">
                <a:latin typeface="Carlito"/>
                <a:cs typeface="Carlito"/>
              </a:rPr>
              <a:t>use </a:t>
            </a:r>
            <a:r>
              <a:rPr sz="3200" dirty="0">
                <a:latin typeface="Carlito"/>
                <a:cs typeface="Carlito"/>
              </a:rPr>
              <a:t>of </a:t>
            </a:r>
            <a:r>
              <a:rPr sz="3200" spc="-15" dirty="0">
                <a:latin typeface="Carlito"/>
                <a:cs typeface="Carlito"/>
              </a:rPr>
              <a:t>patient-controlled</a:t>
            </a:r>
            <a:r>
              <a:rPr sz="3200" spc="690" dirty="0">
                <a:latin typeface="Carlito"/>
                <a:cs typeface="Carlito"/>
              </a:rPr>
              <a:t> </a:t>
            </a:r>
            <a:r>
              <a:rPr sz="3200" spc="-5" dirty="0">
                <a:latin typeface="Carlito"/>
                <a:cs typeface="Carlito"/>
              </a:rPr>
              <a:t>analgesia </a:t>
            </a:r>
            <a:r>
              <a:rPr sz="3200" dirty="0">
                <a:latin typeface="Carlito"/>
                <a:cs typeface="Carlito"/>
              </a:rPr>
              <a:t>or </a:t>
            </a:r>
            <a:r>
              <a:rPr sz="3200" spc="-5" dirty="0">
                <a:latin typeface="Carlito"/>
                <a:cs typeface="Carlito"/>
              </a:rPr>
              <a:t>pain  </a:t>
            </a:r>
            <a:r>
              <a:rPr sz="3200" spc="-15" dirty="0">
                <a:latin typeface="Carlito"/>
                <a:cs typeface="Carlito"/>
              </a:rPr>
              <a:t>scores after</a:t>
            </a:r>
            <a:r>
              <a:rPr sz="3200" spc="-25" dirty="0">
                <a:latin typeface="Carlito"/>
                <a:cs typeface="Carlito"/>
              </a:rPr>
              <a:t> </a:t>
            </a:r>
            <a:r>
              <a:rPr sz="3200" spc="-15" dirty="0">
                <a:latin typeface="Carlito"/>
                <a:cs typeface="Carlito"/>
              </a:rPr>
              <a:t>surgery</a:t>
            </a:r>
            <a:endParaRPr sz="3200" dirty="0">
              <a:latin typeface="Carlito"/>
              <a:cs typeface="Carlito"/>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2162" y="95758"/>
            <a:ext cx="6567805" cy="696595"/>
          </a:xfrm>
          <a:prstGeom prst="rect">
            <a:avLst/>
          </a:prstGeom>
        </p:spPr>
        <p:txBody>
          <a:bodyPr vert="horz" wrap="square" lIns="0" tIns="12700" rIns="0" bIns="0" rtlCol="0" anchor="ctr">
            <a:spAutoFit/>
          </a:bodyPr>
          <a:lstStyle/>
          <a:p>
            <a:pPr marL="12700">
              <a:lnSpc>
                <a:spcPct val="100000"/>
              </a:lnSpc>
              <a:spcBef>
                <a:spcPts val="100"/>
              </a:spcBef>
            </a:pPr>
            <a:r>
              <a:rPr spc="-25" dirty="0">
                <a:latin typeface="Carlito"/>
                <a:cs typeface="Carlito"/>
              </a:rPr>
              <a:t>Role </a:t>
            </a:r>
            <a:r>
              <a:rPr spc="-5" dirty="0">
                <a:latin typeface="Carlito"/>
                <a:cs typeface="Carlito"/>
              </a:rPr>
              <a:t>of </a:t>
            </a:r>
            <a:r>
              <a:rPr spc="-10" dirty="0">
                <a:latin typeface="Carlito"/>
                <a:cs typeface="Carlito"/>
              </a:rPr>
              <a:t>Regional</a:t>
            </a:r>
            <a:r>
              <a:rPr spc="-15" dirty="0">
                <a:latin typeface="Carlito"/>
                <a:cs typeface="Carlito"/>
              </a:rPr>
              <a:t> </a:t>
            </a:r>
            <a:r>
              <a:rPr spc="-5" dirty="0">
                <a:latin typeface="Carlito"/>
                <a:cs typeface="Carlito"/>
              </a:rPr>
              <a:t>Anaesthesia</a:t>
            </a:r>
            <a:endParaRPr>
              <a:latin typeface="Carlito"/>
              <a:cs typeface="Carlito"/>
            </a:endParaRPr>
          </a:p>
        </p:txBody>
      </p:sp>
      <p:sp>
        <p:nvSpPr>
          <p:cNvPr id="3" name="object 3"/>
          <p:cNvSpPr txBox="1"/>
          <p:nvPr/>
        </p:nvSpPr>
        <p:spPr>
          <a:xfrm>
            <a:off x="2059941" y="921765"/>
            <a:ext cx="8074659" cy="1489710"/>
          </a:xfrm>
          <a:prstGeom prst="rect">
            <a:avLst/>
          </a:prstGeom>
        </p:spPr>
        <p:txBody>
          <a:bodyPr vert="horz" wrap="square" lIns="0" tIns="13335" rIns="0" bIns="0" rtlCol="0">
            <a:spAutoFit/>
          </a:bodyPr>
          <a:lstStyle/>
          <a:p>
            <a:pPr marL="355600" marR="5080" indent="-342900" algn="just">
              <a:spcBef>
                <a:spcPts val="105"/>
              </a:spcBef>
              <a:buFont typeface="Arial"/>
              <a:buChar char="•"/>
              <a:tabLst>
                <a:tab pos="355600" algn="l"/>
              </a:tabLst>
            </a:pPr>
            <a:r>
              <a:rPr sz="3200" dirty="0">
                <a:latin typeface="Carlito"/>
                <a:cs typeface="Carlito"/>
              </a:rPr>
              <a:t>Risk of </a:t>
            </a:r>
            <a:r>
              <a:rPr sz="3200" spc="-10" dirty="0">
                <a:latin typeface="Carlito"/>
                <a:cs typeface="Carlito"/>
              </a:rPr>
              <a:t>epiduaral/ </a:t>
            </a:r>
            <a:r>
              <a:rPr sz="3200" spc="-15" dirty="0">
                <a:latin typeface="Carlito"/>
                <a:cs typeface="Carlito"/>
              </a:rPr>
              <a:t>intrathecal </a:t>
            </a:r>
            <a:r>
              <a:rPr sz="3200" spc="-10" dirty="0">
                <a:latin typeface="Carlito"/>
                <a:cs typeface="Carlito"/>
              </a:rPr>
              <a:t>hematoma </a:t>
            </a:r>
            <a:r>
              <a:rPr sz="3200" spc="5" dirty="0">
                <a:latin typeface="Carlito"/>
                <a:cs typeface="Carlito"/>
              </a:rPr>
              <a:t>due  </a:t>
            </a:r>
            <a:r>
              <a:rPr sz="3200" spc="-25" dirty="0">
                <a:latin typeface="Carlito"/>
                <a:cs typeface="Carlito"/>
              </a:rPr>
              <a:t>to </a:t>
            </a:r>
            <a:r>
              <a:rPr sz="3200" spc="-15" dirty="0">
                <a:latin typeface="Carlito"/>
                <a:cs typeface="Carlito"/>
              </a:rPr>
              <a:t>preexisting coagulopathy </a:t>
            </a:r>
            <a:r>
              <a:rPr sz="3200" dirty="0">
                <a:latin typeface="Carlito"/>
                <a:cs typeface="Carlito"/>
              </a:rPr>
              <a:t>or </a:t>
            </a:r>
            <a:r>
              <a:rPr sz="3200" spc="-10" dirty="0">
                <a:latin typeface="Carlito"/>
                <a:cs typeface="Carlito"/>
              </a:rPr>
              <a:t>platelet  dysfunction.</a:t>
            </a:r>
            <a:endParaRPr sz="3200">
              <a:latin typeface="Carlito"/>
              <a:cs typeface="Carlito"/>
            </a:endParaRPr>
          </a:p>
        </p:txBody>
      </p:sp>
      <p:sp>
        <p:nvSpPr>
          <p:cNvPr id="4" name="object 4"/>
          <p:cNvSpPr txBox="1"/>
          <p:nvPr/>
        </p:nvSpPr>
        <p:spPr>
          <a:xfrm>
            <a:off x="2059941" y="2482723"/>
            <a:ext cx="4820285" cy="1587500"/>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 pos="1945005" algn="l"/>
                <a:tab pos="4144645" algn="l"/>
              </a:tabLst>
            </a:pPr>
            <a:r>
              <a:rPr sz="3200" spc="-75" dirty="0">
                <a:latin typeface="Carlito"/>
                <a:cs typeface="Carlito"/>
              </a:rPr>
              <a:t>P</a:t>
            </a:r>
            <a:r>
              <a:rPr sz="3200" spc="-25" dirty="0">
                <a:latin typeface="Carlito"/>
                <a:cs typeface="Carlito"/>
              </a:rPr>
              <a:t>a</a:t>
            </a:r>
            <a:r>
              <a:rPr sz="3200" dirty="0">
                <a:latin typeface="Carlito"/>
                <a:cs typeface="Carlito"/>
              </a:rPr>
              <a:t>t</a:t>
            </a:r>
            <a:r>
              <a:rPr sz="3200" spc="-10" dirty="0">
                <a:latin typeface="Carlito"/>
                <a:cs typeface="Carlito"/>
              </a:rPr>
              <a:t>i</a:t>
            </a:r>
            <a:r>
              <a:rPr sz="3200" dirty="0">
                <a:latin typeface="Carlito"/>
                <a:cs typeface="Carlito"/>
              </a:rPr>
              <a:t>e</a:t>
            </a:r>
            <a:r>
              <a:rPr sz="3200" spc="-25" dirty="0">
                <a:latin typeface="Carlito"/>
                <a:cs typeface="Carlito"/>
              </a:rPr>
              <a:t>n</a:t>
            </a:r>
            <a:r>
              <a:rPr sz="3200" dirty="0">
                <a:latin typeface="Carlito"/>
                <a:cs typeface="Carlito"/>
              </a:rPr>
              <a:t>t	</a:t>
            </a:r>
            <a:r>
              <a:rPr sz="3200" spc="-5" dirty="0">
                <a:latin typeface="Carlito"/>
                <a:cs typeface="Carlito"/>
              </a:rPr>
              <a:t>dis</a:t>
            </a:r>
            <a:r>
              <a:rPr sz="3200" spc="-25" dirty="0">
                <a:latin typeface="Carlito"/>
                <a:cs typeface="Carlito"/>
              </a:rPr>
              <a:t>c</a:t>
            </a:r>
            <a:r>
              <a:rPr sz="3200" spc="-5" dirty="0">
                <a:latin typeface="Carlito"/>
                <a:cs typeface="Carlito"/>
              </a:rPr>
              <a:t>o</a:t>
            </a:r>
            <a:r>
              <a:rPr sz="3200" spc="-15" dirty="0">
                <a:latin typeface="Carlito"/>
                <a:cs typeface="Carlito"/>
              </a:rPr>
              <a:t>m</a:t>
            </a:r>
            <a:r>
              <a:rPr sz="3200" spc="-80" dirty="0">
                <a:latin typeface="Carlito"/>
                <a:cs typeface="Carlito"/>
              </a:rPr>
              <a:t>f</a:t>
            </a:r>
            <a:r>
              <a:rPr sz="3200" spc="-5" dirty="0">
                <a:latin typeface="Carlito"/>
                <a:cs typeface="Carlito"/>
              </a:rPr>
              <a:t>or</a:t>
            </a:r>
            <a:r>
              <a:rPr sz="3200" dirty="0">
                <a:latin typeface="Carlito"/>
                <a:cs typeface="Carlito"/>
              </a:rPr>
              <a:t>t	</a:t>
            </a:r>
            <a:r>
              <a:rPr sz="3200" spc="5" dirty="0">
                <a:latin typeface="Carlito"/>
                <a:cs typeface="Carlito"/>
              </a:rPr>
              <a:t>a</a:t>
            </a:r>
            <a:r>
              <a:rPr sz="3200" dirty="0">
                <a:latin typeface="Carlito"/>
                <a:cs typeface="Carlito"/>
              </a:rPr>
              <a:t>l</a:t>
            </a:r>
            <a:r>
              <a:rPr sz="3200" spc="-10" dirty="0">
                <a:latin typeface="Carlito"/>
                <a:cs typeface="Carlito"/>
              </a:rPr>
              <a:t>s</a:t>
            </a:r>
            <a:r>
              <a:rPr sz="3200" dirty="0">
                <a:latin typeface="Carlito"/>
                <a:cs typeface="Carlito"/>
              </a:rPr>
              <a:t>o  </a:t>
            </a:r>
            <a:r>
              <a:rPr sz="3200" spc="-10" dirty="0">
                <a:latin typeface="Carlito"/>
                <a:cs typeface="Carlito"/>
              </a:rPr>
              <a:t>prolonged</a:t>
            </a:r>
            <a:r>
              <a:rPr sz="3200" spc="-5" dirty="0">
                <a:latin typeface="Carlito"/>
                <a:cs typeface="Carlito"/>
              </a:rPr>
              <a:t> </a:t>
            </a:r>
            <a:r>
              <a:rPr sz="3200" spc="-15" dirty="0">
                <a:latin typeface="Carlito"/>
                <a:cs typeface="Carlito"/>
              </a:rPr>
              <a:t>surgery</a:t>
            </a:r>
            <a:endParaRPr sz="3200">
              <a:latin typeface="Carlito"/>
              <a:cs typeface="Carlito"/>
            </a:endParaRPr>
          </a:p>
          <a:p>
            <a:pPr marL="355600" indent="-342900">
              <a:spcBef>
                <a:spcPts val="770"/>
              </a:spcBef>
              <a:buFont typeface="Arial"/>
              <a:buChar char="•"/>
              <a:tabLst>
                <a:tab pos="354965" algn="l"/>
                <a:tab pos="355600" algn="l"/>
              </a:tabLst>
            </a:pPr>
            <a:r>
              <a:rPr sz="3200" dirty="0">
                <a:latin typeface="Carlito"/>
                <a:cs typeface="Carlito"/>
              </a:rPr>
              <a:t>Not </a:t>
            </a:r>
            <a:r>
              <a:rPr sz="3200" spc="-25" dirty="0">
                <a:latin typeface="Carlito"/>
                <a:cs typeface="Carlito"/>
              </a:rPr>
              <a:t>preferred</a:t>
            </a:r>
            <a:r>
              <a:rPr sz="3200" spc="-90" dirty="0">
                <a:latin typeface="Carlito"/>
                <a:cs typeface="Carlito"/>
              </a:rPr>
              <a:t> </a:t>
            </a:r>
            <a:r>
              <a:rPr sz="3200" spc="-10" dirty="0">
                <a:latin typeface="Carlito"/>
                <a:cs typeface="Carlito"/>
              </a:rPr>
              <a:t>now-a-days.</a:t>
            </a:r>
            <a:endParaRPr sz="3200">
              <a:latin typeface="Carlito"/>
              <a:cs typeface="Carlito"/>
            </a:endParaRPr>
          </a:p>
        </p:txBody>
      </p:sp>
      <p:sp>
        <p:nvSpPr>
          <p:cNvPr id="5" name="object 5"/>
          <p:cNvSpPr txBox="1"/>
          <p:nvPr/>
        </p:nvSpPr>
        <p:spPr>
          <a:xfrm>
            <a:off x="7274433" y="2482724"/>
            <a:ext cx="2857500" cy="513715"/>
          </a:xfrm>
          <a:prstGeom prst="rect">
            <a:avLst/>
          </a:prstGeom>
        </p:spPr>
        <p:txBody>
          <a:bodyPr vert="horz" wrap="square" lIns="0" tIns="13335" rIns="0" bIns="0" rtlCol="0">
            <a:spAutoFit/>
          </a:bodyPr>
          <a:lstStyle/>
          <a:p>
            <a:pPr marL="12700">
              <a:spcBef>
                <a:spcPts val="105"/>
              </a:spcBef>
              <a:tabLst>
                <a:tab pos="628015" algn="l"/>
                <a:tab pos="2373630" algn="l"/>
              </a:tabLst>
            </a:pPr>
            <a:r>
              <a:rPr sz="3200" dirty="0">
                <a:latin typeface="Carlito"/>
                <a:cs typeface="Carlito"/>
              </a:rPr>
              <a:t>a	</a:t>
            </a:r>
            <a:r>
              <a:rPr sz="3200" spc="-25" dirty="0">
                <a:latin typeface="Carlito"/>
                <a:cs typeface="Carlito"/>
              </a:rPr>
              <a:t>c</a:t>
            </a:r>
            <a:r>
              <a:rPr sz="3200" spc="-5" dirty="0">
                <a:latin typeface="Carlito"/>
                <a:cs typeface="Carlito"/>
              </a:rPr>
              <a:t>on</a:t>
            </a:r>
            <a:r>
              <a:rPr sz="3200" spc="-15" dirty="0">
                <a:latin typeface="Carlito"/>
                <a:cs typeface="Carlito"/>
              </a:rPr>
              <a:t>c</a:t>
            </a:r>
            <a:r>
              <a:rPr sz="3200" dirty="0">
                <a:latin typeface="Carlito"/>
                <a:cs typeface="Carlito"/>
              </a:rPr>
              <a:t>ern	</a:t>
            </a:r>
            <a:r>
              <a:rPr sz="3200" spc="-80" dirty="0">
                <a:latin typeface="Carlito"/>
                <a:cs typeface="Carlito"/>
              </a:rPr>
              <a:t>f</a:t>
            </a:r>
            <a:r>
              <a:rPr sz="3200" spc="-5" dirty="0">
                <a:latin typeface="Carlito"/>
                <a:cs typeface="Carlito"/>
              </a:rPr>
              <a:t>or</a:t>
            </a:r>
            <a:endParaRPr sz="3200">
              <a:latin typeface="Carlito"/>
              <a:cs typeface="Carlito"/>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A676-C327-438A-887F-94C45CBC9E3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643BB53-E241-4C08-829C-09BC0E9BE9F8}"/>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32525870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a:xfrm>
            <a:off x="2325117" y="4408374"/>
            <a:ext cx="7541767" cy="615553"/>
          </a:xfrm>
        </p:spPr>
        <p:txBody>
          <a:bodyPr>
            <a:normAutofit fontScale="90000"/>
          </a:bodyPr>
          <a:lstStyle/>
          <a:p>
            <a:r>
              <a:rPr lang="en-IN" dirty="0"/>
              <a:t>Donor kidney-</a:t>
            </a:r>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fontScale="92500" lnSpcReduction="20000"/>
          </a:bodyPr>
          <a:lstStyle/>
          <a:p>
            <a:r>
              <a:rPr lang="en-US" dirty="0"/>
              <a:t>The number of living donors has exceeded that of cadaver donors because of low morbidity after kidney donation and availability of minimally invasive approach like </a:t>
            </a:r>
            <a:r>
              <a:rPr lang="en-US" dirty="0" err="1"/>
              <a:t>laproscopic</a:t>
            </a:r>
            <a:r>
              <a:rPr lang="en-US" dirty="0"/>
              <a:t> donor nephrectomy and the recent robotic hand assisted donor nephrectomy.</a:t>
            </a:r>
          </a:p>
          <a:p>
            <a:r>
              <a:rPr lang="en-US" dirty="0"/>
              <a:t>Living related donor transplant are performed electively with donor and recipient anesthetized simultaneously but in separate rooms.</a:t>
            </a:r>
          </a:p>
          <a:p>
            <a:r>
              <a:rPr lang="en-US" dirty="0"/>
              <a:t>The traditional approach is a subcoastal lateral incision. </a:t>
            </a:r>
          </a:p>
          <a:p>
            <a:r>
              <a:rPr lang="en-US" dirty="0"/>
              <a:t>The </a:t>
            </a:r>
            <a:r>
              <a:rPr lang="en-US" b="1" dirty="0"/>
              <a:t>left kidney </a:t>
            </a:r>
            <a:r>
              <a:rPr lang="en-US" dirty="0"/>
              <a:t>is preferred because of better surgical exposure and longer vascular supply.</a:t>
            </a:r>
          </a:p>
          <a:p>
            <a:r>
              <a:rPr lang="en-US" dirty="0"/>
              <a:t>Position is lateral with table flexed and kidney rest elevated.</a:t>
            </a:r>
          </a:p>
          <a:p>
            <a:r>
              <a:rPr lang="en-US" dirty="0"/>
              <a:t>One or two large peripheral venous lines usually suffice and invasive monitoring is not required.</a:t>
            </a:r>
          </a:p>
          <a:p>
            <a:endParaRPr lang="en-IN" dirty="0"/>
          </a:p>
        </p:txBody>
      </p:sp>
    </p:spTree>
    <p:extLst>
      <p:ext uri="{BB962C8B-B14F-4D97-AF65-F5344CB8AC3E}">
        <p14:creationId xmlns:p14="http://schemas.microsoft.com/office/powerpoint/2010/main" val="71097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p:txBody>
          <a:bodyPr/>
          <a:lstStyle/>
          <a:p>
            <a:r>
              <a:rPr lang="en-IN" dirty="0">
                <a:latin typeface="Arial" panose="020B0604020202020204" pitchFamily="34" charset="0"/>
                <a:cs typeface="Arial" panose="020B0604020202020204" pitchFamily="34" charset="0"/>
              </a:rPr>
              <a:t>Clinical problems relevant to </a:t>
            </a:r>
            <a:r>
              <a:rPr lang="en-IN" dirty="0" err="1">
                <a:latin typeface="Arial" panose="020B0604020202020204" pitchFamily="34" charset="0"/>
                <a:cs typeface="Arial" panose="020B0604020202020204" pitchFamily="34" charset="0"/>
              </a:rPr>
              <a:t>anesthesia</a:t>
            </a:r>
            <a:r>
              <a:rPr lang="en-IN" dirty="0">
                <a:latin typeface="Arial" panose="020B0604020202020204" pitchFamily="34" charset="0"/>
                <a:cs typeface="Arial" panose="020B0604020202020204" pitchFamily="34" charset="0"/>
              </a:rPr>
              <a:t> for renal transplantation</a:t>
            </a:r>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fontScale="92500"/>
          </a:bodyPr>
          <a:lstStyle/>
          <a:p>
            <a:r>
              <a:rPr lang="en-US" dirty="0">
                <a:latin typeface="Arial" panose="020B0604020202020204" pitchFamily="34" charset="0"/>
                <a:cs typeface="Arial" panose="020B0604020202020204" pitchFamily="34" charset="0"/>
              </a:rPr>
              <a:t>1. Cardiovascular disease: The two main cardio vascular effects of CRF are arterial hypertension and ischemia heart disease. Patients receiving antihypertensive or antianginal treatment should receive their regular therapy as part of premedication. </a:t>
            </a:r>
          </a:p>
          <a:p>
            <a:r>
              <a:rPr lang="en-US" dirty="0">
                <a:latin typeface="Arial" panose="020B0604020202020204" pitchFamily="34" charset="0"/>
                <a:cs typeface="Arial" panose="020B0604020202020204" pitchFamily="34" charset="0"/>
              </a:rPr>
              <a:t>2. Anemia: Normochromic, normocytic anemia of complex origin usually due to erythropoiesis, decreased RBC life span. At a Hb concentration of 6 to 8 g/100ml, the oxygen carrying capacity of the blood is about 50% normal. Anemia should be corrected before surgery. </a:t>
            </a:r>
          </a:p>
          <a:p>
            <a:r>
              <a:rPr lang="en-US" dirty="0">
                <a:latin typeface="Arial" panose="020B0604020202020204" pitchFamily="34" charset="0"/>
                <a:cs typeface="Arial" panose="020B0604020202020204" pitchFamily="34" charset="0"/>
              </a:rPr>
              <a:t>3. Respiratory system: Pulmonary congestion and edema and pleuritis often are seen with a resultant hypoxemia and hypocapnia.</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8030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a:xfrm>
            <a:off x="2325117" y="4408374"/>
            <a:ext cx="7541767" cy="615553"/>
          </a:xfrm>
        </p:spPr>
        <p:txBody>
          <a:bodyPr>
            <a:normAutofit fontScale="90000"/>
          </a:bodyPr>
          <a:lstStyle/>
          <a:p>
            <a:endParaRPr lang="en-IN"/>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a:xfrm>
            <a:off x="2152650" y="1618553"/>
            <a:ext cx="7886700" cy="3871421"/>
          </a:xfrm>
        </p:spPr>
        <p:txBody>
          <a:bodyPr>
            <a:normAutofit fontScale="55000" lnSpcReduction="20000"/>
          </a:bodyPr>
          <a:lstStyle/>
          <a:p>
            <a:r>
              <a:rPr lang="en-US" dirty="0"/>
              <a:t>To maintain good diuresis, fluid administration is generous (10-20 ml/kg/</a:t>
            </a:r>
            <a:r>
              <a:rPr lang="en-US" dirty="0" err="1"/>
              <a:t>hr</a:t>
            </a:r>
            <a:r>
              <a:rPr lang="en-US" dirty="0"/>
              <a:t>) using isotonic crystalloids intra operatively.</a:t>
            </a:r>
          </a:p>
          <a:p>
            <a:r>
              <a:rPr lang="en-US" dirty="0"/>
              <a:t>Loop diuretics and/or mannitol may be used to promote diuresis from the grafted kidney.</a:t>
            </a:r>
          </a:p>
          <a:p>
            <a:r>
              <a:rPr lang="en-US" dirty="0"/>
              <a:t>Mannitol improves renal blood flow, acts as a free radical scavenger and reduces the incidence of impaired renal function immediately after transplant.</a:t>
            </a:r>
          </a:p>
          <a:p>
            <a:r>
              <a:rPr lang="en-US" dirty="0"/>
              <a:t>Postoperative pain is usually mild to moderate and managed in most cases using intravenous opioids.</a:t>
            </a:r>
          </a:p>
          <a:p>
            <a:r>
              <a:rPr lang="en-US" dirty="0"/>
              <a:t>Deceased donor kidneys are preserved using hypothermia and pharmacologic inhibition to slow down metabolic processes.</a:t>
            </a:r>
          </a:p>
          <a:p>
            <a:r>
              <a:rPr lang="en-US" dirty="0"/>
              <a:t>Cold ischemia time should be kept below 36-40 hours in case of cadaveric donors often which the incidence of delay graft function increases significantly.</a:t>
            </a:r>
          </a:p>
          <a:p>
            <a:r>
              <a:rPr lang="en-US" dirty="0"/>
              <a:t>Kidney from living donor may be flushed with preservative solution or iced Ringer’s locate solution containing heparin and mannitol. </a:t>
            </a:r>
          </a:p>
          <a:p>
            <a:r>
              <a:rPr lang="en-US" dirty="0"/>
              <a:t>The cold ischemia time in a living donor should be restricted to 20-30 minutes while the warm ischemia time should not exceed 3-5 minutes.</a:t>
            </a:r>
            <a:endParaRPr lang="en-IN" dirty="0"/>
          </a:p>
        </p:txBody>
      </p:sp>
    </p:spTree>
    <p:extLst>
      <p:ext uri="{BB962C8B-B14F-4D97-AF65-F5344CB8AC3E}">
        <p14:creationId xmlns:p14="http://schemas.microsoft.com/office/powerpoint/2010/main" val="4042241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p:txBody>
          <a:bodyPr/>
          <a:lstStyle/>
          <a:p>
            <a:r>
              <a:rPr lang="en-US" dirty="0"/>
              <a:t>Peri-operative management of Recipient patient :</a:t>
            </a:r>
            <a:endParaRPr lang="en-IN" dirty="0"/>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lnSpcReduction="10000"/>
          </a:bodyPr>
          <a:lstStyle/>
          <a:p>
            <a:r>
              <a:rPr lang="en-IN" dirty="0"/>
              <a:t>Influence of renal disease on pharmacokinetics and pharmacodynamics of drugs used during </a:t>
            </a:r>
            <a:r>
              <a:rPr lang="en-IN" dirty="0" err="1"/>
              <a:t>anesthesia</a:t>
            </a:r>
            <a:r>
              <a:rPr lang="en-IN" dirty="0"/>
              <a:t>. </a:t>
            </a:r>
          </a:p>
          <a:p>
            <a:r>
              <a:rPr lang="en-IN" dirty="0"/>
              <a:t>Many important changes occur in the uptake, disposition, metabolism and excretion of drugs given to patients with chronic renal failure, as follows: </a:t>
            </a:r>
          </a:p>
          <a:p>
            <a:r>
              <a:rPr lang="en-IN" dirty="0"/>
              <a:t>1. Altered absorption of oral drugs due to gastric status. </a:t>
            </a:r>
          </a:p>
          <a:p>
            <a:r>
              <a:rPr lang="en-IN" dirty="0"/>
              <a:t>2. Altered apparent volumes of distribution </a:t>
            </a:r>
          </a:p>
          <a:p>
            <a:r>
              <a:rPr lang="en-IN" dirty="0"/>
              <a:t>3. Altered plasma protein binding and free drug fraction. </a:t>
            </a:r>
          </a:p>
          <a:p>
            <a:r>
              <a:rPr lang="en-IN" dirty="0"/>
              <a:t>4. Altered drug and xenobiotic metabolism. </a:t>
            </a:r>
          </a:p>
          <a:p>
            <a:r>
              <a:rPr lang="en-IN" dirty="0"/>
              <a:t>5. Altered drug elimination.</a:t>
            </a:r>
          </a:p>
        </p:txBody>
      </p:sp>
    </p:spTree>
    <p:extLst>
      <p:ext uri="{BB962C8B-B14F-4D97-AF65-F5344CB8AC3E}">
        <p14:creationId xmlns:p14="http://schemas.microsoft.com/office/powerpoint/2010/main" val="31563396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a:xfrm>
            <a:off x="2325117" y="4408374"/>
            <a:ext cx="7541767" cy="615553"/>
          </a:xfrm>
        </p:spPr>
        <p:txBody>
          <a:bodyPr>
            <a:normAutofit fontScale="90000"/>
          </a:bodyPr>
          <a:lstStyle/>
          <a:p>
            <a:r>
              <a:rPr lang="en-IN" dirty="0"/>
              <a:t>Preoperative assessment</a:t>
            </a:r>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fontScale="92500" lnSpcReduction="20000"/>
          </a:bodyPr>
          <a:lstStyle/>
          <a:p>
            <a:r>
              <a:rPr lang="en-US" dirty="0"/>
              <a:t>Preoperative assessment should lead to optimization of any persistent serious complication, such as congestive heart failure, ECG abnormalities resulting from myocardial ischemia and autonomic dysfunction in patients with diabetes mellitus. </a:t>
            </a:r>
          </a:p>
          <a:p>
            <a:r>
              <a:rPr lang="en-US" dirty="0"/>
              <a:t>Patients maintained on hemodialysis usually undergo a dialysis session at some point during the 24 to 36 hour period before transplantation. </a:t>
            </a:r>
          </a:p>
          <a:p>
            <a:r>
              <a:rPr lang="en-US" dirty="0" err="1"/>
              <a:t>Predialysis</a:t>
            </a:r>
            <a:r>
              <a:rPr lang="en-US" dirty="0"/>
              <a:t> and </a:t>
            </a:r>
            <a:r>
              <a:rPr lang="en-US" dirty="0" err="1"/>
              <a:t>postdialysis</a:t>
            </a:r>
            <a:r>
              <a:rPr lang="en-US" dirty="0"/>
              <a:t> weight and electrolyte status should be recorded.</a:t>
            </a:r>
          </a:p>
          <a:p>
            <a:r>
              <a:rPr lang="en-US" dirty="0"/>
              <a:t>Functional shunts or fistula should be protected carefully during surgery with sphygmomanometer cuff placed on other arm. </a:t>
            </a:r>
          </a:p>
          <a:p>
            <a:r>
              <a:rPr lang="en-US" dirty="0"/>
              <a:t>Immunosuppressive therapy (thymoglobulin) may be instituted during the perioperative period.</a:t>
            </a:r>
            <a:endParaRPr lang="en-IN" dirty="0"/>
          </a:p>
        </p:txBody>
      </p:sp>
    </p:spTree>
    <p:extLst>
      <p:ext uri="{BB962C8B-B14F-4D97-AF65-F5344CB8AC3E}">
        <p14:creationId xmlns:p14="http://schemas.microsoft.com/office/powerpoint/2010/main" val="30040047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a:xfrm>
            <a:off x="2325117" y="4408374"/>
            <a:ext cx="7541767" cy="615553"/>
          </a:xfrm>
        </p:spPr>
        <p:txBody>
          <a:bodyPr>
            <a:normAutofit fontScale="90000"/>
          </a:bodyPr>
          <a:lstStyle/>
          <a:p>
            <a:r>
              <a:rPr lang="en-IN" dirty="0" err="1"/>
              <a:t>Premedicant</a:t>
            </a:r>
            <a:r>
              <a:rPr lang="en-IN" dirty="0"/>
              <a:t> drugs</a:t>
            </a:r>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a:xfrm>
            <a:off x="2059941" y="1471463"/>
            <a:ext cx="8072119" cy="5909310"/>
          </a:xfrm>
        </p:spPr>
        <p:txBody>
          <a:bodyPr/>
          <a:lstStyle/>
          <a:p>
            <a:r>
              <a:rPr lang="en-IN" dirty="0"/>
              <a:t>Anticholinergic drugs- Atropine and </a:t>
            </a:r>
            <a:r>
              <a:rPr lang="en-IN" dirty="0" err="1"/>
              <a:t>glycopyrolate</a:t>
            </a:r>
            <a:r>
              <a:rPr lang="en-IN" dirty="0"/>
              <a:t> can be used as single dose. </a:t>
            </a:r>
          </a:p>
          <a:p>
            <a:r>
              <a:rPr lang="en-IN" dirty="0"/>
              <a:t>Antacids and prokinetic drugs- H2-histamine receptor antagonists such as ranitidine and proton pump inhibitors such as omeprazole can be used safely. </a:t>
            </a:r>
            <a:r>
              <a:rPr lang="en-IN" dirty="0" err="1"/>
              <a:t>Metoclopromide</a:t>
            </a:r>
            <a:r>
              <a:rPr lang="en-IN" dirty="0"/>
              <a:t> is eliminated via kidney unchanged. Significant side effects may occur after its use hence should be avoided . </a:t>
            </a:r>
          </a:p>
          <a:p>
            <a:r>
              <a:rPr lang="en-IN" dirty="0"/>
              <a:t>Benzodiazepines- Diazepam action is prolonged in chronic renal failure, however midazolam given slowly can be used</a:t>
            </a:r>
          </a:p>
        </p:txBody>
      </p:sp>
    </p:spTree>
    <p:extLst>
      <p:ext uri="{BB962C8B-B14F-4D97-AF65-F5344CB8AC3E}">
        <p14:creationId xmlns:p14="http://schemas.microsoft.com/office/powerpoint/2010/main" val="14591897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p:txBody>
          <a:bodyPr/>
          <a:lstStyle/>
          <a:p>
            <a:r>
              <a:rPr lang="en-IN" dirty="0" err="1"/>
              <a:t>Anesthesia</a:t>
            </a:r>
            <a:r>
              <a:rPr lang="en-IN" dirty="0"/>
              <a:t> for kidney transplant:</a:t>
            </a:r>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fontScale="70000" lnSpcReduction="20000"/>
          </a:bodyPr>
          <a:lstStyle/>
          <a:p>
            <a:r>
              <a:rPr lang="en-US" dirty="0"/>
              <a:t>General anesthesia with endotracheal intubation is the preferred anesthetic method for kidney transplantation.</a:t>
            </a:r>
          </a:p>
          <a:p>
            <a:r>
              <a:rPr lang="en-US" dirty="0"/>
              <a:t>The goals of anesthesia are to facilitate an adequate depth of anesthesia while maintaining hemodynamic stability and to provide appropriate muscle relaxation to facilitate surgical conditions.</a:t>
            </a:r>
          </a:p>
          <a:p>
            <a:r>
              <a:rPr lang="en-US" dirty="0"/>
              <a:t>Patients with ESRD are considered a risk for aspiration of gastric contents secondary to the presence of uremic gastropathy and other conditions, such as obesity and diabetes.</a:t>
            </a:r>
          </a:p>
          <a:p>
            <a:r>
              <a:rPr lang="en-US" dirty="0"/>
              <a:t>An oral nonparticulate antacid and intravenous administration of an H2 blocker, such as ranitidine, should be given before induction of anesthesia.</a:t>
            </a:r>
          </a:p>
          <a:p>
            <a:r>
              <a:rPr lang="en-US" dirty="0"/>
              <a:t>A rapid sequence induction of anesthesia with </a:t>
            </a:r>
            <a:r>
              <a:rPr lang="en-US" dirty="0" err="1"/>
              <a:t>continous</a:t>
            </a:r>
            <a:r>
              <a:rPr lang="en-US" dirty="0"/>
              <a:t> cricoid pressure is the preferred </a:t>
            </a:r>
          </a:p>
          <a:p>
            <a:r>
              <a:rPr lang="en-US" dirty="0"/>
              <a:t>Succinylcholine can be used safely in standard doses in patients with ESRD when potassium levels are within normal limits (usually method of induction for general anesthesia.</a:t>
            </a:r>
          </a:p>
          <a:p>
            <a:r>
              <a:rPr lang="en-US" dirty="0"/>
              <a:t>A modified rapid sequence induction with rocuronium 0.8- 1.2mg/kg intravenously is an appropriate substitute for succinylcholine when hyperkalemia or other contraindication to succinylcholine exists.</a:t>
            </a:r>
            <a:endParaRPr lang="en-IN" dirty="0"/>
          </a:p>
        </p:txBody>
      </p:sp>
    </p:spTree>
    <p:extLst>
      <p:ext uri="{BB962C8B-B14F-4D97-AF65-F5344CB8AC3E}">
        <p14:creationId xmlns:p14="http://schemas.microsoft.com/office/powerpoint/2010/main" val="9428807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a:xfrm>
            <a:off x="2325117" y="4408374"/>
            <a:ext cx="7541767" cy="615553"/>
          </a:xfrm>
        </p:spPr>
        <p:txBody>
          <a:bodyPr>
            <a:normAutofit fontScale="90000"/>
          </a:bodyPr>
          <a:lstStyle/>
          <a:p>
            <a:endParaRPr lang="en-IN"/>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fontScale="70000" lnSpcReduction="20000"/>
          </a:bodyPr>
          <a:lstStyle/>
          <a:p>
            <a:r>
              <a:rPr lang="en-US" dirty="0"/>
              <a:t>The hemodynamic response to laryngoscopy can be attenuated with supplemental fentanyl, esmolol, lidocaine or nitroglycerine titrated to effect.</a:t>
            </a:r>
          </a:p>
          <a:p>
            <a:r>
              <a:rPr lang="en-US" dirty="0"/>
              <a:t>Following the stress of tracheal intubation, kidney transplant patients may develop hypotension before surgical incision, especially in patients who have been rendered hypovolemic from recent dialysis or in patients receiving rennin-angiotensin blocking drugs.</a:t>
            </a:r>
          </a:p>
          <a:p>
            <a:r>
              <a:rPr lang="en-IN" dirty="0"/>
              <a:t>Intraoperative monitoring consist of ECG, SpO2, central venous pressure and intra-arterial blood pressure monitoring.</a:t>
            </a:r>
          </a:p>
          <a:p>
            <a:r>
              <a:rPr lang="en-US" dirty="0"/>
              <a:t>Pulmonary artery catheter or transesophageal echocardiographic monitoring may be considered in patients with advanced CAD and pulmonary hypertension with ventricular dysfunction.</a:t>
            </a:r>
          </a:p>
          <a:p>
            <a:r>
              <a:rPr lang="en-US" dirty="0"/>
              <a:t>The insertion of a central line provides reliable venous access for intra vascular fluid resuscitation and transfusion and access for administration of immunosuppression drugs and vasoactive infusions.</a:t>
            </a:r>
          </a:p>
          <a:p>
            <a:r>
              <a:rPr lang="en-US" dirty="0"/>
              <a:t>Large bore venous access is necessary for appropriate intravascular volume administration in the perioperative period</a:t>
            </a:r>
            <a:endParaRPr lang="en-IN" b="1" dirty="0"/>
          </a:p>
        </p:txBody>
      </p:sp>
    </p:spTree>
    <p:extLst>
      <p:ext uri="{BB962C8B-B14F-4D97-AF65-F5344CB8AC3E}">
        <p14:creationId xmlns:p14="http://schemas.microsoft.com/office/powerpoint/2010/main" val="34066143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a:xfrm>
            <a:off x="2325117" y="4408374"/>
            <a:ext cx="7541767" cy="615553"/>
          </a:xfrm>
        </p:spPr>
        <p:txBody>
          <a:bodyPr>
            <a:normAutofit fontScale="90000"/>
          </a:bodyPr>
          <a:lstStyle/>
          <a:p>
            <a:endParaRPr lang="en-IN"/>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lnSpcReduction="10000"/>
          </a:bodyPr>
          <a:lstStyle/>
          <a:p>
            <a:r>
              <a:rPr lang="en-IN" dirty="0"/>
              <a:t>Maintenance of </a:t>
            </a:r>
            <a:r>
              <a:rPr lang="en-IN" dirty="0" err="1"/>
              <a:t>anesthesia</a:t>
            </a:r>
            <a:r>
              <a:rPr lang="en-IN" dirty="0"/>
              <a:t> is performed using a combination of intravenous and inhaled </a:t>
            </a:r>
            <a:r>
              <a:rPr lang="en-IN" dirty="0" err="1"/>
              <a:t>anesthetics</a:t>
            </a:r>
            <a:r>
              <a:rPr lang="en-IN" dirty="0"/>
              <a:t>. </a:t>
            </a:r>
          </a:p>
          <a:p>
            <a:r>
              <a:rPr lang="en-IN" dirty="0"/>
              <a:t>Isoflurane and desflurane are safe </a:t>
            </a:r>
            <a:r>
              <a:rPr lang="en-IN" dirty="0" err="1"/>
              <a:t>anesthetic</a:t>
            </a:r>
            <a:r>
              <a:rPr lang="en-IN" dirty="0"/>
              <a:t> agents. </a:t>
            </a:r>
          </a:p>
          <a:p>
            <a:r>
              <a:rPr lang="en-IN" dirty="0"/>
              <a:t>Analgesia during intraoperative period can be provided with fentanyl, </a:t>
            </a:r>
            <a:r>
              <a:rPr lang="en-IN" dirty="0" err="1"/>
              <a:t>sufentanil</a:t>
            </a:r>
            <a:r>
              <a:rPr lang="en-IN" dirty="0"/>
              <a:t> and remifentanil, because their pharmacokinetics and pharmacodynamics are not affected by renal insufficiency.</a:t>
            </a:r>
          </a:p>
          <a:p>
            <a:r>
              <a:rPr lang="en-IN" dirty="0"/>
              <a:t>Appropriate neuromuscular blockade during kidney transplantation is important for optimizing surgical conditions. Atracurium and </a:t>
            </a:r>
            <a:r>
              <a:rPr lang="en-IN" dirty="0" err="1"/>
              <a:t>cisatracurium</a:t>
            </a:r>
            <a:r>
              <a:rPr lang="en-IN" dirty="0"/>
              <a:t> are the muscle relaxant of choice in patients with ESRD. Both vecuronium and rocuronium have prolonged duration of action in renal failure patients.</a:t>
            </a:r>
          </a:p>
        </p:txBody>
      </p:sp>
    </p:spTree>
    <p:extLst>
      <p:ext uri="{BB962C8B-B14F-4D97-AF65-F5344CB8AC3E}">
        <p14:creationId xmlns:p14="http://schemas.microsoft.com/office/powerpoint/2010/main" val="39524709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a:xfrm>
            <a:off x="2325117" y="4408374"/>
            <a:ext cx="7541767" cy="615553"/>
          </a:xfrm>
        </p:spPr>
        <p:txBody>
          <a:bodyPr>
            <a:normAutofit fontScale="90000"/>
          </a:bodyPr>
          <a:lstStyle/>
          <a:p>
            <a:endParaRPr lang="en-IN"/>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fontScale="92500" lnSpcReduction="20000"/>
          </a:bodyPr>
          <a:lstStyle/>
          <a:p>
            <a:r>
              <a:rPr lang="en-US" dirty="0"/>
              <a:t>The surgical procedure involves placement of the renal allograft usually in the right inguinal region. </a:t>
            </a:r>
          </a:p>
          <a:p>
            <a:r>
              <a:rPr lang="en-US" dirty="0"/>
              <a:t>The external iliac vein and artery are identified and mobilized. </a:t>
            </a:r>
          </a:p>
          <a:p>
            <a:r>
              <a:rPr lang="en-US" dirty="0"/>
              <a:t>Heparin may be administered before clamping of the vessels. </a:t>
            </a:r>
          </a:p>
          <a:p>
            <a:r>
              <a:rPr lang="en-US" dirty="0"/>
              <a:t>The external iliac vein is clamped first and the renal vein anastomosis is performed. During the anastomosis of the renal vessels, expansion of intravascular volume with normal saline should be initiated. </a:t>
            </a:r>
          </a:p>
          <a:p>
            <a:r>
              <a:rPr lang="en-US" dirty="0"/>
              <a:t>Furosemide and mannitol are administered before reperfusion to stimulate diuresis. </a:t>
            </a:r>
          </a:p>
          <a:p>
            <a:r>
              <a:rPr lang="en-US" dirty="0"/>
              <a:t>After completion of the vascular anastomoses, the donor graft ureter is implanted in to recipient bladder which is filled with antibiotic saline irrigation solution.</a:t>
            </a:r>
            <a:endParaRPr lang="en-IN" dirty="0"/>
          </a:p>
        </p:txBody>
      </p:sp>
    </p:spTree>
    <p:extLst>
      <p:ext uri="{BB962C8B-B14F-4D97-AF65-F5344CB8AC3E}">
        <p14:creationId xmlns:p14="http://schemas.microsoft.com/office/powerpoint/2010/main" val="20358203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a:xfrm>
            <a:off x="2325117" y="4408374"/>
            <a:ext cx="7541767" cy="615553"/>
          </a:xfrm>
        </p:spPr>
        <p:txBody>
          <a:bodyPr>
            <a:normAutofit fontScale="90000"/>
          </a:bodyPr>
          <a:lstStyle/>
          <a:p>
            <a:endParaRPr lang="en-IN"/>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p:txBody>
          <a:bodyPr>
            <a:normAutofit fontScale="92500" lnSpcReduction="20000"/>
          </a:bodyPr>
          <a:lstStyle/>
          <a:p>
            <a:r>
              <a:rPr lang="en-US" dirty="0"/>
              <a:t>At the end of the surgery, the patient is reversed with neostigmine and </a:t>
            </a:r>
            <a:r>
              <a:rPr lang="en-US" dirty="0" err="1"/>
              <a:t>glycopyrolate</a:t>
            </a:r>
            <a:r>
              <a:rPr lang="en-US" dirty="0"/>
              <a:t>. </a:t>
            </a:r>
          </a:p>
          <a:p>
            <a:r>
              <a:rPr lang="en-US" dirty="0" err="1"/>
              <a:t>Extubation</a:t>
            </a:r>
            <a:r>
              <a:rPr lang="en-US" dirty="0"/>
              <a:t> should occur after the patient demonstrates the ability to protect the airway.</a:t>
            </a:r>
          </a:p>
          <a:p>
            <a:r>
              <a:rPr lang="en-US" dirty="0"/>
              <a:t>After </a:t>
            </a:r>
            <a:r>
              <a:rPr lang="en-US" dirty="0" err="1"/>
              <a:t>extubation</a:t>
            </a:r>
            <a:r>
              <a:rPr lang="en-US" dirty="0"/>
              <a:t>, the kidney transplant recipient requires carefully monitoring in the post anesthesia care unit.</a:t>
            </a:r>
          </a:p>
          <a:p>
            <a:r>
              <a:rPr lang="en-US" dirty="0"/>
              <a:t>Close monitoring of the urine output in the initial post operative period is important.</a:t>
            </a:r>
          </a:p>
          <a:p>
            <a:r>
              <a:rPr lang="en-US" dirty="0"/>
              <a:t>The major post operative anesthetic complications are vomiting and pulmonary aspiration; cardiac arrhythmias, which can lead to cardiac arrest; pulmonary edema; hypotension and hypertension; and delayed respiratory depression.</a:t>
            </a:r>
            <a:endParaRPr lang="en-IN" dirty="0"/>
          </a:p>
        </p:txBody>
      </p:sp>
    </p:spTree>
    <p:extLst>
      <p:ext uri="{BB962C8B-B14F-4D97-AF65-F5344CB8AC3E}">
        <p14:creationId xmlns:p14="http://schemas.microsoft.com/office/powerpoint/2010/main" val="19564766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9EC6-C6B9-4A7C-A574-AA06ECEB0607}"/>
              </a:ext>
            </a:extLst>
          </p:cNvPr>
          <p:cNvSpPr>
            <a:spLocks noGrp="1"/>
          </p:cNvSpPr>
          <p:nvPr>
            <p:ph type="title"/>
          </p:nvPr>
        </p:nvSpPr>
        <p:spPr/>
        <p:txBody>
          <a:bodyPr/>
          <a:lstStyle/>
          <a:p>
            <a:r>
              <a:rPr lang="fil-PH" dirty="0"/>
              <a:t>Summery</a:t>
            </a:r>
            <a:endParaRPr lang="en-IN" dirty="0"/>
          </a:p>
        </p:txBody>
      </p:sp>
      <p:pic>
        <p:nvPicPr>
          <p:cNvPr id="4" name="Picture 4">
            <a:extLst>
              <a:ext uri="{FF2B5EF4-FFF2-40B4-BE49-F238E27FC236}">
                <a16:creationId xmlns:a16="http://schemas.microsoft.com/office/drawing/2014/main" id="{AC14C384-CC82-3542-9E1D-4B6B302DCE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178844"/>
            <a:ext cx="9753600" cy="3644900"/>
          </a:xfrm>
        </p:spPr>
      </p:pic>
    </p:spTree>
    <p:extLst>
      <p:ext uri="{BB962C8B-B14F-4D97-AF65-F5344CB8AC3E}">
        <p14:creationId xmlns:p14="http://schemas.microsoft.com/office/powerpoint/2010/main" val="201022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2F2B-9C85-4845-AA71-CFC773747E34}"/>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0E3D675-2D08-4915-8450-89D43FBB1D5D}"/>
              </a:ext>
            </a:extLst>
          </p:cNvPr>
          <p:cNvSpPr>
            <a:spLocks noGrp="1"/>
          </p:cNvSpPr>
          <p:nvPr>
            <p:ph idx="1"/>
          </p:nvPr>
        </p:nvSpPr>
        <p:spPr>
          <a:xfrm>
            <a:off x="838200" y="1082180"/>
            <a:ext cx="10515600" cy="5094783"/>
          </a:xfrm>
        </p:spPr>
        <p:txBody>
          <a:bodyPr>
            <a:normAutofit fontScale="85000" lnSpcReduction="20000"/>
          </a:bodyPr>
          <a:lstStyle/>
          <a:p>
            <a:pPr algn="just"/>
            <a:r>
              <a:rPr lang="en-US" dirty="0">
                <a:latin typeface="Arial" panose="020B0604020202020204" pitchFamily="34" charset="0"/>
                <a:cs typeface="Arial" panose="020B0604020202020204" pitchFamily="34" charset="0"/>
              </a:rPr>
              <a:t>4. Acid-Base status and electrolyte imbalance: Patients with renal failure have an impaired ability to excrete water, electrolytes and free acids. The presence of a metabolic acidosis with its associated electrolyte disturbances ( hypothermia, hypochloremia, and hyperkalemia ) may cause problems with respect to the adequacy of reversal of residual neuromuscular blockade at the end of anesthesia.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5. Coagulation: Platelet dysfunction, decreased level of platelet factor III resulting in poor adhesiveness and thrombocytopenia shows no alteration in prothrombin or partial thromboplastin time, but the bleeding time is prolonged. Platelet transfusion and cryoprecipitate should be given to correct uremic coagulopathy.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6. Central nervous system: Peripheral neuropathies associated with postural hypotension and disequilibrium syndrome may be present with uremia.</a:t>
            </a:r>
          </a:p>
          <a:p>
            <a:pPr algn="just"/>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9025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F003-E74D-DC42-97FD-7B009BD7540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8918215-E416-EE4F-8676-6014B08401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194" y="478372"/>
            <a:ext cx="9413123" cy="5698591"/>
          </a:xfrm>
        </p:spPr>
      </p:pic>
    </p:spTree>
    <p:extLst>
      <p:ext uri="{BB962C8B-B14F-4D97-AF65-F5344CB8AC3E}">
        <p14:creationId xmlns:p14="http://schemas.microsoft.com/office/powerpoint/2010/main" val="7005738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02C0-A61E-4C56-8C29-9839112E0122}"/>
              </a:ext>
            </a:extLst>
          </p:cNvPr>
          <p:cNvSpPr>
            <a:spLocks noGrp="1"/>
          </p:cNvSpPr>
          <p:nvPr>
            <p:ph type="title"/>
          </p:nvPr>
        </p:nvSpPr>
        <p:spPr/>
        <p:txBody>
          <a:bodyPr/>
          <a:lstStyle/>
          <a:p>
            <a:endParaRPr lang="en-IN"/>
          </a:p>
        </p:txBody>
      </p:sp>
      <p:pic>
        <p:nvPicPr>
          <p:cNvPr id="4" name="Picture 4">
            <a:extLst>
              <a:ext uri="{FF2B5EF4-FFF2-40B4-BE49-F238E27FC236}">
                <a16:creationId xmlns:a16="http://schemas.microsoft.com/office/drawing/2014/main" id="{08E41188-2F76-464E-9F17-AA66635105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88" y="-163922"/>
            <a:ext cx="12492788" cy="6798001"/>
          </a:xfrm>
        </p:spPr>
      </p:pic>
    </p:spTree>
    <p:extLst>
      <p:ext uri="{BB962C8B-B14F-4D97-AF65-F5344CB8AC3E}">
        <p14:creationId xmlns:p14="http://schemas.microsoft.com/office/powerpoint/2010/main" val="13282955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6CF0-BFD5-4B64-A55D-6AC81DFACE4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F819B00-EA0D-4B6C-8C40-C37837083CA6}"/>
              </a:ext>
            </a:extLst>
          </p:cNvPr>
          <p:cNvSpPr>
            <a:spLocks noGrp="1"/>
          </p:cNvSpPr>
          <p:nvPr>
            <p:ph idx="1"/>
          </p:nvPr>
        </p:nvSpPr>
        <p:spPr/>
        <p:txBody>
          <a:bodyPr>
            <a:normAutofit/>
          </a:bodyPr>
          <a:lstStyle/>
          <a:p>
            <a:r>
              <a:rPr lang="fil-PH" sz="8000" dirty="0"/>
              <a:t>Thank you</a:t>
            </a:r>
            <a:endParaRPr lang="en-IN" sz="8000" dirty="0"/>
          </a:p>
        </p:txBody>
      </p:sp>
    </p:spTree>
    <p:extLst>
      <p:ext uri="{BB962C8B-B14F-4D97-AF65-F5344CB8AC3E}">
        <p14:creationId xmlns:p14="http://schemas.microsoft.com/office/powerpoint/2010/main" val="1545680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5688</Words>
  <Application>Microsoft Office PowerPoint</Application>
  <PresentationFormat>Widescreen</PresentationFormat>
  <Paragraphs>493</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RENAL TRANSPLANT AND ANAESTHESIA</vt:lpstr>
      <vt:lpstr>Functions of the kidney</vt:lpstr>
      <vt:lpstr>PowerPoint Presentation</vt:lpstr>
      <vt:lpstr>PowerPoint Presentation</vt:lpstr>
      <vt:lpstr>Etiology of ESRD in Renal Transplant  recipient</vt:lpstr>
      <vt:lpstr>Contraindications:</vt:lpstr>
      <vt:lpstr>Outcome</vt:lpstr>
      <vt:lpstr>Clinical problems relevant to anesthesia for renal transplantation</vt:lpstr>
      <vt:lpstr>PowerPoint Presentation</vt:lpstr>
      <vt:lpstr>PowerPoint Presentation</vt:lpstr>
      <vt:lpstr>Types of donor</vt:lpstr>
      <vt:lpstr>Guidelines: Donor Evaluation</vt:lpstr>
      <vt:lpstr>PowerPoint Presentation</vt:lpstr>
      <vt:lpstr>PowerPoint Presentation</vt:lpstr>
      <vt:lpstr>CADAVERIC KIDNEY DONATION</vt:lpstr>
      <vt:lpstr>LIVING KIDNEY DONATION</vt:lpstr>
      <vt:lpstr>Exclusion criteria for living donors</vt:lpstr>
      <vt:lpstr>Surgical techniques in living-donor nephrectomy</vt:lpstr>
      <vt:lpstr>ANAESTHESIA FOR LIVING DONOR  NEPHRECTOMY</vt:lpstr>
      <vt:lpstr>Donor is not going to be benefited from  organ donation, so SAFETY is the prime concern to the anaesthesiologist.</vt:lpstr>
      <vt:lpstr>Living Renal Transplant </vt:lpstr>
      <vt:lpstr>PowerPoint Presentation</vt:lpstr>
      <vt:lpstr>PowerPoint Presentation</vt:lpstr>
      <vt:lpstr>PowerPoint Presentation</vt:lpstr>
      <vt:lpstr>Pre-anaesthetic Evaluation</vt:lpstr>
      <vt:lpstr>Goals of Anaesthesia</vt:lpstr>
      <vt:lpstr>Monitoring</vt:lpstr>
      <vt:lpstr>Premedication</vt:lpstr>
      <vt:lpstr>Induction</vt:lpstr>
      <vt:lpstr>Maintenance of Anaesthesia</vt:lpstr>
      <vt:lpstr>Position</vt:lpstr>
      <vt:lpstr>Methods to augment Renal Blood Flow</vt:lpstr>
      <vt:lpstr>Reversal</vt:lpstr>
      <vt:lpstr>Postoperative Analgesia</vt:lpstr>
      <vt:lpstr>PRESERVATION OF HARVESTED  KIDNEY</vt:lpstr>
      <vt:lpstr>PowerPoint Presentation</vt:lpstr>
      <vt:lpstr>BRAIN DEAD ORGAN DONATION</vt:lpstr>
      <vt:lpstr>PowerPoint Presentation</vt:lpstr>
      <vt:lpstr>Definition</vt:lpstr>
      <vt:lpstr>Diagnostic criteria</vt:lpstr>
      <vt:lpstr>PowerPoint Presentation</vt:lpstr>
      <vt:lpstr>Managing cadaveric renal transplant recipient </vt:lpstr>
      <vt:lpstr>PowerPoint Presentation</vt:lpstr>
      <vt:lpstr>PowerPoint Presentation</vt:lpstr>
      <vt:lpstr>PowerPoint Presentation</vt:lpstr>
      <vt:lpstr>Intraoperative Management: Goals</vt:lpstr>
      <vt:lpstr>PowerPoint Presentation</vt:lpstr>
      <vt:lpstr>PowerPoint Presentation</vt:lpstr>
      <vt:lpstr>PowerPoint Presentation</vt:lpstr>
      <vt:lpstr>ANAESTHESIA FOR RENAL  TRANSPLANT</vt:lpstr>
      <vt:lpstr>Preoperative Considerations</vt:lpstr>
      <vt:lpstr>Monitoring</vt:lpstr>
      <vt:lpstr>Premedication</vt:lpstr>
      <vt:lpstr>Induction</vt:lpstr>
      <vt:lpstr>PowerPoint Presentation</vt:lpstr>
      <vt:lpstr>PowerPoint Presentation</vt:lpstr>
      <vt:lpstr>Muscle Relaxant</vt:lpstr>
      <vt:lpstr>Maintenance of Anaesthesia</vt:lpstr>
      <vt:lpstr>Fluid Management</vt:lpstr>
      <vt:lpstr>PowerPoint Presentation</vt:lpstr>
      <vt:lpstr>Colloid in Kidney Transplant</vt:lpstr>
      <vt:lpstr>PowerPoint Presentation</vt:lpstr>
      <vt:lpstr>PowerPoint Presentation</vt:lpstr>
      <vt:lpstr>PowerPoint Presentation</vt:lpstr>
      <vt:lpstr>PowerPoint Presentation</vt:lpstr>
      <vt:lpstr>Mannitol in Renal Transplantation</vt:lpstr>
      <vt:lpstr>Loop diuretics in transplantation</vt:lpstr>
      <vt:lpstr>PowerPoint Presentation</vt:lpstr>
      <vt:lpstr>Dopamine in Renal Transplant</vt:lpstr>
      <vt:lpstr>Intraoperative Problems</vt:lpstr>
      <vt:lpstr>Excessive intraoperive bleeding</vt:lpstr>
      <vt:lpstr>Post operative Care</vt:lpstr>
      <vt:lpstr>Immediate Postoperative Complication</vt:lpstr>
      <vt:lpstr>Postoperative Pain Management</vt:lpstr>
      <vt:lpstr>PowerPoint Presentation</vt:lpstr>
      <vt:lpstr>Role of Regional Anaesthesia</vt:lpstr>
      <vt:lpstr>PowerPoint Presentation</vt:lpstr>
      <vt:lpstr>PowerPoint Presentation</vt:lpstr>
      <vt:lpstr>Donor kidney-</vt:lpstr>
      <vt:lpstr>PowerPoint Presentation</vt:lpstr>
      <vt:lpstr>Peri-operative management of Recipient patient :</vt:lpstr>
      <vt:lpstr>Preoperative assessment</vt:lpstr>
      <vt:lpstr>Premedicant drugs</vt:lpstr>
      <vt:lpstr>Anesthesia for kidney transplant:</vt:lpstr>
      <vt:lpstr>PowerPoint Presentation</vt:lpstr>
      <vt:lpstr>PowerPoint Presentation</vt:lpstr>
      <vt:lpstr>PowerPoint Presentation</vt:lpstr>
      <vt:lpstr>PowerPoint Presentation</vt:lpstr>
      <vt:lpstr>Summery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TRANSPLANT AND ANAESTHESIA</dc:title>
  <dc:creator>cheraventhan mani</dc:creator>
  <cp:lastModifiedBy>dharmishtha chakarani</cp:lastModifiedBy>
  <cp:revision>29</cp:revision>
  <dcterms:created xsi:type="dcterms:W3CDTF">2020-11-08T17:33:42Z</dcterms:created>
  <dcterms:modified xsi:type="dcterms:W3CDTF">2020-11-09T13:27:36Z</dcterms:modified>
</cp:coreProperties>
</file>