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92" r:id="rId6"/>
    <p:sldId id="293" r:id="rId7"/>
    <p:sldId id="294" r:id="rId8"/>
    <p:sldId id="295" r:id="rId9"/>
    <p:sldId id="297" r:id="rId10"/>
    <p:sldId id="296" r:id="rId11"/>
    <p:sldId id="263" r:id="rId12"/>
    <p:sldId id="264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8" r:id="rId22"/>
    <p:sldId id="306" r:id="rId23"/>
    <p:sldId id="279" r:id="rId24"/>
    <p:sldId id="299" r:id="rId25"/>
    <p:sldId id="307" r:id="rId26"/>
    <p:sldId id="300" r:id="rId27"/>
    <p:sldId id="308" r:id="rId28"/>
    <p:sldId id="302" r:id="rId29"/>
    <p:sldId id="303" r:id="rId30"/>
    <p:sldId id="309" r:id="rId31"/>
    <p:sldId id="310" r:id="rId32"/>
    <p:sldId id="304" r:id="rId33"/>
    <p:sldId id="305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1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040" y="23495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7850" y="233045"/>
            <a:ext cx="8378190" cy="0"/>
          </a:xfrm>
          <a:custGeom>
            <a:avLst/>
            <a:gdLst/>
            <a:ahLst/>
            <a:cxnLst/>
            <a:rect l="l" t="t" r="r" b="b"/>
            <a:pathLst>
              <a:path w="8378190">
                <a:moveTo>
                  <a:pt x="0" y="0"/>
                </a:moveTo>
                <a:lnTo>
                  <a:pt x="83781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1659" y="2311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6740" y="230504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0550" y="228600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4359" y="226695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6900" y="2247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4519" y="224154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7059" y="222250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2140" y="220345"/>
            <a:ext cx="8343900" cy="0"/>
          </a:xfrm>
          <a:custGeom>
            <a:avLst/>
            <a:gdLst/>
            <a:ahLst/>
            <a:cxnLst/>
            <a:rect l="l" t="t" r="r" b="b"/>
            <a:pathLst>
              <a:path w="8343900">
                <a:moveTo>
                  <a:pt x="0" y="0"/>
                </a:moveTo>
                <a:lnTo>
                  <a:pt x="8343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14680" y="2184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23569" y="217804"/>
            <a:ext cx="8332470" cy="0"/>
          </a:xfrm>
          <a:custGeom>
            <a:avLst/>
            <a:gdLst/>
            <a:ahLst/>
            <a:cxnLst/>
            <a:rect l="l" t="t" r="r" b="b"/>
            <a:pathLst>
              <a:path w="8332470">
                <a:moveTo>
                  <a:pt x="0" y="0"/>
                </a:moveTo>
                <a:lnTo>
                  <a:pt x="8332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27380" y="21590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32459" y="213995"/>
            <a:ext cx="8323580" cy="0"/>
          </a:xfrm>
          <a:custGeom>
            <a:avLst/>
            <a:gdLst/>
            <a:ahLst/>
            <a:cxnLst/>
            <a:rect l="l" t="t" r="r" b="b"/>
            <a:pathLst>
              <a:path w="8323580">
                <a:moveTo>
                  <a:pt x="0" y="0"/>
                </a:moveTo>
                <a:lnTo>
                  <a:pt x="83235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36269" y="21209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0"/>
                </a:lnTo>
                <a:lnTo>
                  <a:pt x="0" y="127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5159" y="211454"/>
            <a:ext cx="8310880" cy="0"/>
          </a:xfrm>
          <a:custGeom>
            <a:avLst/>
            <a:gdLst/>
            <a:ahLst/>
            <a:cxnLst/>
            <a:rect l="l" t="t" r="r" b="b"/>
            <a:pathLst>
              <a:path w="8310880">
                <a:moveTo>
                  <a:pt x="0" y="0"/>
                </a:moveTo>
                <a:lnTo>
                  <a:pt x="8310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0240" y="20955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5319" y="207645"/>
            <a:ext cx="8300720" cy="0"/>
          </a:xfrm>
          <a:custGeom>
            <a:avLst/>
            <a:gdLst/>
            <a:ahLst/>
            <a:cxnLst/>
            <a:rect l="l" t="t" r="r" b="b"/>
            <a:pathLst>
              <a:path w="8300720">
                <a:moveTo>
                  <a:pt x="0" y="0"/>
                </a:moveTo>
                <a:lnTo>
                  <a:pt x="8300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60400" y="2057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73100" y="205104"/>
            <a:ext cx="8282940" cy="0"/>
          </a:xfrm>
          <a:custGeom>
            <a:avLst/>
            <a:gdLst/>
            <a:ahLst/>
            <a:cxnLst/>
            <a:rect l="l" t="t" r="r" b="b"/>
            <a:pathLst>
              <a:path w="8282940">
                <a:moveTo>
                  <a:pt x="0" y="0"/>
                </a:moveTo>
                <a:lnTo>
                  <a:pt x="8282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78180" y="203200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8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85800" y="201295"/>
            <a:ext cx="8270240" cy="0"/>
          </a:xfrm>
          <a:custGeom>
            <a:avLst/>
            <a:gdLst/>
            <a:ahLst/>
            <a:cxnLst/>
            <a:rect l="l" t="t" r="r" b="b"/>
            <a:pathLst>
              <a:path w="8270240">
                <a:moveTo>
                  <a:pt x="0" y="0"/>
                </a:moveTo>
                <a:lnTo>
                  <a:pt x="82702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3419" y="19938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11429" y="0"/>
                </a:moveTo>
                <a:lnTo>
                  <a:pt x="0" y="0"/>
                </a:lnTo>
                <a:lnTo>
                  <a:pt x="0" y="1270"/>
                </a:lnTo>
                <a:lnTo>
                  <a:pt x="11429" y="1270"/>
                </a:lnTo>
                <a:lnTo>
                  <a:pt x="1142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1200" y="198754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21359" y="196850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36600" y="19494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45490" y="19303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69">
                <a:moveTo>
                  <a:pt x="22859" y="0"/>
                </a:moveTo>
                <a:lnTo>
                  <a:pt x="0" y="0"/>
                </a:lnTo>
                <a:lnTo>
                  <a:pt x="0" y="1270"/>
                </a:lnTo>
                <a:lnTo>
                  <a:pt x="22859" y="1270"/>
                </a:lnTo>
                <a:lnTo>
                  <a:pt x="2285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00100" y="192404"/>
            <a:ext cx="8155940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55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82600" y="281304"/>
            <a:ext cx="8473440" cy="0"/>
          </a:xfrm>
          <a:custGeom>
            <a:avLst/>
            <a:gdLst/>
            <a:ahLst/>
            <a:cxnLst/>
            <a:rect l="l" t="t" r="r" b="b"/>
            <a:pathLst>
              <a:path w="8473440">
                <a:moveTo>
                  <a:pt x="0" y="0"/>
                </a:moveTo>
                <a:lnTo>
                  <a:pt x="8473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85140" y="279400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86409" y="277495"/>
            <a:ext cx="8469630" cy="0"/>
          </a:xfrm>
          <a:custGeom>
            <a:avLst/>
            <a:gdLst/>
            <a:ahLst/>
            <a:cxnLst/>
            <a:rect l="l" t="t" r="r" b="b"/>
            <a:pathLst>
              <a:path w="8469630">
                <a:moveTo>
                  <a:pt x="0" y="0"/>
                </a:moveTo>
                <a:lnTo>
                  <a:pt x="846963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88950" y="275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92759" y="274954"/>
            <a:ext cx="8463280" cy="0"/>
          </a:xfrm>
          <a:custGeom>
            <a:avLst/>
            <a:gdLst/>
            <a:ahLst/>
            <a:cxnLst/>
            <a:rect l="l" t="t" r="r" b="b"/>
            <a:pathLst>
              <a:path w="8463280">
                <a:moveTo>
                  <a:pt x="0" y="0"/>
                </a:moveTo>
                <a:lnTo>
                  <a:pt x="84632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95300" y="273050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96569" y="271145"/>
            <a:ext cx="8459470" cy="0"/>
          </a:xfrm>
          <a:custGeom>
            <a:avLst/>
            <a:gdLst/>
            <a:ahLst/>
            <a:cxnLst/>
            <a:rect l="l" t="t" r="r" b="b"/>
            <a:pathLst>
              <a:path w="8459470">
                <a:moveTo>
                  <a:pt x="0" y="0"/>
                </a:moveTo>
                <a:lnTo>
                  <a:pt x="8459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99109" y="2692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04190" y="268604"/>
            <a:ext cx="8451850" cy="0"/>
          </a:xfrm>
          <a:custGeom>
            <a:avLst/>
            <a:gdLst/>
            <a:ahLst/>
            <a:cxnLst/>
            <a:rect l="l" t="t" r="r" b="b"/>
            <a:pathLst>
              <a:path w="8451850">
                <a:moveTo>
                  <a:pt x="0" y="0"/>
                </a:moveTo>
                <a:lnTo>
                  <a:pt x="84518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06730" y="266700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09269" y="264795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7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10540" y="2628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15619" y="262254"/>
            <a:ext cx="8440420" cy="0"/>
          </a:xfrm>
          <a:custGeom>
            <a:avLst/>
            <a:gdLst/>
            <a:ahLst/>
            <a:cxnLst/>
            <a:rect l="l" t="t" r="r" b="b"/>
            <a:pathLst>
              <a:path w="8440420">
                <a:moveTo>
                  <a:pt x="0" y="0"/>
                </a:moveTo>
                <a:lnTo>
                  <a:pt x="84404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18159" y="260350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20700" y="258445"/>
            <a:ext cx="8435340" cy="0"/>
          </a:xfrm>
          <a:custGeom>
            <a:avLst/>
            <a:gdLst/>
            <a:ahLst/>
            <a:cxnLst/>
            <a:rect l="l" t="t" r="r" b="b"/>
            <a:pathLst>
              <a:path w="8435340">
                <a:moveTo>
                  <a:pt x="0" y="0"/>
                </a:moveTo>
                <a:lnTo>
                  <a:pt x="84353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23240" y="2565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28319" y="255904"/>
            <a:ext cx="8427720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30859" y="254000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33400" y="252095"/>
            <a:ext cx="8422640" cy="0"/>
          </a:xfrm>
          <a:custGeom>
            <a:avLst/>
            <a:gdLst/>
            <a:ahLst/>
            <a:cxnLst/>
            <a:rect l="l" t="t" r="r" b="b"/>
            <a:pathLst>
              <a:path w="8422640">
                <a:moveTo>
                  <a:pt x="0" y="0"/>
                </a:moveTo>
                <a:lnTo>
                  <a:pt x="84226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35940" y="2501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41019" y="249554"/>
            <a:ext cx="8415020" cy="0"/>
          </a:xfrm>
          <a:custGeom>
            <a:avLst/>
            <a:gdLst/>
            <a:ahLst/>
            <a:cxnLst/>
            <a:rect l="l" t="t" r="r" b="b"/>
            <a:pathLst>
              <a:path w="8415020">
                <a:moveTo>
                  <a:pt x="0" y="0"/>
                </a:moveTo>
                <a:lnTo>
                  <a:pt x="84150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43559" y="247650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546100" y="245745"/>
            <a:ext cx="8409940" cy="0"/>
          </a:xfrm>
          <a:custGeom>
            <a:avLst/>
            <a:gdLst/>
            <a:ahLst/>
            <a:cxnLst/>
            <a:rect l="l" t="t" r="r" b="b"/>
            <a:pathLst>
              <a:path w="8409940">
                <a:moveTo>
                  <a:pt x="0" y="0"/>
                </a:moveTo>
                <a:lnTo>
                  <a:pt x="8409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48640" y="2438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54990" y="243204"/>
            <a:ext cx="8401050" cy="0"/>
          </a:xfrm>
          <a:custGeom>
            <a:avLst/>
            <a:gdLst/>
            <a:ahLst/>
            <a:cxnLst/>
            <a:rect l="l" t="t" r="r" b="b"/>
            <a:pathLst>
              <a:path w="8401050">
                <a:moveTo>
                  <a:pt x="0" y="0"/>
                </a:moveTo>
                <a:lnTo>
                  <a:pt x="84010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557530" y="241300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561340" y="239395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>
                <a:moveTo>
                  <a:pt x="0" y="0"/>
                </a:moveTo>
                <a:lnTo>
                  <a:pt x="83947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563880" y="2374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71500" y="236854"/>
            <a:ext cx="8384540" cy="0"/>
          </a:xfrm>
          <a:custGeom>
            <a:avLst/>
            <a:gdLst/>
            <a:ahLst/>
            <a:cxnLst/>
            <a:rect l="l" t="t" r="r" b="b"/>
            <a:pathLst>
              <a:path w="8384540">
                <a:moveTo>
                  <a:pt x="0" y="0"/>
                </a:moveTo>
                <a:lnTo>
                  <a:pt x="83845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15290" y="328295"/>
            <a:ext cx="8540750" cy="0"/>
          </a:xfrm>
          <a:custGeom>
            <a:avLst/>
            <a:gdLst/>
            <a:ahLst/>
            <a:cxnLst/>
            <a:rect l="l" t="t" r="r" b="b"/>
            <a:pathLst>
              <a:path w="8540750">
                <a:moveTo>
                  <a:pt x="0" y="0"/>
                </a:moveTo>
                <a:lnTo>
                  <a:pt x="85407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16559" y="326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419100" y="325754"/>
            <a:ext cx="8536940" cy="0"/>
          </a:xfrm>
          <a:custGeom>
            <a:avLst/>
            <a:gdLst/>
            <a:ahLst/>
            <a:cxnLst/>
            <a:rect l="l" t="t" r="r" b="b"/>
            <a:pathLst>
              <a:path w="8536940">
                <a:moveTo>
                  <a:pt x="0" y="0"/>
                </a:moveTo>
                <a:lnTo>
                  <a:pt x="85369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421640" y="32385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22909" y="321945"/>
            <a:ext cx="8533130" cy="0"/>
          </a:xfrm>
          <a:custGeom>
            <a:avLst/>
            <a:gdLst/>
            <a:ahLst/>
            <a:cxnLst/>
            <a:rect l="l" t="t" r="r" b="b"/>
            <a:pathLst>
              <a:path w="8533130">
                <a:moveTo>
                  <a:pt x="0" y="0"/>
                </a:moveTo>
                <a:lnTo>
                  <a:pt x="85331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424180" y="3200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27990" y="319404"/>
            <a:ext cx="8528050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0" y="0"/>
                </a:moveTo>
                <a:lnTo>
                  <a:pt x="85280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29259" y="317500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31800" y="31559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433069" y="313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436880" y="313054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438150" y="311150"/>
            <a:ext cx="8517890" cy="0"/>
          </a:xfrm>
          <a:custGeom>
            <a:avLst/>
            <a:gdLst/>
            <a:ahLst/>
            <a:cxnLst/>
            <a:rect l="l" t="t" r="r" b="b"/>
            <a:pathLst>
              <a:path w="8517890">
                <a:moveTo>
                  <a:pt x="0" y="0"/>
                </a:moveTo>
                <a:lnTo>
                  <a:pt x="85178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39419" y="309245"/>
            <a:ext cx="8516620" cy="0"/>
          </a:xfrm>
          <a:custGeom>
            <a:avLst/>
            <a:gdLst/>
            <a:ahLst/>
            <a:cxnLst/>
            <a:rect l="l" t="t" r="r" b="b"/>
            <a:pathLst>
              <a:path w="8516620">
                <a:moveTo>
                  <a:pt x="0" y="0"/>
                </a:moveTo>
                <a:lnTo>
                  <a:pt x="85166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441959" y="3073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445769" y="306704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447040" y="304800"/>
            <a:ext cx="8509000" cy="0"/>
          </a:xfrm>
          <a:custGeom>
            <a:avLst/>
            <a:gdLst/>
            <a:ahLst/>
            <a:cxnLst/>
            <a:rect l="l" t="t" r="r" b="b"/>
            <a:pathLst>
              <a:path w="8509000">
                <a:moveTo>
                  <a:pt x="0" y="0"/>
                </a:moveTo>
                <a:lnTo>
                  <a:pt x="85090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48309" y="30289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50850" y="300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54659" y="300354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55930" y="298450"/>
            <a:ext cx="8500110" cy="0"/>
          </a:xfrm>
          <a:custGeom>
            <a:avLst/>
            <a:gdLst/>
            <a:ahLst/>
            <a:cxnLst/>
            <a:rect l="l" t="t" r="r" b="b"/>
            <a:pathLst>
              <a:path w="8500110">
                <a:moveTo>
                  <a:pt x="0" y="0"/>
                </a:moveTo>
                <a:lnTo>
                  <a:pt x="850011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57200" y="296545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>
                <a:moveTo>
                  <a:pt x="0" y="0"/>
                </a:moveTo>
                <a:lnTo>
                  <a:pt x="84988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59740" y="2946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63550" y="294004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64819" y="292100"/>
            <a:ext cx="8491220" cy="0"/>
          </a:xfrm>
          <a:custGeom>
            <a:avLst/>
            <a:gdLst/>
            <a:ahLst/>
            <a:cxnLst/>
            <a:rect l="l" t="t" r="r" b="b"/>
            <a:pathLst>
              <a:path w="8491220">
                <a:moveTo>
                  <a:pt x="0" y="0"/>
                </a:moveTo>
                <a:lnTo>
                  <a:pt x="84912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66090" y="290195"/>
            <a:ext cx="8489950" cy="0"/>
          </a:xfrm>
          <a:custGeom>
            <a:avLst/>
            <a:gdLst/>
            <a:ahLst/>
            <a:cxnLst/>
            <a:rect l="l" t="t" r="r" b="b"/>
            <a:pathLst>
              <a:path w="8489950">
                <a:moveTo>
                  <a:pt x="0" y="0"/>
                </a:moveTo>
                <a:lnTo>
                  <a:pt x="84899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8630" y="2882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472440" y="287654"/>
            <a:ext cx="8483600" cy="0"/>
          </a:xfrm>
          <a:custGeom>
            <a:avLst/>
            <a:gdLst/>
            <a:ahLst/>
            <a:cxnLst/>
            <a:rect l="l" t="t" r="r" b="b"/>
            <a:pathLst>
              <a:path w="8483600">
                <a:moveTo>
                  <a:pt x="0" y="0"/>
                </a:moveTo>
                <a:lnTo>
                  <a:pt x="84836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474980" y="285750"/>
            <a:ext cx="8481060" cy="0"/>
          </a:xfrm>
          <a:custGeom>
            <a:avLst/>
            <a:gdLst/>
            <a:ahLst/>
            <a:cxnLst/>
            <a:rect l="l" t="t" r="r" b="b"/>
            <a:pathLst>
              <a:path w="8481060">
                <a:moveTo>
                  <a:pt x="0" y="0"/>
                </a:moveTo>
                <a:lnTo>
                  <a:pt x="84810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76250" y="283845"/>
            <a:ext cx="8479790" cy="0"/>
          </a:xfrm>
          <a:custGeom>
            <a:avLst/>
            <a:gdLst/>
            <a:ahLst/>
            <a:cxnLst/>
            <a:rect l="l" t="t" r="r" b="b"/>
            <a:pathLst>
              <a:path w="8479790">
                <a:moveTo>
                  <a:pt x="0" y="0"/>
                </a:moveTo>
                <a:lnTo>
                  <a:pt x="84797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8790" y="281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365759" y="37401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367029" y="3721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369570" y="3714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369570" y="369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372109" y="368300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373379" y="365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375920" y="365125"/>
            <a:ext cx="8580120" cy="0"/>
          </a:xfrm>
          <a:custGeom>
            <a:avLst/>
            <a:gdLst/>
            <a:ahLst/>
            <a:cxnLst/>
            <a:rect l="l" t="t" r="r" b="b"/>
            <a:pathLst>
              <a:path w="8580120">
                <a:moveTo>
                  <a:pt x="0" y="0"/>
                </a:moveTo>
                <a:lnTo>
                  <a:pt x="85801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375920" y="363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378459" y="361950"/>
            <a:ext cx="8577580" cy="0"/>
          </a:xfrm>
          <a:custGeom>
            <a:avLst/>
            <a:gdLst/>
            <a:ahLst/>
            <a:cxnLst/>
            <a:rect l="l" t="t" r="r" b="b"/>
            <a:pathLst>
              <a:path w="8577580">
                <a:moveTo>
                  <a:pt x="0" y="0"/>
                </a:moveTo>
                <a:lnTo>
                  <a:pt x="85775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79729" y="3594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82270" y="358775"/>
            <a:ext cx="8573770" cy="0"/>
          </a:xfrm>
          <a:custGeom>
            <a:avLst/>
            <a:gdLst/>
            <a:ahLst/>
            <a:cxnLst/>
            <a:rect l="l" t="t" r="r" b="b"/>
            <a:pathLst>
              <a:path w="8573770">
                <a:moveTo>
                  <a:pt x="0" y="0"/>
                </a:moveTo>
                <a:lnTo>
                  <a:pt x="85737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382270" y="356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384809" y="355600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>
                <a:moveTo>
                  <a:pt x="0" y="0"/>
                </a:moveTo>
                <a:lnTo>
                  <a:pt x="85712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86079" y="35369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387350" y="3517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389890" y="351154"/>
            <a:ext cx="8566150" cy="0"/>
          </a:xfrm>
          <a:custGeom>
            <a:avLst/>
            <a:gdLst/>
            <a:ahLst/>
            <a:cxnLst/>
            <a:rect l="l" t="t" r="r" b="b"/>
            <a:pathLst>
              <a:path w="8566150">
                <a:moveTo>
                  <a:pt x="0" y="0"/>
                </a:moveTo>
                <a:lnTo>
                  <a:pt x="856615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391159" y="34925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392429" y="347345"/>
            <a:ext cx="8563610" cy="0"/>
          </a:xfrm>
          <a:custGeom>
            <a:avLst/>
            <a:gdLst/>
            <a:ahLst/>
            <a:cxnLst/>
            <a:rect l="l" t="t" r="r" b="b"/>
            <a:pathLst>
              <a:path w="8563610">
                <a:moveTo>
                  <a:pt x="0" y="0"/>
                </a:moveTo>
                <a:lnTo>
                  <a:pt x="856361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393700" y="345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396240" y="34480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>
                <a:moveTo>
                  <a:pt x="0" y="0"/>
                </a:moveTo>
                <a:lnTo>
                  <a:pt x="855980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398779" y="342900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400050" y="340995"/>
            <a:ext cx="8555990" cy="0"/>
          </a:xfrm>
          <a:custGeom>
            <a:avLst/>
            <a:gdLst/>
            <a:ahLst/>
            <a:cxnLst/>
            <a:rect l="l" t="t" r="r" b="b"/>
            <a:pathLst>
              <a:path w="8555990">
                <a:moveTo>
                  <a:pt x="0" y="0"/>
                </a:moveTo>
                <a:lnTo>
                  <a:pt x="855599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401320" y="339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403859" y="338454"/>
            <a:ext cx="8552180" cy="0"/>
          </a:xfrm>
          <a:custGeom>
            <a:avLst/>
            <a:gdLst/>
            <a:ahLst/>
            <a:cxnLst/>
            <a:rect l="l" t="t" r="r" b="b"/>
            <a:pathLst>
              <a:path w="8552180">
                <a:moveTo>
                  <a:pt x="0" y="0"/>
                </a:moveTo>
                <a:lnTo>
                  <a:pt x="85521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06400" y="336550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07669" y="334645"/>
            <a:ext cx="8548370" cy="0"/>
          </a:xfrm>
          <a:custGeom>
            <a:avLst/>
            <a:gdLst/>
            <a:ahLst/>
            <a:cxnLst/>
            <a:rect l="l" t="t" r="r" b="b"/>
            <a:pathLst>
              <a:path w="8548370">
                <a:moveTo>
                  <a:pt x="0" y="0"/>
                </a:moveTo>
                <a:lnTo>
                  <a:pt x="85483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408940" y="332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411480" y="332104"/>
            <a:ext cx="8544560" cy="0"/>
          </a:xfrm>
          <a:custGeom>
            <a:avLst/>
            <a:gdLst/>
            <a:ahLst/>
            <a:cxnLst/>
            <a:rect l="l" t="t" r="r" b="b"/>
            <a:pathLst>
              <a:path w="8544560">
                <a:moveTo>
                  <a:pt x="0" y="0"/>
                </a:moveTo>
                <a:lnTo>
                  <a:pt x="85445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414019" y="330200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331470" y="410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334009" y="409575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334009" y="407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336550" y="406400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337820" y="40449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339090" y="403225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339090" y="401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341629" y="400050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342900" y="398145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344170" y="396875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344170" y="394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346709" y="393700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347979" y="3911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350520" y="390525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350520" y="388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353059" y="387350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354329" y="3848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356870" y="384175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56870" y="382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59409" y="381000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60679" y="3784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63220" y="3778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363220" y="375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65759" y="375284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26390" y="417194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327659" y="41592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28929" y="414655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30200" y="412750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25120" y="419100"/>
            <a:ext cx="8630920" cy="0"/>
          </a:xfrm>
          <a:custGeom>
            <a:avLst/>
            <a:gdLst/>
            <a:ahLst/>
            <a:cxnLst/>
            <a:rect l="l" t="t" r="r" b="b"/>
            <a:pathLst>
              <a:path w="8630920">
                <a:moveTo>
                  <a:pt x="0" y="0"/>
                </a:moveTo>
                <a:lnTo>
                  <a:pt x="86309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289559" y="420369"/>
            <a:ext cx="8666480" cy="46990"/>
          </a:xfrm>
          <a:custGeom>
            <a:avLst/>
            <a:gdLst/>
            <a:ahLst/>
            <a:cxnLst/>
            <a:rect l="l" t="t" r="r" b="b"/>
            <a:pathLst>
              <a:path w="8666480" h="46990">
                <a:moveTo>
                  <a:pt x="8666480" y="0"/>
                </a:moveTo>
                <a:lnTo>
                  <a:pt x="34290" y="0"/>
                </a:lnTo>
                <a:lnTo>
                  <a:pt x="34290" y="1269"/>
                </a:lnTo>
                <a:lnTo>
                  <a:pt x="33020" y="1269"/>
                </a:lnTo>
                <a:lnTo>
                  <a:pt x="33020" y="2539"/>
                </a:lnTo>
                <a:lnTo>
                  <a:pt x="31750" y="2539"/>
                </a:lnTo>
                <a:lnTo>
                  <a:pt x="31750" y="5079"/>
                </a:lnTo>
                <a:lnTo>
                  <a:pt x="30480" y="5079"/>
                </a:lnTo>
                <a:lnTo>
                  <a:pt x="30480" y="6350"/>
                </a:lnTo>
                <a:lnTo>
                  <a:pt x="29210" y="6350"/>
                </a:lnTo>
                <a:lnTo>
                  <a:pt x="29210" y="7619"/>
                </a:lnTo>
                <a:lnTo>
                  <a:pt x="27940" y="7619"/>
                </a:lnTo>
                <a:lnTo>
                  <a:pt x="27940" y="10159"/>
                </a:lnTo>
                <a:lnTo>
                  <a:pt x="26670" y="10159"/>
                </a:lnTo>
                <a:lnTo>
                  <a:pt x="26670" y="11429"/>
                </a:lnTo>
                <a:lnTo>
                  <a:pt x="25400" y="11429"/>
                </a:lnTo>
                <a:lnTo>
                  <a:pt x="25400" y="12700"/>
                </a:lnTo>
                <a:lnTo>
                  <a:pt x="24130" y="12700"/>
                </a:lnTo>
                <a:lnTo>
                  <a:pt x="24130" y="15239"/>
                </a:lnTo>
                <a:lnTo>
                  <a:pt x="22860" y="15239"/>
                </a:lnTo>
                <a:lnTo>
                  <a:pt x="22860" y="16509"/>
                </a:lnTo>
                <a:lnTo>
                  <a:pt x="21590" y="16509"/>
                </a:lnTo>
                <a:lnTo>
                  <a:pt x="21590" y="17779"/>
                </a:lnTo>
                <a:lnTo>
                  <a:pt x="20320" y="17779"/>
                </a:lnTo>
                <a:lnTo>
                  <a:pt x="20320" y="20319"/>
                </a:lnTo>
                <a:lnTo>
                  <a:pt x="19050" y="20319"/>
                </a:lnTo>
                <a:lnTo>
                  <a:pt x="19050" y="21589"/>
                </a:lnTo>
                <a:lnTo>
                  <a:pt x="17780" y="21589"/>
                </a:lnTo>
                <a:lnTo>
                  <a:pt x="17780" y="22859"/>
                </a:lnTo>
                <a:lnTo>
                  <a:pt x="8666480" y="22859"/>
                </a:lnTo>
                <a:lnTo>
                  <a:pt x="8666480" y="0"/>
                </a:lnTo>
                <a:close/>
              </a:path>
              <a:path w="8666480" h="46990">
                <a:moveTo>
                  <a:pt x="8666480" y="22860"/>
                </a:moveTo>
                <a:lnTo>
                  <a:pt x="16510" y="22860"/>
                </a:lnTo>
                <a:lnTo>
                  <a:pt x="16510" y="25400"/>
                </a:lnTo>
                <a:lnTo>
                  <a:pt x="15240" y="25400"/>
                </a:lnTo>
                <a:lnTo>
                  <a:pt x="15240" y="26669"/>
                </a:lnTo>
                <a:lnTo>
                  <a:pt x="13970" y="26669"/>
                </a:lnTo>
                <a:lnTo>
                  <a:pt x="13970" y="27939"/>
                </a:lnTo>
                <a:lnTo>
                  <a:pt x="12700" y="27939"/>
                </a:lnTo>
                <a:lnTo>
                  <a:pt x="12700" y="30479"/>
                </a:lnTo>
                <a:lnTo>
                  <a:pt x="11430" y="30479"/>
                </a:lnTo>
                <a:lnTo>
                  <a:pt x="11430" y="31750"/>
                </a:lnTo>
                <a:lnTo>
                  <a:pt x="10160" y="31750"/>
                </a:lnTo>
                <a:lnTo>
                  <a:pt x="10160" y="34289"/>
                </a:lnTo>
                <a:lnTo>
                  <a:pt x="8890" y="34289"/>
                </a:lnTo>
                <a:lnTo>
                  <a:pt x="8890" y="35559"/>
                </a:lnTo>
                <a:lnTo>
                  <a:pt x="7620" y="35559"/>
                </a:lnTo>
                <a:lnTo>
                  <a:pt x="7620" y="36829"/>
                </a:lnTo>
                <a:lnTo>
                  <a:pt x="6350" y="36829"/>
                </a:lnTo>
                <a:lnTo>
                  <a:pt x="6350" y="39369"/>
                </a:lnTo>
                <a:lnTo>
                  <a:pt x="5080" y="39369"/>
                </a:lnTo>
                <a:lnTo>
                  <a:pt x="5080" y="40639"/>
                </a:lnTo>
                <a:lnTo>
                  <a:pt x="3810" y="40639"/>
                </a:lnTo>
                <a:lnTo>
                  <a:pt x="3810" y="43179"/>
                </a:lnTo>
                <a:lnTo>
                  <a:pt x="2540" y="43179"/>
                </a:lnTo>
                <a:lnTo>
                  <a:pt x="2540" y="44450"/>
                </a:lnTo>
                <a:lnTo>
                  <a:pt x="1270" y="44450"/>
                </a:lnTo>
                <a:lnTo>
                  <a:pt x="1270" y="45719"/>
                </a:lnTo>
                <a:lnTo>
                  <a:pt x="0" y="45719"/>
                </a:lnTo>
                <a:lnTo>
                  <a:pt x="0" y="46989"/>
                </a:lnTo>
                <a:lnTo>
                  <a:pt x="8666480" y="46989"/>
                </a:lnTo>
                <a:lnTo>
                  <a:pt x="8666480" y="22860"/>
                </a:lnTo>
                <a:close/>
              </a:path>
            </a:pathLst>
          </a:custGeom>
          <a:solidFill>
            <a:srgbClr val="36A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266700" y="50545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267970" y="502919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269240" y="50038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270509" y="497840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271779" y="49593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42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273050" y="49403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274320" y="491490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275590" y="489584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>
                <a:moveTo>
                  <a:pt x="0" y="0"/>
                </a:moveTo>
                <a:lnTo>
                  <a:pt x="86804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76859" y="487680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78129" y="485775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79400" y="483869"/>
            <a:ext cx="8676640" cy="0"/>
          </a:xfrm>
          <a:custGeom>
            <a:avLst/>
            <a:gdLst/>
            <a:ahLst/>
            <a:cxnLst/>
            <a:rect l="l" t="t" r="r" b="b"/>
            <a:pathLst>
              <a:path w="8676640">
                <a:moveTo>
                  <a:pt x="0" y="0"/>
                </a:moveTo>
                <a:lnTo>
                  <a:pt x="86766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280670" y="481330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281940" y="479425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83209" y="477519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84479" y="47561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85750" y="473709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87020" y="471169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88290" y="46926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289559" y="46799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262890" y="51180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64159" y="509905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265429" y="508000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261620" y="51371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256540" y="52450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257809" y="521969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259079" y="519430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260350" y="51689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261620" y="514984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250190" y="53720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251459" y="534669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252729" y="532130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254000" y="52959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255270" y="527050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240029" y="55880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241300" y="5562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242570" y="55308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10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243840" y="54990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245109" y="547369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246379" y="544830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247650" y="54229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248920" y="53975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222250" y="605155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223520" y="602615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224790" y="599440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226059" y="596265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227329" y="592455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228600" y="589280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229870" y="586105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231140" y="582294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232409" y="579119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233679" y="575944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234950" y="572769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236220" y="569594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237490" y="56578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238759" y="56260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240029" y="560705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222250" y="607059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219709" y="612775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220979" y="60960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210820" y="64389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212090" y="63880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213359" y="63436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214629" y="630555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380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215900" y="626109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217170" y="62166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18440" y="617219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208279" y="65214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209550" y="648969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208279" y="65468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1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199389" y="695959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200660" y="689609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761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201929" y="681990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762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203200" y="675005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635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204470" y="66929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205740" y="66420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207009" y="659130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94310" y="721994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46989">
            <a:solidFill>
              <a:srgbClr val="35A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90500" y="745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8765540" y="0"/>
                </a:moveTo>
                <a:lnTo>
                  <a:pt x="2540" y="0"/>
                </a:lnTo>
                <a:lnTo>
                  <a:pt x="2540" y="15239"/>
                </a:lnTo>
                <a:lnTo>
                  <a:pt x="8765540" y="15239"/>
                </a:lnTo>
                <a:lnTo>
                  <a:pt x="8765540" y="0"/>
                </a:lnTo>
                <a:close/>
              </a:path>
              <a:path w="8765540" h="45720">
                <a:moveTo>
                  <a:pt x="8765540" y="15240"/>
                </a:moveTo>
                <a:lnTo>
                  <a:pt x="1270" y="15240"/>
                </a:lnTo>
                <a:lnTo>
                  <a:pt x="1270" y="39370"/>
                </a:lnTo>
                <a:lnTo>
                  <a:pt x="0" y="39370"/>
                </a:lnTo>
                <a:lnTo>
                  <a:pt x="0" y="45720"/>
                </a:lnTo>
                <a:lnTo>
                  <a:pt x="8765540" y="45720"/>
                </a:lnTo>
                <a:lnTo>
                  <a:pt x="8765540" y="15240"/>
                </a:lnTo>
                <a:close/>
              </a:path>
            </a:pathLst>
          </a:custGeom>
          <a:solidFill>
            <a:srgbClr val="35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90500" y="791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5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190500" y="838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5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90500" y="88391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49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90500" y="9296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190500" y="97663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90500" y="10223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90500" y="10693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90500" y="11150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90500" y="11620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90500" y="120776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90500" y="12547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39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90500" y="130048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90500" y="13462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90500" y="13931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90500" y="14389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90500" y="14859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90500" y="153161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90500" y="15786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90500" y="162433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9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90500" y="16713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190500" y="17170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90500" y="17627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90500" y="18097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90500" y="18567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08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90500" y="19024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08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190500" y="19481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190500" y="19951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F8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190500" y="20408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190500" y="20878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90500" y="21336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8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190500" y="21805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190500" y="22263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190500" y="22733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190500" y="23190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E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190500" y="23647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190500" y="24117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190500" y="24574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190500" y="25044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190500" y="25501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190500" y="25971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90500" y="26428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D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190500" y="26885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90500" y="27355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90500" y="27813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90500" y="28282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90500" y="28740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90500" y="29210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90500" y="29667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190500" y="30137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B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90500" y="30594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190500" y="31051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190500" y="31521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190500" y="31991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190500" y="32448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190500" y="32905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190500" y="33375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A7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190500" y="33832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190500" y="34302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9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190500" y="34759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190500" y="35229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97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190500" y="35687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90500" y="36156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90500" y="36614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90500" y="37071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190500" y="37541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190500" y="37998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76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190500" y="38468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190500" y="38925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90500" y="39395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190500" y="39852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190500" y="40322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190500" y="40779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90500" y="41236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66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90500" y="41706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90500" y="42164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66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90500" y="42633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90500" y="43091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56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90500" y="43561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90500" y="44018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90500" y="44475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55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190500" y="44945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45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190500" y="45415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190500" y="45872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D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190500" y="46329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45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190500" y="46799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190500" y="47256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190500" y="47726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190500" y="48183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190500" y="48653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190500" y="49110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190500" y="49580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190500" y="50038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190500" y="50495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25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190500" y="50965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190500" y="51422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15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190500" y="51892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1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190500" y="52349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190500" y="52819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151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190500" y="53276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190500" y="53746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190500" y="54203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190500" y="54660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0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90500" y="55130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04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90500" y="55587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04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190500" y="56057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190500" y="56515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190500" y="5698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90500" y="5744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90500" y="5791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F4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90500" y="58369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E4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190500" y="58839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190500" y="59296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1E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190500" y="59766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E4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190500" y="60223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190500" y="6099809"/>
            <a:ext cx="8764270" cy="15240"/>
          </a:xfrm>
          <a:custGeom>
            <a:avLst/>
            <a:gdLst/>
            <a:ahLst/>
            <a:cxnLst/>
            <a:rect l="l" t="t" r="r" b="b"/>
            <a:pathLst>
              <a:path w="8764270" h="15239">
                <a:moveTo>
                  <a:pt x="0" y="15239"/>
                </a:moveTo>
                <a:lnTo>
                  <a:pt x="8764270" y="15239"/>
                </a:lnTo>
                <a:lnTo>
                  <a:pt x="8764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190500" y="6068059"/>
            <a:ext cx="8765540" cy="31750"/>
          </a:xfrm>
          <a:custGeom>
            <a:avLst/>
            <a:gdLst/>
            <a:ahLst/>
            <a:cxnLst/>
            <a:rect l="l" t="t" r="r" b="b"/>
            <a:pathLst>
              <a:path w="8765540" h="31750">
                <a:moveTo>
                  <a:pt x="0" y="31749"/>
                </a:moveTo>
                <a:lnTo>
                  <a:pt x="8765540" y="31749"/>
                </a:lnTo>
                <a:lnTo>
                  <a:pt x="876554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190500" y="6134100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1016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190500" y="6115050"/>
            <a:ext cx="8763000" cy="13970"/>
          </a:xfrm>
          <a:custGeom>
            <a:avLst/>
            <a:gdLst/>
            <a:ahLst/>
            <a:cxnLst/>
            <a:rect l="l" t="t" r="r" b="b"/>
            <a:pathLst>
              <a:path w="8763000" h="13970">
                <a:moveTo>
                  <a:pt x="0" y="13969"/>
                </a:moveTo>
                <a:lnTo>
                  <a:pt x="8763000" y="13969"/>
                </a:lnTo>
                <a:lnTo>
                  <a:pt x="87630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4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190500" y="6159500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175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190500" y="6153784"/>
            <a:ext cx="8759190" cy="0"/>
          </a:xfrm>
          <a:custGeom>
            <a:avLst/>
            <a:gdLst/>
            <a:ahLst/>
            <a:cxnLst/>
            <a:rect l="l" t="t" r="r" b="b"/>
            <a:pathLst>
              <a:path w="8759190">
                <a:moveTo>
                  <a:pt x="0" y="0"/>
                </a:moveTo>
                <a:lnTo>
                  <a:pt x="8759190" y="0"/>
                </a:lnTo>
              </a:path>
            </a:pathLst>
          </a:custGeom>
          <a:ln w="889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190500" y="6144259"/>
            <a:ext cx="8760460" cy="0"/>
          </a:xfrm>
          <a:custGeom>
            <a:avLst/>
            <a:gdLst/>
            <a:ahLst/>
            <a:cxnLst/>
            <a:rect l="l" t="t" r="r" b="b"/>
            <a:pathLst>
              <a:path w="8760460">
                <a:moveTo>
                  <a:pt x="0" y="0"/>
                </a:moveTo>
                <a:lnTo>
                  <a:pt x="8760460" y="0"/>
                </a:lnTo>
              </a:path>
            </a:pathLst>
          </a:custGeom>
          <a:ln w="10159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190500" y="6186170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190500" y="6180454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190500" y="6174104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190500" y="6167754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190500" y="6162675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81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190500" y="620585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0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190500" y="6201409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8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190500" y="619632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190500" y="619125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190500" y="6211570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190500" y="6208395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190500" y="6230620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190500" y="622617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190500" y="622172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90500" y="621665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190500" y="6244590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190500" y="624014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90500" y="6235700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90500" y="625220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90500" y="6249034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0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190500" y="6258559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190500" y="6255384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190500" y="6299834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190500" y="629792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190500" y="629475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190500" y="629157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190500" y="6288404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190500" y="628522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190500" y="6282054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190500" y="6278879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190500" y="627570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190500" y="6272529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190500" y="6269354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190500" y="6266179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190500" y="6263004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8884919" y="6344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190500" y="634365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190500" y="6341745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8887459" y="6339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190500" y="6338570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190500" y="633602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190500" y="6334125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8891269" y="633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190500" y="633095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90500" y="6329045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8893809" y="63271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90500" y="632587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190500" y="632332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190500" y="632079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190500" y="631825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190500" y="6316345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8900159" y="6314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190500" y="6313170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190500" y="63106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190500" y="630745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09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190500" y="63042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190500" y="630174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190500" y="6391275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8859519" y="638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190500" y="6388100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90500" y="638619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90500" y="6384925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8863330" y="638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190500" y="6381750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90500" y="6379845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8865869" y="6377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90500" y="6376034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190500" y="6373495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8869680" y="6371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190500" y="6369684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190500" y="636714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8873490" y="63652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190500" y="6363334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190500" y="6360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8877300" y="63588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190500" y="6357620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190500" y="635507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190500" y="6353175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8881109" y="635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190500" y="635063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190500" y="634872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190500" y="634682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190500" y="6438265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190500" y="6436995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8826500" y="6435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190500" y="6433820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2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190500" y="6431915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190500" y="6430645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8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8831580" y="6428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190500" y="6427470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190500" y="6425565"/>
            <a:ext cx="8643620" cy="0"/>
          </a:xfrm>
          <a:custGeom>
            <a:avLst/>
            <a:gdLst/>
            <a:ahLst/>
            <a:cxnLst/>
            <a:rect l="l" t="t" r="r" b="b"/>
            <a:pathLst>
              <a:path w="8643620">
                <a:moveTo>
                  <a:pt x="0" y="0"/>
                </a:moveTo>
                <a:lnTo>
                  <a:pt x="864362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90500" y="6424295"/>
            <a:ext cx="8644890" cy="0"/>
          </a:xfrm>
          <a:custGeom>
            <a:avLst/>
            <a:gdLst/>
            <a:ahLst/>
            <a:cxnLst/>
            <a:rect l="l" t="t" r="r" b="b"/>
            <a:pathLst>
              <a:path w="8644890">
                <a:moveTo>
                  <a:pt x="0" y="0"/>
                </a:moveTo>
                <a:lnTo>
                  <a:pt x="864489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8836659" y="6422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90500" y="6421120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4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190500" y="6419215"/>
            <a:ext cx="8648700" cy="0"/>
          </a:xfrm>
          <a:custGeom>
            <a:avLst/>
            <a:gdLst/>
            <a:ahLst/>
            <a:cxnLst/>
            <a:rect l="l" t="t" r="r" b="b"/>
            <a:pathLst>
              <a:path w="8648700">
                <a:moveTo>
                  <a:pt x="0" y="0"/>
                </a:moveTo>
                <a:lnTo>
                  <a:pt x="86487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190500" y="6417945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9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190500" y="6416675"/>
            <a:ext cx="8651240" cy="0"/>
          </a:xfrm>
          <a:custGeom>
            <a:avLst/>
            <a:gdLst/>
            <a:ahLst/>
            <a:cxnLst/>
            <a:rect l="l" t="t" r="r" b="b"/>
            <a:pathLst>
              <a:path w="8651240">
                <a:moveTo>
                  <a:pt x="0" y="0"/>
                </a:moveTo>
                <a:lnTo>
                  <a:pt x="86512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8841740" y="641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190500" y="6414134"/>
            <a:ext cx="8652510" cy="0"/>
          </a:xfrm>
          <a:custGeom>
            <a:avLst/>
            <a:gdLst/>
            <a:ahLst/>
            <a:cxnLst/>
            <a:rect l="l" t="t" r="r" b="b"/>
            <a:pathLst>
              <a:path w="8652510">
                <a:moveTo>
                  <a:pt x="0" y="0"/>
                </a:moveTo>
                <a:lnTo>
                  <a:pt x="86525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190500" y="6412229"/>
            <a:ext cx="8653780" cy="0"/>
          </a:xfrm>
          <a:custGeom>
            <a:avLst/>
            <a:gdLst/>
            <a:ahLst/>
            <a:cxnLst/>
            <a:rect l="l" t="t" r="r" b="b"/>
            <a:pathLst>
              <a:path w="8653780">
                <a:moveTo>
                  <a:pt x="0" y="0"/>
                </a:moveTo>
                <a:lnTo>
                  <a:pt x="865378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8845550" y="6409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190500" y="6407784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59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190500" y="6405245"/>
            <a:ext cx="8658860" cy="0"/>
          </a:xfrm>
          <a:custGeom>
            <a:avLst/>
            <a:gdLst/>
            <a:ahLst/>
            <a:cxnLst/>
            <a:rect l="l" t="t" r="r" b="b"/>
            <a:pathLst>
              <a:path w="8658860">
                <a:moveTo>
                  <a:pt x="0" y="0"/>
                </a:moveTo>
                <a:lnTo>
                  <a:pt x="86588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190500" y="6403975"/>
            <a:ext cx="8660130" cy="0"/>
          </a:xfrm>
          <a:custGeom>
            <a:avLst/>
            <a:gdLst/>
            <a:ahLst/>
            <a:cxnLst/>
            <a:rect l="l" t="t" r="r" b="b"/>
            <a:pathLst>
              <a:path w="8660130">
                <a:moveTo>
                  <a:pt x="0" y="0"/>
                </a:moveTo>
                <a:lnTo>
                  <a:pt x="86601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8850630" y="640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190500" y="640143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190500" y="6399529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6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8854440" y="6396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190500" y="639508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190500" y="639254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190500" y="648398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190500" y="6482715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190500" y="6481445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190500" y="6480175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8789669" y="647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190500" y="6477634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6004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90500" y="6476365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>
                <a:moveTo>
                  <a:pt x="0" y="0"/>
                </a:moveTo>
                <a:lnTo>
                  <a:pt x="86017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90500" y="6475095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90500" y="647382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42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90500" y="6471920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90500" y="647001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190500" y="646874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190500" y="6467475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8801100" y="646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190500" y="6464934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190500" y="6463029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190500" y="6461125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8806180" y="645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190500" y="6458584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190500" y="645731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190500" y="6455409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8811259" y="645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190500" y="6452234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190500" y="6450965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190500" y="6449695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5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190500" y="6448425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8816340" y="644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90500" y="6445884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190500" y="644461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190500" y="6443345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8821419" y="6441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190500" y="6440170"/>
            <a:ext cx="8632190" cy="0"/>
          </a:xfrm>
          <a:custGeom>
            <a:avLst/>
            <a:gdLst/>
            <a:ahLst/>
            <a:cxnLst/>
            <a:rect l="l" t="t" r="r" b="b"/>
            <a:pathLst>
              <a:path w="8632190">
                <a:moveTo>
                  <a:pt x="0" y="0"/>
                </a:moveTo>
                <a:lnTo>
                  <a:pt x="86321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190500" y="6530975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8735059" y="65290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190500" y="652843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190500" y="6527165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8738869" y="65252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190500" y="6524625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8742680" y="65227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190500" y="6522084"/>
            <a:ext cx="8553450" cy="0"/>
          </a:xfrm>
          <a:custGeom>
            <a:avLst/>
            <a:gdLst/>
            <a:ahLst/>
            <a:cxnLst/>
            <a:rect l="l" t="t" r="r" b="b"/>
            <a:pathLst>
              <a:path w="8553450">
                <a:moveTo>
                  <a:pt x="0" y="0"/>
                </a:moveTo>
                <a:lnTo>
                  <a:pt x="85534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190500" y="6520815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>
                <a:moveTo>
                  <a:pt x="0" y="0"/>
                </a:moveTo>
                <a:lnTo>
                  <a:pt x="85547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8746490" y="65189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190500" y="6518275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8750300" y="65163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190500" y="6515734"/>
            <a:ext cx="8561070" cy="0"/>
          </a:xfrm>
          <a:custGeom>
            <a:avLst/>
            <a:gdLst/>
            <a:ahLst/>
            <a:cxnLst/>
            <a:rect l="l" t="t" r="r" b="b"/>
            <a:pathLst>
              <a:path w="8561070">
                <a:moveTo>
                  <a:pt x="0" y="0"/>
                </a:moveTo>
                <a:lnTo>
                  <a:pt x="85610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190500" y="6514465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23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8754109" y="65125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190500" y="6511925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8756650" y="65100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190500" y="6509384"/>
            <a:ext cx="8567420" cy="0"/>
          </a:xfrm>
          <a:custGeom>
            <a:avLst/>
            <a:gdLst/>
            <a:ahLst/>
            <a:cxnLst/>
            <a:rect l="l" t="t" r="r" b="b"/>
            <a:pathLst>
              <a:path w="8567420">
                <a:moveTo>
                  <a:pt x="0" y="0"/>
                </a:moveTo>
                <a:lnTo>
                  <a:pt x="85674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90500" y="650811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8761730" y="6506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90500" y="650557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8764269" y="6503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90500" y="6503034"/>
            <a:ext cx="8575040" cy="0"/>
          </a:xfrm>
          <a:custGeom>
            <a:avLst/>
            <a:gdLst/>
            <a:ahLst/>
            <a:cxnLst/>
            <a:rect l="l" t="t" r="r" b="b"/>
            <a:pathLst>
              <a:path w="8575040">
                <a:moveTo>
                  <a:pt x="0" y="0"/>
                </a:moveTo>
                <a:lnTo>
                  <a:pt x="85750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90500" y="6501765"/>
            <a:ext cx="8576310" cy="0"/>
          </a:xfrm>
          <a:custGeom>
            <a:avLst/>
            <a:gdLst/>
            <a:ahLst/>
            <a:cxnLst/>
            <a:rect l="l" t="t" r="r" b="b"/>
            <a:pathLst>
              <a:path w="8576310">
                <a:moveTo>
                  <a:pt x="0" y="0"/>
                </a:moveTo>
                <a:lnTo>
                  <a:pt x="85763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8768080" y="6499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90500" y="64992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8770619" y="649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90500" y="6496684"/>
            <a:ext cx="8582660" cy="0"/>
          </a:xfrm>
          <a:custGeom>
            <a:avLst/>
            <a:gdLst/>
            <a:ahLst/>
            <a:cxnLst/>
            <a:rect l="l" t="t" r="r" b="b"/>
            <a:pathLst>
              <a:path w="8582660">
                <a:moveTo>
                  <a:pt x="0" y="0"/>
                </a:moveTo>
                <a:lnTo>
                  <a:pt x="85826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90500" y="6495415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90500" y="649414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90500" y="64928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8778240" y="649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90500" y="6490334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90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90500" y="648906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90500" y="6487795"/>
            <a:ext cx="8591550" cy="0"/>
          </a:xfrm>
          <a:custGeom>
            <a:avLst/>
            <a:gdLst/>
            <a:ahLst/>
            <a:cxnLst/>
            <a:rect l="l" t="t" r="r" b="b"/>
            <a:pathLst>
              <a:path w="8591550">
                <a:moveTo>
                  <a:pt x="0" y="0"/>
                </a:moveTo>
                <a:lnTo>
                  <a:pt x="85915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190500" y="64865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190500" y="648525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8671559" y="65760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190500" y="6575425"/>
            <a:ext cx="8482330" cy="0"/>
          </a:xfrm>
          <a:custGeom>
            <a:avLst/>
            <a:gdLst/>
            <a:ahLst/>
            <a:cxnLst/>
            <a:rect l="l" t="t" r="r" b="b"/>
            <a:pathLst>
              <a:path w="8482330">
                <a:moveTo>
                  <a:pt x="0" y="0"/>
                </a:moveTo>
                <a:lnTo>
                  <a:pt x="84823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8675369" y="65735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190500" y="6572884"/>
            <a:ext cx="8487410" cy="0"/>
          </a:xfrm>
          <a:custGeom>
            <a:avLst/>
            <a:gdLst/>
            <a:ahLst/>
            <a:cxnLst/>
            <a:rect l="l" t="t" r="r" b="b"/>
            <a:pathLst>
              <a:path w="8487410">
                <a:moveTo>
                  <a:pt x="0" y="0"/>
                </a:moveTo>
                <a:lnTo>
                  <a:pt x="84874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190500" y="6571615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6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8681719" y="65697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90500" y="6569075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8685530" y="65671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90500" y="656653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90500" y="6565265"/>
            <a:ext cx="8497570" cy="0"/>
          </a:xfrm>
          <a:custGeom>
            <a:avLst/>
            <a:gdLst/>
            <a:ahLst/>
            <a:cxnLst/>
            <a:rect l="l" t="t" r="r" b="b"/>
            <a:pathLst>
              <a:path w="8497570">
                <a:moveTo>
                  <a:pt x="0" y="0"/>
                </a:moveTo>
                <a:lnTo>
                  <a:pt x="84975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8690609" y="65633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90500" y="6562725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8694419" y="6560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90500" y="6560184"/>
            <a:ext cx="8505190" cy="0"/>
          </a:xfrm>
          <a:custGeom>
            <a:avLst/>
            <a:gdLst/>
            <a:ahLst/>
            <a:cxnLst/>
            <a:rect l="l" t="t" r="r" b="b"/>
            <a:pathLst>
              <a:path w="8505190">
                <a:moveTo>
                  <a:pt x="0" y="0"/>
                </a:moveTo>
                <a:lnTo>
                  <a:pt x="85051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90500" y="655891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8699500" y="65570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90500" y="6556375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8703309" y="65544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90500" y="6553834"/>
            <a:ext cx="8514080" cy="0"/>
          </a:xfrm>
          <a:custGeom>
            <a:avLst/>
            <a:gdLst/>
            <a:ahLst/>
            <a:cxnLst/>
            <a:rect l="l" t="t" r="r" b="b"/>
            <a:pathLst>
              <a:path w="8514080">
                <a:moveTo>
                  <a:pt x="0" y="0"/>
                </a:moveTo>
                <a:lnTo>
                  <a:pt x="85140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90500" y="6552565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8708390" y="6550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90500" y="6550025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8710930" y="65481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90500" y="6547484"/>
            <a:ext cx="8521700" cy="0"/>
          </a:xfrm>
          <a:custGeom>
            <a:avLst/>
            <a:gdLst/>
            <a:ahLst/>
            <a:cxnLst/>
            <a:rect l="l" t="t" r="r" b="b"/>
            <a:pathLst>
              <a:path w="8521700">
                <a:moveTo>
                  <a:pt x="0" y="0"/>
                </a:moveTo>
                <a:lnTo>
                  <a:pt x="85217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90500" y="654621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8716009" y="6544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90500" y="6543675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8718550" y="65417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40" y="1269"/>
                </a:lnTo>
                <a:lnTo>
                  <a:pt x="254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90500" y="6541134"/>
            <a:ext cx="8530590" cy="0"/>
          </a:xfrm>
          <a:custGeom>
            <a:avLst/>
            <a:gdLst/>
            <a:ahLst/>
            <a:cxnLst/>
            <a:rect l="l" t="t" r="r" b="b"/>
            <a:pathLst>
              <a:path w="8530590">
                <a:moveTo>
                  <a:pt x="0" y="0"/>
                </a:moveTo>
                <a:lnTo>
                  <a:pt x="85305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90500" y="653986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8723630" y="6537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90500" y="653732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8727440" y="65354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190500" y="6534784"/>
            <a:ext cx="8538210" cy="0"/>
          </a:xfrm>
          <a:custGeom>
            <a:avLst/>
            <a:gdLst/>
            <a:ahLst/>
            <a:cxnLst/>
            <a:rect l="l" t="t" r="r" b="b"/>
            <a:pathLst>
              <a:path w="8538210">
                <a:moveTo>
                  <a:pt x="0" y="0"/>
                </a:moveTo>
                <a:lnTo>
                  <a:pt x="85382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190500" y="6533515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8731250" y="65316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190500" y="6623050"/>
            <a:ext cx="8392160" cy="0"/>
          </a:xfrm>
          <a:custGeom>
            <a:avLst/>
            <a:gdLst/>
            <a:ahLst/>
            <a:cxnLst/>
            <a:rect l="l" t="t" r="r" b="b"/>
            <a:pathLst>
              <a:path w="8392160">
                <a:moveTo>
                  <a:pt x="0" y="0"/>
                </a:moveTo>
                <a:lnTo>
                  <a:pt x="839216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8585200" y="66205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190500" y="6619875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8591550" y="66179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90500" y="6616700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8600440" y="66141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90500" y="6613525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8605519" y="66116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90500" y="6610350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8613140" y="66078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90500" y="66071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8618219" y="66052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90500" y="6604000"/>
            <a:ext cx="8432800" cy="0"/>
          </a:xfrm>
          <a:custGeom>
            <a:avLst/>
            <a:gdLst/>
            <a:ahLst/>
            <a:cxnLst/>
            <a:rect l="l" t="t" r="r" b="b"/>
            <a:pathLst>
              <a:path w="8432800">
                <a:moveTo>
                  <a:pt x="0" y="0"/>
                </a:moveTo>
                <a:lnTo>
                  <a:pt x="84328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8625840" y="6601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90500" y="6600825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8630919" y="65989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90500" y="6597650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>
                <a:moveTo>
                  <a:pt x="0" y="0"/>
                </a:moveTo>
                <a:lnTo>
                  <a:pt x="84455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8637269" y="65951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90500" y="6594475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8642350" y="65925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90500" y="6591300"/>
            <a:ext cx="8456930" cy="0"/>
          </a:xfrm>
          <a:custGeom>
            <a:avLst/>
            <a:gdLst/>
            <a:ahLst/>
            <a:cxnLst/>
            <a:rect l="l" t="t" r="r" b="b"/>
            <a:pathLst>
              <a:path w="8456930">
                <a:moveTo>
                  <a:pt x="0" y="0"/>
                </a:moveTo>
                <a:lnTo>
                  <a:pt x="845693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8649969" y="6588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90500" y="6588125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8653780" y="65862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90500" y="6584950"/>
            <a:ext cx="8467090" cy="0"/>
          </a:xfrm>
          <a:custGeom>
            <a:avLst/>
            <a:gdLst/>
            <a:ahLst/>
            <a:cxnLst/>
            <a:rect l="l" t="t" r="r" b="b"/>
            <a:pathLst>
              <a:path w="8467090">
                <a:moveTo>
                  <a:pt x="0" y="0"/>
                </a:moveTo>
                <a:lnTo>
                  <a:pt x="846709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8660130" y="65824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90500" y="6581775"/>
            <a:ext cx="8472170" cy="0"/>
          </a:xfrm>
          <a:custGeom>
            <a:avLst/>
            <a:gdLst/>
            <a:ahLst/>
            <a:cxnLst/>
            <a:rect l="l" t="t" r="r" b="b"/>
            <a:pathLst>
              <a:path w="8472170">
                <a:moveTo>
                  <a:pt x="0" y="0"/>
                </a:moveTo>
                <a:lnTo>
                  <a:pt x="847217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8665209" y="65798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190500" y="657860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2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190500" y="6656705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190500" y="6654800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8491219" y="66522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190500" y="665162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8501380" y="66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90500" y="6648450"/>
            <a:ext cx="8319770" cy="0"/>
          </a:xfrm>
          <a:custGeom>
            <a:avLst/>
            <a:gdLst/>
            <a:ahLst/>
            <a:cxnLst/>
            <a:rect l="l" t="t" r="r" b="b"/>
            <a:pathLst>
              <a:path w="8319770">
                <a:moveTo>
                  <a:pt x="0" y="0"/>
                </a:moveTo>
                <a:lnTo>
                  <a:pt x="831977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8514080" y="66459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90500" y="6645275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8524240" y="664336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90500" y="6642100"/>
            <a:ext cx="8342630" cy="0"/>
          </a:xfrm>
          <a:custGeom>
            <a:avLst/>
            <a:gdLst/>
            <a:ahLst/>
            <a:cxnLst/>
            <a:rect l="l" t="t" r="r" b="b"/>
            <a:pathLst>
              <a:path w="8342630">
                <a:moveTo>
                  <a:pt x="0" y="0"/>
                </a:moveTo>
                <a:lnTo>
                  <a:pt x="83426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8535669" y="66395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90500" y="6638925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8543290" y="66370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90500" y="663575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8553450" y="66332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90500" y="6632575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8559800" y="66306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90500" y="6629400"/>
            <a:ext cx="8374380" cy="0"/>
          </a:xfrm>
          <a:custGeom>
            <a:avLst/>
            <a:gdLst/>
            <a:ahLst/>
            <a:cxnLst/>
            <a:rect l="l" t="t" r="r" b="b"/>
            <a:pathLst>
              <a:path w="8374380">
                <a:moveTo>
                  <a:pt x="0" y="0"/>
                </a:moveTo>
                <a:lnTo>
                  <a:pt x="83743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8568690" y="66268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90500" y="66262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8575040" y="662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90500" y="6663055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>
                <a:moveTo>
                  <a:pt x="0" y="0"/>
                </a:moveTo>
                <a:lnTo>
                  <a:pt x="82511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90500" y="6661784"/>
            <a:ext cx="8260080" cy="0"/>
          </a:xfrm>
          <a:custGeom>
            <a:avLst/>
            <a:gdLst/>
            <a:ahLst/>
            <a:cxnLst/>
            <a:rect l="l" t="t" r="r" b="b"/>
            <a:pathLst>
              <a:path w="8260080">
                <a:moveTo>
                  <a:pt x="0" y="0"/>
                </a:moveTo>
                <a:lnTo>
                  <a:pt x="82600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90500" y="6660515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90500" y="6659244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7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90500" y="6657975"/>
            <a:ext cx="8279130" cy="0"/>
          </a:xfrm>
          <a:custGeom>
            <a:avLst/>
            <a:gdLst/>
            <a:ahLst/>
            <a:cxnLst/>
            <a:rect l="l" t="t" r="r" b="b"/>
            <a:pathLst>
              <a:path w="8279130">
                <a:moveTo>
                  <a:pt x="0" y="0"/>
                </a:moveTo>
                <a:lnTo>
                  <a:pt x="82791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90500" y="6669405"/>
            <a:ext cx="8187690" cy="0"/>
          </a:xfrm>
          <a:custGeom>
            <a:avLst/>
            <a:gdLst/>
            <a:ahLst/>
            <a:cxnLst/>
            <a:rect l="l" t="t" r="r" b="b"/>
            <a:pathLst>
              <a:path w="8187690">
                <a:moveTo>
                  <a:pt x="0" y="0"/>
                </a:moveTo>
                <a:lnTo>
                  <a:pt x="81876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90500" y="6668134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190500" y="666686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190500" y="6665594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190500" y="6664325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040" y="23495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7850" y="233045"/>
            <a:ext cx="8378190" cy="0"/>
          </a:xfrm>
          <a:custGeom>
            <a:avLst/>
            <a:gdLst/>
            <a:ahLst/>
            <a:cxnLst/>
            <a:rect l="l" t="t" r="r" b="b"/>
            <a:pathLst>
              <a:path w="8378190">
                <a:moveTo>
                  <a:pt x="0" y="0"/>
                </a:moveTo>
                <a:lnTo>
                  <a:pt x="83781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1659" y="2311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6740" y="230504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0550" y="228600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4359" y="226695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6900" y="2247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4519" y="224154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7059" y="222250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2140" y="220345"/>
            <a:ext cx="8343900" cy="0"/>
          </a:xfrm>
          <a:custGeom>
            <a:avLst/>
            <a:gdLst/>
            <a:ahLst/>
            <a:cxnLst/>
            <a:rect l="l" t="t" r="r" b="b"/>
            <a:pathLst>
              <a:path w="8343900">
                <a:moveTo>
                  <a:pt x="0" y="0"/>
                </a:moveTo>
                <a:lnTo>
                  <a:pt x="8343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14680" y="2184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23569" y="217804"/>
            <a:ext cx="8332470" cy="0"/>
          </a:xfrm>
          <a:custGeom>
            <a:avLst/>
            <a:gdLst/>
            <a:ahLst/>
            <a:cxnLst/>
            <a:rect l="l" t="t" r="r" b="b"/>
            <a:pathLst>
              <a:path w="8332470">
                <a:moveTo>
                  <a:pt x="0" y="0"/>
                </a:moveTo>
                <a:lnTo>
                  <a:pt x="8332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27380" y="21590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32459" y="213995"/>
            <a:ext cx="8323580" cy="0"/>
          </a:xfrm>
          <a:custGeom>
            <a:avLst/>
            <a:gdLst/>
            <a:ahLst/>
            <a:cxnLst/>
            <a:rect l="l" t="t" r="r" b="b"/>
            <a:pathLst>
              <a:path w="8323580">
                <a:moveTo>
                  <a:pt x="0" y="0"/>
                </a:moveTo>
                <a:lnTo>
                  <a:pt x="83235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36269" y="21209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0"/>
                </a:lnTo>
                <a:lnTo>
                  <a:pt x="0" y="127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5159" y="211454"/>
            <a:ext cx="8310880" cy="0"/>
          </a:xfrm>
          <a:custGeom>
            <a:avLst/>
            <a:gdLst/>
            <a:ahLst/>
            <a:cxnLst/>
            <a:rect l="l" t="t" r="r" b="b"/>
            <a:pathLst>
              <a:path w="8310880">
                <a:moveTo>
                  <a:pt x="0" y="0"/>
                </a:moveTo>
                <a:lnTo>
                  <a:pt x="8310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0240" y="20955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5319" y="207645"/>
            <a:ext cx="8300720" cy="0"/>
          </a:xfrm>
          <a:custGeom>
            <a:avLst/>
            <a:gdLst/>
            <a:ahLst/>
            <a:cxnLst/>
            <a:rect l="l" t="t" r="r" b="b"/>
            <a:pathLst>
              <a:path w="8300720">
                <a:moveTo>
                  <a:pt x="0" y="0"/>
                </a:moveTo>
                <a:lnTo>
                  <a:pt x="8300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60400" y="2057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73100" y="205104"/>
            <a:ext cx="8282940" cy="0"/>
          </a:xfrm>
          <a:custGeom>
            <a:avLst/>
            <a:gdLst/>
            <a:ahLst/>
            <a:cxnLst/>
            <a:rect l="l" t="t" r="r" b="b"/>
            <a:pathLst>
              <a:path w="8282940">
                <a:moveTo>
                  <a:pt x="0" y="0"/>
                </a:moveTo>
                <a:lnTo>
                  <a:pt x="8282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78180" y="203200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8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85800" y="201295"/>
            <a:ext cx="8270240" cy="0"/>
          </a:xfrm>
          <a:custGeom>
            <a:avLst/>
            <a:gdLst/>
            <a:ahLst/>
            <a:cxnLst/>
            <a:rect l="l" t="t" r="r" b="b"/>
            <a:pathLst>
              <a:path w="8270240">
                <a:moveTo>
                  <a:pt x="0" y="0"/>
                </a:moveTo>
                <a:lnTo>
                  <a:pt x="82702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3419" y="19938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11429" y="0"/>
                </a:moveTo>
                <a:lnTo>
                  <a:pt x="0" y="0"/>
                </a:lnTo>
                <a:lnTo>
                  <a:pt x="0" y="1270"/>
                </a:lnTo>
                <a:lnTo>
                  <a:pt x="11429" y="1270"/>
                </a:lnTo>
                <a:lnTo>
                  <a:pt x="1142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1200" y="198754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21359" y="196850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36600" y="19494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45490" y="19303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69">
                <a:moveTo>
                  <a:pt x="22859" y="0"/>
                </a:moveTo>
                <a:lnTo>
                  <a:pt x="0" y="0"/>
                </a:lnTo>
                <a:lnTo>
                  <a:pt x="0" y="1270"/>
                </a:lnTo>
                <a:lnTo>
                  <a:pt x="22859" y="1270"/>
                </a:lnTo>
                <a:lnTo>
                  <a:pt x="2285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00100" y="192404"/>
            <a:ext cx="8155940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55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82600" y="281304"/>
            <a:ext cx="8473440" cy="0"/>
          </a:xfrm>
          <a:custGeom>
            <a:avLst/>
            <a:gdLst/>
            <a:ahLst/>
            <a:cxnLst/>
            <a:rect l="l" t="t" r="r" b="b"/>
            <a:pathLst>
              <a:path w="8473440">
                <a:moveTo>
                  <a:pt x="0" y="0"/>
                </a:moveTo>
                <a:lnTo>
                  <a:pt x="8473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85140" y="279400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86409" y="277495"/>
            <a:ext cx="8469630" cy="0"/>
          </a:xfrm>
          <a:custGeom>
            <a:avLst/>
            <a:gdLst/>
            <a:ahLst/>
            <a:cxnLst/>
            <a:rect l="l" t="t" r="r" b="b"/>
            <a:pathLst>
              <a:path w="8469630">
                <a:moveTo>
                  <a:pt x="0" y="0"/>
                </a:moveTo>
                <a:lnTo>
                  <a:pt x="846963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88950" y="275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92759" y="274954"/>
            <a:ext cx="8463280" cy="0"/>
          </a:xfrm>
          <a:custGeom>
            <a:avLst/>
            <a:gdLst/>
            <a:ahLst/>
            <a:cxnLst/>
            <a:rect l="l" t="t" r="r" b="b"/>
            <a:pathLst>
              <a:path w="8463280">
                <a:moveTo>
                  <a:pt x="0" y="0"/>
                </a:moveTo>
                <a:lnTo>
                  <a:pt x="84632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95300" y="273050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96569" y="271145"/>
            <a:ext cx="8459470" cy="0"/>
          </a:xfrm>
          <a:custGeom>
            <a:avLst/>
            <a:gdLst/>
            <a:ahLst/>
            <a:cxnLst/>
            <a:rect l="l" t="t" r="r" b="b"/>
            <a:pathLst>
              <a:path w="8459470">
                <a:moveTo>
                  <a:pt x="0" y="0"/>
                </a:moveTo>
                <a:lnTo>
                  <a:pt x="8459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99109" y="2692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04190" y="268604"/>
            <a:ext cx="8451850" cy="0"/>
          </a:xfrm>
          <a:custGeom>
            <a:avLst/>
            <a:gdLst/>
            <a:ahLst/>
            <a:cxnLst/>
            <a:rect l="l" t="t" r="r" b="b"/>
            <a:pathLst>
              <a:path w="8451850">
                <a:moveTo>
                  <a:pt x="0" y="0"/>
                </a:moveTo>
                <a:lnTo>
                  <a:pt x="84518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06730" y="266700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09269" y="264795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7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10540" y="2628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15619" y="262254"/>
            <a:ext cx="8440420" cy="0"/>
          </a:xfrm>
          <a:custGeom>
            <a:avLst/>
            <a:gdLst/>
            <a:ahLst/>
            <a:cxnLst/>
            <a:rect l="l" t="t" r="r" b="b"/>
            <a:pathLst>
              <a:path w="8440420">
                <a:moveTo>
                  <a:pt x="0" y="0"/>
                </a:moveTo>
                <a:lnTo>
                  <a:pt x="84404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18159" y="260350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20700" y="258445"/>
            <a:ext cx="8435340" cy="0"/>
          </a:xfrm>
          <a:custGeom>
            <a:avLst/>
            <a:gdLst/>
            <a:ahLst/>
            <a:cxnLst/>
            <a:rect l="l" t="t" r="r" b="b"/>
            <a:pathLst>
              <a:path w="8435340">
                <a:moveTo>
                  <a:pt x="0" y="0"/>
                </a:moveTo>
                <a:lnTo>
                  <a:pt x="84353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23240" y="2565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28319" y="255904"/>
            <a:ext cx="8427720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30859" y="254000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33400" y="252095"/>
            <a:ext cx="8422640" cy="0"/>
          </a:xfrm>
          <a:custGeom>
            <a:avLst/>
            <a:gdLst/>
            <a:ahLst/>
            <a:cxnLst/>
            <a:rect l="l" t="t" r="r" b="b"/>
            <a:pathLst>
              <a:path w="8422640">
                <a:moveTo>
                  <a:pt x="0" y="0"/>
                </a:moveTo>
                <a:lnTo>
                  <a:pt x="84226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35940" y="2501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41019" y="249554"/>
            <a:ext cx="8415020" cy="0"/>
          </a:xfrm>
          <a:custGeom>
            <a:avLst/>
            <a:gdLst/>
            <a:ahLst/>
            <a:cxnLst/>
            <a:rect l="l" t="t" r="r" b="b"/>
            <a:pathLst>
              <a:path w="8415020">
                <a:moveTo>
                  <a:pt x="0" y="0"/>
                </a:moveTo>
                <a:lnTo>
                  <a:pt x="84150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43559" y="247650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546100" y="245745"/>
            <a:ext cx="8409940" cy="0"/>
          </a:xfrm>
          <a:custGeom>
            <a:avLst/>
            <a:gdLst/>
            <a:ahLst/>
            <a:cxnLst/>
            <a:rect l="l" t="t" r="r" b="b"/>
            <a:pathLst>
              <a:path w="8409940">
                <a:moveTo>
                  <a:pt x="0" y="0"/>
                </a:moveTo>
                <a:lnTo>
                  <a:pt x="8409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48640" y="2438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54990" y="243204"/>
            <a:ext cx="8401050" cy="0"/>
          </a:xfrm>
          <a:custGeom>
            <a:avLst/>
            <a:gdLst/>
            <a:ahLst/>
            <a:cxnLst/>
            <a:rect l="l" t="t" r="r" b="b"/>
            <a:pathLst>
              <a:path w="8401050">
                <a:moveTo>
                  <a:pt x="0" y="0"/>
                </a:moveTo>
                <a:lnTo>
                  <a:pt x="84010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557530" y="241300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561340" y="239395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>
                <a:moveTo>
                  <a:pt x="0" y="0"/>
                </a:moveTo>
                <a:lnTo>
                  <a:pt x="83947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563880" y="2374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71500" y="236854"/>
            <a:ext cx="8384540" cy="0"/>
          </a:xfrm>
          <a:custGeom>
            <a:avLst/>
            <a:gdLst/>
            <a:ahLst/>
            <a:cxnLst/>
            <a:rect l="l" t="t" r="r" b="b"/>
            <a:pathLst>
              <a:path w="8384540">
                <a:moveTo>
                  <a:pt x="0" y="0"/>
                </a:moveTo>
                <a:lnTo>
                  <a:pt x="83845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15290" y="328295"/>
            <a:ext cx="8540750" cy="0"/>
          </a:xfrm>
          <a:custGeom>
            <a:avLst/>
            <a:gdLst/>
            <a:ahLst/>
            <a:cxnLst/>
            <a:rect l="l" t="t" r="r" b="b"/>
            <a:pathLst>
              <a:path w="8540750">
                <a:moveTo>
                  <a:pt x="0" y="0"/>
                </a:moveTo>
                <a:lnTo>
                  <a:pt x="85407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16559" y="326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419100" y="325754"/>
            <a:ext cx="8536940" cy="0"/>
          </a:xfrm>
          <a:custGeom>
            <a:avLst/>
            <a:gdLst/>
            <a:ahLst/>
            <a:cxnLst/>
            <a:rect l="l" t="t" r="r" b="b"/>
            <a:pathLst>
              <a:path w="8536940">
                <a:moveTo>
                  <a:pt x="0" y="0"/>
                </a:moveTo>
                <a:lnTo>
                  <a:pt x="85369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421640" y="32385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22909" y="321945"/>
            <a:ext cx="8533130" cy="0"/>
          </a:xfrm>
          <a:custGeom>
            <a:avLst/>
            <a:gdLst/>
            <a:ahLst/>
            <a:cxnLst/>
            <a:rect l="l" t="t" r="r" b="b"/>
            <a:pathLst>
              <a:path w="8533130">
                <a:moveTo>
                  <a:pt x="0" y="0"/>
                </a:moveTo>
                <a:lnTo>
                  <a:pt x="85331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424180" y="3200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27990" y="319404"/>
            <a:ext cx="8528050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0" y="0"/>
                </a:moveTo>
                <a:lnTo>
                  <a:pt x="85280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29259" y="317500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31800" y="31559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433069" y="313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436880" y="313054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438150" y="311150"/>
            <a:ext cx="8517890" cy="0"/>
          </a:xfrm>
          <a:custGeom>
            <a:avLst/>
            <a:gdLst/>
            <a:ahLst/>
            <a:cxnLst/>
            <a:rect l="l" t="t" r="r" b="b"/>
            <a:pathLst>
              <a:path w="8517890">
                <a:moveTo>
                  <a:pt x="0" y="0"/>
                </a:moveTo>
                <a:lnTo>
                  <a:pt x="85178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39419" y="309245"/>
            <a:ext cx="8516620" cy="0"/>
          </a:xfrm>
          <a:custGeom>
            <a:avLst/>
            <a:gdLst/>
            <a:ahLst/>
            <a:cxnLst/>
            <a:rect l="l" t="t" r="r" b="b"/>
            <a:pathLst>
              <a:path w="8516620">
                <a:moveTo>
                  <a:pt x="0" y="0"/>
                </a:moveTo>
                <a:lnTo>
                  <a:pt x="85166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441959" y="3073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445769" y="306704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447040" y="304800"/>
            <a:ext cx="8509000" cy="0"/>
          </a:xfrm>
          <a:custGeom>
            <a:avLst/>
            <a:gdLst/>
            <a:ahLst/>
            <a:cxnLst/>
            <a:rect l="l" t="t" r="r" b="b"/>
            <a:pathLst>
              <a:path w="8509000">
                <a:moveTo>
                  <a:pt x="0" y="0"/>
                </a:moveTo>
                <a:lnTo>
                  <a:pt x="85090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48309" y="30289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50850" y="300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54659" y="300354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55930" y="298450"/>
            <a:ext cx="8500110" cy="0"/>
          </a:xfrm>
          <a:custGeom>
            <a:avLst/>
            <a:gdLst/>
            <a:ahLst/>
            <a:cxnLst/>
            <a:rect l="l" t="t" r="r" b="b"/>
            <a:pathLst>
              <a:path w="8500110">
                <a:moveTo>
                  <a:pt x="0" y="0"/>
                </a:moveTo>
                <a:lnTo>
                  <a:pt x="850011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57200" y="296545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>
                <a:moveTo>
                  <a:pt x="0" y="0"/>
                </a:moveTo>
                <a:lnTo>
                  <a:pt x="84988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59740" y="2946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63550" y="294004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64819" y="292100"/>
            <a:ext cx="8491220" cy="0"/>
          </a:xfrm>
          <a:custGeom>
            <a:avLst/>
            <a:gdLst/>
            <a:ahLst/>
            <a:cxnLst/>
            <a:rect l="l" t="t" r="r" b="b"/>
            <a:pathLst>
              <a:path w="8491220">
                <a:moveTo>
                  <a:pt x="0" y="0"/>
                </a:moveTo>
                <a:lnTo>
                  <a:pt x="84912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66090" y="290195"/>
            <a:ext cx="8489950" cy="0"/>
          </a:xfrm>
          <a:custGeom>
            <a:avLst/>
            <a:gdLst/>
            <a:ahLst/>
            <a:cxnLst/>
            <a:rect l="l" t="t" r="r" b="b"/>
            <a:pathLst>
              <a:path w="8489950">
                <a:moveTo>
                  <a:pt x="0" y="0"/>
                </a:moveTo>
                <a:lnTo>
                  <a:pt x="84899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8630" y="2882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472440" y="287654"/>
            <a:ext cx="8483600" cy="0"/>
          </a:xfrm>
          <a:custGeom>
            <a:avLst/>
            <a:gdLst/>
            <a:ahLst/>
            <a:cxnLst/>
            <a:rect l="l" t="t" r="r" b="b"/>
            <a:pathLst>
              <a:path w="8483600">
                <a:moveTo>
                  <a:pt x="0" y="0"/>
                </a:moveTo>
                <a:lnTo>
                  <a:pt x="84836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474980" y="285750"/>
            <a:ext cx="8481060" cy="0"/>
          </a:xfrm>
          <a:custGeom>
            <a:avLst/>
            <a:gdLst/>
            <a:ahLst/>
            <a:cxnLst/>
            <a:rect l="l" t="t" r="r" b="b"/>
            <a:pathLst>
              <a:path w="8481060">
                <a:moveTo>
                  <a:pt x="0" y="0"/>
                </a:moveTo>
                <a:lnTo>
                  <a:pt x="84810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76250" y="283845"/>
            <a:ext cx="8479790" cy="0"/>
          </a:xfrm>
          <a:custGeom>
            <a:avLst/>
            <a:gdLst/>
            <a:ahLst/>
            <a:cxnLst/>
            <a:rect l="l" t="t" r="r" b="b"/>
            <a:pathLst>
              <a:path w="8479790">
                <a:moveTo>
                  <a:pt x="0" y="0"/>
                </a:moveTo>
                <a:lnTo>
                  <a:pt x="84797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8790" y="281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365759" y="37401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367029" y="3721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369570" y="3714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369570" y="369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372109" y="368300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373379" y="365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375920" y="365125"/>
            <a:ext cx="8580120" cy="0"/>
          </a:xfrm>
          <a:custGeom>
            <a:avLst/>
            <a:gdLst/>
            <a:ahLst/>
            <a:cxnLst/>
            <a:rect l="l" t="t" r="r" b="b"/>
            <a:pathLst>
              <a:path w="8580120">
                <a:moveTo>
                  <a:pt x="0" y="0"/>
                </a:moveTo>
                <a:lnTo>
                  <a:pt x="85801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375920" y="363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378459" y="361950"/>
            <a:ext cx="8577580" cy="0"/>
          </a:xfrm>
          <a:custGeom>
            <a:avLst/>
            <a:gdLst/>
            <a:ahLst/>
            <a:cxnLst/>
            <a:rect l="l" t="t" r="r" b="b"/>
            <a:pathLst>
              <a:path w="8577580">
                <a:moveTo>
                  <a:pt x="0" y="0"/>
                </a:moveTo>
                <a:lnTo>
                  <a:pt x="85775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79729" y="3594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82270" y="358775"/>
            <a:ext cx="8573770" cy="0"/>
          </a:xfrm>
          <a:custGeom>
            <a:avLst/>
            <a:gdLst/>
            <a:ahLst/>
            <a:cxnLst/>
            <a:rect l="l" t="t" r="r" b="b"/>
            <a:pathLst>
              <a:path w="8573770">
                <a:moveTo>
                  <a:pt x="0" y="0"/>
                </a:moveTo>
                <a:lnTo>
                  <a:pt x="85737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382270" y="356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384809" y="355600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>
                <a:moveTo>
                  <a:pt x="0" y="0"/>
                </a:moveTo>
                <a:lnTo>
                  <a:pt x="85712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86079" y="35369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387350" y="3517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389890" y="351154"/>
            <a:ext cx="8566150" cy="0"/>
          </a:xfrm>
          <a:custGeom>
            <a:avLst/>
            <a:gdLst/>
            <a:ahLst/>
            <a:cxnLst/>
            <a:rect l="l" t="t" r="r" b="b"/>
            <a:pathLst>
              <a:path w="8566150">
                <a:moveTo>
                  <a:pt x="0" y="0"/>
                </a:moveTo>
                <a:lnTo>
                  <a:pt x="856615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391159" y="34925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392429" y="347345"/>
            <a:ext cx="8563610" cy="0"/>
          </a:xfrm>
          <a:custGeom>
            <a:avLst/>
            <a:gdLst/>
            <a:ahLst/>
            <a:cxnLst/>
            <a:rect l="l" t="t" r="r" b="b"/>
            <a:pathLst>
              <a:path w="8563610">
                <a:moveTo>
                  <a:pt x="0" y="0"/>
                </a:moveTo>
                <a:lnTo>
                  <a:pt x="856361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393700" y="345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396240" y="34480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>
                <a:moveTo>
                  <a:pt x="0" y="0"/>
                </a:moveTo>
                <a:lnTo>
                  <a:pt x="855980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398779" y="342900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400050" y="340995"/>
            <a:ext cx="8555990" cy="0"/>
          </a:xfrm>
          <a:custGeom>
            <a:avLst/>
            <a:gdLst/>
            <a:ahLst/>
            <a:cxnLst/>
            <a:rect l="l" t="t" r="r" b="b"/>
            <a:pathLst>
              <a:path w="8555990">
                <a:moveTo>
                  <a:pt x="0" y="0"/>
                </a:moveTo>
                <a:lnTo>
                  <a:pt x="855599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401320" y="339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403859" y="338454"/>
            <a:ext cx="8552180" cy="0"/>
          </a:xfrm>
          <a:custGeom>
            <a:avLst/>
            <a:gdLst/>
            <a:ahLst/>
            <a:cxnLst/>
            <a:rect l="l" t="t" r="r" b="b"/>
            <a:pathLst>
              <a:path w="8552180">
                <a:moveTo>
                  <a:pt x="0" y="0"/>
                </a:moveTo>
                <a:lnTo>
                  <a:pt x="85521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06400" y="336550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07669" y="334645"/>
            <a:ext cx="8548370" cy="0"/>
          </a:xfrm>
          <a:custGeom>
            <a:avLst/>
            <a:gdLst/>
            <a:ahLst/>
            <a:cxnLst/>
            <a:rect l="l" t="t" r="r" b="b"/>
            <a:pathLst>
              <a:path w="8548370">
                <a:moveTo>
                  <a:pt x="0" y="0"/>
                </a:moveTo>
                <a:lnTo>
                  <a:pt x="85483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408940" y="332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411480" y="332104"/>
            <a:ext cx="8544560" cy="0"/>
          </a:xfrm>
          <a:custGeom>
            <a:avLst/>
            <a:gdLst/>
            <a:ahLst/>
            <a:cxnLst/>
            <a:rect l="l" t="t" r="r" b="b"/>
            <a:pathLst>
              <a:path w="8544560">
                <a:moveTo>
                  <a:pt x="0" y="0"/>
                </a:moveTo>
                <a:lnTo>
                  <a:pt x="85445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414019" y="330200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331470" y="410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334009" y="409575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334009" y="407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336550" y="406400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337820" y="40449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339090" y="403225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339090" y="401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341629" y="400050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342900" y="398145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344170" y="396875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344170" y="394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346709" y="393700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347979" y="3911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350520" y="390525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350520" y="388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353059" y="387350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354329" y="3848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356870" y="384175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56870" y="382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59409" y="381000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60679" y="3784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63220" y="3778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363220" y="375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65759" y="375284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26390" y="417194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327659" y="41592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28929" y="414655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30200" y="412750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25120" y="419100"/>
            <a:ext cx="8630920" cy="0"/>
          </a:xfrm>
          <a:custGeom>
            <a:avLst/>
            <a:gdLst/>
            <a:ahLst/>
            <a:cxnLst/>
            <a:rect l="l" t="t" r="r" b="b"/>
            <a:pathLst>
              <a:path w="8630920">
                <a:moveTo>
                  <a:pt x="0" y="0"/>
                </a:moveTo>
                <a:lnTo>
                  <a:pt x="86309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289559" y="420369"/>
            <a:ext cx="8666480" cy="46990"/>
          </a:xfrm>
          <a:custGeom>
            <a:avLst/>
            <a:gdLst/>
            <a:ahLst/>
            <a:cxnLst/>
            <a:rect l="l" t="t" r="r" b="b"/>
            <a:pathLst>
              <a:path w="8666480" h="46990">
                <a:moveTo>
                  <a:pt x="8666480" y="0"/>
                </a:moveTo>
                <a:lnTo>
                  <a:pt x="34290" y="0"/>
                </a:lnTo>
                <a:lnTo>
                  <a:pt x="34290" y="1269"/>
                </a:lnTo>
                <a:lnTo>
                  <a:pt x="33020" y="1269"/>
                </a:lnTo>
                <a:lnTo>
                  <a:pt x="33020" y="2539"/>
                </a:lnTo>
                <a:lnTo>
                  <a:pt x="31750" y="2539"/>
                </a:lnTo>
                <a:lnTo>
                  <a:pt x="31750" y="5079"/>
                </a:lnTo>
                <a:lnTo>
                  <a:pt x="30480" y="5079"/>
                </a:lnTo>
                <a:lnTo>
                  <a:pt x="30480" y="6350"/>
                </a:lnTo>
                <a:lnTo>
                  <a:pt x="29210" y="6350"/>
                </a:lnTo>
                <a:lnTo>
                  <a:pt x="29210" y="7619"/>
                </a:lnTo>
                <a:lnTo>
                  <a:pt x="27940" y="7619"/>
                </a:lnTo>
                <a:lnTo>
                  <a:pt x="27940" y="10159"/>
                </a:lnTo>
                <a:lnTo>
                  <a:pt x="26670" y="10159"/>
                </a:lnTo>
                <a:lnTo>
                  <a:pt x="26670" y="11429"/>
                </a:lnTo>
                <a:lnTo>
                  <a:pt x="25400" y="11429"/>
                </a:lnTo>
                <a:lnTo>
                  <a:pt x="25400" y="12700"/>
                </a:lnTo>
                <a:lnTo>
                  <a:pt x="24130" y="12700"/>
                </a:lnTo>
                <a:lnTo>
                  <a:pt x="24130" y="15239"/>
                </a:lnTo>
                <a:lnTo>
                  <a:pt x="22860" y="15239"/>
                </a:lnTo>
                <a:lnTo>
                  <a:pt x="22860" y="16509"/>
                </a:lnTo>
                <a:lnTo>
                  <a:pt x="21590" y="16509"/>
                </a:lnTo>
                <a:lnTo>
                  <a:pt x="21590" y="17779"/>
                </a:lnTo>
                <a:lnTo>
                  <a:pt x="20320" y="17779"/>
                </a:lnTo>
                <a:lnTo>
                  <a:pt x="20320" y="20319"/>
                </a:lnTo>
                <a:lnTo>
                  <a:pt x="19050" y="20319"/>
                </a:lnTo>
                <a:lnTo>
                  <a:pt x="19050" y="21589"/>
                </a:lnTo>
                <a:lnTo>
                  <a:pt x="17780" y="21589"/>
                </a:lnTo>
                <a:lnTo>
                  <a:pt x="17780" y="22859"/>
                </a:lnTo>
                <a:lnTo>
                  <a:pt x="8666480" y="22859"/>
                </a:lnTo>
                <a:lnTo>
                  <a:pt x="8666480" y="0"/>
                </a:lnTo>
                <a:close/>
              </a:path>
              <a:path w="8666480" h="46990">
                <a:moveTo>
                  <a:pt x="8666480" y="22860"/>
                </a:moveTo>
                <a:lnTo>
                  <a:pt x="16510" y="22860"/>
                </a:lnTo>
                <a:lnTo>
                  <a:pt x="16510" y="25400"/>
                </a:lnTo>
                <a:lnTo>
                  <a:pt x="15240" y="25400"/>
                </a:lnTo>
                <a:lnTo>
                  <a:pt x="15240" y="26669"/>
                </a:lnTo>
                <a:lnTo>
                  <a:pt x="13970" y="26669"/>
                </a:lnTo>
                <a:lnTo>
                  <a:pt x="13970" y="27939"/>
                </a:lnTo>
                <a:lnTo>
                  <a:pt x="12700" y="27939"/>
                </a:lnTo>
                <a:lnTo>
                  <a:pt x="12700" y="30479"/>
                </a:lnTo>
                <a:lnTo>
                  <a:pt x="11430" y="30479"/>
                </a:lnTo>
                <a:lnTo>
                  <a:pt x="11430" y="31750"/>
                </a:lnTo>
                <a:lnTo>
                  <a:pt x="10160" y="31750"/>
                </a:lnTo>
                <a:lnTo>
                  <a:pt x="10160" y="34289"/>
                </a:lnTo>
                <a:lnTo>
                  <a:pt x="8890" y="34289"/>
                </a:lnTo>
                <a:lnTo>
                  <a:pt x="8890" y="35559"/>
                </a:lnTo>
                <a:lnTo>
                  <a:pt x="7620" y="35559"/>
                </a:lnTo>
                <a:lnTo>
                  <a:pt x="7620" y="36829"/>
                </a:lnTo>
                <a:lnTo>
                  <a:pt x="6350" y="36829"/>
                </a:lnTo>
                <a:lnTo>
                  <a:pt x="6350" y="39369"/>
                </a:lnTo>
                <a:lnTo>
                  <a:pt x="5080" y="39369"/>
                </a:lnTo>
                <a:lnTo>
                  <a:pt x="5080" y="40639"/>
                </a:lnTo>
                <a:lnTo>
                  <a:pt x="3810" y="40639"/>
                </a:lnTo>
                <a:lnTo>
                  <a:pt x="3810" y="43179"/>
                </a:lnTo>
                <a:lnTo>
                  <a:pt x="2540" y="43179"/>
                </a:lnTo>
                <a:lnTo>
                  <a:pt x="2540" y="44450"/>
                </a:lnTo>
                <a:lnTo>
                  <a:pt x="1270" y="44450"/>
                </a:lnTo>
                <a:lnTo>
                  <a:pt x="1270" y="45719"/>
                </a:lnTo>
                <a:lnTo>
                  <a:pt x="0" y="45719"/>
                </a:lnTo>
                <a:lnTo>
                  <a:pt x="0" y="46989"/>
                </a:lnTo>
                <a:lnTo>
                  <a:pt x="8666480" y="46989"/>
                </a:lnTo>
                <a:lnTo>
                  <a:pt x="8666480" y="22860"/>
                </a:lnTo>
                <a:close/>
              </a:path>
            </a:pathLst>
          </a:custGeom>
          <a:solidFill>
            <a:srgbClr val="36A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266700" y="50545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267970" y="502919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269240" y="50038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270509" y="497840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271779" y="49593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42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273050" y="49403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274320" y="491490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275590" y="489584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>
                <a:moveTo>
                  <a:pt x="0" y="0"/>
                </a:moveTo>
                <a:lnTo>
                  <a:pt x="86804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76859" y="487680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78129" y="485775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79400" y="483869"/>
            <a:ext cx="8676640" cy="0"/>
          </a:xfrm>
          <a:custGeom>
            <a:avLst/>
            <a:gdLst/>
            <a:ahLst/>
            <a:cxnLst/>
            <a:rect l="l" t="t" r="r" b="b"/>
            <a:pathLst>
              <a:path w="8676640">
                <a:moveTo>
                  <a:pt x="0" y="0"/>
                </a:moveTo>
                <a:lnTo>
                  <a:pt x="86766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280670" y="481330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281940" y="479425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83209" y="477519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84479" y="47561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85750" y="473709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87020" y="471169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88290" y="46926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289559" y="46799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262890" y="51180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64159" y="509905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265429" y="508000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261620" y="51371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256540" y="52450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257809" y="521969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259079" y="519430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260350" y="51689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261620" y="514984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250190" y="53720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251459" y="534669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252729" y="532130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254000" y="52959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255270" y="527050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240029" y="55880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241300" y="5562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242570" y="55308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10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243840" y="54990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245109" y="547369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246379" y="544830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247650" y="54229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248920" y="53975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222250" y="605155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223520" y="602615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224790" y="599440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226059" y="596265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227329" y="592455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228600" y="589280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229870" y="586105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231140" y="582294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232409" y="579119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233679" y="575944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234950" y="572769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236220" y="569594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237490" y="56578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238759" y="56260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240029" y="560705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222250" y="607059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219709" y="612775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220979" y="60960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210820" y="64389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212090" y="63880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213359" y="63436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214629" y="630555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380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215900" y="626109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217170" y="62166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18440" y="617219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208279" y="65214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209550" y="648969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208279" y="65468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1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199389" y="695959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200660" y="689609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761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201929" y="681990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762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203200" y="675005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635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204470" y="66929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205740" y="66420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207009" y="659130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94310" y="721994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46989">
            <a:solidFill>
              <a:srgbClr val="35A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90500" y="745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8765540" y="0"/>
                </a:moveTo>
                <a:lnTo>
                  <a:pt x="2540" y="0"/>
                </a:lnTo>
                <a:lnTo>
                  <a:pt x="2540" y="15239"/>
                </a:lnTo>
                <a:lnTo>
                  <a:pt x="8765540" y="15239"/>
                </a:lnTo>
                <a:lnTo>
                  <a:pt x="8765540" y="0"/>
                </a:lnTo>
                <a:close/>
              </a:path>
              <a:path w="8765540" h="45720">
                <a:moveTo>
                  <a:pt x="8765540" y="15240"/>
                </a:moveTo>
                <a:lnTo>
                  <a:pt x="1270" y="15240"/>
                </a:lnTo>
                <a:lnTo>
                  <a:pt x="1270" y="39370"/>
                </a:lnTo>
                <a:lnTo>
                  <a:pt x="0" y="39370"/>
                </a:lnTo>
                <a:lnTo>
                  <a:pt x="0" y="45720"/>
                </a:lnTo>
                <a:lnTo>
                  <a:pt x="8765540" y="45720"/>
                </a:lnTo>
                <a:lnTo>
                  <a:pt x="8765540" y="15240"/>
                </a:lnTo>
                <a:close/>
              </a:path>
            </a:pathLst>
          </a:custGeom>
          <a:solidFill>
            <a:srgbClr val="35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90500" y="791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5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190500" y="838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5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90500" y="88391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49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90500" y="9296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190500" y="97663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90500" y="10223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90500" y="10693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90500" y="11150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90500" y="11620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90500" y="120776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90500" y="12547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39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90500" y="130048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90500" y="13462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90500" y="13931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90500" y="14389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90500" y="14859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90500" y="153161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90500" y="15786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90500" y="162433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9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90500" y="16713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190500" y="17170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90500" y="17627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90500" y="18097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90500" y="18567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08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90500" y="19024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08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190500" y="19481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190500" y="19951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F8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190500" y="20408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190500" y="20878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90500" y="21336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8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190500" y="21805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190500" y="22263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190500" y="22733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190500" y="23190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E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190500" y="23647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190500" y="24117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190500" y="24574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190500" y="25044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190500" y="25501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190500" y="25971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90500" y="26428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D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190500" y="26885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90500" y="27355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90500" y="27813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90500" y="28282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90500" y="28740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90500" y="29210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90500" y="29667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190500" y="30137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B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90500" y="30594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190500" y="31051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190500" y="31521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190500" y="31991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190500" y="32448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190500" y="32905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190500" y="33375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A7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190500" y="33832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190500" y="34302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9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190500" y="34759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190500" y="35229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97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190500" y="35687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90500" y="36156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90500" y="36614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90500" y="37071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190500" y="37541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190500" y="37998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76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190500" y="38468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190500" y="38925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90500" y="39395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190500" y="39852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190500" y="40322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190500" y="40779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90500" y="41236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66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90500" y="41706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90500" y="42164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66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90500" y="42633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90500" y="43091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56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90500" y="43561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90500" y="44018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90500" y="44475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55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190500" y="44945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45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190500" y="45415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190500" y="45872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D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190500" y="46329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45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190500" y="46799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190500" y="47256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190500" y="47726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190500" y="48183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190500" y="48653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190500" y="49110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190500" y="49580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190500" y="50038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190500" y="50495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25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190500" y="50965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190500" y="51422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15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190500" y="51892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1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190500" y="52349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190500" y="52819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151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190500" y="53276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190500" y="53746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190500" y="54203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190500" y="54660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0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90500" y="55130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04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90500" y="55587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04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190500" y="56057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190500" y="56515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190500" y="5698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90500" y="5744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90500" y="5791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F4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90500" y="58369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E4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190500" y="58839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190500" y="59296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1E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190500" y="59766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E4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190500" y="60223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190500" y="6099809"/>
            <a:ext cx="8764270" cy="15240"/>
          </a:xfrm>
          <a:custGeom>
            <a:avLst/>
            <a:gdLst/>
            <a:ahLst/>
            <a:cxnLst/>
            <a:rect l="l" t="t" r="r" b="b"/>
            <a:pathLst>
              <a:path w="8764270" h="15239">
                <a:moveTo>
                  <a:pt x="0" y="15239"/>
                </a:moveTo>
                <a:lnTo>
                  <a:pt x="8764270" y="15239"/>
                </a:lnTo>
                <a:lnTo>
                  <a:pt x="8764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190500" y="6068059"/>
            <a:ext cx="8765540" cy="31750"/>
          </a:xfrm>
          <a:custGeom>
            <a:avLst/>
            <a:gdLst/>
            <a:ahLst/>
            <a:cxnLst/>
            <a:rect l="l" t="t" r="r" b="b"/>
            <a:pathLst>
              <a:path w="8765540" h="31750">
                <a:moveTo>
                  <a:pt x="0" y="31749"/>
                </a:moveTo>
                <a:lnTo>
                  <a:pt x="8765540" y="31749"/>
                </a:lnTo>
                <a:lnTo>
                  <a:pt x="876554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190500" y="6134100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1016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190500" y="6115050"/>
            <a:ext cx="8763000" cy="13970"/>
          </a:xfrm>
          <a:custGeom>
            <a:avLst/>
            <a:gdLst/>
            <a:ahLst/>
            <a:cxnLst/>
            <a:rect l="l" t="t" r="r" b="b"/>
            <a:pathLst>
              <a:path w="8763000" h="13970">
                <a:moveTo>
                  <a:pt x="0" y="13969"/>
                </a:moveTo>
                <a:lnTo>
                  <a:pt x="8763000" y="13969"/>
                </a:lnTo>
                <a:lnTo>
                  <a:pt x="87630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4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190500" y="6159500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175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190500" y="6153784"/>
            <a:ext cx="8759190" cy="0"/>
          </a:xfrm>
          <a:custGeom>
            <a:avLst/>
            <a:gdLst/>
            <a:ahLst/>
            <a:cxnLst/>
            <a:rect l="l" t="t" r="r" b="b"/>
            <a:pathLst>
              <a:path w="8759190">
                <a:moveTo>
                  <a:pt x="0" y="0"/>
                </a:moveTo>
                <a:lnTo>
                  <a:pt x="8759190" y="0"/>
                </a:lnTo>
              </a:path>
            </a:pathLst>
          </a:custGeom>
          <a:ln w="889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190500" y="6144259"/>
            <a:ext cx="8760460" cy="0"/>
          </a:xfrm>
          <a:custGeom>
            <a:avLst/>
            <a:gdLst/>
            <a:ahLst/>
            <a:cxnLst/>
            <a:rect l="l" t="t" r="r" b="b"/>
            <a:pathLst>
              <a:path w="8760460">
                <a:moveTo>
                  <a:pt x="0" y="0"/>
                </a:moveTo>
                <a:lnTo>
                  <a:pt x="8760460" y="0"/>
                </a:lnTo>
              </a:path>
            </a:pathLst>
          </a:custGeom>
          <a:ln w="10159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190500" y="6186170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190500" y="6180454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190500" y="6174104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190500" y="6167754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190500" y="6162675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81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190500" y="620585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0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190500" y="6201409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8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190500" y="619632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190500" y="619125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190500" y="6211570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190500" y="6208395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190500" y="6230620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190500" y="622617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190500" y="622172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90500" y="621665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190500" y="6244590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190500" y="624014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90500" y="6235700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90500" y="625220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90500" y="6249034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0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190500" y="6258559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190500" y="6255384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190500" y="6299834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190500" y="629792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190500" y="629475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190500" y="629157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190500" y="6288404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190500" y="628522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190500" y="6282054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190500" y="6278879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190500" y="627570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190500" y="6272529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190500" y="6269354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190500" y="6266179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190500" y="6263004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8884919" y="6344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190500" y="634365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190500" y="6341745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8887459" y="6339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190500" y="6338570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190500" y="633602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190500" y="6334125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8891269" y="633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190500" y="633095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90500" y="6329045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8893809" y="63271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90500" y="632587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190500" y="632332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190500" y="632079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190500" y="631825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190500" y="6316345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8900159" y="6314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190500" y="6313170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190500" y="63106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190500" y="630745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09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190500" y="63042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190500" y="630174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190500" y="6391275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8859519" y="638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190500" y="6388100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90500" y="638619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90500" y="6384925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8863330" y="638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190500" y="6381750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90500" y="6379845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8865869" y="6377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90500" y="6376034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190500" y="6373495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8869680" y="6371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190500" y="6369684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190500" y="636714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8873490" y="63652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190500" y="6363334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190500" y="6360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8877300" y="63588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190500" y="6357620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190500" y="635507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190500" y="6353175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8881109" y="635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190500" y="635063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190500" y="634872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190500" y="634682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190500" y="6438265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190500" y="6436995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8826500" y="6435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190500" y="6433820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2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190500" y="6431915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190500" y="6430645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8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8831580" y="6428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190500" y="6427470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190500" y="6425565"/>
            <a:ext cx="8643620" cy="0"/>
          </a:xfrm>
          <a:custGeom>
            <a:avLst/>
            <a:gdLst/>
            <a:ahLst/>
            <a:cxnLst/>
            <a:rect l="l" t="t" r="r" b="b"/>
            <a:pathLst>
              <a:path w="8643620">
                <a:moveTo>
                  <a:pt x="0" y="0"/>
                </a:moveTo>
                <a:lnTo>
                  <a:pt x="864362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90500" y="6424295"/>
            <a:ext cx="8644890" cy="0"/>
          </a:xfrm>
          <a:custGeom>
            <a:avLst/>
            <a:gdLst/>
            <a:ahLst/>
            <a:cxnLst/>
            <a:rect l="l" t="t" r="r" b="b"/>
            <a:pathLst>
              <a:path w="8644890">
                <a:moveTo>
                  <a:pt x="0" y="0"/>
                </a:moveTo>
                <a:lnTo>
                  <a:pt x="864489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8836659" y="6422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90500" y="6421120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4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190500" y="6419215"/>
            <a:ext cx="8648700" cy="0"/>
          </a:xfrm>
          <a:custGeom>
            <a:avLst/>
            <a:gdLst/>
            <a:ahLst/>
            <a:cxnLst/>
            <a:rect l="l" t="t" r="r" b="b"/>
            <a:pathLst>
              <a:path w="8648700">
                <a:moveTo>
                  <a:pt x="0" y="0"/>
                </a:moveTo>
                <a:lnTo>
                  <a:pt x="86487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190500" y="6417945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9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190500" y="6416675"/>
            <a:ext cx="8651240" cy="0"/>
          </a:xfrm>
          <a:custGeom>
            <a:avLst/>
            <a:gdLst/>
            <a:ahLst/>
            <a:cxnLst/>
            <a:rect l="l" t="t" r="r" b="b"/>
            <a:pathLst>
              <a:path w="8651240">
                <a:moveTo>
                  <a:pt x="0" y="0"/>
                </a:moveTo>
                <a:lnTo>
                  <a:pt x="86512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8841740" y="641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190500" y="6414134"/>
            <a:ext cx="8652510" cy="0"/>
          </a:xfrm>
          <a:custGeom>
            <a:avLst/>
            <a:gdLst/>
            <a:ahLst/>
            <a:cxnLst/>
            <a:rect l="l" t="t" r="r" b="b"/>
            <a:pathLst>
              <a:path w="8652510">
                <a:moveTo>
                  <a:pt x="0" y="0"/>
                </a:moveTo>
                <a:lnTo>
                  <a:pt x="86525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190500" y="6412229"/>
            <a:ext cx="8653780" cy="0"/>
          </a:xfrm>
          <a:custGeom>
            <a:avLst/>
            <a:gdLst/>
            <a:ahLst/>
            <a:cxnLst/>
            <a:rect l="l" t="t" r="r" b="b"/>
            <a:pathLst>
              <a:path w="8653780">
                <a:moveTo>
                  <a:pt x="0" y="0"/>
                </a:moveTo>
                <a:lnTo>
                  <a:pt x="865378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8845550" y="6409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190500" y="6407784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59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190500" y="6405245"/>
            <a:ext cx="8658860" cy="0"/>
          </a:xfrm>
          <a:custGeom>
            <a:avLst/>
            <a:gdLst/>
            <a:ahLst/>
            <a:cxnLst/>
            <a:rect l="l" t="t" r="r" b="b"/>
            <a:pathLst>
              <a:path w="8658860">
                <a:moveTo>
                  <a:pt x="0" y="0"/>
                </a:moveTo>
                <a:lnTo>
                  <a:pt x="86588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190500" y="6403975"/>
            <a:ext cx="8660130" cy="0"/>
          </a:xfrm>
          <a:custGeom>
            <a:avLst/>
            <a:gdLst/>
            <a:ahLst/>
            <a:cxnLst/>
            <a:rect l="l" t="t" r="r" b="b"/>
            <a:pathLst>
              <a:path w="8660130">
                <a:moveTo>
                  <a:pt x="0" y="0"/>
                </a:moveTo>
                <a:lnTo>
                  <a:pt x="86601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8850630" y="640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190500" y="640143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190500" y="6399529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6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8854440" y="6396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190500" y="639508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190500" y="639254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190500" y="648398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190500" y="6482715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190500" y="6481445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190500" y="6480175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8789669" y="647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190500" y="6477634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6004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90500" y="6476365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>
                <a:moveTo>
                  <a:pt x="0" y="0"/>
                </a:moveTo>
                <a:lnTo>
                  <a:pt x="86017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90500" y="6475095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90500" y="647382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42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90500" y="6471920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90500" y="647001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190500" y="646874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190500" y="6467475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8801100" y="646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190500" y="6464934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190500" y="6463029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190500" y="6461125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8806180" y="645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190500" y="6458584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190500" y="645731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190500" y="6455409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8811259" y="645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190500" y="6452234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190500" y="6450965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190500" y="6449695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5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190500" y="6448425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8816340" y="644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90500" y="6445884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190500" y="644461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190500" y="6443345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8821419" y="6441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190500" y="6440170"/>
            <a:ext cx="8632190" cy="0"/>
          </a:xfrm>
          <a:custGeom>
            <a:avLst/>
            <a:gdLst/>
            <a:ahLst/>
            <a:cxnLst/>
            <a:rect l="l" t="t" r="r" b="b"/>
            <a:pathLst>
              <a:path w="8632190">
                <a:moveTo>
                  <a:pt x="0" y="0"/>
                </a:moveTo>
                <a:lnTo>
                  <a:pt x="86321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190500" y="6530975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8735059" y="65290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190500" y="652843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190500" y="6527165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8738869" y="65252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190500" y="6524625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8742680" y="65227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190500" y="6522084"/>
            <a:ext cx="8553450" cy="0"/>
          </a:xfrm>
          <a:custGeom>
            <a:avLst/>
            <a:gdLst/>
            <a:ahLst/>
            <a:cxnLst/>
            <a:rect l="l" t="t" r="r" b="b"/>
            <a:pathLst>
              <a:path w="8553450">
                <a:moveTo>
                  <a:pt x="0" y="0"/>
                </a:moveTo>
                <a:lnTo>
                  <a:pt x="85534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190500" y="6520815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>
                <a:moveTo>
                  <a:pt x="0" y="0"/>
                </a:moveTo>
                <a:lnTo>
                  <a:pt x="85547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8746490" y="65189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190500" y="6518275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8750300" y="65163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190500" y="6515734"/>
            <a:ext cx="8561070" cy="0"/>
          </a:xfrm>
          <a:custGeom>
            <a:avLst/>
            <a:gdLst/>
            <a:ahLst/>
            <a:cxnLst/>
            <a:rect l="l" t="t" r="r" b="b"/>
            <a:pathLst>
              <a:path w="8561070">
                <a:moveTo>
                  <a:pt x="0" y="0"/>
                </a:moveTo>
                <a:lnTo>
                  <a:pt x="85610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190500" y="6514465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23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8754109" y="65125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190500" y="6511925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8756650" y="65100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190500" y="6509384"/>
            <a:ext cx="8567420" cy="0"/>
          </a:xfrm>
          <a:custGeom>
            <a:avLst/>
            <a:gdLst/>
            <a:ahLst/>
            <a:cxnLst/>
            <a:rect l="l" t="t" r="r" b="b"/>
            <a:pathLst>
              <a:path w="8567420">
                <a:moveTo>
                  <a:pt x="0" y="0"/>
                </a:moveTo>
                <a:lnTo>
                  <a:pt x="85674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90500" y="650811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8761730" y="6506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90500" y="650557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8764269" y="6503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90500" y="6503034"/>
            <a:ext cx="8575040" cy="0"/>
          </a:xfrm>
          <a:custGeom>
            <a:avLst/>
            <a:gdLst/>
            <a:ahLst/>
            <a:cxnLst/>
            <a:rect l="l" t="t" r="r" b="b"/>
            <a:pathLst>
              <a:path w="8575040">
                <a:moveTo>
                  <a:pt x="0" y="0"/>
                </a:moveTo>
                <a:lnTo>
                  <a:pt x="85750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90500" y="6501765"/>
            <a:ext cx="8576310" cy="0"/>
          </a:xfrm>
          <a:custGeom>
            <a:avLst/>
            <a:gdLst/>
            <a:ahLst/>
            <a:cxnLst/>
            <a:rect l="l" t="t" r="r" b="b"/>
            <a:pathLst>
              <a:path w="8576310">
                <a:moveTo>
                  <a:pt x="0" y="0"/>
                </a:moveTo>
                <a:lnTo>
                  <a:pt x="85763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8768080" y="6499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90500" y="64992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8770619" y="649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90500" y="6496684"/>
            <a:ext cx="8582660" cy="0"/>
          </a:xfrm>
          <a:custGeom>
            <a:avLst/>
            <a:gdLst/>
            <a:ahLst/>
            <a:cxnLst/>
            <a:rect l="l" t="t" r="r" b="b"/>
            <a:pathLst>
              <a:path w="8582660">
                <a:moveTo>
                  <a:pt x="0" y="0"/>
                </a:moveTo>
                <a:lnTo>
                  <a:pt x="85826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90500" y="6495415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90500" y="649414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90500" y="64928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8778240" y="649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90500" y="6490334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90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90500" y="648906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90500" y="6487795"/>
            <a:ext cx="8591550" cy="0"/>
          </a:xfrm>
          <a:custGeom>
            <a:avLst/>
            <a:gdLst/>
            <a:ahLst/>
            <a:cxnLst/>
            <a:rect l="l" t="t" r="r" b="b"/>
            <a:pathLst>
              <a:path w="8591550">
                <a:moveTo>
                  <a:pt x="0" y="0"/>
                </a:moveTo>
                <a:lnTo>
                  <a:pt x="85915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190500" y="64865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190500" y="648525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8671559" y="65760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190500" y="6575425"/>
            <a:ext cx="8482330" cy="0"/>
          </a:xfrm>
          <a:custGeom>
            <a:avLst/>
            <a:gdLst/>
            <a:ahLst/>
            <a:cxnLst/>
            <a:rect l="l" t="t" r="r" b="b"/>
            <a:pathLst>
              <a:path w="8482330">
                <a:moveTo>
                  <a:pt x="0" y="0"/>
                </a:moveTo>
                <a:lnTo>
                  <a:pt x="84823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8675369" y="65735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190500" y="6572884"/>
            <a:ext cx="8487410" cy="0"/>
          </a:xfrm>
          <a:custGeom>
            <a:avLst/>
            <a:gdLst/>
            <a:ahLst/>
            <a:cxnLst/>
            <a:rect l="l" t="t" r="r" b="b"/>
            <a:pathLst>
              <a:path w="8487410">
                <a:moveTo>
                  <a:pt x="0" y="0"/>
                </a:moveTo>
                <a:lnTo>
                  <a:pt x="84874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190500" y="6571615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6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8681719" y="65697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90500" y="6569075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8685530" y="65671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90500" y="656653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90500" y="6565265"/>
            <a:ext cx="8497570" cy="0"/>
          </a:xfrm>
          <a:custGeom>
            <a:avLst/>
            <a:gdLst/>
            <a:ahLst/>
            <a:cxnLst/>
            <a:rect l="l" t="t" r="r" b="b"/>
            <a:pathLst>
              <a:path w="8497570">
                <a:moveTo>
                  <a:pt x="0" y="0"/>
                </a:moveTo>
                <a:lnTo>
                  <a:pt x="84975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8690609" y="65633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90500" y="6562725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8694419" y="6560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90500" y="6560184"/>
            <a:ext cx="8505190" cy="0"/>
          </a:xfrm>
          <a:custGeom>
            <a:avLst/>
            <a:gdLst/>
            <a:ahLst/>
            <a:cxnLst/>
            <a:rect l="l" t="t" r="r" b="b"/>
            <a:pathLst>
              <a:path w="8505190">
                <a:moveTo>
                  <a:pt x="0" y="0"/>
                </a:moveTo>
                <a:lnTo>
                  <a:pt x="85051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90500" y="655891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8699500" y="65570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90500" y="6556375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8703309" y="65544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90500" y="6553834"/>
            <a:ext cx="8514080" cy="0"/>
          </a:xfrm>
          <a:custGeom>
            <a:avLst/>
            <a:gdLst/>
            <a:ahLst/>
            <a:cxnLst/>
            <a:rect l="l" t="t" r="r" b="b"/>
            <a:pathLst>
              <a:path w="8514080">
                <a:moveTo>
                  <a:pt x="0" y="0"/>
                </a:moveTo>
                <a:lnTo>
                  <a:pt x="85140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90500" y="6552565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8708390" y="6550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90500" y="6550025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8710930" y="65481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90500" y="6547484"/>
            <a:ext cx="8521700" cy="0"/>
          </a:xfrm>
          <a:custGeom>
            <a:avLst/>
            <a:gdLst/>
            <a:ahLst/>
            <a:cxnLst/>
            <a:rect l="l" t="t" r="r" b="b"/>
            <a:pathLst>
              <a:path w="8521700">
                <a:moveTo>
                  <a:pt x="0" y="0"/>
                </a:moveTo>
                <a:lnTo>
                  <a:pt x="85217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90500" y="654621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8716009" y="6544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90500" y="6543675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8718550" y="65417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40" y="1269"/>
                </a:lnTo>
                <a:lnTo>
                  <a:pt x="254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90500" y="6541134"/>
            <a:ext cx="8530590" cy="0"/>
          </a:xfrm>
          <a:custGeom>
            <a:avLst/>
            <a:gdLst/>
            <a:ahLst/>
            <a:cxnLst/>
            <a:rect l="l" t="t" r="r" b="b"/>
            <a:pathLst>
              <a:path w="8530590">
                <a:moveTo>
                  <a:pt x="0" y="0"/>
                </a:moveTo>
                <a:lnTo>
                  <a:pt x="85305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90500" y="653986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8723630" y="6537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90500" y="653732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8727440" y="65354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190500" y="6534784"/>
            <a:ext cx="8538210" cy="0"/>
          </a:xfrm>
          <a:custGeom>
            <a:avLst/>
            <a:gdLst/>
            <a:ahLst/>
            <a:cxnLst/>
            <a:rect l="l" t="t" r="r" b="b"/>
            <a:pathLst>
              <a:path w="8538210">
                <a:moveTo>
                  <a:pt x="0" y="0"/>
                </a:moveTo>
                <a:lnTo>
                  <a:pt x="85382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190500" y="6533515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8731250" y="65316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190500" y="6623050"/>
            <a:ext cx="8392160" cy="0"/>
          </a:xfrm>
          <a:custGeom>
            <a:avLst/>
            <a:gdLst/>
            <a:ahLst/>
            <a:cxnLst/>
            <a:rect l="l" t="t" r="r" b="b"/>
            <a:pathLst>
              <a:path w="8392160">
                <a:moveTo>
                  <a:pt x="0" y="0"/>
                </a:moveTo>
                <a:lnTo>
                  <a:pt x="839216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8585200" y="66205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190500" y="6619875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8591550" y="66179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90500" y="6616700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8600440" y="66141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90500" y="6613525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8605519" y="66116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90500" y="6610350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8613140" y="66078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90500" y="66071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8618219" y="66052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90500" y="6604000"/>
            <a:ext cx="8432800" cy="0"/>
          </a:xfrm>
          <a:custGeom>
            <a:avLst/>
            <a:gdLst/>
            <a:ahLst/>
            <a:cxnLst/>
            <a:rect l="l" t="t" r="r" b="b"/>
            <a:pathLst>
              <a:path w="8432800">
                <a:moveTo>
                  <a:pt x="0" y="0"/>
                </a:moveTo>
                <a:lnTo>
                  <a:pt x="84328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8625840" y="6601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90500" y="6600825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8630919" y="65989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90500" y="6597650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>
                <a:moveTo>
                  <a:pt x="0" y="0"/>
                </a:moveTo>
                <a:lnTo>
                  <a:pt x="84455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8637269" y="65951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90500" y="6594475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8642350" y="65925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90500" y="6591300"/>
            <a:ext cx="8456930" cy="0"/>
          </a:xfrm>
          <a:custGeom>
            <a:avLst/>
            <a:gdLst/>
            <a:ahLst/>
            <a:cxnLst/>
            <a:rect l="l" t="t" r="r" b="b"/>
            <a:pathLst>
              <a:path w="8456930">
                <a:moveTo>
                  <a:pt x="0" y="0"/>
                </a:moveTo>
                <a:lnTo>
                  <a:pt x="845693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8649969" y="6588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90500" y="6588125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8653780" y="65862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90500" y="6584950"/>
            <a:ext cx="8467090" cy="0"/>
          </a:xfrm>
          <a:custGeom>
            <a:avLst/>
            <a:gdLst/>
            <a:ahLst/>
            <a:cxnLst/>
            <a:rect l="l" t="t" r="r" b="b"/>
            <a:pathLst>
              <a:path w="8467090">
                <a:moveTo>
                  <a:pt x="0" y="0"/>
                </a:moveTo>
                <a:lnTo>
                  <a:pt x="846709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8660130" y="65824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90500" y="6581775"/>
            <a:ext cx="8472170" cy="0"/>
          </a:xfrm>
          <a:custGeom>
            <a:avLst/>
            <a:gdLst/>
            <a:ahLst/>
            <a:cxnLst/>
            <a:rect l="l" t="t" r="r" b="b"/>
            <a:pathLst>
              <a:path w="8472170">
                <a:moveTo>
                  <a:pt x="0" y="0"/>
                </a:moveTo>
                <a:lnTo>
                  <a:pt x="847217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8665209" y="65798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190500" y="657860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2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190500" y="6656705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190500" y="6654800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8491219" y="66522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190500" y="665162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8501380" y="66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90500" y="6648450"/>
            <a:ext cx="8319770" cy="0"/>
          </a:xfrm>
          <a:custGeom>
            <a:avLst/>
            <a:gdLst/>
            <a:ahLst/>
            <a:cxnLst/>
            <a:rect l="l" t="t" r="r" b="b"/>
            <a:pathLst>
              <a:path w="8319770">
                <a:moveTo>
                  <a:pt x="0" y="0"/>
                </a:moveTo>
                <a:lnTo>
                  <a:pt x="831977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8514080" y="66459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90500" y="6645275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8524240" y="664336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90500" y="6642100"/>
            <a:ext cx="8342630" cy="0"/>
          </a:xfrm>
          <a:custGeom>
            <a:avLst/>
            <a:gdLst/>
            <a:ahLst/>
            <a:cxnLst/>
            <a:rect l="l" t="t" r="r" b="b"/>
            <a:pathLst>
              <a:path w="8342630">
                <a:moveTo>
                  <a:pt x="0" y="0"/>
                </a:moveTo>
                <a:lnTo>
                  <a:pt x="83426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8535669" y="66395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90500" y="6638925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8543290" y="66370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90500" y="663575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8553450" y="66332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90500" y="6632575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8559800" y="66306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90500" y="6629400"/>
            <a:ext cx="8374380" cy="0"/>
          </a:xfrm>
          <a:custGeom>
            <a:avLst/>
            <a:gdLst/>
            <a:ahLst/>
            <a:cxnLst/>
            <a:rect l="l" t="t" r="r" b="b"/>
            <a:pathLst>
              <a:path w="8374380">
                <a:moveTo>
                  <a:pt x="0" y="0"/>
                </a:moveTo>
                <a:lnTo>
                  <a:pt x="83743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8568690" y="66268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90500" y="66262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8575040" y="662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90500" y="6663055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>
                <a:moveTo>
                  <a:pt x="0" y="0"/>
                </a:moveTo>
                <a:lnTo>
                  <a:pt x="82511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90500" y="6661784"/>
            <a:ext cx="8260080" cy="0"/>
          </a:xfrm>
          <a:custGeom>
            <a:avLst/>
            <a:gdLst/>
            <a:ahLst/>
            <a:cxnLst/>
            <a:rect l="l" t="t" r="r" b="b"/>
            <a:pathLst>
              <a:path w="8260080">
                <a:moveTo>
                  <a:pt x="0" y="0"/>
                </a:moveTo>
                <a:lnTo>
                  <a:pt x="82600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90500" y="6660515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90500" y="6659244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7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90500" y="6657975"/>
            <a:ext cx="8279130" cy="0"/>
          </a:xfrm>
          <a:custGeom>
            <a:avLst/>
            <a:gdLst/>
            <a:ahLst/>
            <a:cxnLst/>
            <a:rect l="l" t="t" r="r" b="b"/>
            <a:pathLst>
              <a:path w="8279130">
                <a:moveTo>
                  <a:pt x="0" y="0"/>
                </a:moveTo>
                <a:lnTo>
                  <a:pt x="82791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90500" y="6669405"/>
            <a:ext cx="8187690" cy="0"/>
          </a:xfrm>
          <a:custGeom>
            <a:avLst/>
            <a:gdLst/>
            <a:ahLst/>
            <a:cxnLst/>
            <a:rect l="l" t="t" r="r" b="b"/>
            <a:pathLst>
              <a:path w="8187690">
                <a:moveTo>
                  <a:pt x="0" y="0"/>
                </a:moveTo>
                <a:lnTo>
                  <a:pt x="81876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90500" y="6668134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190500" y="666686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190500" y="6665594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190500" y="6664325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k object 636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040" y="23495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7850" y="233045"/>
            <a:ext cx="8378190" cy="0"/>
          </a:xfrm>
          <a:custGeom>
            <a:avLst/>
            <a:gdLst/>
            <a:ahLst/>
            <a:cxnLst/>
            <a:rect l="l" t="t" r="r" b="b"/>
            <a:pathLst>
              <a:path w="8378190">
                <a:moveTo>
                  <a:pt x="0" y="0"/>
                </a:moveTo>
                <a:lnTo>
                  <a:pt x="83781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1659" y="2311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6740" y="230504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0550" y="228600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4359" y="226695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6900" y="2247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04519" y="224154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7059" y="222250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2140" y="220345"/>
            <a:ext cx="8343900" cy="0"/>
          </a:xfrm>
          <a:custGeom>
            <a:avLst/>
            <a:gdLst/>
            <a:ahLst/>
            <a:cxnLst/>
            <a:rect l="l" t="t" r="r" b="b"/>
            <a:pathLst>
              <a:path w="8343900">
                <a:moveTo>
                  <a:pt x="0" y="0"/>
                </a:moveTo>
                <a:lnTo>
                  <a:pt x="8343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14680" y="2184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23569" y="217804"/>
            <a:ext cx="8332470" cy="0"/>
          </a:xfrm>
          <a:custGeom>
            <a:avLst/>
            <a:gdLst/>
            <a:ahLst/>
            <a:cxnLst/>
            <a:rect l="l" t="t" r="r" b="b"/>
            <a:pathLst>
              <a:path w="8332470">
                <a:moveTo>
                  <a:pt x="0" y="0"/>
                </a:moveTo>
                <a:lnTo>
                  <a:pt x="8332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27380" y="21590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32459" y="213995"/>
            <a:ext cx="8323580" cy="0"/>
          </a:xfrm>
          <a:custGeom>
            <a:avLst/>
            <a:gdLst/>
            <a:ahLst/>
            <a:cxnLst/>
            <a:rect l="l" t="t" r="r" b="b"/>
            <a:pathLst>
              <a:path w="8323580">
                <a:moveTo>
                  <a:pt x="0" y="0"/>
                </a:moveTo>
                <a:lnTo>
                  <a:pt x="83235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36269" y="212090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50" y="0"/>
                </a:moveTo>
                <a:lnTo>
                  <a:pt x="0" y="0"/>
                </a:lnTo>
                <a:lnTo>
                  <a:pt x="0" y="127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5159" y="211454"/>
            <a:ext cx="8310880" cy="0"/>
          </a:xfrm>
          <a:custGeom>
            <a:avLst/>
            <a:gdLst/>
            <a:ahLst/>
            <a:cxnLst/>
            <a:rect l="l" t="t" r="r" b="b"/>
            <a:pathLst>
              <a:path w="8310880">
                <a:moveTo>
                  <a:pt x="0" y="0"/>
                </a:moveTo>
                <a:lnTo>
                  <a:pt x="8310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0240" y="20955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5319" y="207645"/>
            <a:ext cx="8300720" cy="0"/>
          </a:xfrm>
          <a:custGeom>
            <a:avLst/>
            <a:gdLst/>
            <a:ahLst/>
            <a:cxnLst/>
            <a:rect l="l" t="t" r="r" b="b"/>
            <a:pathLst>
              <a:path w="8300720">
                <a:moveTo>
                  <a:pt x="0" y="0"/>
                </a:moveTo>
                <a:lnTo>
                  <a:pt x="8300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60400" y="2057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73100" y="205104"/>
            <a:ext cx="8282940" cy="0"/>
          </a:xfrm>
          <a:custGeom>
            <a:avLst/>
            <a:gdLst/>
            <a:ahLst/>
            <a:cxnLst/>
            <a:rect l="l" t="t" r="r" b="b"/>
            <a:pathLst>
              <a:path w="8282940">
                <a:moveTo>
                  <a:pt x="0" y="0"/>
                </a:moveTo>
                <a:lnTo>
                  <a:pt x="8282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78180" y="203200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86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85800" y="201295"/>
            <a:ext cx="8270240" cy="0"/>
          </a:xfrm>
          <a:custGeom>
            <a:avLst/>
            <a:gdLst/>
            <a:ahLst/>
            <a:cxnLst/>
            <a:rect l="l" t="t" r="r" b="b"/>
            <a:pathLst>
              <a:path w="8270240">
                <a:moveTo>
                  <a:pt x="0" y="0"/>
                </a:moveTo>
                <a:lnTo>
                  <a:pt x="82702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3419" y="19938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11429" y="0"/>
                </a:moveTo>
                <a:lnTo>
                  <a:pt x="0" y="0"/>
                </a:lnTo>
                <a:lnTo>
                  <a:pt x="0" y="1270"/>
                </a:lnTo>
                <a:lnTo>
                  <a:pt x="11429" y="1270"/>
                </a:lnTo>
                <a:lnTo>
                  <a:pt x="1142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1200" y="198754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21359" y="196850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36600" y="19494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45490" y="19303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69">
                <a:moveTo>
                  <a:pt x="22859" y="0"/>
                </a:moveTo>
                <a:lnTo>
                  <a:pt x="0" y="0"/>
                </a:lnTo>
                <a:lnTo>
                  <a:pt x="0" y="1270"/>
                </a:lnTo>
                <a:lnTo>
                  <a:pt x="22859" y="1270"/>
                </a:lnTo>
                <a:lnTo>
                  <a:pt x="2285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00100" y="192404"/>
            <a:ext cx="8155940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55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82600" y="281304"/>
            <a:ext cx="8473440" cy="0"/>
          </a:xfrm>
          <a:custGeom>
            <a:avLst/>
            <a:gdLst/>
            <a:ahLst/>
            <a:cxnLst/>
            <a:rect l="l" t="t" r="r" b="b"/>
            <a:pathLst>
              <a:path w="8473440">
                <a:moveTo>
                  <a:pt x="0" y="0"/>
                </a:moveTo>
                <a:lnTo>
                  <a:pt x="84734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85140" y="279400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9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86409" y="277495"/>
            <a:ext cx="8469630" cy="0"/>
          </a:xfrm>
          <a:custGeom>
            <a:avLst/>
            <a:gdLst/>
            <a:ahLst/>
            <a:cxnLst/>
            <a:rect l="l" t="t" r="r" b="b"/>
            <a:pathLst>
              <a:path w="8469630">
                <a:moveTo>
                  <a:pt x="0" y="0"/>
                </a:moveTo>
                <a:lnTo>
                  <a:pt x="846963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88950" y="275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92759" y="274954"/>
            <a:ext cx="8463280" cy="0"/>
          </a:xfrm>
          <a:custGeom>
            <a:avLst/>
            <a:gdLst/>
            <a:ahLst/>
            <a:cxnLst/>
            <a:rect l="l" t="t" r="r" b="b"/>
            <a:pathLst>
              <a:path w="8463280">
                <a:moveTo>
                  <a:pt x="0" y="0"/>
                </a:moveTo>
                <a:lnTo>
                  <a:pt x="84632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95300" y="273050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96569" y="271145"/>
            <a:ext cx="8459470" cy="0"/>
          </a:xfrm>
          <a:custGeom>
            <a:avLst/>
            <a:gdLst/>
            <a:ahLst/>
            <a:cxnLst/>
            <a:rect l="l" t="t" r="r" b="b"/>
            <a:pathLst>
              <a:path w="8459470">
                <a:moveTo>
                  <a:pt x="0" y="0"/>
                </a:moveTo>
                <a:lnTo>
                  <a:pt x="84594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99109" y="2692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04190" y="268604"/>
            <a:ext cx="8451850" cy="0"/>
          </a:xfrm>
          <a:custGeom>
            <a:avLst/>
            <a:gdLst/>
            <a:ahLst/>
            <a:cxnLst/>
            <a:rect l="l" t="t" r="r" b="b"/>
            <a:pathLst>
              <a:path w="8451850">
                <a:moveTo>
                  <a:pt x="0" y="0"/>
                </a:moveTo>
                <a:lnTo>
                  <a:pt x="84518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06730" y="266700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09269" y="264795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77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10540" y="2628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15619" y="262254"/>
            <a:ext cx="8440420" cy="0"/>
          </a:xfrm>
          <a:custGeom>
            <a:avLst/>
            <a:gdLst/>
            <a:ahLst/>
            <a:cxnLst/>
            <a:rect l="l" t="t" r="r" b="b"/>
            <a:pathLst>
              <a:path w="8440420">
                <a:moveTo>
                  <a:pt x="0" y="0"/>
                </a:moveTo>
                <a:lnTo>
                  <a:pt x="84404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18159" y="260350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20700" y="258445"/>
            <a:ext cx="8435340" cy="0"/>
          </a:xfrm>
          <a:custGeom>
            <a:avLst/>
            <a:gdLst/>
            <a:ahLst/>
            <a:cxnLst/>
            <a:rect l="l" t="t" r="r" b="b"/>
            <a:pathLst>
              <a:path w="8435340">
                <a:moveTo>
                  <a:pt x="0" y="0"/>
                </a:moveTo>
                <a:lnTo>
                  <a:pt x="84353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23240" y="2565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28319" y="255904"/>
            <a:ext cx="8427720" cy="0"/>
          </a:xfrm>
          <a:custGeom>
            <a:avLst/>
            <a:gdLst/>
            <a:ahLst/>
            <a:cxnLst/>
            <a:rect l="l" t="t" r="r" b="b"/>
            <a:pathLst>
              <a:path w="8427720">
                <a:moveTo>
                  <a:pt x="0" y="0"/>
                </a:moveTo>
                <a:lnTo>
                  <a:pt x="84277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30859" y="254000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33400" y="252095"/>
            <a:ext cx="8422640" cy="0"/>
          </a:xfrm>
          <a:custGeom>
            <a:avLst/>
            <a:gdLst/>
            <a:ahLst/>
            <a:cxnLst/>
            <a:rect l="l" t="t" r="r" b="b"/>
            <a:pathLst>
              <a:path w="8422640">
                <a:moveTo>
                  <a:pt x="0" y="0"/>
                </a:moveTo>
                <a:lnTo>
                  <a:pt x="84226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35940" y="2501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41019" y="249554"/>
            <a:ext cx="8415020" cy="0"/>
          </a:xfrm>
          <a:custGeom>
            <a:avLst/>
            <a:gdLst/>
            <a:ahLst/>
            <a:cxnLst/>
            <a:rect l="l" t="t" r="r" b="b"/>
            <a:pathLst>
              <a:path w="8415020">
                <a:moveTo>
                  <a:pt x="0" y="0"/>
                </a:moveTo>
                <a:lnTo>
                  <a:pt x="841502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43559" y="247650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546100" y="245745"/>
            <a:ext cx="8409940" cy="0"/>
          </a:xfrm>
          <a:custGeom>
            <a:avLst/>
            <a:gdLst/>
            <a:ahLst/>
            <a:cxnLst/>
            <a:rect l="l" t="t" r="r" b="b"/>
            <a:pathLst>
              <a:path w="8409940">
                <a:moveTo>
                  <a:pt x="0" y="0"/>
                </a:moveTo>
                <a:lnTo>
                  <a:pt x="84099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48640" y="2438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54990" y="243204"/>
            <a:ext cx="8401050" cy="0"/>
          </a:xfrm>
          <a:custGeom>
            <a:avLst/>
            <a:gdLst/>
            <a:ahLst/>
            <a:cxnLst/>
            <a:rect l="l" t="t" r="r" b="b"/>
            <a:pathLst>
              <a:path w="8401050">
                <a:moveTo>
                  <a:pt x="0" y="0"/>
                </a:moveTo>
                <a:lnTo>
                  <a:pt x="840105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557530" y="241300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561340" y="239395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>
                <a:moveTo>
                  <a:pt x="0" y="0"/>
                </a:moveTo>
                <a:lnTo>
                  <a:pt x="839470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563880" y="2374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37A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71500" y="236854"/>
            <a:ext cx="8384540" cy="0"/>
          </a:xfrm>
          <a:custGeom>
            <a:avLst/>
            <a:gdLst/>
            <a:ahLst/>
            <a:cxnLst/>
            <a:rect l="l" t="t" r="r" b="b"/>
            <a:pathLst>
              <a:path w="8384540">
                <a:moveTo>
                  <a:pt x="0" y="0"/>
                </a:moveTo>
                <a:lnTo>
                  <a:pt x="8384540" y="0"/>
                </a:lnTo>
              </a:path>
            </a:pathLst>
          </a:custGeom>
          <a:ln w="3175">
            <a:solidFill>
              <a:srgbClr val="37A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15290" y="328295"/>
            <a:ext cx="8540750" cy="0"/>
          </a:xfrm>
          <a:custGeom>
            <a:avLst/>
            <a:gdLst/>
            <a:ahLst/>
            <a:cxnLst/>
            <a:rect l="l" t="t" r="r" b="b"/>
            <a:pathLst>
              <a:path w="8540750">
                <a:moveTo>
                  <a:pt x="0" y="0"/>
                </a:moveTo>
                <a:lnTo>
                  <a:pt x="85407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16559" y="326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419100" y="325754"/>
            <a:ext cx="8536940" cy="0"/>
          </a:xfrm>
          <a:custGeom>
            <a:avLst/>
            <a:gdLst/>
            <a:ahLst/>
            <a:cxnLst/>
            <a:rect l="l" t="t" r="r" b="b"/>
            <a:pathLst>
              <a:path w="8536940">
                <a:moveTo>
                  <a:pt x="0" y="0"/>
                </a:moveTo>
                <a:lnTo>
                  <a:pt x="85369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421640" y="32385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22909" y="321945"/>
            <a:ext cx="8533130" cy="0"/>
          </a:xfrm>
          <a:custGeom>
            <a:avLst/>
            <a:gdLst/>
            <a:ahLst/>
            <a:cxnLst/>
            <a:rect l="l" t="t" r="r" b="b"/>
            <a:pathLst>
              <a:path w="8533130">
                <a:moveTo>
                  <a:pt x="0" y="0"/>
                </a:moveTo>
                <a:lnTo>
                  <a:pt x="85331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424180" y="32004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27990" y="319404"/>
            <a:ext cx="8528050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0" y="0"/>
                </a:moveTo>
                <a:lnTo>
                  <a:pt x="85280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29259" y="317500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31800" y="31559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433069" y="313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436880" y="313054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438150" y="311150"/>
            <a:ext cx="8517890" cy="0"/>
          </a:xfrm>
          <a:custGeom>
            <a:avLst/>
            <a:gdLst/>
            <a:ahLst/>
            <a:cxnLst/>
            <a:rect l="l" t="t" r="r" b="b"/>
            <a:pathLst>
              <a:path w="8517890">
                <a:moveTo>
                  <a:pt x="0" y="0"/>
                </a:moveTo>
                <a:lnTo>
                  <a:pt x="85178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39419" y="309245"/>
            <a:ext cx="8516620" cy="0"/>
          </a:xfrm>
          <a:custGeom>
            <a:avLst/>
            <a:gdLst/>
            <a:ahLst/>
            <a:cxnLst/>
            <a:rect l="l" t="t" r="r" b="b"/>
            <a:pathLst>
              <a:path w="8516620">
                <a:moveTo>
                  <a:pt x="0" y="0"/>
                </a:moveTo>
                <a:lnTo>
                  <a:pt x="85166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441959" y="3073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445769" y="306704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447040" y="304800"/>
            <a:ext cx="8509000" cy="0"/>
          </a:xfrm>
          <a:custGeom>
            <a:avLst/>
            <a:gdLst/>
            <a:ahLst/>
            <a:cxnLst/>
            <a:rect l="l" t="t" r="r" b="b"/>
            <a:pathLst>
              <a:path w="8509000">
                <a:moveTo>
                  <a:pt x="0" y="0"/>
                </a:moveTo>
                <a:lnTo>
                  <a:pt x="85090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48309" y="30289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50850" y="300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54659" y="300354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55930" y="298450"/>
            <a:ext cx="8500110" cy="0"/>
          </a:xfrm>
          <a:custGeom>
            <a:avLst/>
            <a:gdLst/>
            <a:ahLst/>
            <a:cxnLst/>
            <a:rect l="l" t="t" r="r" b="b"/>
            <a:pathLst>
              <a:path w="8500110">
                <a:moveTo>
                  <a:pt x="0" y="0"/>
                </a:moveTo>
                <a:lnTo>
                  <a:pt x="850011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57200" y="296545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>
                <a:moveTo>
                  <a:pt x="0" y="0"/>
                </a:moveTo>
                <a:lnTo>
                  <a:pt x="849884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59740" y="2946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63550" y="294004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64819" y="292100"/>
            <a:ext cx="8491220" cy="0"/>
          </a:xfrm>
          <a:custGeom>
            <a:avLst/>
            <a:gdLst/>
            <a:ahLst/>
            <a:cxnLst/>
            <a:rect l="l" t="t" r="r" b="b"/>
            <a:pathLst>
              <a:path w="8491220">
                <a:moveTo>
                  <a:pt x="0" y="0"/>
                </a:moveTo>
                <a:lnTo>
                  <a:pt x="849122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66090" y="290195"/>
            <a:ext cx="8489950" cy="0"/>
          </a:xfrm>
          <a:custGeom>
            <a:avLst/>
            <a:gdLst/>
            <a:ahLst/>
            <a:cxnLst/>
            <a:rect l="l" t="t" r="r" b="b"/>
            <a:pathLst>
              <a:path w="8489950">
                <a:moveTo>
                  <a:pt x="0" y="0"/>
                </a:moveTo>
                <a:lnTo>
                  <a:pt x="848995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8630" y="2882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472440" y="287654"/>
            <a:ext cx="8483600" cy="0"/>
          </a:xfrm>
          <a:custGeom>
            <a:avLst/>
            <a:gdLst/>
            <a:ahLst/>
            <a:cxnLst/>
            <a:rect l="l" t="t" r="r" b="b"/>
            <a:pathLst>
              <a:path w="8483600">
                <a:moveTo>
                  <a:pt x="0" y="0"/>
                </a:moveTo>
                <a:lnTo>
                  <a:pt x="848360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474980" y="285750"/>
            <a:ext cx="8481060" cy="0"/>
          </a:xfrm>
          <a:custGeom>
            <a:avLst/>
            <a:gdLst/>
            <a:ahLst/>
            <a:cxnLst/>
            <a:rect l="l" t="t" r="r" b="b"/>
            <a:pathLst>
              <a:path w="8481060">
                <a:moveTo>
                  <a:pt x="0" y="0"/>
                </a:moveTo>
                <a:lnTo>
                  <a:pt x="848106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76250" y="283845"/>
            <a:ext cx="8479790" cy="0"/>
          </a:xfrm>
          <a:custGeom>
            <a:avLst/>
            <a:gdLst/>
            <a:ahLst/>
            <a:cxnLst/>
            <a:rect l="l" t="t" r="r" b="b"/>
            <a:pathLst>
              <a:path w="8479790">
                <a:moveTo>
                  <a:pt x="0" y="0"/>
                </a:moveTo>
                <a:lnTo>
                  <a:pt x="8479790" y="0"/>
                </a:lnTo>
              </a:path>
            </a:pathLst>
          </a:custGeom>
          <a:ln w="3175">
            <a:solidFill>
              <a:srgbClr val="37A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8790" y="281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365759" y="37401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367029" y="3721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369570" y="3714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369570" y="369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372109" y="368300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373379" y="365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375920" y="365125"/>
            <a:ext cx="8580120" cy="0"/>
          </a:xfrm>
          <a:custGeom>
            <a:avLst/>
            <a:gdLst/>
            <a:ahLst/>
            <a:cxnLst/>
            <a:rect l="l" t="t" r="r" b="b"/>
            <a:pathLst>
              <a:path w="8580120">
                <a:moveTo>
                  <a:pt x="0" y="0"/>
                </a:moveTo>
                <a:lnTo>
                  <a:pt x="85801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375920" y="363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378459" y="361950"/>
            <a:ext cx="8577580" cy="0"/>
          </a:xfrm>
          <a:custGeom>
            <a:avLst/>
            <a:gdLst/>
            <a:ahLst/>
            <a:cxnLst/>
            <a:rect l="l" t="t" r="r" b="b"/>
            <a:pathLst>
              <a:path w="8577580">
                <a:moveTo>
                  <a:pt x="0" y="0"/>
                </a:moveTo>
                <a:lnTo>
                  <a:pt x="85775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79729" y="3594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82270" y="358775"/>
            <a:ext cx="8573770" cy="0"/>
          </a:xfrm>
          <a:custGeom>
            <a:avLst/>
            <a:gdLst/>
            <a:ahLst/>
            <a:cxnLst/>
            <a:rect l="l" t="t" r="r" b="b"/>
            <a:pathLst>
              <a:path w="8573770">
                <a:moveTo>
                  <a:pt x="0" y="0"/>
                </a:moveTo>
                <a:lnTo>
                  <a:pt x="85737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382270" y="356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384809" y="355600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>
                <a:moveTo>
                  <a:pt x="0" y="0"/>
                </a:moveTo>
                <a:lnTo>
                  <a:pt x="857123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86079" y="35369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387350" y="3517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389890" y="351154"/>
            <a:ext cx="8566150" cy="0"/>
          </a:xfrm>
          <a:custGeom>
            <a:avLst/>
            <a:gdLst/>
            <a:ahLst/>
            <a:cxnLst/>
            <a:rect l="l" t="t" r="r" b="b"/>
            <a:pathLst>
              <a:path w="8566150">
                <a:moveTo>
                  <a:pt x="0" y="0"/>
                </a:moveTo>
                <a:lnTo>
                  <a:pt x="856615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391159" y="34925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392429" y="347345"/>
            <a:ext cx="8563610" cy="0"/>
          </a:xfrm>
          <a:custGeom>
            <a:avLst/>
            <a:gdLst/>
            <a:ahLst/>
            <a:cxnLst/>
            <a:rect l="l" t="t" r="r" b="b"/>
            <a:pathLst>
              <a:path w="8563610">
                <a:moveTo>
                  <a:pt x="0" y="0"/>
                </a:moveTo>
                <a:lnTo>
                  <a:pt x="856361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393700" y="345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396240" y="344804"/>
            <a:ext cx="8559800" cy="0"/>
          </a:xfrm>
          <a:custGeom>
            <a:avLst/>
            <a:gdLst/>
            <a:ahLst/>
            <a:cxnLst/>
            <a:rect l="l" t="t" r="r" b="b"/>
            <a:pathLst>
              <a:path w="8559800">
                <a:moveTo>
                  <a:pt x="0" y="0"/>
                </a:moveTo>
                <a:lnTo>
                  <a:pt x="855980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398779" y="342900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400050" y="340995"/>
            <a:ext cx="8555990" cy="0"/>
          </a:xfrm>
          <a:custGeom>
            <a:avLst/>
            <a:gdLst/>
            <a:ahLst/>
            <a:cxnLst/>
            <a:rect l="l" t="t" r="r" b="b"/>
            <a:pathLst>
              <a:path w="8555990">
                <a:moveTo>
                  <a:pt x="0" y="0"/>
                </a:moveTo>
                <a:lnTo>
                  <a:pt x="855599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401320" y="339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403859" y="338454"/>
            <a:ext cx="8552180" cy="0"/>
          </a:xfrm>
          <a:custGeom>
            <a:avLst/>
            <a:gdLst/>
            <a:ahLst/>
            <a:cxnLst/>
            <a:rect l="l" t="t" r="r" b="b"/>
            <a:pathLst>
              <a:path w="8552180">
                <a:moveTo>
                  <a:pt x="0" y="0"/>
                </a:moveTo>
                <a:lnTo>
                  <a:pt x="855218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06400" y="336550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07669" y="334645"/>
            <a:ext cx="8548370" cy="0"/>
          </a:xfrm>
          <a:custGeom>
            <a:avLst/>
            <a:gdLst/>
            <a:ahLst/>
            <a:cxnLst/>
            <a:rect l="l" t="t" r="r" b="b"/>
            <a:pathLst>
              <a:path w="8548370">
                <a:moveTo>
                  <a:pt x="0" y="0"/>
                </a:moveTo>
                <a:lnTo>
                  <a:pt x="854837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408940" y="332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411480" y="332104"/>
            <a:ext cx="8544560" cy="0"/>
          </a:xfrm>
          <a:custGeom>
            <a:avLst/>
            <a:gdLst/>
            <a:ahLst/>
            <a:cxnLst/>
            <a:rect l="l" t="t" r="r" b="b"/>
            <a:pathLst>
              <a:path w="8544560">
                <a:moveTo>
                  <a:pt x="0" y="0"/>
                </a:moveTo>
                <a:lnTo>
                  <a:pt x="854456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414019" y="330200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37A8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331470" y="410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334009" y="409575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334009" y="407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336550" y="406400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337820" y="40449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339090" y="403225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339090" y="401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341629" y="400050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342900" y="398145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344170" y="396875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344170" y="394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346709" y="393700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347979" y="3911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350520" y="390525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350520" y="388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353059" y="387350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354329" y="3848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356870" y="384175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56870" y="382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59409" y="381000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360679" y="3784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363220" y="3778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363220" y="375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7A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65759" y="375284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326390" y="417194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327659" y="41592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328929" y="414655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330200" y="412750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325120" y="419100"/>
            <a:ext cx="8630920" cy="0"/>
          </a:xfrm>
          <a:custGeom>
            <a:avLst/>
            <a:gdLst/>
            <a:ahLst/>
            <a:cxnLst/>
            <a:rect l="l" t="t" r="r" b="b"/>
            <a:pathLst>
              <a:path w="8630920">
                <a:moveTo>
                  <a:pt x="0" y="0"/>
                </a:moveTo>
                <a:lnTo>
                  <a:pt x="8630920" y="0"/>
                </a:lnTo>
              </a:path>
            </a:pathLst>
          </a:custGeom>
          <a:ln w="3175">
            <a:solidFill>
              <a:srgbClr val="37A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289559" y="420369"/>
            <a:ext cx="8666480" cy="46990"/>
          </a:xfrm>
          <a:custGeom>
            <a:avLst/>
            <a:gdLst/>
            <a:ahLst/>
            <a:cxnLst/>
            <a:rect l="l" t="t" r="r" b="b"/>
            <a:pathLst>
              <a:path w="8666480" h="46990">
                <a:moveTo>
                  <a:pt x="8666480" y="0"/>
                </a:moveTo>
                <a:lnTo>
                  <a:pt x="34290" y="0"/>
                </a:lnTo>
                <a:lnTo>
                  <a:pt x="34290" y="1269"/>
                </a:lnTo>
                <a:lnTo>
                  <a:pt x="33020" y="1269"/>
                </a:lnTo>
                <a:lnTo>
                  <a:pt x="33020" y="2539"/>
                </a:lnTo>
                <a:lnTo>
                  <a:pt x="31750" y="2539"/>
                </a:lnTo>
                <a:lnTo>
                  <a:pt x="31750" y="5079"/>
                </a:lnTo>
                <a:lnTo>
                  <a:pt x="30480" y="5079"/>
                </a:lnTo>
                <a:lnTo>
                  <a:pt x="30480" y="6350"/>
                </a:lnTo>
                <a:lnTo>
                  <a:pt x="29210" y="6350"/>
                </a:lnTo>
                <a:lnTo>
                  <a:pt x="29210" y="7619"/>
                </a:lnTo>
                <a:lnTo>
                  <a:pt x="27940" y="7619"/>
                </a:lnTo>
                <a:lnTo>
                  <a:pt x="27940" y="10159"/>
                </a:lnTo>
                <a:lnTo>
                  <a:pt x="26670" y="10159"/>
                </a:lnTo>
                <a:lnTo>
                  <a:pt x="26670" y="11429"/>
                </a:lnTo>
                <a:lnTo>
                  <a:pt x="25400" y="11429"/>
                </a:lnTo>
                <a:lnTo>
                  <a:pt x="25400" y="12700"/>
                </a:lnTo>
                <a:lnTo>
                  <a:pt x="24130" y="12700"/>
                </a:lnTo>
                <a:lnTo>
                  <a:pt x="24130" y="15239"/>
                </a:lnTo>
                <a:lnTo>
                  <a:pt x="22860" y="15239"/>
                </a:lnTo>
                <a:lnTo>
                  <a:pt x="22860" y="16509"/>
                </a:lnTo>
                <a:lnTo>
                  <a:pt x="21590" y="16509"/>
                </a:lnTo>
                <a:lnTo>
                  <a:pt x="21590" y="17779"/>
                </a:lnTo>
                <a:lnTo>
                  <a:pt x="20320" y="17779"/>
                </a:lnTo>
                <a:lnTo>
                  <a:pt x="20320" y="20319"/>
                </a:lnTo>
                <a:lnTo>
                  <a:pt x="19050" y="20319"/>
                </a:lnTo>
                <a:lnTo>
                  <a:pt x="19050" y="21589"/>
                </a:lnTo>
                <a:lnTo>
                  <a:pt x="17780" y="21589"/>
                </a:lnTo>
                <a:lnTo>
                  <a:pt x="17780" y="22859"/>
                </a:lnTo>
                <a:lnTo>
                  <a:pt x="8666480" y="22859"/>
                </a:lnTo>
                <a:lnTo>
                  <a:pt x="8666480" y="0"/>
                </a:lnTo>
                <a:close/>
              </a:path>
              <a:path w="8666480" h="46990">
                <a:moveTo>
                  <a:pt x="8666480" y="22860"/>
                </a:moveTo>
                <a:lnTo>
                  <a:pt x="16510" y="22860"/>
                </a:lnTo>
                <a:lnTo>
                  <a:pt x="16510" y="25400"/>
                </a:lnTo>
                <a:lnTo>
                  <a:pt x="15240" y="25400"/>
                </a:lnTo>
                <a:lnTo>
                  <a:pt x="15240" y="26669"/>
                </a:lnTo>
                <a:lnTo>
                  <a:pt x="13970" y="26669"/>
                </a:lnTo>
                <a:lnTo>
                  <a:pt x="13970" y="27939"/>
                </a:lnTo>
                <a:lnTo>
                  <a:pt x="12700" y="27939"/>
                </a:lnTo>
                <a:lnTo>
                  <a:pt x="12700" y="30479"/>
                </a:lnTo>
                <a:lnTo>
                  <a:pt x="11430" y="30479"/>
                </a:lnTo>
                <a:lnTo>
                  <a:pt x="11430" y="31750"/>
                </a:lnTo>
                <a:lnTo>
                  <a:pt x="10160" y="31750"/>
                </a:lnTo>
                <a:lnTo>
                  <a:pt x="10160" y="34289"/>
                </a:lnTo>
                <a:lnTo>
                  <a:pt x="8890" y="34289"/>
                </a:lnTo>
                <a:lnTo>
                  <a:pt x="8890" y="35559"/>
                </a:lnTo>
                <a:lnTo>
                  <a:pt x="7620" y="35559"/>
                </a:lnTo>
                <a:lnTo>
                  <a:pt x="7620" y="36829"/>
                </a:lnTo>
                <a:lnTo>
                  <a:pt x="6350" y="36829"/>
                </a:lnTo>
                <a:lnTo>
                  <a:pt x="6350" y="39369"/>
                </a:lnTo>
                <a:lnTo>
                  <a:pt x="5080" y="39369"/>
                </a:lnTo>
                <a:lnTo>
                  <a:pt x="5080" y="40639"/>
                </a:lnTo>
                <a:lnTo>
                  <a:pt x="3810" y="40639"/>
                </a:lnTo>
                <a:lnTo>
                  <a:pt x="3810" y="43179"/>
                </a:lnTo>
                <a:lnTo>
                  <a:pt x="2540" y="43179"/>
                </a:lnTo>
                <a:lnTo>
                  <a:pt x="2540" y="44450"/>
                </a:lnTo>
                <a:lnTo>
                  <a:pt x="1270" y="44450"/>
                </a:lnTo>
                <a:lnTo>
                  <a:pt x="1270" y="45719"/>
                </a:lnTo>
                <a:lnTo>
                  <a:pt x="0" y="45719"/>
                </a:lnTo>
                <a:lnTo>
                  <a:pt x="0" y="46989"/>
                </a:lnTo>
                <a:lnTo>
                  <a:pt x="8666480" y="46989"/>
                </a:lnTo>
                <a:lnTo>
                  <a:pt x="8666480" y="22860"/>
                </a:lnTo>
                <a:close/>
              </a:path>
            </a:pathLst>
          </a:custGeom>
          <a:solidFill>
            <a:srgbClr val="36A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294" y="114300"/>
            <a:ext cx="6963410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767840"/>
            <a:ext cx="8529319" cy="390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187960"/>
            <a:ext cx="8826500" cy="648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250" y="1273809"/>
            <a:ext cx="70142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Anesthesia management</a:t>
            </a:r>
            <a:r>
              <a:rPr sz="4400" spc="-35" dirty="0"/>
              <a:t> </a:t>
            </a:r>
            <a:r>
              <a:rPr sz="4400" dirty="0"/>
              <a:t>for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908550" y="1925320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FFFFF"/>
                </a:solidFill>
                <a:latin typeface="Trebuchet MS"/>
                <a:cs typeface="Trebuchet MS"/>
              </a:rPr>
              <a:t>Pituitary</a:t>
            </a:r>
            <a:r>
              <a:rPr sz="4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Trebuchet MS"/>
                <a:cs typeface="Trebuchet MS"/>
              </a:rPr>
              <a:t>tumor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3190239"/>
            <a:ext cx="6323965" cy="1578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1606550" algn="ctr">
              <a:lnSpc>
                <a:spcPct val="153200"/>
              </a:lnSpc>
              <a:spcBef>
                <a:spcPts val="95"/>
              </a:spcBef>
            </a:pPr>
            <a:r>
              <a:rPr sz="2200" spc="-100" dirty="0">
                <a:solidFill>
                  <a:srgbClr val="FFFFFF"/>
                </a:solidFill>
                <a:latin typeface="Trebuchet MS"/>
                <a:cs typeface="Trebuchet MS"/>
              </a:rPr>
              <a:t>Dr</a:t>
            </a:r>
            <a:r>
              <a:rPr sz="2200" spc="-10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n-US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lang="en-US" sz="22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Anjali</a:t>
            </a:r>
            <a:endParaRPr lang="en-US" sz="2200" spc="-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715" indent="1606550" algn="ctr">
              <a:lnSpc>
                <a:spcPct val="153200"/>
              </a:lnSpc>
              <a:spcBef>
                <a:spcPts val="95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Under the guidance of </a:t>
            </a:r>
          </a:p>
          <a:p>
            <a:pPr marL="12700" marR="5715" indent="1606550" algn="ctr">
              <a:lnSpc>
                <a:spcPct val="153200"/>
              </a:lnSpc>
              <a:spcBef>
                <a:spcPts val="95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Dr. </a:t>
            </a:r>
            <a:r>
              <a:rPr lang="en-US" sz="22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Jayshri</a:t>
            </a:r>
            <a:r>
              <a:rPr lang="en-US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 Desai </a:t>
            </a:r>
            <a:r>
              <a:rPr lang="en-US" sz="22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mam</a:t>
            </a:r>
            <a:r>
              <a:rPr lang="en-US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457200"/>
            <a:ext cx="8529319" cy="406265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Cushing’s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i="1" dirty="0" smtClean="0">
                <a:solidFill>
                  <a:schemeClr val="bg1"/>
                </a:solidFill>
              </a:rPr>
              <a:t>HTN; Fragile skin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i="1" dirty="0" smtClean="0">
                <a:solidFill>
                  <a:schemeClr val="bg1"/>
                </a:solidFill>
              </a:rPr>
              <a:t>OSAS; </a:t>
            </a:r>
            <a:r>
              <a:rPr lang="en-US" sz="2400" i="1" dirty="0" err="1" smtClean="0">
                <a:solidFill>
                  <a:schemeClr val="bg1"/>
                </a:solidFill>
              </a:rPr>
              <a:t>Perioperative</a:t>
            </a:r>
            <a:r>
              <a:rPr lang="en-US" sz="2400" i="1" dirty="0" smtClean="0">
                <a:solidFill>
                  <a:schemeClr val="bg1"/>
                </a:solidFill>
              </a:rPr>
              <a:t> steroid cover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i="1" dirty="0" smtClean="0">
                <a:solidFill>
                  <a:schemeClr val="bg1"/>
                </a:solidFill>
              </a:rPr>
              <a:t>DM; Osteoporosis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Obesity and GERD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Raised intravascular volume state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Increased infection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Muscle weakness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Electrolyte imbalance.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Correct hypothyroidism preoperatively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620585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0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6201409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8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619632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619125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" y="6211570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" y="6208395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" y="6230620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00" y="622617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00" y="622172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" y="621665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00" y="6244590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" y="624014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" y="6235700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00" y="625220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00" y="6249034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0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500" y="6258559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00" y="6255384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500" y="6299834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500" y="629792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" y="629475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500" y="629157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500" y="6288404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00" y="628522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500" y="6282054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500" y="6278879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500" y="627570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0500" y="6272529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500" y="6269354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500" y="6266179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500" y="6263004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4919" y="6344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500" y="634365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500" y="6341745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87459" y="6339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0500" y="6338570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500" y="633602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0500" y="6334125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91269" y="633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00" y="633095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500" y="6329045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93809" y="63271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0500" y="632587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0500" y="632332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0500" y="632079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00" y="631825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00" y="6316345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0159" y="6314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500" y="6313170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500" y="63106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0500" y="630745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09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0500" y="63042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0500" y="630174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500" y="6391275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59519" y="638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500" y="6388100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0500" y="638619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0500" y="6384925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63330" y="638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00" y="6381750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500" y="6379845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65869" y="6377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500" y="6376034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0500" y="6373495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9680" y="6371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00" y="6369684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0500" y="636714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73490" y="63652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500" y="6363334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500" y="6360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77300" y="63588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500" y="6357620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500" y="635507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0500" y="6353175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81109" y="635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0500" y="635063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500" y="634872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0500" y="634682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0500" y="6438265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500" y="6436995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26500" y="6435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500" y="6433820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2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0500" y="6431915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0500" y="6430645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8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31580" y="6428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0500" y="6427470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500" y="6425565"/>
            <a:ext cx="8643620" cy="0"/>
          </a:xfrm>
          <a:custGeom>
            <a:avLst/>
            <a:gdLst/>
            <a:ahLst/>
            <a:cxnLst/>
            <a:rect l="l" t="t" r="r" b="b"/>
            <a:pathLst>
              <a:path w="8643620">
                <a:moveTo>
                  <a:pt x="0" y="0"/>
                </a:moveTo>
                <a:lnTo>
                  <a:pt x="864362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500" y="6424295"/>
            <a:ext cx="8644890" cy="0"/>
          </a:xfrm>
          <a:custGeom>
            <a:avLst/>
            <a:gdLst/>
            <a:ahLst/>
            <a:cxnLst/>
            <a:rect l="l" t="t" r="r" b="b"/>
            <a:pathLst>
              <a:path w="8644890">
                <a:moveTo>
                  <a:pt x="0" y="0"/>
                </a:moveTo>
                <a:lnTo>
                  <a:pt x="864489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36659" y="6422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0500" y="6421120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4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0500" y="6419215"/>
            <a:ext cx="8648700" cy="0"/>
          </a:xfrm>
          <a:custGeom>
            <a:avLst/>
            <a:gdLst/>
            <a:ahLst/>
            <a:cxnLst/>
            <a:rect l="l" t="t" r="r" b="b"/>
            <a:pathLst>
              <a:path w="8648700">
                <a:moveTo>
                  <a:pt x="0" y="0"/>
                </a:moveTo>
                <a:lnTo>
                  <a:pt x="86487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0500" y="6417945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9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0500" y="6416675"/>
            <a:ext cx="8651240" cy="0"/>
          </a:xfrm>
          <a:custGeom>
            <a:avLst/>
            <a:gdLst/>
            <a:ahLst/>
            <a:cxnLst/>
            <a:rect l="l" t="t" r="r" b="b"/>
            <a:pathLst>
              <a:path w="8651240">
                <a:moveTo>
                  <a:pt x="0" y="0"/>
                </a:moveTo>
                <a:lnTo>
                  <a:pt x="86512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41740" y="641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0500" y="6414134"/>
            <a:ext cx="8652510" cy="0"/>
          </a:xfrm>
          <a:custGeom>
            <a:avLst/>
            <a:gdLst/>
            <a:ahLst/>
            <a:cxnLst/>
            <a:rect l="l" t="t" r="r" b="b"/>
            <a:pathLst>
              <a:path w="8652510">
                <a:moveTo>
                  <a:pt x="0" y="0"/>
                </a:moveTo>
                <a:lnTo>
                  <a:pt x="86525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0500" y="6412229"/>
            <a:ext cx="8653780" cy="0"/>
          </a:xfrm>
          <a:custGeom>
            <a:avLst/>
            <a:gdLst/>
            <a:ahLst/>
            <a:cxnLst/>
            <a:rect l="l" t="t" r="r" b="b"/>
            <a:pathLst>
              <a:path w="8653780">
                <a:moveTo>
                  <a:pt x="0" y="0"/>
                </a:moveTo>
                <a:lnTo>
                  <a:pt x="865378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45550" y="6409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0500" y="6407784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59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0500" y="6405245"/>
            <a:ext cx="8658860" cy="0"/>
          </a:xfrm>
          <a:custGeom>
            <a:avLst/>
            <a:gdLst/>
            <a:ahLst/>
            <a:cxnLst/>
            <a:rect l="l" t="t" r="r" b="b"/>
            <a:pathLst>
              <a:path w="8658860">
                <a:moveTo>
                  <a:pt x="0" y="0"/>
                </a:moveTo>
                <a:lnTo>
                  <a:pt x="86588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0500" y="6403975"/>
            <a:ext cx="8660130" cy="0"/>
          </a:xfrm>
          <a:custGeom>
            <a:avLst/>
            <a:gdLst/>
            <a:ahLst/>
            <a:cxnLst/>
            <a:rect l="l" t="t" r="r" b="b"/>
            <a:pathLst>
              <a:path w="8660130">
                <a:moveTo>
                  <a:pt x="0" y="0"/>
                </a:moveTo>
                <a:lnTo>
                  <a:pt x="86601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50630" y="640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0500" y="640143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0500" y="6399529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6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54440" y="6396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0500" y="639508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0500" y="639254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0500" y="648398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0500" y="6482715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0500" y="6481445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0500" y="6480175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89669" y="647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500" y="6477634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6004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500" y="6476365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>
                <a:moveTo>
                  <a:pt x="0" y="0"/>
                </a:moveTo>
                <a:lnTo>
                  <a:pt x="86017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0500" y="6475095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0500" y="647382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42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0500" y="6471920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500" y="647001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0500" y="646874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0500" y="6467475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01100" y="646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0500" y="6464934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0500" y="6463029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0500" y="6461125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06180" y="645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0500" y="6458584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0500" y="645731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0500" y="6455409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11259" y="645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0500" y="6452234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0500" y="6450965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0500" y="6449695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5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0500" y="6448425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16340" y="644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0500" y="6445884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0500" y="644461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0500" y="6443345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821419" y="6441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0500" y="6440170"/>
            <a:ext cx="8632190" cy="0"/>
          </a:xfrm>
          <a:custGeom>
            <a:avLst/>
            <a:gdLst/>
            <a:ahLst/>
            <a:cxnLst/>
            <a:rect l="l" t="t" r="r" b="b"/>
            <a:pathLst>
              <a:path w="8632190">
                <a:moveTo>
                  <a:pt x="0" y="0"/>
                </a:moveTo>
                <a:lnTo>
                  <a:pt x="86321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0500" y="6530975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35059" y="65290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0500" y="652843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0500" y="6527165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38869" y="65252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0500" y="6524625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42680" y="65227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0500" y="6522084"/>
            <a:ext cx="8553450" cy="0"/>
          </a:xfrm>
          <a:custGeom>
            <a:avLst/>
            <a:gdLst/>
            <a:ahLst/>
            <a:cxnLst/>
            <a:rect l="l" t="t" r="r" b="b"/>
            <a:pathLst>
              <a:path w="8553450">
                <a:moveTo>
                  <a:pt x="0" y="0"/>
                </a:moveTo>
                <a:lnTo>
                  <a:pt x="85534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0500" y="6520815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>
                <a:moveTo>
                  <a:pt x="0" y="0"/>
                </a:moveTo>
                <a:lnTo>
                  <a:pt x="85547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46490" y="65189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0500" y="6518275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50300" y="65163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0500" y="6515734"/>
            <a:ext cx="8561070" cy="0"/>
          </a:xfrm>
          <a:custGeom>
            <a:avLst/>
            <a:gdLst/>
            <a:ahLst/>
            <a:cxnLst/>
            <a:rect l="l" t="t" r="r" b="b"/>
            <a:pathLst>
              <a:path w="8561070">
                <a:moveTo>
                  <a:pt x="0" y="0"/>
                </a:moveTo>
                <a:lnTo>
                  <a:pt x="85610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0500" y="6514465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23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54109" y="65125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0500" y="6511925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56650" y="65100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0500" y="6509384"/>
            <a:ext cx="8567420" cy="0"/>
          </a:xfrm>
          <a:custGeom>
            <a:avLst/>
            <a:gdLst/>
            <a:ahLst/>
            <a:cxnLst/>
            <a:rect l="l" t="t" r="r" b="b"/>
            <a:pathLst>
              <a:path w="8567420">
                <a:moveTo>
                  <a:pt x="0" y="0"/>
                </a:moveTo>
                <a:lnTo>
                  <a:pt x="85674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0500" y="650811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61730" y="6506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0500" y="650557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4269" y="6503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0500" y="6503034"/>
            <a:ext cx="8575040" cy="0"/>
          </a:xfrm>
          <a:custGeom>
            <a:avLst/>
            <a:gdLst/>
            <a:ahLst/>
            <a:cxnLst/>
            <a:rect l="l" t="t" r="r" b="b"/>
            <a:pathLst>
              <a:path w="8575040">
                <a:moveTo>
                  <a:pt x="0" y="0"/>
                </a:moveTo>
                <a:lnTo>
                  <a:pt x="85750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0500" y="6501765"/>
            <a:ext cx="8576310" cy="0"/>
          </a:xfrm>
          <a:custGeom>
            <a:avLst/>
            <a:gdLst/>
            <a:ahLst/>
            <a:cxnLst/>
            <a:rect l="l" t="t" r="r" b="b"/>
            <a:pathLst>
              <a:path w="8576310">
                <a:moveTo>
                  <a:pt x="0" y="0"/>
                </a:moveTo>
                <a:lnTo>
                  <a:pt x="85763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68080" y="6499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0500" y="64992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70619" y="649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0500" y="6496684"/>
            <a:ext cx="8582660" cy="0"/>
          </a:xfrm>
          <a:custGeom>
            <a:avLst/>
            <a:gdLst/>
            <a:ahLst/>
            <a:cxnLst/>
            <a:rect l="l" t="t" r="r" b="b"/>
            <a:pathLst>
              <a:path w="8582660">
                <a:moveTo>
                  <a:pt x="0" y="0"/>
                </a:moveTo>
                <a:lnTo>
                  <a:pt x="85826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0500" y="6495415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0500" y="649414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0500" y="64928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78240" y="649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0500" y="6490334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90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0500" y="648906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0500" y="6487795"/>
            <a:ext cx="8591550" cy="0"/>
          </a:xfrm>
          <a:custGeom>
            <a:avLst/>
            <a:gdLst/>
            <a:ahLst/>
            <a:cxnLst/>
            <a:rect l="l" t="t" r="r" b="b"/>
            <a:pathLst>
              <a:path w="8591550">
                <a:moveTo>
                  <a:pt x="0" y="0"/>
                </a:moveTo>
                <a:lnTo>
                  <a:pt x="85915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0500" y="64865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0500" y="648525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71559" y="65760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0500" y="6575425"/>
            <a:ext cx="8482330" cy="0"/>
          </a:xfrm>
          <a:custGeom>
            <a:avLst/>
            <a:gdLst/>
            <a:ahLst/>
            <a:cxnLst/>
            <a:rect l="l" t="t" r="r" b="b"/>
            <a:pathLst>
              <a:path w="8482330">
                <a:moveTo>
                  <a:pt x="0" y="0"/>
                </a:moveTo>
                <a:lnTo>
                  <a:pt x="84823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75369" y="65735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0500" y="6572884"/>
            <a:ext cx="8487410" cy="0"/>
          </a:xfrm>
          <a:custGeom>
            <a:avLst/>
            <a:gdLst/>
            <a:ahLst/>
            <a:cxnLst/>
            <a:rect l="l" t="t" r="r" b="b"/>
            <a:pathLst>
              <a:path w="8487410">
                <a:moveTo>
                  <a:pt x="0" y="0"/>
                </a:moveTo>
                <a:lnTo>
                  <a:pt x="84874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0500" y="6571615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6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81719" y="65697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0500" y="6569075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85530" y="65671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0500" y="656653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0500" y="6565265"/>
            <a:ext cx="8497570" cy="0"/>
          </a:xfrm>
          <a:custGeom>
            <a:avLst/>
            <a:gdLst/>
            <a:ahLst/>
            <a:cxnLst/>
            <a:rect l="l" t="t" r="r" b="b"/>
            <a:pathLst>
              <a:path w="8497570">
                <a:moveTo>
                  <a:pt x="0" y="0"/>
                </a:moveTo>
                <a:lnTo>
                  <a:pt x="84975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90609" y="65633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0500" y="6562725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94419" y="6560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0500" y="6560184"/>
            <a:ext cx="8505190" cy="0"/>
          </a:xfrm>
          <a:custGeom>
            <a:avLst/>
            <a:gdLst/>
            <a:ahLst/>
            <a:cxnLst/>
            <a:rect l="l" t="t" r="r" b="b"/>
            <a:pathLst>
              <a:path w="8505190">
                <a:moveTo>
                  <a:pt x="0" y="0"/>
                </a:moveTo>
                <a:lnTo>
                  <a:pt x="85051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0500" y="655891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99500" y="65570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0500" y="6556375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03309" y="65544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0500" y="6553834"/>
            <a:ext cx="8514080" cy="0"/>
          </a:xfrm>
          <a:custGeom>
            <a:avLst/>
            <a:gdLst/>
            <a:ahLst/>
            <a:cxnLst/>
            <a:rect l="l" t="t" r="r" b="b"/>
            <a:pathLst>
              <a:path w="8514080">
                <a:moveTo>
                  <a:pt x="0" y="0"/>
                </a:moveTo>
                <a:lnTo>
                  <a:pt x="85140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0500" y="6552565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08390" y="6550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0500" y="6550025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10930" y="65481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0500" y="6547484"/>
            <a:ext cx="8521700" cy="0"/>
          </a:xfrm>
          <a:custGeom>
            <a:avLst/>
            <a:gdLst/>
            <a:ahLst/>
            <a:cxnLst/>
            <a:rect l="l" t="t" r="r" b="b"/>
            <a:pathLst>
              <a:path w="8521700">
                <a:moveTo>
                  <a:pt x="0" y="0"/>
                </a:moveTo>
                <a:lnTo>
                  <a:pt x="85217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0500" y="654621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16009" y="6544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0500" y="6543675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18550" y="65417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40" y="1269"/>
                </a:lnTo>
                <a:lnTo>
                  <a:pt x="254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0500" y="6541134"/>
            <a:ext cx="8530590" cy="0"/>
          </a:xfrm>
          <a:custGeom>
            <a:avLst/>
            <a:gdLst/>
            <a:ahLst/>
            <a:cxnLst/>
            <a:rect l="l" t="t" r="r" b="b"/>
            <a:pathLst>
              <a:path w="8530590">
                <a:moveTo>
                  <a:pt x="0" y="0"/>
                </a:moveTo>
                <a:lnTo>
                  <a:pt x="85305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0500" y="653986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23630" y="6537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0500" y="653732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27440" y="65354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0500" y="6534784"/>
            <a:ext cx="8538210" cy="0"/>
          </a:xfrm>
          <a:custGeom>
            <a:avLst/>
            <a:gdLst/>
            <a:ahLst/>
            <a:cxnLst/>
            <a:rect l="l" t="t" r="r" b="b"/>
            <a:pathLst>
              <a:path w="8538210">
                <a:moveTo>
                  <a:pt x="0" y="0"/>
                </a:moveTo>
                <a:lnTo>
                  <a:pt x="85382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0500" y="6533515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731250" y="65316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0500" y="6623050"/>
            <a:ext cx="8392160" cy="0"/>
          </a:xfrm>
          <a:custGeom>
            <a:avLst/>
            <a:gdLst/>
            <a:ahLst/>
            <a:cxnLst/>
            <a:rect l="l" t="t" r="r" b="b"/>
            <a:pathLst>
              <a:path w="8392160">
                <a:moveTo>
                  <a:pt x="0" y="0"/>
                </a:moveTo>
                <a:lnTo>
                  <a:pt x="839216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85200" y="66205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0500" y="6619875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591550" y="66179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0500" y="6616700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00440" y="66141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0500" y="6613525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05519" y="66116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0500" y="6610350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13140" y="66078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0500" y="66071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18219" y="66052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90500" y="6604000"/>
            <a:ext cx="8432800" cy="0"/>
          </a:xfrm>
          <a:custGeom>
            <a:avLst/>
            <a:gdLst/>
            <a:ahLst/>
            <a:cxnLst/>
            <a:rect l="l" t="t" r="r" b="b"/>
            <a:pathLst>
              <a:path w="8432800">
                <a:moveTo>
                  <a:pt x="0" y="0"/>
                </a:moveTo>
                <a:lnTo>
                  <a:pt x="84328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25840" y="6601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0500" y="6600825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630919" y="65989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500" y="6597650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>
                <a:moveTo>
                  <a:pt x="0" y="0"/>
                </a:moveTo>
                <a:lnTo>
                  <a:pt x="84455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637269" y="65951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0500" y="6594475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642350" y="65925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500" y="6591300"/>
            <a:ext cx="8456930" cy="0"/>
          </a:xfrm>
          <a:custGeom>
            <a:avLst/>
            <a:gdLst/>
            <a:ahLst/>
            <a:cxnLst/>
            <a:rect l="l" t="t" r="r" b="b"/>
            <a:pathLst>
              <a:path w="8456930">
                <a:moveTo>
                  <a:pt x="0" y="0"/>
                </a:moveTo>
                <a:lnTo>
                  <a:pt x="845693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649969" y="6588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0500" y="6588125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653780" y="65862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0500" y="6584950"/>
            <a:ext cx="8467090" cy="0"/>
          </a:xfrm>
          <a:custGeom>
            <a:avLst/>
            <a:gdLst/>
            <a:ahLst/>
            <a:cxnLst/>
            <a:rect l="l" t="t" r="r" b="b"/>
            <a:pathLst>
              <a:path w="8467090">
                <a:moveTo>
                  <a:pt x="0" y="0"/>
                </a:moveTo>
                <a:lnTo>
                  <a:pt x="846709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660130" y="65824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0500" y="6581775"/>
            <a:ext cx="8472170" cy="0"/>
          </a:xfrm>
          <a:custGeom>
            <a:avLst/>
            <a:gdLst/>
            <a:ahLst/>
            <a:cxnLst/>
            <a:rect l="l" t="t" r="r" b="b"/>
            <a:pathLst>
              <a:path w="8472170">
                <a:moveTo>
                  <a:pt x="0" y="0"/>
                </a:moveTo>
                <a:lnTo>
                  <a:pt x="847217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65209" y="65798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0500" y="657860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2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0500" y="6656705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0500" y="6654800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91219" y="66522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0500" y="665162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501380" y="66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90500" y="6648450"/>
            <a:ext cx="8319770" cy="0"/>
          </a:xfrm>
          <a:custGeom>
            <a:avLst/>
            <a:gdLst/>
            <a:ahLst/>
            <a:cxnLst/>
            <a:rect l="l" t="t" r="r" b="b"/>
            <a:pathLst>
              <a:path w="8319770">
                <a:moveTo>
                  <a:pt x="0" y="0"/>
                </a:moveTo>
                <a:lnTo>
                  <a:pt x="831977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14080" y="66459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0500" y="6645275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524240" y="664336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0500" y="6642100"/>
            <a:ext cx="8342630" cy="0"/>
          </a:xfrm>
          <a:custGeom>
            <a:avLst/>
            <a:gdLst/>
            <a:ahLst/>
            <a:cxnLst/>
            <a:rect l="l" t="t" r="r" b="b"/>
            <a:pathLst>
              <a:path w="8342630">
                <a:moveTo>
                  <a:pt x="0" y="0"/>
                </a:moveTo>
                <a:lnTo>
                  <a:pt x="83426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535669" y="66395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0500" y="6638925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543290" y="66370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0500" y="663575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553450" y="66332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0500" y="6632575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559800" y="66306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0500" y="6629400"/>
            <a:ext cx="8374380" cy="0"/>
          </a:xfrm>
          <a:custGeom>
            <a:avLst/>
            <a:gdLst/>
            <a:ahLst/>
            <a:cxnLst/>
            <a:rect l="l" t="t" r="r" b="b"/>
            <a:pathLst>
              <a:path w="8374380">
                <a:moveTo>
                  <a:pt x="0" y="0"/>
                </a:moveTo>
                <a:lnTo>
                  <a:pt x="83743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68690" y="66268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0500" y="66262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575040" y="662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0500" y="6663055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>
                <a:moveTo>
                  <a:pt x="0" y="0"/>
                </a:moveTo>
                <a:lnTo>
                  <a:pt x="82511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0500" y="6661784"/>
            <a:ext cx="8260080" cy="0"/>
          </a:xfrm>
          <a:custGeom>
            <a:avLst/>
            <a:gdLst/>
            <a:ahLst/>
            <a:cxnLst/>
            <a:rect l="l" t="t" r="r" b="b"/>
            <a:pathLst>
              <a:path w="8260080">
                <a:moveTo>
                  <a:pt x="0" y="0"/>
                </a:moveTo>
                <a:lnTo>
                  <a:pt x="82600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0500" y="6660515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0500" y="6659244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7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0500" y="6657975"/>
            <a:ext cx="8279130" cy="0"/>
          </a:xfrm>
          <a:custGeom>
            <a:avLst/>
            <a:gdLst/>
            <a:ahLst/>
            <a:cxnLst/>
            <a:rect l="l" t="t" r="r" b="b"/>
            <a:pathLst>
              <a:path w="8279130">
                <a:moveTo>
                  <a:pt x="0" y="0"/>
                </a:moveTo>
                <a:lnTo>
                  <a:pt x="82791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0500" y="6669405"/>
            <a:ext cx="8187690" cy="0"/>
          </a:xfrm>
          <a:custGeom>
            <a:avLst/>
            <a:gdLst/>
            <a:ahLst/>
            <a:cxnLst/>
            <a:rect l="l" t="t" r="r" b="b"/>
            <a:pathLst>
              <a:path w="8187690">
                <a:moveTo>
                  <a:pt x="0" y="0"/>
                </a:moveTo>
                <a:lnTo>
                  <a:pt x="81876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0500" y="6668134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0500" y="666686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500" y="6665594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0500" y="6664325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3" name="object 273"/>
          <p:cNvGraphicFramePr>
            <a:graphicFrameLocks noGrp="1"/>
          </p:cNvGraphicFramePr>
          <p:nvPr/>
        </p:nvGraphicFramePr>
        <p:xfrm>
          <a:off x="193675" y="483234"/>
          <a:ext cx="8762365" cy="5679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4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012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36A4E5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35A2E2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Adenoma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Secretion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Pathology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35A2E3"/>
                      </a:solidFill>
                      <a:prstDash val="solid"/>
                    </a:lnT>
                    <a:lnB w="53975">
                      <a:solidFill>
                        <a:srgbClr val="35A2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35A2E2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35A2E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3396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3397D5"/>
                      </a:solidFill>
                      <a:prstDash val="solid"/>
                    </a:lnB>
                    <a:solidFill>
                      <a:srgbClr val="0B58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3396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3396D4"/>
                      </a:solidFill>
                      <a:prstDash val="solid"/>
                    </a:lnT>
                    <a:lnB w="53975">
                      <a:solidFill>
                        <a:srgbClr val="2F8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Corticotrophic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3397D5"/>
                      </a:solidFill>
                      <a:prstDash val="solid"/>
                    </a:lnT>
                    <a:lnB w="53975">
                      <a:solidFill>
                        <a:srgbClr val="2F8BC6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ACTH,POMC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3397D5"/>
                      </a:solidFill>
                      <a:prstDash val="solid"/>
                    </a:lnT>
                    <a:lnB w="53975">
                      <a:solidFill>
                        <a:srgbClr val="2F8BC6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Cushing’s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syndrome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3397D5"/>
                      </a:solidFill>
                      <a:prstDash val="solid"/>
                    </a:lnT>
                    <a:lnB w="53975">
                      <a:solidFill>
                        <a:srgbClr val="2F8BC6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3396D4"/>
                      </a:solidFill>
                      <a:prstDash val="solid"/>
                    </a:lnT>
                    <a:lnB w="53975">
                      <a:solidFill>
                        <a:srgbClr val="2F8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F8AC5"/>
                      </a:solidFill>
                      <a:prstDash val="solid"/>
                    </a:lnT>
                    <a:lnB w="53975">
                      <a:solidFill>
                        <a:srgbClr val="2C7E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Somatotrophic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F8BC6"/>
                      </a:solidFill>
                      <a:prstDash val="solid"/>
                    </a:lnT>
                    <a:lnB w="53975">
                      <a:solidFill>
                        <a:srgbClr val="2C7EB7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GH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F8BC6"/>
                      </a:solidFill>
                      <a:prstDash val="solid"/>
                    </a:lnT>
                    <a:lnB w="53975">
                      <a:solidFill>
                        <a:srgbClr val="2C7EB7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Acromegaly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F8BC6"/>
                      </a:solidFill>
                      <a:prstDash val="solid"/>
                    </a:lnT>
                    <a:lnB w="53975">
                      <a:solidFill>
                        <a:srgbClr val="2C7EB7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2F8AC5"/>
                      </a:solidFill>
                      <a:prstDash val="solid"/>
                    </a:lnT>
                    <a:lnB w="53975">
                      <a:solidFill>
                        <a:srgbClr val="2C7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8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C7EB7"/>
                      </a:solidFill>
                      <a:prstDash val="solid"/>
                    </a:lnT>
                    <a:lnB w="53975">
                      <a:solidFill>
                        <a:srgbClr val="2971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Thyrotrophic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(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Rare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C7EB7"/>
                      </a:solidFill>
                      <a:prstDash val="solid"/>
                    </a:lnT>
                    <a:lnB w="53975">
                      <a:solidFill>
                        <a:srgbClr val="2971A7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TSH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C7EB7"/>
                      </a:solidFill>
                      <a:prstDash val="solid"/>
                    </a:lnT>
                    <a:lnB w="53975">
                      <a:solidFill>
                        <a:srgbClr val="2971A7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607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pe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yro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id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sm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(asymptomatic)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C7EB7"/>
                      </a:solidFill>
                      <a:prstDash val="solid"/>
                    </a:lnT>
                    <a:lnB w="53975">
                      <a:solidFill>
                        <a:srgbClr val="2971A7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2C7EB7"/>
                      </a:solidFill>
                      <a:prstDash val="solid"/>
                    </a:lnT>
                    <a:lnB w="53975">
                      <a:solidFill>
                        <a:srgbClr val="2971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971A6"/>
                      </a:solidFill>
                      <a:prstDash val="solid"/>
                    </a:lnT>
                    <a:lnB w="53975">
                      <a:solidFill>
                        <a:srgbClr val="2666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Gonadotrophic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971A7"/>
                      </a:solidFill>
                      <a:prstDash val="solid"/>
                    </a:lnT>
                    <a:lnB w="53975">
                      <a:solidFill>
                        <a:srgbClr val="266698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LH,FSH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971A7"/>
                      </a:solidFill>
                      <a:prstDash val="solid"/>
                    </a:lnT>
                    <a:lnB w="53975">
                      <a:solidFill>
                        <a:srgbClr val="266698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Asymptomatic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971A7"/>
                      </a:solidFill>
                      <a:prstDash val="solid"/>
                    </a:lnT>
                    <a:lnB w="53975">
                      <a:solidFill>
                        <a:srgbClr val="266698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2971A6"/>
                      </a:solidFill>
                      <a:prstDash val="solid"/>
                    </a:lnT>
                    <a:lnB w="53975">
                      <a:solidFill>
                        <a:srgbClr val="2666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25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66698"/>
                      </a:solidFill>
                      <a:prstDash val="solid"/>
                    </a:lnT>
                    <a:lnB w="53975">
                      <a:solidFill>
                        <a:srgbClr val="2255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7815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Lactotrophic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or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Prolactinomas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( most  common)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66698"/>
                      </a:solidFill>
                      <a:prstDash val="solid"/>
                    </a:lnT>
                    <a:lnB w="53975">
                      <a:solidFill>
                        <a:srgbClr val="225584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Prolactin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66698"/>
                      </a:solidFill>
                      <a:prstDash val="solid"/>
                    </a:lnT>
                    <a:lnB w="53975">
                      <a:solidFill>
                        <a:srgbClr val="225584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Galactorrhoea,hypogona 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dism,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amenorrhoea,  impotence,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infertility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66698"/>
                      </a:solidFill>
                      <a:prstDash val="solid"/>
                    </a:lnT>
                    <a:lnB w="53975">
                      <a:solidFill>
                        <a:srgbClr val="225584"/>
                      </a:solidFill>
                      <a:prstDash val="solid"/>
                    </a:lnB>
                    <a:solidFill>
                      <a:srgbClr val="CCD0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266698"/>
                      </a:solidFill>
                      <a:prstDash val="solid"/>
                    </a:lnT>
                    <a:lnB w="53975">
                      <a:solidFill>
                        <a:srgbClr val="2255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25584"/>
                      </a:solidFill>
                      <a:prstDash val="solid"/>
                    </a:lnT>
                    <a:lnB w="53975">
                      <a:solidFill>
                        <a:srgbClr val="1F487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Null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adenomas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25584"/>
                      </a:solidFill>
                      <a:prstDash val="solid"/>
                    </a:lnT>
                    <a:lnB w="53975">
                      <a:solidFill>
                        <a:srgbClr val="1F4874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secretion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25584"/>
                      </a:solidFill>
                      <a:prstDash val="solid"/>
                    </a:lnT>
                    <a:lnB w="53975">
                      <a:solidFill>
                        <a:srgbClr val="1F4874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225584"/>
                      </a:solidFill>
                      <a:prstDash val="solid"/>
                    </a:lnT>
                    <a:lnB w="53975">
                      <a:solidFill>
                        <a:srgbClr val="1F4874"/>
                      </a:solidFill>
                      <a:prstDash val="solid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225584"/>
                      </a:solidFill>
                      <a:prstDash val="solid"/>
                    </a:lnT>
                    <a:lnB w="53975">
                      <a:solidFill>
                        <a:srgbClr val="1F487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57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1F4874"/>
                      </a:solidFill>
                      <a:prstDash val="solid"/>
                    </a:lnT>
                    <a:lnB w="38100">
                      <a:solidFill>
                        <a:srgbClr val="1D436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89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rgbClr val="1D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1D416C"/>
                      </a:solidFill>
                      <a:prstDash val="solid"/>
                    </a:lnB>
                    <a:solidFill>
                      <a:srgbClr val="1D42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5730" y="38100"/>
            <a:ext cx="30772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701040"/>
            <a:ext cx="3284220" cy="556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nature: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Benign,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1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Invasive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adenomas,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346075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Carcinomas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200" b="1" i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2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activity: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functioning,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functioning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size: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Micro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adenoma,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&lt;</a:t>
            </a:r>
            <a:r>
              <a:rPr sz="2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1cm,</a:t>
            </a:r>
            <a:endParaRPr sz="2200">
              <a:latin typeface="Trebuchet MS"/>
              <a:cs typeface="Trebuchet MS"/>
            </a:endParaRPr>
          </a:p>
          <a:p>
            <a:pPr marL="345440" indent="-333375">
              <a:lnSpc>
                <a:spcPct val="100000"/>
              </a:lnSpc>
              <a:spcBef>
                <a:spcPts val="1910"/>
              </a:spcBef>
              <a:buAutoNum type="arabicParenR"/>
              <a:tabLst>
                <a:tab pos="34607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Macro adenoma,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&gt;</a:t>
            </a:r>
            <a:r>
              <a:rPr sz="2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1cm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3886200"/>
            <a:ext cx="52578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57035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Goals </a:t>
            </a:r>
            <a:r>
              <a:rPr dirty="0"/>
              <a:t>of pituitary</a:t>
            </a:r>
            <a:r>
              <a:rPr spc="-50" dirty="0"/>
              <a:t> </a:t>
            </a:r>
            <a:r>
              <a:rPr spc="-5" dirty="0"/>
              <a:t>surgery: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2894329"/>
            <a:ext cx="5299710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remove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much as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tumor</a:t>
            </a:r>
            <a:endParaRPr sz="2200">
              <a:latin typeface="Trebuchet MS"/>
              <a:cs typeface="Trebuchet MS"/>
            </a:endParaRPr>
          </a:p>
          <a:p>
            <a:pPr marL="347980">
              <a:lnSpc>
                <a:spcPct val="100000"/>
              </a:lnSpc>
              <a:spcBef>
                <a:spcPts val="1910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 possible to relieve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compression</a:t>
            </a:r>
            <a:endParaRPr sz="2200">
              <a:latin typeface="Trebuchet MS"/>
              <a:cs typeface="Trebuchet MS"/>
            </a:endParaRPr>
          </a:p>
          <a:p>
            <a:pPr marL="347980">
              <a:lnSpc>
                <a:spcPct val="100000"/>
              </a:lnSpc>
              <a:spcBef>
                <a:spcPts val="192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eliminate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hormonally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active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Avoid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additional neurological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damage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protect healthy pituitary</a:t>
            </a:r>
            <a:r>
              <a:rPr sz="22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tissue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1524000"/>
            <a:ext cx="334390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267970"/>
            <a:ext cx="56743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Pre </a:t>
            </a:r>
            <a:r>
              <a:rPr spc="-5" dirty="0"/>
              <a:t>operative</a:t>
            </a:r>
            <a:r>
              <a:rPr spc="60" dirty="0"/>
              <a:t> </a:t>
            </a:r>
            <a:r>
              <a:rPr spc="-5" dirty="0"/>
              <a:t>assessment: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508" y="1351279"/>
            <a:ext cx="4301491" cy="3301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:-Visual function</a:t>
            </a:r>
            <a:endParaRPr sz="2200">
              <a:latin typeface="Arial Narrow"/>
              <a:cs typeface="Arial Narrow"/>
            </a:endParaRPr>
          </a:p>
          <a:p>
            <a:pPr marL="203835" marR="128270" indent="-191770">
              <a:lnSpc>
                <a:spcPct val="170100"/>
              </a:lnSpc>
              <a:spcBef>
                <a:spcPts val="10"/>
              </a:spcBef>
            </a:pP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:-Signs and symptoms  </a:t>
            </a:r>
            <a:r>
              <a:rPr sz="2200" spc="-5" dirty="0">
                <a:solidFill>
                  <a:srgbClr val="FFFFFF"/>
                </a:solidFill>
                <a:latin typeface="Arial Narrow"/>
                <a:cs typeface="Arial Narrow"/>
              </a:rPr>
              <a:t>of raised</a:t>
            </a: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Narrow"/>
                <a:cs typeface="Arial Narrow"/>
              </a:rPr>
              <a:t>ICP</a:t>
            </a:r>
            <a:endParaRPr sz="2200">
              <a:latin typeface="Arial Narrow"/>
              <a:cs typeface="Arial Narrow"/>
            </a:endParaRPr>
          </a:p>
          <a:p>
            <a:pPr marL="203835" marR="256540" indent="-191770">
              <a:lnSpc>
                <a:spcPct val="170300"/>
              </a:lnSpc>
            </a:pP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:-Endocrine studies,  effects of hormonal  hypersecretion</a:t>
            </a:r>
            <a:endParaRPr sz="2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200" spc="-5" dirty="0">
                <a:solidFill>
                  <a:srgbClr val="FFFFFF"/>
                </a:solidFill>
                <a:latin typeface="Arial Narrow"/>
                <a:cs typeface="Arial Narrow"/>
              </a:rPr>
              <a:t>:-Co</a:t>
            </a:r>
            <a:r>
              <a:rPr sz="22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morbidities</a:t>
            </a:r>
            <a:endParaRPr sz="2200">
              <a:latin typeface="Arial Narrow"/>
              <a:cs typeface="Arial Narrow"/>
            </a:endParaRPr>
          </a:p>
          <a:p>
            <a:pPr marL="332740" marR="5080" indent="-63500">
              <a:lnSpc>
                <a:spcPts val="4500"/>
              </a:lnSpc>
              <a:spcBef>
                <a:spcPts val="450"/>
              </a:spcBef>
            </a:pPr>
            <a:r>
              <a:rPr sz="2200" dirty="0">
                <a:solidFill>
                  <a:srgbClr val="FFFFFF"/>
                </a:solidFill>
                <a:latin typeface="Arial Narrow"/>
                <a:cs typeface="Arial Narrow"/>
              </a:rPr>
              <a:t>- </a:t>
            </a:r>
            <a:r>
              <a:rPr sz="2200" spc="-5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Arial Narrow"/>
                <a:cs typeface="Arial Narrow"/>
              </a:rPr>
              <a:t>acromegaly </a:t>
            </a:r>
            <a:r>
              <a:rPr sz="2200" dirty="0">
                <a:solidFill>
                  <a:srgbClr val="FFFFFF"/>
                </a:solidFill>
                <a:latin typeface="Arial Narrow"/>
                <a:cs typeface="Arial Narrow"/>
              </a:rPr>
              <a:t>,  </a:t>
            </a:r>
            <a:r>
              <a:rPr sz="2200" spc="-15" dirty="0">
                <a:solidFill>
                  <a:srgbClr val="FFFFFF"/>
                </a:solidFill>
                <a:latin typeface="Arial Narrow"/>
                <a:cs typeface="Arial Narrow"/>
              </a:rPr>
              <a:t>Cushing’s</a:t>
            </a:r>
            <a:r>
              <a:rPr sz="2200" spc="-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Narrow"/>
                <a:cs typeface="Arial Narrow"/>
              </a:rPr>
              <a:t>syndrome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990600"/>
            <a:ext cx="39624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360" y="419100"/>
            <a:ext cx="404050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Anesthetic issues</a:t>
            </a:r>
            <a:r>
              <a:rPr spc="-30" dirty="0"/>
              <a:t> </a:t>
            </a:r>
            <a:r>
              <a:rPr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679" y="1139190"/>
            <a:ext cx="6421121" cy="2931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Anatomical</a:t>
            </a:r>
            <a:r>
              <a:rPr sz="20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changes: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308610" indent="-295910">
              <a:lnSpc>
                <a:spcPct val="100000"/>
              </a:lnSpc>
              <a:buChar char="•"/>
              <a:tabLst>
                <a:tab pos="307975" algn="l"/>
                <a:tab pos="308610" algn="l"/>
              </a:tabLst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Prognathism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macroglossia</a:t>
            </a:r>
            <a:endParaRPr sz="2000">
              <a:latin typeface="Arial Narrow"/>
              <a:cs typeface="Arial Narrow"/>
            </a:endParaRPr>
          </a:p>
          <a:p>
            <a:pPr marL="308610" indent="-295910">
              <a:lnSpc>
                <a:spcPct val="100000"/>
              </a:lnSpc>
              <a:spcBef>
                <a:spcPts val="459"/>
              </a:spcBef>
              <a:buChar char="•"/>
              <a:tabLst>
                <a:tab pos="307975" algn="l"/>
                <a:tab pos="308610" algn="l"/>
              </a:tabLst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thickening of </a:t>
            </a:r>
            <a:r>
              <a:rPr sz="2000" spc="-5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000" spc="-5" smtClean="0">
                <a:solidFill>
                  <a:srgbClr val="FFFFFF"/>
                </a:solidFill>
                <a:latin typeface="Arial Narrow"/>
                <a:cs typeface="Arial Narrow"/>
              </a:rPr>
              <a:t>pharyngeal</a:t>
            </a:r>
            <a:r>
              <a:rPr lang="en-US" sz="2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sz="2000" spc="-5" smtClean="0">
                <a:solidFill>
                  <a:srgbClr val="FFFFFF"/>
                </a:solidFill>
                <a:latin typeface="Arial Narrow"/>
                <a:cs typeface="Arial Narrow"/>
              </a:rPr>
              <a:t>laryngeal </a:t>
            </a:r>
            <a:r>
              <a:rPr sz="2000">
                <a:solidFill>
                  <a:srgbClr val="FFFFFF"/>
                </a:solidFill>
                <a:latin typeface="Arial Narrow"/>
                <a:cs typeface="Arial Narrow"/>
              </a:rPr>
              <a:t>soft </a:t>
            </a:r>
            <a:r>
              <a:rPr sz="2000" spc="-5" smtClean="0">
                <a:solidFill>
                  <a:srgbClr val="FFFFFF"/>
                </a:solidFill>
                <a:latin typeface="Arial Narrow"/>
                <a:cs typeface="Arial Narrow"/>
              </a:rPr>
              <a:t>tissues</a:t>
            </a:r>
            <a:r>
              <a:rPr lang="en-US" sz="2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000" spc="-5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vocal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cords</a:t>
            </a:r>
            <a:endParaRPr sz="2000">
              <a:latin typeface="Arial Narrow"/>
              <a:cs typeface="Arial Narrow"/>
            </a:endParaRPr>
          </a:p>
          <a:p>
            <a:pPr marL="186690" marR="1096645" indent="-173990">
              <a:lnSpc>
                <a:spcPct val="119600"/>
              </a:lnSpc>
              <a:buClr>
                <a:srgbClr val="FFFFFF"/>
              </a:buClr>
              <a:buFont typeface="Arial Narrow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reduction in the size  of laryngeal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aperture</a:t>
            </a:r>
            <a:endParaRPr sz="2000">
              <a:latin typeface="Arial Narrow"/>
              <a:cs typeface="Arial Narrow"/>
            </a:endParaRPr>
          </a:p>
          <a:p>
            <a:pPr marL="186690" marR="391160" indent="-173990">
              <a:lnSpc>
                <a:spcPts val="2870"/>
              </a:lnSpc>
              <a:spcBef>
                <a:spcPts val="160"/>
              </a:spcBef>
              <a:buClr>
                <a:srgbClr val="FFFFFF"/>
              </a:buClr>
              <a:buFont typeface="Arial Narrow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hypertrophy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000" spc="-5">
                <a:solidFill>
                  <a:srgbClr val="FFFFFF"/>
                </a:solidFill>
                <a:latin typeface="Arial Narrow"/>
                <a:cs typeface="Arial Narrow"/>
              </a:rPr>
              <a:t>periepiglottic </a:t>
            </a:r>
            <a:r>
              <a:rPr sz="2000" spc="-5" smtClean="0">
                <a:solidFill>
                  <a:srgbClr val="FFFFFF"/>
                </a:solidFill>
                <a:latin typeface="Arial Narrow"/>
                <a:cs typeface="Arial Narrow"/>
              </a:rPr>
              <a:t>folds</a:t>
            </a:r>
            <a:endParaRPr sz="2000">
              <a:latin typeface="Arial Narrow"/>
              <a:cs typeface="Arial Narrow"/>
            </a:endParaRPr>
          </a:p>
          <a:p>
            <a:pPr marL="308610" indent="-295910">
              <a:lnSpc>
                <a:spcPct val="100000"/>
              </a:lnSpc>
              <a:spcBef>
                <a:spcPts val="290"/>
              </a:spcBef>
              <a:buChar char="•"/>
              <a:tabLst>
                <a:tab pos="307975" algn="l"/>
                <a:tab pos="308610" algn="l"/>
              </a:tabLst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Recurrent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laryngeal nerve</a:t>
            </a:r>
            <a:r>
              <a:rPr sz="20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palsy</a:t>
            </a:r>
            <a:endParaRPr sz="2000">
              <a:latin typeface="Arial Narrow"/>
              <a:cs typeface="Arial Narrow"/>
            </a:endParaRPr>
          </a:p>
          <a:p>
            <a:pPr marL="308610" indent="-295910">
              <a:lnSpc>
                <a:spcPct val="100000"/>
              </a:lnSpc>
              <a:spcBef>
                <a:spcPts val="470"/>
              </a:spcBef>
              <a:buChar char="•"/>
              <a:tabLst>
                <a:tab pos="307975" algn="l"/>
                <a:tab pos="308610" algn="l"/>
              </a:tabLst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enlarged thyroid: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25%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9000" y="609600"/>
            <a:ext cx="1905000" cy="164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2362200"/>
            <a:ext cx="21336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6039" y="594359"/>
            <a:ext cx="8001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:-</a:t>
            </a:r>
            <a:r>
              <a:rPr sz="2200" spc="-100" dirty="0"/>
              <a:t> </a:t>
            </a:r>
            <a:r>
              <a:rPr sz="2200" spc="-5" dirty="0"/>
              <a:t>OSA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8739" y="3475990"/>
            <a:ext cx="1803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6519" y="3487420"/>
            <a:ext cx="19602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:-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Hypertension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789929"/>
            <a:ext cx="1803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5801359"/>
            <a:ext cx="27984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:-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Glucose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intolerance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800" y="151129"/>
            <a:ext cx="5181600" cy="2569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2895600"/>
            <a:ext cx="33528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4953000"/>
            <a:ext cx="16764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42900"/>
            <a:ext cx="2537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Acromegaly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853440"/>
            <a:ext cx="5395595" cy="498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Increased skull size, enlarged lower</a:t>
            </a:r>
            <a:r>
              <a:rPr sz="2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jaw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Mal occlusion of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teeth</a:t>
            </a:r>
            <a:endParaRPr sz="2200">
              <a:latin typeface="Trebuchet MS"/>
              <a:cs typeface="Trebuchet MS"/>
            </a:endParaRPr>
          </a:p>
          <a:p>
            <a:pPr marL="263525" marR="299085" indent="-251460">
              <a:lnSpc>
                <a:spcPts val="4560"/>
              </a:lnSpc>
              <a:spcBef>
                <a:spcPts val="459"/>
              </a:spcBef>
              <a:buClr>
                <a:srgbClr val="FFFFFF"/>
              </a:buClr>
              <a:buFont typeface="Wingdings 2"/>
              <a:buChar char=""/>
              <a:tabLst>
                <a:tab pos="294005" algn="l"/>
                <a:tab pos="294640" algn="l"/>
                <a:tab pos="3853179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cr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ia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p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m,	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ened 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ynge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yn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ues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4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Hypertension,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Cardiomegaly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Impaired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LV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function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Impaired Glucose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tolerance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Proximal 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myopathy,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difficult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cannulation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Enlarged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thyroid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1066800"/>
            <a:ext cx="2753359" cy="390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42430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Cushing’s </a:t>
            </a:r>
            <a:r>
              <a:rPr spc="-5" dirty="0"/>
              <a:t>syndrome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250" y="1847850"/>
            <a:ext cx="4746625" cy="376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Appearance</a:t>
            </a:r>
            <a:endParaRPr sz="20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Impaired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Glucose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tolerance</a:t>
            </a:r>
            <a:endParaRPr sz="2000">
              <a:latin typeface="Trebuchet MS"/>
              <a:cs typeface="Trebuchet MS"/>
            </a:endParaRPr>
          </a:p>
          <a:p>
            <a:pPr marL="294005" marR="1235075" indent="-294005">
              <a:lnSpc>
                <a:spcPct val="160800"/>
              </a:lnSpc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Hypertension, ECG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changes, 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LVH,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ASH</a:t>
            </a:r>
            <a:endParaRPr sz="20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Hypernatremia, hypokalemia,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alkalosis</a:t>
            </a:r>
            <a:endParaRPr sz="20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OSA,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GERD</a:t>
            </a:r>
            <a:endParaRPr sz="20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Proximal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myopathy</a:t>
            </a:r>
            <a:endParaRPr sz="20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Cannulation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1143000"/>
            <a:ext cx="31242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b="1" dirty="0" smtClean="0">
                <a:solidFill>
                  <a:schemeClr val="bg1"/>
                </a:solidFill>
              </a:rPr>
              <a:t>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Under radiological control, surgeon enters </a:t>
            </a:r>
            <a:r>
              <a:rPr lang="en-US" dirty="0" err="1" smtClean="0">
                <a:solidFill>
                  <a:schemeClr val="bg1"/>
                </a:solidFill>
              </a:rPr>
              <a:t>sphenoidsinus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Reaches pituitary </a:t>
            </a:r>
            <a:r>
              <a:rPr lang="en-US" dirty="0" err="1" smtClean="0">
                <a:solidFill>
                  <a:schemeClr val="bg1"/>
                </a:solidFill>
              </a:rPr>
              <a:t>fossa</a:t>
            </a:r>
            <a:r>
              <a:rPr lang="en-US" dirty="0" smtClean="0">
                <a:solidFill>
                  <a:schemeClr val="bg1"/>
                </a:solidFill>
              </a:rPr>
              <a:t> by removing bony floor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After incising </a:t>
            </a:r>
            <a:r>
              <a:rPr lang="en-US" dirty="0" err="1" smtClean="0">
                <a:solidFill>
                  <a:schemeClr val="bg1"/>
                </a:solidFill>
              </a:rPr>
              <a:t>dura</a:t>
            </a:r>
            <a:r>
              <a:rPr lang="en-US" dirty="0" smtClean="0">
                <a:solidFill>
                  <a:schemeClr val="bg1"/>
                </a:solidFill>
              </a:rPr>
              <a:t>, tumor is removed and nasal packs inserted.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1780" y="266700"/>
            <a:ext cx="404431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Surgical</a:t>
            </a:r>
            <a:r>
              <a:rPr spc="-65" dirty="0"/>
              <a:t> </a:t>
            </a:r>
            <a:r>
              <a:rPr dirty="0"/>
              <a:t>approach: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710690"/>
            <a:ext cx="3331845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endParaRPr lang="en-US" sz="2000" spc="-4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45" smtClean="0">
                <a:solidFill>
                  <a:srgbClr val="FFFFFF"/>
                </a:solidFill>
                <a:latin typeface="Trebuchet MS"/>
                <a:cs typeface="Trebuchet MS"/>
              </a:rPr>
              <a:t>Trans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sphenoidal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endParaRPr sz="2000">
              <a:latin typeface="Trebuchet MS"/>
              <a:cs typeface="Trebuchet MS"/>
            </a:endParaRPr>
          </a:p>
          <a:p>
            <a:pPr marL="562610" lvl="1" indent="-168910">
              <a:lnSpc>
                <a:spcPct val="100000"/>
              </a:lnSpc>
              <a:spcBef>
                <a:spcPts val="1930"/>
              </a:spcBef>
              <a:buChar char="-"/>
              <a:tabLst>
                <a:tab pos="56261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Sublabial</a:t>
            </a:r>
            <a:endParaRPr sz="2000">
              <a:latin typeface="Trebuchet MS"/>
              <a:cs typeface="Trebuchet MS"/>
            </a:endParaRPr>
          </a:p>
          <a:p>
            <a:pPr marL="562610" lvl="1" indent="-168910">
              <a:lnSpc>
                <a:spcPct val="100000"/>
              </a:lnSpc>
              <a:spcBef>
                <a:spcPts val="1930"/>
              </a:spcBef>
              <a:buChar char="-"/>
              <a:tabLst>
                <a:tab pos="56261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Endonasal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3910329"/>
            <a:ext cx="3259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Trans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ethmoidal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4572000"/>
            <a:ext cx="1760855" cy="143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Trans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cranial</a:t>
            </a:r>
            <a:endParaRPr sz="2000">
              <a:latin typeface="Trebuchet MS"/>
              <a:cs typeface="Trebuchet MS"/>
            </a:endParaRPr>
          </a:p>
          <a:p>
            <a:pPr marL="562610" lvl="1" indent="-168910">
              <a:lnSpc>
                <a:spcPct val="100000"/>
              </a:lnSpc>
              <a:spcBef>
                <a:spcPts val="1930"/>
              </a:spcBef>
              <a:buChar char="-"/>
              <a:tabLst>
                <a:tab pos="56261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Subfrontal</a:t>
            </a:r>
            <a:endParaRPr sz="2000">
              <a:latin typeface="Trebuchet MS"/>
              <a:cs typeface="Trebuchet MS"/>
            </a:endParaRPr>
          </a:p>
          <a:p>
            <a:pPr marL="562610" lvl="1" indent="-168910">
              <a:lnSpc>
                <a:spcPct val="100000"/>
              </a:lnSpc>
              <a:spcBef>
                <a:spcPts val="1930"/>
              </a:spcBef>
              <a:buChar char="-"/>
              <a:tabLst>
                <a:tab pos="56261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Pterional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50545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" y="502919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240" y="50038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509" y="497840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779" y="49593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42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050" y="49403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" y="491490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90" y="489584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>
                <a:moveTo>
                  <a:pt x="0" y="0"/>
                </a:moveTo>
                <a:lnTo>
                  <a:pt x="86804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859" y="487680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129" y="485775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400" y="483869"/>
            <a:ext cx="8676640" cy="0"/>
          </a:xfrm>
          <a:custGeom>
            <a:avLst/>
            <a:gdLst/>
            <a:ahLst/>
            <a:cxnLst/>
            <a:rect l="l" t="t" r="r" b="b"/>
            <a:pathLst>
              <a:path w="8676640">
                <a:moveTo>
                  <a:pt x="0" y="0"/>
                </a:moveTo>
                <a:lnTo>
                  <a:pt x="86766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670" y="481330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" y="479425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209" y="477519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79" y="47561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" y="473709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020" y="471169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290" y="46926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59" y="46799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890" y="51180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159" y="509905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429" y="508000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620" y="51371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540" y="52450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809" y="521969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079" y="519430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350" y="51689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620" y="514984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190" y="53720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459" y="534669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2729" y="532130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000" y="52959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270" y="527050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029" y="55880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300" y="5562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2570" y="55308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10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" y="54990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109" y="547369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379" y="544830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650" y="54229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920" y="53975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2250" y="605155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520" y="602615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4790" y="599440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59" y="596265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7329" y="592455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600" y="589280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870" y="586105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1140" y="582294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409" y="579119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3679" y="575944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4950" y="572769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6220" y="569594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490" y="56578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759" y="56260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0029" y="560705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250" y="607059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9709" y="612775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79" y="60960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820" y="64389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090" y="63880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359" y="63436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629" y="630555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380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5900" y="626109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7170" y="62166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440" y="617219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279" y="65214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9550" y="648969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8279" y="65468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1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9389" y="695959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0660" y="689609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761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1929" y="681990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762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3200" y="675005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635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470" y="66929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5740" y="66420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7009" y="659130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4310" y="721994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46989">
            <a:solidFill>
              <a:srgbClr val="35A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0500" y="745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8765540" y="0"/>
                </a:moveTo>
                <a:lnTo>
                  <a:pt x="2540" y="0"/>
                </a:lnTo>
                <a:lnTo>
                  <a:pt x="2540" y="15239"/>
                </a:lnTo>
                <a:lnTo>
                  <a:pt x="8765540" y="15239"/>
                </a:lnTo>
                <a:lnTo>
                  <a:pt x="8765540" y="0"/>
                </a:lnTo>
                <a:close/>
              </a:path>
              <a:path w="8765540" h="45720">
                <a:moveTo>
                  <a:pt x="8765540" y="15240"/>
                </a:moveTo>
                <a:lnTo>
                  <a:pt x="1270" y="15240"/>
                </a:lnTo>
                <a:lnTo>
                  <a:pt x="1270" y="39370"/>
                </a:lnTo>
                <a:lnTo>
                  <a:pt x="0" y="39370"/>
                </a:lnTo>
                <a:lnTo>
                  <a:pt x="0" y="45720"/>
                </a:lnTo>
                <a:lnTo>
                  <a:pt x="8765540" y="45720"/>
                </a:lnTo>
                <a:lnTo>
                  <a:pt x="8765540" y="15240"/>
                </a:lnTo>
                <a:close/>
              </a:path>
            </a:pathLst>
          </a:custGeom>
          <a:solidFill>
            <a:srgbClr val="35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500" y="791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5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0500" y="838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5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500" y="88391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49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0500" y="9296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0500" y="97663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0500" y="10223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0500" y="10693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500" y="11150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500" y="11620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500" y="120776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0500" y="12547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39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0500" y="130048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0500" y="13462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0500" y="13931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0500" y="14389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0500" y="14859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0500" y="153161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0500" y="15786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0500" y="162433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9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0500" y="16713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0500" y="17170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0500" y="17627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0500" y="18097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0500" y="18567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08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0500" y="19024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08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0500" y="19481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0500" y="19951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F8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0500" y="20408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0500" y="20878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0500" y="21336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8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0500" y="21805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0500" y="22263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500" y="22733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500" y="23190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E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0500" y="23647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0500" y="24117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0500" y="24574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500" y="25044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0500" y="25501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0500" y="25971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0500" y="26428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D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0500" y="26885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0500" y="27355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0500" y="27813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0500" y="28282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0500" y="28740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0500" y="29210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0500" y="29667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0500" y="30137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B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0500" y="30594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0500" y="31051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0500" y="31521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0500" y="31991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0500" y="32448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0500" y="32905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0500" y="33375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A7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0500" y="33832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0500" y="34302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9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0500" y="34759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0500" y="35229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97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0500" y="35687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0500" y="36156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0500" y="36614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0500" y="37071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0500" y="37541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0500" y="37998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76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0500" y="38468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0500" y="38925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500" y="39395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0500" y="39852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0500" y="40322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0500" y="40779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0500" y="41236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66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0500" y="41706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0500" y="42164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66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0500" y="42633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0500" y="43091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56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0500" y="43561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0500" y="44018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0500" y="44475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55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0500" y="44945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45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0500" y="45415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0500" y="45872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D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0500" y="46329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45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0500" y="46799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0500" y="47256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0500" y="47726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0500" y="48183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0500" y="48653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0500" y="49110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0500" y="49580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0500" y="50038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0500" y="50495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25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0500" y="50965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0500" y="51422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15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0500" y="51892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1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0500" y="52349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0500" y="52819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151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0500" y="53276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0500" y="53746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0500" y="54203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0500" y="54660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0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0500" y="55130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04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0500" y="55587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04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0500" y="56057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0500" y="56515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90500" y="5698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0500" y="5744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0500" y="5791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F4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0500" y="58369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E4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0500" y="58839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0500" y="59296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1E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0500" y="59766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E4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0500" y="60223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0500" y="6099809"/>
            <a:ext cx="8764270" cy="15240"/>
          </a:xfrm>
          <a:custGeom>
            <a:avLst/>
            <a:gdLst/>
            <a:ahLst/>
            <a:cxnLst/>
            <a:rect l="l" t="t" r="r" b="b"/>
            <a:pathLst>
              <a:path w="8764270" h="15239">
                <a:moveTo>
                  <a:pt x="0" y="15239"/>
                </a:moveTo>
                <a:lnTo>
                  <a:pt x="8764270" y="15239"/>
                </a:lnTo>
                <a:lnTo>
                  <a:pt x="8764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0500" y="6068059"/>
            <a:ext cx="8765540" cy="31750"/>
          </a:xfrm>
          <a:custGeom>
            <a:avLst/>
            <a:gdLst/>
            <a:ahLst/>
            <a:cxnLst/>
            <a:rect l="l" t="t" r="r" b="b"/>
            <a:pathLst>
              <a:path w="8765540" h="31750">
                <a:moveTo>
                  <a:pt x="0" y="31749"/>
                </a:moveTo>
                <a:lnTo>
                  <a:pt x="8765540" y="31749"/>
                </a:lnTo>
                <a:lnTo>
                  <a:pt x="876554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0500" y="6134100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1016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0500" y="6115050"/>
            <a:ext cx="8763000" cy="13970"/>
          </a:xfrm>
          <a:custGeom>
            <a:avLst/>
            <a:gdLst/>
            <a:ahLst/>
            <a:cxnLst/>
            <a:rect l="l" t="t" r="r" b="b"/>
            <a:pathLst>
              <a:path w="8763000" h="13970">
                <a:moveTo>
                  <a:pt x="0" y="13969"/>
                </a:moveTo>
                <a:lnTo>
                  <a:pt x="8763000" y="13969"/>
                </a:lnTo>
                <a:lnTo>
                  <a:pt x="87630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4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0500" y="6159500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175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0500" y="6153784"/>
            <a:ext cx="8759190" cy="0"/>
          </a:xfrm>
          <a:custGeom>
            <a:avLst/>
            <a:gdLst/>
            <a:ahLst/>
            <a:cxnLst/>
            <a:rect l="l" t="t" r="r" b="b"/>
            <a:pathLst>
              <a:path w="8759190">
                <a:moveTo>
                  <a:pt x="0" y="0"/>
                </a:moveTo>
                <a:lnTo>
                  <a:pt x="8759190" y="0"/>
                </a:lnTo>
              </a:path>
            </a:pathLst>
          </a:custGeom>
          <a:ln w="889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0500" y="6144259"/>
            <a:ext cx="8760460" cy="0"/>
          </a:xfrm>
          <a:custGeom>
            <a:avLst/>
            <a:gdLst/>
            <a:ahLst/>
            <a:cxnLst/>
            <a:rect l="l" t="t" r="r" b="b"/>
            <a:pathLst>
              <a:path w="8760460">
                <a:moveTo>
                  <a:pt x="0" y="0"/>
                </a:moveTo>
                <a:lnTo>
                  <a:pt x="8760460" y="0"/>
                </a:lnTo>
              </a:path>
            </a:pathLst>
          </a:custGeom>
          <a:ln w="10159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0500" y="6186170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0500" y="6180454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90500" y="6174104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0500" y="6167754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0500" y="6162675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81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0500" y="620585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0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0500" y="6201409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8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0500" y="619632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0500" y="619125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0500" y="6211570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0500" y="6208395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0500" y="6230620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0500" y="622617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0500" y="622172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0500" y="621665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0500" y="6244590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0500" y="624014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0500" y="6235700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0500" y="625220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0500" y="6249034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0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90500" y="6258559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0500" y="6255384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90500" y="6299834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90500" y="629792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0500" y="629475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0500" y="629157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0500" y="6288404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500" y="628522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0500" y="6282054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0500" y="6278879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500" y="627570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500" y="6272529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500" y="6269354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0500" y="6266179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500" y="6263004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84919" y="6344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500" y="634365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0500" y="6341745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87459" y="6339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0500" y="6338570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0500" y="633602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0500" y="6334125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891269" y="633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0500" y="633095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0500" y="6329045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893809" y="63271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0500" y="632587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0500" y="632332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0500" y="632079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0500" y="631825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0500" y="6316345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900159" y="6314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0500" y="6313170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0500" y="63106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0500" y="630745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09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0500" y="63042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0500" y="630174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0500" y="6391275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859519" y="638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0500" y="6388100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0500" y="638619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0500" y="6384925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863330" y="638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0500" y="6381750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0500" y="6379845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865869" y="6377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0500" y="6376034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0500" y="6373495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869680" y="6371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500" y="6369684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0500" y="636714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873490" y="63652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0500" y="6363334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0500" y="6360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877300" y="63588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0500" y="6357620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0500" y="635507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0500" y="6353175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881109" y="635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0500" y="635063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0500" y="634872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0500" y="634682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0500" y="6438265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0500" y="6436995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826500" y="6435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0500" y="6433820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2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0500" y="6431915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0500" y="6430645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8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831580" y="6428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90500" y="6427470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0500" y="6425565"/>
            <a:ext cx="8643620" cy="0"/>
          </a:xfrm>
          <a:custGeom>
            <a:avLst/>
            <a:gdLst/>
            <a:ahLst/>
            <a:cxnLst/>
            <a:rect l="l" t="t" r="r" b="b"/>
            <a:pathLst>
              <a:path w="8643620">
                <a:moveTo>
                  <a:pt x="0" y="0"/>
                </a:moveTo>
                <a:lnTo>
                  <a:pt x="864362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0500" y="6424295"/>
            <a:ext cx="8644890" cy="0"/>
          </a:xfrm>
          <a:custGeom>
            <a:avLst/>
            <a:gdLst/>
            <a:ahLst/>
            <a:cxnLst/>
            <a:rect l="l" t="t" r="r" b="b"/>
            <a:pathLst>
              <a:path w="8644890">
                <a:moveTo>
                  <a:pt x="0" y="0"/>
                </a:moveTo>
                <a:lnTo>
                  <a:pt x="864489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836659" y="6422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90500" y="6421120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4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90500" y="6419215"/>
            <a:ext cx="8648700" cy="0"/>
          </a:xfrm>
          <a:custGeom>
            <a:avLst/>
            <a:gdLst/>
            <a:ahLst/>
            <a:cxnLst/>
            <a:rect l="l" t="t" r="r" b="b"/>
            <a:pathLst>
              <a:path w="8648700">
                <a:moveTo>
                  <a:pt x="0" y="0"/>
                </a:moveTo>
                <a:lnTo>
                  <a:pt x="86487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0500" y="6417945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9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0500" y="6416675"/>
            <a:ext cx="8651240" cy="0"/>
          </a:xfrm>
          <a:custGeom>
            <a:avLst/>
            <a:gdLst/>
            <a:ahLst/>
            <a:cxnLst/>
            <a:rect l="l" t="t" r="r" b="b"/>
            <a:pathLst>
              <a:path w="8651240">
                <a:moveTo>
                  <a:pt x="0" y="0"/>
                </a:moveTo>
                <a:lnTo>
                  <a:pt x="86512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841740" y="641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0500" y="6414134"/>
            <a:ext cx="8652510" cy="0"/>
          </a:xfrm>
          <a:custGeom>
            <a:avLst/>
            <a:gdLst/>
            <a:ahLst/>
            <a:cxnLst/>
            <a:rect l="l" t="t" r="r" b="b"/>
            <a:pathLst>
              <a:path w="8652510">
                <a:moveTo>
                  <a:pt x="0" y="0"/>
                </a:moveTo>
                <a:lnTo>
                  <a:pt x="86525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0500" y="6412229"/>
            <a:ext cx="8653780" cy="0"/>
          </a:xfrm>
          <a:custGeom>
            <a:avLst/>
            <a:gdLst/>
            <a:ahLst/>
            <a:cxnLst/>
            <a:rect l="l" t="t" r="r" b="b"/>
            <a:pathLst>
              <a:path w="8653780">
                <a:moveTo>
                  <a:pt x="0" y="0"/>
                </a:moveTo>
                <a:lnTo>
                  <a:pt x="865378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845550" y="6409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500" y="6407784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59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0500" y="6405245"/>
            <a:ext cx="8658860" cy="0"/>
          </a:xfrm>
          <a:custGeom>
            <a:avLst/>
            <a:gdLst/>
            <a:ahLst/>
            <a:cxnLst/>
            <a:rect l="l" t="t" r="r" b="b"/>
            <a:pathLst>
              <a:path w="8658860">
                <a:moveTo>
                  <a:pt x="0" y="0"/>
                </a:moveTo>
                <a:lnTo>
                  <a:pt x="86588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0500" y="6403975"/>
            <a:ext cx="8660130" cy="0"/>
          </a:xfrm>
          <a:custGeom>
            <a:avLst/>
            <a:gdLst/>
            <a:ahLst/>
            <a:cxnLst/>
            <a:rect l="l" t="t" r="r" b="b"/>
            <a:pathLst>
              <a:path w="8660130">
                <a:moveTo>
                  <a:pt x="0" y="0"/>
                </a:moveTo>
                <a:lnTo>
                  <a:pt x="86601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850630" y="640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0500" y="640143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0500" y="6399529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6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854440" y="6396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90500" y="639508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0500" y="639254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0500" y="648398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0500" y="6482715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0500" y="6481445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0500" y="6480175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789669" y="647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0500" y="6477634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6004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0500" y="6476365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>
                <a:moveTo>
                  <a:pt x="0" y="0"/>
                </a:moveTo>
                <a:lnTo>
                  <a:pt x="86017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0500" y="6475095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90500" y="647382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42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90500" y="6471920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0500" y="647001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0500" y="646874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0500" y="6467475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801100" y="646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0500" y="6464934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0500" y="6463029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90500" y="6461125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806180" y="645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0500" y="6458584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0500" y="645731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0500" y="6455409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811259" y="645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90500" y="6452234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0500" y="6450965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0500" y="6449695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5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90500" y="6448425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816340" y="644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0500" y="6445884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0500" y="644461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0500" y="6443345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21419" y="6441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90500" y="6440170"/>
            <a:ext cx="8632190" cy="0"/>
          </a:xfrm>
          <a:custGeom>
            <a:avLst/>
            <a:gdLst/>
            <a:ahLst/>
            <a:cxnLst/>
            <a:rect l="l" t="t" r="r" b="b"/>
            <a:pathLst>
              <a:path w="8632190">
                <a:moveTo>
                  <a:pt x="0" y="0"/>
                </a:moveTo>
                <a:lnTo>
                  <a:pt x="86321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90500" y="6530975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735059" y="65290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90500" y="652843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90500" y="6527165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738869" y="65252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90500" y="6524625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742680" y="65227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0500" y="6522084"/>
            <a:ext cx="8553450" cy="0"/>
          </a:xfrm>
          <a:custGeom>
            <a:avLst/>
            <a:gdLst/>
            <a:ahLst/>
            <a:cxnLst/>
            <a:rect l="l" t="t" r="r" b="b"/>
            <a:pathLst>
              <a:path w="8553450">
                <a:moveTo>
                  <a:pt x="0" y="0"/>
                </a:moveTo>
                <a:lnTo>
                  <a:pt x="85534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90500" y="6520815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>
                <a:moveTo>
                  <a:pt x="0" y="0"/>
                </a:moveTo>
                <a:lnTo>
                  <a:pt x="85547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746490" y="65189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0500" y="6518275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750300" y="65163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90500" y="6515734"/>
            <a:ext cx="8561070" cy="0"/>
          </a:xfrm>
          <a:custGeom>
            <a:avLst/>
            <a:gdLst/>
            <a:ahLst/>
            <a:cxnLst/>
            <a:rect l="l" t="t" r="r" b="b"/>
            <a:pathLst>
              <a:path w="8561070">
                <a:moveTo>
                  <a:pt x="0" y="0"/>
                </a:moveTo>
                <a:lnTo>
                  <a:pt x="85610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90500" y="6514465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23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754109" y="65125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90500" y="6511925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756650" y="65100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90500" y="6509384"/>
            <a:ext cx="8567420" cy="0"/>
          </a:xfrm>
          <a:custGeom>
            <a:avLst/>
            <a:gdLst/>
            <a:ahLst/>
            <a:cxnLst/>
            <a:rect l="l" t="t" r="r" b="b"/>
            <a:pathLst>
              <a:path w="8567420">
                <a:moveTo>
                  <a:pt x="0" y="0"/>
                </a:moveTo>
                <a:lnTo>
                  <a:pt x="85674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90500" y="650811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761730" y="6506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0500" y="650557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764269" y="6503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0500" y="6503034"/>
            <a:ext cx="8575040" cy="0"/>
          </a:xfrm>
          <a:custGeom>
            <a:avLst/>
            <a:gdLst/>
            <a:ahLst/>
            <a:cxnLst/>
            <a:rect l="l" t="t" r="r" b="b"/>
            <a:pathLst>
              <a:path w="8575040">
                <a:moveTo>
                  <a:pt x="0" y="0"/>
                </a:moveTo>
                <a:lnTo>
                  <a:pt x="85750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0500" y="6501765"/>
            <a:ext cx="8576310" cy="0"/>
          </a:xfrm>
          <a:custGeom>
            <a:avLst/>
            <a:gdLst/>
            <a:ahLst/>
            <a:cxnLst/>
            <a:rect l="l" t="t" r="r" b="b"/>
            <a:pathLst>
              <a:path w="8576310">
                <a:moveTo>
                  <a:pt x="0" y="0"/>
                </a:moveTo>
                <a:lnTo>
                  <a:pt x="85763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768080" y="6499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90500" y="64992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770619" y="649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90500" y="6496684"/>
            <a:ext cx="8582660" cy="0"/>
          </a:xfrm>
          <a:custGeom>
            <a:avLst/>
            <a:gdLst/>
            <a:ahLst/>
            <a:cxnLst/>
            <a:rect l="l" t="t" r="r" b="b"/>
            <a:pathLst>
              <a:path w="8582660">
                <a:moveTo>
                  <a:pt x="0" y="0"/>
                </a:moveTo>
                <a:lnTo>
                  <a:pt x="85826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0500" y="6495415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90500" y="649414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90500" y="64928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778240" y="649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90500" y="6490334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90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90500" y="648906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0500" y="6487795"/>
            <a:ext cx="8591550" cy="0"/>
          </a:xfrm>
          <a:custGeom>
            <a:avLst/>
            <a:gdLst/>
            <a:ahLst/>
            <a:cxnLst/>
            <a:rect l="l" t="t" r="r" b="b"/>
            <a:pathLst>
              <a:path w="8591550">
                <a:moveTo>
                  <a:pt x="0" y="0"/>
                </a:moveTo>
                <a:lnTo>
                  <a:pt x="85915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90500" y="64865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90500" y="648525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671559" y="65760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90500" y="6575425"/>
            <a:ext cx="8482330" cy="0"/>
          </a:xfrm>
          <a:custGeom>
            <a:avLst/>
            <a:gdLst/>
            <a:ahLst/>
            <a:cxnLst/>
            <a:rect l="l" t="t" r="r" b="b"/>
            <a:pathLst>
              <a:path w="8482330">
                <a:moveTo>
                  <a:pt x="0" y="0"/>
                </a:moveTo>
                <a:lnTo>
                  <a:pt x="84823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675369" y="65735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90500" y="6572884"/>
            <a:ext cx="8487410" cy="0"/>
          </a:xfrm>
          <a:custGeom>
            <a:avLst/>
            <a:gdLst/>
            <a:ahLst/>
            <a:cxnLst/>
            <a:rect l="l" t="t" r="r" b="b"/>
            <a:pathLst>
              <a:path w="8487410">
                <a:moveTo>
                  <a:pt x="0" y="0"/>
                </a:moveTo>
                <a:lnTo>
                  <a:pt x="84874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90500" y="6571615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6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681719" y="65697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90500" y="6569075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685530" y="65671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0500" y="656653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90500" y="6565265"/>
            <a:ext cx="8497570" cy="0"/>
          </a:xfrm>
          <a:custGeom>
            <a:avLst/>
            <a:gdLst/>
            <a:ahLst/>
            <a:cxnLst/>
            <a:rect l="l" t="t" r="r" b="b"/>
            <a:pathLst>
              <a:path w="8497570">
                <a:moveTo>
                  <a:pt x="0" y="0"/>
                </a:moveTo>
                <a:lnTo>
                  <a:pt x="84975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690609" y="65633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90500" y="6562725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694419" y="6560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90500" y="6560184"/>
            <a:ext cx="8505190" cy="0"/>
          </a:xfrm>
          <a:custGeom>
            <a:avLst/>
            <a:gdLst/>
            <a:ahLst/>
            <a:cxnLst/>
            <a:rect l="l" t="t" r="r" b="b"/>
            <a:pathLst>
              <a:path w="8505190">
                <a:moveTo>
                  <a:pt x="0" y="0"/>
                </a:moveTo>
                <a:lnTo>
                  <a:pt x="85051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90500" y="655891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699500" y="65570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90500" y="6556375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703309" y="65544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90500" y="6553834"/>
            <a:ext cx="8514080" cy="0"/>
          </a:xfrm>
          <a:custGeom>
            <a:avLst/>
            <a:gdLst/>
            <a:ahLst/>
            <a:cxnLst/>
            <a:rect l="l" t="t" r="r" b="b"/>
            <a:pathLst>
              <a:path w="8514080">
                <a:moveTo>
                  <a:pt x="0" y="0"/>
                </a:moveTo>
                <a:lnTo>
                  <a:pt x="85140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90500" y="6552565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08390" y="6550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90500" y="6550025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710930" y="65481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90500" y="6547484"/>
            <a:ext cx="8521700" cy="0"/>
          </a:xfrm>
          <a:custGeom>
            <a:avLst/>
            <a:gdLst/>
            <a:ahLst/>
            <a:cxnLst/>
            <a:rect l="l" t="t" r="r" b="b"/>
            <a:pathLst>
              <a:path w="8521700">
                <a:moveTo>
                  <a:pt x="0" y="0"/>
                </a:moveTo>
                <a:lnTo>
                  <a:pt x="85217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0500" y="654621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716009" y="6544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0500" y="6543675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718550" y="65417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40" y="1269"/>
                </a:lnTo>
                <a:lnTo>
                  <a:pt x="254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90500" y="6541134"/>
            <a:ext cx="8530590" cy="0"/>
          </a:xfrm>
          <a:custGeom>
            <a:avLst/>
            <a:gdLst/>
            <a:ahLst/>
            <a:cxnLst/>
            <a:rect l="l" t="t" r="r" b="b"/>
            <a:pathLst>
              <a:path w="8530590">
                <a:moveTo>
                  <a:pt x="0" y="0"/>
                </a:moveTo>
                <a:lnTo>
                  <a:pt x="85305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90500" y="653986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723630" y="6537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90500" y="653732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727440" y="65354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0500" y="6534784"/>
            <a:ext cx="8538210" cy="0"/>
          </a:xfrm>
          <a:custGeom>
            <a:avLst/>
            <a:gdLst/>
            <a:ahLst/>
            <a:cxnLst/>
            <a:rect l="l" t="t" r="r" b="b"/>
            <a:pathLst>
              <a:path w="8538210">
                <a:moveTo>
                  <a:pt x="0" y="0"/>
                </a:moveTo>
                <a:lnTo>
                  <a:pt x="85382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0500" y="6533515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731250" y="65316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0500" y="6623050"/>
            <a:ext cx="8392160" cy="0"/>
          </a:xfrm>
          <a:custGeom>
            <a:avLst/>
            <a:gdLst/>
            <a:ahLst/>
            <a:cxnLst/>
            <a:rect l="l" t="t" r="r" b="b"/>
            <a:pathLst>
              <a:path w="8392160">
                <a:moveTo>
                  <a:pt x="0" y="0"/>
                </a:moveTo>
                <a:lnTo>
                  <a:pt x="839216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585200" y="66205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0500" y="6619875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591550" y="66179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0500" y="6616700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600440" y="66141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0500" y="6613525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605519" y="66116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0500" y="6610350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613140" y="66078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0500" y="66071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618219" y="66052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500" y="6604000"/>
            <a:ext cx="8432800" cy="0"/>
          </a:xfrm>
          <a:custGeom>
            <a:avLst/>
            <a:gdLst/>
            <a:ahLst/>
            <a:cxnLst/>
            <a:rect l="l" t="t" r="r" b="b"/>
            <a:pathLst>
              <a:path w="8432800">
                <a:moveTo>
                  <a:pt x="0" y="0"/>
                </a:moveTo>
                <a:lnTo>
                  <a:pt x="84328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625840" y="6601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0500" y="6600825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630919" y="65989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0500" y="6597650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>
                <a:moveTo>
                  <a:pt x="0" y="0"/>
                </a:moveTo>
                <a:lnTo>
                  <a:pt x="84455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637269" y="65951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0500" y="6594475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642350" y="65925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0500" y="6591300"/>
            <a:ext cx="8456930" cy="0"/>
          </a:xfrm>
          <a:custGeom>
            <a:avLst/>
            <a:gdLst/>
            <a:ahLst/>
            <a:cxnLst/>
            <a:rect l="l" t="t" r="r" b="b"/>
            <a:pathLst>
              <a:path w="8456930">
                <a:moveTo>
                  <a:pt x="0" y="0"/>
                </a:moveTo>
                <a:lnTo>
                  <a:pt x="845693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649969" y="6588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0500" y="6588125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653780" y="65862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0500" y="6584950"/>
            <a:ext cx="8467090" cy="0"/>
          </a:xfrm>
          <a:custGeom>
            <a:avLst/>
            <a:gdLst/>
            <a:ahLst/>
            <a:cxnLst/>
            <a:rect l="l" t="t" r="r" b="b"/>
            <a:pathLst>
              <a:path w="8467090">
                <a:moveTo>
                  <a:pt x="0" y="0"/>
                </a:moveTo>
                <a:lnTo>
                  <a:pt x="846709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660130" y="65824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0500" y="6581775"/>
            <a:ext cx="8472170" cy="0"/>
          </a:xfrm>
          <a:custGeom>
            <a:avLst/>
            <a:gdLst/>
            <a:ahLst/>
            <a:cxnLst/>
            <a:rect l="l" t="t" r="r" b="b"/>
            <a:pathLst>
              <a:path w="8472170">
                <a:moveTo>
                  <a:pt x="0" y="0"/>
                </a:moveTo>
                <a:lnTo>
                  <a:pt x="847217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665209" y="65798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0500" y="657860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2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90500" y="6656705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0500" y="6654800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491219" y="66522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0500" y="665162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501380" y="66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0500" y="6648450"/>
            <a:ext cx="8319770" cy="0"/>
          </a:xfrm>
          <a:custGeom>
            <a:avLst/>
            <a:gdLst/>
            <a:ahLst/>
            <a:cxnLst/>
            <a:rect l="l" t="t" r="r" b="b"/>
            <a:pathLst>
              <a:path w="8319770">
                <a:moveTo>
                  <a:pt x="0" y="0"/>
                </a:moveTo>
                <a:lnTo>
                  <a:pt x="831977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514080" y="66459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0500" y="6645275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524240" y="664336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" y="6642100"/>
            <a:ext cx="8342630" cy="0"/>
          </a:xfrm>
          <a:custGeom>
            <a:avLst/>
            <a:gdLst/>
            <a:ahLst/>
            <a:cxnLst/>
            <a:rect l="l" t="t" r="r" b="b"/>
            <a:pathLst>
              <a:path w="8342630">
                <a:moveTo>
                  <a:pt x="0" y="0"/>
                </a:moveTo>
                <a:lnTo>
                  <a:pt x="83426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535669" y="66395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" y="6638925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543290" y="66370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0500" y="663575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553450" y="66332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0500" y="6632575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559800" y="66306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0500" y="6629400"/>
            <a:ext cx="8374380" cy="0"/>
          </a:xfrm>
          <a:custGeom>
            <a:avLst/>
            <a:gdLst/>
            <a:ahLst/>
            <a:cxnLst/>
            <a:rect l="l" t="t" r="r" b="b"/>
            <a:pathLst>
              <a:path w="8374380">
                <a:moveTo>
                  <a:pt x="0" y="0"/>
                </a:moveTo>
                <a:lnTo>
                  <a:pt x="83743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568690" y="66268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0500" y="66262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575040" y="662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0500" y="6663055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>
                <a:moveTo>
                  <a:pt x="0" y="0"/>
                </a:moveTo>
                <a:lnTo>
                  <a:pt x="82511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0500" y="6661784"/>
            <a:ext cx="8260080" cy="0"/>
          </a:xfrm>
          <a:custGeom>
            <a:avLst/>
            <a:gdLst/>
            <a:ahLst/>
            <a:cxnLst/>
            <a:rect l="l" t="t" r="r" b="b"/>
            <a:pathLst>
              <a:path w="8260080">
                <a:moveTo>
                  <a:pt x="0" y="0"/>
                </a:moveTo>
                <a:lnTo>
                  <a:pt x="82600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0500" y="6660515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0500" y="6659244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7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0500" y="6657975"/>
            <a:ext cx="8279130" cy="0"/>
          </a:xfrm>
          <a:custGeom>
            <a:avLst/>
            <a:gdLst/>
            <a:ahLst/>
            <a:cxnLst/>
            <a:rect l="l" t="t" r="r" b="b"/>
            <a:pathLst>
              <a:path w="8279130">
                <a:moveTo>
                  <a:pt x="0" y="0"/>
                </a:moveTo>
                <a:lnTo>
                  <a:pt x="82791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0500" y="6669405"/>
            <a:ext cx="8187690" cy="0"/>
          </a:xfrm>
          <a:custGeom>
            <a:avLst/>
            <a:gdLst/>
            <a:ahLst/>
            <a:cxnLst/>
            <a:rect l="l" t="t" r="r" b="b"/>
            <a:pathLst>
              <a:path w="8187690">
                <a:moveTo>
                  <a:pt x="0" y="0"/>
                </a:moveTo>
                <a:lnTo>
                  <a:pt x="81876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0500" y="6668134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0500" y="666686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0500" y="6665594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0500" y="6664325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307340" y="582929"/>
            <a:ext cx="1803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673100" y="594359"/>
            <a:ext cx="5367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Pituitary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adenomas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 common,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307340" y="1162050"/>
            <a:ext cx="1803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673100" y="1172209"/>
            <a:ext cx="8616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307340" y="1739900"/>
            <a:ext cx="1803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673100" y="1751329"/>
            <a:ext cx="48806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Slow growing,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can invade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adjacent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5029200" y="1752600"/>
            <a:ext cx="4114800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structures</a:t>
            </a:r>
            <a:r>
              <a:rPr sz="2200" smtClean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cavernous 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sinus</a:t>
            </a:r>
            <a:r>
              <a:rPr lang="en-US" sz="2200" spc="-75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Carcinomas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RARE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2743200" y="3505200"/>
            <a:ext cx="44196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50545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" y="502919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240" y="500380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509" y="497840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779" y="49593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42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050" y="49403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" y="491490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90" y="489584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>
                <a:moveTo>
                  <a:pt x="0" y="0"/>
                </a:moveTo>
                <a:lnTo>
                  <a:pt x="86804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859" y="487680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129" y="485775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400" y="483869"/>
            <a:ext cx="8676640" cy="0"/>
          </a:xfrm>
          <a:custGeom>
            <a:avLst/>
            <a:gdLst/>
            <a:ahLst/>
            <a:cxnLst/>
            <a:rect l="l" t="t" r="r" b="b"/>
            <a:pathLst>
              <a:path w="8676640">
                <a:moveTo>
                  <a:pt x="0" y="0"/>
                </a:moveTo>
                <a:lnTo>
                  <a:pt x="867664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670" y="481330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" y="479425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209" y="477519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79" y="47561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" y="473709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020" y="471169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290" y="46926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59" y="46799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890" y="51180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159" y="509905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429" y="508000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620" y="51371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540" y="52450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809" y="521969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079" y="519430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350" y="51689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620" y="514984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190" y="53720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459" y="534669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2729" y="532130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000" y="52959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270" y="527050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029" y="55880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300" y="5562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2570" y="55308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10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" y="54990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109" y="547369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379" y="544830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650" y="54229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920" y="53975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36A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2250" y="605155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520" y="602615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4790" y="599440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59" y="596265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7329" y="592455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600" y="589280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870" y="586105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1140" y="582294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409" y="579119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3679" y="575944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4950" y="572769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6220" y="569594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490" y="56578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10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759" y="56260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0029" y="560705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36A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250" y="607059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9709" y="612775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979" y="60960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820" y="64389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090" y="63880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359" y="63436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629" y="630555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380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5900" y="626109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8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7170" y="62166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440" y="617219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279" y="65214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9550" y="648969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36A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8279" y="65468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1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9389" y="695959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0660" y="689609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761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1929" y="681990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762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3200" y="675005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635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470" y="66929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5740" y="66420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80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7009" y="659130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79">
            <a:solidFill>
              <a:srgbClr val="35A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4310" y="721994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46989">
            <a:solidFill>
              <a:srgbClr val="35A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0500" y="745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8765540" y="0"/>
                </a:moveTo>
                <a:lnTo>
                  <a:pt x="2540" y="0"/>
                </a:lnTo>
                <a:lnTo>
                  <a:pt x="2540" y="15239"/>
                </a:lnTo>
                <a:lnTo>
                  <a:pt x="8765540" y="15239"/>
                </a:lnTo>
                <a:lnTo>
                  <a:pt x="8765540" y="0"/>
                </a:lnTo>
                <a:close/>
              </a:path>
              <a:path w="8765540" h="45720">
                <a:moveTo>
                  <a:pt x="8765540" y="15240"/>
                </a:moveTo>
                <a:lnTo>
                  <a:pt x="1270" y="15240"/>
                </a:lnTo>
                <a:lnTo>
                  <a:pt x="1270" y="39370"/>
                </a:lnTo>
                <a:lnTo>
                  <a:pt x="0" y="39370"/>
                </a:lnTo>
                <a:lnTo>
                  <a:pt x="0" y="45720"/>
                </a:lnTo>
                <a:lnTo>
                  <a:pt x="8765540" y="45720"/>
                </a:lnTo>
                <a:lnTo>
                  <a:pt x="8765540" y="15240"/>
                </a:lnTo>
                <a:close/>
              </a:path>
            </a:pathLst>
          </a:custGeom>
          <a:solidFill>
            <a:srgbClr val="35A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500" y="791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5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0500" y="838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5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500" y="88391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49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0500" y="9296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0500" y="97663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0500" y="10223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4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0500" y="10693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4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500" y="11150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0500" y="11620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500" y="120776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0500" y="12547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39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0500" y="130048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0500" y="13462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0500" y="13931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0500" y="14389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0500" y="14859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39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0500" y="153161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90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39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0500" y="15786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0500" y="162433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9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0500" y="16713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1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0500" y="17170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19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0500" y="17627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18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0500" y="18097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0500" y="18567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308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0500" y="190246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308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0500" y="19481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308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0500" y="19951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F8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0500" y="20408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0500" y="20878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0500" y="21336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F88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0500" y="21805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F8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0500" y="22263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7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0500" y="22733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500" y="23190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E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0500" y="23647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E8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0500" y="24117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E8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0500" y="24574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500" y="250443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0500" y="255016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D8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0500" y="25971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D8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0500" y="26428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D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0500" y="268858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0500" y="27355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0500" y="27813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0500" y="282828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C7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0500" y="287401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C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0500" y="29210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0500" y="29667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0500" y="301371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B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0500" y="30594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B7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0500" y="31051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B7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0500" y="315213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0500" y="31991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19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0500" y="32448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A7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0500" y="32905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A7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0500" y="33375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A7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0500" y="33832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0500" y="34302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9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0500" y="34759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97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0500" y="35229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97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0500" y="35687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0500" y="36156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0500" y="36614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0500" y="37071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86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0500" y="37541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86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0500" y="37998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76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0500" y="38468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0500" y="38925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500" y="39395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76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0500" y="39852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76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0500" y="40322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0500" y="40779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0500" y="41236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666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0500" y="41706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66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0500" y="42164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66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0500" y="42633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0500" y="43091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56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0500" y="43561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0500" y="44018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5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0500" y="44475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55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0500" y="44945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45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0500" y="45415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0500" y="45872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D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0500" y="463295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45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0500" y="467995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45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0500" y="472567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0500" y="47726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0500" y="48183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0500" y="48653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5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0500" y="49110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35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0500" y="49580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0500" y="50038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0500" y="50495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25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0500" y="50965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25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0500" y="51422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15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0500" y="51892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1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0500" y="523494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0500" y="528192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151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0500" y="532765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1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0500" y="53746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0500" y="542035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04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0500" y="546607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204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0500" y="551307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04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0500" y="555879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204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0500" y="560577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0500" y="565150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90500" y="569849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0500" y="574420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F4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0500" y="579120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F4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0500" y="5836920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89"/>
                </a:moveTo>
                <a:lnTo>
                  <a:pt x="8765540" y="46989"/>
                </a:lnTo>
                <a:lnTo>
                  <a:pt x="8765540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1E4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0500" y="5883909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0500" y="5929629"/>
            <a:ext cx="8765540" cy="46990"/>
          </a:xfrm>
          <a:custGeom>
            <a:avLst/>
            <a:gdLst/>
            <a:ahLst/>
            <a:cxnLst/>
            <a:rect l="l" t="t" r="r" b="b"/>
            <a:pathLst>
              <a:path w="8765540" h="46989">
                <a:moveTo>
                  <a:pt x="0" y="46990"/>
                </a:moveTo>
                <a:lnTo>
                  <a:pt x="8765540" y="46990"/>
                </a:lnTo>
                <a:lnTo>
                  <a:pt x="876554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1E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0500" y="597662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19"/>
                </a:moveTo>
                <a:lnTo>
                  <a:pt x="8765540" y="45719"/>
                </a:lnTo>
                <a:lnTo>
                  <a:pt x="876554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1E4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0500" y="6022340"/>
            <a:ext cx="8765540" cy="45720"/>
          </a:xfrm>
          <a:custGeom>
            <a:avLst/>
            <a:gdLst/>
            <a:ahLst/>
            <a:cxnLst/>
            <a:rect l="l" t="t" r="r" b="b"/>
            <a:pathLst>
              <a:path w="8765540" h="45720">
                <a:moveTo>
                  <a:pt x="0" y="45720"/>
                </a:moveTo>
                <a:lnTo>
                  <a:pt x="8765540" y="45720"/>
                </a:lnTo>
                <a:lnTo>
                  <a:pt x="8765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E4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0500" y="6099809"/>
            <a:ext cx="8764270" cy="15240"/>
          </a:xfrm>
          <a:custGeom>
            <a:avLst/>
            <a:gdLst/>
            <a:ahLst/>
            <a:cxnLst/>
            <a:rect l="l" t="t" r="r" b="b"/>
            <a:pathLst>
              <a:path w="8764270" h="15239">
                <a:moveTo>
                  <a:pt x="0" y="15239"/>
                </a:moveTo>
                <a:lnTo>
                  <a:pt x="8764270" y="15239"/>
                </a:lnTo>
                <a:lnTo>
                  <a:pt x="8764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0500" y="6068059"/>
            <a:ext cx="8765540" cy="31750"/>
          </a:xfrm>
          <a:custGeom>
            <a:avLst/>
            <a:gdLst/>
            <a:ahLst/>
            <a:cxnLst/>
            <a:rect l="l" t="t" r="r" b="b"/>
            <a:pathLst>
              <a:path w="8765540" h="31750">
                <a:moveTo>
                  <a:pt x="0" y="31749"/>
                </a:moveTo>
                <a:lnTo>
                  <a:pt x="8765540" y="31749"/>
                </a:lnTo>
                <a:lnTo>
                  <a:pt x="876554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1D4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0500" y="6134100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>
                <a:moveTo>
                  <a:pt x="0" y="0"/>
                </a:moveTo>
                <a:lnTo>
                  <a:pt x="8761730" y="0"/>
                </a:lnTo>
              </a:path>
            </a:pathLst>
          </a:custGeom>
          <a:ln w="1016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0500" y="6115050"/>
            <a:ext cx="8763000" cy="13970"/>
          </a:xfrm>
          <a:custGeom>
            <a:avLst/>
            <a:gdLst/>
            <a:ahLst/>
            <a:cxnLst/>
            <a:rect l="l" t="t" r="r" b="b"/>
            <a:pathLst>
              <a:path w="8763000" h="13970">
                <a:moveTo>
                  <a:pt x="0" y="13969"/>
                </a:moveTo>
                <a:lnTo>
                  <a:pt x="8763000" y="13969"/>
                </a:lnTo>
                <a:lnTo>
                  <a:pt x="87630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4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0500" y="6159500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175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0500" y="6153784"/>
            <a:ext cx="8759190" cy="0"/>
          </a:xfrm>
          <a:custGeom>
            <a:avLst/>
            <a:gdLst/>
            <a:ahLst/>
            <a:cxnLst/>
            <a:rect l="l" t="t" r="r" b="b"/>
            <a:pathLst>
              <a:path w="8759190">
                <a:moveTo>
                  <a:pt x="0" y="0"/>
                </a:moveTo>
                <a:lnTo>
                  <a:pt x="8759190" y="0"/>
                </a:lnTo>
              </a:path>
            </a:pathLst>
          </a:custGeom>
          <a:ln w="8890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0500" y="6144259"/>
            <a:ext cx="8760460" cy="0"/>
          </a:xfrm>
          <a:custGeom>
            <a:avLst/>
            <a:gdLst/>
            <a:ahLst/>
            <a:cxnLst/>
            <a:rect l="l" t="t" r="r" b="b"/>
            <a:pathLst>
              <a:path w="8760460">
                <a:moveTo>
                  <a:pt x="0" y="0"/>
                </a:moveTo>
                <a:lnTo>
                  <a:pt x="8760460" y="0"/>
                </a:lnTo>
              </a:path>
            </a:pathLst>
          </a:custGeom>
          <a:ln w="10159">
            <a:solidFill>
              <a:srgbClr val="1D42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0500" y="6186170"/>
            <a:ext cx="8752840" cy="0"/>
          </a:xfrm>
          <a:custGeom>
            <a:avLst/>
            <a:gdLst/>
            <a:ahLst/>
            <a:cxnLst/>
            <a:rect l="l" t="t" r="r" b="b"/>
            <a:pathLst>
              <a:path w="8752840">
                <a:moveTo>
                  <a:pt x="0" y="0"/>
                </a:moveTo>
                <a:lnTo>
                  <a:pt x="875284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0500" y="6180454"/>
            <a:ext cx="8754110" cy="0"/>
          </a:xfrm>
          <a:custGeom>
            <a:avLst/>
            <a:gdLst/>
            <a:ahLst/>
            <a:cxnLst/>
            <a:rect l="l" t="t" r="r" b="b"/>
            <a:pathLst>
              <a:path w="8754110">
                <a:moveTo>
                  <a:pt x="0" y="0"/>
                </a:moveTo>
                <a:lnTo>
                  <a:pt x="875411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90500" y="6174104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0500" y="6167754"/>
            <a:ext cx="8756650" cy="0"/>
          </a:xfrm>
          <a:custGeom>
            <a:avLst/>
            <a:gdLst/>
            <a:ahLst/>
            <a:cxnLst/>
            <a:rect l="l" t="t" r="r" b="b"/>
            <a:pathLst>
              <a:path w="8756650">
                <a:moveTo>
                  <a:pt x="0" y="0"/>
                </a:moveTo>
                <a:lnTo>
                  <a:pt x="8756650" y="0"/>
                </a:lnTo>
              </a:path>
            </a:pathLst>
          </a:custGeom>
          <a:ln w="635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0500" y="6162675"/>
            <a:ext cx="8757920" cy="0"/>
          </a:xfrm>
          <a:custGeom>
            <a:avLst/>
            <a:gdLst/>
            <a:ahLst/>
            <a:cxnLst/>
            <a:rect l="l" t="t" r="r" b="b"/>
            <a:pathLst>
              <a:path w="8757920">
                <a:moveTo>
                  <a:pt x="0" y="0"/>
                </a:moveTo>
                <a:lnTo>
                  <a:pt x="8757920" y="0"/>
                </a:lnTo>
              </a:path>
            </a:pathLst>
          </a:custGeom>
          <a:ln w="381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0500" y="6205854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80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0500" y="6201409"/>
            <a:ext cx="8749030" cy="0"/>
          </a:xfrm>
          <a:custGeom>
            <a:avLst/>
            <a:gdLst/>
            <a:ahLst/>
            <a:cxnLst/>
            <a:rect l="l" t="t" r="r" b="b"/>
            <a:pathLst>
              <a:path w="8749030">
                <a:moveTo>
                  <a:pt x="0" y="0"/>
                </a:moveTo>
                <a:lnTo>
                  <a:pt x="8749030" y="0"/>
                </a:lnTo>
              </a:path>
            </a:pathLst>
          </a:custGeom>
          <a:ln w="5080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0500" y="6196329"/>
            <a:ext cx="8750300" cy="0"/>
          </a:xfrm>
          <a:custGeom>
            <a:avLst/>
            <a:gdLst/>
            <a:ahLst/>
            <a:cxnLst/>
            <a:rect l="l" t="t" r="r" b="b"/>
            <a:pathLst>
              <a:path w="8750300">
                <a:moveTo>
                  <a:pt x="0" y="0"/>
                </a:moveTo>
                <a:lnTo>
                  <a:pt x="875030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0500" y="6191250"/>
            <a:ext cx="8751570" cy="0"/>
          </a:xfrm>
          <a:custGeom>
            <a:avLst/>
            <a:gdLst/>
            <a:ahLst/>
            <a:cxnLst/>
            <a:rect l="l" t="t" r="r" b="b"/>
            <a:pathLst>
              <a:path w="8751570">
                <a:moveTo>
                  <a:pt x="0" y="0"/>
                </a:moveTo>
                <a:lnTo>
                  <a:pt x="8751570" y="0"/>
                </a:lnTo>
              </a:path>
            </a:pathLst>
          </a:custGeom>
          <a:ln w="5079">
            <a:solidFill>
              <a:srgbClr val="1D4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0500" y="6211570"/>
            <a:ext cx="8746490" cy="0"/>
          </a:xfrm>
          <a:custGeom>
            <a:avLst/>
            <a:gdLst/>
            <a:ahLst/>
            <a:cxnLst/>
            <a:rect l="l" t="t" r="r" b="b"/>
            <a:pathLst>
              <a:path w="8746490">
                <a:moveTo>
                  <a:pt x="0" y="0"/>
                </a:moveTo>
                <a:lnTo>
                  <a:pt x="874649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0500" y="6208395"/>
            <a:ext cx="8747760" cy="0"/>
          </a:xfrm>
          <a:custGeom>
            <a:avLst/>
            <a:gdLst/>
            <a:ahLst/>
            <a:cxnLst/>
            <a:rect l="l" t="t" r="r" b="b"/>
            <a:pathLst>
              <a:path w="8747760">
                <a:moveTo>
                  <a:pt x="0" y="0"/>
                </a:moveTo>
                <a:lnTo>
                  <a:pt x="87477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0500" y="6230620"/>
            <a:ext cx="8741410" cy="0"/>
          </a:xfrm>
          <a:custGeom>
            <a:avLst/>
            <a:gdLst/>
            <a:ahLst/>
            <a:cxnLst/>
            <a:rect l="l" t="t" r="r" b="b"/>
            <a:pathLst>
              <a:path w="8741410">
                <a:moveTo>
                  <a:pt x="0" y="0"/>
                </a:moveTo>
                <a:lnTo>
                  <a:pt x="874141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0500" y="6226175"/>
            <a:ext cx="8742680" cy="0"/>
          </a:xfrm>
          <a:custGeom>
            <a:avLst/>
            <a:gdLst/>
            <a:ahLst/>
            <a:cxnLst/>
            <a:rect l="l" t="t" r="r" b="b"/>
            <a:pathLst>
              <a:path w="8742680">
                <a:moveTo>
                  <a:pt x="0" y="0"/>
                </a:moveTo>
                <a:lnTo>
                  <a:pt x="874268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0500" y="6221729"/>
            <a:ext cx="8743950" cy="0"/>
          </a:xfrm>
          <a:custGeom>
            <a:avLst/>
            <a:gdLst/>
            <a:ahLst/>
            <a:cxnLst/>
            <a:rect l="l" t="t" r="r" b="b"/>
            <a:pathLst>
              <a:path w="8743950">
                <a:moveTo>
                  <a:pt x="0" y="0"/>
                </a:moveTo>
                <a:lnTo>
                  <a:pt x="874395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0500" y="6216650"/>
            <a:ext cx="8745220" cy="0"/>
          </a:xfrm>
          <a:custGeom>
            <a:avLst/>
            <a:gdLst/>
            <a:ahLst/>
            <a:cxnLst/>
            <a:rect l="l" t="t" r="r" b="b"/>
            <a:pathLst>
              <a:path w="8745220">
                <a:moveTo>
                  <a:pt x="0" y="0"/>
                </a:moveTo>
                <a:lnTo>
                  <a:pt x="874522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0500" y="6244590"/>
            <a:ext cx="8737600" cy="0"/>
          </a:xfrm>
          <a:custGeom>
            <a:avLst/>
            <a:gdLst/>
            <a:ahLst/>
            <a:cxnLst/>
            <a:rect l="l" t="t" r="r" b="b"/>
            <a:pathLst>
              <a:path w="8737600">
                <a:moveTo>
                  <a:pt x="0" y="0"/>
                </a:moveTo>
                <a:lnTo>
                  <a:pt x="873760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0500" y="6240145"/>
            <a:ext cx="8738870" cy="0"/>
          </a:xfrm>
          <a:custGeom>
            <a:avLst/>
            <a:gdLst/>
            <a:ahLst/>
            <a:cxnLst/>
            <a:rect l="l" t="t" r="r" b="b"/>
            <a:pathLst>
              <a:path w="8738870">
                <a:moveTo>
                  <a:pt x="0" y="0"/>
                </a:moveTo>
                <a:lnTo>
                  <a:pt x="8738870" y="0"/>
                </a:lnTo>
              </a:path>
            </a:pathLst>
          </a:custGeom>
          <a:ln w="3810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0500" y="6235700"/>
            <a:ext cx="8740140" cy="0"/>
          </a:xfrm>
          <a:custGeom>
            <a:avLst/>
            <a:gdLst/>
            <a:ahLst/>
            <a:cxnLst/>
            <a:rect l="l" t="t" r="r" b="b"/>
            <a:pathLst>
              <a:path w="8740140">
                <a:moveTo>
                  <a:pt x="0" y="0"/>
                </a:moveTo>
                <a:lnTo>
                  <a:pt x="8740140" y="0"/>
                </a:lnTo>
              </a:path>
            </a:pathLst>
          </a:custGeom>
          <a:ln w="507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0500" y="625220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5060" y="0"/>
                </a:lnTo>
              </a:path>
            </a:pathLst>
          </a:custGeom>
          <a:ln w="3175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0500" y="6249034"/>
            <a:ext cx="8736330" cy="0"/>
          </a:xfrm>
          <a:custGeom>
            <a:avLst/>
            <a:gdLst/>
            <a:ahLst/>
            <a:cxnLst/>
            <a:rect l="l" t="t" r="r" b="b"/>
            <a:pathLst>
              <a:path w="8736330">
                <a:moveTo>
                  <a:pt x="0" y="0"/>
                </a:moveTo>
                <a:lnTo>
                  <a:pt x="8736330" y="0"/>
                </a:lnTo>
              </a:path>
            </a:pathLst>
          </a:custGeom>
          <a:ln w="3809">
            <a:solidFill>
              <a:srgbClr val="1D4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90500" y="6258559"/>
            <a:ext cx="8732520" cy="0"/>
          </a:xfrm>
          <a:custGeom>
            <a:avLst/>
            <a:gdLst/>
            <a:ahLst/>
            <a:cxnLst/>
            <a:rect l="l" t="t" r="r" b="b"/>
            <a:pathLst>
              <a:path w="8732520">
                <a:moveTo>
                  <a:pt x="0" y="0"/>
                </a:moveTo>
                <a:lnTo>
                  <a:pt x="87325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0500" y="6255384"/>
            <a:ext cx="8733790" cy="0"/>
          </a:xfrm>
          <a:custGeom>
            <a:avLst/>
            <a:gdLst/>
            <a:ahLst/>
            <a:cxnLst/>
            <a:rect l="l" t="t" r="r" b="b"/>
            <a:pathLst>
              <a:path w="8733790">
                <a:moveTo>
                  <a:pt x="0" y="0"/>
                </a:moveTo>
                <a:lnTo>
                  <a:pt x="87337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90500" y="6299834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90500" y="6297929"/>
            <a:ext cx="8717280" cy="0"/>
          </a:xfrm>
          <a:custGeom>
            <a:avLst/>
            <a:gdLst/>
            <a:ahLst/>
            <a:cxnLst/>
            <a:rect l="l" t="t" r="r" b="b"/>
            <a:pathLst>
              <a:path w="8717280">
                <a:moveTo>
                  <a:pt x="0" y="0"/>
                </a:moveTo>
                <a:lnTo>
                  <a:pt x="87172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0500" y="6294754"/>
            <a:ext cx="8718550" cy="0"/>
          </a:xfrm>
          <a:custGeom>
            <a:avLst/>
            <a:gdLst/>
            <a:ahLst/>
            <a:cxnLst/>
            <a:rect l="l" t="t" r="r" b="b"/>
            <a:pathLst>
              <a:path w="8718550">
                <a:moveTo>
                  <a:pt x="0" y="0"/>
                </a:moveTo>
                <a:lnTo>
                  <a:pt x="87185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0500" y="6291579"/>
            <a:ext cx="8719820" cy="0"/>
          </a:xfrm>
          <a:custGeom>
            <a:avLst/>
            <a:gdLst/>
            <a:ahLst/>
            <a:cxnLst/>
            <a:rect l="l" t="t" r="r" b="b"/>
            <a:pathLst>
              <a:path w="8719820">
                <a:moveTo>
                  <a:pt x="0" y="0"/>
                </a:moveTo>
                <a:lnTo>
                  <a:pt x="871982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0500" y="6288404"/>
            <a:ext cx="8721090" cy="0"/>
          </a:xfrm>
          <a:custGeom>
            <a:avLst/>
            <a:gdLst/>
            <a:ahLst/>
            <a:cxnLst/>
            <a:rect l="l" t="t" r="r" b="b"/>
            <a:pathLst>
              <a:path w="8721090">
                <a:moveTo>
                  <a:pt x="0" y="0"/>
                </a:moveTo>
                <a:lnTo>
                  <a:pt x="872109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0500" y="628522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236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0500" y="6282054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63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0500" y="6278879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500" y="6275704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617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500" y="6272529"/>
            <a:ext cx="8727440" cy="0"/>
          </a:xfrm>
          <a:custGeom>
            <a:avLst/>
            <a:gdLst/>
            <a:ahLst/>
            <a:cxnLst/>
            <a:rect l="l" t="t" r="r" b="b"/>
            <a:pathLst>
              <a:path w="8727440">
                <a:moveTo>
                  <a:pt x="0" y="0"/>
                </a:moveTo>
                <a:lnTo>
                  <a:pt x="872744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0500" y="6269354"/>
            <a:ext cx="8728710" cy="0"/>
          </a:xfrm>
          <a:custGeom>
            <a:avLst/>
            <a:gdLst/>
            <a:ahLst/>
            <a:cxnLst/>
            <a:rect l="l" t="t" r="r" b="b"/>
            <a:pathLst>
              <a:path w="8728710">
                <a:moveTo>
                  <a:pt x="0" y="0"/>
                </a:moveTo>
                <a:lnTo>
                  <a:pt x="872871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0500" y="6266179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980" y="0"/>
                </a:lnTo>
              </a:path>
            </a:pathLst>
          </a:custGeom>
          <a:ln w="3175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0500" y="6263004"/>
            <a:ext cx="8731250" cy="0"/>
          </a:xfrm>
          <a:custGeom>
            <a:avLst/>
            <a:gdLst/>
            <a:ahLst/>
            <a:cxnLst/>
            <a:rect l="l" t="t" r="r" b="b"/>
            <a:pathLst>
              <a:path w="8731250">
                <a:moveTo>
                  <a:pt x="0" y="0"/>
                </a:moveTo>
                <a:lnTo>
                  <a:pt x="8731250" y="0"/>
                </a:lnTo>
              </a:path>
            </a:pathLst>
          </a:custGeom>
          <a:ln w="3809">
            <a:solidFill>
              <a:srgbClr val="1D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84919" y="6344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500" y="6343650"/>
            <a:ext cx="8695690" cy="0"/>
          </a:xfrm>
          <a:custGeom>
            <a:avLst/>
            <a:gdLst/>
            <a:ahLst/>
            <a:cxnLst/>
            <a:rect l="l" t="t" r="r" b="b"/>
            <a:pathLst>
              <a:path w="8695690">
                <a:moveTo>
                  <a:pt x="0" y="0"/>
                </a:moveTo>
                <a:lnTo>
                  <a:pt x="86956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0500" y="6341745"/>
            <a:ext cx="8696960" cy="0"/>
          </a:xfrm>
          <a:custGeom>
            <a:avLst/>
            <a:gdLst/>
            <a:ahLst/>
            <a:cxnLst/>
            <a:rect l="l" t="t" r="r" b="b"/>
            <a:pathLst>
              <a:path w="8696960">
                <a:moveTo>
                  <a:pt x="0" y="0"/>
                </a:moveTo>
                <a:lnTo>
                  <a:pt x="86969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87459" y="63398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0500" y="6338570"/>
            <a:ext cx="8698230" cy="0"/>
          </a:xfrm>
          <a:custGeom>
            <a:avLst/>
            <a:gdLst/>
            <a:ahLst/>
            <a:cxnLst/>
            <a:rect l="l" t="t" r="r" b="b"/>
            <a:pathLst>
              <a:path w="8698230">
                <a:moveTo>
                  <a:pt x="0" y="0"/>
                </a:moveTo>
                <a:lnTo>
                  <a:pt x="86982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0500" y="6336029"/>
            <a:ext cx="8699500" cy="0"/>
          </a:xfrm>
          <a:custGeom>
            <a:avLst/>
            <a:gdLst/>
            <a:ahLst/>
            <a:cxnLst/>
            <a:rect l="l" t="t" r="r" b="b"/>
            <a:pathLst>
              <a:path w="8699500">
                <a:moveTo>
                  <a:pt x="0" y="0"/>
                </a:moveTo>
                <a:lnTo>
                  <a:pt x="86995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0500" y="6334125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77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891269" y="633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0500" y="6330950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0500" y="6329045"/>
            <a:ext cx="8703310" cy="0"/>
          </a:xfrm>
          <a:custGeom>
            <a:avLst/>
            <a:gdLst/>
            <a:ahLst/>
            <a:cxnLst/>
            <a:rect l="l" t="t" r="r" b="b"/>
            <a:pathLst>
              <a:path w="8703310">
                <a:moveTo>
                  <a:pt x="0" y="0"/>
                </a:moveTo>
                <a:lnTo>
                  <a:pt x="87033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893809" y="63271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0500" y="632587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8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0500" y="6323329"/>
            <a:ext cx="8705850" cy="0"/>
          </a:xfrm>
          <a:custGeom>
            <a:avLst/>
            <a:gdLst/>
            <a:ahLst/>
            <a:cxnLst/>
            <a:rect l="l" t="t" r="r" b="b"/>
            <a:pathLst>
              <a:path w="8705850">
                <a:moveTo>
                  <a:pt x="0" y="0"/>
                </a:moveTo>
                <a:lnTo>
                  <a:pt x="870585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0500" y="6320790"/>
            <a:ext cx="8707120" cy="0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712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0500" y="6318250"/>
            <a:ext cx="8708390" cy="0"/>
          </a:xfrm>
          <a:custGeom>
            <a:avLst/>
            <a:gdLst/>
            <a:ahLst/>
            <a:cxnLst/>
            <a:rect l="l" t="t" r="r" b="b"/>
            <a:pathLst>
              <a:path w="8708390">
                <a:moveTo>
                  <a:pt x="0" y="0"/>
                </a:moveTo>
                <a:lnTo>
                  <a:pt x="870839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0500" y="6316345"/>
            <a:ext cx="8709660" cy="0"/>
          </a:xfrm>
          <a:custGeom>
            <a:avLst/>
            <a:gdLst/>
            <a:ahLst/>
            <a:cxnLst/>
            <a:rect l="l" t="t" r="r" b="b"/>
            <a:pathLst>
              <a:path w="8709660">
                <a:moveTo>
                  <a:pt x="0" y="0"/>
                </a:moveTo>
                <a:lnTo>
                  <a:pt x="870966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900159" y="6314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0500" y="6313170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>
                <a:moveTo>
                  <a:pt x="0" y="0"/>
                </a:moveTo>
                <a:lnTo>
                  <a:pt x="871093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0500" y="63106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20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0500" y="630745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470" y="0"/>
                </a:lnTo>
              </a:path>
            </a:pathLst>
          </a:custGeom>
          <a:ln w="3809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0500" y="63042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0500" y="6301740"/>
            <a:ext cx="8716010" cy="0"/>
          </a:xfrm>
          <a:custGeom>
            <a:avLst/>
            <a:gdLst/>
            <a:ahLst/>
            <a:cxnLst/>
            <a:rect l="l" t="t" r="r" b="b"/>
            <a:pathLst>
              <a:path w="8716010">
                <a:moveTo>
                  <a:pt x="0" y="0"/>
                </a:moveTo>
                <a:lnTo>
                  <a:pt x="8716010" y="0"/>
                </a:lnTo>
              </a:path>
            </a:pathLst>
          </a:custGeom>
          <a:ln w="3175">
            <a:solidFill>
              <a:srgbClr val="1C3F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0500" y="6391275"/>
            <a:ext cx="8669020" cy="0"/>
          </a:xfrm>
          <a:custGeom>
            <a:avLst/>
            <a:gdLst/>
            <a:ahLst/>
            <a:cxnLst/>
            <a:rect l="l" t="t" r="r" b="b"/>
            <a:pathLst>
              <a:path w="8669020">
                <a:moveTo>
                  <a:pt x="0" y="0"/>
                </a:moveTo>
                <a:lnTo>
                  <a:pt x="86690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859519" y="638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0500" y="6388100"/>
            <a:ext cx="8670290" cy="0"/>
          </a:xfrm>
          <a:custGeom>
            <a:avLst/>
            <a:gdLst/>
            <a:ahLst/>
            <a:cxnLst/>
            <a:rect l="l" t="t" r="r" b="b"/>
            <a:pathLst>
              <a:path w="8670290">
                <a:moveTo>
                  <a:pt x="0" y="0"/>
                </a:moveTo>
                <a:lnTo>
                  <a:pt x="86702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0500" y="6386195"/>
            <a:ext cx="8671560" cy="0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0500" y="6384925"/>
            <a:ext cx="8672830" cy="0"/>
          </a:xfrm>
          <a:custGeom>
            <a:avLst/>
            <a:gdLst/>
            <a:ahLst/>
            <a:cxnLst/>
            <a:rect l="l" t="t" r="r" b="b"/>
            <a:pathLst>
              <a:path w="8672830">
                <a:moveTo>
                  <a:pt x="0" y="0"/>
                </a:moveTo>
                <a:lnTo>
                  <a:pt x="867283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863330" y="638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0500" y="6381750"/>
            <a:ext cx="8674100" cy="0"/>
          </a:xfrm>
          <a:custGeom>
            <a:avLst/>
            <a:gdLst/>
            <a:ahLst/>
            <a:cxnLst/>
            <a:rect l="l" t="t" r="r" b="b"/>
            <a:pathLst>
              <a:path w="8674100">
                <a:moveTo>
                  <a:pt x="0" y="0"/>
                </a:moveTo>
                <a:lnTo>
                  <a:pt x="86741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0500" y="6379845"/>
            <a:ext cx="8675370" cy="0"/>
          </a:xfrm>
          <a:custGeom>
            <a:avLst/>
            <a:gdLst/>
            <a:ahLst/>
            <a:cxnLst/>
            <a:rect l="l" t="t" r="r" b="b"/>
            <a:pathLst>
              <a:path w="8675370">
                <a:moveTo>
                  <a:pt x="0" y="0"/>
                </a:moveTo>
                <a:lnTo>
                  <a:pt x="86753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865869" y="63779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0500" y="6376034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0500" y="6373495"/>
            <a:ext cx="8679180" cy="0"/>
          </a:xfrm>
          <a:custGeom>
            <a:avLst/>
            <a:gdLst/>
            <a:ahLst/>
            <a:cxnLst/>
            <a:rect l="l" t="t" r="r" b="b"/>
            <a:pathLst>
              <a:path w="8679180">
                <a:moveTo>
                  <a:pt x="0" y="0"/>
                </a:moveTo>
                <a:lnTo>
                  <a:pt x="86791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869680" y="63715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500" y="6369684"/>
            <a:ext cx="8681720" cy="0"/>
          </a:xfrm>
          <a:custGeom>
            <a:avLst/>
            <a:gdLst/>
            <a:ahLst/>
            <a:cxnLst/>
            <a:rect l="l" t="t" r="r" b="b"/>
            <a:pathLst>
              <a:path w="8681720">
                <a:moveTo>
                  <a:pt x="0" y="0"/>
                </a:moveTo>
                <a:lnTo>
                  <a:pt x="868172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0500" y="636714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9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873490" y="63652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0500" y="6363334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530" y="0"/>
                </a:lnTo>
              </a:path>
            </a:pathLst>
          </a:custGeom>
          <a:ln w="3809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0500" y="6360795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877300" y="63588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0500" y="6357620"/>
            <a:ext cx="8688070" cy="0"/>
          </a:xfrm>
          <a:custGeom>
            <a:avLst/>
            <a:gdLst/>
            <a:ahLst/>
            <a:cxnLst/>
            <a:rect l="l" t="t" r="r" b="b"/>
            <a:pathLst>
              <a:path w="8688070">
                <a:moveTo>
                  <a:pt x="0" y="0"/>
                </a:moveTo>
                <a:lnTo>
                  <a:pt x="868807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0500" y="6355079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934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0500" y="6353175"/>
            <a:ext cx="8690610" cy="0"/>
          </a:xfrm>
          <a:custGeom>
            <a:avLst/>
            <a:gdLst/>
            <a:ahLst/>
            <a:cxnLst/>
            <a:rect l="l" t="t" r="r" b="b"/>
            <a:pathLst>
              <a:path w="8690610">
                <a:moveTo>
                  <a:pt x="0" y="0"/>
                </a:moveTo>
                <a:lnTo>
                  <a:pt x="869061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881109" y="635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0500" y="635063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0500" y="6348729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>
                <a:moveTo>
                  <a:pt x="0" y="0"/>
                </a:moveTo>
                <a:lnTo>
                  <a:pt x="869315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0500" y="6346825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420" y="0"/>
                </a:lnTo>
              </a:path>
            </a:pathLst>
          </a:custGeom>
          <a:ln w="3175">
            <a:solidFill>
              <a:srgbClr val="1C3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0500" y="6438265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0500" y="6436995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826500" y="64350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0500" y="6433820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2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0500" y="6431915"/>
            <a:ext cx="8638540" cy="0"/>
          </a:xfrm>
          <a:custGeom>
            <a:avLst/>
            <a:gdLst/>
            <a:ahLst/>
            <a:cxnLst/>
            <a:rect l="l" t="t" r="r" b="b"/>
            <a:pathLst>
              <a:path w="8638540">
                <a:moveTo>
                  <a:pt x="0" y="0"/>
                </a:moveTo>
                <a:lnTo>
                  <a:pt x="86385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0500" y="6430645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8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831580" y="64287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90500" y="6427470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0500" y="6425565"/>
            <a:ext cx="8643620" cy="0"/>
          </a:xfrm>
          <a:custGeom>
            <a:avLst/>
            <a:gdLst/>
            <a:ahLst/>
            <a:cxnLst/>
            <a:rect l="l" t="t" r="r" b="b"/>
            <a:pathLst>
              <a:path w="8643620">
                <a:moveTo>
                  <a:pt x="0" y="0"/>
                </a:moveTo>
                <a:lnTo>
                  <a:pt x="864362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0500" y="6424295"/>
            <a:ext cx="8644890" cy="0"/>
          </a:xfrm>
          <a:custGeom>
            <a:avLst/>
            <a:gdLst/>
            <a:ahLst/>
            <a:cxnLst/>
            <a:rect l="l" t="t" r="r" b="b"/>
            <a:pathLst>
              <a:path w="8644890">
                <a:moveTo>
                  <a:pt x="0" y="0"/>
                </a:moveTo>
                <a:lnTo>
                  <a:pt x="864489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836659" y="64223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90500" y="6421120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4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90500" y="6419215"/>
            <a:ext cx="8648700" cy="0"/>
          </a:xfrm>
          <a:custGeom>
            <a:avLst/>
            <a:gdLst/>
            <a:ahLst/>
            <a:cxnLst/>
            <a:rect l="l" t="t" r="r" b="b"/>
            <a:pathLst>
              <a:path w="8648700">
                <a:moveTo>
                  <a:pt x="0" y="0"/>
                </a:moveTo>
                <a:lnTo>
                  <a:pt x="86487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0500" y="6417945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9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0500" y="6416675"/>
            <a:ext cx="8651240" cy="0"/>
          </a:xfrm>
          <a:custGeom>
            <a:avLst/>
            <a:gdLst/>
            <a:ahLst/>
            <a:cxnLst/>
            <a:rect l="l" t="t" r="r" b="b"/>
            <a:pathLst>
              <a:path w="8651240">
                <a:moveTo>
                  <a:pt x="0" y="0"/>
                </a:moveTo>
                <a:lnTo>
                  <a:pt x="865124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841740" y="641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0500" y="6414134"/>
            <a:ext cx="8652510" cy="0"/>
          </a:xfrm>
          <a:custGeom>
            <a:avLst/>
            <a:gdLst/>
            <a:ahLst/>
            <a:cxnLst/>
            <a:rect l="l" t="t" r="r" b="b"/>
            <a:pathLst>
              <a:path w="8652510">
                <a:moveTo>
                  <a:pt x="0" y="0"/>
                </a:moveTo>
                <a:lnTo>
                  <a:pt x="865251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0500" y="6412229"/>
            <a:ext cx="8653780" cy="0"/>
          </a:xfrm>
          <a:custGeom>
            <a:avLst/>
            <a:gdLst/>
            <a:ahLst/>
            <a:cxnLst/>
            <a:rect l="l" t="t" r="r" b="b"/>
            <a:pathLst>
              <a:path w="8653780">
                <a:moveTo>
                  <a:pt x="0" y="0"/>
                </a:moveTo>
                <a:lnTo>
                  <a:pt x="865378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845550" y="64096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500" y="6407784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59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0500" y="6405245"/>
            <a:ext cx="8658860" cy="0"/>
          </a:xfrm>
          <a:custGeom>
            <a:avLst/>
            <a:gdLst/>
            <a:ahLst/>
            <a:cxnLst/>
            <a:rect l="l" t="t" r="r" b="b"/>
            <a:pathLst>
              <a:path w="8658860">
                <a:moveTo>
                  <a:pt x="0" y="0"/>
                </a:moveTo>
                <a:lnTo>
                  <a:pt x="865886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0500" y="6403975"/>
            <a:ext cx="8660130" cy="0"/>
          </a:xfrm>
          <a:custGeom>
            <a:avLst/>
            <a:gdLst/>
            <a:ahLst/>
            <a:cxnLst/>
            <a:rect l="l" t="t" r="r" b="b"/>
            <a:pathLst>
              <a:path w="8660130">
                <a:moveTo>
                  <a:pt x="0" y="0"/>
                </a:moveTo>
                <a:lnTo>
                  <a:pt x="866013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850630" y="640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0500" y="6401434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140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0500" y="6399529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67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854440" y="63969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1C3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90500" y="6395084"/>
            <a:ext cx="8666480" cy="0"/>
          </a:xfrm>
          <a:custGeom>
            <a:avLst/>
            <a:gdLst/>
            <a:ahLst/>
            <a:cxnLst/>
            <a:rect l="l" t="t" r="r" b="b"/>
            <a:pathLst>
              <a:path w="8666480">
                <a:moveTo>
                  <a:pt x="0" y="0"/>
                </a:moveTo>
                <a:lnTo>
                  <a:pt x="8666480" y="0"/>
                </a:lnTo>
              </a:path>
            </a:pathLst>
          </a:custGeom>
          <a:ln w="3809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0500" y="6392545"/>
            <a:ext cx="8667750" cy="0"/>
          </a:xfrm>
          <a:custGeom>
            <a:avLst/>
            <a:gdLst/>
            <a:ahLst/>
            <a:cxnLst/>
            <a:rect l="l" t="t" r="r" b="b"/>
            <a:pathLst>
              <a:path w="8667750">
                <a:moveTo>
                  <a:pt x="0" y="0"/>
                </a:moveTo>
                <a:lnTo>
                  <a:pt x="8667750" y="0"/>
                </a:lnTo>
              </a:path>
            </a:pathLst>
          </a:custGeom>
          <a:ln w="3175">
            <a:solidFill>
              <a:srgbClr val="1C3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0500" y="648398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0500" y="6482715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0500" y="6481445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>
                <a:moveTo>
                  <a:pt x="0" y="0"/>
                </a:moveTo>
                <a:lnTo>
                  <a:pt x="85966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0500" y="6480175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789669" y="647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0500" y="6477634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6004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0500" y="6476365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>
                <a:moveTo>
                  <a:pt x="0" y="0"/>
                </a:moveTo>
                <a:lnTo>
                  <a:pt x="86017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0500" y="6475095"/>
            <a:ext cx="8602980" cy="0"/>
          </a:xfrm>
          <a:custGeom>
            <a:avLst/>
            <a:gdLst/>
            <a:ahLst/>
            <a:cxnLst/>
            <a:rect l="l" t="t" r="r" b="b"/>
            <a:pathLst>
              <a:path w="8602980">
                <a:moveTo>
                  <a:pt x="0" y="0"/>
                </a:moveTo>
                <a:lnTo>
                  <a:pt x="86029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90500" y="647382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42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90500" y="6471920"/>
            <a:ext cx="8605520" cy="0"/>
          </a:xfrm>
          <a:custGeom>
            <a:avLst/>
            <a:gdLst/>
            <a:ahLst/>
            <a:cxnLst/>
            <a:rect l="l" t="t" r="r" b="b"/>
            <a:pathLst>
              <a:path w="8605520">
                <a:moveTo>
                  <a:pt x="0" y="0"/>
                </a:moveTo>
                <a:lnTo>
                  <a:pt x="86055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0500" y="6470015"/>
            <a:ext cx="8606790" cy="0"/>
          </a:xfrm>
          <a:custGeom>
            <a:avLst/>
            <a:gdLst/>
            <a:ahLst/>
            <a:cxnLst/>
            <a:rect l="l" t="t" r="r" b="b"/>
            <a:pathLst>
              <a:path w="8606790">
                <a:moveTo>
                  <a:pt x="0" y="0"/>
                </a:moveTo>
                <a:lnTo>
                  <a:pt x="86067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0500" y="6468745"/>
            <a:ext cx="8608060" cy="0"/>
          </a:xfrm>
          <a:custGeom>
            <a:avLst/>
            <a:gdLst/>
            <a:ahLst/>
            <a:cxnLst/>
            <a:rect l="l" t="t" r="r" b="b"/>
            <a:pathLst>
              <a:path w="8608060">
                <a:moveTo>
                  <a:pt x="0" y="0"/>
                </a:moveTo>
                <a:lnTo>
                  <a:pt x="86080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0500" y="6467475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>
                <a:moveTo>
                  <a:pt x="0" y="0"/>
                </a:moveTo>
                <a:lnTo>
                  <a:pt x="86093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801100" y="646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0500" y="6464934"/>
            <a:ext cx="8611870" cy="0"/>
          </a:xfrm>
          <a:custGeom>
            <a:avLst/>
            <a:gdLst/>
            <a:ahLst/>
            <a:cxnLst/>
            <a:rect l="l" t="t" r="r" b="b"/>
            <a:pathLst>
              <a:path w="8611870">
                <a:moveTo>
                  <a:pt x="0" y="0"/>
                </a:moveTo>
                <a:lnTo>
                  <a:pt x="86118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0500" y="6463029"/>
            <a:ext cx="8613140" cy="0"/>
          </a:xfrm>
          <a:custGeom>
            <a:avLst/>
            <a:gdLst/>
            <a:ahLst/>
            <a:cxnLst/>
            <a:rect l="l" t="t" r="r" b="b"/>
            <a:pathLst>
              <a:path w="8613140">
                <a:moveTo>
                  <a:pt x="0" y="0"/>
                </a:moveTo>
                <a:lnTo>
                  <a:pt x="86131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90500" y="6461125"/>
            <a:ext cx="8614410" cy="0"/>
          </a:xfrm>
          <a:custGeom>
            <a:avLst/>
            <a:gdLst/>
            <a:ahLst/>
            <a:cxnLst/>
            <a:rect l="l" t="t" r="r" b="b"/>
            <a:pathLst>
              <a:path w="8614410">
                <a:moveTo>
                  <a:pt x="0" y="0"/>
                </a:moveTo>
                <a:lnTo>
                  <a:pt x="86144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806180" y="645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0500" y="6458584"/>
            <a:ext cx="8616950" cy="0"/>
          </a:xfrm>
          <a:custGeom>
            <a:avLst/>
            <a:gdLst/>
            <a:ahLst/>
            <a:cxnLst/>
            <a:rect l="l" t="t" r="r" b="b"/>
            <a:pathLst>
              <a:path w="8616950">
                <a:moveTo>
                  <a:pt x="0" y="0"/>
                </a:moveTo>
                <a:lnTo>
                  <a:pt x="86169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0500" y="6457315"/>
            <a:ext cx="8618220" cy="0"/>
          </a:xfrm>
          <a:custGeom>
            <a:avLst/>
            <a:gdLst/>
            <a:ahLst/>
            <a:cxnLst/>
            <a:rect l="l" t="t" r="r" b="b"/>
            <a:pathLst>
              <a:path w="8618220">
                <a:moveTo>
                  <a:pt x="0" y="0"/>
                </a:moveTo>
                <a:lnTo>
                  <a:pt x="86182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0500" y="6455409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4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811259" y="645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90500" y="6452234"/>
            <a:ext cx="8622030" cy="0"/>
          </a:xfrm>
          <a:custGeom>
            <a:avLst/>
            <a:gdLst/>
            <a:ahLst/>
            <a:cxnLst/>
            <a:rect l="l" t="t" r="r" b="b"/>
            <a:pathLst>
              <a:path w="8622030">
                <a:moveTo>
                  <a:pt x="0" y="0"/>
                </a:moveTo>
                <a:lnTo>
                  <a:pt x="86220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0500" y="6450965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0500" y="6449695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5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90500" y="6448425"/>
            <a:ext cx="8625840" cy="0"/>
          </a:xfrm>
          <a:custGeom>
            <a:avLst/>
            <a:gdLst/>
            <a:ahLst/>
            <a:cxnLst/>
            <a:rect l="l" t="t" r="r" b="b"/>
            <a:pathLst>
              <a:path w="8625840">
                <a:moveTo>
                  <a:pt x="0" y="0"/>
                </a:moveTo>
                <a:lnTo>
                  <a:pt x="86258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816340" y="644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0500" y="6445884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0500" y="6444615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0" y="0"/>
                </a:moveTo>
                <a:lnTo>
                  <a:pt x="86283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0500" y="6443345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21419" y="6441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90500" y="6440170"/>
            <a:ext cx="8632190" cy="0"/>
          </a:xfrm>
          <a:custGeom>
            <a:avLst/>
            <a:gdLst/>
            <a:ahLst/>
            <a:cxnLst/>
            <a:rect l="l" t="t" r="r" b="b"/>
            <a:pathLst>
              <a:path w="8632190">
                <a:moveTo>
                  <a:pt x="0" y="0"/>
                </a:moveTo>
                <a:lnTo>
                  <a:pt x="86321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90500" y="6530975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>
                <a:moveTo>
                  <a:pt x="0" y="0"/>
                </a:moveTo>
                <a:lnTo>
                  <a:pt x="85420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735059" y="65290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90500" y="6528434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8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90500" y="6527165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738869" y="65252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90500" y="6524625"/>
            <a:ext cx="8549640" cy="0"/>
          </a:xfrm>
          <a:custGeom>
            <a:avLst/>
            <a:gdLst/>
            <a:ahLst/>
            <a:cxnLst/>
            <a:rect l="l" t="t" r="r" b="b"/>
            <a:pathLst>
              <a:path w="8549640">
                <a:moveTo>
                  <a:pt x="0" y="0"/>
                </a:moveTo>
                <a:lnTo>
                  <a:pt x="85496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742680" y="65227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0500" y="6522084"/>
            <a:ext cx="8553450" cy="0"/>
          </a:xfrm>
          <a:custGeom>
            <a:avLst/>
            <a:gdLst/>
            <a:ahLst/>
            <a:cxnLst/>
            <a:rect l="l" t="t" r="r" b="b"/>
            <a:pathLst>
              <a:path w="8553450">
                <a:moveTo>
                  <a:pt x="0" y="0"/>
                </a:moveTo>
                <a:lnTo>
                  <a:pt x="85534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90500" y="6520815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>
                <a:moveTo>
                  <a:pt x="0" y="0"/>
                </a:moveTo>
                <a:lnTo>
                  <a:pt x="85547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746490" y="65189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0500" y="6518275"/>
            <a:ext cx="8557260" cy="0"/>
          </a:xfrm>
          <a:custGeom>
            <a:avLst/>
            <a:gdLst/>
            <a:ahLst/>
            <a:cxnLst/>
            <a:rect l="l" t="t" r="r" b="b"/>
            <a:pathLst>
              <a:path w="8557260">
                <a:moveTo>
                  <a:pt x="0" y="0"/>
                </a:moveTo>
                <a:lnTo>
                  <a:pt x="85572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750300" y="65163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90500" y="6515734"/>
            <a:ext cx="8561070" cy="0"/>
          </a:xfrm>
          <a:custGeom>
            <a:avLst/>
            <a:gdLst/>
            <a:ahLst/>
            <a:cxnLst/>
            <a:rect l="l" t="t" r="r" b="b"/>
            <a:pathLst>
              <a:path w="8561070">
                <a:moveTo>
                  <a:pt x="0" y="0"/>
                </a:moveTo>
                <a:lnTo>
                  <a:pt x="85610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90500" y="6514465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23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754109" y="65125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90500" y="6511925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>
                <a:moveTo>
                  <a:pt x="0" y="0"/>
                </a:moveTo>
                <a:lnTo>
                  <a:pt x="85648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756650" y="65100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90500" y="6509384"/>
            <a:ext cx="8567420" cy="0"/>
          </a:xfrm>
          <a:custGeom>
            <a:avLst/>
            <a:gdLst/>
            <a:ahLst/>
            <a:cxnLst/>
            <a:rect l="l" t="t" r="r" b="b"/>
            <a:pathLst>
              <a:path w="8567420">
                <a:moveTo>
                  <a:pt x="0" y="0"/>
                </a:moveTo>
                <a:lnTo>
                  <a:pt x="85674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90500" y="6508115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761730" y="65062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0500" y="650557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764269" y="65036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0500" y="6503034"/>
            <a:ext cx="8575040" cy="0"/>
          </a:xfrm>
          <a:custGeom>
            <a:avLst/>
            <a:gdLst/>
            <a:ahLst/>
            <a:cxnLst/>
            <a:rect l="l" t="t" r="r" b="b"/>
            <a:pathLst>
              <a:path w="8575040">
                <a:moveTo>
                  <a:pt x="0" y="0"/>
                </a:moveTo>
                <a:lnTo>
                  <a:pt x="857504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0500" y="6501765"/>
            <a:ext cx="8576310" cy="0"/>
          </a:xfrm>
          <a:custGeom>
            <a:avLst/>
            <a:gdLst/>
            <a:ahLst/>
            <a:cxnLst/>
            <a:rect l="l" t="t" r="r" b="b"/>
            <a:pathLst>
              <a:path w="8576310">
                <a:moveTo>
                  <a:pt x="0" y="0"/>
                </a:moveTo>
                <a:lnTo>
                  <a:pt x="85763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768080" y="6499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90500" y="6499225"/>
            <a:ext cx="8578850" cy="0"/>
          </a:xfrm>
          <a:custGeom>
            <a:avLst/>
            <a:gdLst/>
            <a:ahLst/>
            <a:cxnLst/>
            <a:rect l="l" t="t" r="r" b="b"/>
            <a:pathLst>
              <a:path w="8578850">
                <a:moveTo>
                  <a:pt x="0" y="0"/>
                </a:moveTo>
                <a:lnTo>
                  <a:pt x="85788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770619" y="649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90500" y="6496684"/>
            <a:ext cx="8582660" cy="0"/>
          </a:xfrm>
          <a:custGeom>
            <a:avLst/>
            <a:gdLst/>
            <a:ahLst/>
            <a:cxnLst/>
            <a:rect l="l" t="t" r="r" b="b"/>
            <a:pathLst>
              <a:path w="8582660">
                <a:moveTo>
                  <a:pt x="0" y="0"/>
                </a:moveTo>
                <a:lnTo>
                  <a:pt x="858266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0500" y="6495415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>
                <a:moveTo>
                  <a:pt x="0" y="0"/>
                </a:moveTo>
                <a:lnTo>
                  <a:pt x="858393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90500" y="6494145"/>
            <a:ext cx="8585200" cy="0"/>
          </a:xfrm>
          <a:custGeom>
            <a:avLst/>
            <a:gdLst/>
            <a:ahLst/>
            <a:cxnLst/>
            <a:rect l="l" t="t" r="r" b="b"/>
            <a:pathLst>
              <a:path w="8585200">
                <a:moveTo>
                  <a:pt x="0" y="0"/>
                </a:moveTo>
                <a:lnTo>
                  <a:pt x="858520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90500" y="649287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0" y="0"/>
                </a:moveTo>
                <a:lnTo>
                  <a:pt x="858647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778240" y="649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C3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90500" y="6490334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901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90500" y="6489065"/>
            <a:ext cx="8590280" cy="0"/>
          </a:xfrm>
          <a:custGeom>
            <a:avLst/>
            <a:gdLst/>
            <a:ahLst/>
            <a:cxnLst/>
            <a:rect l="l" t="t" r="r" b="b"/>
            <a:pathLst>
              <a:path w="8590280">
                <a:moveTo>
                  <a:pt x="0" y="0"/>
                </a:moveTo>
                <a:lnTo>
                  <a:pt x="859028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0500" y="6487795"/>
            <a:ext cx="8591550" cy="0"/>
          </a:xfrm>
          <a:custGeom>
            <a:avLst/>
            <a:gdLst/>
            <a:ahLst/>
            <a:cxnLst/>
            <a:rect l="l" t="t" r="r" b="b"/>
            <a:pathLst>
              <a:path w="8591550">
                <a:moveTo>
                  <a:pt x="0" y="0"/>
                </a:moveTo>
                <a:lnTo>
                  <a:pt x="859155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90500" y="6486525"/>
            <a:ext cx="8592820" cy="0"/>
          </a:xfrm>
          <a:custGeom>
            <a:avLst/>
            <a:gdLst/>
            <a:ahLst/>
            <a:cxnLst/>
            <a:rect l="l" t="t" r="r" b="b"/>
            <a:pathLst>
              <a:path w="8592820">
                <a:moveTo>
                  <a:pt x="0" y="0"/>
                </a:moveTo>
                <a:lnTo>
                  <a:pt x="859282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90500" y="6485254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4090" y="0"/>
                </a:lnTo>
              </a:path>
            </a:pathLst>
          </a:custGeom>
          <a:ln w="3175">
            <a:solidFill>
              <a:srgbClr val="1C3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671559" y="65760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90500" y="6575425"/>
            <a:ext cx="8482330" cy="0"/>
          </a:xfrm>
          <a:custGeom>
            <a:avLst/>
            <a:gdLst/>
            <a:ahLst/>
            <a:cxnLst/>
            <a:rect l="l" t="t" r="r" b="b"/>
            <a:pathLst>
              <a:path w="8482330">
                <a:moveTo>
                  <a:pt x="0" y="0"/>
                </a:moveTo>
                <a:lnTo>
                  <a:pt x="84823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675369" y="65735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90500" y="6572884"/>
            <a:ext cx="8487410" cy="0"/>
          </a:xfrm>
          <a:custGeom>
            <a:avLst/>
            <a:gdLst/>
            <a:ahLst/>
            <a:cxnLst/>
            <a:rect l="l" t="t" r="r" b="b"/>
            <a:pathLst>
              <a:path w="8487410">
                <a:moveTo>
                  <a:pt x="0" y="0"/>
                </a:moveTo>
                <a:lnTo>
                  <a:pt x="84874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90500" y="6571615"/>
            <a:ext cx="8488680" cy="0"/>
          </a:xfrm>
          <a:custGeom>
            <a:avLst/>
            <a:gdLst/>
            <a:ahLst/>
            <a:cxnLst/>
            <a:rect l="l" t="t" r="r" b="b"/>
            <a:pathLst>
              <a:path w="8488680">
                <a:moveTo>
                  <a:pt x="0" y="0"/>
                </a:moveTo>
                <a:lnTo>
                  <a:pt x="84886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681719" y="65697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90500" y="6569075"/>
            <a:ext cx="8492490" cy="0"/>
          </a:xfrm>
          <a:custGeom>
            <a:avLst/>
            <a:gdLst/>
            <a:ahLst/>
            <a:cxnLst/>
            <a:rect l="l" t="t" r="r" b="b"/>
            <a:pathLst>
              <a:path w="8492490">
                <a:moveTo>
                  <a:pt x="0" y="0"/>
                </a:moveTo>
                <a:lnTo>
                  <a:pt x="84924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685530" y="65671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0500" y="656653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90500" y="6565265"/>
            <a:ext cx="8497570" cy="0"/>
          </a:xfrm>
          <a:custGeom>
            <a:avLst/>
            <a:gdLst/>
            <a:ahLst/>
            <a:cxnLst/>
            <a:rect l="l" t="t" r="r" b="b"/>
            <a:pathLst>
              <a:path w="8497570">
                <a:moveTo>
                  <a:pt x="0" y="0"/>
                </a:moveTo>
                <a:lnTo>
                  <a:pt x="84975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690609" y="65633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90500" y="6562725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3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694419" y="6560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90500" y="6560184"/>
            <a:ext cx="8505190" cy="0"/>
          </a:xfrm>
          <a:custGeom>
            <a:avLst/>
            <a:gdLst/>
            <a:ahLst/>
            <a:cxnLst/>
            <a:rect l="l" t="t" r="r" b="b"/>
            <a:pathLst>
              <a:path w="8505190">
                <a:moveTo>
                  <a:pt x="0" y="0"/>
                </a:moveTo>
                <a:lnTo>
                  <a:pt x="85051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90500" y="6558915"/>
            <a:ext cx="8507730" cy="0"/>
          </a:xfrm>
          <a:custGeom>
            <a:avLst/>
            <a:gdLst/>
            <a:ahLst/>
            <a:cxnLst/>
            <a:rect l="l" t="t" r="r" b="b"/>
            <a:pathLst>
              <a:path w="8507730">
                <a:moveTo>
                  <a:pt x="0" y="0"/>
                </a:moveTo>
                <a:lnTo>
                  <a:pt x="850773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699500" y="65570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90500" y="6556375"/>
            <a:ext cx="8510270" cy="0"/>
          </a:xfrm>
          <a:custGeom>
            <a:avLst/>
            <a:gdLst/>
            <a:ahLst/>
            <a:cxnLst/>
            <a:rect l="l" t="t" r="r" b="b"/>
            <a:pathLst>
              <a:path w="8510270">
                <a:moveTo>
                  <a:pt x="0" y="0"/>
                </a:moveTo>
                <a:lnTo>
                  <a:pt x="851027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703309" y="65544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90500" y="6553834"/>
            <a:ext cx="8514080" cy="0"/>
          </a:xfrm>
          <a:custGeom>
            <a:avLst/>
            <a:gdLst/>
            <a:ahLst/>
            <a:cxnLst/>
            <a:rect l="l" t="t" r="r" b="b"/>
            <a:pathLst>
              <a:path w="8514080">
                <a:moveTo>
                  <a:pt x="0" y="0"/>
                </a:moveTo>
                <a:lnTo>
                  <a:pt x="85140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90500" y="6552565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08390" y="65506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90500" y="6550025"/>
            <a:ext cx="8519160" cy="0"/>
          </a:xfrm>
          <a:custGeom>
            <a:avLst/>
            <a:gdLst/>
            <a:ahLst/>
            <a:cxnLst/>
            <a:rect l="l" t="t" r="r" b="b"/>
            <a:pathLst>
              <a:path w="8519160">
                <a:moveTo>
                  <a:pt x="0" y="0"/>
                </a:moveTo>
                <a:lnTo>
                  <a:pt x="85191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710930" y="65481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70" y="1269"/>
                </a:lnTo>
                <a:lnTo>
                  <a:pt x="127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90500" y="6547484"/>
            <a:ext cx="8521700" cy="0"/>
          </a:xfrm>
          <a:custGeom>
            <a:avLst/>
            <a:gdLst/>
            <a:ahLst/>
            <a:cxnLst/>
            <a:rect l="l" t="t" r="r" b="b"/>
            <a:pathLst>
              <a:path w="8521700">
                <a:moveTo>
                  <a:pt x="0" y="0"/>
                </a:moveTo>
                <a:lnTo>
                  <a:pt x="85217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0500" y="6546215"/>
            <a:ext cx="8524240" cy="0"/>
          </a:xfrm>
          <a:custGeom>
            <a:avLst/>
            <a:gdLst/>
            <a:ahLst/>
            <a:cxnLst/>
            <a:rect l="l" t="t" r="r" b="b"/>
            <a:pathLst>
              <a:path w="8524240">
                <a:moveTo>
                  <a:pt x="0" y="0"/>
                </a:moveTo>
                <a:lnTo>
                  <a:pt x="852424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716009" y="6544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0500" y="6543675"/>
            <a:ext cx="8526780" cy="0"/>
          </a:xfrm>
          <a:custGeom>
            <a:avLst/>
            <a:gdLst/>
            <a:ahLst/>
            <a:cxnLst/>
            <a:rect l="l" t="t" r="r" b="b"/>
            <a:pathLst>
              <a:path w="8526780">
                <a:moveTo>
                  <a:pt x="0" y="0"/>
                </a:moveTo>
                <a:lnTo>
                  <a:pt x="85267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718550" y="65417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540" y="1269"/>
                </a:lnTo>
                <a:lnTo>
                  <a:pt x="254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90500" y="6541134"/>
            <a:ext cx="8530590" cy="0"/>
          </a:xfrm>
          <a:custGeom>
            <a:avLst/>
            <a:gdLst/>
            <a:ahLst/>
            <a:cxnLst/>
            <a:rect l="l" t="t" r="r" b="b"/>
            <a:pathLst>
              <a:path w="8530590">
                <a:moveTo>
                  <a:pt x="0" y="0"/>
                </a:moveTo>
                <a:lnTo>
                  <a:pt x="853059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90500" y="6539865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86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723630" y="6537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90500" y="6537325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727440" y="65354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69"/>
                </a:moveTo>
                <a:lnTo>
                  <a:pt x="1269" y="1269"/>
                </a:lnTo>
                <a:lnTo>
                  <a:pt x="126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0500" y="6534784"/>
            <a:ext cx="8538210" cy="0"/>
          </a:xfrm>
          <a:custGeom>
            <a:avLst/>
            <a:gdLst/>
            <a:ahLst/>
            <a:cxnLst/>
            <a:rect l="l" t="t" r="r" b="b"/>
            <a:pathLst>
              <a:path w="8538210">
                <a:moveTo>
                  <a:pt x="0" y="0"/>
                </a:moveTo>
                <a:lnTo>
                  <a:pt x="853821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0500" y="6533515"/>
            <a:ext cx="8539480" cy="0"/>
          </a:xfrm>
          <a:custGeom>
            <a:avLst/>
            <a:gdLst/>
            <a:ahLst/>
            <a:cxnLst/>
            <a:rect l="l" t="t" r="r" b="b"/>
            <a:pathLst>
              <a:path w="8539480">
                <a:moveTo>
                  <a:pt x="0" y="0"/>
                </a:moveTo>
                <a:lnTo>
                  <a:pt x="8539480" y="0"/>
                </a:lnTo>
              </a:path>
            </a:pathLst>
          </a:custGeom>
          <a:ln w="3175">
            <a:solidFill>
              <a:srgbClr val="1B3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731250" y="65316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1B3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0500" y="6623050"/>
            <a:ext cx="8392160" cy="0"/>
          </a:xfrm>
          <a:custGeom>
            <a:avLst/>
            <a:gdLst/>
            <a:ahLst/>
            <a:cxnLst/>
            <a:rect l="l" t="t" r="r" b="b"/>
            <a:pathLst>
              <a:path w="8392160">
                <a:moveTo>
                  <a:pt x="0" y="0"/>
                </a:moveTo>
                <a:lnTo>
                  <a:pt x="839216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585200" y="66205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0500" y="6619875"/>
            <a:ext cx="8398510" cy="0"/>
          </a:xfrm>
          <a:custGeom>
            <a:avLst/>
            <a:gdLst/>
            <a:ahLst/>
            <a:cxnLst/>
            <a:rect l="l" t="t" r="r" b="b"/>
            <a:pathLst>
              <a:path w="8398510">
                <a:moveTo>
                  <a:pt x="0" y="0"/>
                </a:moveTo>
                <a:lnTo>
                  <a:pt x="83985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591550" y="66179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0500" y="6616700"/>
            <a:ext cx="8407400" cy="0"/>
          </a:xfrm>
          <a:custGeom>
            <a:avLst/>
            <a:gdLst/>
            <a:ahLst/>
            <a:cxnLst/>
            <a:rect l="l" t="t" r="r" b="b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600440" y="66141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0500" y="6613525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>
                <a:moveTo>
                  <a:pt x="0" y="0"/>
                </a:moveTo>
                <a:lnTo>
                  <a:pt x="84124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605519" y="66116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0500" y="6610350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613140" y="66078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0500" y="66071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1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618219" y="66052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500" y="6604000"/>
            <a:ext cx="8432800" cy="0"/>
          </a:xfrm>
          <a:custGeom>
            <a:avLst/>
            <a:gdLst/>
            <a:ahLst/>
            <a:cxnLst/>
            <a:rect l="l" t="t" r="r" b="b"/>
            <a:pathLst>
              <a:path w="8432800">
                <a:moveTo>
                  <a:pt x="0" y="0"/>
                </a:moveTo>
                <a:lnTo>
                  <a:pt x="84328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625840" y="66014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0500" y="6600825"/>
            <a:ext cx="8437880" cy="0"/>
          </a:xfrm>
          <a:custGeom>
            <a:avLst/>
            <a:gdLst/>
            <a:ahLst/>
            <a:cxnLst/>
            <a:rect l="l" t="t" r="r" b="b"/>
            <a:pathLst>
              <a:path w="8437880">
                <a:moveTo>
                  <a:pt x="0" y="0"/>
                </a:moveTo>
                <a:lnTo>
                  <a:pt x="843788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630919" y="65989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0500" y="6597650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>
                <a:moveTo>
                  <a:pt x="0" y="0"/>
                </a:moveTo>
                <a:lnTo>
                  <a:pt x="844550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637269" y="65951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0500" y="6594475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31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642350" y="65925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0500" y="6591300"/>
            <a:ext cx="8456930" cy="0"/>
          </a:xfrm>
          <a:custGeom>
            <a:avLst/>
            <a:gdLst/>
            <a:ahLst/>
            <a:cxnLst/>
            <a:rect l="l" t="t" r="r" b="b"/>
            <a:pathLst>
              <a:path w="8456930">
                <a:moveTo>
                  <a:pt x="0" y="0"/>
                </a:moveTo>
                <a:lnTo>
                  <a:pt x="845693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649969" y="6588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0500" y="6588125"/>
            <a:ext cx="8460740" cy="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74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653780" y="65862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0500" y="6584950"/>
            <a:ext cx="8467090" cy="0"/>
          </a:xfrm>
          <a:custGeom>
            <a:avLst/>
            <a:gdLst/>
            <a:ahLst/>
            <a:cxnLst/>
            <a:rect l="l" t="t" r="r" b="b"/>
            <a:pathLst>
              <a:path w="8467090">
                <a:moveTo>
                  <a:pt x="0" y="0"/>
                </a:moveTo>
                <a:lnTo>
                  <a:pt x="846709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660130" y="65824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0500" y="6581775"/>
            <a:ext cx="8472170" cy="0"/>
          </a:xfrm>
          <a:custGeom>
            <a:avLst/>
            <a:gdLst/>
            <a:ahLst/>
            <a:cxnLst/>
            <a:rect l="l" t="t" r="r" b="b"/>
            <a:pathLst>
              <a:path w="8472170">
                <a:moveTo>
                  <a:pt x="0" y="0"/>
                </a:moveTo>
                <a:lnTo>
                  <a:pt x="847217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665209" y="65798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1B3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0500" y="6578600"/>
            <a:ext cx="8478520" cy="0"/>
          </a:xfrm>
          <a:custGeom>
            <a:avLst/>
            <a:gdLst/>
            <a:ahLst/>
            <a:cxnLst/>
            <a:rect l="l" t="t" r="r" b="b"/>
            <a:pathLst>
              <a:path w="8478520">
                <a:moveTo>
                  <a:pt x="0" y="0"/>
                </a:moveTo>
                <a:lnTo>
                  <a:pt x="8478520" y="0"/>
                </a:lnTo>
              </a:path>
            </a:pathLst>
          </a:custGeom>
          <a:ln w="3175">
            <a:solidFill>
              <a:srgbClr val="1B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90500" y="6656705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0500" y="6654800"/>
            <a:ext cx="8295640" cy="0"/>
          </a:xfrm>
          <a:custGeom>
            <a:avLst/>
            <a:gdLst/>
            <a:ahLst/>
            <a:cxnLst/>
            <a:rect l="l" t="t" r="r" b="b"/>
            <a:pathLst>
              <a:path w="8295640">
                <a:moveTo>
                  <a:pt x="0" y="0"/>
                </a:moveTo>
                <a:lnTo>
                  <a:pt x="82956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491219" y="66522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0500" y="665162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501380" y="66497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0500" y="6648450"/>
            <a:ext cx="8319770" cy="0"/>
          </a:xfrm>
          <a:custGeom>
            <a:avLst/>
            <a:gdLst/>
            <a:ahLst/>
            <a:cxnLst/>
            <a:rect l="l" t="t" r="r" b="b"/>
            <a:pathLst>
              <a:path w="8319770">
                <a:moveTo>
                  <a:pt x="0" y="0"/>
                </a:moveTo>
                <a:lnTo>
                  <a:pt x="831977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514080" y="664590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0500" y="6645275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524240" y="664336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0500" y="6642100"/>
            <a:ext cx="8342630" cy="0"/>
          </a:xfrm>
          <a:custGeom>
            <a:avLst/>
            <a:gdLst/>
            <a:ahLst/>
            <a:cxnLst/>
            <a:rect l="l" t="t" r="r" b="b"/>
            <a:pathLst>
              <a:path w="8342630">
                <a:moveTo>
                  <a:pt x="0" y="0"/>
                </a:moveTo>
                <a:lnTo>
                  <a:pt x="83426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535669" y="66395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0500" y="6638925"/>
            <a:ext cx="8348980" cy="0"/>
          </a:xfrm>
          <a:custGeom>
            <a:avLst/>
            <a:gdLst/>
            <a:ahLst/>
            <a:cxnLst/>
            <a:rect l="l" t="t" r="r" b="b"/>
            <a:pathLst>
              <a:path w="8348980">
                <a:moveTo>
                  <a:pt x="0" y="0"/>
                </a:moveTo>
                <a:lnTo>
                  <a:pt x="83489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543290" y="66370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0500" y="663575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553450" y="663320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0500" y="6632575"/>
            <a:ext cx="8365490" cy="0"/>
          </a:xfrm>
          <a:custGeom>
            <a:avLst/>
            <a:gdLst/>
            <a:ahLst/>
            <a:cxnLst/>
            <a:rect l="l" t="t" r="r" b="b"/>
            <a:pathLst>
              <a:path w="8365490">
                <a:moveTo>
                  <a:pt x="0" y="0"/>
                </a:moveTo>
                <a:lnTo>
                  <a:pt x="83654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559800" y="663066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0500" y="6629400"/>
            <a:ext cx="8374380" cy="0"/>
          </a:xfrm>
          <a:custGeom>
            <a:avLst/>
            <a:gdLst/>
            <a:ahLst/>
            <a:cxnLst/>
            <a:rect l="l" t="t" r="r" b="b"/>
            <a:pathLst>
              <a:path w="8374380">
                <a:moveTo>
                  <a:pt x="0" y="0"/>
                </a:moveTo>
                <a:lnTo>
                  <a:pt x="83743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568690" y="66268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270"/>
                </a:moveTo>
                <a:lnTo>
                  <a:pt x="3809" y="1270"/>
                </a:lnTo>
                <a:lnTo>
                  <a:pt x="38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0500" y="6626225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575040" y="662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1B3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0500" y="6663055"/>
            <a:ext cx="8251190" cy="0"/>
          </a:xfrm>
          <a:custGeom>
            <a:avLst/>
            <a:gdLst/>
            <a:ahLst/>
            <a:cxnLst/>
            <a:rect l="l" t="t" r="r" b="b"/>
            <a:pathLst>
              <a:path w="8251190">
                <a:moveTo>
                  <a:pt x="0" y="0"/>
                </a:moveTo>
                <a:lnTo>
                  <a:pt x="82511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0500" y="6661784"/>
            <a:ext cx="8260080" cy="0"/>
          </a:xfrm>
          <a:custGeom>
            <a:avLst/>
            <a:gdLst/>
            <a:ahLst/>
            <a:cxnLst/>
            <a:rect l="l" t="t" r="r" b="b"/>
            <a:pathLst>
              <a:path w="8260080">
                <a:moveTo>
                  <a:pt x="0" y="0"/>
                </a:moveTo>
                <a:lnTo>
                  <a:pt x="82600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0500" y="6660515"/>
            <a:ext cx="8266430" cy="0"/>
          </a:xfrm>
          <a:custGeom>
            <a:avLst/>
            <a:gdLst/>
            <a:ahLst/>
            <a:cxnLst/>
            <a:rect l="l" t="t" r="r" b="b"/>
            <a:pathLst>
              <a:path w="8266430">
                <a:moveTo>
                  <a:pt x="0" y="0"/>
                </a:moveTo>
                <a:lnTo>
                  <a:pt x="82664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0500" y="6659244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7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0500" y="6657975"/>
            <a:ext cx="8279130" cy="0"/>
          </a:xfrm>
          <a:custGeom>
            <a:avLst/>
            <a:gdLst/>
            <a:ahLst/>
            <a:cxnLst/>
            <a:rect l="l" t="t" r="r" b="b"/>
            <a:pathLst>
              <a:path w="8279130">
                <a:moveTo>
                  <a:pt x="0" y="0"/>
                </a:moveTo>
                <a:lnTo>
                  <a:pt x="827913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0500" y="6669405"/>
            <a:ext cx="8187690" cy="0"/>
          </a:xfrm>
          <a:custGeom>
            <a:avLst/>
            <a:gdLst/>
            <a:ahLst/>
            <a:cxnLst/>
            <a:rect l="l" t="t" r="r" b="b"/>
            <a:pathLst>
              <a:path w="8187690">
                <a:moveTo>
                  <a:pt x="0" y="0"/>
                </a:moveTo>
                <a:lnTo>
                  <a:pt x="818769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0500" y="6668134"/>
            <a:ext cx="8210550" cy="0"/>
          </a:xfrm>
          <a:custGeom>
            <a:avLst/>
            <a:gdLst/>
            <a:ahLst/>
            <a:cxnLst/>
            <a:rect l="l" t="t" r="r" b="b"/>
            <a:pathLst>
              <a:path w="8210550">
                <a:moveTo>
                  <a:pt x="0" y="0"/>
                </a:moveTo>
                <a:lnTo>
                  <a:pt x="821055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0500" y="6666865"/>
            <a:ext cx="8219440" cy="0"/>
          </a:xfrm>
          <a:custGeom>
            <a:avLst/>
            <a:gdLst/>
            <a:ahLst/>
            <a:cxnLst/>
            <a:rect l="l" t="t" r="r" b="b"/>
            <a:pathLst>
              <a:path w="8219440">
                <a:moveTo>
                  <a:pt x="0" y="0"/>
                </a:moveTo>
                <a:lnTo>
                  <a:pt x="82194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0500" y="6665594"/>
            <a:ext cx="8234680" cy="0"/>
          </a:xfrm>
          <a:custGeom>
            <a:avLst/>
            <a:gdLst/>
            <a:ahLst/>
            <a:cxnLst/>
            <a:rect l="l" t="t" r="r" b="b"/>
            <a:pathLst>
              <a:path w="8234680">
                <a:moveTo>
                  <a:pt x="0" y="0"/>
                </a:moveTo>
                <a:lnTo>
                  <a:pt x="823468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0500" y="6664325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840" y="0"/>
                </a:lnTo>
              </a:path>
            </a:pathLst>
          </a:custGeom>
          <a:ln w="3175">
            <a:solidFill>
              <a:srgbClr val="1B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005070" y="2514600"/>
            <a:ext cx="4138929" cy="367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57200" y="2209800"/>
            <a:ext cx="34290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800600" y="381000"/>
            <a:ext cx="31242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057400" y="3884929"/>
            <a:ext cx="2381250" cy="275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04800" y="0"/>
            <a:ext cx="337185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228600"/>
            <a:ext cx="8529319" cy="5170646"/>
          </a:xfrm>
        </p:spPr>
        <p:txBody>
          <a:bodyPr/>
          <a:lstStyle/>
          <a:p>
            <a:r>
              <a:rPr lang="en-US" sz="2800" b="1" dirty="0" smtClean="0"/>
              <a:t>Preoperative Preparation</a:t>
            </a:r>
          </a:p>
          <a:p>
            <a:endParaRPr lang="en-US" sz="2800" b="1" dirty="0" smtClean="0"/>
          </a:p>
          <a:p>
            <a:r>
              <a:rPr lang="en-US" sz="2800" dirty="0" smtClean="0"/>
              <a:t>• Make note of visual disturbances and cranial nerve</a:t>
            </a:r>
          </a:p>
          <a:p>
            <a:r>
              <a:rPr lang="en-US" sz="2800" dirty="0" smtClean="0"/>
              <a:t>palsies preoperatively</a:t>
            </a:r>
          </a:p>
          <a:p>
            <a:r>
              <a:rPr lang="en-US" sz="2800" dirty="0" smtClean="0"/>
              <a:t>• Prophylactic antibiotic </a:t>
            </a:r>
            <a:r>
              <a:rPr lang="en-US" sz="2800" dirty="0" err="1" smtClean="0"/>
              <a:t>cefuroxime</a:t>
            </a:r>
            <a:r>
              <a:rPr lang="en-US" sz="2800" dirty="0" smtClean="0"/>
              <a:t> 1.5 g IV</a:t>
            </a:r>
          </a:p>
          <a:p>
            <a:r>
              <a:rPr lang="en-US" sz="2800" dirty="0" smtClean="0"/>
              <a:t>• Bruising may occur on IV access</a:t>
            </a:r>
          </a:p>
          <a:p>
            <a:r>
              <a:rPr lang="en-US" sz="2800" dirty="0" smtClean="0"/>
              <a:t>• Avoid sedation if difficult airway anticipated</a:t>
            </a:r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Antiaspiration</a:t>
            </a:r>
            <a:r>
              <a:rPr lang="en-US" sz="2800" dirty="0" smtClean="0"/>
              <a:t> prophylaxis:</a:t>
            </a:r>
          </a:p>
          <a:p>
            <a:r>
              <a:rPr lang="en-US" sz="2800" dirty="0" smtClean="0"/>
              <a:t>–– IV </a:t>
            </a:r>
            <a:r>
              <a:rPr lang="en-US" sz="2800" dirty="0" err="1" smtClean="0"/>
              <a:t>metaclopramide</a:t>
            </a:r>
            <a:r>
              <a:rPr lang="en-US" sz="2800" dirty="0" smtClean="0"/>
              <a:t> 10 mg</a:t>
            </a:r>
          </a:p>
          <a:p>
            <a:r>
              <a:rPr lang="en-US" sz="2800" dirty="0" smtClean="0"/>
              <a:t>–– IV ranitidine 1 mg/kg.</a:t>
            </a:r>
          </a:p>
          <a:p>
            <a:r>
              <a:rPr lang="en-US" sz="2800" dirty="0" smtClean="0"/>
              <a:t>• Standard NPO guidelines and consent</a:t>
            </a:r>
          </a:p>
          <a:p>
            <a:r>
              <a:rPr lang="en-US" sz="2800" dirty="0" smtClean="0"/>
              <a:t>• Train patient to breathe via mouth preoperatively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767840"/>
            <a:ext cx="8529319" cy="4985980"/>
          </a:xfrm>
        </p:spPr>
        <p:txBody>
          <a:bodyPr/>
          <a:lstStyle/>
          <a:p>
            <a:r>
              <a:rPr lang="en-US" b="1" dirty="0" smtClean="0"/>
              <a:t>Induction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Thiopentone</a:t>
            </a:r>
            <a:r>
              <a:rPr lang="en-US" dirty="0" smtClean="0"/>
              <a:t> 3–5 mg/kg or </a:t>
            </a:r>
            <a:r>
              <a:rPr lang="en-US" dirty="0" err="1" smtClean="0"/>
              <a:t>propofol</a:t>
            </a:r>
            <a:r>
              <a:rPr lang="en-US" dirty="0" smtClean="0"/>
              <a:t> 1–2 mg/kg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fentanyl</a:t>
            </a:r>
            <a:r>
              <a:rPr lang="en-US" dirty="0" smtClean="0"/>
              <a:t> 1–2 </a:t>
            </a:r>
            <a:r>
              <a:rPr lang="el-GR" dirty="0" smtClean="0"/>
              <a:t>μ</a:t>
            </a:r>
            <a:r>
              <a:rPr lang="en-US" dirty="0" smtClean="0"/>
              <a:t>g/kg and </a:t>
            </a:r>
            <a:r>
              <a:rPr lang="en-US" dirty="0" err="1" smtClean="0"/>
              <a:t>vecuronium</a:t>
            </a:r>
            <a:r>
              <a:rPr lang="en-US" dirty="0" smtClean="0"/>
              <a:t> 0.1 mg/kg</a:t>
            </a:r>
          </a:p>
          <a:p>
            <a:r>
              <a:rPr lang="en-US" dirty="0" smtClean="0"/>
              <a:t>• Smaller size RAE tube used to minimize chances of</a:t>
            </a:r>
          </a:p>
          <a:p>
            <a:r>
              <a:rPr lang="en-US" dirty="0" smtClean="0"/>
              <a:t>airway trauma</a:t>
            </a:r>
          </a:p>
          <a:p>
            <a:r>
              <a:rPr lang="en-US" dirty="0" smtClean="0"/>
              <a:t>• RAE tube secured to lower jaw at corner of mouth</a:t>
            </a:r>
          </a:p>
          <a:p>
            <a:r>
              <a:rPr lang="en-US" dirty="0" smtClean="0"/>
              <a:t>opposite surgeon’s dominant hand</a:t>
            </a:r>
          </a:p>
          <a:p>
            <a:r>
              <a:rPr lang="en-US" dirty="0" smtClean="0"/>
              <a:t>• ETT fixed at left corner of mouth for right-handed</a:t>
            </a:r>
          </a:p>
          <a:p>
            <a:r>
              <a:rPr lang="en-US" dirty="0" smtClean="0"/>
              <a:t>surgeons</a:t>
            </a:r>
          </a:p>
          <a:p>
            <a:r>
              <a:rPr lang="en-US" dirty="0" smtClean="0"/>
              <a:t>• Small esophageal stethoscope and temperature</a:t>
            </a:r>
          </a:p>
          <a:p>
            <a:r>
              <a:rPr lang="en-US" dirty="0" smtClean="0"/>
              <a:t>probe can lie with ETT</a:t>
            </a:r>
          </a:p>
          <a:p>
            <a:r>
              <a:rPr lang="en-US" dirty="0" smtClean="0"/>
              <a:t>• Cover entire bundle with towel clipped below lower</a:t>
            </a:r>
          </a:p>
          <a:p>
            <a:r>
              <a:rPr lang="en-US" dirty="0" smtClean="0"/>
              <a:t>lip to protect it from preparation solutions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Fiberoptic</a:t>
            </a:r>
            <a:r>
              <a:rPr lang="en-US" dirty="0" smtClean="0"/>
              <a:t> intubation if difficult airway anticipated</a:t>
            </a:r>
          </a:p>
          <a:p>
            <a:r>
              <a:rPr lang="en-US" dirty="0" smtClean="0"/>
              <a:t>• Throat pack placed to prevent blood accumulation</a:t>
            </a:r>
          </a:p>
          <a:p>
            <a:r>
              <a:rPr lang="en-US" dirty="0" smtClean="0"/>
              <a:t>in stomach (vomiting) and glottis (coughing at</a:t>
            </a:r>
          </a:p>
          <a:p>
            <a:r>
              <a:rPr lang="en-US" dirty="0" err="1" smtClean="0"/>
              <a:t>extubation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495300"/>
            <a:ext cx="52654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Anesthetic</a:t>
            </a:r>
            <a:r>
              <a:rPr spc="-45" dirty="0"/>
              <a:t> </a:t>
            </a:r>
            <a:r>
              <a:rPr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737359"/>
            <a:ext cx="7998460" cy="2763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Hemodynamic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stability</a:t>
            </a:r>
            <a:endParaRPr sz="2200">
              <a:latin typeface="Trebuchet MS"/>
              <a:cs typeface="Trebuchet MS"/>
            </a:endParaRPr>
          </a:p>
          <a:p>
            <a:pPr marL="264160" marR="702310" indent="-251460">
              <a:lnSpc>
                <a:spcPts val="4560"/>
              </a:lnSpc>
              <a:spcBef>
                <a:spcPts val="459"/>
              </a:spcBef>
              <a:buClr>
                <a:srgbClr val="FFFFFF"/>
              </a:buClr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Maintenance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cerebral 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oxygenation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44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Facilitate surgical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conditions</a:t>
            </a:r>
            <a:endParaRPr sz="2200">
              <a:latin typeface="Trebuchet MS"/>
              <a:cs typeface="Trebuchet MS"/>
            </a:endParaRPr>
          </a:p>
          <a:p>
            <a:pPr marL="264160" marR="499109" indent="-251460">
              <a:lnSpc>
                <a:spcPct val="172700"/>
              </a:lnSpc>
              <a:buClr>
                <a:srgbClr val="FFFFFF"/>
              </a:buClr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dirty="0"/>
              <a:t>	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Prevent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intra operative  complications</a:t>
            </a:r>
            <a:endParaRPr sz="2200">
              <a:latin typeface="Trebuchet MS"/>
              <a:cs typeface="Trebuchet MS"/>
            </a:endParaRPr>
          </a:p>
          <a:p>
            <a:pPr marL="264160" marR="5080" indent="-251460">
              <a:lnSpc>
                <a:spcPts val="4560"/>
              </a:lnSpc>
              <a:spcBef>
                <a:spcPts val="459"/>
              </a:spcBef>
              <a:buClr>
                <a:srgbClr val="FFFFFF"/>
              </a:buClr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Rapid emergence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facilitate  early neurological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assessment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685800"/>
            <a:ext cx="8529319" cy="4524315"/>
          </a:xfrm>
        </p:spPr>
        <p:txBody>
          <a:bodyPr/>
          <a:lstStyle/>
          <a:p>
            <a:r>
              <a:rPr lang="en-US" b="1" dirty="0" smtClean="0"/>
              <a:t>Preoperative </a:t>
            </a:r>
            <a:r>
              <a:rPr lang="en-US" b="1" dirty="0" smtClean="0"/>
              <a:t>Preparation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dirty="0" smtClean="0"/>
              <a:t>• Make note of visual disturbances and cranial </a:t>
            </a:r>
            <a:r>
              <a:rPr lang="en-US" sz="2400" dirty="0" smtClean="0"/>
              <a:t>nerve palsies </a:t>
            </a:r>
            <a:r>
              <a:rPr lang="en-US" sz="2400" dirty="0" smtClean="0"/>
              <a:t>preoperatively</a:t>
            </a:r>
          </a:p>
          <a:p>
            <a:r>
              <a:rPr lang="en-US" sz="2400" dirty="0" smtClean="0"/>
              <a:t>• Prophylactic antibiotic </a:t>
            </a:r>
            <a:r>
              <a:rPr lang="en-US" sz="2400" dirty="0" err="1" smtClean="0"/>
              <a:t>cefuroxime</a:t>
            </a:r>
            <a:r>
              <a:rPr lang="en-US" sz="2400" dirty="0" smtClean="0"/>
              <a:t> 1.5 g IV</a:t>
            </a:r>
          </a:p>
          <a:p>
            <a:r>
              <a:rPr lang="en-US" sz="2400" dirty="0" smtClean="0"/>
              <a:t>• Bruising may occur on IV access</a:t>
            </a:r>
          </a:p>
          <a:p>
            <a:r>
              <a:rPr lang="en-US" sz="2400" dirty="0" smtClean="0"/>
              <a:t>• Avoid sedation if difficult airway anticipated</a:t>
            </a:r>
          </a:p>
          <a:p>
            <a:r>
              <a:rPr lang="en-US" sz="2400" dirty="0" smtClean="0"/>
              <a:t>• </a:t>
            </a:r>
            <a:r>
              <a:rPr lang="en-US" sz="2400" dirty="0" err="1" smtClean="0"/>
              <a:t>Antiaspiration</a:t>
            </a:r>
            <a:r>
              <a:rPr lang="en-US" sz="2400" dirty="0" smtClean="0"/>
              <a:t> prophylaxis:</a:t>
            </a:r>
          </a:p>
          <a:p>
            <a:r>
              <a:rPr lang="en-US" sz="2400" dirty="0" smtClean="0"/>
              <a:t>–– IV </a:t>
            </a:r>
            <a:r>
              <a:rPr lang="en-US" sz="2400" dirty="0" err="1" smtClean="0"/>
              <a:t>metaclopramide</a:t>
            </a:r>
            <a:r>
              <a:rPr lang="en-US" sz="2400" dirty="0" smtClean="0"/>
              <a:t> 10 mg</a:t>
            </a:r>
          </a:p>
          <a:p>
            <a:r>
              <a:rPr lang="en-US" sz="2400" dirty="0" smtClean="0"/>
              <a:t>–– IV ranitidine 1 mg/kg.</a:t>
            </a:r>
          </a:p>
          <a:p>
            <a:r>
              <a:rPr lang="en-US" sz="2400" dirty="0" smtClean="0"/>
              <a:t>• Standard NPO guidelines and consent</a:t>
            </a:r>
          </a:p>
          <a:p>
            <a:r>
              <a:rPr lang="en-US" sz="2400" dirty="0" smtClean="0"/>
              <a:t>• Train patient to breathe via mouth preoperatively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371600"/>
            <a:ext cx="8529319" cy="4278094"/>
          </a:xfrm>
        </p:spPr>
        <p:txBody>
          <a:bodyPr/>
          <a:lstStyle/>
          <a:p>
            <a:r>
              <a:rPr lang="en-US" sz="2000" b="1" dirty="0" smtClean="0"/>
              <a:t>Induction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Thiopentone</a:t>
            </a:r>
            <a:r>
              <a:rPr lang="en-US" sz="2000" dirty="0" smtClean="0"/>
              <a:t> 3–5 mg/kg or </a:t>
            </a:r>
            <a:r>
              <a:rPr lang="en-US" sz="2000" dirty="0" err="1" smtClean="0"/>
              <a:t>propofol</a:t>
            </a:r>
            <a:r>
              <a:rPr lang="en-US" sz="2000" dirty="0" smtClean="0"/>
              <a:t> 1–2 </a:t>
            </a:r>
            <a:r>
              <a:rPr lang="en-US" sz="2000" dirty="0" smtClean="0"/>
              <a:t>mg/kg with </a:t>
            </a:r>
            <a:r>
              <a:rPr lang="en-US" sz="2000" dirty="0" err="1" smtClean="0"/>
              <a:t>fentanyl</a:t>
            </a:r>
            <a:r>
              <a:rPr lang="en-US" sz="2000" dirty="0" smtClean="0"/>
              <a:t> 1–2 </a:t>
            </a:r>
            <a:r>
              <a:rPr lang="el-GR" sz="2000" dirty="0" smtClean="0"/>
              <a:t>μ</a:t>
            </a:r>
            <a:r>
              <a:rPr lang="en-US" sz="2000" dirty="0" smtClean="0"/>
              <a:t>g/kg and </a:t>
            </a:r>
            <a:r>
              <a:rPr lang="en-US" sz="2000" dirty="0" err="1" smtClean="0"/>
              <a:t>vecuronium</a:t>
            </a:r>
            <a:r>
              <a:rPr lang="en-US" sz="2000" dirty="0" smtClean="0"/>
              <a:t> 0.1 mg/kg</a:t>
            </a:r>
          </a:p>
          <a:p>
            <a:r>
              <a:rPr lang="en-US" sz="2000" dirty="0" smtClean="0"/>
              <a:t>• Smaller size RAE tube used to minimize chances </a:t>
            </a:r>
            <a:r>
              <a:rPr lang="en-US" sz="2000" dirty="0" smtClean="0"/>
              <a:t>of airway </a:t>
            </a:r>
            <a:r>
              <a:rPr lang="en-US" sz="2000" dirty="0" smtClean="0"/>
              <a:t>trauma</a:t>
            </a:r>
          </a:p>
          <a:p>
            <a:r>
              <a:rPr lang="en-US" sz="2000" dirty="0" smtClean="0"/>
              <a:t>• RAE tube secured to lower jaw at corner of </a:t>
            </a:r>
            <a:r>
              <a:rPr lang="en-US" sz="2000" dirty="0" smtClean="0"/>
              <a:t>mouth opposite </a:t>
            </a:r>
            <a:r>
              <a:rPr lang="en-US" sz="2000" dirty="0" smtClean="0"/>
              <a:t>surgeon’s dominant hand</a:t>
            </a:r>
          </a:p>
          <a:p>
            <a:r>
              <a:rPr lang="en-US" sz="2000" dirty="0" smtClean="0"/>
              <a:t>• ETT fixed at left corner of mouth for </a:t>
            </a:r>
            <a:r>
              <a:rPr lang="en-US" sz="2000" dirty="0" smtClean="0"/>
              <a:t>right-handed surgeons</a:t>
            </a:r>
            <a:endParaRPr lang="en-US" sz="2000" dirty="0" smtClean="0"/>
          </a:p>
          <a:p>
            <a:r>
              <a:rPr lang="en-US" sz="2000" dirty="0" smtClean="0"/>
              <a:t>• Small esophageal stethoscope and </a:t>
            </a:r>
            <a:r>
              <a:rPr lang="en-US" sz="2000" dirty="0" smtClean="0"/>
              <a:t>temperature probe </a:t>
            </a:r>
            <a:r>
              <a:rPr lang="en-US" sz="2000" dirty="0" smtClean="0"/>
              <a:t>can lie with ETT</a:t>
            </a:r>
          </a:p>
          <a:p>
            <a:r>
              <a:rPr lang="en-US" sz="2000" dirty="0" smtClean="0"/>
              <a:t>• Cover entire bundle with towel clipped below </a:t>
            </a:r>
            <a:r>
              <a:rPr lang="en-US" sz="2000" dirty="0" smtClean="0"/>
              <a:t>lower lip </a:t>
            </a:r>
            <a:r>
              <a:rPr lang="en-US" sz="2000" dirty="0" smtClean="0"/>
              <a:t>to protect it from preparation solutions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Fiberoptic</a:t>
            </a:r>
            <a:r>
              <a:rPr lang="en-US" sz="2000" dirty="0" smtClean="0"/>
              <a:t> intubation if difficult airway anticipated</a:t>
            </a:r>
          </a:p>
          <a:p>
            <a:r>
              <a:rPr lang="en-US" sz="2000" dirty="0" smtClean="0"/>
              <a:t>• Throat pack placed to prevent blood </a:t>
            </a:r>
            <a:r>
              <a:rPr lang="en-US" sz="2000" dirty="0" smtClean="0"/>
              <a:t>accumulation in </a:t>
            </a:r>
            <a:r>
              <a:rPr lang="en-US" sz="2000" dirty="0" smtClean="0"/>
              <a:t>stomach (vomiting) and glottis (coughing </a:t>
            </a:r>
            <a:r>
              <a:rPr lang="en-US" sz="2000" dirty="0" smtClean="0"/>
              <a:t>at </a:t>
            </a:r>
            <a:r>
              <a:rPr lang="en-US" sz="2000" dirty="0" err="1" smtClean="0"/>
              <a:t>extubation</a:t>
            </a:r>
            <a:r>
              <a:rPr lang="en-US" sz="20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371600"/>
            <a:ext cx="8529319" cy="4001095"/>
          </a:xfrm>
        </p:spPr>
        <p:txBody>
          <a:bodyPr/>
          <a:lstStyle/>
          <a:p>
            <a:r>
              <a:rPr lang="en-US" sz="2000" dirty="0" smtClean="0"/>
              <a:t>Vasoconstrictor (</a:t>
            </a:r>
            <a:r>
              <a:rPr lang="en-US" sz="2000" b="1" i="1" dirty="0" smtClean="0"/>
              <a:t>Moffett’s solution/</a:t>
            </a:r>
            <a:r>
              <a:rPr lang="en-US" sz="2000" b="1" i="1" dirty="0" err="1" smtClean="0"/>
              <a:t>Xylometazoline</a:t>
            </a:r>
            <a:r>
              <a:rPr lang="en-US" sz="2000" b="1" i="1" dirty="0" smtClean="0"/>
              <a:t>)</a:t>
            </a:r>
          </a:p>
          <a:p>
            <a:r>
              <a:rPr lang="en-US" sz="2000" dirty="0" smtClean="0"/>
              <a:t>into each nostril to improve surgical access</a:t>
            </a:r>
          </a:p>
          <a:p>
            <a:r>
              <a:rPr lang="en-US" sz="2000" dirty="0" smtClean="0"/>
              <a:t>• Lumbar drain placed if </a:t>
            </a:r>
            <a:r>
              <a:rPr lang="en-US" sz="2000" dirty="0" err="1" smtClean="0"/>
              <a:t>suprasellar</a:t>
            </a:r>
            <a:r>
              <a:rPr lang="en-US" sz="2000" dirty="0" smtClean="0"/>
              <a:t> extension</a:t>
            </a:r>
          </a:p>
          <a:p>
            <a:r>
              <a:rPr lang="en-US" sz="2000" dirty="0" smtClean="0"/>
              <a:t>• Proper eye cover as </a:t>
            </a:r>
            <a:r>
              <a:rPr lang="en-US" sz="2000" dirty="0" err="1" smtClean="0"/>
              <a:t>exophthalmos</a:t>
            </a:r>
            <a:r>
              <a:rPr lang="en-US" sz="2000" dirty="0" smtClean="0"/>
              <a:t> increases chances</a:t>
            </a:r>
          </a:p>
          <a:p>
            <a:r>
              <a:rPr lang="en-US" sz="2000" dirty="0" smtClean="0"/>
              <a:t>of corneal abrasion.</a:t>
            </a:r>
          </a:p>
          <a:p>
            <a:r>
              <a:rPr lang="en-US" sz="2000" b="1" dirty="0" smtClean="0"/>
              <a:t>Monitoring</a:t>
            </a:r>
          </a:p>
          <a:p>
            <a:r>
              <a:rPr lang="en-US" sz="2000" dirty="0" smtClean="0"/>
              <a:t>• </a:t>
            </a:r>
            <a:r>
              <a:rPr lang="en-US" sz="2000" i="1" dirty="0" smtClean="0"/>
              <a:t>SpO2: Nerve stimulator at lower extremity</a:t>
            </a:r>
          </a:p>
          <a:p>
            <a:r>
              <a:rPr lang="en-US" sz="2000" dirty="0" smtClean="0"/>
              <a:t>• </a:t>
            </a:r>
            <a:r>
              <a:rPr lang="en-US" sz="2000" i="1" dirty="0" smtClean="0"/>
              <a:t>ETCO2: Temperature</a:t>
            </a:r>
          </a:p>
          <a:p>
            <a:r>
              <a:rPr lang="en-US" sz="2000" dirty="0" smtClean="0"/>
              <a:t>• </a:t>
            </a:r>
            <a:r>
              <a:rPr lang="en-US" sz="2000" i="1" dirty="0" smtClean="0"/>
              <a:t>ECG: Urine output</a:t>
            </a:r>
          </a:p>
          <a:p>
            <a:r>
              <a:rPr lang="en-US" sz="2000" dirty="0" smtClean="0"/>
              <a:t>• NIBP</a:t>
            </a:r>
          </a:p>
          <a:p>
            <a:r>
              <a:rPr lang="en-US" sz="2000" dirty="0" smtClean="0"/>
              <a:t>• IBP—check status of collateral circulation</a:t>
            </a:r>
          </a:p>
          <a:p>
            <a:r>
              <a:rPr lang="en-US" sz="2000" dirty="0" smtClean="0"/>
              <a:t>• Intraoperative visual evolved potential in surgeries</a:t>
            </a:r>
          </a:p>
          <a:p>
            <a:r>
              <a:rPr lang="en-US" sz="2000" dirty="0" smtClean="0"/>
              <a:t>near visual pathway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767840"/>
            <a:ext cx="8529319" cy="2739211"/>
          </a:xfrm>
        </p:spPr>
        <p:txBody>
          <a:bodyPr/>
          <a:lstStyle/>
          <a:p>
            <a:r>
              <a:rPr lang="en-US" sz="2000" b="1" dirty="0" smtClean="0"/>
              <a:t>Ventilation</a:t>
            </a:r>
          </a:p>
          <a:p>
            <a:r>
              <a:rPr lang="en-US" sz="2000" dirty="0" smtClean="0"/>
              <a:t>• IPPV with ETT</a:t>
            </a:r>
          </a:p>
          <a:p>
            <a:r>
              <a:rPr lang="en-US" sz="2000" dirty="0" smtClean="0"/>
              <a:t>• If no </a:t>
            </a:r>
            <a:r>
              <a:rPr lang="en-US" sz="2000" dirty="0" err="1" smtClean="0"/>
              <a:t>suprasellar</a:t>
            </a:r>
            <a:r>
              <a:rPr lang="en-US" sz="2000" dirty="0" smtClean="0"/>
              <a:t> extension:</a:t>
            </a:r>
          </a:p>
          <a:p>
            <a:r>
              <a:rPr lang="en-US" sz="2000" dirty="0" smtClean="0"/>
              <a:t>–– Modest hyperventilation to PaCO2 30–35 </a:t>
            </a:r>
            <a:r>
              <a:rPr lang="en-US" sz="2000" dirty="0" smtClean="0"/>
              <a:t>mm Hg</a:t>
            </a:r>
            <a:endParaRPr lang="en-US" sz="2000" dirty="0" smtClean="0"/>
          </a:p>
          <a:p>
            <a:r>
              <a:rPr lang="en-US" sz="2000" dirty="0" smtClean="0"/>
              <a:t>–– Decreases brain volume</a:t>
            </a:r>
          </a:p>
          <a:p>
            <a:r>
              <a:rPr lang="en-US" sz="2000" dirty="0" smtClean="0"/>
              <a:t>–– Minimizes degree to which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</a:t>
            </a:r>
            <a:r>
              <a:rPr lang="en-US" sz="2000" dirty="0" smtClean="0"/>
              <a:t>bulges into </a:t>
            </a:r>
            <a:r>
              <a:rPr lang="en-US" sz="2000" dirty="0" err="1" smtClean="0"/>
              <a:t>sella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• If </a:t>
            </a:r>
            <a:r>
              <a:rPr lang="en-US" sz="2000" dirty="0" err="1" smtClean="0"/>
              <a:t>supassellar</a:t>
            </a:r>
            <a:r>
              <a:rPr lang="en-US" sz="2000" dirty="0" smtClean="0"/>
              <a:t> extension present:</a:t>
            </a:r>
          </a:p>
          <a:p>
            <a:r>
              <a:rPr lang="en-US" sz="2000" dirty="0" smtClean="0"/>
              <a:t>–– </a:t>
            </a:r>
            <a:r>
              <a:rPr lang="en-US" sz="2000" dirty="0" err="1" smtClean="0"/>
              <a:t>Normocapnea</a:t>
            </a:r>
            <a:r>
              <a:rPr lang="en-US" sz="2000" dirty="0" smtClean="0"/>
              <a:t>/</a:t>
            </a:r>
            <a:r>
              <a:rPr lang="en-US" sz="2000" dirty="0" err="1" smtClean="0"/>
              <a:t>hypercarbia</a:t>
            </a:r>
            <a:r>
              <a:rPr lang="en-US" sz="2000" dirty="0" smtClean="0"/>
              <a:t> which helps to </a:t>
            </a:r>
            <a:r>
              <a:rPr lang="en-US" sz="2000" dirty="0" smtClean="0"/>
              <a:t>deliver lesion </a:t>
            </a:r>
            <a:r>
              <a:rPr lang="en-US" sz="2000" dirty="0" smtClean="0"/>
              <a:t>into </a:t>
            </a:r>
            <a:r>
              <a:rPr lang="en-US" sz="2000" dirty="0" err="1" smtClean="0"/>
              <a:t>sella</a:t>
            </a:r>
            <a:r>
              <a:rPr lang="en-US" sz="2000" dirty="0" smtClean="0"/>
              <a:t> for excision.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838200"/>
            <a:ext cx="8529319" cy="4585871"/>
          </a:xfrm>
        </p:spPr>
        <p:txBody>
          <a:bodyPr/>
          <a:lstStyle/>
          <a:p>
            <a:r>
              <a:rPr lang="en-US" sz="2000" b="1" dirty="0" smtClean="0"/>
              <a:t>Position</a:t>
            </a:r>
          </a:p>
          <a:p>
            <a:r>
              <a:rPr lang="en-US" sz="2000" dirty="0" smtClean="0"/>
              <a:t>• Supine</a:t>
            </a:r>
          </a:p>
          <a:p>
            <a:r>
              <a:rPr lang="en-US" sz="2000" dirty="0" smtClean="0"/>
              <a:t>• Slight head up tilt to avoid venous </a:t>
            </a:r>
            <a:r>
              <a:rPr lang="en-US" sz="2000" dirty="0" smtClean="0"/>
              <a:t>engorgement and </a:t>
            </a:r>
            <a:r>
              <a:rPr lang="en-US" sz="2000" dirty="0" smtClean="0"/>
              <a:t>venous air embolism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dirty="0" smtClean="0"/>
              <a:t>Maintenance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Valsalva</a:t>
            </a:r>
            <a:r>
              <a:rPr lang="en-US" sz="2000" dirty="0" smtClean="0"/>
              <a:t> maneuver after resection to check for </a:t>
            </a:r>
            <a:r>
              <a:rPr lang="en-US" sz="2000" dirty="0" smtClean="0"/>
              <a:t>CSF leak</a:t>
            </a:r>
            <a:endParaRPr lang="en-US" sz="2000" dirty="0" smtClean="0"/>
          </a:p>
          <a:p>
            <a:r>
              <a:rPr lang="en-US" sz="2000" dirty="0" smtClean="0"/>
              <a:t>• O2 + Air + </a:t>
            </a:r>
            <a:r>
              <a:rPr lang="en-US" sz="2000" dirty="0" err="1" smtClean="0"/>
              <a:t>Isoflurane</a:t>
            </a:r>
            <a:r>
              <a:rPr lang="en-US" sz="2000" dirty="0" smtClean="0"/>
              <a:t> + </a:t>
            </a:r>
            <a:r>
              <a:rPr lang="en-US" sz="2000" dirty="0" err="1" smtClean="0"/>
              <a:t>Remifentanil</a:t>
            </a:r>
            <a:r>
              <a:rPr lang="en-US" sz="2000" dirty="0" smtClean="0"/>
              <a:t> 0.05–2 </a:t>
            </a:r>
            <a:r>
              <a:rPr lang="el-GR" sz="2000" dirty="0" smtClean="0"/>
              <a:t>μ</a:t>
            </a:r>
            <a:r>
              <a:rPr lang="en-US" sz="2000" dirty="0" smtClean="0"/>
              <a:t>g/kg/min</a:t>
            </a:r>
          </a:p>
          <a:p>
            <a:r>
              <a:rPr lang="en-US" sz="2000" dirty="0" smtClean="0"/>
              <a:t>• If </a:t>
            </a:r>
            <a:r>
              <a:rPr lang="en-US" sz="2000" dirty="0" err="1" smtClean="0"/>
              <a:t>suprasellar</a:t>
            </a:r>
            <a:r>
              <a:rPr lang="en-US" sz="2000" dirty="0" smtClean="0"/>
              <a:t> extension present, 10–40 ml </a:t>
            </a:r>
            <a:r>
              <a:rPr lang="en-US" sz="2000" dirty="0" smtClean="0"/>
              <a:t>saline/air injected </a:t>
            </a:r>
            <a:r>
              <a:rPr lang="en-US" sz="2000" dirty="0" smtClean="0"/>
              <a:t>via lumbar drain to increase </a:t>
            </a:r>
            <a:r>
              <a:rPr lang="en-US" sz="2000" dirty="0" err="1" smtClean="0"/>
              <a:t>intraventricular</a:t>
            </a:r>
            <a:r>
              <a:rPr lang="en-US" sz="2000" dirty="0" smtClean="0"/>
              <a:t> </a:t>
            </a:r>
            <a:r>
              <a:rPr lang="en-US" sz="2000" dirty="0" smtClean="0"/>
              <a:t>pressure </a:t>
            </a:r>
            <a:r>
              <a:rPr lang="en-US" sz="2000" dirty="0" smtClean="0"/>
              <a:t>and </a:t>
            </a:r>
            <a:r>
              <a:rPr lang="en-US" sz="2000" dirty="0" err="1" smtClean="0"/>
              <a:t>prolapse</a:t>
            </a:r>
            <a:r>
              <a:rPr lang="en-US" sz="2000" dirty="0" smtClean="0"/>
              <a:t> </a:t>
            </a:r>
            <a:r>
              <a:rPr lang="en-US" sz="2000" dirty="0" err="1" smtClean="0"/>
              <a:t>suprasellar</a:t>
            </a:r>
            <a:r>
              <a:rPr lang="en-US" sz="2000" dirty="0" smtClean="0"/>
              <a:t> part of tumor </a:t>
            </a:r>
            <a:r>
              <a:rPr lang="en-US" sz="2000" dirty="0" smtClean="0"/>
              <a:t>into surgical </a:t>
            </a:r>
            <a:r>
              <a:rPr lang="en-US" sz="2000" dirty="0" smtClean="0"/>
              <a:t>field</a:t>
            </a:r>
          </a:p>
          <a:p>
            <a:r>
              <a:rPr lang="en-US" sz="2000" dirty="0" smtClean="0"/>
              <a:t>• Also air delineates brainstem from pituitary </a:t>
            </a:r>
            <a:r>
              <a:rPr lang="en-US" sz="2000" dirty="0" smtClean="0"/>
              <a:t>gland on </a:t>
            </a:r>
            <a:r>
              <a:rPr lang="en-US" sz="2000" dirty="0" smtClean="0"/>
              <a:t>fluoroscopy</a:t>
            </a:r>
          </a:p>
          <a:p>
            <a:r>
              <a:rPr lang="en-US" sz="2000" dirty="0" smtClean="0"/>
              <a:t>• Mucosal surface of nose infiltrated with LA </a:t>
            </a:r>
            <a:r>
              <a:rPr lang="en-US" sz="2000" dirty="0" smtClean="0"/>
              <a:t>+ epinephrine</a:t>
            </a:r>
            <a:endParaRPr lang="en-US" sz="2000" dirty="0" smtClean="0"/>
          </a:p>
          <a:p>
            <a:r>
              <a:rPr lang="en-US" sz="2000" dirty="0" smtClean="0"/>
              <a:t>• Watch during infiltration for arrhythmias</a:t>
            </a:r>
          </a:p>
          <a:p>
            <a:r>
              <a:rPr lang="en-US" sz="2000" dirty="0" smtClean="0"/>
              <a:t>• Deep planes at time of incision, made under lower lip</a:t>
            </a:r>
          </a:p>
          <a:p>
            <a:r>
              <a:rPr lang="en-US" sz="2000" dirty="0" smtClean="0"/>
              <a:t>• Deliberate hypotension facilitates repair.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785812"/>
            <a:ext cx="8529319" cy="2215991"/>
          </a:xfrm>
        </p:spPr>
        <p:txBody>
          <a:bodyPr/>
          <a:lstStyle/>
          <a:p>
            <a:r>
              <a:rPr lang="en-US" sz="2400" b="1" dirty="0" err="1" smtClean="0"/>
              <a:t>Hemodynamics</a:t>
            </a:r>
            <a:endParaRPr lang="en-US" sz="2400" b="1" dirty="0" smtClean="0"/>
          </a:p>
          <a:p>
            <a:r>
              <a:rPr lang="en-US" sz="2400" dirty="0" smtClean="0"/>
              <a:t>• Blood loss less unless carotid </a:t>
            </a:r>
            <a:r>
              <a:rPr lang="en-US" sz="2400" dirty="0" smtClean="0"/>
              <a:t>artery/cavernous sinus </a:t>
            </a:r>
            <a:r>
              <a:rPr lang="en-US" sz="2400" dirty="0" smtClean="0"/>
              <a:t>ruptures</a:t>
            </a:r>
          </a:p>
          <a:p>
            <a:r>
              <a:rPr lang="en-US" sz="2400" dirty="0" smtClean="0"/>
              <a:t>• If intraoperative diabetes </a:t>
            </a:r>
            <a:r>
              <a:rPr lang="en-US" sz="2400" dirty="0" err="1" smtClean="0"/>
              <a:t>insipidus</a:t>
            </a:r>
            <a:r>
              <a:rPr lang="en-US" sz="2400" dirty="0" smtClean="0"/>
              <a:t> occurs, </a:t>
            </a:r>
            <a:r>
              <a:rPr lang="en-US" sz="2400" dirty="0" smtClean="0"/>
              <a:t>fluid management </a:t>
            </a:r>
            <a:r>
              <a:rPr lang="en-US" sz="2400" dirty="0" smtClean="0"/>
              <a:t>is hourly maintenance fluid </a:t>
            </a:r>
            <a:r>
              <a:rPr lang="en-US" sz="2400" dirty="0" smtClean="0"/>
              <a:t>plus 2/3rd </a:t>
            </a:r>
            <a:r>
              <a:rPr lang="en-US" sz="2400" dirty="0" smtClean="0"/>
              <a:t>of previous hour urine output (</a:t>
            </a:r>
            <a:r>
              <a:rPr lang="en-US" sz="2400" i="1" dirty="0" smtClean="0"/>
              <a:t>1/2 NS or </a:t>
            </a:r>
            <a:r>
              <a:rPr lang="en-US" sz="2400" i="1" dirty="0" smtClean="0"/>
              <a:t>5% Dextrose </a:t>
            </a:r>
            <a:r>
              <a:rPr lang="en-US" sz="2400" i="1" dirty="0" smtClean="0"/>
              <a:t>fluid of choice)</a:t>
            </a:r>
          </a:p>
          <a:p>
            <a:r>
              <a:rPr lang="en-US" sz="2400" dirty="0" smtClean="0"/>
              <a:t>• If hourly fluid requirement &gt; 350–400 ml, </a:t>
            </a:r>
            <a:r>
              <a:rPr lang="en-US" sz="2400" dirty="0" smtClean="0"/>
              <a:t>use </a:t>
            </a:r>
            <a:r>
              <a:rPr lang="en-US" sz="2400" dirty="0" err="1" smtClean="0"/>
              <a:t>desmopressin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46759"/>
            <a:ext cx="3626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Pituitary</a:t>
            </a:r>
            <a:r>
              <a:rPr sz="4000" spc="-95" dirty="0"/>
              <a:t> </a:t>
            </a:r>
            <a:r>
              <a:rPr sz="4000" spc="-5" dirty="0"/>
              <a:t>Gland: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463040"/>
            <a:ext cx="32658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Master Endocrine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Gland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2514600"/>
            <a:ext cx="3505200" cy="334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66800"/>
            <a:ext cx="8529319" cy="2431435"/>
          </a:xfrm>
        </p:spPr>
        <p:txBody>
          <a:bodyPr/>
          <a:lstStyle/>
          <a:p>
            <a:r>
              <a:rPr lang="en-US" sz="2000" b="1" dirty="0" err="1" smtClean="0"/>
              <a:t>Extubation</a:t>
            </a:r>
            <a:endParaRPr lang="en-US" sz="2000" b="1" dirty="0" smtClean="0"/>
          </a:p>
          <a:p>
            <a:r>
              <a:rPr lang="en-US" sz="2000" dirty="0" smtClean="0"/>
              <a:t>• Fully awake </a:t>
            </a:r>
            <a:r>
              <a:rPr lang="en-US" sz="2000" dirty="0" err="1" smtClean="0"/>
              <a:t>extubation</a:t>
            </a:r>
            <a:r>
              <a:rPr lang="en-US" sz="2000" dirty="0" smtClean="0"/>
              <a:t> after full reversal</a:t>
            </a:r>
          </a:p>
          <a:p>
            <a:r>
              <a:rPr lang="en-US" sz="2000" dirty="0" smtClean="0"/>
              <a:t>• Remove throat pack and thorough suctioning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Extubate</a:t>
            </a:r>
            <a:r>
              <a:rPr lang="en-US" sz="2000" dirty="0" smtClean="0"/>
              <a:t> after return of spontaneous </a:t>
            </a:r>
            <a:r>
              <a:rPr lang="en-US" sz="2000" dirty="0" smtClean="0"/>
              <a:t>respiration and </a:t>
            </a:r>
            <a:r>
              <a:rPr lang="en-US" sz="2000" dirty="0" smtClean="0"/>
              <a:t>airway reflexes</a:t>
            </a:r>
          </a:p>
          <a:p>
            <a:r>
              <a:rPr lang="en-US" sz="2000" dirty="0" smtClean="0"/>
              <a:t>• Smooth emergence especially if CSF space has </a:t>
            </a:r>
            <a:r>
              <a:rPr lang="en-US" sz="2000" dirty="0" smtClean="0"/>
              <a:t>been opened</a:t>
            </a:r>
            <a:endParaRPr lang="en-US" sz="2000" dirty="0" smtClean="0"/>
          </a:p>
          <a:p>
            <a:r>
              <a:rPr lang="en-US" sz="2000" dirty="0" smtClean="0"/>
              <a:t>• Avoid repeated </a:t>
            </a:r>
            <a:r>
              <a:rPr lang="en-US" sz="2000" dirty="0" err="1" smtClean="0"/>
              <a:t>Valsalva</a:t>
            </a:r>
            <a:r>
              <a:rPr lang="en-US" sz="2000" dirty="0" smtClean="0"/>
              <a:t> maneuvers (</a:t>
            </a:r>
            <a:r>
              <a:rPr lang="en-US" sz="2000" dirty="0" smtClean="0"/>
              <a:t>coughing, vomiting</a:t>
            </a:r>
            <a:r>
              <a:rPr lang="en-US" sz="2000" dirty="0" smtClean="0"/>
              <a:t>) which reopens CSF leak and </a:t>
            </a:r>
            <a:r>
              <a:rPr lang="en-US" sz="2000" dirty="0" smtClean="0"/>
              <a:t>increases risk </a:t>
            </a:r>
            <a:r>
              <a:rPr lang="en-US" sz="2000" dirty="0" smtClean="0"/>
              <a:t>of meningitis.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529319" cy="4185761"/>
          </a:xfrm>
        </p:spPr>
        <p:txBody>
          <a:bodyPr/>
          <a:lstStyle/>
          <a:p>
            <a:r>
              <a:rPr lang="en-US" b="1" dirty="0" smtClean="0"/>
              <a:t>POSTOPERATIVE</a:t>
            </a:r>
          </a:p>
          <a:p>
            <a:endParaRPr lang="en-US" b="1" dirty="0" smtClean="0"/>
          </a:p>
          <a:p>
            <a:r>
              <a:rPr lang="en-US" sz="2000" b="1" dirty="0" smtClean="0"/>
              <a:t>Management</a:t>
            </a:r>
          </a:p>
          <a:p>
            <a:r>
              <a:rPr lang="en-US" sz="2000" dirty="0" smtClean="0"/>
              <a:t>• CSF drainage via lumbar drain or 24–48 hrs if </a:t>
            </a:r>
            <a:r>
              <a:rPr lang="en-US" sz="2000" dirty="0" smtClean="0"/>
              <a:t>CSF leak </a:t>
            </a:r>
            <a:r>
              <a:rPr lang="en-US" sz="2000" dirty="0" smtClean="0"/>
              <a:t>occurs during surgery</a:t>
            </a:r>
          </a:p>
          <a:p>
            <a:r>
              <a:rPr lang="en-US" sz="2000" dirty="0" smtClean="0"/>
              <a:t>• IV fluid maintenance</a:t>
            </a:r>
          </a:p>
          <a:p>
            <a:r>
              <a:rPr lang="en-US" sz="2000" dirty="0" smtClean="0"/>
              <a:t>• Avoid vomiting—</a:t>
            </a:r>
            <a:r>
              <a:rPr lang="en-US" sz="2000" dirty="0" err="1" smtClean="0"/>
              <a:t>antiemetics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Monitor</a:t>
            </a:r>
          </a:p>
          <a:p>
            <a:r>
              <a:rPr lang="en-US" sz="2000" dirty="0" smtClean="0"/>
              <a:t>• SpO2, NIBP, ECG, Temperature</a:t>
            </a:r>
          </a:p>
          <a:p>
            <a:r>
              <a:rPr lang="en-US" sz="2000" dirty="0" smtClean="0"/>
              <a:t>• Foley’s catheter and urine output</a:t>
            </a:r>
          </a:p>
          <a:p>
            <a:r>
              <a:rPr lang="en-US" sz="2000" dirty="0" smtClean="0"/>
              <a:t>• Electrolytes and serum </a:t>
            </a:r>
            <a:r>
              <a:rPr lang="en-US" sz="2000" dirty="0" err="1" smtClean="0"/>
              <a:t>osmolarity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Analgesia</a:t>
            </a:r>
          </a:p>
          <a:p>
            <a:r>
              <a:rPr lang="en-US" sz="2000" dirty="0" smtClean="0"/>
              <a:t>• Morphine 0.1–0.2 mg/kg is </a:t>
            </a:r>
            <a:r>
              <a:rPr lang="en-US" sz="2000" i="1" dirty="0" smtClean="0"/>
              <a:t>Analgesic of choice</a:t>
            </a:r>
          </a:p>
          <a:p>
            <a:r>
              <a:rPr lang="en-US" sz="2000" dirty="0" smtClean="0"/>
              <a:t>• Avoid high-dose </a:t>
            </a:r>
            <a:r>
              <a:rPr lang="en-US" sz="2000" dirty="0" err="1" smtClean="0"/>
              <a:t>opioids</a:t>
            </a:r>
            <a:r>
              <a:rPr lang="en-US" sz="2000" dirty="0" smtClean="0"/>
              <a:t>—sedation causes </a:t>
            </a:r>
            <a:r>
              <a:rPr lang="en-US" sz="2000" dirty="0" smtClean="0"/>
              <a:t>airway obstruction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762000"/>
            <a:ext cx="8529319" cy="5539978"/>
          </a:xfrm>
        </p:spPr>
        <p:txBody>
          <a:bodyPr/>
          <a:lstStyle/>
          <a:p>
            <a:pPr algn="ctr"/>
            <a:r>
              <a:rPr lang="en-US" sz="2400" b="1" dirty="0" smtClean="0"/>
              <a:t>Complications</a:t>
            </a:r>
          </a:p>
          <a:p>
            <a:r>
              <a:rPr lang="en-US" sz="2400" dirty="0" smtClean="0"/>
              <a:t>• Hemorrhage from cavernous sinus/carotid artery</a:t>
            </a:r>
          </a:p>
          <a:p>
            <a:r>
              <a:rPr lang="en-US" sz="2400" dirty="0" smtClean="0"/>
              <a:t>• Postoperative hematoma:</a:t>
            </a:r>
          </a:p>
          <a:p>
            <a:r>
              <a:rPr lang="en-US" sz="2400" dirty="0" smtClean="0"/>
              <a:t>–– Presents as postoperative visual </a:t>
            </a:r>
            <a:r>
              <a:rPr lang="en-US" sz="2400" dirty="0" smtClean="0"/>
              <a:t>defects/changes </a:t>
            </a:r>
            <a:r>
              <a:rPr lang="en-US" sz="2400" dirty="0" smtClean="0"/>
              <a:t>in mental status</a:t>
            </a:r>
          </a:p>
          <a:p>
            <a:r>
              <a:rPr lang="en-US" sz="2400" dirty="0" smtClean="0"/>
              <a:t>–– Tight surgical packing of </a:t>
            </a:r>
            <a:r>
              <a:rPr lang="en-US" sz="2400" dirty="0" err="1" smtClean="0"/>
              <a:t>sella</a:t>
            </a:r>
            <a:r>
              <a:rPr lang="en-US" sz="2400" dirty="0" smtClean="0"/>
              <a:t> causes </a:t>
            </a:r>
            <a:r>
              <a:rPr lang="en-US" sz="2400" dirty="0" smtClean="0"/>
              <a:t>backward pressure </a:t>
            </a:r>
            <a:r>
              <a:rPr lang="en-US" sz="2400" dirty="0" smtClean="0"/>
              <a:t>on brainstem and optic nerve.</a:t>
            </a:r>
          </a:p>
          <a:p>
            <a:r>
              <a:rPr lang="en-US" sz="2400" dirty="0" smtClean="0"/>
              <a:t>• Diabetes </a:t>
            </a:r>
            <a:r>
              <a:rPr lang="en-US" sz="2400" dirty="0" err="1" smtClean="0"/>
              <a:t>insipidus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–– If damage occurs to posterior lobe of pituitary</a:t>
            </a:r>
          </a:p>
          <a:p>
            <a:r>
              <a:rPr lang="en-US" sz="2400" dirty="0" smtClean="0"/>
              <a:t>–– Usually occurs within 4–12 hrs </a:t>
            </a:r>
            <a:r>
              <a:rPr lang="en-US" sz="2400" dirty="0" smtClean="0"/>
              <a:t>postoperatively and </a:t>
            </a:r>
            <a:r>
              <a:rPr lang="en-US" sz="2400" dirty="0" smtClean="0"/>
              <a:t>is transient</a:t>
            </a:r>
          </a:p>
          <a:p>
            <a:r>
              <a:rPr lang="en-US" sz="2400" dirty="0" smtClean="0"/>
              <a:t>–– Suspect if &gt; 1 L dilute urine (Specific </a:t>
            </a:r>
            <a:r>
              <a:rPr lang="en-US" sz="2400" dirty="0" smtClean="0"/>
              <a:t>Gravity &lt; </a:t>
            </a:r>
            <a:r>
              <a:rPr lang="en-US" sz="2400" dirty="0" smtClean="0"/>
              <a:t>1.005) within 12 hrs</a:t>
            </a:r>
          </a:p>
          <a:p>
            <a:r>
              <a:rPr lang="en-US" sz="2400" dirty="0" smtClean="0"/>
              <a:t>–– Associated with plasma sodium </a:t>
            </a:r>
            <a:r>
              <a:rPr lang="en-US" sz="2400" dirty="0" smtClean="0"/>
              <a:t>concentration &gt; </a:t>
            </a:r>
            <a:r>
              <a:rPr lang="en-US" sz="2400" dirty="0" smtClean="0"/>
              <a:t>143 </a:t>
            </a:r>
            <a:r>
              <a:rPr lang="en-US" sz="2400" dirty="0" err="1" smtClean="0"/>
              <a:t>mEq</a:t>
            </a:r>
            <a:r>
              <a:rPr lang="en-US" sz="2400" dirty="0" smtClean="0"/>
              <a:t>/L</a:t>
            </a:r>
          </a:p>
          <a:p>
            <a:r>
              <a:rPr lang="en-US" sz="2400" dirty="0" smtClean="0"/>
              <a:t>–– Plasma </a:t>
            </a:r>
            <a:r>
              <a:rPr lang="en-US" sz="2400" dirty="0" err="1" smtClean="0"/>
              <a:t>osmolarity</a:t>
            </a:r>
            <a:r>
              <a:rPr lang="en-US" sz="2400" dirty="0" smtClean="0"/>
              <a:t> &gt;295 </a:t>
            </a:r>
            <a:r>
              <a:rPr lang="en-US" sz="2400" dirty="0" err="1" smtClean="0"/>
              <a:t>mosm</a:t>
            </a:r>
            <a:r>
              <a:rPr lang="en-US" sz="2400" dirty="0" smtClean="0"/>
              <a:t>/kg with </a:t>
            </a:r>
            <a:r>
              <a:rPr lang="en-US" sz="2400" dirty="0" smtClean="0"/>
              <a:t>urine </a:t>
            </a:r>
            <a:r>
              <a:rPr lang="en-US" sz="2400" dirty="0" err="1" smtClean="0"/>
              <a:t>osmolarity</a:t>
            </a:r>
            <a:r>
              <a:rPr lang="en-US" sz="2400" dirty="0" smtClean="0"/>
              <a:t> </a:t>
            </a:r>
            <a:r>
              <a:rPr lang="en-US" sz="2400" dirty="0" smtClean="0"/>
              <a:t>&lt; </a:t>
            </a:r>
            <a:r>
              <a:rPr lang="en-US" sz="2400" dirty="0" smtClean="0"/>
              <a:t>300 </a:t>
            </a:r>
            <a:r>
              <a:rPr lang="en-US" sz="2400" dirty="0" err="1" smtClean="0"/>
              <a:t>mosm</a:t>
            </a:r>
            <a:r>
              <a:rPr lang="en-US" sz="2400" dirty="0" smtClean="0"/>
              <a:t>/kg </a:t>
            </a:r>
            <a:r>
              <a:rPr lang="en-US" sz="2400" dirty="0" smtClean="0"/>
              <a:t>with high </a:t>
            </a:r>
            <a:r>
              <a:rPr lang="en-US" sz="2400" dirty="0" smtClean="0"/>
              <a:t>urine output </a:t>
            </a:r>
            <a:r>
              <a:rPr lang="en-US" sz="2400" dirty="0" smtClean="0"/>
              <a:t>≥ 2 ml/kg/hr confirms diagnosis.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066800"/>
            <a:ext cx="8529319" cy="3046988"/>
          </a:xfrm>
        </p:spPr>
        <p:txBody>
          <a:bodyPr/>
          <a:lstStyle/>
          <a:p>
            <a:pPr algn="ctr"/>
            <a:r>
              <a:rPr lang="en-US" b="1" dirty="0" smtClean="0"/>
              <a:t>other complications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Venous air embolism</a:t>
            </a:r>
          </a:p>
          <a:p>
            <a:r>
              <a:rPr lang="en-US" sz="2000" dirty="0" smtClean="0"/>
              <a:t>• Cranial nerve palsies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Aiway</a:t>
            </a:r>
            <a:r>
              <a:rPr lang="en-US" sz="2000" dirty="0" smtClean="0"/>
              <a:t> obstruction:</a:t>
            </a:r>
          </a:p>
          <a:p>
            <a:r>
              <a:rPr lang="en-US" sz="2000" dirty="0" smtClean="0"/>
              <a:t>–– Especially if preoperative OSAS</a:t>
            </a:r>
          </a:p>
          <a:p>
            <a:r>
              <a:rPr lang="en-US" sz="2000" dirty="0" smtClean="0"/>
              <a:t>–– Occurs due to nasal pack which usually stays </a:t>
            </a:r>
            <a:r>
              <a:rPr lang="en-US" sz="2000" dirty="0" smtClean="0"/>
              <a:t>for 24–48 </a:t>
            </a:r>
            <a:r>
              <a:rPr lang="en-US" sz="2000" dirty="0" smtClean="0"/>
              <a:t>hrs</a:t>
            </a:r>
          </a:p>
          <a:p>
            <a:r>
              <a:rPr lang="en-US" sz="2000" dirty="0" smtClean="0"/>
              <a:t>–– Obligate oral breathing required which </a:t>
            </a:r>
            <a:r>
              <a:rPr lang="en-US" sz="2000" dirty="0" smtClean="0"/>
              <a:t>may not </a:t>
            </a:r>
            <a:r>
              <a:rPr lang="en-US" sz="2000" dirty="0" smtClean="0"/>
              <a:t>be adequate if patient has upper </a:t>
            </a:r>
            <a:r>
              <a:rPr lang="en-US" sz="2000" dirty="0" smtClean="0"/>
              <a:t>airway obstruction </a:t>
            </a:r>
            <a:r>
              <a:rPr lang="en-US" sz="2000" dirty="0" smtClean="0"/>
              <a:t>due to large </a:t>
            </a:r>
            <a:r>
              <a:rPr lang="en-US" sz="2000" dirty="0" smtClean="0"/>
              <a:t>tongue/increased pharyngeal </a:t>
            </a:r>
            <a:r>
              <a:rPr lang="en-US" sz="2000" dirty="0" smtClean="0"/>
              <a:t>soft tissues</a:t>
            </a:r>
          </a:p>
          <a:p>
            <a:r>
              <a:rPr lang="en-US" sz="2000" dirty="0" smtClean="0"/>
              <a:t>• SIADH, </a:t>
            </a:r>
            <a:r>
              <a:rPr lang="en-US" sz="2000" dirty="0" err="1" smtClean="0"/>
              <a:t>hypopituitarism</a:t>
            </a:r>
            <a:endParaRPr lang="en-US" sz="2000" dirty="0" smtClean="0"/>
          </a:p>
          <a:p>
            <a:r>
              <a:rPr lang="en-US" sz="2000" dirty="0" smtClean="0"/>
              <a:t>• CSF leak, meningitis, headache, PONV.</a:t>
            </a: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12071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dirty="0"/>
              <a:t>ont: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250" y="1844040"/>
            <a:ext cx="7297420" cy="357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Airway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management:</a:t>
            </a:r>
            <a:endParaRPr sz="2200">
              <a:latin typeface="Trebuchet MS"/>
              <a:cs typeface="Trebuchet MS"/>
            </a:endParaRPr>
          </a:p>
          <a:p>
            <a:pPr marL="934719">
              <a:lnSpc>
                <a:spcPct val="100000"/>
              </a:lnSpc>
              <a:spcBef>
                <a:spcPts val="192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4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grades described in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acromegaly:-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1 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No significant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endParaRPr sz="2200">
              <a:latin typeface="Trebuchet MS"/>
              <a:cs typeface="Trebuchet MS"/>
            </a:endParaRPr>
          </a:p>
          <a:p>
            <a:pPr marL="294640" marR="5080" indent="-281940">
              <a:lnSpc>
                <a:spcPts val="2560"/>
              </a:lnSpc>
              <a:spcBef>
                <a:spcPts val="207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2 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Nasal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pharyngeal mucosal hypertrophy with  normal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glottis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84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3 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Glottic stenosis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VC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paresis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Grade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4 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Glottic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soft tissue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abnormalities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880" y="5900420"/>
            <a:ext cx="71551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12071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dirty="0"/>
              <a:t>ont: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250" y="1844040"/>
            <a:ext cx="7031355" cy="2451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Throat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pack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Preparation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nasal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mucosa</a:t>
            </a:r>
            <a:endParaRPr sz="2200">
              <a:latin typeface="Trebuchet MS"/>
              <a:cs typeface="Trebuchet MS"/>
            </a:endParaRPr>
          </a:p>
          <a:p>
            <a:pPr marL="294640" marR="5080" indent="-281940">
              <a:lnSpc>
                <a:spcPts val="2560"/>
              </a:lnSpc>
              <a:spcBef>
                <a:spcPts val="206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Lumbar </a:t>
            </a:r>
            <a:r>
              <a:rPr sz="2200" spc="-10">
                <a:solidFill>
                  <a:srgbClr val="FFFFFF"/>
                </a:solidFill>
                <a:latin typeface="Trebuchet MS"/>
                <a:cs typeface="Trebuchet MS"/>
              </a:rPr>
              <a:t>drain </a:t>
            </a:r>
            <a:r>
              <a:rPr lang="en-US" sz="2200" dirty="0" smtClean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patients with significant suprasellar 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extension</a:t>
            </a:r>
            <a:r>
              <a:rPr sz="2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200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85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Position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7829" y="191770"/>
            <a:ext cx="29406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Maintenance: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2665729"/>
            <a:ext cx="6615430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Any technique suitable for intracranial</a:t>
            </a:r>
            <a:r>
              <a:rPr sz="2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Extra cautious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presence of raised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ICP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Short acting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agents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Normocapnia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RAE tube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south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0" y="4875529"/>
            <a:ext cx="3534409" cy="1629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91770"/>
            <a:ext cx="2487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Monitoring: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010409"/>
            <a:ext cx="4156075" cy="325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Standard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ABP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Filling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pressures</a:t>
            </a:r>
            <a:endParaRPr sz="2200">
              <a:latin typeface="Trebuchet MS"/>
              <a:cs typeface="Trebuchet MS"/>
            </a:endParaRPr>
          </a:p>
          <a:p>
            <a:pPr marL="264160">
              <a:lnSpc>
                <a:spcPct val="100000"/>
              </a:lnSpc>
              <a:spcBef>
                <a:spcPts val="1920"/>
              </a:spcBef>
            </a:pP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Cushing’s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disease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VEP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Visual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evoked potential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PNS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0"/>
            <a:ext cx="3733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601027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Emergence from</a:t>
            </a:r>
            <a:r>
              <a:rPr spc="15" dirty="0"/>
              <a:t> </a:t>
            </a:r>
            <a:r>
              <a:rPr spc="-5" dirty="0"/>
              <a:t>anesthesia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615440"/>
            <a:ext cx="4899025" cy="151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Smooth and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rapid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Removal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pack, pharyngeal</a:t>
            </a:r>
            <a:r>
              <a:rPr sz="2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suction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Extubation in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semi seated</a:t>
            </a:r>
            <a:r>
              <a:rPr sz="2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position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778509"/>
            <a:ext cx="54679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Operative</a:t>
            </a:r>
            <a:r>
              <a:rPr spc="-30" dirty="0"/>
              <a:t> </a:t>
            </a:r>
            <a:r>
              <a:rPr spc="-5" dirty="0"/>
              <a:t>complications: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5440"/>
            <a:ext cx="7092950" cy="325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False aneurysm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( Rx: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endovascular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clipping</a:t>
            </a:r>
            <a:r>
              <a:rPr sz="22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200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Damage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pons</a:t>
            </a:r>
            <a:r>
              <a:rPr sz="2200" smtClean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minimised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200" spc="-5">
                <a:solidFill>
                  <a:srgbClr val="FFFFFF"/>
                </a:solidFill>
                <a:latin typeface="Trebuchet MS"/>
                <a:cs typeface="Trebuchet MS"/>
              </a:rPr>
              <a:t>frequent </a:t>
            </a:r>
            <a:r>
              <a:rPr sz="2200" spc="-5" smtClean="0">
                <a:solidFill>
                  <a:srgbClr val="FFFFFF"/>
                </a:solidFill>
                <a:latin typeface="Trebuchet MS"/>
                <a:cs typeface="Trebuchet MS"/>
              </a:rPr>
              <a:t>fluorosco</a:t>
            </a:r>
            <a:r>
              <a:rPr lang="en-US" sz="22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py</a:t>
            </a:r>
            <a:r>
              <a:rPr lang="en-US" sz="2200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transcranial:</a:t>
            </a:r>
            <a:endParaRPr sz="2200">
              <a:latin typeface="Trebuchet MS"/>
              <a:cs typeface="Trebuchet MS"/>
            </a:endParaRPr>
          </a:p>
          <a:p>
            <a:pPr marL="431800" marR="1448435">
              <a:lnSpc>
                <a:spcPct val="172300"/>
              </a:lnSpc>
              <a:spcBef>
                <a:spcPts val="10"/>
              </a:spcBef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Frontal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lobe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ischemia- prolonged traction  Seizures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subfrontal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Anosmia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olfactory tract damage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1780" y="344170"/>
            <a:ext cx="12077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dirty="0"/>
              <a:t>o</a:t>
            </a:r>
            <a:r>
              <a:rPr spc="-10" dirty="0"/>
              <a:t>n</a:t>
            </a:r>
            <a:r>
              <a:rPr spc="10" dirty="0"/>
              <a:t>t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58240"/>
            <a:ext cx="6960870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Lies within pituitary fossa or sella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turcica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Floor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anterior wall of sella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Roof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sphenoid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sinus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Posterior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wall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clivus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2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Lateral wall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cavernous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sinus</a:t>
            </a:r>
            <a:endParaRPr sz="2200">
              <a:latin typeface="Trebuchet MS"/>
              <a:cs typeface="Trebuchet MS"/>
            </a:endParaRPr>
          </a:p>
          <a:p>
            <a:pPr marL="294640" indent="-281940">
              <a:lnSpc>
                <a:spcPct val="100000"/>
              </a:lnSpc>
              <a:spcBef>
                <a:spcPts val="191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Roof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Diaphragmatic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sella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2819400"/>
            <a:ext cx="3733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29" y="186689"/>
            <a:ext cx="8827770" cy="648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1780" y="267970"/>
            <a:ext cx="286321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Post </a:t>
            </a:r>
            <a:r>
              <a:rPr dirty="0"/>
              <a:t>op</a:t>
            </a:r>
            <a:r>
              <a:rPr spc="-25" dirty="0"/>
              <a:t> </a:t>
            </a:r>
            <a:r>
              <a:rPr dirty="0"/>
              <a:t>care: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250" y="1844040"/>
            <a:ext cx="2850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Airway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250" y="3580129"/>
            <a:ext cx="3099435" cy="151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Analgesia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 2"/>
              <a:buChar char=""/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 2"/>
              <a:buChar char=""/>
              <a:tabLst>
                <a:tab pos="294005" algn="l"/>
                <a:tab pos="29464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Hormone</a:t>
            </a:r>
            <a:r>
              <a:rPr sz="2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replacement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600200"/>
            <a:ext cx="4114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3122929"/>
            <a:ext cx="1676400" cy="1106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0" y="4572000"/>
            <a:ext cx="2734309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1831340"/>
            <a:ext cx="2672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THANK</a:t>
            </a:r>
            <a:r>
              <a:rPr sz="4000" spc="-165" dirty="0"/>
              <a:t> </a:t>
            </a:r>
            <a:r>
              <a:rPr sz="4000" spc="-5" dirty="0"/>
              <a:t>YOU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457200"/>
            <a:ext cx="8529319" cy="5416868"/>
          </a:xfrm>
        </p:spPr>
        <p:txBody>
          <a:bodyPr/>
          <a:lstStyle/>
          <a:p>
            <a:pPr algn="ctr"/>
            <a:r>
              <a:rPr lang="en-US" sz="2800" b="1" i="1" u="sng" dirty="0" smtClean="0"/>
              <a:t>Hormones secreted</a:t>
            </a:r>
          </a:p>
          <a:p>
            <a:pPr algn="ctr"/>
            <a:endParaRPr lang="en-US" sz="2800" b="1" i="1" u="sng" dirty="0" smtClean="0"/>
          </a:p>
          <a:p>
            <a:r>
              <a:rPr lang="en-US" dirty="0" smtClean="0"/>
              <a:t> </a:t>
            </a:r>
            <a:r>
              <a:rPr lang="en-US" sz="2800" u="sng" dirty="0" smtClean="0">
                <a:solidFill>
                  <a:schemeClr val="bg1"/>
                </a:solidFill>
              </a:rPr>
              <a:t>Anterior lobe (</a:t>
            </a:r>
            <a:r>
              <a:rPr lang="en-US" sz="2800" u="sng" dirty="0" err="1" smtClean="0">
                <a:solidFill>
                  <a:schemeClr val="bg1"/>
                </a:solidFill>
              </a:rPr>
              <a:t>adenohypophyses</a:t>
            </a:r>
            <a:r>
              <a:rPr lang="en-US" sz="2800" u="sng" dirty="0" smtClean="0">
                <a:solidFill>
                  <a:schemeClr val="bg1"/>
                </a:solidFill>
              </a:rPr>
              <a:t>)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-- Luteinizing hormone (LH)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Follicle-stimulating hormone (FSH)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Growth hormone (GH)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ACTH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Thyroid-stimulating hormone (TSH)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</a:t>
            </a:r>
            <a:r>
              <a:rPr lang="en-US" sz="2400" dirty="0" err="1" smtClean="0">
                <a:solidFill>
                  <a:schemeClr val="bg1"/>
                </a:solidFill>
              </a:rPr>
              <a:t>Prolactin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-- </a:t>
            </a:r>
            <a:r>
              <a:rPr lang="en-US" sz="2400" dirty="0" err="1" smtClean="0">
                <a:solidFill>
                  <a:schemeClr val="bg1"/>
                </a:solidFill>
              </a:rPr>
              <a:t>Melanocyte</a:t>
            </a:r>
            <a:r>
              <a:rPr lang="en-US" sz="2400" dirty="0" smtClean="0">
                <a:solidFill>
                  <a:schemeClr val="bg1"/>
                </a:solidFill>
              </a:rPr>
              <a:t>-stimulating hormone.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u="sng" dirty="0" smtClean="0">
                <a:solidFill>
                  <a:schemeClr val="bg1"/>
                </a:solidFill>
              </a:rPr>
              <a:t>Posterior lobe: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</a:t>
            </a:r>
            <a:r>
              <a:rPr lang="en-US" sz="2400" dirty="0" err="1" smtClean="0">
                <a:solidFill>
                  <a:schemeClr val="bg1"/>
                </a:solidFill>
              </a:rPr>
              <a:t>Oxytocin</a:t>
            </a:r>
            <a:r>
              <a:rPr lang="en-US" sz="2400" dirty="0" smtClean="0">
                <a:solidFill>
                  <a:schemeClr val="bg1"/>
                </a:solidFill>
              </a:rPr>
              <a:t>—formed in hypothalamus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Vasopressin.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838200"/>
            <a:ext cx="8529319" cy="51706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Most commonly adenomas—</a:t>
            </a:r>
            <a:r>
              <a:rPr lang="en-US" sz="2400" dirty="0" err="1" smtClean="0">
                <a:solidFill>
                  <a:schemeClr val="bg1"/>
                </a:solidFill>
              </a:rPr>
              <a:t>prolactinoma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nonsecreting</a:t>
            </a:r>
            <a:r>
              <a:rPr lang="en-US" sz="2400" dirty="0" smtClean="0">
                <a:solidFill>
                  <a:schemeClr val="bg1"/>
                </a:solidFill>
              </a:rPr>
              <a:t> adenomas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</a:rPr>
              <a:t>Nonpituitary</a:t>
            </a:r>
            <a:r>
              <a:rPr lang="en-US" sz="2400" dirty="0" smtClean="0">
                <a:solidFill>
                  <a:schemeClr val="bg1"/>
                </a:solidFill>
              </a:rPr>
              <a:t> tumors—</a:t>
            </a:r>
            <a:r>
              <a:rPr lang="en-US" sz="2400" dirty="0" err="1" smtClean="0">
                <a:solidFill>
                  <a:schemeClr val="bg1"/>
                </a:solidFill>
              </a:rPr>
              <a:t>craniopharyngiomas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• </a:t>
            </a:r>
            <a:r>
              <a:rPr lang="en-US" sz="2400" i="1" dirty="0" err="1" smtClean="0">
                <a:solidFill>
                  <a:schemeClr val="bg1"/>
                </a:solidFill>
              </a:rPr>
              <a:t>Rathke’s</a:t>
            </a:r>
            <a:r>
              <a:rPr lang="en-US" sz="2400" i="1" dirty="0" smtClean="0">
                <a:solidFill>
                  <a:schemeClr val="bg1"/>
                </a:solidFill>
              </a:rPr>
              <a:t> pouch cysts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dirty="0" err="1" smtClean="0">
                <a:solidFill>
                  <a:schemeClr val="bg1"/>
                </a:solidFill>
              </a:rPr>
              <a:t>Hyposecretion</a:t>
            </a:r>
            <a:r>
              <a:rPr lang="en-US" sz="2400" dirty="0" smtClean="0">
                <a:solidFill>
                  <a:schemeClr val="bg1"/>
                </a:solidFill>
              </a:rPr>
              <a:t> of hormones due to: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Tumor compression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Necrosis after postpartum hemorrhagic shock (</a:t>
            </a:r>
            <a:r>
              <a:rPr lang="en-US" sz="2000" b="1" i="1" dirty="0" err="1" smtClean="0">
                <a:solidFill>
                  <a:schemeClr val="bg1"/>
                </a:solidFill>
              </a:rPr>
              <a:t>Sheehans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syndrome)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-- Head injury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-- Radiation/surgical/chemical </a:t>
            </a:r>
            <a:r>
              <a:rPr lang="en-US" sz="2400" dirty="0" err="1" smtClean="0">
                <a:solidFill>
                  <a:schemeClr val="bg1"/>
                </a:solidFill>
              </a:rPr>
              <a:t>hypophysectomy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–– Order in which endocrine function lost (</a:t>
            </a:r>
            <a:r>
              <a:rPr lang="en-US" sz="2400" dirty="0" err="1" smtClean="0">
                <a:solidFill>
                  <a:schemeClr val="bg1"/>
                </a:solidFill>
              </a:rPr>
              <a:t>GnRH</a:t>
            </a:r>
            <a:r>
              <a:rPr lang="en-US" sz="2400" dirty="0" smtClean="0">
                <a:solidFill>
                  <a:schemeClr val="bg1"/>
                </a:solidFill>
              </a:rPr>
              <a:t> &gt;GH &gt; ACTH &gt; TSH)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–– </a:t>
            </a:r>
            <a:r>
              <a:rPr lang="en-US" sz="2400" dirty="0" err="1" smtClean="0">
                <a:solidFill>
                  <a:schemeClr val="bg1"/>
                </a:solidFill>
              </a:rPr>
              <a:t>Endoscopicc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endonasal</a:t>
            </a:r>
            <a:r>
              <a:rPr lang="en-US" sz="2400" dirty="0" smtClean="0">
                <a:solidFill>
                  <a:schemeClr val="bg1"/>
                </a:solidFill>
              </a:rPr>
              <a:t> approach has fewer nasal dental and cosmetic problems 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postoperative diabetes </a:t>
            </a:r>
            <a:r>
              <a:rPr lang="en-US" sz="2400" dirty="0" err="1" smtClean="0">
                <a:solidFill>
                  <a:schemeClr val="bg1"/>
                </a:solidFill>
              </a:rPr>
              <a:t>insipidus</a:t>
            </a:r>
            <a:r>
              <a:rPr lang="en-US" sz="2400" dirty="0" smtClean="0">
                <a:solidFill>
                  <a:schemeClr val="bg1"/>
                </a:solidFill>
              </a:rPr>
              <a:t> incidence.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Hypersecretion</a:t>
            </a:r>
            <a:r>
              <a:rPr lang="en-US" dirty="0" smtClean="0"/>
              <a:t> of hormones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153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52400"/>
            <a:ext cx="8529319" cy="5262979"/>
          </a:xfrm>
        </p:spPr>
        <p:txBody>
          <a:bodyPr/>
          <a:lstStyle/>
          <a:p>
            <a:pPr algn="ctr"/>
            <a:r>
              <a:rPr lang="en-US" b="1" dirty="0" smtClean="0"/>
              <a:t>PREOPERATIVE ANESTHETIC CONSIDERATIONS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General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Remote airway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Raised ICP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 err="1" smtClean="0">
                <a:solidFill>
                  <a:schemeClr val="bg1"/>
                </a:solidFill>
              </a:rPr>
              <a:t>Oropharyngeal</a:t>
            </a:r>
            <a:r>
              <a:rPr lang="en-US" dirty="0" smtClean="0">
                <a:solidFill>
                  <a:schemeClr val="bg1"/>
                </a:solidFill>
              </a:rPr>
              <a:t> packing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Use of </a:t>
            </a:r>
            <a:r>
              <a:rPr lang="en-US" dirty="0" err="1" smtClean="0">
                <a:solidFill>
                  <a:schemeClr val="bg1"/>
                </a:solidFill>
              </a:rPr>
              <a:t>submucosal</a:t>
            </a:r>
            <a:r>
              <a:rPr lang="en-US" dirty="0" smtClean="0">
                <a:solidFill>
                  <a:schemeClr val="bg1"/>
                </a:solidFill>
              </a:rPr>
              <a:t> epinephrine to decrease bleeding.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Acromegaly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• OSAS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Hypertension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• Diabetes mellitus and glucose intolerance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Increased ventilation-perfusion mismatch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Peripheral neuropathy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Skeletal muscle weakness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Osteoporosis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• Poor </a:t>
            </a:r>
            <a:r>
              <a:rPr lang="en-US" sz="2400" dirty="0" err="1" smtClean="0">
                <a:solidFill>
                  <a:schemeClr val="bg1"/>
                </a:solidFill>
              </a:rPr>
              <a:t>ulnar</a:t>
            </a:r>
            <a:r>
              <a:rPr lang="en-US" sz="2400" dirty="0" smtClean="0">
                <a:solidFill>
                  <a:schemeClr val="bg1"/>
                </a:solidFill>
              </a:rPr>
              <a:t> collateral blood flow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40" y="1767840"/>
            <a:ext cx="8529319" cy="415498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• Difficult airway in </a:t>
            </a:r>
            <a:r>
              <a:rPr lang="en-US" sz="2800" dirty="0" err="1" smtClean="0">
                <a:solidFill>
                  <a:schemeClr val="bg1"/>
                </a:solidFill>
              </a:rPr>
              <a:t>Acromegaly</a:t>
            </a:r>
            <a:r>
              <a:rPr lang="en-US" sz="2800" dirty="0" smtClean="0">
                <a:solidFill>
                  <a:schemeClr val="bg1"/>
                </a:solidFill>
              </a:rPr>
              <a:t> is due to: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Dental malocclusion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Enlarged tongue and epiglottis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</a:t>
            </a:r>
            <a:r>
              <a:rPr lang="en-US" sz="2800" dirty="0" err="1" smtClean="0">
                <a:solidFill>
                  <a:schemeClr val="bg1"/>
                </a:solidFill>
              </a:rPr>
              <a:t>Thich</a:t>
            </a:r>
            <a:r>
              <a:rPr lang="en-US" sz="2800" dirty="0" smtClean="0">
                <a:solidFill>
                  <a:schemeClr val="bg1"/>
                </a:solidFill>
              </a:rPr>
              <a:t> pharyngeal and laryngeal soft tissues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Enlarged jaw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Thick vocal cords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</a:t>
            </a:r>
            <a:r>
              <a:rPr lang="en-US" sz="2800" dirty="0" err="1" smtClean="0">
                <a:solidFill>
                  <a:schemeClr val="bg1"/>
                </a:solidFill>
              </a:rPr>
              <a:t>Subglottic</a:t>
            </a:r>
            <a:r>
              <a:rPr lang="en-US" sz="2800" dirty="0" smtClean="0">
                <a:solidFill>
                  <a:schemeClr val="bg1"/>
                </a:solidFill>
              </a:rPr>
              <a:t> narrowing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Thyroid enlargement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–– Rarely RLN palsy.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1689</Words>
  <Application>Microsoft Office PowerPoint</Application>
  <PresentationFormat>On-screen Show (4:3)</PresentationFormat>
  <Paragraphs>348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Anesthesia management for</vt:lpstr>
      <vt:lpstr>Slide 2</vt:lpstr>
      <vt:lpstr>Pituitary Gland:</vt:lpstr>
      <vt:lpstr>Cont.</vt:lpstr>
      <vt:lpstr>Slide 5</vt:lpstr>
      <vt:lpstr>Slide 6</vt:lpstr>
      <vt:lpstr>Hypersecretion of hormones</vt:lpstr>
      <vt:lpstr>Slide 8</vt:lpstr>
      <vt:lpstr>Slide 9</vt:lpstr>
      <vt:lpstr>Slide 10</vt:lpstr>
      <vt:lpstr>Slide 11</vt:lpstr>
      <vt:lpstr>Classification:</vt:lpstr>
      <vt:lpstr>Goals of pituitary surgery:</vt:lpstr>
      <vt:lpstr>Pre operative assessment:</vt:lpstr>
      <vt:lpstr>Anesthetic issues :</vt:lpstr>
      <vt:lpstr>:- OSA</vt:lpstr>
      <vt:lpstr>Acromegaly</vt:lpstr>
      <vt:lpstr>Cushing’s syndrome</vt:lpstr>
      <vt:lpstr>Surgical approach:</vt:lpstr>
      <vt:lpstr>Slide 20</vt:lpstr>
      <vt:lpstr>Slide 21</vt:lpstr>
      <vt:lpstr>Slide 22</vt:lpstr>
      <vt:lpstr>Anesthetic management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Cont:</vt:lpstr>
      <vt:lpstr>Cont:</vt:lpstr>
      <vt:lpstr>Maintenance:</vt:lpstr>
      <vt:lpstr>Monitoring:</vt:lpstr>
      <vt:lpstr>Emergence from anesthesia</vt:lpstr>
      <vt:lpstr>Operative complications:</vt:lpstr>
      <vt:lpstr>Post op care: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management for Pituitary tumor</dc:title>
  <cp:lastModifiedBy>Anjali</cp:lastModifiedBy>
  <cp:revision>23</cp:revision>
  <dcterms:created xsi:type="dcterms:W3CDTF">2020-03-16T15:46:06Z</dcterms:created>
  <dcterms:modified xsi:type="dcterms:W3CDTF">2020-03-17T05:59:43Z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2010-09-15T00:00:00Z</vt:filetime>
  </property>
</Properties>
</file>