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7" r:id="rId4"/>
    <p:sldId id="258" r:id="rId5"/>
    <p:sldId id="278" r:id="rId6"/>
    <p:sldId id="259" r:id="rId7"/>
    <p:sldId id="260" r:id="rId8"/>
    <p:sldId id="279" r:id="rId9"/>
    <p:sldId id="261" r:id="rId10"/>
    <p:sldId id="263" r:id="rId11"/>
    <p:sldId id="264" r:id="rId12"/>
    <p:sldId id="265" r:id="rId13"/>
    <p:sldId id="280" r:id="rId14"/>
    <p:sldId id="281" r:id="rId15"/>
    <p:sldId id="266" r:id="rId16"/>
    <p:sldId id="288" r:id="rId17"/>
    <p:sldId id="289" r:id="rId18"/>
    <p:sldId id="267" r:id="rId19"/>
    <p:sldId id="268" r:id="rId20"/>
    <p:sldId id="269" r:id="rId21"/>
    <p:sldId id="270" r:id="rId22"/>
    <p:sldId id="282" r:id="rId23"/>
    <p:sldId id="283" r:id="rId24"/>
    <p:sldId id="271" r:id="rId25"/>
    <p:sldId id="290" r:id="rId26"/>
    <p:sldId id="272" r:id="rId27"/>
    <p:sldId id="284" r:id="rId28"/>
    <p:sldId id="273" r:id="rId29"/>
    <p:sldId id="274" r:id="rId30"/>
    <p:sldId id="275" r:id="rId31"/>
    <p:sldId id="285" r:id="rId32"/>
    <p:sldId id="286" r:id="rId33"/>
    <p:sldId id="27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A41FC99-B75C-4F2A-9E8B-98C3601C9EA3}" type="datetimeFigureOut">
              <a:rPr lang="en-IN" smtClean="0"/>
              <a:t>11-07-2021</a:t>
            </a:fld>
            <a:endParaRPr lang="en-IN"/>
          </a:p>
        </p:txBody>
      </p:sp>
      <p:sp>
        <p:nvSpPr>
          <p:cNvPr id="8" name="Slide Number Placeholder 7"/>
          <p:cNvSpPr>
            <a:spLocks noGrp="1"/>
          </p:cNvSpPr>
          <p:nvPr>
            <p:ph type="sldNum" sz="quarter" idx="11"/>
          </p:nvPr>
        </p:nvSpPr>
        <p:spPr/>
        <p:txBody>
          <a:bodyPr/>
          <a:lstStyle/>
          <a:p>
            <a:fld id="{4C506CD5-059D-4751-8BE0-A1F76B104B51}" type="slidenum">
              <a:rPr lang="en-IN" smtClean="0"/>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41FC99-B75C-4F2A-9E8B-98C3601C9EA3}" type="datetimeFigureOut">
              <a:rPr lang="en-IN" smtClean="0"/>
              <a:t>11-07-2021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06CD5-059D-4751-8BE0-A1F76B104B5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41FC99-B75C-4F2A-9E8B-98C3601C9EA3}" type="datetimeFigureOut">
              <a:rPr lang="en-IN" smtClean="0"/>
              <a:t>11-07-2021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06CD5-059D-4751-8BE0-A1F76B104B5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AA41FC99-B75C-4F2A-9E8B-98C3601C9EA3}" type="datetimeFigureOut">
              <a:rPr lang="en-IN" smtClean="0"/>
              <a:t>11-07-2021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06CD5-059D-4751-8BE0-A1F76B104B5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41FC99-B75C-4F2A-9E8B-98C3601C9EA3}" type="datetimeFigureOut">
              <a:rPr lang="en-IN" smtClean="0"/>
              <a:t>11-07-2021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06CD5-059D-4751-8BE0-A1F76B104B51}" type="slidenum">
              <a:rPr lang="en-IN" smtClean="0"/>
              <a:t>‹#›</a:t>
            </a:fld>
            <a:endParaRPr lang="en-IN"/>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A41FC99-B75C-4F2A-9E8B-98C3601C9EA3}" type="datetimeFigureOut">
              <a:rPr lang="en-IN" smtClean="0"/>
              <a:t>11-07-2021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506CD5-059D-4751-8BE0-A1F76B104B51}" type="slidenum">
              <a:rPr lang="en-IN" smtClean="0"/>
              <a:t>‹#›</a:t>
            </a:fld>
            <a:endParaRPr lang="en-IN"/>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A41FC99-B75C-4F2A-9E8B-98C3601C9EA3}" type="datetimeFigureOut">
              <a:rPr lang="en-IN" smtClean="0"/>
              <a:t>11-07-2021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C506CD5-059D-4751-8BE0-A1F76B104B51}" type="slidenum">
              <a:rPr lang="en-IN" smtClean="0"/>
              <a:t>‹#›</a:t>
            </a:fld>
            <a:endParaRPr lang="en-IN"/>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A41FC99-B75C-4F2A-9E8B-98C3601C9EA3}" type="datetimeFigureOut">
              <a:rPr lang="en-IN" smtClean="0"/>
              <a:t>11-07-2021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C506CD5-059D-4751-8BE0-A1F76B104B5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41FC99-B75C-4F2A-9E8B-98C3601C9EA3}" type="datetimeFigureOut">
              <a:rPr lang="en-IN" smtClean="0"/>
              <a:t>11-07-2021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C506CD5-059D-4751-8BE0-A1F76B104B5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41FC99-B75C-4F2A-9E8B-98C3601C9EA3}" type="datetimeFigureOut">
              <a:rPr lang="en-IN" smtClean="0"/>
              <a:t>11-07-2021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506CD5-059D-4751-8BE0-A1F76B104B51}"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41FC99-B75C-4F2A-9E8B-98C3601C9EA3}" type="datetimeFigureOut">
              <a:rPr lang="en-IN" smtClean="0"/>
              <a:t>11-07-2021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506CD5-059D-4751-8BE0-A1F76B104B51}"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A41FC99-B75C-4F2A-9E8B-98C3601C9EA3}" type="datetimeFigureOut">
              <a:rPr lang="en-IN" smtClean="0"/>
              <a:t>11-07-2021</a:t>
            </a:fld>
            <a:endParaRPr lang="en-IN"/>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IN"/>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4C506CD5-059D-4751-8BE0-A1F76B104B51}" type="slidenum">
              <a:rPr lang="en-IN" smtClean="0"/>
              <a:t>‹#›</a:t>
            </a:fld>
            <a:endParaRPr lang="en-IN"/>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1470025"/>
          </a:xfrm>
        </p:spPr>
        <p:txBody>
          <a:bodyPr/>
          <a:lstStyle/>
          <a:p>
            <a:r>
              <a:rPr lang="en-IN" sz="4000" dirty="0" smtClean="0"/>
              <a:t>ANAESTHESIA FOR </a:t>
            </a:r>
            <a:r>
              <a:rPr lang="en-IN" sz="4000" dirty="0" smtClean="0"/>
              <a:t>MICROLARYNGEAL </a:t>
            </a:r>
            <a:r>
              <a:rPr lang="en-IN" sz="4000" dirty="0" smtClean="0"/>
              <a:t>SURGERY</a:t>
            </a:r>
            <a:endParaRPr lang="en-IN" sz="4000" dirty="0"/>
          </a:p>
        </p:txBody>
      </p:sp>
      <p:sp>
        <p:nvSpPr>
          <p:cNvPr id="3" name="Subtitle 2"/>
          <p:cNvSpPr>
            <a:spLocks noGrp="1"/>
          </p:cNvSpPr>
          <p:nvPr>
            <p:ph type="subTitle" idx="1"/>
          </p:nvPr>
        </p:nvSpPr>
        <p:spPr>
          <a:xfrm>
            <a:off x="1115616" y="3886200"/>
            <a:ext cx="6984776" cy="1752600"/>
          </a:xfrm>
        </p:spPr>
        <p:txBody>
          <a:bodyPr/>
          <a:lstStyle/>
          <a:p>
            <a:r>
              <a:rPr lang="en-IN" dirty="0" smtClean="0">
                <a:solidFill>
                  <a:schemeClr val="tx1"/>
                </a:solidFill>
              </a:rPr>
              <a:t>By – Dr. Gayatri Vasagadekar</a:t>
            </a:r>
          </a:p>
          <a:p>
            <a:r>
              <a:rPr lang="en-IN" dirty="0" smtClean="0">
                <a:solidFill>
                  <a:schemeClr val="tx1"/>
                </a:solidFill>
              </a:rPr>
              <a:t>Under the guidance of – Dr. </a:t>
            </a:r>
            <a:r>
              <a:rPr lang="en-IN" dirty="0" err="1" smtClean="0">
                <a:solidFill>
                  <a:schemeClr val="tx1"/>
                </a:solidFill>
              </a:rPr>
              <a:t>Jatin</a:t>
            </a:r>
            <a:r>
              <a:rPr lang="en-IN" dirty="0" smtClean="0">
                <a:solidFill>
                  <a:schemeClr val="tx1"/>
                </a:solidFill>
              </a:rPr>
              <a:t> Patel</a:t>
            </a:r>
            <a:endParaRPr lang="en-IN" dirty="0">
              <a:solidFill>
                <a:schemeClr val="tx1"/>
              </a:solidFill>
            </a:endParaRPr>
          </a:p>
        </p:txBody>
      </p:sp>
    </p:spTree>
    <p:extLst>
      <p:ext uri="{BB962C8B-B14F-4D97-AF65-F5344CB8AC3E}">
        <p14:creationId xmlns:p14="http://schemas.microsoft.com/office/powerpoint/2010/main" val="4177441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04656"/>
          </a:xfrm>
        </p:spPr>
        <p:txBody>
          <a:bodyPr>
            <a:normAutofit lnSpcReduction="10000"/>
          </a:bodyPr>
          <a:lstStyle/>
          <a:p>
            <a:r>
              <a:rPr lang="en-US" dirty="0"/>
              <a:t>With the use of these laryngoscopes, systematic endoscopy of the larynx and pharynx frequently proceeds in three stages, progressing from handheld examination to suspension laryngoscopy and then to </a:t>
            </a:r>
            <a:r>
              <a:rPr lang="en-US" dirty="0" err="1"/>
              <a:t>microlaryngoscopy</a:t>
            </a:r>
            <a:r>
              <a:rPr lang="en-US" dirty="0"/>
              <a:t> using the operating microscope for image magnification, biopsy, microsurgery, or laser surgery.</a:t>
            </a:r>
            <a:endParaRPr lang="en-IN" dirty="0"/>
          </a:p>
          <a:p>
            <a:r>
              <a:rPr lang="en-US" dirty="0"/>
              <a:t>Patients presenting for diagnostic direct laryngoscopy and </a:t>
            </a:r>
            <a:r>
              <a:rPr lang="en-US" dirty="0" err="1"/>
              <a:t>microlaryngeal</a:t>
            </a:r>
            <a:r>
              <a:rPr lang="en-US" dirty="0"/>
              <a:t> surgery frequently have a difficult airway. </a:t>
            </a:r>
          </a:p>
          <a:p>
            <a:r>
              <a:rPr lang="en-US" dirty="0"/>
              <a:t>Video laryngoscopy reliably improves laryngeal exposure by at least one grade, allows continuous observation of the entire intubation procedure by the entire team, and may therefore be a near-ideal technique for managing difficult airways in patients presenting for </a:t>
            </a:r>
            <a:r>
              <a:rPr lang="en-US" dirty="0" err="1"/>
              <a:t>microlaryngeal</a:t>
            </a:r>
            <a:r>
              <a:rPr lang="en-US" dirty="0"/>
              <a:t> surgery</a:t>
            </a:r>
            <a:r>
              <a:rPr lang="en-US" dirty="0" smtClean="0"/>
              <a:t>.</a:t>
            </a:r>
            <a:endParaRPr lang="en-US" dirty="0"/>
          </a:p>
        </p:txBody>
      </p:sp>
    </p:spTree>
    <p:extLst>
      <p:ext uri="{BB962C8B-B14F-4D97-AF65-F5344CB8AC3E}">
        <p14:creationId xmlns:p14="http://schemas.microsoft.com/office/powerpoint/2010/main" val="3770448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91877"/>
            <a:ext cx="8229600" cy="5073427"/>
          </a:xfrm>
        </p:spPr>
        <p:txBody>
          <a:bodyPr>
            <a:noAutofit/>
          </a:bodyPr>
          <a:lstStyle/>
          <a:p>
            <a:r>
              <a:rPr lang="en-US" sz="2200" dirty="0" smtClean="0"/>
              <a:t>Although </a:t>
            </a:r>
            <a:r>
              <a:rPr lang="en-US" sz="2200" dirty="0" smtClean="0"/>
              <a:t>advanced airway management techniques can be highly successful when direct laryngoscopy fails, the patient’s unfavorable anatomy may not be modifiable for the surgical exposure, which requires the use of the largest operating laryngoscope and placement of the patient’s head in the Boyce-Jackson position using a combination of cervical flexion and </a:t>
            </a:r>
            <a:r>
              <a:rPr lang="en-US" sz="2200" dirty="0" err="1" smtClean="0"/>
              <a:t>atlanto</a:t>
            </a:r>
            <a:r>
              <a:rPr lang="en-US" sz="2200" dirty="0" smtClean="0"/>
              <a:t>-occipital extension</a:t>
            </a:r>
            <a:r>
              <a:rPr lang="en-US" sz="2200" dirty="0" smtClean="0"/>
              <a:t>.</a:t>
            </a:r>
          </a:p>
          <a:p>
            <a:r>
              <a:rPr lang="en-US" sz="2200" dirty="0"/>
              <a:t>If suspension laryngoscopy fails or if the location of the lesion is not easily accessible, it can be performed, to the extent </a:t>
            </a:r>
            <a:r>
              <a:rPr lang="en-US" sz="2200" dirty="0" err="1"/>
              <a:t>microlaryngeal</a:t>
            </a:r>
            <a:r>
              <a:rPr lang="en-US" sz="2200" dirty="0"/>
              <a:t> surgery permits, with the help of the flexible </a:t>
            </a:r>
            <a:r>
              <a:rPr lang="en-US" sz="2200" dirty="0" err="1"/>
              <a:t>fiberoptic</a:t>
            </a:r>
            <a:r>
              <a:rPr lang="en-US" sz="2200" dirty="0"/>
              <a:t> bronchoscope (FFB) inserted through the laryngeal mask airway (LMA). </a:t>
            </a:r>
          </a:p>
        </p:txBody>
      </p:sp>
    </p:spTree>
    <p:extLst>
      <p:ext uri="{BB962C8B-B14F-4D97-AF65-F5344CB8AC3E}">
        <p14:creationId xmlns:p14="http://schemas.microsoft.com/office/powerpoint/2010/main" val="77169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a:bodyPr>
          <a:lstStyle/>
          <a:p>
            <a:r>
              <a:rPr lang="en-US" sz="2200" dirty="0"/>
              <a:t>The intubating laryngeal mask airway (</a:t>
            </a:r>
            <a:r>
              <a:rPr lang="en-US" sz="2200" dirty="0" err="1"/>
              <a:t>iLMA</a:t>
            </a:r>
            <a:r>
              <a:rPr lang="en-US" sz="2200" dirty="0"/>
              <a:t>) offers certain advantages, such as a rigid, wide metal tube that can accommodate a large diameter FFB, optimal alignment of the </a:t>
            </a:r>
            <a:r>
              <a:rPr lang="en-US" sz="2200" dirty="0" err="1"/>
              <a:t>iLMA</a:t>
            </a:r>
            <a:r>
              <a:rPr lang="en-US" sz="2200" dirty="0"/>
              <a:t> aperture with the glottic  opening, diminished hemodynamic responses compared with suspension laryngoscopy, and superior ventilation capabilities</a:t>
            </a:r>
            <a:r>
              <a:rPr lang="en-US" sz="2200" dirty="0" smtClean="0"/>
              <a:t>.</a:t>
            </a:r>
            <a:endParaRPr lang="en-US" sz="2200" dirty="0" smtClean="0"/>
          </a:p>
          <a:p>
            <a:r>
              <a:rPr lang="en-US" sz="2200" dirty="0" smtClean="0"/>
              <a:t>An </a:t>
            </a:r>
            <a:r>
              <a:rPr lang="en-US" sz="2200" dirty="0" smtClean="0"/>
              <a:t>ETT with a smaller inner diameter (ID) (e.g., 5.0-mm ID </a:t>
            </a:r>
            <a:r>
              <a:rPr lang="en-US" sz="2200" dirty="0" err="1" smtClean="0"/>
              <a:t>microlaryngeal</a:t>
            </a:r>
            <a:r>
              <a:rPr lang="en-US" sz="2200" dirty="0" smtClean="0"/>
              <a:t> tracheal [MLT] tube) is typically required to maximize the surgical </a:t>
            </a:r>
            <a:r>
              <a:rPr lang="en-US" sz="2200" dirty="0" smtClean="0"/>
              <a:t>view. </a:t>
            </a:r>
            <a:r>
              <a:rPr lang="en-US" sz="2200" dirty="0" smtClean="0"/>
              <a:t>Placement of MLT tubes through the </a:t>
            </a:r>
            <a:r>
              <a:rPr lang="en-US" sz="2200" dirty="0" err="1" smtClean="0"/>
              <a:t>iLMA</a:t>
            </a:r>
            <a:r>
              <a:rPr lang="en-US" sz="2200" dirty="0" smtClean="0"/>
              <a:t> can be achieved with the help of a small-diameter FFB; however, passage of the ETT through the laryngeal inlet into the trachea is blind</a:t>
            </a:r>
          </a:p>
          <a:p>
            <a:r>
              <a:rPr lang="en-US" sz="2200" dirty="0" smtClean="0"/>
              <a:t> Use of optical </a:t>
            </a:r>
            <a:r>
              <a:rPr lang="en-US" sz="2200" dirty="0" err="1" smtClean="0"/>
              <a:t>stylets</a:t>
            </a:r>
            <a:r>
              <a:rPr lang="en-US" sz="2200" dirty="0" smtClean="0"/>
              <a:t> (e.g., </a:t>
            </a:r>
            <a:r>
              <a:rPr lang="en-US" sz="2200" dirty="0" err="1" smtClean="0"/>
              <a:t>Bonfils</a:t>
            </a:r>
            <a:r>
              <a:rPr lang="en-US" sz="2200" dirty="0" smtClean="0"/>
              <a:t>, </a:t>
            </a:r>
            <a:r>
              <a:rPr lang="en-US" sz="2200" dirty="0" err="1" smtClean="0"/>
              <a:t>Clarus</a:t>
            </a:r>
            <a:r>
              <a:rPr lang="en-US" sz="2200" dirty="0" smtClean="0"/>
              <a:t> </a:t>
            </a:r>
            <a:r>
              <a:rPr lang="en-US" sz="2200" dirty="0" smtClean="0"/>
              <a:t>Video System) may also be beneficial in that regard, because the ETT will follow the trajectory of the </a:t>
            </a:r>
            <a:r>
              <a:rPr lang="en-US" sz="2200" dirty="0" err="1" smtClean="0"/>
              <a:t>stylet</a:t>
            </a:r>
            <a:r>
              <a:rPr lang="en-US" sz="2200" dirty="0" smtClean="0"/>
              <a:t> navigated under direct vision through the vocal cords. </a:t>
            </a:r>
            <a:endParaRPr lang="en-IN" sz="2200" dirty="0"/>
          </a:p>
        </p:txBody>
      </p:sp>
    </p:spTree>
    <p:extLst>
      <p:ext uri="{BB962C8B-B14F-4D97-AF65-F5344CB8AC3E}">
        <p14:creationId xmlns:p14="http://schemas.microsoft.com/office/powerpoint/2010/main" val="3749447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8072"/>
            <a:ext cx="8229600" cy="980728"/>
          </a:xfrm>
        </p:spPr>
        <p:txBody>
          <a:bodyPr/>
          <a:lstStyle/>
          <a:p>
            <a:r>
              <a:rPr lang="en-IN" sz="3400" dirty="0" smtClean="0"/>
              <a:t>MICROLARYNGEAL TRACHEAL TUBE</a:t>
            </a:r>
            <a:endParaRPr lang="en-IN" sz="3400" dirty="0"/>
          </a:p>
        </p:txBody>
      </p:sp>
      <p:pic>
        <p:nvPicPr>
          <p:cNvPr id="3074" name="Picture 2" descr="C:\Users\Gayatri\Desktop\DOCUMENTS\SBKS ANESTHESIA\Lecture's\Microlaryngeal surgery\images (9).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46910" y="2167731"/>
            <a:ext cx="5250180" cy="3390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91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Gayatri\Desktop\DOCUMENTS\SBKS ANESTHESIA\Lecture's\Microlaryngeal surgery\images (10).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908720"/>
            <a:ext cx="4536504"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013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408712"/>
          </a:xfrm>
        </p:spPr>
        <p:txBody>
          <a:bodyPr>
            <a:normAutofit/>
          </a:bodyPr>
          <a:lstStyle/>
          <a:p>
            <a:r>
              <a:rPr lang="en-US" sz="2200" dirty="0" smtClean="0"/>
              <a:t>If an asleep approach to the difficult airway is chosen, several </a:t>
            </a:r>
            <a:r>
              <a:rPr lang="en-US" sz="2200" dirty="0" err="1" smtClean="0"/>
              <a:t>preformulated</a:t>
            </a:r>
            <a:r>
              <a:rPr lang="en-US" sz="2200" dirty="0" smtClean="0"/>
              <a:t> alternative airway management plans must be in place before induction of anesthesia. If the airway is marginal, the patient’s neck should be prepped, and the surgical team should be present on induction, ready to perform an emergent </a:t>
            </a:r>
            <a:r>
              <a:rPr lang="en-US" sz="2200" dirty="0" err="1" smtClean="0"/>
              <a:t>cricothyrotomy</a:t>
            </a:r>
            <a:r>
              <a:rPr lang="en-US" sz="2200" dirty="0" smtClean="0"/>
              <a:t> or tracheostomy, or to employ rescue techniques such as the use of the surgical anterior commissure scope or a rigid bronchoscope.  </a:t>
            </a:r>
            <a:endParaRPr lang="en-US" sz="2200" dirty="0" smtClean="0"/>
          </a:p>
          <a:p>
            <a:r>
              <a:rPr lang="en-US" sz="2200" dirty="0" smtClean="0"/>
              <a:t>The </a:t>
            </a:r>
            <a:r>
              <a:rPr lang="en-US" sz="2200" dirty="0" smtClean="0"/>
              <a:t>anterior commissure scopes (e.g., </a:t>
            </a:r>
            <a:r>
              <a:rPr lang="en-US" sz="2200" dirty="0" err="1" smtClean="0"/>
              <a:t>Holinger</a:t>
            </a:r>
            <a:r>
              <a:rPr lang="en-US" sz="2200" dirty="0" smtClean="0"/>
              <a:t>, Benjamin </a:t>
            </a:r>
            <a:r>
              <a:rPr lang="en-US" sz="2200" dirty="0" err="1" smtClean="0"/>
              <a:t>Slimline</a:t>
            </a:r>
            <a:r>
              <a:rPr lang="en-US" sz="2200" dirty="0" smtClean="0"/>
              <a:t>, Jackson) have great leverage capabilities, incorporate the recessed lighting and concurrent rigid </a:t>
            </a:r>
            <a:r>
              <a:rPr lang="en-US" sz="2200" dirty="0" err="1" smtClean="0"/>
              <a:t>microsuction</a:t>
            </a:r>
            <a:r>
              <a:rPr lang="en-US" sz="2200" dirty="0" smtClean="0"/>
              <a:t>, and can be very effective in handling poor laryngeal exposure or glottic obstruction. The anterior flare at the distal oval end allows these scopes to be used as a conduit for </a:t>
            </a:r>
            <a:r>
              <a:rPr lang="en-US" sz="2200" dirty="0" err="1" smtClean="0"/>
              <a:t>orotracheal</a:t>
            </a:r>
            <a:r>
              <a:rPr lang="en-US" sz="2200" dirty="0" smtClean="0"/>
              <a:t> intubation when the </a:t>
            </a:r>
            <a:r>
              <a:rPr lang="en-US" sz="2200" dirty="0" err="1" smtClean="0"/>
              <a:t>bougie</a:t>
            </a:r>
            <a:r>
              <a:rPr lang="en-US" sz="2200" dirty="0" smtClean="0"/>
              <a:t> introducer or the ETT is passed directly down the lumen</a:t>
            </a:r>
            <a:r>
              <a:rPr lang="en-US" sz="2200" dirty="0" smtClean="0"/>
              <a:t>.</a:t>
            </a:r>
            <a:endParaRPr lang="en-US" sz="2200" dirty="0" smtClean="0"/>
          </a:p>
        </p:txBody>
      </p:sp>
    </p:spTree>
    <p:extLst>
      <p:ext uri="{BB962C8B-B14F-4D97-AF65-F5344CB8AC3E}">
        <p14:creationId xmlns:p14="http://schemas.microsoft.com/office/powerpoint/2010/main" val="111843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76664"/>
          </a:xfrm>
        </p:spPr>
        <p:txBody>
          <a:bodyPr/>
          <a:lstStyle/>
          <a:p>
            <a:r>
              <a:rPr lang="en-US" dirty="0"/>
              <a:t>In experienced hands, rigid bronchoscopy may be used to rescue failed direct laryngoscopy and failed intubation and to manage a “cannot intubate, cannot ventilate” (CICV) situation. </a:t>
            </a:r>
            <a:endParaRPr lang="en-US" dirty="0" smtClean="0"/>
          </a:p>
          <a:p>
            <a:r>
              <a:rPr lang="en-US" dirty="0" smtClean="0"/>
              <a:t>It </a:t>
            </a:r>
            <a:r>
              <a:rPr lang="en-US" dirty="0"/>
              <a:t>also serves as an indispensable tool for managing acute airway obstruction resulting from foreign bodies, hemoptysis, or tumors. After the bronchoscope is placed into the patient’s trachea by the surgeon, manual </a:t>
            </a:r>
            <a:r>
              <a:rPr lang="en-US" dirty="0" smtClean="0"/>
              <a:t>or </a:t>
            </a:r>
            <a:r>
              <a:rPr lang="en-US" dirty="0"/>
              <a:t>JV can commence in a safe manner through the lumen of the bronchoscope. </a:t>
            </a:r>
            <a:endParaRPr lang="en-US" dirty="0" smtClean="0"/>
          </a:p>
          <a:p>
            <a:r>
              <a:rPr lang="en-US" dirty="0" smtClean="0"/>
              <a:t>Subsequent </a:t>
            </a:r>
            <a:r>
              <a:rPr lang="en-US" dirty="0"/>
              <a:t>airway exchange to the ETT can be performed using a </a:t>
            </a:r>
            <a:r>
              <a:rPr lang="en-US" dirty="0" err="1"/>
              <a:t>bougie</a:t>
            </a:r>
            <a:r>
              <a:rPr lang="en-US" dirty="0"/>
              <a:t> introducer.</a:t>
            </a:r>
            <a:endParaRPr lang="en-IN" dirty="0"/>
          </a:p>
          <a:p>
            <a:endParaRPr lang="en-IN" dirty="0"/>
          </a:p>
        </p:txBody>
      </p:sp>
    </p:spTree>
    <p:extLst>
      <p:ext uri="{BB962C8B-B14F-4D97-AF65-F5344CB8AC3E}">
        <p14:creationId xmlns:p14="http://schemas.microsoft.com/office/powerpoint/2010/main" val="2465463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051520"/>
          </a:xfrm>
        </p:spPr>
        <p:txBody>
          <a:bodyPr/>
          <a:lstStyle/>
          <a:p>
            <a:r>
              <a:rPr lang="en-US" sz="3600" dirty="0" err="1" smtClean="0"/>
              <a:t>Holinger</a:t>
            </a:r>
            <a:r>
              <a:rPr lang="en-US" sz="3600" dirty="0" smtClean="0"/>
              <a:t> </a:t>
            </a:r>
            <a:r>
              <a:rPr lang="en-US" sz="3600" dirty="0"/>
              <a:t>anterior commissure scope</a:t>
            </a:r>
            <a:endParaRPr lang="en-IN" sz="3600" dirty="0"/>
          </a:p>
        </p:txBody>
      </p:sp>
      <p:pic>
        <p:nvPicPr>
          <p:cNvPr id="7170" name="Picture 2" descr="C:\Users\Gayatri\Desktop\DOCUMENTS\SBKS ANESTHESIA\Lecture's\Microlaryngeal surgery\images (13).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48064" y="2276872"/>
            <a:ext cx="3240360" cy="3278594"/>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Gayatri\Desktop\DOCUMENTS\SBKS ANESTHESIA\Lecture's\Microlaryngeal surgery\images (12).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2276872"/>
            <a:ext cx="4050208"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3443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04656"/>
          </a:xfrm>
        </p:spPr>
        <p:txBody>
          <a:bodyPr>
            <a:normAutofit fontScale="70000" lnSpcReduction="20000"/>
          </a:bodyPr>
          <a:lstStyle/>
          <a:p>
            <a:pPr marL="0" indent="0" algn="ctr">
              <a:buNone/>
            </a:pPr>
            <a:r>
              <a:rPr lang="en-IN" dirty="0" smtClean="0"/>
              <a:t> </a:t>
            </a:r>
            <a:r>
              <a:rPr lang="en-IN" sz="5100" dirty="0">
                <a:solidFill>
                  <a:schemeClr val="tx2"/>
                </a:solidFill>
                <a:effectLst>
                  <a:outerShdw blurRad="63500" dist="38100" dir="5400000" algn="t" rotWithShape="0">
                    <a:prstClr val="black">
                      <a:alpha val="25000"/>
                    </a:prstClr>
                  </a:outerShdw>
                </a:effectLst>
                <a:latin typeface="+mn-lt"/>
                <a:ea typeface="+mj-ea"/>
                <a:cs typeface="+mj-cs"/>
              </a:rPr>
              <a:t>Ventilation Techniques and Strategies for </a:t>
            </a:r>
            <a:r>
              <a:rPr lang="en-IN" sz="5100" dirty="0" err="1">
                <a:solidFill>
                  <a:schemeClr val="tx2"/>
                </a:solidFill>
                <a:effectLst>
                  <a:outerShdw blurRad="63500" dist="38100" dir="5400000" algn="t" rotWithShape="0">
                    <a:prstClr val="black">
                      <a:alpha val="25000"/>
                    </a:prstClr>
                  </a:outerShdw>
                </a:effectLst>
                <a:latin typeface="+mn-lt"/>
                <a:ea typeface="+mj-ea"/>
                <a:cs typeface="+mj-cs"/>
              </a:rPr>
              <a:t>Microlaryngoscopic</a:t>
            </a:r>
            <a:r>
              <a:rPr lang="en-IN" sz="5100" dirty="0">
                <a:solidFill>
                  <a:schemeClr val="tx2"/>
                </a:solidFill>
                <a:effectLst>
                  <a:outerShdw blurRad="63500" dist="38100" dir="5400000" algn="t" rotWithShape="0">
                    <a:prstClr val="black">
                      <a:alpha val="25000"/>
                    </a:prstClr>
                  </a:outerShdw>
                </a:effectLst>
                <a:latin typeface="+mn-lt"/>
                <a:ea typeface="+mj-ea"/>
                <a:cs typeface="+mj-cs"/>
              </a:rPr>
              <a:t> Surgery :</a:t>
            </a:r>
            <a:endParaRPr lang="en-IN" sz="5100" dirty="0">
              <a:solidFill>
                <a:schemeClr val="tx2"/>
              </a:solidFill>
              <a:effectLst>
                <a:outerShdw blurRad="63500" dist="38100" dir="5400000" algn="t" rotWithShape="0">
                  <a:prstClr val="black">
                    <a:alpha val="25000"/>
                  </a:prstClr>
                </a:outerShdw>
              </a:effectLst>
              <a:latin typeface="+mn-lt"/>
              <a:ea typeface="+mj-ea"/>
              <a:cs typeface="+mj-cs"/>
            </a:endParaRPr>
          </a:p>
          <a:p>
            <a:endParaRPr lang="en-IN" dirty="0" smtClean="0"/>
          </a:p>
          <a:p>
            <a:r>
              <a:rPr lang="en-IN" sz="2900" dirty="0" smtClean="0"/>
              <a:t>I</a:t>
            </a:r>
            <a:r>
              <a:rPr lang="en-IN" sz="2900" dirty="0" smtClean="0"/>
              <a:t>. Awake airway surgery (conscious sedation) </a:t>
            </a:r>
          </a:p>
          <a:p>
            <a:r>
              <a:rPr lang="en-IN" sz="2900" dirty="0" smtClean="0"/>
              <a:t>II. Asleep airway surgery (general </a:t>
            </a:r>
            <a:r>
              <a:rPr lang="en-IN" sz="2900" dirty="0" err="1" smtClean="0"/>
              <a:t>anesthesia</a:t>
            </a:r>
            <a:r>
              <a:rPr lang="en-IN" sz="2900" dirty="0" smtClean="0"/>
              <a:t>) </a:t>
            </a:r>
          </a:p>
          <a:p>
            <a:pPr>
              <a:buFont typeface="Wingdings" pitchFamily="2" charset="2"/>
              <a:buChar char="Ø"/>
            </a:pPr>
            <a:r>
              <a:rPr lang="en-IN" sz="2900" dirty="0"/>
              <a:t> </a:t>
            </a:r>
            <a:r>
              <a:rPr lang="en-IN" sz="2900" dirty="0" smtClean="0"/>
              <a:t>Endotracheal intubation (cuffed </a:t>
            </a:r>
            <a:r>
              <a:rPr lang="en-IN" sz="2900" dirty="0" err="1" smtClean="0"/>
              <a:t>microlaryngeal</a:t>
            </a:r>
            <a:r>
              <a:rPr lang="en-IN" sz="2900" dirty="0" smtClean="0"/>
              <a:t> tracheal [MLT] tube) </a:t>
            </a:r>
          </a:p>
          <a:p>
            <a:pPr>
              <a:buFont typeface="Wingdings" pitchFamily="2" charset="2"/>
              <a:buChar char="Ø"/>
            </a:pPr>
            <a:r>
              <a:rPr lang="en-IN" sz="2900" dirty="0" smtClean="0"/>
              <a:t>Tubeless techniques </a:t>
            </a:r>
          </a:p>
          <a:p>
            <a:pPr marL="514350" indent="-514350">
              <a:buAutoNum type="alphaLcPeriod"/>
            </a:pPr>
            <a:r>
              <a:rPr lang="en-IN" sz="2900" dirty="0" smtClean="0"/>
              <a:t>Spontaneous ventilation :                             			Inhalational </a:t>
            </a:r>
            <a:r>
              <a:rPr lang="en-IN" sz="2900" dirty="0" err="1" smtClean="0"/>
              <a:t>anesthesia</a:t>
            </a:r>
            <a:r>
              <a:rPr lang="en-IN" sz="2900" dirty="0" smtClean="0"/>
              <a:t> (insufflation) 	           			Total intravenous </a:t>
            </a:r>
            <a:r>
              <a:rPr lang="en-IN" sz="2900" dirty="0" err="1" smtClean="0"/>
              <a:t>anesthesia</a:t>
            </a:r>
            <a:r>
              <a:rPr lang="en-IN" sz="2900" dirty="0"/>
              <a:t>.</a:t>
            </a:r>
            <a:endParaRPr lang="en-IN" sz="2900" dirty="0" smtClean="0"/>
          </a:p>
          <a:p>
            <a:pPr marL="514350" indent="-514350">
              <a:buAutoNum type="alphaLcPeriod"/>
            </a:pPr>
            <a:r>
              <a:rPr lang="en-IN" sz="2900" dirty="0" err="1" smtClean="0"/>
              <a:t>Apneic</a:t>
            </a:r>
            <a:r>
              <a:rPr lang="en-IN" sz="2900" dirty="0" smtClean="0"/>
              <a:t> intermittent ventilation.</a:t>
            </a:r>
          </a:p>
          <a:p>
            <a:pPr marL="514350" indent="-514350">
              <a:buAutoNum type="alphaLcPeriod"/>
            </a:pPr>
            <a:r>
              <a:rPr lang="en-IN" sz="2900" dirty="0" smtClean="0"/>
              <a:t>Jet ventilation :</a:t>
            </a:r>
          </a:p>
          <a:p>
            <a:pPr marL="0" indent="0">
              <a:buNone/>
            </a:pPr>
            <a:r>
              <a:rPr lang="en-IN" sz="2900" dirty="0" smtClean="0"/>
              <a:t> 	</a:t>
            </a:r>
            <a:r>
              <a:rPr lang="en-IN" sz="2900" dirty="0" err="1" smtClean="0"/>
              <a:t>Supraglottic</a:t>
            </a:r>
            <a:r>
              <a:rPr lang="en-IN" sz="2900" dirty="0" smtClean="0"/>
              <a:t> </a:t>
            </a:r>
          </a:p>
          <a:p>
            <a:pPr marL="0" indent="0">
              <a:buNone/>
            </a:pPr>
            <a:r>
              <a:rPr lang="en-IN" sz="2900" dirty="0"/>
              <a:t>	</a:t>
            </a:r>
            <a:r>
              <a:rPr lang="en-IN" sz="2900" dirty="0" smtClean="0"/>
              <a:t>Subglottic </a:t>
            </a:r>
          </a:p>
          <a:p>
            <a:pPr marL="0" indent="0">
              <a:buNone/>
            </a:pPr>
            <a:r>
              <a:rPr lang="en-IN" sz="2900" dirty="0" smtClean="0"/>
              <a:t>	Low frequency </a:t>
            </a:r>
          </a:p>
          <a:p>
            <a:pPr marL="0" indent="0">
              <a:buNone/>
            </a:pPr>
            <a:r>
              <a:rPr lang="en-IN" sz="2900" dirty="0" smtClean="0"/>
              <a:t>	High frequency </a:t>
            </a:r>
          </a:p>
          <a:p>
            <a:pPr marL="0" indent="0">
              <a:buNone/>
            </a:pPr>
            <a:r>
              <a:rPr lang="en-IN" sz="2900" dirty="0" smtClean="0"/>
              <a:t>	Superimposed high frequency</a:t>
            </a:r>
            <a:endParaRPr lang="en-IN" sz="2900" dirty="0"/>
          </a:p>
        </p:txBody>
      </p:sp>
    </p:spTree>
    <p:extLst>
      <p:ext uri="{BB962C8B-B14F-4D97-AF65-F5344CB8AC3E}">
        <p14:creationId xmlns:p14="http://schemas.microsoft.com/office/powerpoint/2010/main" val="13710552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lstStyle/>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314144826"/>
              </p:ext>
            </p:extLst>
          </p:nvPr>
        </p:nvGraphicFramePr>
        <p:xfrm>
          <a:off x="251520" y="260648"/>
          <a:ext cx="8640960" cy="6539096"/>
        </p:xfrm>
        <a:graphic>
          <a:graphicData uri="http://schemas.openxmlformats.org/drawingml/2006/table">
            <a:tbl>
              <a:tblPr firstRow="1" bandRow="1">
                <a:tableStyleId>{5C22544A-7EE6-4342-B048-85BDC9FD1C3A}</a:tableStyleId>
              </a:tblPr>
              <a:tblGrid>
                <a:gridCol w="1440160"/>
                <a:gridCol w="3528392"/>
                <a:gridCol w="3672408"/>
              </a:tblGrid>
              <a:tr h="504056">
                <a:tc>
                  <a:txBody>
                    <a:bodyPr/>
                    <a:lstStyle/>
                    <a:p>
                      <a:pPr algn="ctr"/>
                      <a:r>
                        <a:rPr lang="en-IN" dirty="0" smtClean="0"/>
                        <a:t>Technique</a:t>
                      </a:r>
                      <a:endParaRPr lang="en-IN" dirty="0"/>
                    </a:p>
                  </a:txBody>
                  <a:tcPr/>
                </a:tc>
                <a:tc>
                  <a:txBody>
                    <a:bodyPr/>
                    <a:lstStyle/>
                    <a:p>
                      <a:pPr algn="ctr"/>
                      <a:r>
                        <a:rPr lang="en-IN" dirty="0" smtClean="0"/>
                        <a:t>Advantages</a:t>
                      </a:r>
                      <a:endParaRPr lang="en-IN" dirty="0"/>
                    </a:p>
                  </a:txBody>
                  <a:tcPr/>
                </a:tc>
                <a:tc>
                  <a:txBody>
                    <a:bodyPr/>
                    <a:lstStyle/>
                    <a:p>
                      <a:pPr algn="ctr"/>
                      <a:r>
                        <a:rPr lang="en-IN" dirty="0" smtClean="0"/>
                        <a:t>Disadvantages </a:t>
                      </a:r>
                      <a:endParaRPr lang="en-IN" dirty="0"/>
                    </a:p>
                  </a:txBody>
                  <a:tcPr/>
                </a:tc>
              </a:tr>
              <a:tr h="2520280">
                <a:tc>
                  <a:txBody>
                    <a:bodyPr/>
                    <a:lstStyle/>
                    <a:p>
                      <a:r>
                        <a:rPr lang="en-IN" dirty="0" smtClean="0"/>
                        <a:t>Awake airway surgery</a:t>
                      </a:r>
                      <a:endParaRPr lang="en-IN" dirty="0"/>
                    </a:p>
                  </a:txBody>
                  <a:tcPr/>
                </a:tc>
                <a:tc>
                  <a:txBody>
                    <a:bodyPr/>
                    <a:lstStyle/>
                    <a:p>
                      <a:r>
                        <a:rPr lang="en-US" sz="1600" dirty="0" smtClean="0"/>
                        <a:t>Avoidance of general anesthesia.</a:t>
                      </a:r>
                      <a:r>
                        <a:rPr lang="en-US" sz="1600" baseline="0" dirty="0" smtClean="0"/>
                        <a:t> </a:t>
                      </a:r>
                      <a:r>
                        <a:rPr lang="en-US" sz="1600" dirty="0" smtClean="0"/>
                        <a:t>Unobstructed surgical field and free surgical access to the larynx Increased patient cooperation.</a:t>
                      </a:r>
                      <a:r>
                        <a:rPr lang="en-US" sz="1600" baseline="0" dirty="0" smtClean="0"/>
                        <a:t> </a:t>
                      </a:r>
                    </a:p>
                    <a:p>
                      <a:r>
                        <a:rPr lang="en-US" sz="1600" dirty="0" smtClean="0"/>
                        <a:t>Ability to evaluate dynamic airway function. </a:t>
                      </a:r>
                    </a:p>
                    <a:p>
                      <a:r>
                        <a:rPr lang="en-US" sz="1600" dirty="0" smtClean="0"/>
                        <a:t>Ability to monitor voice quality throughout the surgery. </a:t>
                      </a:r>
                    </a:p>
                    <a:p>
                      <a:r>
                        <a:rPr lang="en-US" sz="1600" dirty="0" smtClean="0"/>
                        <a:t>Convenience for the surgeon and the patient Cost savings</a:t>
                      </a:r>
                    </a:p>
                    <a:p>
                      <a:endParaRPr lang="en-IN" dirty="0"/>
                    </a:p>
                  </a:txBody>
                  <a:tcPr/>
                </a:tc>
                <a:tc>
                  <a:txBody>
                    <a:bodyPr/>
                    <a:lstStyle/>
                    <a:p>
                      <a:r>
                        <a:rPr lang="en-US" sz="1600" kern="1200" dirty="0" smtClean="0">
                          <a:solidFill>
                            <a:schemeClr val="dk1"/>
                          </a:solidFill>
                          <a:latin typeface="+mn-lt"/>
                          <a:ea typeface="+mn-ea"/>
                          <a:cs typeface="+mn-cs"/>
                        </a:rPr>
                        <a:t>Success depends on good topical/regional anesthesia of the airway Local anesthetic–induced side effects. </a:t>
                      </a:r>
                    </a:p>
                    <a:p>
                      <a:r>
                        <a:rPr lang="en-US" sz="1600" kern="1200" dirty="0" smtClean="0">
                          <a:solidFill>
                            <a:schemeClr val="dk1"/>
                          </a:solidFill>
                          <a:latin typeface="+mn-lt"/>
                          <a:ea typeface="+mn-ea"/>
                          <a:cs typeface="+mn-cs"/>
                        </a:rPr>
                        <a:t>Lack of powered magnification Lack of precision afforded by a still surgical field May require conscious sedation</a:t>
                      </a:r>
                    </a:p>
                    <a:p>
                      <a:r>
                        <a:rPr lang="en-US" sz="1600" kern="1200" dirty="0" smtClean="0">
                          <a:solidFill>
                            <a:schemeClr val="dk1"/>
                          </a:solidFill>
                          <a:latin typeface="+mn-lt"/>
                          <a:ea typeface="+mn-ea"/>
                          <a:cs typeface="+mn-cs"/>
                        </a:rPr>
                        <a:t>Loss of patient cooperation may result in injury </a:t>
                      </a:r>
                    </a:p>
                    <a:p>
                      <a:r>
                        <a:rPr lang="en-US" sz="1600" kern="1200" dirty="0" smtClean="0">
                          <a:solidFill>
                            <a:schemeClr val="dk1"/>
                          </a:solidFill>
                          <a:latin typeface="+mn-lt"/>
                          <a:ea typeface="+mn-ea"/>
                          <a:cs typeface="+mn-cs"/>
                        </a:rPr>
                        <a:t>Limited ability to handle major intraoperative complications, such as bleeding and edema</a:t>
                      </a:r>
                      <a:endParaRPr lang="en-IN" sz="1600" kern="1200" dirty="0">
                        <a:solidFill>
                          <a:schemeClr val="dk1"/>
                        </a:solidFill>
                        <a:latin typeface="+mn-lt"/>
                        <a:ea typeface="+mn-ea"/>
                        <a:cs typeface="+mn-cs"/>
                      </a:endParaRPr>
                    </a:p>
                  </a:txBody>
                  <a:tcPr/>
                </a:tc>
              </a:tr>
              <a:tr h="1032115">
                <a:tc>
                  <a:txBody>
                    <a:bodyPr/>
                    <a:lstStyle/>
                    <a:p>
                      <a:r>
                        <a:rPr lang="en-IN" dirty="0" smtClean="0"/>
                        <a:t>Endotracheal intubation  (</a:t>
                      </a:r>
                      <a:r>
                        <a:rPr lang="en-IN" dirty="0" err="1" smtClean="0"/>
                        <a:t>microlaryngeal</a:t>
                      </a:r>
                      <a:r>
                        <a:rPr lang="en-IN" dirty="0" smtClean="0"/>
                        <a:t> tracheal tube)</a:t>
                      </a:r>
                    </a:p>
                  </a:txBody>
                  <a:tcPr/>
                </a:tc>
                <a:tc>
                  <a:txBody>
                    <a:bodyPr/>
                    <a:lstStyle/>
                    <a:p>
                      <a:r>
                        <a:rPr lang="en-US" sz="1600" kern="1200" dirty="0" smtClean="0">
                          <a:solidFill>
                            <a:schemeClr val="dk1"/>
                          </a:solidFill>
                          <a:latin typeface="+mn-lt"/>
                          <a:ea typeface="+mn-ea"/>
                          <a:cs typeface="+mn-cs"/>
                        </a:rPr>
                        <a:t>Adequate surgical field and surgical access to the larynx in most cases. Still surgical field Adequate airway protection. </a:t>
                      </a:r>
                    </a:p>
                    <a:p>
                      <a:r>
                        <a:rPr lang="en-US" sz="1600" kern="1200" dirty="0" smtClean="0">
                          <a:solidFill>
                            <a:schemeClr val="dk1"/>
                          </a:solidFill>
                          <a:latin typeface="+mn-lt"/>
                          <a:ea typeface="+mn-ea"/>
                          <a:cs typeface="+mn-cs"/>
                        </a:rPr>
                        <a:t>Control of patient immobility and vocal cord movement with adequate NMB Stable and controlled ventilation technique. </a:t>
                      </a:r>
                    </a:p>
                    <a:p>
                      <a:r>
                        <a:rPr lang="en-US" sz="1600" kern="1200" dirty="0" smtClean="0">
                          <a:solidFill>
                            <a:schemeClr val="dk1"/>
                          </a:solidFill>
                          <a:latin typeface="+mn-lt"/>
                          <a:ea typeface="+mn-ea"/>
                          <a:cs typeface="+mn-cs"/>
                        </a:rPr>
                        <a:t>Ability to continuously and reliably monitor Fio2, Etco2, PIP, and anesthetic gases Suitable for prolonged procedure</a:t>
                      </a:r>
                      <a:endParaRPr lang="en-IN" sz="1600" kern="1200" dirty="0">
                        <a:solidFill>
                          <a:schemeClr val="dk1"/>
                        </a:solidFill>
                        <a:latin typeface="+mn-lt"/>
                        <a:ea typeface="+mn-ea"/>
                        <a:cs typeface="+mn-cs"/>
                      </a:endParaRPr>
                    </a:p>
                  </a:txBody>
                  <a:tcPr/>
                </a:tc>
                <a:tc>
                  <a:txBody>
                    <a:bodyPr/>
                    <a:lstStyle/>
                    <a:p>
                      <a:r>
                        <a:rPr lang="en-US" sz="1600" kern="1200" dirty="0" smtClean="0">
                          <a:solidFill>
                            <a:schemeClr val="dk1"/>
                          </a:solidFill>
                          <a:latin typeface="+mn-lt"/>
                          <a:ea typeface="+mn-ea"/>
                          <a:cs typeface="+mn-cs"/>
                        </a:rPr>
                        <a:t>Largely unsuitable for surgery of the posterior glottic pathology (e.g., posterior glottic or subglottic stenosis, </a:t>
                      </a:r>
                      <a:r>
                        <a:rPr lang="en-US" sz="1600" kern="1200" dirty="0" err="1" smtClean="0">
                          <a:solidFill>
                            <a:schemeClr val="dk1"/>
                          </a:solidFill>
                          <a:latin typeface="+mn-lt"/>
                          <a:ea typeface="+mn-ea"/>
                          <a:cs typeface="+mn-cs"/>
                        </a:rPr>
                        <a:t>transglottic</a:t>
                      </a:r>
                      <a:r>
                        <a:rPr lang="en-US" sz="1600" kern="1200" dirty="0" smtClean="0">
                          <a:solidFill>
                            <a:schemeClr val="dk1"/>
                          </a:solidFill>
                          <a:latin typeface="+mn-lt"/>
                          <a:ea typeface="+mn-ea"/>
                          <a:cs typeface="+mn-cs"/>
                        </a:rPr>
                        <a:t> tumor) </a:t>
                      </a:r>
                    </a:p>
                    <a:p>
                      <a:r>
                        <a:rPr lang="en-US" sz="1600" kern="1200" dirty="0" smtClean="0">
                          <a:solidFill>
                            <a:schemeClr val="dk1"/>
                          </a:solidFill>
                          <a:latin typeface="+mn-lt"/>
                          <a:ea typeface="+mn-ea"/>
                          <a:cs typeface="+mn-cs"/>
                        </a:rPr>
                        <a:t>Unsuitable for laser if the need arises May not be used according to the surgeon’s preference</a:t>
                      </a:r>
                    </a:p>
                    <a:p>
                      <a:endParaRPr lang="en-IN" sz="16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1264494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5272"/>
            <a:ext cx="8229600" cy="979512"/>
          </a:xfrm>
        </p:spPr>
        <p:txBody>
          <a:bodyPr/>
          <a:lstStyle/>
          <a:p>
            <a:r>
              <a:rPr lang="en-IN" dirty="0" smtClean="0"/>
              <a:t>INTRODUCTION</a:t>
            </a:r>
            <a:endParaRPr lang="en-IN" dirty="0"/>
          </a:p>
        </p:txBody>
      </p:sp>
      <p:sp>
        <p:nvSpPr>
          <p:cNvPr id="3" name="Content Placeholder 2"/>
          <p:cNvSpPr>
            <a:spLocks noGrp="1"/>
          </p:cNvSpPr>
          <p:nvPr>
            <p:ph idx="1"/>
          </p:nvPr>
        </p:nvSpPr>
        <p:spPr>
          <a:xfrm>
            <a:off x="457200" y="1772816"/>
            <a:ext cx="8229600" cy="4824536"/>
          </a:xfrm>
        </p:spPr>
        <p:txBody>
          <a:bodyPr>
            <a:normAutofit/>
          </a:bodyPr>
          <a:lstStyle/>
          <a:p>
            <a:r>
              <a:rPr lang="en-US" sz="2200" dirty="0" smtClean="0"/>
              <a:t>Advances and demands of the new surgical techniques and an expanding patient population that was previously considered unsuitable for surgery have created novel challenges for the anesthesiologist.</a:t>
            </a:r>
          </a:p>
          <a:p>
            <a:r>
              <a:rPr lang="en-US" sz="2200" dirty="0" smtClean="0"/>
              <a:t>Anesthesia and airway management for laryngeal surgery require the anesthesiologist to be adept with various methods of managing the difficult airway and performing airway exchange, to competently execute intraoperative ventilation strategies, to be proficient with inhalational and total intravenous anesthesia, and to quickly tailor anesthetic techniques to the various durations of the surgical cases</a:t>
            </a:r>
            <a:r>
              <a:rPr lang="en-US" sz="2200" dirty="0" smtClean="0"/>
              <a:t>.</a:t>
            </a:r>
            <a:endParaRPr lang="en-US" sz="2200" dirty="0" smtClean="0"/>
          </a:p>
        </p:txBody>
      </p:sp>
    </p:spTree>
    <p:extLst>
      <p:ext uri="{BB962C8B-B14F-4D97-AF65-F5344CB8AC3E}">
        <p14:creationId xmlns:p14="http://schemas.microsoft.com/office/powerpoint/2010/main" val="8802666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50448567"/>
              </p:ext>
            </p:extLst>
          </p:nvPr>
        </p:nvGraphicFramePr>
        <p:xfrm>
          <a:off x="467544" y="665192"/>
          <a:ext cx="8208912" cy="5757558"/>
        </p:xfrm>
        <a:graphic>
          <a:graphicData uri="http://schemas.openxmlformats.org/drawingml/2006/table">
            <a:tbl>
              <a:tblPr firstRow="1" bandRow="1">
                <a:tableStyleId>{5C22544A-7EE6-4342-B048-85BDC9FD1C3A}</a:tableStyleId>
              </a:tblPr>
              <a:tblGrid>
                <a:gridCol w="1368152"/>
                <a:gridCol w="2808312"/>
                <a:gridCol w="4032448"/>
              </a:tblGrid>
              <a:tr h="625953">
                <a:tc>
                  <a:txBody>
                    <a:bodyPr/>
                    <a:lstStyle/>
                    <a:p>
                      <a:pPr algn="ctr"/>
                      <a:r>
                        <a:rPr lang="en-IN" dirty="0" smtClean="0"/>
                        <a:t>Technique</a:t>
                      </a:r>
                      <a:endParaRPr lang="en-IN" dirty="0"/>
                    </a:p>
                  </a:txBody>
                  <a:tcPr/>
                </a:tc>
                <a:tc>
                  <a:txBody>
                    <a:bodyPr/>
                    <a:lstStyle/>
                    <a:p>
                      <a:pPr algn="ctr"/>
                      <a:r>
                        <a:rPr lang="en-IN" dirty="0" smtClean="0"/>
                        <a:t>Advantages</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Disadvantages </a:t>
                      </a:r>
                    </a:p>
                    <a:p>
                      <a:pPr algn="ctr"/>
                      <a:endParaRPr lang="en-IN" dirty="0"/>
                    </a:p>
                  </a:txBody>
                  <a:tcPr/>
                </a:tc>
              </a:tr>
              <a:tr h="2483768">
                <a:tc>
                  <a:txBody>
                    <a:bodyPr/>
                    <a:lstStyle/>
                    <a:p>
                      <a:r>
                        <a:rPr lang="en-IN" dirty="0" smtClean="0"/>
                        <a:t>Spontaneous ventilation (insufflation and total intravenous </a:t>
                      </a:r>
                      <a:r>
                        <a:rPr lang="en-IN" dirty="0" err="1" smtClean="0"/>
                        <a:t>anesthesia</a:t>
                      </a:r>
                      <a:r>
                        <a:rPr lang="en-IN" dirty="0" smtClean="0"/>
                        <a:t>)</a:t>
                      </a:r>
                    </a:p>
                  </a:txBody>
                  <a:tcPr/>
                </a:tc>
                <a:tc>
                  <a:txBody>
                    <a:bodyPr/>
                    <a:lstStyle/>
                    <a:p>
                      <a:r>
                        <a:rPr lang="en-US" sz="1600" dirty="0" smtClean="0"/>
                        <a:t>Unobstructed surgical field and free surgical access to the larynx </a:t>
                      </a:r>
                    </a:p>
                    <a:p>
                      <a:r>
                        <a:rPr lang="en-US" sz="1600" dirty="0" smtClean="0"/>
                        <a:t>Ability to evaluate dynamic airway function and obstruction Suitable for laser surgery</a:t>
                      </a:r>
                      <a:endParaRPr lang="en-US" sz="1600" dirty="0"/>
                    </a:p>
                  </a:txBody>
                  <a:tcPr/>
                </a:tc>
                <a:tc>
                  <a:txBody>
                    <a:bodyPr/>
                    <a:lstStyle/>
                    <a:p>
                      <a:r>
                        <a:rPr lang="en-US" sz="1600" dirty="0" smtClean="0"/>
                        <a:t>Unprotected lower airway. Precision surgery difficult or impossible in the moving surgical field Contamination of operating room environment with anesthetic gases, if insufflation technique  is used Difficulty controlling adequate depth of anesthesia and absence of patient movement Inability to continuously and reliably monitor Fio2, Etco2, and anesthetic gases. </a:t>
                      </a:r>
                      <a:endParaRPr lang="en-IN" sz="1600" dirty="0"/>
                    </a:p>
                  </a:txBody>
                  <a:tcPr/>
                </a:tc>
              </a:tr>
              <a:tr h="2587638">
                <a:tc>
                  <a:txBody>
                    <a:bodyPr/>
                    <a:lstStyle/>
                    <a:p>
                      <a:r>
                        <a:rPr lang="en-IN" dirty="0" err="1" smtClean="0"/>
                        <a:t>Apneic</a:t>
                      </a:r>
                      <a:r>
                        <a:rPr lang="en-IN" dirty="0" smtClean="0"/>
                        <a:t> intermittent ventilation</a:t>
                      </a:r>
                    </a:p>
                    <a:p>
                      <a:endParaRPr lang="en-IN" dirty="0"/>
                    </a:p>
                  </a:txBody>
                  <a:tcPr/>
                </a:tc>
                <a:tc>
                  <a:txBody>
                    <a:bodyPr/>
                    <a:lstStyle/>
                    <a:p>
                      <a:r>
                        <a:rPr lang="en-US" sz="1600" dirty="0" smtClean="0"/>
                        <a:t>Unobstructed surgical field and free access to the larynx Still surgical field </a:t>
                      </a:r>
                    </a:p>
                    <a:p>
                      <a:r>
                        <a:rPr lang="en-US" sz="1600" dirty="0" smtClean="0"/>
                        <a:t>Control of patient immobility and vocal cord movement with adequate NMB. </a:t>
                      </a:r>
                    </a:p>
                    <a:p>
                      <a:r>
                        <a:rPr lang="en-US" sz="1600" dirty="0" smtClean="0"/>
                        <a:t>Ability to intermittently control gas exchange Suitable for laser surgery</a:t>
                      </a:r>
                    </a:p>
                  </a:txBody>
                  <a:tcPr/>
                </a:tc>
                <a:tc>
                  <a:txBody>
                    <a:bodyPr/>
                    <a:lstStyle/>
                    <a:p>
                      <a:r>
                        <a:rPr lang="en-US" sz="1600" dirty="0" smtClean="0"/>
                        <a:t>Unprotected lower airway. Possible airway trauma and disruption of the surgical field due to repeated passage of the endotracheal tube.</a:t>
                      </a:r>
                      <a:r>
                        <a:rPr lang="en-US" sz="1600" baseline="0" dirty="0" smtClean="0"/>
                        <a:t> </a:t>
                      </a:r>
                      <a:r>
                        <a:rPr lang="en-US" sz="1600" dirty="0" smtClean="0"/>
                        <a:t>Possible propensity for intraoperative laryngospasm Inability to continuously and reliably monitor Fio2, Etco2, and anesthetic gases. </a:t>
                      </a:r>
                    </a:p>
                    <a:p>
                      <a:r>
                        <a:rPr lang="en-US" sz="1600" dirty="0" smtClean="0"/>
                        <a:t>Best reserved for short, uncomplicated cases</a:t>
                      </a:r>
                      <a:r>
                        <a:rPr lang="en-IN" sz="1600" dirty="0" smtClean="0"/>
                        <a:t>.</a:t>
                      </a:r>
                      <a:endParaRPr lang="en-US" sz="1600" dirty="0" smtClean="0"/>
                    </a:p>
                  </a:txBody>
                  <a:tcPr/>
                </a:tc>
              </a:tr>
            </a:tbl>
          </a:graphicData>
        </a:graphic>
      </p:graphicFrame>
    </p:spTree>
    <p:extLst>
      <p:ext uri="{BB962C8B-B14F-4D97-AF65-F5344CB8AC3E}">
        <p14:creationId xmlns:p14="http://schemas.microsoft.com/office/powerpoint/2010/main" val="42794398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92224084"/>
              </p:ext>
            </p:extLst>
          </p:nvPr>
        </p:nvGraphicFramePr>
        <p:xfrm>
          <a:off x="467544" y="908720"/>
          <a:ext cx="8064896" cy="4926320"/>
        </p:xfrm>
        <a:graphic>
          <a:graphicData uri="http://schemas.openxmlformats.org/drawingml/2006/table">
            <a:tbl>
              <a:tblPr firstRow="1" bandRow="1">
                <a:tableStyleId>{5C22544A-7EE6-4342-B048-85BDC9FD1C3A}</a:tableStyleId>
              </a:tblPr>
              <a:tblGrid>
                <a:gridCol w="1944216"/>
                <a:gridCol w="2952328"/>
                <a:gridCol w="3168352"/>
              </a:tblGrid>
              <a:tr h="720080">
                <a:tc>
                  <a:txBody>
                    <a:bodyPr/>
                    <a:lstStyle/>
                    <a:p>
                      <a:pPr algn="ctr"/>
                      <a:r>
                        <a:rPr lang="en-IN" dirty="0" smtClean="0"/>
                        <a:t>Technique</a:t>
                      </a:r>
                      <a:endParaRPr lang="en-IN" dirty="0"/>
                    </a:p>
                  </a:txBody>
                  <a:tcPr/>
                </a:tc>
                <a:tc>
                  <a:txBody>
                    <a:bodyPr/>
                    <a:lstStyle/>
                    <a:p>
                      <a:pPr algn="ctr"/>
                      <a:r>
                        <a:rPr lang="en-IN" dirty="0" smtClean="0"/>
                        <a:t>Advantages</a:t>
                      </a:r>
                      <a:endParaRPr lang="en-IN" dirty="0"/>
                    </a:p>
                  </a:txBody>
                  <a:tcPr/>
                </a:tc>
                <a:tc>
                  <a:txBody>
                    <a:bodyPr/>
                    <a:lstStyle/>
                    <a:p>
                      <a:pPr algn="ctr"/>
                      <a:r>
                        <a:rPr lang="en-IN" dirty="0" smtClean="0"/>
                        <a:t>Disadvantages </a:t>
                      </a:r>
                      <a:endParaRPr lang="en-IN" dirty="0"/>
                    </a:p>
                  </a:txBody>
                  <a:tcPr/>
                </a:tc>
              </a:tr>
              <a:tr h="3816424">
                <a:tc>
                  <a:txBody>
                    <a:bodyPr/>
                    <a:lstStyle/>
                    <a:p>
                      <a:r>
                        <a:rPr lang="en-IN" dirty="0" smtClean="0"/>
                        <a:t>Jet ventilation (JV)</a:t>
                      </a:r>
                      <a:endParaRPr lang="en-IN" dirty="0"/>
                    </a:p>
                  </a:txBody>
                  <a:tcPr/>
                </a:tc>
                <a:tc>
                  <a:txBody>
                    <a:bodyPr/>
                    <a:lstStyle/>
                    <a:p>
                      <a:r>
                        <a:rPr lang="en-US" dirty="0" smtClean="0"/>
                        <a:t>Unobstructed or minimally impeded surgical field and surgical access to the larynx. </a:t>
                      </a:r>
                    </a:p>
                    <a:p>
                      <a:r>
                        <a:rPr lang="en-US" dirty="0" smtClean="0"/>
                        <a:t>Still surgical field. </a:t>
                      </a:r>
                    </a:p>
                    <a:p>
                      <a:r>
                        <a:rPr lang="en-US" dirty="0" smtClean="0"/>
                        <a:t>Control of patient immobility and vocal cord movement with adequate NMB. </a:t>
                      </a:r>
                    </a:p>
                    <a:p>
                      <a:r>
                        <a:rPr lang="en-US" dirty="0" smtClean="0"/>
                        <a:t>Ability to monitor and control Fio2, Etco2, driving pressure, PIP, and PEEP with automated jet ventilators Suitable for prolonged procedures</a:t>
                      </a:r>
                      <a:r>
                        <a:rPr lang="en-IN" dirty="0" smtClean="0"/>
                        <a:t>.</a:t>
                      </a:r>
                      <a:endParaRPr lang="en-US" dirty="0" smtClean="0"/>
                    </a:p>
                  </a:txBody>
                  <a:tcPr/>
                </a:tc>
                <a:tc>
                  <a:txBody>
                    <a:bodyPr/>
                    <a:lstStyle/>
                    <a:p>
                      <a:r>
                        <a:rPr lang="en-IN" dirty="0" smtClean="0"/>
                        <a:t>Sole dependence on total intravenous </a:t>
                      </a:r>
                      <a:r>
                        <a:rPr lang="en-US" dirty="0" smtClean="0"/>
                        <a:t>anesthesia. Association with most major (e.g., barotrauma) and minor intraoperative anesthesia-related complications. Dependence on sophisticated automated jet ventilators for safe use Limitations of manual JV and </a:t>
                      </a:r>
                      <a:r>
                        <a:rPr lang="en-US" dirty="0" err="1" smtClean="0"/>
                        <a:t>transtracheal</a:t>
                      </a:r>
                      <a:r>
                        <a:rPr lang="en-US" dirty="0" smtClean="0"/>
                        <a:t> JV. Significant experience and presence of two operators often require.</a:t>
                      </a:r>
                      <a:endParaRPr lang="en-IN" dirty="0"/>
                    </a:p>
                  </a:txBody>
                  <a:tcPr/>
                </a:tc>
              </a:tr>
            </a:tbl>
          </a:graphicData>
        </a:graphic>
      </p:graphicFrame>
    </p:spTree>
    <p:extLst>
      <p:ext uri="{BB962C8B-B14F-4D97-AF65-F5344CB8AC3E}">
        <p14:creationId xmlns:p14="http://schemas.microsoft.com/office/powerpoint/2010/main" val="719264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907504"/>
          </a:xfrm>
        </p:spPr>
        <p:txBody>
          <a:bodyPr/>
          <a:lstStyle/>
          <a:p>
            <a:r>
              <a:rPr lang="en-IN" sz="3600" dirty="0" smtClean="0"/>
              <a:t>JET VENTILATION TECHNIQUE</a:t>
            </a:r>
            <a:endParaRPr lang="en-IN" sz="3600" dirty="0"/>
          </a:p>
        </p:txBody>
      </p:sp>
      <p:pic>
        <p:nvPicPr>
          <p:cNvPr id="5122" name="Picture 2" descr="C:\Users\Gayatri\Desktop\DOCUMENTS\SBKS ANESTHESIA\Lecture's\Microlaryngeal surgery\images (14).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912" y="1916832"/>
            <a:ext cx="4056112" cy="3888432"/>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Gayatri\Desktop\DOCUMENTS\SBKS ANESTHESIA\Lecture's\Microlaryngeal surgery\images (15).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7" y="1916832"/>
            <a:ext cx="3384375" cy="3950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537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Gayatri\Desktop\DOCUMENTS\SBKS ANESTHESIA\Lecture's\Microlaryngeal surgery\images (16).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40768"/>
            <a:ext cx="7038975" cy="3952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158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IN" sz="3200" dirty="0" smtClean="0"/>
              <a:t>INDUCTION AND MAINTENANCE</a:t>
            </a:r>
            <a:endParaRPr lang="en-IN" sz="3200" dirty="0"/>
          </a:p>
        </p:txBody>
      </p:sp>
      <p:sp>
        <p:nvSpPr>
          <p:cNvPr id="3" name="Content Placeholder 2"/>
          <p:cNvSpPr>
            <a:spLocks noGrp="1"/>
          </p:cNvSpPr>
          <p:nvPr>
            <p:ph idx="1"/>
          </p:nvPr>
        </p:nvSpPr>
        <p:spPr>
          <a:xfrm>
            <a:off x="457200" y="1196752"/>
            <a:ext cx="8229600" cy="5328592"/>
          </a:xfrm>
        </p:spPr>
        <p:txBody>
          <a:bodyPr>
            <a:normAutofit/>
          </a:bodyPr>
          <a:lstStyle/>
          <a:p>
            <a:r>
              <a:rPr lang="en-US" sz="2200" dirty="0"/>
              <a:t>In most patients, standard intravenous induction can be safely performed. Difficulty in maintaining the airway during inhalational induction in patients with large, </a:t>
            </a:r>
            <a:r>
              <a:rPr lang="en-US" sz="2200" dirty="0" err="1"/>
              <a:t>pedunculated</a:t>
            </a:r>
            <a:r>
              <a:rPr lang="en-US" sz="2200" dirty="0"/>
              <a:t> tumors, granulomas and cysts should be anticipated, even if preoperative symptoms of airway obstruction are </a:t>
            </a:r>
            <a:r>
              <a:rPr lang="en-US" sz="2200" dirty="0" smtClean="0"/>
              <a:t>mild, </a:t>
            </a:r>
            <a:r>
              <a:rPr lang="en-US" sz="2200" dirty="0"/>
              <a:t>and early application of continuous positive airway pressure (CPAP) can help to stent the airway open.</a:t>
            </a:r>
            <a:endParaRPr lang="en-IN" sz="2200" dirty="0" smtClean="0"/>
          </a:p>
          <a:p>
            <a:r>
              <a:rPr lang="en-US" sz="2200" dirty="0"/>
              <a:t>If the patient’s airway is reassuring, TIVA with propofol and an opioid is most commonly used during induction and maintenance of anesthesia for </a:t>
            </a:r>
            <a:r>
              <a:rPr lang="en-US" sz="2200" dirty="0" err="1" smtClean="0"/>
              <a:t>microlaryngeal</a:t>
            </a:r>
            <a:r>
              <a:rPr lang="en-US" sz="2200" dirty="0" smtClean="0"/>
              <a:t> </a:t>
            </a:r>
            <a:r>
              <a:rPr lang="en-US" sz="2200" dirty="0"/>
              <a:t>surgery</a:t>
            </a:r>
            <a:r>
              <a:rPr lang="en-US" sz="2200" dirty="0" smtClean="0"/>
              <a:t>. </a:t>
            </a:r>
            <a:r>
              <a:rPr lang="en-US" sz="2200" dirty="0"/>
              <a:t>TIVA offers many practical advantages, such as delivering a stable, consistent level of anesthesia in cases of JV and other settings in which the delivery of inhalational anesthetics is </a:t>
            </a:r>
            <a:r>
              <a:rPr lang="en-US" sz="2200" dirty="0" smtClean="0"/>
              <a:t>compromised.</a:t>
            </a:r>
            <a:endParaRPr lang="en-IN" sz="2200" dirty="0"/>
          </a:p>
        </p:txBody>
      </p:sp>
    </p:spTree>
    <p:extLst>
      <p:ext uri="{BB962C8B-B14F-4D97-AF65-F5344CB8AC3E}">
        <p14:creationId xmlns:p14="http://schemas.microsoft.com/office/powerpoint/2010/main" val="5369816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6048672"/>
          </a:xfrm>
        </p:spPr>
        <p:txBody>
          <a:bodyPr>
            <a:normAutofit/>
          </a:bodyPr>
          <a:lstStyle/>
          <a:p>
            <a:r>
              <a:rPr lang="en-US" sz="2200" dirty="0"/>
              <a:t>TIVA facilitates maintenance of induced hypotension, resulting in improved surgical visibility; ensures rapid return of protective airway reflexes; promotes rapid awakening and early post anesthesia recovery; and decreases the incidence of postoperative nausea  and vomiting. </a:t>
            </a:r>
            <a:endParaRPr lang="en-US" sz="2200" dirty="0" smtClean="0"/>
          </a:p>
          <a:p>
            <a:r>
              <a:rPr lang="en-US" sz="2200" dirty="0" smtClean="0"/>
              <a:t>A </a:t>
            </a:r>
            <a:r>
              <a:rPr lang="en-US" sz="2200" dirty="0"/>
              <a:t>propofol-based anesthetic results in profound depression of pharyngeal and laryngeal  musculature and reflexes, and it effectively blocks the catecholamine release and </a:t>
            </a:r>
            <a:r>
              <a:rPr lang="en-US" sz="2200" dirty="0" err="1"/>
              <a:t>hyperdynamic</a:t>
            </a:r>
            <a:r>
              <a:rPr lang="en-US" sz="2200" dirty="0"/>
              <a:t> cardiovascular </a:t>
            </a:r>
            <a:r>
              <a:rPr lang="en-US" sz="2200" dirty="0" smtClean="0"/>
              <a:t>responses.</a:t>
            </a:r>
          </a:p>
          <a:p>
            <a:r>
              <a:rPr lang="en-US" sz="2200" dirty="0"/>
              <a:t>Compared with conventional weight-based manual infusions, target-controlled infusions allow easier and more rapid titration of analgesia to the individual patient’s responses, avoiding overshoot, improving the time course of the drug effect, and facilitating perioperative hemodynamic control</a:t>
            </a:r>
            <a:r>
              <a:rPr lang="en-US" sz="2200" dirty="0" smtClean="0"/>
              <a:t>.</a:t>
            </a:r>
            <a:endParaRPr lang="en-US" sz="2200" dirty="0"/>
          </a:p>
        </p:txBody>
      </p:sp>
    </p:spTree>
    <p:extLst>
      <p:ext uri="{BB962C8B-B14F-4D97-AF65-F5344CB8AC3E}">
        <p14:creationId xmlns:p14="http://schemas.microsoft.com/office/powerpoint/2010/main" val="25198742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112568"/>
          </a:xfrm>
        </p:spPr>
        <p:txBody>
          <a:bodyPr>
            <a:normAutofit/>
          </a:bodyPr>
          <a:lstStyle/>
          <a:p>
            <a:r>
              <a:rPr lang="en-US" sz="2200" dirty="0" smtClean="0"/>
              <a:t>Sevoflurane </a:t>
            </a:r>
            <a:r>
              <a:rPr lang="en-US" sz="2200" dirty="0"/>
              <a:t>can be effectively combined with </a:t>
            </a:r>
            <a:r>
              <a:rPr lang="en-US" sz="2200" dirty="0" err="1"/>
              <a:t>remifentanil</a:t>
            </a:r>
            <a:r>
              <a:rPr lang="en-US" sz="2200" dirty="0"/>
              <a:t> and </a:t>
            </a:r>
            <a:r>
              <a:rPr lang="en-US" sz="2200" dirty="0" err="1"/>
              <a:t>alfentanil</a:t>
            </a:r>
            <a:r>
              <a:rPr lang="en-US" sz="2200" dirty="0"/>
              <a:t> for </a:t>
            </a:r>
            <a:r>
              <a:rPr lang="en-US" sz="2200" dirty="0" err="1"/>
              <a:t>microlaryngeal</a:t>
            </a:r>
            <a:r>
              <a:rPr lang="en-US" sz="2200" dirty="0"/>
              <a:t> surgery, producing good operating conditions, cardiovascular stability, and rapid emergence from </a:t>
            </a:r>
            <a:r>
              <a:rPr lang="en-US" sz="2200" dirty="0" smtClean="0"/>
              <a:t>anesthesia. </a:t>
            </a:r>
          </a:p>
          <a:p>
            <a:r>
              <a:rPr lang="en-US" sz="2200" dirty="0" smtClean="0"/>
              <a:t>Compared </a:t>
            </a:r>
            <a:r>
              <a:rPr lang="en-US" sz="2200" dirty="0"/>
              <a:t>with other inhalational anesthetics, sevoflurane may be preferred for outpatient </a:t>
            </a:r>
            <a:r>
              <a:rPr lang="en-US" sz="2200" dirty="0" err="1"/>
              <a:t>microlaryngeal</a:t>
            </a:r>
            <a:r>
              <a:rPr lang="en-US" sz="2200" dirty="0"/>
              <a:t> surgery. It improves the quality of postoperative patient recovery and shortens the discharge time, is associated with a reduced incidence of coughing compared with </a:t>
            </a:r>
            <a:r>
              <a:rPr lang="en-US" sz="2200" dirty="0" err="1" smtClean="0"/>
              <a:t>desflurane</a:t>
            </a:r>
            <a:r>
              <a:rPr lang="en-US" sz="2200" dirty="0" smtClean="0"/>
              <a:t>, </a:t>
            </a:r>
            <a:r>
              <a:rPr lang="en-US" sz="2200" dirty="0"/>
              <a:t>and produces less somnolence and postoperative nausea and vomiting compared with </a:t>
            </a:r>
            <a:r>
              <a:rPr lang="en-US" sz="2200" dirty="0" err="1" smtClean="0"/>
              <a:t>isoflurane</a:t>
            </a:r>
            <a:r>
              <a:rPr lang="en-US" sz="2200" dirty="0" smtClean="0"/>
              <a:t>.</a:t>
            </a:r>
            <a:endParaRPr lang="en-IN" sz="2200" dirty="0"/>
          </a:p>
        </p:txBody>
      </p:sp>
    </p:spTree>
    <p:extLst>
      <p:ext uri="{BB962C8B-B14F-4D97-AF65-F5344CB8AC3E}">
        <p14:creationId xmlns:p14="http://schemas.microsoft.com/office/powerpoint/2010/main" val="2612932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txBody>
          <a:bodyPr>
            <a:noAutofit/>
          </a:bodyPr>
          <a:lstStyle/>
          <a:p>
            <a:r>
              <a:rPr lang="en-IN" sz="2200" b="1" dirty="0" smtClean="0"/>
              <a:t>Neuromuscular Blockade :</a:t>
            </a:r>
          </a:p>
          <a:p>
            <a:r>
              <a:rPr lang="en-IN" sz="2200" dirty="0" smtClean="0"/>
              <a:t>Full muscle relaxation facilitates </a:t>
            </a:r>
            <a:r>
              <a:rPr lang="en-IN" sz="2200" dirty="0" err="1" smtClean="0"/>
              <a:t>smoo</a:t>
            </a:r>
            <a:r>
              <a:rPr lang="en-US" sz="2200" dirty="0" err="1" smtClean="0"/>
              <a:t>th</a:t>
            </a:r>
            <a:r>
              <a:rPr lang="en-US" sz="2200" dirty="0" smtClean="0"/>
              <a:t> endotracheal intubation, which should be accomplished in patients presenting for </a:t>
            </a:r>
            <a:r>
              <a:rPr lang="en-US" sz="2200" dirty="0" err="1" smtClean="0"/>
              <a:t>microlaryngeal</a:t>
            </a:r>
            <a:r>
              <a:rPr lang="en-US" sz="2200" dirty="0" smtClean="0"/>
              <a:t> surgery. </a:t>
            </a:r>
          </a:p>
          <a:p>
            <a:r>
              <a:rPr lang="en-US" sz="2200" dirty="0" smtClean="0"/>
              <a:t>For very short diagnostic procedures, for which muscle relaxants can be completely avoided, a bolus dose of 3 to 4 µg/kg of </a:t>
            </a:r>
            <a:r>
              <a:rPr lang="en-US" sz="2200" dirty="0" err="1" smtClean="0"/>
              <a:t>remifentanil</a:t>
            </a:r>
            <a:r>
              <a:rPr lang="en-US" sz="2200" dirty="0" smtClean="0"/>
              <a:t> administered over 90 seconds and followed by an intravenous bolus of 2 to 2.5 mg/kg of propofol should provide excellent conditions for endotracheal intubation. </a:t>
            </a:r>
          </a:p>
          <a:p>
            <a:r>
              <a:rPr lang="en-US" sz="2200" dirty="0" smtClean="0"/>
              <a:t>For most adult </a:t>
            </a:r>
            <a:r>
              <a:rPr lang="en-US" sz="2200" dirty="0" err="1" smtClean="0"/>
              <a:t>microlaryngeal</a:t>
            </a:r>
            <a:r>
              <a:rPr lang="en-US" sz="2200" dirty="0" smtClean="0"/>
              <a:t> surgical procedures, maintenance of a high degree of NMB is strongly preferred and is most commonly achieved by administration of intermittent intravenous bolus doses of intermediate-acting, non-depolarizing neuromuscular blockers or succinylcholine infusion.</a:t>
            </a:r>
            <a:endParaRPr lang="en-IN" sz="2200" dirty="0"/>
          </a:p>
        </p:txBody>
      </p:sp>
    </p:spTree>
    <p:extLst>
      <p:ext uri="{BB962C8B-B14F-4D97-AF65-F5344CB8AC3E}">
        <p14:creationId xmlns:p14="http://schemas.microsoft.com/office/powerpoint/2010/main" val="32823492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lstStyle/>
          <a:p>
            <a:r>
              <a:rPr lang="en-IN" sz="4400" dirty="0" smtClean="0"/>
              <a:t>EMERGENCE FROM GA</a:t>
            </a:r>
            <a:endParaRPr lang="en-IN" sz="4400" dirty="0"/>
          </a:p>
        </p:txBody>
      </p:sp>
      <p:sp>
        <p:nvSpPr>
          <p:cNvPr id="3" name="Content Placeholder 2"/>
          <p:cNvSpPr>
            <a:spLocks noGrp="1"/>
          </p:cNvSpPr>
          <p:nvPr>
            <p:ph idx="1"/>
          </p:nvPr>
        </p:nvSpPr>
        <p:spPr>
          <a:xfrm>
            <a:off x="446856" y="1124744"/>
            <a:ext cx="8229600" cy="5328592"/>
          </a:xfrm>
        </p:spPr>
        <p:txBody>
          <a:bodyPr>
            <a:normAutofit/>
          </a:bodyPr>
          <a:lstStyle/>
          <a:p>
            <a:r>
              <a:rPr lang="en-US" sz="2200" dirty="0"/>
              <a:t>If endotracheal intubation was performed, smooth, </a:t>
            </a:r>
            <a:r>
              <a:rPr lang="en-US" sz="2200" dirty="0" err="1"/>
              <a:t>nonstimulating</a:t>
            </a:r>
            <a:r>
              <a:rPr lang="en-US" sz="2200" dirty="0"/>
              <a:t> emergence from anesthesia constitutes one of the most challenging </a:t>
            </a:r>
            <a:r>
              <a:rPr lang="en-US" sz="2200" dirty="0" smtClean="0"/>
              <a:t>tasks. Patient’s </a:t>
            </a:r>
            <a:r>
              <a:rPr lang="en-US" sz="2200" dirty="0"/>
              <a:t>straining, bucking, or coughing with the ETT in situ results in an attempted forceful glottic closure, which may provoke additional trauma to and ulceration of the mucosal surface of the vocal cords, leading to wound formation</a:t>
            </a:r>
            <a:r>
              <a:rPr lang="en-US" sz="2200" dirty="0" smtClean="0"/>
              <a:t>. </a:t>
            </a:r>
          </a:p>
          <a:p>
            <a:r>
              <a:rPr lang="en-US" sz="2200" dirty="0" smtClean="0"/>
              <a:t>Emergence </a:t>
            </a:r>
            <a:r>
              <a:rPr lang="en-US" sz="2200" dirty="0"/>
              <a:t>phenomena such as a patient’s agitation and uncontrolled head movements and </a:t>
            </a:r>
            <a:r>
              <a:rPr lang="en-US" sz="2200" dirty="0" err="1"/>
              <a:t>postextubation</a:t>
            </a:r>
            <a:r>
              <a:rPr lang="en-US" sz="2200" dirty="0"/>
              <a:t> laryngospasm may exacerbate the surgically compromised vocal cords </a:t>
            </a:r>
            <a:r>
              <a:rPr lang="en-US" sz="2200" dirty="0" smtClean="0"/>
              <a:t>further. </a:t>
            </a:r>
          </a:p>
          <a:p>
            <a:r>
              <a:rPr lang="en-US" sz="2200" dirty="0" smtClean="0"/>
              <a:t>Subsequent </a:t>
            </a:r>
            <a:r>
              <a:rPr lang="en-US" sz="2200" dirty="0"/>
              <a:t>vocal cord wound healing leads to remodeling of the superficial  layer of the vocal cord lamina </a:t>
            </a:r>
            <a:r>
              <a:rPr lang="en-US" sz="2200" dirty="0" err="1"/>
              <a:t>propria</a:t>
            </a:r>
            <a:r>
              <a:rPr lang="en-US" sz="2200" dirty="0"/>
              <a:t> and the epithelium, which may result in formation of vocal cord nodules, polyps, and </a:t>
            </a:r>
            <a:r>
              <a:rPr lang="en-US" sz="2200" dirty="0" smtClean="0"/>
              <a:t>cysts. </a:t>
            </a:r>
            <a:endParaRPr lang="en-IN" sz="2200" dirty="0"/>
          </a:p>
        </p:txBody>
      </p:sp>
    </p:spTree>
    <p:extLst>
      <p:ext uri="{BB962C8B-B14F-4D97-AF65-F5344CB8AC3E}">
        <p14:creationId xmlns:p14="http://schemas.microsoft.com/office/powerpoint/2010/main" val="41631680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04656"/>
          </a:xfrm>
        </p:spPr>
        <p:txBody>
          <a:bodyPr>
            <a:normAutofit/>
          </a:bodyPr>
          <a:lstStyle/>
          <a:p>
            <a:r>
              <a:rPr lang="en-US" sz="2200" dirty="0" smtClean="0"/>
              <a:t>Three strategies can facilitate smooth tracheal extubation. First, the patient’s trachea can be extubated at a deep plane of anesthesia, and the airway supported by a mask until the patient resumes spontaneous ventilation and emerges from anesthesia.</a:t>
            </a:r>
          </a:p>
          <a:p>
            <a:r>
              <a:rPr lang="en-US" sz="2200" dirty="0" smtClean="0"/>
              <a:t>The second approach (i.e., Bailey maneuver), with the patient still anesthetized, involves insertion of a </a:t>
            </a:r>
            <a:r>
              <a:rPr lang="en-US" sz="2200" dirty="0" err="1" smtClean="0"/>
              <a:t>supralaryngeal</a:t>
            </a:r>
            <a:r>
              <a:rPr lang="en-US" sz="2200" dirty="0" smtClean="0"/>
              <a:t> airway (usually an LMA) behind the existing ETT, removal of the ETT, and administration of the </a:t>
            </a:r>
            <a:r>
              <a:rPr lang="en-US" sz="2200" dirty="0" err="1" smtClean="0"/>
              <a:t>supraglottic</a:t>
            </a:r>
            <a:r>
              <a:rPr lang="en-US" sz="2200" dirty="0" smtClean="0"/>
              <a:t> </a:t>
            </a:r>
            <a:r>
              <a:rPr lang="en-US" sz="2200" dirty="0" err="1" smtClean="0"/>
              <a:t>ventilatory</a:t>
            </a:r>
            <a:r>
              <a:rPr lang="en-US" sz="2200" dirty="0" smtClean="0"/>
              <a:t> support until the patient resumes spontaneous ventilation and awakens from anesthesia. </a:t>
            </a:r>
          </a:p>
          <a:p>
            <a:r>
              <a:rPr lang="en-US" sz="2200" dirty="0" smtClean="0"/>
              <a:t>With the third, pharmacologic approach, the anesthesiologist relies on a low-dose </a:t>
            </a:r>
            <a:r>
              <a:rPr lang="en-US" sz="2200" dirty="0" err="1" smtClean="0"/>
              <a:t>remifentanil</a:t>
            </a:r>
            <a:r>
              <a:rPr lang="en-US" sz="2200" dirty="0" smtClean="0"/>
              <a:t> infusion to blunt the tracheal responses and to promote smooth extubation and awakening at the end of surgery.</a:t>
            </a:r>
            <a:endParaRPr lang="en-IN" sz="2200" dirty="0"/>
          </a:p>
        </p:txBody>
      </p:sp>
    </p:spTree>
    <p:extLst>
      <p:ext uri="{BB962C8B-B14F-4D97-AF65-F5344CB8AC3E}">
        <p14:creationId xmlns:p14="http://schemas.microsoft.com/office/powerpoint/2010/main" val="431954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normAutofit/>
          </a:bodyPr>
          <a:lstStyle/>
          <a:p>
            <a:r>
              <a:rPr lang="en-US" sz="2200" dirty="0"/>
              <a:t>The expert ability to safely share the patient’s airway with the surgeon, in conjunction with an good knowledge of possible immediate intraoperative and early postoperative complications of laryngeal surgery, greatly contributes to safe patient management in the perioperative </a:t>
            </a:r>
            <a:r>
              <a:rPr lang="en-US" sz="2200" dirty="0" smtClean="0"/>
              <a:t>period.</a:t>
            </a:r>
            <a:endParaRPr lang="en-IN" sz="2200" dirty="0"/>
          </a:p>
          <a:p>
            <a:r>
              <a:rPr lang="en-US" sz="2200" dirty="0"/>
              <a:t>Patients for DL-</a:t>
            </a:r>
            <a:r>
              <a:rPr lang="en-US" sz="2200" dirty="0" err="1"/>
              <a:t>scopy</a:t>
            </a:r>
            <a:r>
              <a:rPr lang="en-US" sz="2200" dirty="0"/>
              <a:t> and micro-laryngeal surgery are posted for the procedure for diagnostic or therapeutic purposes. They may present with hoarseness of voice, change of voice, difficulty in breathing, and inspiratory or expiratory stridor. These patients may have associated congenital and acquired conditions other than airway disease, such as smoking-related pulmonary conditions, hypertension, ischemic heart disease, </a:t>
            </a:r>
            <a:r>
              <a:rPr lang="en-US" sz="2200" dirty="0" err="1"/>
              <a:t>endocrinopathies</a:t>
            </a:r>
            <a:r>
              <a:rPr lang="en-US" sz="2200" dirty="0"/>
              <a:t> like diabetes mellitus and thyroid diseases, and cardiac </a:t>
            </a:r>
            <a:r>
              <a:rPr lang="en-US" sz="2200" dirty="0" smtClean="0"/>
              <a:t>anomalies.</a:t>
            </a:r>
            <a:endParaRPr lang="en-IN" sz="2200" dirty="0"/>
          </a:p>
        </p:txBody>
      </p:sp>
    </p:spTree>
    <p:extLst>
      <p:ext uri="{BB962C8B-B14F-4D97-AF65-F5344CB8AC3E}">
        <p14:creationId xmlns:p14="http://schemas.microsoft.com/office/powerpoint/2010/main" val="15451599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670"/>
            <a:ext cx="8229600" cy="706090"/>
          </a:xfrm>
        </p:spPr>
        <p:txBody>
          <a:bodyPr>
            <a:normAutofit fontScale="90000"/>
          </a:bodyPr>
          <a:lstStyle/>
          <a:p>
            <a:r>
              <a:rPr lang="en-IN" sz="4400" dirty="0" smtClean="0"/>
              <a:t>COMPLICATIONS</a:t>
            </a:r>
            <a:endParaRPr lang="en-IN" sz="4400" dirty="0"/>
          </a:p>
        </p:txBody>
      </p:sp>
      <p:sp>
        <p:nvSpPr>
          <p:cNvPr id="3" name="Content Placeholder 2"/>
          <p:cNvSpPr>
            <a:spLocks noGrp="1"/>
          </p:cNvSpPr>
          <p:nvPr>
            <p:ph idx="1"/>
          </p:nvPr>
        </p:nvSpPr>
        <p:spPr>
          <a:xfrm>
            <a:off x="457200" y="1556792"/>
            <a:ext cx="8229600" cy="4896544"/>
          </a:xfrm>
        </p:spPr>
        <p:txBody>
          <a:bodyPr>
            <a:normAutofit/>
          </a:bodyPr>
          <a:lstStyle/>
          <a:p>
            <a:pPr>
              <a:buFont typeface="Wingdings" pitchFamily="2" charset="2"/>
              <a:buChar char="Ø"/>
            </a:pPr>
            <a:r>
              <a:rPr lang="en-IN" sz="2200" b="1" dirty="0" smtClean="0"/>
              <a:t>Major Complications : Intra-operative</a:t>
            </a:r>
          </a:p>
          <a:p>
            <a:r>
              <a:rPr lang="en-IN" sz="2200" dirty="0" smtClean="0"/>
              <a:t>Loss </a:t>
            </a:r>
            <a:r>
              <a:rPr lang="en-IN" sz="2200" dirty="0"/>
              <a:t>of the airway </a:t>
            </a:r>
            <a:endParaRPr lang="en-IN" sz="2200" dirty="0" smtClean="0"/>
          </a:p>
          <a:p>
            <a:r>
              <a:rPr lang="en-IN" sz="2200" dirty="0" smtClean="0"/>
              <a:t>Major </a:t>
            </a:r>
            <a:r>
              <a:rPr lang="en-IN" sz="2200" dirty="0"/>
              <a:t>barotrauma complications </a:t>
            </a:r>
            <a:endParaRPr lang="en-IN" sz="2200" dirty="0" smtClean="0"/>
          </a:p>
          <a:p>
            <a:r>
              <a:rPr lang="en-IN" sz="2200" dirty="0" smtClean="0"/>
              <a:t>Hypoxemia </a:t>
            </a:r>
            <a:r>
              <a:rPr lang="en-IN" sz="2200" dirty="0"/>
              <a:t>and hypercarbia </a:t>
            </a:r>
            <a:endParaRPr lang="en-IN" sz="2200" dirty="0" smtClean="0"/>
          </a:p>
          <a:p>
            <a:r>
              <a:rPr lang="en-IN" sz="2200" dirty="0" smtClean="0"/>
              <a:t>Major </a:t>
            </a:r>
            <a:r>
              <a:rPr lang="en-IN" sz="2200" dirty="0"/>
              <a:t>hemodynamic instability (e.g., myocardial ischemia, stroke) </a:t>
            </a:r>
            <a:endParaRPr lang="en-IN" sz="2200" dirty="0" smtClean="0"/>
          </a:p>
          <a:p>
            <a:r>
              <a:rPr lang="en-IN" sz="2200" dirty="0" smtClean="0"/>
              <a:t>Intraoperative </a:t>
            </a:r>
            <a:r>
              <a:rPr lang="en-IN" sz="2200" dirty="0"/>
              <a:t>awareness </a:t>
            </a:r>
            <a:endParaRPr lang="en-IN" sz="2200" dirty="0" smtClean="0"/>
          </a:p>
          <a:p>
            <a:r>
              <a:rPr lang="en-IN" sz="2200" dirty="0" smtClean="0"/>
              <a:t>Massive </a:t>
            </a:r>
            <a:r>
              <a:rPr lang="en-IN" sz="2200" dirty="0"/>
              <a:t>bleeding </a:t>
            </a:r>
            <a:endParaRPr lang="en-IN" sz="2200" dirty="0" smtClean="0"/>
          </a:p>
          <a:p>
            <a:r>
              <a:rPr lang="en-IN" sz="2200" dirty="0" smtClean="0"/>
              <a:t>Tracheobronchial </a:t>
            </a:r>
            <a:r>
              <a:rPr lang="en-IN" sz="2200" dirty="0"/>
              <a:t>tree perforation </a:t>
            </a:r>
            <a:endParaRPr lang="en-IN" sz="2200" dirty="0" smtClean="0"/>
          </a:p>
          <a:p>
            <a:r>
              <a:rPr lang="en-IN" sz="2200" dirty="0" err="1" smtClean="0"/>
              <a:t>Esophageal</a:t>
            </a:r>
            <a:r>
              <a:rPr lang="en-IN" sz="2200" dirty="0" smtClean="0"/>
              <a:t> </a:t>
            </a:r>
            <a:r>
              <a:rPr lang="en-IN" sz="2200" dirty="0"/>
              <a:t>perforation </a:t>
            </a:r>
            <a:endParaRPr lang="en-IN" sz="2200" dirty="0" smtClean="0"/>
          </a:p>
          <a:p>
            <a:r>
              <a:rPr lang="en-IN" sz="2200" dirty="0" smtClean="0"/>
              <a:t>Pulmonary </a:t>
            </a:r>
            <a:r>
              <a:rPr lang="en-IN" sz="2200" dirty="0"/>
              <a:t>aspiration</a:t>
            </a:r>
            <a:endParaRPr lang="en-IN" sz="2200" dirty="0"/>
          </a:p>
        </p:txBody>
      </p:sp>
    </p:spTree>
    <p:extLst>
      <p:ext uri="{BB962C8B-B14F-4D97-AF65-F5344CB8AC3E}">
        <p14:creationId xmlns:p14="http://schemas.microsoft.com/office/powerpoint/2010/main" val="5832057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lstStyle/>
          <a:p>
            <a:pPr>
              <a:buFont typeface="Wingdings" pitchFamily="2" charset="2"/>
              <a:buChar char="Ø"/>
            </a:pPr>
            <a:r>
              <a:rPr lang="en-IN" b="1" dirty="0"/>
              <a:t>Major </a:t>
            </a:r>
            <a:r>
              <a:rPr lang="en-IN" b="1" dirty="0" smtClean="0"/>
              <a:t>Complications </a:t>
            </a:r>
            <a:r>
              <a:rPr lang="en-IN" b="1" dirty="0"/>
              <a:t>: </a:t>
            </a:r>
            <a:r>
              <a:rPr lang="en-IN" b="1" dirty="0" smtClean="0"/>
              <a:t>Postoperative</a:t>
            </a:r>
          </a:p>
          <a:p>
            <a:r>
              <a:rPr lang="en-US" dirty="0"/>
              <a:t>Airway obstruction </a:t>
            </a:r>
            <a:endParaRPr lang="en-US" dirty="0" smtClean="0"/>
          </a:p>
          <a:p>
            <a:r>
              <a:rPr lang="en-US" dirty="0" smtClean="0"/>
              <a:t>Laryngospasm </a:t>
            </a:r>
          </a:p>
          <a:p>
            <a:r>
              <a:rPr lang="en-US" dirty="0" smtClean="0"/>
              <a:t>Negative </a:t>
            </a:r>
            <a:r>
              <a:rPr lang="en-US" dirty="0"/>
              <a:t>pressure pulmonary edema </a:t>
            </a:r>
            <a:endParaRPr lang="en-US" dirty="0" smtClean="0"/>
          </a:p>
          <a:p>
            <a:r>
              <a:rPr lang="en-US" dirty="0" smtClean="0"/>
              <a:t>Pulmonary </a:t>
            </a:r>
            <a:r>
              <a:rPr lang="en-US" dirty="0"/>
              <a:t>aspiration</a:t>
            </a:r>
          </a:p>
          <a:p>
            <a:endParaRPr lang="en-IN" dirty="0" smtClean="0"/>
          </a:p>
          <a:p>
            <a:pPr>
              <a:buFont typeface="Wingdings" pitchFamily="2" charset="2"/>
              <a:buChar char="Ø"/>
            </a:pPr>
            <a:r>
              <a:rPr lang="en-IN" b="1" dirty="0"/>
              <a:t>Minor Complications : </a:t>
            </a:r>
            <a:r>
              <a:rPr lang="en-IN" b="1" dirty="0" smtClean="0"/>
              <a:t>Intraoperative</a:t>
            </a:r>
          </a:p>
          <a:p>
            <a:r>
              <a:rPr lang="en-IN" dirty="0" err="1" smtClean="0"/>
              <a:t>Oropharyngeal</a:t>
            </a:r>
            <a:r>
              <a:rPr lang="en-IN" dirty="0" smtClean="0"/>
              <a:t> mucosal </a:t>
            </a:r>
            <a:r>
              <a:rPr lang="en-IN" dirty="0"/>
              <a:t>trauma </a:t>
            </a:r>
            <a:endParaRPr lang="en-IN" dirty="0" smtClean="0"/>
          </a:p>
          <a:p>
            <a:r>
              <a:rPr lang="en-IN" dirty="0" smtClean="0"/>
              <a:t>Dental </a:t>
            </a:r>
            <a:r>
              <a:rPr lang="en-IN" dirty="0"/>
              <a:t>trauma </a:t>
            </a:r>
            <a:endParaRPr lang="en-IN" dirty="0" smtClean="0"/>
          </a:p>
          <a:p>
            <a:r>
              <a:rPr lang="en-IN" dirty="0" smtClean="0"/>
              <a:t>Minor </a:t>
            </a:r>
            <a:r>
              <a:rPr lang="en-IN" dirty="0"/>
              <a:t>barotrauma complications (subcutaneous emphysema, gastric </a:t>
            </a:r>
            <a:r>
              <a:rPr lang="en-IN" dirty="0" err="1"/>
              <a:t>distention</a:t>
            </a:r>
            <a:r>
              <a:rPr lang="en-IN" dirty="0"/>
              <a:t>) </a:t>
            </a:r>
            <a:endParaRPr lang="en-IN" dirty="0" smtClean="0"/>
          </a:p>
          <a:p>
            <a:r>
              <a:rPr lang="en-IN" dirty="0" smtClean="0"/>
              <a:t>Minor </a:t>
            </a:r>
            <a:r>
              <a:rPr lang="en-IN" dirty="0"/>
              <a:t>hemodynamic instability (e.g., transient arrhythmias, vasovagal events) </a:t>
            </a:r>
            <a:endParaRPr lang="en-IN" dirty="0" smtClean="0"/>
          </a:p>
          <a:p>
            <a:r>
              <a:rPr lang="en-IN" dirty="0" smtClean="0"/>
              <a:t>Laryngospasm </a:t>
            </a:r>
            <a:r>
              <a:rPr lang="en-IN" dirty="0"/>
              <a:t>Corneal abrasion</a:t>
            </a:r>
          </a:p>
        </p:txBody>
      </p:sp>
    </p:spTree>
    <p:extLst>
      <p:ext uri="{BB962C8B-B14F-4D97-AF65-F5344CB8AC3E}">
        <p14:creationId xmlns:p14="http://schemas.microsoft.com/office/powerpoint/2010/main" val="29166331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b="1" dirty="0"/>
              <a:t>Minor Complications : </a:t>
            </a:r>
            <a:r>
              <a:rPr lang="en-IN" b="1" dirty="0" smtClean="0"/>
              <a:t>Postoperative</a:t>
            </a:r>
          </a:p>
          <a:p>
            <a:r>
              <a:rPr lang="en-IN" dirty="0" smtClean="0"/>
              <a:t>Sore throat</a:t>
            </a:r>
            <a:endParaRPr lang="en-IN" dirty="0"/>
          </a:p>
          <a:p>
            <a:r>
              <a:rPr lang="en-IN" dirty="0"/>
              <a:t>Cranial nerve dysfunction (e.g., lingual, glossopharyngeal, hypoglossal) </a:t>
            </a:r>
            <a:endParaRPr lang="en-IN" dirty="0" smtClean="0"/>
          </a:p>
          <a:p>
            <a:r>
              <a:rPr lang="en-IN" dirty="0" smtClean="0"/>
              <a:t>Respiratory </a:t>
            </a:r>
            <a:r>
              <a:rPr lang="en-IN" dirty="0"/>
              <a:t>compromise </a:t>
            </a:r>
            <a:endParaRPr lang="en-IN" dirty="0" smtClean="0"/>
          </a:p>
          <a:p>
            <a:r>
              <a:rPr lang="en-IN" dirty="0" err="1" smtClean="0"/>
              <a:t>Hemoptysis</a:t>
            </a:r>
            <a:r>
              <a:rPr lang="en-IN" dirty="0" smtClean="0"/>
              <a:t> </a:t>
            </a:r>
          </a:p>
          <a:p>
            <a:r>
              <a:rPr lang="en-IN" dirty="0" err="1" smtClean="0"/>
              <a:t>Temporomandibular</a:t>
            </a:r>
            <a:r>
              <a:rPr lang="en-IN" dirty="0" smtClean="0"/>
              <a:t> </a:t>
            </a:r>
            <a:r>
              <a:rPr lang="en-IN" dirty="0"/>
              <a:t>joint disorder aggravation</a:t>
            </a:r>
          </a:p>
        </p:txBody>
      </p:sp>
    </p:spTree>
    <p:extLst>
      <p:ext uri="{BB962C8B-B14F-4D97-AF65-F5344CB8AC3E}">
        <p14:creationId xmlns:p14="http://schemas.microsoft.com/office/powerpoint/2010/main" val="26649267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060848"/>
            <a:ext cx="7772400" cy="1872207"/>
          </a:xfrm>
        </p:spPr>
        <p:txBody>
          <a:bodyPr>
            <a:noAutofit/>
          </a:bodyPr>
          <a:lstStyle/>
          <a:p>
            <a:pPr algn="ctr"/>
            <a:r>
              <a:rPr lang="en-IN" sz="8000" dirty="0" smtClean="0">
                <a:solidFill>
                  <a:srgbClr val="0070C0"/>
                </a:solidFill>
              </a:rPr>
              <a:t>THANK YOU</a:t>
            </a:r>
            <a:endParaRPr lang="en-IN" sz="8000" dirty="0">
              <a:solidFill>
                <a:srgbClr val="0070C0"/>
              </a:solidFill>
            </a:endParaRPr>
          </a:p>
        </p:txBody>
      </p:sp>
    </p:spTree>
    <p:extLst>
      <p:ext uri="{BB962C8B-B14F-4D97-AF65-F5344CB8AC3E}">
        <p14:creationId xmlns:p14="http://schemas.microsoft.com/office/powerpoint/2010/main" val="3270583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rmAutofit/>
          </a:bodyPr>
          <a:lstStyle/>
          <a:p>
            <a:r>
              <a:rPr lang="en-US" sz="2200" dirty="0" smtClean="0"/>
              <a:t> </a:t>
            </a:r>
            <a:r>
              <a:rPr lang="en-US" sz="2200" b="1" dirty="0" smtClean="0"/>
              <a:t>The main anesthetic considerations are as follows:</a:t>
            </a:r>
          </a:p>
          <a:p>
            <a:pPr marL="457200" indent="-457200">
              <a:buFont typeface="+mj-lt"/>
              <a:buAutoNum type="arabicPeriod"/>
            </a:pPr>
            <a:r>
              <a:rPr lang="en-US" sz="2200" dirty="0" smtClean="0"/>
              <a:t>Adequate preoperative evaluation and</a:t>
            </a:r>
            <a:r>
              <a:rPr lang="en-US" sz="2200" dirty="0"/>
              <a:t> </a:t>
            </a:r>
            <a:r>
              <a:rPr lang="en-US" sz="2200" dirty="0" smtClean="0"/>
              <a:t>optimization</a:t>
            </a:r>
          </a:p>
          <a:p>
            <a:pPr marL="457200" indent="-457200">
              <a:buFont typeface="+mj-lt"/>
              <a:buAutoNum type="arabicPeriod"/>
            </a:pPr>
            <a:r>
              <a:rPr lang="en-US" sz="2200" dirty="0" smtClean="0"/>
              <a:t>Maintaining adequate</a:t>
            </a:r>
            <a:r>
              <a:rPr lang="en-US" sz="2200" dirty="0"/>
              <a:t> </a:t>
            </a:r>
            <a:r>
              <a:rPr lang="en-US" sz="2200" dirty="0" smtClean="0"/>
              <a:t>depth</a:t>
            </a:r>
            <a:r>
              <a:rPr lang="en-US" sz="2200" dirty="0"/>
              <a:t> </a:t>
            </a:r>
            <a:r>
              <a:rPr lang="en-US" sz="2200" dirty="0" smtClean="0"/>
              <a:t>of</a:t>
            </a:r>
            <a:r>
              <a:rPr lang="en-US" sz="2200" dirty="0"/>
              <a:t> </a:t>
            </a:r>
            <a:r>
              <a:rPr lang="en-US" sz="2200" dirty="0" smtClean="0"/>
              <a:t>anesthesia </a:t>
            </a:r>
            <a:r>
              <a:rPr lang="en-US" sz="2200" dirty="0" err="1" smtClean="0"/>
              <a:t>intraoperatively</a:t>
            </a:r>
            <a:r>
              <a:rPr lang="en-US" sz="2200" dirty="0" smtClean="0"/>
              <a:t> to maintain stable hemodynamics in a still patient.</a:t>
            </a:r>
          </a:p>
          <a:p>
            <a:pPr marL="457200" indent="-457200">
              <a:buFont typeface="+mj-lt"/>
              <a:buAutoNum type="arabicPeriod"/>
            </a:pPr>
            <a:r>
              <a:rPr lang="en-US" sz="2200" dirty="0" smtClean="0"/>
              <a:t>To</a:t>
            </a:r>
            <a:r>
              <a:rPr lang="en-US" sz="2200" dirty="0"/>
              <a:t> </a:t>
            </a:r>
            <a:r>
              <a:rPr lang="en-US" sz="2200" dirty="0" smtClean="0"/>
              <a:t>share the airway in	such</a:t>
            </a:r>
            <a:r>
              <a:rPr lang="en-US" sz="2200" dirty="0"/>
              <a:t> </a:t>
            </a:r>
            <a:r>
              <a:rPr lang="en-US" sz="2200" dirty="0" smtClean="0"/>
              <a:t>a way to give good visualization to the surgeon so as to diagnose</a:t>
            </a:r>
            <a:r>
              <a:rPr lang="en-US" sz="2200" dirty="0"/>
              <a:t> </a:t>
            </a:r>
            <a:r>
              <a:rPr lang="en-US" sz="2200" dirty="0" smtClean="0"/>
              <a:t>the pathological conditions</a:t>
            </a:r>
          </a:p>
          <a:p>
            <a:pPr marL="457200" indent="-457200">
              <a:buFont typeface="+mj-lt"/>
              <a:buAutoNum type="arabicPeriod"/>
            </a:pPr>
            <a:r>
              <a:rPr lang="en-US" sz="2200" dirty="0" smtClean="0"/>
              <a:t>To</a:t>
            </a:r>
            <a:r>
              <a:rPr lang="en-US" sz="2200" dirty="0"/>
              <a:t> </a:t>
            </a:r>
            <a:r>
              <a:rPr lang="en-US" sz="2200" dirty="0" smtClean="0"/>
              <a:t>give enough</a:t>
            </a:r>
            <a:r>
              <a:rPr lang="en-US" sz="2200" dirty="0"/>
              <a:t> </a:t>
            </a:r>
            <a:r>
              <a:rPr lang="en-US" sz="2200" dirty="0" smtClean="0"/>
              <a:t>time to the surgeon to diagnose</a:t>
            </a:r>
            <a:r>
              <a:rPr lang="en-US" sz="2200" dirty="0"/>
              <a:t> </a:t>
            </a:r>
            <a:r>
              <a:rPr lang="en-US" sz="2200" dirty="0" smtClean="0"/>
              <a:t>and treat the airway diseases</a:t>
            </a:r>
          </a:p>
          <a:p>
            <a:pPr marL="457200" indent="-457200">
              <a:buFont typeface="+mj-lt"/>
              <a:buAutoNum type="arabicPeriod"/>
            </a:pPr>
            <a:r>
              <a:rPr lang="en-US" sz="2200" dirty="0" smtClean="0"/>
              <a:t>Protection of	lower airway from blood and debris.</a:t>
            </a:r>
          </a:p>
          <a:p>
            <a:pPr marL="457200" indent="-457200">
              <a:buFont typeface="+mj-lt"/>
              <a:buAutoNum type="arabicPeriod"/>
            </a:pPr>
            <a:r>
              <a:rPr lang="en-US" sz="2200" dirty="0" smtClean="0"/>
              <a:t>Postoperative monitoring and</a:t>
            </a:r>
            <a:r>
              <a:rPr lang="en-US" sz="2200" dirty="0"/>
              <a:t> </a:t>
            </a:r>
            <a:r>
              <a:rPr lang="en-US" sz="2200" dirty="0" smtClean="0"/>
              <a:t>early recovery to fast track the patient.</a:t>
            </a:r>
          </a:p>
          <a:p>
            <a:pPr marL="457200" indent="-457200">
              <a:buFont typeface="+mj-lt"/>
              <a:buAutoNum type="arabicPeriod"/>
            </a:pPr>
            <a:endParaRPr lang="en-IN" sz="2200" dirty="0"/>
          </a:p>
        </p:txBody>
      </p:sp>
    </p:spTree>
    <p:extLst>
      <p:ext uri="{BB962C8B-B14F-4D97-AF65-F5344CB8AC3E}">
        <p14:creationId xmlns:p14="http://schemas.microsoft.com/office/powerpoint/2010/main" val="3262876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907504"/>
          </a:xfrm>
        </p:spPr>
        <p:txBody>
          <a:bodyPr/>
          <a:lstStyle/>
          <a:p>
            <a:r>
              <a:rPr lang="en-IN" sz="3600" dirty="0" smtClean="0"/>
              <a:t>MICROLARYNGEAL SURGERY</a:t>
            </a:r>
            <a:endParaRPr lang="en-IN" sz="3600" dirty="0"/>
          </a:p>
        </p:txBody>
      </p:sp>
      <p:pic>
        <p:nvPicPr>
          <p:cNvPr id="1026" name="Picture 2" descr="C:\Users\Gayatri\Desktop\DOCUMENTS\SBKS ANESTHESIA\Lecture's\Microlaryngeal surgery\images (4).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35696" y="1946907"/>
            <a:ext cx="5679524" cy="3786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375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26976"/>
          </a:xfrm>
        </p:spPr>
        <p:txBody>
          <a:bodyPr/>
          <a:lstStyle/>
          <a:p>
            <a:r>
              <a:rPr lang="en-IN" sz="4000" dirty="0" smtClean="0"/>
              <a:t>PREOPERATIVE </a:t>
            </a:r>
            <a:r>
              <a:rPr lang="en-IN" sz="4000" dirty="0" smtClean="0"/>
              <a:t>EVALUATION </a:t>
            </a:r>
            <a:endParaRPr lang="en-IN" sz="4000" dirty="0"/>
          </a:p>
        </p:txBody>
      </p:sp>
      <p:sp>
        <p:nvSpPr>
          <p:cNvPr id="3" name="Content Placeholder 2"/>
          <p:cNvSpPr>
            <a:spLocks noGrp="1"/>
          </p:cNvSpPr>
          <p:nvPr>
            <p:ph idx="1"/>
          </p:nvPr>
        </p:nvSpPr>
        <p:spPr>
          <a:xfrm>
            <a:off x="457200" y="1196752"/>
            <a:ext cx="8229600" cy="5400600"/>
          </a:xfrm>
        </p:spPr>
        <p:txBody>
          <a:bodyPr>
            <a:normAutofit fontScale="92500" lnSpcReduction="10000"/>
          </a:bodyPr>
          <a:lstStyle/>
          <a:p>
            <a:r>
              <a:rPr lang="en-US" dirty="0" smtClean="0"/>
              <a:t>A thorough</a:t>
            </a:r>
            <a:r>
              <a:rPr lang="en-US" dirty="0"/>
              <a:t> </a:t>
            </a:r>
            <a:r>
              <a:rPr lang="en-US" dirty="0" smtClean="0"/>
              <a:t>medical evaluation is necessary for all patients requiring anesthesia. These patients may present with history of hoarseness of voice, voice change (low pitch, coarse fluttering – subglottic/ high pitch, cracking voice, </a:t>
            </a:r>
            <a:r>
              <a:rPr lang="en-US" dirty="0" err="1" smtClean="0"/>
              <a:t>aphonia</a:t>
            </a:r>
            <a:r>
              <a:rPr lang="en-US" dirty="0" smtClean="0"/>
              <a:t> – glottis), stridor (inspiratory or expiratory). Patients may present with dysphagia. History of previous endoscopic procedures and their outcome is very important. When the lesions occur in or near the airway, there is possibility of life-threatening airway obstruction</a:t>
            </a:r>
            <a:r>
              <a:rPr lang="en-US" dirty="0"/>
              <a:t> </a:t>
            </a:r>
            <a:r>
              <a:rPr lang="en-US" dirty="0" smtClean="0"/>
              <a:t>during the induction of anesthesia. Also, because of manipulation, the airway lesions can cause bleeding or edema, which results in airway occlusion. </a:t>
            </a:r>
          </a:p>
          <a:p>
            <a:r>
              <a:rPr lang="en-US" dirty="0" smtClean="0"/>
              <a:t>The difficulties may occur during intubation of trachea. Hence the oropharynx should be evaluated carefully. The range of motion of neck should be examined carefully to assess difficulties with airway management. </a:t>
            </a:r>
          </a:p>
        </p:txBody>
      </p:sp>
    </p:spTree>
    <p:extLst>
      <p:ext uri="{BB962C8B-B14F-4D97-AF65-F5344CB8AC3E}">
        <p14:creationId xmlns:p14="http://schemas.microsoft.com/office/powerpoint/2010/main" val="681219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47861"/>
            <a:ext cx="8229600" cy="5505475"/>
          </a:xfrm>
        </p:spPr>
        <p:txBody>
          <a:bodyPr>
            <a:normAutofit/>
          </a:bodyPr>
          <a:lstStyle/>
          <a:p>
            <a:r>
              <a:rPr lang="en-US" sz="2200" dirty="0"/>
              <a:t>The radiological investigations and records, such as CT scan, MRI, X-ray will help to assess the potential difficulties in securing the airway and endotracheal intubation</a:t>
            </a:r>
            <a:r>
              <a:rPr lang="en-US" sz="2200" dirty="0" smtClean="0"/>
              <a:t>.</a:t>
            </a:r>
            <a:endParaRPr lang="en-US" sz="2200" dirty="0" smtClean="0"/>
          </a:p>
          <a:p>
            <a:r>
              <a:rPr lang="en-US" sz="2200" dirty="0" err="1" smtClean="0"/>
              <a:t>Microlaryngeal</a:t>
            </a:r>
            <a:r>
              <a:rPr lang="en-US" sz="2200" dirty="0" smtClean="0"/>
              <a:t> </a:t>
            </a:r>
            <a:r>
              <a:rPr lang="en-US" sz="2200" dirty="0" smtClean="0"/>
              <a:t>surgery encompasses a wide range of laryngeal procedures that can be organized in two broad categories: </a:t>
            </a:r>
            <a:r>
              <a:rPr lang="en-US" sz="2200" dirty="0" err="1" smtClean="0"/>
              <a:t>phonomicrosurgery</a:t>
            </a:r>
            <a:r>
              <a:rPr lang="en-US" sz="2200" dirty="0" smtClean="0"/>
              <a:t> (i.e., benign and malignant vocal cord lesions, laser laryngeal surgery, and vocal cord augmentation) and laryngeal framework surgery (i.e., vocal cord paralysis and motion disorders, scarring, stenosis of the glottic, subglottic, and tracheal areas, and laryngeal trauma).</a:t>
            </a:r>
          </a:p>
          <a:p>
            <a:endParaRPr lang="en-IN" sz="2200" dirty="0"/>
          </a:p>
        </p:txBody>
      </p:sp>
    </p:spTree>
    <p:extLst>
      <p:ext uri="{BB962C8B-B14F-4D97-AF65-F5344CB8AC3E}">
        <p14:creationId xmlns:p14="http://schemas.microsoft.com/office/powerpoint/2010/main" val="2598786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ayatri\Desktop\DOCUMENTS\SBKS ANESTHESIA\Lecture's\Microlaryngeal surgery\images (7).jpeg"/>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365125" y="1916832"/>
            <a:ext cx="4041775" cy="309634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Gayatri\Desktop\DOCUMENTS\SBKS ANESTHESIA\Lecture's\Microlaryngeal surgery\images (8).jpe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8200" y="1916832"/>
            <a:ext cx="4038600"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001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616"/>
            <a:ext cx="8229600" cy="1600200"/>
          </a:xfrm>
        </p:spPr>
        <p:txBody>
          <a:bodyPr>
            <a:normAutofit/>
          </a:bodyPr>
          <a:lstStyle/>
          <a:p>
            <a:r>
              <a:rPr lang="en-US" sz="3600" dirty="0" smtClean="0"/>
              <a:t>AIRWAY MANAGEMENT FOR MICROLARYNGEAL SURGERY </a:t>
            </a:r>
            <a:endParaRPr lang="en-IN" sz="3600" dirty="0"/>
          </a:p>
        </p:txBody>
      </p:sp>
      <p:sp>
        <p:nvSpPr>
          <p:cNvPr id="3" name="Content Placeholder 2"/>
          <p:cNvSpPr>
            <a:spLocks noGrp="1"/>
          </p:cNvSpPr>
          <p:nvPr>
            <p:ph idx="1"/>
          </p:nvPr>
        </p:nvSpPr>
        <p:spPr>
          <a:xfrm>
            <a:off x="518864" y="1916832"/>
            <a:ext cx="8229600" cy="4709120"/>
          </a:xfrm>
        </p:spPr>
        <p:txBody>
          <a:bodyPr>
            <a:normAutofit/>
          </a:bodyPr>
          <a:lstStyle/>
          <a:p>
            <a:r>
              <a:rPr lang="en-US" sz="2000" dirty="0" smtClean="0"/>
              <a:t>In contrast to direct laryngoscopes used by the anesthesiologists, which are designed only to identify the glottic opening, operating laryngoscopes can provide excellent and wide laryngeal exposure and allow diagnostic examination, biopsy, and operation on structures in the larynx and pharynx, with minimal distortion of the areas of surgical interest.</a:t>
            </a:r>
          </a:p>
          <a:p>
            <a:r>
              <a:rPr lang="en-US" sz="2000" dirty="0" smtClean="0"/>
              <a:t>The handles of these laryngoscopes are integrated with the blades and have a wide proximal aperture that facilitates the passage of instruments during suspension laryngoscopy.</a:t>
            </a:r>
          </a:p>
          <a:p>
            <a:r>
              <a:rPr lang="en-US" sz="2000" dirty="0" smtClean="0"/>
              <a:t>Many types of laryngoscopes exist, each offering certain advantages for its intended application, such as the ability to better expose </a:t>
            </a:r>
            <a:r>
              <a:rPr lang="en-US" sz="2000" dirty="0" err="1" smtClean="0"/>
              <a:t>supraglottic</a:t>
            </a:r>
            <a:r>
              <a:rPr lang="en-US" sz="2000" dirty="0" smtClean="0"/>
              <a:t>, glottic, or subglottic areas</a:t>
            </a:r>
            <a:r>
              <a:rPr lang="en-US" sz="2000" dirty="0" smtClean="0"/>
              <a:t>.</a:t>
            </a:r>
            <a:endParaRPr lang="en-US" sz="2000" dirty="0" smtClean="0"/>
          </a:p>
        </p:txBody>
      </p:sp>
    </p:spTree>
    <p:extLst>
      <p:ext uri="{BB962C8B-B14F-4D97-AF65-F5344CB8AC3E}">
        <p14:creationId xmlns:p14="http://schemas.microsoft.com/office/powerpoint/2010/main" val="91590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562</TotalTime>
  <Words>2573</Words>
  <Application>Microsoft Office PowerPoint</Application>
  <PresentationFormat>On-screen Show (4:3)</PresentationFormat>
  <Paragraphs>144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Executive</vt:lpstr>
      <vt:lpstr>ANAESTHESIA FOR MICROLARYNGEAL SURGERY</vt:lpstr>
      <vt:lpstr>INTRODUCTION</vt:lpstr>
      <vt:lpstr>PowerPoint Presentation</vt:lpstr>
      <vt:lpstr>PowerPoint Presentation</vt:lpstr>
      <vt:lpstr>MICROLARYNGEAL SURGERY</vt:lpstr>
      <vt:lpstr>PREOPERATIVE EVALUATION </vt:lpstr>
      <vt:lpstr>PowerPoint Presentation</vt:lpstr>
      <vt:lpstr>PowerPoint Presentation</vt:lpstr>
      <vt:lpstr>AIRWAY MANAGEMENT FOR MICROLARYNGEAL SURGERY </vt:lpstr>
      <vt:lpstr>PowerPoint Presentation</vt:lpstr>
      <vt:lpstr>PowerPoint Presentation</vt:lpstr>
      <vt:lpstr>PowerPoint Presentation</vt:lpstr>
      <vt:lpstr>MICROLARYNGEAL TRACHEAL TUBE</vt:lpstr>
      <vt:lpstr>PowerPoint Presentation</vt:lpstr>
      <vt:lpstr>PowerPoint Presentation</vt:lpstr>
      <vt:lpstr>PowerPoint Presentation</vt:lpstr>
      <vt:lpstr>Holinger anterior commissure scope</vt:lpstr>
      <vt:lpstr>PowerPoint Presentation</vt:lpstr>
      <vt:lpstr>PowerPoint Presentation</vt:lpstr>
      <vt:lpstr>PowerPoint Presentation</vt:lpstr>
      <vt:lpstr>PowerPoint Presentation</vt:lpstr>
      <vt:lpstr>JET VENTILATION TECHNIQUE</vt:lpstr>
      <vt:lpstr>PowerPoint Presentation</vt:lpstr>
      <vt:lpstr>INDUCTION AND MAINTENANCE</vt:lpstr>
      <vt:lpstr>PowerPoint Presentation</vt:lpstr>
      <vt:lpstr>PowerPoint Presentation</vt:lpstr>
      <vt:lpstr>PowerPoint Presentation</vt:lpstr>
      <vt:lpstr>EMERGENCE FROM GA</vt:lpstr>
      <vt:lpstr>PowerPoint Presentation</vt:lpstr>
      <vt:lpstr>COMPLICATIONS</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ANAESTHESIA FOR MICROLARYNGEAL SURGERY</dc:title>
  <dc:creator>Gayatri</dc:creator>
  <cp:lastModifiedBy>Gayatri</cp:lastModifiedBy>
  <cp:revision>25</cp:revision>
  <dcterms:created xsi:type="dcterms:W3CDTF">2021-07-11T08:27:20Z</dcterms:created>
  <dcterms:modified xsi:type="dcterms:W3CDTF">2021-07-11T17:52:37Z</dcterms:modified>
</cp:coreProperties>
</file>