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0" r:id="rId1"/>
  </p:sldMasterIdLst>
  <p:sldIdLst>
    <p:sldId id="256" r:id="rId2"/>
    <p:sldId id="257" r:id="rId3"/>
    <p:sldId id="258" r:id="rId4"/>
    <p:sldId id="259" r:id="rId5"/>
    <p:sldId id="260" r:id="rId6"/>
    <p:sldId id="261" r:id="rId7"/>
    <p:sldId id="262" r:id="rId8"/>
    <p:sldId id="263" r:id="rId9"/>
    <p:sldId id="271" r:id="rId10"/>
    <p:sldId id="264" r:id="rId11"/>
    <p:sldId id="265" r:id="rId12"/>
    <p:sldId id="272" r:id="rId13"/>
    <p:sldId id="266"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271040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94482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31371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3590150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279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172281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445947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288745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446195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C7B9B-FCF1-4F36-BFD2-A909A2EEFEF4}" type="datetimeFigureOut">
              <a:rPr lang="en-IN" smtClean="0"/>
              <a:t>20-07-2021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804799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7C7B9B-FCF1-4F36-BFD2-A909A2EEFEF4}" type="datetimeFigureOut">
              <a:rPr lang="en-IN" smtClean="0"/>
              <a:t>20-07-2021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326953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7C7B9B-FCF1-4F36-BFD2-A909A2EEFEF4}" type="datetimeFigureOut">
              <a:rPr lang="en-IN" smtClean="0"/>
              <a:t>20-07-2021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398595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7C7B9B-FCF1-4F36-BFD2-A909A2EEFEF4}" type="datetimeFigureOut">
              <a:rPr lang="en-IN" smtClean="0"/>
              <a:t>20-07-2021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126380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C7B9B-FCF1-4F36-BFD2-A909A2EEFEF4}" type="datetimeFigureOut">
              <a:rPr lang="en-IN" smtClean="0"/>
              <a:t>20-07-2021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97110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7C7B9B-FCF1-4F36-BFD2-A909A2EEFEF4}" type="datetimeFigureOut">
              <a:rPr lang="en-IN" smtClean="0"/>
              <a:t>20-07-2021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318740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C7B9B-FCF1-4F36-BFD2-A909A2EEFEF4}" type="datetimeFigureOut">
              <a:rPr lang="en-IN" smtClean="0"/>
              <a:t>20-07-2021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C5BEC-C280-4B0F-BF00-3C8DE2656ADE}" type="slidenum">
              <a:rPr lang="en-IN" smtClean="0"/>
              <a:t>‹#›</a:t>
            </a:fld>
            <a:endParaRPr lang="en-IN"/>
          </a:p>
        </p:txBody>
      </p:sp>
    </p:spTree>
    <p:extLst>
      <p:ext uri="{BB962C8B-B14F-4D97-AF65-F5344CB8AC3E}">
        <p14:creationId xmlns:p14="http://schemas.microsoft.com/office/powerpoint/2010/main" val="288770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7C7B9B-FCF1-4F36-BFD2-A909A2EEFEF4}" type="datetimeFigureOut">
              <a:rPr lang="en-IN" smtClean="0"/>
              <a:t>20-07-2021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0CC5BEC-C280-4B0F-BF00-3C8DE2656ADE}" type="slidenum">
              <a:rPr lang="en-IN" smtClean="0"/>
              <a:t>‹#›</a:t>
            </a:fld>
            <a:endParaRPr lang="en-IN"/>
          </a:p>
        </p:txBody>
      </p:sp>
    </p:spTree>
    <p:extLst>
      <p:ext uri="{BB962C8B-B14F-4D97-AF65-F5344CB8AC3E}">
        <p14:creationId xmlns:p14="http://schemas.microsoft.com/office/powerpoint/2010/main" val="3475407167"/>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 id="21474838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5ADF8-BEFA-4B62-8A4B-316BE64891B7}"/>
              </a:ext>
            </a:extLst>
          </p:cNvPr>
          <p:cNvSpPr>
            <a:spLocks noGrp="1"/>
          </p:cNvSpPr>
          <p:nvPr>
            <p:ph type="ctrTitle"/>
          </p:nvPr>
        </p:nvSpPr>
        <p:spPr>
          <a:xfrm>
            <a:off x="828261" y="675102"/>
            <a:ext cx="9144000" cy="2387600"/>
          </a:xfrm>
        </p:spPr>
        <p:txBody>
          <a:bodyPr>
            <a:normAutofit/>
          </a:bodyPr>
          <a:lstStyle/>
          <a:p>
            <a:r>
              <a:rPr lang="en-US" sz="6600" dirty="0"/>
              <a:t>INFORMED CONSENT</a:t>
            </a:r>
            <a:endParaRPr lang="en-IN" sz="6600" dirty="0"/>
          </a:p>
        </p:txBody>
      </p:sp>
      <p:sp>
        <p:nvSpPr>
          <p:cNvPr id="3" name="Subtitle 2">
            <a:extLst>
              <a:ext uri="{FF2B5EF4-FFF2-40B4-BE49-F238E27FC236}">
                <a16:creationId xmlns:a16="http://schemas.microsoft.com/office/drawing/2014/main" id="{FEF003E6-6A80-4DB7-99DF-07CAB36DF348}"/>
              </a:ext>
            </a:extLst>
          </p:cNvPr>
          <p:cNvSpPr>
            <a:spLocks noGrp="1"/>
          </p:cNvSpPr>
          <p:nvPr>
            <p:ph type="subTitle" idx="1"/>
          </p:nvPr>
        </p:nvSpPr>
        <p:spPr>
          <a:xfrm>
            <a:off x="185530" y="5355017"/>
            <a:ext cx="9144000" cy="1655762"/>
          </a:xfrm>
        </p:spPr>
        <p:txBody>
          <a:bodyPr>
            <a:normAutofit/>
          </a:bodyPr>
          <a:lstStyle/>
          <a:p>
            <a:r>
              <a:rPr lang="en-US" sz="2000" dirty="0"/>
              <a:t>-Dr </a:t>
            </a:r>
            <a:r>
              <a:rPr lang="en-US" sz="2000" dirty="0" err="1"/>
              <a:t>Fatema.Miyajiwala</a:t>
            </a:r>
            <a:r>
              <a:rPr lang="en-US" sz="2000" dirty="0"/>
              <a:t> under the guidance of Dr Sara </a:t>
            </a:r>
            <a:r>
              <a:rPr lang="en-US" sz="2000" dirty="0" err="1"/>
              <a:t>Maam</a:t>
            </a:r>
            <a:r>
              <a:rPr lang="en-US" sz="2000" dirty="0"/>
              <a:t>.</a:t>
            </a:r>
            <a:endParaRPr lang="en-IN" sz="2000" dirty="0"/>
          </a:p>
        </p:txBody>
      </p:sp>
    </p:spTree>
    <p:extLst>
      <p:ext uri="{BB962C8B-B14F-4D97-AF65-F5344CB8AC3E}">
        <p14:creationId xmlns:p14="http://schemas.microsoft.com/office/powerpoint/2010/main" val="627392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093C9D-89BC-4D58-B8D0-F08CAC05FC0C}"/>
              </a:ext>
            </a:extLst>
          </p:cNvPr>
          <p:cNvSpPr txBox="1"/>
          <p:nvPr/>
        </p:nvSpPr>
        <p:spPr>
          <a:xfrm>
            <a:off x="444777" y="481978"/>
            <a:ext cx="10587658" cy="2548455"/>
          </a:xfrm>
          <a:prstGeom prst="rect">
            <a:avLst/>
          </a:prstGeom>
          <a:noFill/>
        </p:spPr>
        <p:txBody>
          <a:bodyPr wrap="square">
            <a:spAutoFit/>
          </a:bodyPr>
          <a:lstStyle/>
          <a:p>
            <a:pPr marL="342900" indent="-342900">
              <a:lnSpc>
                <a:spcPct val="107000"/>
              </a:lnSpc>
              <a:spcAft>
                <a:spcPts val="800"/>
              </a:spcAft>
              <a:buFont typeface="Wingdings" panose="05000000000000000000" pitchFamily="2" charset="2"/>
              <a:buChar char="q"/>
            </a:pPr>
            <a:r>
              <a:rPr lang="en-IN" sz="2400" b="1" u="sng" dirty="0">
                <a:effectLst/>
                <a:latin typeface="Calibri" panose="020F0502020204030204" pitchFamily="34" charset="0"/>
                <a:ea typeface="Calibri" panose="020F0502020204030204" pitchFamily="34" charset="0"/>
                <a:cs typeface="Mangal" panose="02040503050203030202" pitchFamily="18" charset="0"/>
              </a:rPr>
              <a:t>Informed Refusal</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800"/>
              </a:spcAft>
            </a:pPr>
            <a:r>
              <a:rPr lang="en-IN" sz="2400" dirty="0">
                <a:effectLst/>
                <a:latin typeface="Calibri" panose="020F0502020204030204" pitchFamily="34" charset="0"/>
                <a:ea typeface="Calibri" panose="020F0502020204030204" pitchFamily="34" charset="0"/>
                <a:cs typeface="Mangal" panose="02040503050203030202" pitchFamily="18" charset="0"/>
              </a:rPr>
              <a:t>Examples of informed refusals in </a:t>
            </a:r>
            <a:r>
              <a:rPr lang="en-IN" sz="2400" dirty="0" err="1">
                <a:effectLst/>
                <a:latin typeface="Calibri" panose="020F0502020204030204" pitchFamily="34" charset="0"/>
                <a:ea typeface="Calibri" panose="020F0502020204030204" pitchFamily="34" charset="0"/>
                <a:cs typeface="Mangal" panose="02040503050203030202" pitchFamily="18" charset="0"/>
              </a:rPr>
              <a:t>anesthesiology</a:t>
            </a:r>
            <a:r>
              <a:rPr lang="en-IN" sz="2400" dirty="0">
                <a:effectLst/>
                <a:latin typeface="Calibri" panose="020F0502020204030204" pitchFamily="34" charset="0"/>
                <a:ea typeface="Calibri" panose="020F0502020204030204" pitchFamily="34" charset="0"/>
                <a:cs typeface="Mangal" panose="02040503050203030202" pitchFamily="18" charset="0"/>
              </a:rPr>
              <a:t> include requests to withdraw or withhold life-supporting care in the ICU; do-not-attempt resuscitation (DNAR) orders in the operating room; refusals of blood transfusions; and cases in which a patient refuses preoperative testing, such as human immunodeficiency virus (HIV) or pregnancy testing.</a:t>
            </a:r>
          </a:p>
        </p:txBody>
      </p:sp>
    </p:spTree>
    <p:extLst>
      <p:ext uri="{BB962C8B-B14F-4D97-AF65-F5344CB8AC3E}">
        <p14:creationId xmlns:p14="http://schemas.microsoft.com/office/powerpoint/2010/main" val="3591416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6837D6-EEC6-459B-9C81-DF7E30339C08}"/>
              </a:ext>
            </a:extLst>
          </p:cNvPr>
          <p:cNvSpPr txBox="1"/>
          <p:nvPr/>
        </p:nvSpPr>
        <p:spPr>
          <a:xfrm>
            <a:off x="0" y="29817"/>
            <a:ext cx="11946835" cy="6207597"/>
          </a:xfrm>
          <a:prstGeom prst="rect">
            <a:avLst/>
          </a:prstGeom>
          <a:noFill/>
        </p:spPr>
        <p:txBody>
          <a:bodyPr wrap="square">
            <a:spAutoFit/>
          </a:bodyPr>
          <a:lstStyle/>
          <a:p>
            <a:pPr>
              <a:lnSpc>
                <a:spcPct val="107000"/>
              </a:lnSpc>
              <a:spcAft>
                <a:spcPts val="800"/>
              </a:spcAft>
            </a:pPr>
            <a:r>
              <a:rPr lang="en-IN" sz="2400" b="1" u="sng" dirty="0">
                <a:effectLst/>
                <a:latin typeface="Calibri" panose="020F0502020204030204" pitchFamily="34" charset="0"/>
                <a:ea typeface="Calibri" panose="020F0502020204030204" pitchFamily="34" charset="0"/>
                <a:cs typeface="Mangal" panose="02040503050203030202" pitchFamily="18" charset="0"/>
              </a:rPr>
              <a:t>Special Issues</a:t>
            </a:r>
          </a:p>
          <a:p>
            <a:pPr>
              <a:lnSpc>
                <a:spcPct val="107000"/>
              </a:lnSpc>
              <a:spcAft>
                <a:spcPts val="800"/>
              </a:spcAft>
            </a:pP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buFont typeface="Wingdings" panose="05000000000000000000" pitchFamily="2" charset="2"/>
              <a:buChar char=""/>
            </a:pPr>
            <a:r>
              <a:rPr lang="en-IN" sz="2400" u="sng" dirty="0">
                <a:effectLst/>
                <a:latin typeface="Calibri" panose="020F0502020204030204" pitchFamily="34" charset="0"/>
                <a:ea typeface="Calibri" panose="020F0502020204030204" pitchFamily="34" charset="0"/>
                <a:cs typeface="Mangal" panose="02040503050203030202" pitchFamily="18" charset="0"/>
              </a:rPr>
              <a:t>THE JEHOVAH’S WITNESS PATIENT </a:t>
            </a:r>
            <a:r>
              <a:rPr lang="en-IN" sz="2400" dirty="0">
                <a:effectLst/>
                <a:latin typeface="Calibri" panose="020F0502020204030204" pitchFamily="34" charset="0"/>
                <a:ea typeface="Calibri" panose="020F0502020204030204" pitchFamily="34" charset="0"/>
                <a:cs typeface="Mangal" panose="02040503050203030202" pitchFamily="18" charset="0"/>
              </a:rPr>
              <a:t>: The classic example of a patient who refuses therapy in </a:t>
            </a:r>
            <a:r>
              <a:rPr lang="en-IN" sz="2400" dirty="0" err="1">
                <a:effectLst/>
                <a:latin typeface="Calibri" panose="020F0502020204030204" pitchFamily="34" charset="0"/>
                <a:ea typeface="Calibri" panose="020F0502020204030204" pitchFamily="34" charset="0"/>
                <a:cs typeface="Mangal" panose="02040503050203030202" pitchFamily="18" charset="0"/>
              </a:rPr>
              <a:t>anesthesia</a:t>
            </a:r>
            <a:r>
              <a:rPr lang="en-IN" sz="2400" dirty="0">
                <a:effectLst/>
                <a:latin typeface="Calibri" panose="020F0502020204030204" pitchFamily="34" charset="0"/>
                <a:ea typeface="Calibri" panose="020F0502020204030204" pitchFamily="34" charset="0"/>
                <a:cs typeface="Mangal" panose="02040503050203030202" pitchFamily="18" charset="0"/>
              </a:rPr>
              <a:t> practice is that of Jehovah’s Witnesses, many of whom believe that accepting a blood transfusion violates a Biblical injunction.</a:t>
            </a:r>
          </a:p>
          <a:p>
            <a:pPr lvl="0">
              <a:lnSpc>
                <a:spcPct val="107000"/>
              </a:lnSpc>
            </a:pP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800"/>
              </a:spcAft>
              <a:buFont typeface="Wingdings" panose="05000000000000000000" pitchFamily="2" charset="2"/>
              <a:buChar char=""/>
            </a:pPr>
            <a:r>
              <a:rPr lang="en-IN" sz="2400" u="sng" dirty="0">
                <a:effectLst/>
                <a:latin typeface="Calibri" panose="020F0502020204030204" pitchFamily="34" charset="0"/>
                <a:ea typeface="Calibri" panose="020F0502020204030204" pitchFamily="34" charset="0"/>
                <a:cs typeface="Mangal" panose="02040503050203030202" pitchFamily="18" charset="0"/>
              </a:rPr>
              <a:t>THE PEDIATRIC PATIENT AND OTHER PATIENTS WITH IMPAIRED COMPETENCE:</a:t>
            </a:r>
            <a:r>
              <a:rPr lang="en-IN" sz="2400" dirty="0">
                <a:effectLst/>
                <a:latin typeface="Calibri" panose="020F0502020204030204" pitchFamily="34" charset="0"/>
                <a:ea typeface="Calibri" panose="020F0502020204030204" pitchFamily="34" charset="0"/>
                <a:cs typeface="Mangal" panose="02040503050203030202" pitchFamily="18" charset="0"/>
              </a:rPr>
              <a:t> </a:t>
            </a:r>
            <a:r>
              <a:rPr lang="en-IN" sz="2400" dirty="0">
                <a:effectLst/>
                <a:latin typeface="Calibri" panose="020F0502020204030204" pitchFamily="34" charset="0"/>
                <a:ea typeface="Calibri" panose="020F0502020204030204" pitchFamily="34" charset="0"/>
                <a:cs typeface="Calibri" panose="020F0502020204030204" pitchFamily="34" charset="0"/>
              </a:rPr>
              <a:t>Children are examples of persons who may or may not yet be </a:t>
            </a:r>
            <a:r>
              <a:rPr lang="en-IN" sz="2400" dirty="0">
                <a:latin typeface="Calibri" panose="020F0502020204030204" pitchFamily="34" charset="0"/>
                <a:ea typeface="Calibri" panose="020F0502020204030204" pitchFamily="34" charset="0"/>
                <a:cs typeface="Calibri" panose="020F0502020204030204" pitchFamily="34" charset="0"/>
              </a:rPr>
              <a:t>autonomous but many younger children have the mental and emotional capacity to make medical decisions.  Forcing </a:t>
            </a:r>
            <a:r>
              <a:rPr lang="en-IN" sz="2400" dirty="0">
                <a:effectLst/>
                <a:latin typeface="Calibri" panose="020F0502020204030204" pitchFamily="34" charset="0"/>
                <a:ea typeface="Calibri" panose="020F0502020204030204" pitchFamily="34" charset="0"/>
                <a:cs typeface="Calibri" panose="020F0502020204030204" pitchFamily="34" charset="0"/>
              </a:rPr>
              <a:t>such individuals to undergo treatments they do not want is unethical and could be illegal as well. </a:t>
            </a:r>
            <a:r>
              <a:rPr lang="en-US" sz="2400" b="0" i="0" dirty="0">
                <a:solidFill>
                  <a:srgbClr val="000000"/>
                </a:solidFill>
                <a:effectLst/>
                <a:latin typeface="Calibri" panose="020F0502020204030204" pitchFamily="34" charset="0"/>
                <a:cs typeface="Calibri" panose="020F0502020204030204" pitchFamily="34" charset="0"/>
              </a:rPr>
              <a:t>The legal age for giving a valid consent in India is 18 years. A child &gt;12 years can give a valid consent for physical/medical examination (IPC, section 89).Prior to performing any procedure on a child &lt;18 years, it is advisable to take consent of a person with parental responsibility so that its validity is not questioned </a:t>
            </a:r>
            <a:r>
              <a:rPr lang="en-IN" sz="2400" dirty="0">
                <a:latin typeface="Calibri" panose="020F0502020204030204" pitchFamily="34" charset="0"/>
                <a:ea typeface="Calibri" panose="020F0502020204030204" pitchFamily="34" charset="0"/>
                <a:cs typeface="Calibri" panose="020F0502020204030204" pitchFamily="34" charset="0"/>
              </a:rPr>
              <a:t> but many younger children may have the mental and emotional capacity to make medical decisions.  </a:t>
            </a:r>
            <a:endParaRPr lang="en-IN"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560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88C386E-357B-4509-AF6D-573FF3C3A700}"/>
              </a:ext>
            </a:extLst>
          </p:cNvPr>
          <p:cNvSpPr txBox="1"/>
          <p:nvPr/>
        </p:nvSpPr>
        <p:spPr>
          <a:xfrm>
            <a:off x="377686" y="546653"/>
            <a:ext cx="9322905" cy="3785652"/>
          </a:xfrm>
          <a:prstGeom prst="rect">
            <a:avLst/>
          </a:prstGeom>
          <a:noFill/>
        </p:spPr>
        <p:txBody>
          <a:bodyPr wrap="square">
            <a:spAutoFit/>
          </a:bodyPr>
          <a:lstStyle/>
          <a:p>
            <a:pPr marL="342900" indent="-342900">
              <a:buFont typeface="Wingdings" panose="05000000000000000000" pitchFamily="2" charset="2"/>
              <a:buChar char="v"/>
            </a:pPr>
            <a:r>
              <a:rPr lang="en-US" sz="2400" b="0" i="0" dirty="0">
                <a:solidFill>
                  <a:srgbClr val="000000"/>
                </a:solidFill>
                <a:effectLst/>
                <a:latin typeface="Calibri" panose="020F0502020204030204" pitchFamily="34" charset="0"/>
                <a:cs typeface="Calibri" panose="020F0502020204030204" pitchFamily="34" charset="0"/>
              </a:rPr>
              <a:t>Children (under 18) cannot provide informed consent. </a:t>
            </a:r>
            <a:r>
              <a:rPr lang="en-US" sz="2400" dirty="0">
                <a:solidFill>
                  <a:srgbClr val="000000"/>
                </a:solidFill>
                <a:latin typeface="Calibri" panose="020F0502020204030204" pitchFamily="34" charset="0"/>
                <a:cs typeface="Calibri" panose="020F0502020204030204" pitchFamily="34" charset="0"/>
              </a:rPr>
              <a:t>P</a:t>
            </a:r>
            <a:r>
              <a:rPr lang="en-US" sz="2400" b="0" i="0" dirty="0">
                <a:solidFill>
                  <a:srgbClr val="000000"/>
                </a:solidFill>
                <a:effectLst/>
                <a:latin typeface="Calibri" panose="020F0502020204030204" pitchFamily="34" charset="0"/>
                <a:cs typeface="Calibri" panose="020F0502020204030204" pitchFamily="34" charset="0"/>
              </a:rPr>
              <a:t>arents must permit treatments or interventions. In this case, it not termed "informed consent" but "informed permission."  An exception to this rule is a legally emancipated child who may provide informed consent for himself. Some, examples of an emancipated minor include minors who are </a:t>
            </a:r>
          </a:p>
          <a:p>
            <a:r>
              <a:rPr lang="en-US" sz="2400" b="0" i="0" dirty="0">
                <a:solidFill>
                  <a:srgbClr val="000000"/>
                </a:solidFill>
                <a:effectLst/>
                <a:latin typeface="Calibri" panose="020F0502020204030204" pitchFamily="34" charset="0"/>
                <a:cs typeface="Calibri" panose="020F0502020204030204" pitchFamily="34" charset="0"/>
              </a:rPr>
              <a:t>   (1) under 18 and married, </a:t>
            </a:r>
          </a:p>
          <a:p>
            <a:r>
              <a:rPr lang="en-US" sz="2400" b="0" i="0" dirty="0">
                <a:solidFill>
                  <a:srgbClr val="000000"/>
                </a:solidFill>
                <a:effectLst/>
                <a:latin typeface="Calibri" panose="020F0502020204030204" pitchFamily="34" charset="0"/>
                <a:cs typeface="Calibri" panose="020F0502020204030204" pitchFamily="34" charset="0"/>
              </a:rPr>
              <a:t>   (2) serving in the military, </a:t>
            </a:r>
          </a:p>
          <a:p>
            <a:r>
              <a:rPr lang="en-US" sz="2400" b="0" i="0" dirty="0">
                <a:solidFill>
                  <a:srgbClr val="000000"/>
                </a:solidFill>
                <a:effectLst/>
                <a:latin typeface="Calibri" panose="020F0502020204030204" pitchFamily="34" charset="0"/>
                <a:cs typeface="Calibri" panose="020F0502020204030204" pitchFamily="34" charset="0"/>
              </a:rPr>
              <a:t>   (3) able to prove financial independence or </a:t>
            </a:r>
          </a:p>
          <a:p>
            <a:r>
              <a:rPr lang="en-US" sz="2400" b="0" i="0" dirty="0">
                <a:solidFill>
                  <a:srgbClr val="000000"/>
                </a:solidFill>
                <a:effectLst/>
                <a:latin typeface="Calibri" panose="020F0502020204030204" pitchFamily="34" charset="0"/>
                <a:cs typeface="Calibri" panose="020F0502020204030204" pitchFamily="34" charset="0"/>
              </a:rPr>
              <a:t>   (4) mothers of children (married or not). </a:t>
            </a: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14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03F89B-B32E-471E-ADAC-BC866F4C4303}"/>
              </a:ext>
            </a:extLst>
          </p:cNvPr>
          <p:cNvSpPr txBox="1"/>
          <p:nvPr/>
        </p:nvSpPr>
        <p:spPr>
          <a:xfrm>
            <a:off x="102704" y="656165"/>
            <a:ext cx="11986591" cy="3338799"/>
          </a:xfrm>
          <a:prstGeom prst="rect">
            <a:avLst/>
          </a:prstGeom>
          <a:noFill/>
        </p:spPr>
        <p:txBody>
          <a:bodyPr wrap="square">
            <a:spAutoFit/>
          </a:bodyPr>
          <a:lstStyle/>
          <a:p>
            <a:pPr marL="342900" lvl="0" indent="-342900" rtl="0">
              <a:lnSpc>
                <a:spcPct val="107000"/>
              </a:lnSpc>
              <a:buFont typeface="Wingdings" panose="05000000000000000000" pitchFamily="2" charset="2"/>
              <a:buChar char="v"/>
            </a:pPr>
            <a:r>
              <a:rPr lang="en-IN" sz="2400" dirty="0">
                <a:effectLst/>
                <a:latin typeface="Calibri" panose="020F0502020204030204" pitchFamily="34" charset="0"/>
                <a:ea typeface="Calibri" panose="020F0502020204030204" pitchFamily="34" charset="0"/>
                <a:cs typeface="Mangal" panose="02040503050203030202" pitchFamily="18" charset="0"/>
              </a:rPr>
              <a:t>Pre operative tests: HIV and pregnancy tests may have serious social and economic consequences for the patient beyond the operating room; and require the patient’s informed consent.</a:t>
            </a:r>
          </a:p>
          <a:p>
            <a:pPr marL="342900" indent="-342900">
              <a:lnSpc>
                <a:spcPct val="107000"/>
              </a:lnSpc>
              <a:spcAft>
                <a:spcPts val="800"/>
              </a:spcAft>
              <a:buFont typeface="Wingdings" panose="05000000000000000000" pitchFamily="2" charset="2"/>
              <a:buChar char=""/>
            </a:pPr>
            <a:r>
              <a:rPr lang="en-IN" sz="2400" u="sng" dirty="0">
                <a:effectLst/>
                <a:latin typeface="Calibri" panose="020F0502020204030204" pitchFamily="34" charset="0"/>
                <a:ea typeface="Calibri" panose="020F0502020204030204" pitchFamily="34" charset="0"/>
                <a:cs typeface="Mangal" panose="02040503050203030202" pitchFamily="18" charset="0"/>
              </a:rPr>
              <a:t>MATERNAL-FETAL CONFLICTS</a:t>
            </a:r>
            <a:r>
              <a:rPr lang="en-IN" sz="2400" dirty="0">
                <a:effectLst/>
                <a:latin typeface="Calibri" panose="020F0502020204030204" pitchFamily="34" charset="0"/>
                <a:ea typeface="Calibri" panose="020F0502020204030204" pitchFamily="34" charset="0"/>
                <a:cs typeface="Mangal" panose="02040503050203030202" pitchFamily="18" charset="0"/>
              </a:rPr>
              <a:t>: When the </a:t>
            </a:r>
            <a:r>
              <a:rPr lang="en-IN" sz="2400" dirty="0" err="1">
                <a:effectLst/>
                <a:latin typeface="Calibri" panose="020F0502020204030204" pitchFamily="34" charset="0"/>
                <a:ea typeface="Calibri" panose="020F0502020204030204" pitchFamily="34" charset="0"/>
                <a:cs typeface="Mangal" panose="02040503050203030202" pitchFamily="18" charset="0"/>
              </a:rPr>
              <a:t>fetus</a:t>
            </a:r>
            <a:r>
              <a:rPr lang="en-IN" sz="2400" dirty="0">
                <a:effectLst/>
                <a:latin typeface="Calibri" panose="020F0502020204030204" pitchFamily="34" charset="0"/>
                <a:ea typeface="Calibri" panose="020F0502020204030204" pitchFamily="34" charset="0"/>
                <a:cs typeface="Mangal" panose="02040503050203030202" pitchFamily="18" charset="0"/>
              </a:rPr>
              <a:t> is of nonviable age, the mother’s rights prevail. Women do not lose their rights to bodily integrity and informed consent when they become pregnant, and neither </a:t>
            </a:r>
            <a:r>
              <a:rPr lang="en-IN" sz="2400" dirty="0" err="1">
                <a:effectLst/>
                <a:latin typeface="Calibri" panose="020F0502020204030204" pitchFamily="34" charset="0"/>
                <a:ea typeface="Calibri" panose="020F0502020204030204" pitchFamily="34" charset="0"/>
                <a:cs typeface="Mangal" panose="02040503050203030202" pitchFamily="18" charset="0"/>
              </a:rPr>
              <a:t>fetal</a:t>
            </a:r>
            <a:r>
              <a:rPr lang="en-IN" sz="2400" dirty="0">
                <a:effectLst/>
                <a:latin typeface="Calibri" panose="020F0502020204030204" pitchFamily="34" charset="0"/>
                <a:ea typeface="Calibri" panose="020F0502020204030204" pitchFamily="34" charset="0"/>
                <a:cs typeface="Mangal" panose="02040503050203030202" pitchFamily="18" charset="0"/>
              </a:rPr>
              <a:t> “rights” nor state interests supersede a pregnant woman’s right as medical decision maker.</a:t>
            </a:r>
          </a:p>
          <a:p>
            <a:pPr marL="342900" lvl="0" indent="-342900">
              <a:lnSpc>
                <a:spcPct val="107000"/>
              </a:lnSpc>
              <a:spcAft>
                <a:spcPts val="800"/>
              </a:spcAft>
              <a:buFont typeface="Wingdings" panose="05000000000000000000" pitchFamily="2" charset="2"/>
              <a:buChar char=""/>
            </a:pP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2822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30AC4A5-9818-46F2-A4F3-A81191157435}"/>
              </a:ext>
            </a:extLst>
          </p:cNvPr>
          <p:cNvSpPr txBox="1"/>
          <p:nvPr/>
        </p:nvSpPr>
        <p:spPr>
          <a:xfrm>
            <a:off x="278296" y="986872"/>
            <a:ext cx="10952922" cy="4421723"/>
          </a:xfrm>
          <a:prstGeom prst="rect">
            <a:avLst/>
          </a:prstGeom>
          <a:noFill/>
        </p:spPr>
        <p:txBody>
          <a:bodyPr wrap="square">
            <a:spAutoFit/>
          </a:bodyPr>
          <a:lstStyle/>
          <a:p>
            <a:pPr marL="342900" lvl="0" indent="-342900" rtl="0">
              <a:lnSpc>
                <a:spcPct val="107000"/>
              </a:lnSpc>
              <a:buFont typeface="Wingdings" panose="05000000000000000000" pitchFamily="2" charset="2"/>
              <a:buChar char=""/>
            </a:pPr>
            <a:r>
              <a:rPr lang="en-IN" sz="2400" u="sng" dirty="0">
                <a:effectLst/>
                <a:latin typeface="Calibri" panose="020F0502020204030204" pitchFamily="34" charset="0"/>
                <a:ea typeface="Calibri" panose="020F0502020204030204" pitchFamily="34" charset="0"/>
                <a:cs typeface="Mangal" panose="02040503050203030202" pitchFamily="18" charset="0"/>
              </a:rPr>
              <a:t>INFORMED CONSENT IN LABORING WOMEN</a:t>
            </a:r>
            <a:r>
              <a:rPr lang="en-IN" sz="2400" dirty="0">
                <a:effectLst/>
                <a:latin typeface="Calibri" panose="020F0502020204030204" pitchFamily="34" charset="0"/>
                <a:ea typeface="Calibri" panose="020F0502020204030204" pitchFamily="34" charset="0"/>
                <a:cs typeface="Mangal" panose="02040503050203030202" pitchFamily="18" charset="0"/>
              </a:rPr>
              <a:t>: most studies show that </a:t>
            </a:r>
            <a:r>
              <a:rPr lang="en-IN" sz="2400" dirty="0" err="1">
                <a:effectLst/>
                <a:latin typeface="Calibri" panose="020F0502020204030204" pitchFamily="34" charset="0"/>
                <a:ea typeface="Calibri" panose="020F0502020204030204" pitchFamily="34" charset="0"/>
                <a:cs typeface="Mangal" panose="02040503050203030202" pitchFamily="18" charset="0"/>
              </a:rPr>
              <a:t>laboring</a:t>
            </a:r>
            <a:r>
              <a:rPr lang="en-IN" sz="2400" dirty="0">
                <a:effectLst/>
                <a:latin typeface="Calibri" panose="020F0502020204030204" pitchFamily="34" charset="0"/>
                <a:ea typeface="Calibri" panose="020F0502020204030204" pitchFamily="34" charset="0"/>
                <a:cs typeface="Mangal" panose="02040503050203030202" pitchFamily="18" charset="0"/>
              </a:rPr>
              <a:t> women have the same capacity to give informed consent as the general surgical population.</a:t>
            </a:r>
          </a:p>
          <a:p>
            <a:pPr marL="342900" lvl="0" indent="-342900">
              <a:lnSpc>
                <a:spcPct val="107000"/>
              </a:lnSpc>
              <a:spcAft>
                <a:spcPts val="800"/>
              </a:spcAft>
              <a:buFont typeface="Wingdings" panose="05000000000000000000" pitchFamily="2" charset="2"/>
              <a:buChar char=""/>
            </a:pPr>
            <a:r>
              <a:rPr lang="en-IN" sz="2400" u="sng" dirty="0">
                <a:effectLst/>
                <a:latin typeface="Calibri" panose="020F0502020204030204" pitchFamily="34" charset="0"/>
                <a:ea typeface="Calibri" panose="020F0502020204030204" pitchFamily="34" charset="0"/>
                <a:cs typeface="Mangal" panose="02040503050203030202" pitchFamily="18" charset="0"/>
              </a:rPr>
              <a:t>The Uncooperative Patient— Coercion and Restraint</a:t>
            </a:r>
            <a:r>
              <a:rPr lang="en-IN" sz="2400" dirty="0">
                <a:effectLst/>
                <a:latin typeface="Calibri" panose="020F0502020204030204" pitchFamily="34" charset="0"/>
                <a:ea typeface="Calibri" panose="020F0502020204030204" pitchFamily="34" charset="0"/>
                <a:cs typeface="Mangal" panose="02040503050203030202" pitchFamily="18" charset="0"/>
              </a:rPr>
              <a:t>: When faced with the uncooperative adult patient, questions to ask include the following: (1) Is the patient clearly incompetent or merely angry and uncooperative? Does the patient show evidence of neurologic impairment, acute intoxication, or severe mental disability? (2) Is the patient in imminent danger? (3) Does the patient pose a direct threat to staff or other patients? (4) Does a compelling need to treat life-threatening injuries exist? In the absence of any of the foregoing, the use of coercion or physical or chemical restraints is neither ethical nor legal</a:t>
            </a:r>
          </a:p>
        </p:txBody>
      </p:sp>
    </p:spTree>
    <p:extLst>
      <p:ext uri="{BB962C8B-B14F-4D97-AF65-F5344CB8AC3E}">
        <p14:creationId xmlns:p14="http://schemas.microsoft.com/office/powerpoint/2010/main" val="1714068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64AF54-4035-430E-BE97-A1B6E3C86466}"/>
              </a:ext>
            </a:extLst>
          </p:cNvPr>
          <p:cNvSpPr txBox="1"/>
          <p:nvPr/>
        </p:nvSpPr>
        <p:spPr>
          <a:xfrm>
            <a:off x="64604" y="95964"/>
            <a:ext cx="12062792" cy="6135398"/>
          </a:xfrm>
          <a:prstGeom prst="rect">
            <a:avLst/>
          </a:prstGeom>
          <a:noFill/>
        </p:spPr>
        <p:txBody>
          <a:bodyPr wrap="square">
            <a:spAutoFit/>
          </a:bodyPr>
          <a:lstStyle/>
          <a:p>
            <a:pPr marL="342900" lvl="0" indent="-342900">
              <a:lnSpc>
                <a:spcPct val="107000"/>
              </a:lnSpc>
              <a:spcAft>
                <a:spcPts val="800"/>
              </a:spcAft>
              <a:buFont typeface="Wingdings" panose="05000000000000000000" pitchFamily="2" charset="2"/>
              <a:buChar char="q"/>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EXCEPTIONS TO THE INFORMED CONSENT</a:t>
            </a:r>
          </a:p>
          <a:p>
            <a:pPr marL="457200" lvl="0" indent="-457200">
              <a:lnSpc>
                <a:spcPct val="107000"/>
              </a:lnSpc>
              <a:spcAft>
                <a:spcPts val="800"/>
              </a:spcAft>
              <a:buAutoNum type="alphaLcPeriod"/>
              <a:tabLst>
                <a:tab pos="457200" algn="l"/>
              </a:tabLst>
            </a:pPr>
            <a:r>
              <a:rPr lang="en-IN" sz="2400" u="sng"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Doctrine of Therapeutic Procedure</a:t>
            </a: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a:t>
            </a:r>
          </a:p>
          <a:p>
            <a:pPr lvl="0">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 Certain procedural details (especially invasive tests or complicated surgery) may be difficult to explain to the patient.</a:t>
            </a:r>
          </a:p>
          <a:p>
            <a:pPr>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•Often patients themselves do not want to know about it,</a:t>
            </a:r>
            <a:r>
              <a:rPr lang="en-US" sz="2400" b="0" i="0" dirty="0">
                <a:solidFill>
                  <a:srgbClr val="000000"/>
                </a:solidFill>
                <a:effectLst/>
                <a:latin typeface="Calibri" panose="020F0502020204030204" pitchFamily="34" charset="0"/>
                <a:cs typeface="Calibri" panose="020F0502020204030204" pitchFamily="34" charset="0"/>
              </a:rPr>
              <a:t> voluntary waived consent. </a:t>
            </a:r>
            <a:endParaRPr lang="en-IN" sz="2400" b="0" i="0" dirty="0">
              <a:solidFill>
                <a:srgbClr val="000000"/>
              </a:solidFill>
              <a:latin typeface="Calibri" panose="020F0502020204030204" pitchFamily="34" charset="0"/>
              <a:cs typeface="Calibri" panose="020F0502020204030204" pitchFamily="34" charset="0"/>
            </a:endParaRPr>
          </a:p>
          <a:p>
            <a:pPr marL="342900" indent="-342900">
              <a:lnSpc>
                <a:spcPct val="107000"/>
              </a:lnSpc>
              <a:spcAft>
                <a:spcPts val="800"/>
              </a:spcAft>
              <a:buFont typeface="Arial" panose="020B0604020202020204" pitchFamily="34" charset="0"/>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It is better to explain to the family members.</a:t>
            </a:r>
          </a:p>
          <a:p>
            <a:pPr lvl="0">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b. </a:t>
            </a:r>
            <a:r>
              <a:rPr lang="en-IN" sz="2400" u="sng"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Doctrine of Emergency</a:t>
            </a: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•Under section 92 of Indian Penal Code (IPC) treating without consent of patient is permissible if patient is unconscious,</a:t>
            </a:r>
            <a:r>
              <a:rPr lang="en-US" sz="2400" b="0" i="0" dirty="0">
                <a:solidFill>
                  <a:srgbClr val="000000"/>
                </a:solidFill>
                <a:effectLst/>
                <a:latin typeface="Calibri" panose="020F0502020204030204" pitchFamily="34" charset="0"/>
                <a:cs typeface="Calibri" panose="020F0502020204030204" pitchFamily="34" charset="0"/>
              </a:rPr>
              <a:t>incapacitated, </a:t>
            </a: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mentally ill or gravely sick and no attendant with the patient.</a:t>
            </a:r>
          </a:p>
          <a:p>
            <a:pPr marL="342900" indent="-342900">
              <a:lnSpc>
                <a:spcPct val="107000"/>
              </a:lnSpc>
              <a:spcAft>
                <a:spcPts val="800"/>
              </a:spcAft>
              <a:buFont typeface="Arial" panose="020B0604020202020204" pitchFamily="34" charset="0"/>
              <a:buChar char="•"/>
              <a:tabLst>
                <a:tab pos="457200" algn="l"/>
              </a:tabLst>
            </a:pPr>
            <a:r>
              <a:rPr lang="en-US" sz="2400" dirty="0">
                <a:solidFill>
                  <a:srgbClr val="000000"/>
                </a:solidFill>
                <a:latin typeface="Calibri" panose="020F0502020204030204" pitchFamily="34" charset="0"/>
                <a:cs typeface="Calibri" panose="020F0502020204030204" pitchFamily="34" charset="0"/>
              </a:rPr>
              <a:t>L</a:t>
            </a:r>
            <a:r>
              <a:rPr lang="en-US" sz="2400" b="0" i="0" dirty="0">
                <a:solidFill>
                  <a:srgbClr val="000000"/>
                </a:solidFill>
                <a:effectLst/>
                <a:latin typeface="Calibri" panose="020F0502020204030204" pitchFamily="34" charset="0"/>
                <a:cs typeface="Calibri" panose="020F0502020204030204" pitchFamily="34" charset="0"/>
              </a:rPr>
              <a:t>ife-threatening emergencies with inadequate time to obtain consent, </a:t>
            </a:r>
          </a:p>
          <a:p>
            <a:pPr lvl="0">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•It is implied that the procedure /surgery is done to save the life or limb of the patient.</a:t>
            </a:r>
          </a:p>
          <a:p>
            <a:pPr lvl="0">
              <a:lnSpc>
                <a:spcPct val="107000"/>
              </a:lnSpc>
              <a:spcAft>
                <a:spcPts val="800"/>
              </a:spcAft>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•If </a:t>
            </a:r>
            <a:r>
              <a:rPr lang="en-IN" sz="2400" dirty="0" err="1">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possible,proxy</a:t>
            </a: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 consent should be taken.</a:t>
            </a:r>
          </a:p>
        </p:txBody>
      </p:sp>
    </p:spTree>
    <p:extLst>
      <p:ext uri="{BB962C8B-B14F-4D97-AF65-F5344CB8AC3E}">
        <p14:creationId xmlns:p14="http://schemas.microsoft.com/office/powerpoint/2010/main" val="214899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637C78-0BE7-4326-87E3-6AE923281C9C}"/>
              </a:ext>
            </a:extLst>
          </p:cNvPr>
          <p:cNvSpPr txBox="1"/>
          <p:nvPr/>
        </p:nvSpPr>
        <p:spPr>
          <a:xfrm>
            <a:off x="268357" y="332672"/>
            <a:ext cx="11420060" cy="4720395"/>
          </a:xfrm>
          <a:prstGeom prst="rect">
            <a:avLst/>
          </a:prstGeom>
          <a:noFill/>
        </p:spPr>
        <p:txBody>
          <a:bodyPr wrap="square">
            <a:spAutoFit/>
          </a:bodyPr>
          <a:lstStyle/>
          <a:p>
            <a:pPr lvl="0">
              <a:lnSpc>
                <a:spcPct val="107000"/>
              </a:lnSpc>
              <a:spcAft>
                <a:spcPts val="800"/>
              </a:spcAft>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c. </a:t>
            </a:r>
            <a:r>
              <a:rPr lang="en-IN" sz="2400" u="sng"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Doctrine of Loco Parents</a:t>
            </a: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:•In children in an emergency, when parents / guardians are not available, consent can be obtained from the person bringing the child (school teacher,)</a:t>
            </a:r>
          </a:p>
          <a:p>
            <a:pPr lvl="0">
              <a:lnSpc>
                <a:spcPct val="107000"/>
              </a:lnSpc>
              <a:spcAft>
                <a:spcPts val="800"/>
              </a:spcAft>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rPr>
              <a:t>d. </a:t>
            </a:r>
            <a:r>
              <a:rPr lang="en-IN" sz="2400" u="sng" dirty="0">
                <a:solidFill>
                  <a:srgbClr val="3B3835"/>
                </a:solidFill>
                <a:effectLst/>
                <a:latin typeface="Helvetica" panose="020B0604020202020204" pitchFamily="34" charset="0"/>
                <a:ea typeface="Times New Roman" panose="02020603050405020304" pitchFamily="18" charset="0"/>
              </a:rPr>
              <a:t>Therapeutic privilege</a:t>
            </a:r>
            <a:r>
              <a:rPr lang="en-IN" sz="2400" dirty="0">
                <a:solidFill>
                  <a:srgbClr val="3B3835"/>
                </a:solidFill>
                <a:effectLst/>
                <a:latin typeface="Helvetica" panose="020B0604020202020204" pitchFamily="34" charset="0"/>
                <a:ea typeface="Times New Roman" panose="02020603050405020304" pitchFamily="18" charset="0"/>
              </a:rPr>
              <a:t>: If doctor suspects that passing full information could have detrimental effect on the health of the patient than he need not follow “Doctrine of Full Disclosure.</a:t>
            </a:r>
          </a:p>
          <a:p>
            <a:pPr marL="342900" lvl="0" indent="-342900">
              <a:lnSpc>
                <a:spcPct val="107000"/>
              </a:lnSpc>
              <a:spcAft>
                <a:spcPts val="800"/>
              </a:spcAft>
              <a:buFont typeface="Courier New" panose="02070309020205020404" pitchFamily="49" charset="0"/>
              <a:buChar char="o"/>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rPr>
              <a:t>DOCTRINE OF FULL DISCLOSURE</a:t>
            </a:r>
            <a:r>
              <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rPr>
              <a:t>: </a:t>
            </a:r>
            <a:r>
              <a:rPr lang="en-IN" sz="2400" dirty="0">
                <a:solidFill>
                  <a:srgbClr val="3B3835"/>
                </a:solidFill>
                <a:effectLst/>
                <a:latin typeface="Helvetica" panose="020B0604020202020204" pitchFamily="34" charset="0"/>
                <a:ea typeface="Times New Roman" panose="02020603050405020304" pitchFamily="18" charset="0"/>
              </a:rPr>
              <a:t>The Doctor is legally bound to pass on every detail regarding the disease condition, nature of the proposed treatment, any alternative treatment, and prognosis with possible risks and benefits of the procedure to the patient.</a:t>
            </a:r>
          </a:p>
          <a:p>
            <a:pPr lvl="0" rtl="0">
              <a:lnSpc>
                <a:spcPct val="107000"/>
              </a:lnSpc>
            </a:pPr>
            <a:endParaRPr lang="en-US" sz="2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85156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C3324-CA53-4E77-B4B2-5561BFEA675B}"/>
              </a:ext>
            </a:extLst>
          </p:cNvPr>
          <p:cNvSpPr>
            <a:spLocks noGrp="1"/>
          </p:cNvSpPr>
          <p:nvPr>
            <p:ph type="title"/>
          </p:nvPr>
        </p:nvSpPr>
        <p:spPr>
          <a:xfrm>
            <a:off x="3706670" y="2377743"/>
            <a:ext cx="10364451" cy="1596177"/>
          </a:xfrm>
        </p:spPr>
        <p:txBody>
          <a:bodyPr>
            <a:normAutofit/>
          </a:bodyPr>
          <a:lstStyle/>
          <a:p>
            <a:r>
              <a:rPr lang="en-US" sz="5400" dirty="0"/>
              <a:t>Thankyou</a:t>
            </a:r>
            <a:endParaRPr lang="en-IN" sz="5400" dirty="0"/>
          </a:p>
        </p:txBody>
      </p:sp>
    </p:spTree>
    <p:extLst>
      <p:ext uri="{BB962C8B-B14F-4D97-AF65-F5344CB8AC3E}">
        <p14:creationId xmlns:p14="http://schemas.microsoft.com/office/powerpoint/2010/main" val="227136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B80C681-BA39-4F7D-811C-C4506858F4D9}"/>
              </a:ext>
            </a:extLst>
          </p:cNvPr>
          <p:cNvSpPr txBox="1"/>
          <p:nvPr/>
        </p:nvSpPr>
        <p:spPr>
          <a:xfrm>
            <a:off x="0" y="563525"/>
            <a:ext cx="12192000" cy="5693866"/>
          </a:xfrm>
          <a:prstGeom prst="rect">
            <a:avLst/>
          </a:prstGeom>
          <a:noFill/>
        </p:spPr>
        <p:txBody>
          <a:bodyPr wrap="square">
            <a:spAutoFit/>
          </a:bodyPr>
          <a:lstStyle/>
          <a:p>
            <a:pPr marL="285750" indent="-285750">
              <a:buFont typeface="Wingdings" panose="05000000000000000000" pitchFamily="2" charset="2"/>
              <a:buChar char="q"/>
            </a:pPr>
            <a:r>
              <a:rPr lang="en-IN" sz="2800" dirty="0">
                <a:solidFill>
                  <a:srgbClr val="3B3835"/>
                </a:solidFill>
                <a:effectLst/>
                <a:latin typeface="Helvetica" panose="020B0604020202020204" pitchFamily="34" charset="0"/>
                <a:ea typeface="Calibri" panose="020F0502020204030204" pitchFamily="34" charset="0"/>
              </a:rPr>
              <a:t>It is defined as voluntary acceptance after full understanding, by a competent patient , of a plan for medical care after physician adequately discloses the proposed plan, its risks and benefits, and alternative approaches.</a:t>
            </a:r>
            <a:endParaRPr lang="en-IN" sz="2800" dirty="0">
              <a:solidFill>
                <a:srgbClr val="3B3835"/>
              </a:solidFill>
              <a:latin typeface="Helvetica" panose="020B0604020202020204" pitchFamily="34" charset="0"/>
              <a:ea typeface="Calibri" panose="020F0502020204030204" pitchFamily="34" charset="0"/>
              <a:cs typeface="Helvetica" panose="020B0604020202020204" pitchFamily="34" charset="0"/>
              <a:sym typeface="Symbol" panose="05050102010706020507" pitchFamily="18" charset="2"/>
            </a:endParaRPr>
          </a:p>
          <a:p>
            <a:pPr marL="285750" indent="-285750">
              <a:buFont typeface="Wingdings" panose="05000000000000000000" pitchFamily="2" charset="2"/>
              <a:buChar char="q"/>
            </a:pPr>
            <a:r>
              <a:rPr lang="en-IN" sz="2800" dirty="0">
                <a:solidFill>
                  <a:srgbClr val="3B3835"/>
                </a:solidFill>
                <a:effectLst/>
                <a:latin typeface="Helvetica" panose="020B0604020202020204" pitchFamily="34" charset="0"/>
                <a:ea typeface="Calibri" panose="020F0502020204030204" pitchFamily="34" charset="0"/>
              </a:rPr>
              <a:t>The decision-making capacity is free from coercion or manipulation by the patient/doctor.</a:t>
            </a:r>
          </a:p>
          <a:p>
            <a:pPr marL="285750" indent="-285750">
              <a:buFont typeface="Wingdings" panose="05000000000000000000" pitchFamily="2" charset="2"/>
              <a:buChar char="q"/>
            </a:pPr>
            <a:r>
              <a:rPr lang="en-IN" sz="2800" dirty="0">
                <a:solidFill>
                  <a:srgbClr val="3B3835"/>
                </a:solidFill>
                <a:effectLst/>
                <a:latin typeface="Helvetica" panose="020B0604020202020204" pitchFamily="34" charset="0"/>
                <a:ea typeface="Calibri" panose="020F0502020204030204" pitchFamily="34" charset="0"/>
                <a:cs typeface="Mangal" panose="02040503050203030202" pitchFamily="18" charset="0"/>
              </a:rPr>
              <a:t>COMPONENTS: Informed consent must contain four vital components:-</a:t>
            </a:r>
            <a:endParaRPr lang="en-IN" sz="2800" dirty="0">
              <a:solidFill>
                <a:srgbClr val="3B3835"/>
              </a:solidFill>
              <a:latin typeface="Helvetica" panose="020B0604020202020204" pitchFamily="34" charset="0"/>
              <a:ea typeface="Calibri" panose="020F0502020204030204" pitchFamily="34" charset="0"/>
              <a:cs typeface="Helvetica" panose="020B0604020202020204" pitchFamily="34" charset="0"/>
              <a:sym typeface="Symbol" panose="05050102010706020507" pitchFamily="18" charset="2"/>
            </a:endParaRPr>
          </a:p>
          <a:p>
            <a:pPr marL="285750" indent="-285750">
              <a:buFont typeface="Arial" panose="020B0604020202020204" pitchFamily="34" charset="0"/>
              <a:buChar char="•"/>
            </a:pPr>
            <a:r>
              <a:rPr lang="en-IN" sz="2800" dirty="0">
                <a:solidFill>
                  <a:srgbClr val="3B3835"/>
                </a:solidFill>
                <a:effectLst/>
                <a:latin typeface="Helvetica" panose="020B0604020202020204" pitchFamily="34" charset="0"/>
                <a:ea typeface="Calibri" panose="020F0502020204030204" pitchFamily="34" charset="0"/>
                <a:cs typeface="Mangal" panose="02040503050203030202" pitchFamily="18" charset="0"/>
              </a:rPr>
              <a:t>Mental capacity of the patient to enter into a contract (This also includes his ability to understand information given)</a:t>
            </a:r>
            <a:endParaRPr lang="en-IN" sz="2800" dirty="0">
              <a:solidFill>
                <a:srgbClr val="3B3835"/>
              </a:solidFill>
              <a:effectLst/>
              <a:latin typeface="Helvetica" panose="020B0604020202020204" pitchFamily="34" charset="0"/>
              <a:ea typeface="Calibri" panose="020F0502020204030204" pitchFamily="34" charset="0"/>
              <a:cs typeface="Helvetica" panose="020B0604020202020204" pitchFamily="34" charset="0"/>
              <a:sym typeface="Symbol" panose="05050102010706020507" pitchFamily="18" charset="2"/>
            </a:endParaRPr>
          </a:p>
          <a:p>
            <a:pPr marL="285750" indent="-285750">
              <a:buFont typeface="Arial" panose="020B0604020202020204" pitchFamily="34" charset="0"/>
              <a:buChar char="•"/>
            </a:pPr>
            <a:r>
              <a:rPr lang="en-IN" sz="2800" dirty="0">
                <a:solidFill>
                  <a:srgbClr val="3B3835"/>
                </a:solidFill>
                <a:effectLst/>
                <a:latin typeface="Helvetica" panose="020B0604020202020204" pitchFamily="34" charset="0"/>
                <a:ea typeface="Calibri" panose="020F0502020204030204" pitchFamily="34" charset="0"/>
                <a:cs typeface="Mangal" panose="02040503050203030202" pitchFamily="18" charset="0"/>
              </a:rPr>
              <a:t>Complete Information to be provided by doctor</a:t>
            </a:r>
            <a:r>
              <a:rPr lang="en-IN" sz="2800" dirty="0">
                <a:solidFill>
                  <a:srgbClr val="3B3835"/>
                </a:solidFill>
                <a:latin typeface="Helvetica" panose="020B0604020202020204" pitchFamily="34" charset="0"/>
                <a:ea typeface="Calibri" panose="020F0502020204030204" pitchFamily="34" charset="0"/>
                <a:cs typeface="Helvetica" panose="020B0604020202020204" pitchFamily="34" charset="0"/>
                <a:sym typeface="Symbol" panose="05050102010706020507" pitchFamily="18" charset="2"/>
              </a:rPr>
              <a:t>.</a:t>
            </a:r>
          </a:p>
          <a:p>
            <a:pPr marL="285750" indent="-285750">
              <a:buFont typeface="Arial" panose="020B0604020202020204" pitchFamily="34" charset="0"/>
              <a:buChar char="•"/>
            </a:pPr>
            <a:r>
              <a:rPr lang="en-IN" sz="2800" dirty="0">
                <a:solidFill>
                  <a:srgbClr val="3B3835"/>
                </a:solidFill>
                <a:effectLst/>
                <a:latin typeface="Helvetica" panose="020B0604020202020204" pitchFamily="34" charset="0"/>
                <a:ea typeface="Calibri" panose="020F0502020204030204" pitchFamily="34" charset="0"/>
                <a:cs typeface="Mangal" panose="02040503050203030202" pitchFamily="18" charset="0"/>
              </a:rPr>
              <a:t>Voluntary acceptance of the procedure by the patient</a:t>
            </a:r>
            <a:endParaRPr lang="en-IN" sz="2800" dirty="0">
              <a:solidFill>
                <a:srgbClr val="3B3835"/>
              </a:solidFill>
              <a:latin typeface="Helvetica" panose="020B0604020202020204" pitchFamily="34" charset="0"/>
              <a:ea typeface="Calibri" panose="020F0502020204030204" pitchFamily="34" charset="0"/>
              <a:cs typeface="Helvetica" panose="020B0604020202020204" pitchFamily="34" charset="0"/>
              <a:sym typeface="Symbol" panose="05050102010706020507" pitchFamily="18" charset="2"/>
            </a:endParaRPr>
          </a:p>
          <a:p>
            <a:pPr marL="285750" indent="-285750">
              <a:buFont typeface="Arial" panose="020B0604020202020204" pitchFamily="34" charset="0"/>
              <a:buChar char="•"/>
            </a:pPr>
            <a:r>
              <a:rPr lang="en-IN" sz="2800" dirty="0">
                <a:solidFill>
                  <a:srgbClr val="3B3835"/>
                </a:solidFill>
                <a:effectLst/>
                <a:latin typeface="Helvetica" panose="020B0604020202020204" pitchFamily="34" charset="0"/>
                <a:ea typeface="Calibri" panose="020F0502020204030204" pitchFamily="34" charset="0"/>
                <a:cs typeface="Mangal" panose="02040503050203030202" pitchFamily="18" charset="0"/>
              </a:rPr>
              <a:t>Should be person specific and the procedure specific</a:t>
            </a:r>
            <a:r>
              <a:rPr lang="en-IN" sz="2800" dirty="0">
                <a:effectLst/>
                <a:latin typeface="Calibri" panose="020F0502020204030204" pitchFamily="34" charset="0"/>
                <a:ea typeface="Calibri" panose="020F0502020204030204" pitchFamily="34" charset="0"/>
                <a:cs typeface="Mangal" panose="02040503050203030202" pitchFamily="18" charset="0"/>
              </a:rPr>
              <a:t>.</a:t>
            </a:r>
          </a:p>
          <a:p>
            <a:pPr marL="285750" indent="-285750">
              <a:buFont typeface="Wingdings" panose="05000000000000000000" pitchFamily="2" charset="2"/>
              <a:buChar char="q"/>
            </a:pPr>
            <a:endParaRPr lang="en-IN" sz="2800" dirty="0"/>
          </a:p>
        </p:txBody>
      </p:sp>
    </p:spTree>
    <p:extLst>
      <p:ext uri="{BB962C8B-B14F-4D97-AF65-F5344CB8AC3E}">
        <p14:creationId xmlns:p14="http://schemas.microsoft.com/office/powerpoint/2010/main" val="319364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D4756E-C04E-48D5-B4EB-9E5BB98140A3}"/>
              </a:ext>
            </a:extLst>
          </p:cNvPr>
          <p:cNvSpPr txBox="1"/>
          <p:nvPr/>
        </p:nvSpPr>
        <p:spPr>
          <a:xfrm>
            <a:off x="276639" y="257687"/>
            <a:ext cx="11638722" cy="5345053"/>
          </a:xfrm>
          <a:prstGeom prst="rect">
            <a:avLst/>
          </a:prstGeom>
          <a:noFill/>
        </p:spPr>
        <p:txBody>
          <a:bodyPr wrap="square">
            <a:spAutoFit/>
          </a:bodyPr>
          <a:lstStyle/>
          <a:p>
            <a:pPr marL="285750" lvl="0" indent="-285750">
              <a:lnSpc>
                <a:spcPct val="107000"/>
              </a:lnSpc>
              <a:spcAft>
                <a:spcPts val="800"/>
              </a:spcAft>
              <a:buFont typeface="Wingdings" panose="05000000000000000000" pitchFamily="2" charset="2"/>
              <a:buChar char="q"/>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CONTENTS/ELEMENTS OF THE CONSENT:</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Condition (Disease) of the patient</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Purpose and Nature of intervention</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Consequences of such intervention</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Any alternatives available, and their risks and benefits</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Risks </a:t>
            </a:r>
            <a:r>
              <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rPr>
              <a:t>&amp; benefits of the intervention</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Prognosis in the absence of intervention</a:t>
            </a:r>
            <a:endParaRPr lang="en-IN" sz="2400" dirty="0">
              <a:solidFill>
                <a:srgbClr val="3B3835"/>
              </a:solidFill>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The immediate and future cost</a:t>
            </a:r>
          </a:p>
          <a:p>
            <a:pPr marL="285750" lvl="0" indent="-285750">
              <a:lnSpc>
                <a:spcPct val="107000"/>
              </a:lnSpc>
              <a:spcAft>
                <a:spcPts val="800"/>
              </a:spcAft>
              <a:buFont typeface="Wingdings" panose="05000000000000000000" pitchFamily="2" charset="2"/>
              <a:buChar char="§"/>
              <a:tabLst>
                <a:tab pos="457200" algn="l"/>
              </a:tabLst>
            </a:pPr>
            <a:r>
              <a:rPr lang="en-US" sz="2400" dirty="0">
                <a:solidFill>
                  <a:srgbClr val="000000"/>
                </a:solidFill>
                <a:latin typeface="Calibri" panose="020F0502020204030204" pitchFamily="34" charset="0"/>
                <a:cs typeface="Calibri" panose="020F0502020204030204" pitchFamily="34" charset="0"/>
              </a:rPr>
              <a:t>A</a:t>
            </a:r>
            <a:r>
              <a:rPr lang="en-US" sz="2400" b="0" i="0" dirty="0">
                <a:solidFill>
                  <a:srgbClr val="000000"/>
                </a:solidFill>
                <a:effectLst/>
                <a:latin typeface="Calibri" panose="020F0502020204030204" pitchFamily="34" charset="0"/>
                <a:cs typeface="Calibri" panose="020F0502020204030204" pitchFamily="34" charset="0"/>
              </a:rPr>
              <a:t>ssessment of the patient's understanding of elements</a:t>
            </a:r>
            <a:endPar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nSpc>
                <a:spcPct val="107000"/>
              </a:lnSpc>
              <a:spcAft>
                <a:spcPts val="800"/>
              </a:spcAft>
              <a:buFont typeface="Wingdings" panose="05000000000000000000" pitchFamily="2" charset="2"/>
              <a:buChar char="q"/>
              <a:tabLst>
                <a:tab pos="457200" algn="l"/>
              </a:tabLst>
            </a:pPr>
            <a:r>
              <a:rPr lang="en-IN" sz="2400" dirty="0">
                <a:solidFill>
                  <a:srgbClr val="3B3835"/>
                </a:solidFill>
                <a:effectLst/>
                <a:latin typeface="Calibri" panose="020F0502020204030204" pitchFamily="34" charset="0"/>
                <a:ea typeface="Times New Roman" panose="02020603050405020304" pitchFamily="18" charset="0"/>
                <a:cs typeface="Calibri" panose="020F0502020204030204" pitchFamily="34" charset="0"/>
              </a:rPr>
              <a:t>The knowledge regarding the intervention should be in an understandable language and format so that decision in the form of authorization can be made by the patient.</a:t>
            </a:r>
            <a:endParaRPr lang="en-IN" sz="2400" dirty="0">
              <a:solidFill>
                <a:srgbClr val="3B3835"/>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1585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53E580-9800-44DB-B54D-449932DE8A6D}"/>
              </a:ext>
            </a:extLst>
          </p:cNvPr>
          <p:cNvSpPr txBox="1"/>
          <p:nvPr/>
        </p:nvSpPr>
        <p:spPr>
          <a:xfrm>
            <a:off x="113201" y="-8526"/>
            <a:ext cx="11092069" cy="3954352"/>
          </a:xfrm>
          <a:prstGeom prst="rect">
            <a:avLst/>
          </a:prstGeom>
          <a:noFill/>
        </p:spPr>
        <p:txBody>
          <a:bodyPr wrap="square">
            <a:spAutoFit/>
          </a:bodyPr>
          <a:lstStyle/>
          <a:p>
            <a:pPr marL="285750" lvl="0" indent="-285750">
              <a:lnSpc>
                <a:spcPct val="107000"/>
              </a:lnSpc>
              <a:spcAft>
                <a:spcPts val="800"/>
              </a:spcAft>
              <a:buFont typeface="Wingdings" panose="05000000000000000000" pitchFamily="2" charset="2"/>
              <a:buChar char="q"/>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ELIGIBILITY FOR CONSENT:</a:t>
            </a:r>
            <a:endPar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Age,</a:t>
            </a:r>
            <a:endPar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Soundness of mind,</a:t>
            </a:r>
            <a:endPar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Ability to understand</a:t>
            </a:r>
            <a:endPar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Remember the information given,</a:t>
            </a:r>
            <a:endParaRPr lang="en-IN" sz="2400" dirty="0">
              <a:solidFill>
                <a:srgbClr val="3B3835"/>
              </a:solidFill>
              <a:latin typeface="Helvetica" panose="020B0604020202020204" pitchFamily="34" charset="0"/>
              <a:ea typeface="Times New Roman" panose="02020603050405020304" pitchFamily="18" charset="0"/>
              <a:cs typeface="Helvetica" panose="020B0604020202020204" pitchFamily="34" charset="0"/>
              <a:sym typeface="Symbol" panose="05050102010706020507" pitchFamily="18" charset="2"/>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Ability to deliberate and decide the treatment choices</a:t>
            </a:r>
            <a:endParaRPr lang="en-IN" sz="2400" dirty="0">
              <a:solidFill>
                <a:srgbClr val="3B3835"/>
              </a:solidFill>
              <a:latin typeface="Helvetica" panose="020B0604020202020204" pitchFamily="34" charset="0"/>
              <a:ea typeface="Times New Roman" panose="02020603050405020304" pitchFamily="18" charset="0"/>
              <a:cs typeface="Mangal" panose="02040503050203030202" pitchFamily="18" charset="0"/>
            </a:endParaRPr>
          </a:p>
          <a:p>
            <a:pPr marL="285750" lvl="0" indent="-285750">
              <a:lnSpc>
                <a:spcPct val="107000"/>
              </a:lnSpc>
              <a:spcAft>
                <a:spcPts val="800"/>
              </a:spcAft>
              <a:buFont typeface="Wingdings" panose="05000000000000000000" pitchFamily="2" charset="2"/>
              <a:buChar char="§"/>
              <a:tabLst>
                <a:tab pos="457200" algn="l"/>
              </a:tabLst>
            </a:pPr>
            <a:r>
              <a:rPr lang="en-IN" sz="2400" dirty="0">
                <a:solidFill>
                  <a:srgbClr val="3B3835"/>
                </a:solidFill>
                <a:effectLst/>
                <a:latin typeface="Helvetica" panose="020B0604020202020204" pitchFamily="34" charset="0"/>
                <a:ea typeface="Times New Roman" panose="02020603050405020304" pitchFamily="18" charset="0"/>
                <a:cs typeface="Mangal" panose="02040503050203030202" pitchFamily="18" charset="0"/>
              </a:rPr>
              <a:t> Believes that the information applies to the said patient and specific purpose.</a:t>
            </a:r>
            <a:endParaRPr lang="en-IN" sz="2400" dirty="0">
              <a:solidFill>
                <a:srgbClr val="3B3835"/>
              </a:solidFill>
              <a:effectLst/>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800"/>
              </a:spcAft>
            </a:pPr>
            <a:r>
              <a:rPr lang="en-IN" sz="2400" dirty="0">
                <a:effectLst/>
                <a:latin typeface="Calibri" panose="020F0502020204030204" pitchFamily="34" charset="0"/>
                <a:ea typeface="Calibri" panose="020F0502020204030204" pitchFamily="34" charset="0"/>
                <a:cs typeface="Mangal" panose="02040503050203030202" pitchFamily="18" charset="0"/>
              </a:rPr>
              <a:t> </a:t>
            </a:r>
          </a:p>
        </p:txBody>
      </p:sp>
      <p:sp>
        <p:nvSpPr>
          <p:cNvPr id="4" name="TextBox 3">
            <a:extLst>
              <a:ext uri="{FF2B5EF4-FFF2-40B4-BE49-F238E27FC236}">
                <a16:creationId xmlns:a16="http://schemas.microsoft.com/office/drawing/2014/main" id="{0CAD7069-FBBE-4D18-B159-2AAF79790499}"/>
              </a:ext>
            </a:extLst>
          </p:cNvPr>
          <p:cNvSpPr txBox="1"/>
          <p:nvPr/>
        </p:nvSpPr>
        <p:spPr>
          <a:xfrm>
            <a:off x="113201" y="3607240"/>
            <a:ext cx="11853512" cy="2943626"/>
          </a:xfrm>
          <a:prstGeom prst="rect">
            <a:avLst/>
          </a:prstGeom>
          <a:noFill/>
        </p:spPr>
        <p:txBody>
          <a:bodyPr wrap="square">
            <a:spAutoFit/>
          </a:bodyPr>
          <a:lstStyle/>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Legal and moral imperatives for informed consent are based on the ethical principle of respect for patient autonomy. </a:t>
            </a:r>
            <a:r>
              <a:rPr lang="en-IN" sz="2400" b="1" u="sng" dirty="0">
                <a:effectLst/>
                <a:latin typeface="Calibri" panose="020F0502020204030204" pitchFamily="34" charset="0"/>
                <a:ea typeface="Calibri" panose="020F0502020204030204" pitchFamily="34" charset="0"/>
                <a:cs typeface="Mangal" panose="02040503050203030202" pitchFamily="18" charset="0"/>
              </a:rPr>
              <a:t>Autonomy</a:t>
            </a:r>
            <a:r>
              <a:rPr lang="en-IN" sz="2400" u="sng" dirty="0">
                <a:effectLst/>
                <a:latin typeface="Calibri" panose="020F0502020204030204" pitchFamily="34" charset="0"/>
                <a:ea typeface="Calibri" panose="020F0502020204030204" pitchFamily="34" charset="0"/>
                <a:cs typeface="Mangal" panose="02040503050203030202" pitchFamily="18" charset="0"/>
              </a:rPr>
              <a:t> </a:t>
            </a:r>
            <a:r>
              <a:rPr lang="en-IN" sz="2400" dirty="0">
                <a:effectLst/>
                <a:latin typeface="Calibri" panose="020F0502020204030204" pitchFamily="34" charset="0"/>
                <a:ea typeface="Calibri" panose="020F0502020204030204" pitchFamily="34" charset="0"/>
                <a:cs typeface="Mangal" panose="02040503050203030202" pitchFamily="18" charset="0"/>
              </a:rPr>
              <a:t>refers to the ability to choose without controlling interferences by others and without personal limitations that prevent meaningful choices, such as inadequate information or understanding. Individuals have the right to determine what happens to them to the degree to which they are capable.</a:t>
            </a:r>
          </a:p>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The informed consent process requires honest disclosure of medical information to the patient</a:t>
            </a:r>
          </a:p>
        </p:txBody>
      </p:sp>
    </p:spTree>
    <p:extLst>
      <p:ext uri="{BB962C8B-B14F-4D97-AF65-F5344CB8AC3E}">
        <p14:creationId xmlns:p14="http://schemas.microsoft.com/office/powerpoint/2010/main" val="3146210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52B137-1F92-4FE1-83AE-CF39683B4427}"/>
              </a:ext>
            </a:extLst>
          </p:cNvPr>
          <p:cNvSpPr txBox="1"/>
          <p:nvPr/>
        </p:nvSpPr>
        <p:spPr>
          <a:xfrm>
            <a:off x="3846328" y="189679"/>
            <a:ext cx="6097772" cy="532903"/>
          </a:xfrm>
          <a:prstGeom prst="rect">
            <a:avLst/>
          </a:prstGeom>
          <a:noFill/>
        </p:spPr>
        <p:txBody>
          <a:bodyPr wrap="square">
            <a:spAutoFit/>
          </a:bodyPr>
          <a:lstStyle/>
          <a:p>
            <a:pPr>
              <a:lnSpc>
                <a:spcPct val="107000"/>
              </a:lnSpc>
              <a:spcAft>
                <a:spcPts val="800"/>
              </a:spcAft>
            </a:pPr>
            <a:r>
              <a:rPr lang="en-IN" sz="2800" b="1" dirty="0">
                <a:effectLst/>
                <a:latin typeface="Calibri" panose="020F0502020204030204" pitchFamily="34" charset="0"/>
                <a:ea typeface="Calibri" panose="020F0502020204030204" pitchFamily="34" charset="0"/>
                <a:cs typeface="Mangal" panose="02040503050203030202" pitchFamily="18" charset="0"/>
              </a:rPr>
              <a:t>Competence and Capacity</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7" name="TextBox 6">
            <a:extLst>
              <a:ext uri="{FF2B5EF4-FFF2-40B4-BE49-F238E27FC236}">
                <a16:creationId xmlns:a16="http://schemas.microsoft.com/office/drawing/2014/main" id="{F6E458FD-ECDB-4F3A-AB16-5710FE267161}"/>
              </a:ext>
            </a:extLst>
          </p:cNvPr>
          <p:cNvSpPr txBox="1"/>
          <p:nvPr/>
        </p:nvSpPr>
        <p:spPr>
          <a:xfrm>
            <a:off x="59635" y="1254238"/>
            <a:ext cx="12072730" cy="4349524"/>
          </a:xfrm>
          <a:prstGeom prst="rect">
            <a:avLst/>
          </a:prstGeom>
          <a:noFill/>
        </p:spPr>
        <p:txBody>
          <a:bodyPr wrap="square">
            <a:spAutoFit/>
          </a:bodyPr>
          <a:lstStyle/>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Autonomy to make medical decisions cannot exist in the absence of competence.</a:t>
            </a:r>
          </a:p>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Impairments of capacity can be temporary or permanent. Examples:</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mental illnesses</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Dementia</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Immaturity</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Anxiety</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Pain</a:t>
            </a:r>
          </a:p>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Medication effects can variously impede competence, or improve it, depending on their effects and the context in which they are given. </a:t>
            </a:r>
          </a:p>
        </p:txBody>
      </p:sp>
    </p:spTree>
    <p:extLst>
      <p:ext uri="{BB962C8B-B14F-4D97-AF65-F5344CB8AC3E}">
        <p14:creationId xmlns:p14="http://schemas.microsoft.com/office/powerpoint/2010/main" val="3520762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FCCD06-999E-48AE-BD9D-111ECB625D1D}"/>
              </a:ext>
            </a:extLst>
          </p:cNvPr>
          <p:cNvSpPr txBox="1"/>
          <p:nvPr/>
        </p:nvSpPr>
        <p:spPr>
          <a:xfrm>
            <a:off x="278296" y="546835"/>
            <a:ext cx="11072191" cy="3939155"/>
          </a:xfrm>
          <a:prstGeom prst="rect">
            <a:avLst/>
          </a:prstGeom>
          <a:noFill/>
        </p:spPr>
        <p:txBody>
          <a:bodyPr wrap="square">
            <a:spAutoFit/>
          </a:bodyPr>
          <a:lstStyle/>
          <a:p>
            <a:pPr marL="342900" indent="-342900">
              <a:lnSpc>
                <a:spcPct val="107000"/>
              </a:lnSpc>
              <a:spcAft>
                <a:spcPts val="800"/>
              </a:spcAft>
              <a:buFont typeface="Wingdings" panose="05000000000000000000" pitchFamily="2" charset="2"/>
              <a:buChar char="§"/>
            </a:pPr>
            <a:r>
              <a:rPr lang="en-IN" sz="2400" dirty="0">
                <a:effectLst/>
                <a:latin typeface="Calibri" panose="020F0502020204030204" pitchFamily="34" charset="0"/>
                <a:ea typeface="Calibri" panose="020F0502020204030204" pitchFamily="34" charset="0"/>
                <a:cs typeface="Mangal" panose="02040503050203030202" pitchFamily="18" charset="0"/>
              </a:rPr>
              <a:t>Older patients, patients suffering from mental impairment, and children are particularly vulnerable to having their participation in medical decisions inappropriately curtailed or denied because their capacity to participate is frequently underestimated. </a:t>
            </a:r>
          </a:p>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Hearing loss, expressive aphasia, and other neurologic impairments can create the false impression that capacity is impaired. </a:t>
            </a:r>
          </a:p>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Many minors have the ability to make medical decisions but may be mistakenly excluded from the decision making process solely because of their age.</a:t>
            </a:r>
          </a:p>
          <a:p>
            <a:pPr marL="342900" indent="-34290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 Language barriers can present significant challenges to communication.</a:t>
            </a:r>
          </a:p>
        </p:txBody>
      </p:sp>
    </p:spTree>
    <p:extLst>
      <p:ext uri="{BB962C8B-B14F-4D97-AF65-F5344CB8AC3E}">
        <p14:creationId xmlns:p14="http://schemas.microsoft.com/office/powerpoint/2010/main" val="4261573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D2205-939C-4BB6-839F-86A723E6C9A0}"/>
              </a:ext>
            </a:extLst>
          </p:cNvPr>
          <p:cNvSpPr txBox="1"/>
          <p:nvPr/>
        </p:nvSpPr>
        <p:spPr>
          <a:xfrm>
            <a:off x="159025" y="470922"/>
            <a:ext cx="10455965" cy="5622437"/>
          </a:xfrm>
          <a:prstGeom prst="rect">
            <a:avLst/>
          </a:prstGeom>
          <a:noFill/>
        </p:spPr>
        <p:txBody>
          <a:bodyPr wrap="square">
            <a:spAutoFit/>
          </a:bodyPr>
          <a:lstStyle/>
          <a:p>
            <a:pPr marL="285750" indent="-28575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How do we recognize competence? Competence is defined functionally, and it is task specific. It cannot be defined to be absent by the mere presence of specific diagnoses or medications.</a:t>
            </a:r>
          </a:p>
          <a:p>
            <a:pPr marL="285750" indent="-28575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Claims that </a:t>
            </a:r>
            <a:r>
              <a:rPr lang="en-IN" sz="2400" dirty="0" err="1">
                <a:effectLst/>
                <a:latin typeface="Calibri" panose="020F0502020204030204" pitchFamily="34" charset="0"/>
                <a:ea typeface="Calibri" panose="020F0502020204030204" pitchFamily="34" charset="0"/>
                <a:cs typeface="Mangal" panose="02040503050203030202" pitchFamily="18" charset="0"/>
              </a:rPr>
              <a:t>premedications</a:t>
            </a:r>
            <a:r>
              <a:rPr lang="en-IN" sz="2400" dirty="0">
                <a:effectLst/>
                <a:latin typeface="Calibri" panose="020F0502020204030204" pitchFamily="34" charset="0"/>
                <a:ea typeface="Calibri" panose="020F0502020204030204" pitchFamily="34" charset="0"/>
                <a:cs typeface="Mangal" panose="02040503050203030202" pitchFamily="18" charset="0"/>
              </a:rPr>
              <a:t> automatically invalidate consent demonstrate a lack of understanding of the concept of competence</a:t>
            </a:r>
            <a:r>
              <a:rPr lang="en-IN" sz="2400" dirty="0">
                <a:latin typeface="Calibri" panose="020F0502020204030204" pitchFamily="34" charset="0"/>
                <a:ea typeface="Calibri" panose="020F0502020204030204" pitchFamily="34" charset="0"/>
                <a:cs typeface="Mangal" panose="02040503050203030202" pitchFamily="18" charset="0"/>
              </a:rPr>
              <a:t>.</a:t>
            </a:r>
          </a:p>
          <a:p>
            <a:pPr marL="285750" indent="-28575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If competence were automatically invalidated by the presence of specific medications (like </a:t>
            </a:r>
            <a:r>
              <a:rPr lang="en-IN" sz="2400" dirty="0" err="1">
                <a:effectLst/>
                <a:latin typeface="Calibri" panose="020F0502020204030204" pitchFamily="34" charset="0"/>
                <a:ea typeface="Calibri" panose="020F0502020204030204" pitchFamily="34" charset="0"/>
                <a:cs typeface="Mangal" panose="02040503050203030202" pitchFamily="18" charset="0"/>
              </a:rPr>
              <a:t>benzodiazepens,narcotics</a:t>
            </a:r>
            <a:r>
              <a:rPr lang="en-IN" sz="2400" dirty="0">
                <a:effectLst/>
                <a:latin typeface="Calibri" panose="020F0502020204030204" pitchFamily="34" charset="0"/>
                <a:ea typeface="Calibri" panose="020F0502020204030204" pitchFamily="34" charset="0"/>
                <a:cs typeface="Mangal" panose="02040503050203030202" pitchFamily="18" charset="0"/>
              </a:rPr>
              <a:t>), then we would be forced to carry out drug testing on all preoperative patients before obtaining consent. </a:t>
            </a:r>
          </a:p>
          <a:p>
            <a:pPr marL="285750" indent="-285750">
              <a:lnSpc>
                <a:spcPct val="107000"/>
              </a:lnSpc>
              <a:spcAft>
                <a:spcPts val="800"/>
              </a:spcAft>
              <a:buFont typeface="Wingdings" panose="05000000000000000000" pitchFamily="2" charset="2"/>
              <a:buChar char="q"/>
            </a:pPr>
            <a:r>
              <a:rPr lang="en-IN" sz="2400" dirty="0">
                <a:effectLst/>
                <a:latin typeface="Calibri" panose="020F0502020204030204" pitchFamily="34" charset="0"/>
                <a:ea typeface="Calibri" panose="020F0502020204030204" pitchFamily="34" charset="0"/>
                <a:cs typeface="Mangal" panose="02040503050203030202" pitchFamily="18" charset="0"/>
              </a:rPr>
              <a:t>A patient who is in severe pain, for example, is </a:t>
            </a:r>
            <a:r>
              <a:rPr lang="en-IN" sz="2400" dirty="0">
                <a:latin typeface="Calibri" panose="020F0502020204030204" pitchFamily="34" charset="0"/>
                <a:ea typeface="Calibri" panose="020F0502020204030204" pitchFamily="34" charset="0"/>
                <a:cs typeface="Mangal" panose="02040503050203030202" pitchFamily="18" charset="0"/>
              </a:rPr>
              <a:t>un</a:t>
            </a:r>
            <a:r>
              <a:rPr lang="en-IN" sz="2400" dirty="0">
                <a:effectLst/>
                <a:latin typeface="Calibri" panose="020F0502020204030204" pitchFamily="34" charset="0"/>
                <a:ea typeface="Calibri" panose="020F0502020204030204" pitchFamily="34" charset="0"/>
                <a:cs typeface="Mangal" panose="02040503050203030202" pitchFamily="18" charset="0"/>
              </a:rPr>
              <a:t>able to focus on detailed risks and alternatives of a proposed procedure without first receiving medication. </a:t>
            </a:r>
            <a:r>
              <a:rPr lang="en-IN" sz="2400" dirty="0">
                <a:latin typeface="Calibri" panose="020F0502020204030204" pitchFamily="34" charset="0"/>
                <a:ea typeface="Calibri" panose="020F0502020204030204" pitchFamily="34" charset="0"/>
                <a:cs typeface="Mangal" panose="02040503050203030202" pitchFamily="18" charset="0"/>
              </a:rPr>
              <a:t>Thus,</a:t>
            </a:r>
            <a:r>
              <a:rPr lang="en-IN" sz="2400" dirty="0">
                <a:effectLst/>
                <a:latin typeface="Calibri" panose="020F0502020204030204" pitchFamily="34" charset="0"/>
                <a:ea typeface="Calibri" panose="020F0502020204030204" pitchFamily="34" charset="0"/>
                <a:cs typeface="Mangal" panose="02040503050203030202" pitchFamily="18" charset="0"/>
              </a:rPr>
              <a:t> treatment of severe pain may actually improve competence during the informed consent process.</a:t>
            </a:r>
          </a:p>
          <a:p>
            <a:pPr>
              <a:lnSpc>
                <a:spcPct val="107000"/>
              </a:lnSpc>
              <a:spcAft>
                <a:spcPts val="800"/>
              </a:spcAft>
            </a:pP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9394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33853D-6780-40C6-8DE8-64044A46FAAF}"/>
              </a:ext>
            </a:extLst>
          </p:cNvPr>
          <p:cNvSpPr txBox="1"/>
          <p:nvPr/>
        </p:nvSpPr>
        <p:spPr>
          <a:xfrm>
            <a:off x="516834" y="535085"/>
            <a:ext cx="11241157" cy="4041747"/>
          </a:xfrm>
          <a:prstGeom prst="rect">
            <a:avLst/>
          </a:prstGeom>
          <a:noFill/>
        </p:spPr>
        <p:txBody>
          <a:bodyPr wrap="square">
            <a:spAutoFit/>
          </a:bodyPr>
          <a:lstStyle/>
          <a:p>
            <a:pPr marL="342900" indent="-342900">
              <a:lnSpc>
                <a:spcPct val="107000"/>
              </a:lnSpc>
              <a:spcAft>
                <a:spcPts val="800"/>
              </a:spcAft>
              <a:buFont typeface="Wingdings" panose="05000000000000000000" pitchFamily="2" charset="2"/>
              <a:buChar char="q"/>
            </a:pPr>
            <a:r>
              <a:rPr lang="en-IN" sz="2400" dirty="0">
                <a:latin typeface="Calibri" panose="020F0502020204030204" pitchFamily="34" charset="0"/>
                <a:ea typeface="Calibri" panose="020F0502020204030204" pitchFamily="34" charset="0"/>
                <a:cs typeface="Mangal" panose="02040503050203030202" pitchFamily="18" charset="0"/>
              </a:rPr>
              <a:t>T</a:t>
            </a:r>
            <a:r>
              <a:rPr lang="en-IN" sz="2400" dirty="0">
                <a:effectLst/>
                <a:latin typeface="Calibri" panose="020F0502020204030204" pitchFamily="34" charset="0"/>
                <a:ea typeface="Calibri" panose="020F0502020204030204" pitchFamily="34" charset="0"/>
                <a:cs typeface="Mangal" panose="02040503050203030202" pitchFamily="18" charset="0"/>
              </a:rPr>
              <a:t>here are several functional elements to competence: </a:t>
            </a:r>
          </a:p>
          <a:p>
            <a:pPr marL="457200" indent="-457200">
              <a:lnSpc>
                <a:spcPct val="107000"/>
              </a:lnSpc>
              <a:spcAft>
                <a:spcPts val="800"/>
              </a:spcAft>
              <a:buAutoNum type="arabicParenBoth"/>
            </a:pPr>
            <a:r>
              <a:rPr lang="en-IN" sz="2400" dirty="0">
                <a:effectLst/>
                <a:latin typeface="Calibri" panose="020F0502020204030204" pitchFamily="34" charset="0"/>
                <a:ea typeface="Calibri" panose="020F0502020204030204" pitchFamily="34" charset="0"/>
                <a:cs typeface="Mangal" panose="02040503050203030202" pitchFamily="18" charset="0"/>
              </a:rPr>
              <a:t>Understanding - Can the patient receive and understand treatment-related information? </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Mangal" panose="02040503050203030202" pitchFamily="18" charset="0"/>
              </a:rPr>
              <a:t>(2) Appreciation - Does the patient have insight about the disorder and its consequences and potential treatment options? Does the patient understand that treatment could be beneficial in some way? </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Mangal" panose="02040503050203030202" pitchFamily="18" charset="0"/>
              </a:rPr>
              <a:t>(3) Reasoning - Is the patient able to use logic to compare the risks and benefits of treatment alternatives? </a:t>
            </a:r>
            <a:endParaRPr lang="en-IN" sz="2400" dirty="0">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800"/>
              </a:spcAft>
            </a:pPr>
            <a:r>
              <a:rPr lang="en-IN" sz="2400" dirty="0">
                <a:effectLst/>
                <a:latin typeface="Calibri" panose="020F0502020204030204" pitchFamily="34" charset="0"/>
                <a:ea typeface="Calibri" panose="020F0502020204030204" pitchFamily="34" charset="0"/>
                <a:cs typeface="Mangal" panose="02040503050203030202" pitchFamily="18" charset="0"/>
              </a:rPr>
              <a:t>(4) Evidence of a choice - Can the patient communicate a choice?</a:t>
            </a:r>
          </a:p>
        </p:txBody>
      </p:sp>
    </p:spTree>
    <p:extLst>
      <p:ext uri="{BB962C8B-B14F-4D97-AF65-F5344CB8AC3E}">
        <p14:creationId xmlns:p14="http://schemas.microsoft.com/office/powerpoint/2010/main" val="394851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D28C913-234B-4278-8237-D95FEC60E9BF}"/>
              </a:ext>
            </a:extLst>
          </p:cNvPr>
          <p:cNvSpPr txBox="1"/>
          <p:nvPr/>
        </p:nvSpPr>
        <p:spPr>
          <a:xfrm>
            <a:off x="119271" y="479745"/>
            <a:ext cx="10287000" cy="5262979"/>
          </a:xfrm>
          <a:prstGeom prst="rect">
            <a:avLst/>
          </a:prstGeom>
          <a:noFill/>
        </p:spPr>
        <p:txBody>
          <a:bodyPr wrap="square">
            <a:spAutoFit/>
          </a:bodyPr>
          <a:lstStyle/>
          <a:p>
            <a:pPr marL="285750" indent="-285750" algn="l">
              <a:buFont typeface="Wingdings" panose="05000000000000000000" pitchFamily="2" charset="2"/>
              <a:buChar char="q"/>
            </a:pPr>
            <a:r>
              <a:rPr lang="en-US" sz="2400" dirty="0">
                <a:solidFill>
                  <a:srgbClr val="000000"/>
                </a:solidFill>
                <a:effectLst/>
                <a:latin typeface="Calibri" panose="020F0502020204030204" pitchFamily="34" charset="0"/>
                <a:cs typeface="Calibri" panose="020F0502020204030204" pitchFamily="34" charset="0"/>
              </a:rPr>
              <a:t>Adequacy of Informed Consent</a:t>
            </a:r>
          </a:p>
          <a:p>
            <a:pPr algn="l"/>
            <a:r>
              <a:rPr lang="en-US" sz="2400" dirty="0">
                <a:solidFill>
                  <a:srgbClr val="000000"/>
                </a:solidFill>
                <a:effectLst/>
                <a:latin typeface="Calibri" panose="020F0502020204030204" pitchFamily="34" charset="0"/>
                <a:cs typeface="Calibri" panose="020F0502020204030204" pitchFamily="34" charset="0"/>
              </a:rPr>
              <a:t>The required standard for informed consent is determined by the state. The three acceptable legal approaches to adequate informed consent are </a:t>
            </a:r>
          </a:p>
          <a:p>
            <a:pPr marL="457200" indent="-457200" algn="l">
              <a:buAutoNum type="arabicParenBoth"/>
            </a:pPr>
            <a:r>
              <a:rPr lang="en-US" sz="2400" dirty="0">
                <a:solidFill>
                  <a:srgbClr val="000000"/>
                </a:solidFill>
                <a:effectLst/>
                <a:latin typeface="Calibri" panose="020F0502020204030204" pitchFamily="34" charset="0"/>
                <a:cs typeface="Calibri" panose="020F0502020204030204" pitchFamily="34" charset="0"/>
              </a:rPr>
              <a:t>Subjective standard: What would this patient need to know and understand to make an informed decision? </a:t>
            </a:r>
          </a:p>
          <a:p>
            <a:pPr marL="457200" indent="-457200" algn="l">
              <a:buAutoNum type="arabicParenBoth"/>
            </a:pPr>
            <a:r>
              <a:rPr lang="en-US" sz="2400" dirty="0">
                <a:solidFill>
                  <a:srgbClr val="000000"/>
                </a:solidFill>
                <a:effectLst/>
                <a:latin typeface="Calibri" panose="020F0502020204030204" pitchFamily="34" charset="0"/>
                <a:cs typeface="Calibri" panose="020F0502020204030204" pitchFamily="34" charset="0"/>
              </a:rPr>
              <a:t>Reasonable patient standard: What would the average patient need to know to be an informed participant in the decision? (</a:t>
            </a:r>
          </a:p>
          <a:p>
            <a:pPr marL="457200" indent="-457200" algn="l">
              <a:buAutoNum type="arabicParenBoth"/>
            </a:pPr>
            <a:r>
              <a:rPr lang="en-US" sz="2400" dirty="0">
                <a:solidFill>
                  <a:srgbClr val="000000"/>
                </a:solidFill>
                <a:effectLst/>
                <a:latin typeface="Calibri" panose="020F0502020204030204" pitchFamily="34" charset="0"/>
                <a:cs typeface="Calibri" panose="020F0502020204030204" pitchFamily="34" charset="0"/>
              </a:rPr>
              <a:t> Reasonable physician standard: What would a typical physician say about this procedure?</a:t>
            </a:r>
          </a:p>
          <a:p>
            <a:pPr algn="l"/>
            <a:endParaRPr lang="en-US" sz="2400" dirty="0">
              <a:solidFill>
                <a:srgbClr val="000000"/>
              </a:solidFill>
              <a:effectLst/>
              <a:latin typeface="Calibri" panose="020F0502020204030204" pitchFamily="34" charset="0"/>
              <a:cs typeface="Calibri" panose="020F0502020204030204" pitchFamily="34" charset="0"/>
            </a:endParaRPr>
          </a:p>
          <a:p>
            <a:pPr algn="l"/>
            <a:r>
              <a:rPr lang="en-US" sz="2400" dirty="0">
                <a:solidFill>
                  <a:srgbClr val="000000"/>
                </a:solidFill>
                <a:effectLst/>
                <a:latin typeface="Calibri" panose="020F0502020204030204" pitchFamily="34" charset="0"/>
                <a:cs typeface="Calibri" panose="020F0502020204030204" pitchFamily="34" charset="0"/>
              </a:rPr>
              <a:t>Many states use the "reasonable patient standard" because it focuses on what a typical patient would need to know to understand the decision at hand. However, it is the sole obligation of the provider to determine which approach is appropriate for a given situation</a:t>
            </a:r>
          </a:p>
        </p:txBody>
      </p:sp>
    </p:spTree>
    <p:extLst>
      <p:ext uri="{BB962C8B-B14F-4D97-AF65-F5344CB8AC3E}">
        <p14:creationId xmlns:p14="http://schemas.microsoft.com/office/powerpoint/2010/main" val="38516775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1639</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Courier New</vt:lpstr>
      <vt:lpstr>Helvetica</vt:lpstr>
      <vt:lpstr>Times New Roman</vt:lpstr>
      <vt:lpstr>Trebuchet MS</vt:lpstr>
      <vt:lpstr>Wingdings</vt:lpstr>
      <vt:lpstr>Wingdings 3</vt:lpstr>
      <vt:lpstr>Facet</vt:lpstr>
      <vt:lpstr>INFORMED CONSENT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Fatema</dc:creator>
  <cp:lastModifiedBy>Fatema</cp:lastModifiedBy>
  <cp:revision>24</cp:revision>
  <dcterms:created xsi:type="dcterms:W3CDTF">2021-07-13T15:38:06Z</dcterms:created>
  <dcterms:modified xsi:type="dcterms:W3CDTF">2021-07-20T15:39:55Z</dcterms:modified>
</cp:coreProperties>
</file>