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63" r:id="rId4"/>
    <p:sldId id="257" r:id="rId5"/>
    <p:sldId id="258" r:id="rId6"/>
    <p:sldId id="259" r:id="rId7"/>
    <p:sldId id="260" r:id="rId8"/>
    <p:sldId id="286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0" r:id="rId27"/>
    <p:sldId id="279" r:id="rId28"/>
    <p:sldId id="281" r:id="rId29"/>
    <p:sldId id="282" r:id="rId30"/>
    <p:sldId id="283" r:id="rId31"/>
    <p:sldId id="284" r:id="rId32"/>
    <p:sldId id="285" r:id="rId33"/>
    <p:sldId id="289" r:id="rId34"/>
    <p:sldId id="290" r:id="rId35"/>
    <p:sldId id="291" r:id="rId36"/>
    <p:sldId id="28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11FAD-4CB2-C04D-8403-CD26584261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i-IN"/>
              <a:t>Labor Analgesia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40425-31FA-4343-AF11-A19CE28930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By dr. Ganesh c naik</a:t>
            </a:r>
          </a:p>
          <a:p>
            <a:r>
              <a:rPr lang="en-GB"/>
              <a:t>Under the guidance of dr. Anuja agrawal maam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86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9075A-6117-5E4D-A5E4-78D2F614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F79AA-68BC-8442-A52A-05B84C517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/>
              <a:t>Metabolic effects</a:t>
            </a:r>
          </a:p>
          <a:p>
            <a:pPr lvl="1"/>
            <a:r>
              <a:rPr lang="hi-IN"/>
              <a:t>Metabolic acidosis and ketosis are reversed</a:t>
            </a:r>
          </a:p>
          <a:p>
            <a:r>
              <a:rPr lang="hi-IN"/>
              <a:t>Psychological effects</a:t>
            </a:r>
          </a:p>
          <a:p>
            <a:pPr lvl="1"/>
            <a:r>
              <a:rPr lang="en-GB"/>
              <a:t>R</a:t>
            </a:r>
            <a:r>
              <a:rPr lang="hi-IN"/>
              <a:t>elieves the fear and anxiety associated with labor pain</a:t>
            </a:r>
          </a:p>
          <a:p>
            <a:pPr lvl="2"/>
            <a:r>
              <a:rPr lang="en-GB"/>
              <a:t>P</a:t>
            </a:r>
            <a:r>
              <a:rPr lang="hi-IN"/>
              <a:t>ost partum depression</a:t>
            </a:r>
          </a:p>
          <a:p>
            <a:pPr lvl="2"/>
            <a:r>
              <a:rPr lang="hi-IN"/>
              <a:t>Elective cesarean sections during subsequent pregnancies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C2F8E-480C-5E46-B229-37E348F5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Labor analgesia techniques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181CB-47A3-0245-8FF7-FF8669E3D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i-IN"/>
              <a:t>Nonpharmacological techniques</a:t>
            </a:r>
          </a:p>
          <a:p>
            <a:pPr lvl="1"/>
            <a:r>
              <a:rPr lang="hi-IN"/>
              <a:t>Water immersion </a:t>
            </a:r>
          </a:p>
          <a:p>
            <a:pPr lvl="2"/>
            <a:r>
              <a:rPr lang="hi-IN"/>
              <a:t>Involves immersing the parturient in warm water deep enough to cover th</a:t>
            </a:r>
            <a:r>
              <a:rPr lang="en-GB"/>
              <a:t>e</a:t>
            </a:r>
            <a:r>
              <a:rPr lang="hi-IN"/>
              <a:t> abdomen</a:t>
            </a:r>
          </a:p>
          <a:p>
            <a:pPr lvl="2"/>
            <a:r>
              <a:rPr lang="en-GB"/>
              <a:t>E</a:t>
            </a:r>
            <a:r>
              <a:rPr lang="hi-IN"/>
              <a:t>nhances relaxation and reduce labor pain</a:t>
            </a:r>
          </a:p>
          <a:p>
            <a:pPr lvl="2"/>
            <a:r>
              <a:rPr lang="en-GB"/>
              <a:t>W</a:t>
            </a:r>
            <a:r>
              <a:rPr lang="hi-IN"/>
              <a:t>ater is kept at or slightly above body temperature</a:t>
            </a:r>
          </a:p>
          <a:p>
            <a:pPr lvl="2"/>
            <a:r>
              <a:rPr lang="en-GB"/>
              <a:t>A</a:t>
            </a:r>
            <a:r>
              <a:rPr lang="hi-IN"/>
              <a:t>naesthesia is provided due to warmth infuencing nociceptive input to brain</a:t>
            </a:r>
          </a:p>
          <a:p>
            <a:pPr lvl="1"/>
            <a:r>
              <a:rPr lang="hi-IN"/>
              <a:t>Offered to </a:t>
            </a:r>
          </a:p>
          <a:p>
            <a:pPr lvl="2"/>
            <a:r>
              <a:rPr lang="hi-IN"/>
              <a:t>Healthy parturients</a:t>
            </a:r>
          </a:p>
          <a:p>
            <a:pPr lvl="2"/>
            <a:r>
              <a:rPr lang="hi-IN"/>
              <a:t>Uncomplicated pregnancy</a:t>
            </a:r>
          </a:p>
          <a:p>
            <a:pPr lvl="2"/>
            <a:r>
              <a:rPr lang="en-GB"/>
              <a:t>B</a:t>
            </a:r>
            <a:r>
              <a:rPr lang="hi-IN"/>
              <a:t>etween 37 -41 weeks of gestation</a:t>
            </a:r>
          </a:p>
          <a:p>
            <a:pPr lvl="1"/>
            <a:r>
              <a:rPr lang="en-GB"/>
              <a:t>U</a:t>
            </a:r>
            <a:r>
              <a:rPr lang="hi-IN"/>
              <a:t>sually safe but used cautiously due to risk of infection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2574B11-B9D0-0149-A47A-0D9C86711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694" y="3511959"/>
            <a:ext cx="3103306" cy="400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1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5F9F-7550-2543-BFBF-89EF06FE3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76204-D785-A548-A7AE-6D2A617EC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166169"/>
            <a:ext cx="9768070" cy="4350775"/>
          </a:xfrm>
        </p:spPr>
        <p:txBody>
          <a:bodyPr>
            <a:normAutofit lnSpcReduction="10000"/>
          </a:bodyPr>
          <a:lstStyle/>
          <a:p>
            <a:r>
              <a:rPr lang="hi-IN"/>
              <a:t>Acupuncture</a:t>
            </a:r>
          </a:p>
          <a:p>
            <a:pPr lvl="1"/>
            <a:r>
              <a:rPr lang="en-GB"/>
              <a:t>I</a:t>
            </a:r>
            <a:r>
              <a:rPr lang="hi-IN"/>
              <a:t>nvolves placement of needles at specific poin</a:t>
            </a:r>
            <a:r>
              <a:rPr lang="en-GB"/>
              <a:t>t</a:t>
            </a:r>
            <a:r>
              <a:rPr lang="hi-IN"/>
              <a:t>s on the body called acupuncture points</a:t>
            </a:r>
          </a:p>
          <a:p>
            <a:pPr lvl="1"/>
            <a:r>
              <a:rPr lang="en-GB"/>
              <a:t>I</a:t>
            </a:r>
            <a:r>
              <a:rPr lang="hi-IN"/>
              <a:t>t is associated with pain relief and reduced need of pharmacological analgesia</a:t>
            </a:r>
          </a:p>
          <a:p>
            <a:r>
              <a:rPr lang="hi-IN"/>
              <a:t>Transcutaneous Electrical Nerve Stimulation(TENS)</a:t>
            </a:r>
          </a:p>
          <a:p>
            <a:pPr lvl="1"/>
            <a:r>
              <a:rPr lang="hi-IN"/>
              <a:t>Involves transmission of low voltage electrical impulses to skin via surface electrodes</a:t>
            </a:r>
          </a:p>
          <a:p>
            <a:pPr lvl="1"/>
            <a:r>
              <a:rPr lang="en-GB"/>
              <a:t>I</a:t>
            </a:r>
            <a:r>
              <a:rPr lang="hi-IN"/>
              <a:t>mpulses are generated with help of a hand held battery powered generator</a:t>
            </a:r>
          </a:p>
          <a:p>
            <a:pPr lvl="1"/>
            <a:r>
              <a:rPr lang="en-GB"/>
              <a:t>P</a:t>
            </a:r>
            <a:r>
              <a:rPr lang="hi-IN"/>
              <a:t>arturient is allowed to adjust the frequency, intensity and waveform of the impulses</a:t>
            </a:r>
          </a:p>
          <a:p>
            <a:pPr lvl="1"/>
            <a:r>
              <a:rPr lang="hi-IN"/>
              <a:t>Mechanism of action</a:t>
            </a:r>
          </a:p>
          <a:p>
            <a:pPr lvl="2"/>
            <a:r>
              <a:rPr lang="hi-IN"/>
              <a:t>Relieves pain through gate control  theory</a:t>
            </a:r>
          </a:p>
          <a:p>
            <a:pPr lvl="2"/>
            <a:r>
              <a:rPr lang="hi-IN"/>
              <a:t>Nociceptive inhibition at pre synaptic level in the dorsal horn</a:t>
            </a:r>
          </a:p>
          <a:p>
            <a:pPr lvl="2"/>
            <a:r>
              <a:rPr lang="en-GB"/>
              <a:t>B</a:t>
            </a:r>
            <a:r>
              <a:rPr lang="hi-IN"/>
              <a:t>locks impulses</a:t>
            </a:r>
            <a:r>
              <a:rPr lang="en-GB"/>
              <a:t> </a:t>
            </a:r>
            <a:r>
              <a:rPr lang="hi-IN"/>
              <a:t>to target cells in substantia gelatinosa</a:t>
            </a:r>
          </a:p>
          <a:p>
            <a:pPr lvl="2"/>
            <a:r>
              <a:rPr lang="hi-IN"/>
              <a:t>Stimulates endorphins release in Brain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2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A0CB7-AB29-7848-B50E-87FDB5EB2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27BF3-2977-5E49-85C3-416BB7B4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7288498" cy="3416300"/>
          </a:xfrm>
        </p:spPr>
        <p:txBody>
          <a:bodyPr>
            <a:normAutofit lnSpcReduction="10000"/>
          </a:bodyPr>
          <a:lstStyle/>
          <a:p>
            <a:r>
              <a:rPr lang="hi-IN"/>
              <a:t>Method:</a:t>
            </a:r>
          </a:p>
          <a:p>
            <a:pPr lvl="1"/>
            <a:r>
              <a:rPr lang="hi-IN"/>
              <a:t>One pair of electrodes is placed paravertebrally between T10 – L1</a:t>
            </a:r>
          </a:p>
          <a:p>
            <a:pPr lvl="1"/>
            <a:r>
              <a:rPr lang="hi-IN"/>
              <a:t>Second pair is placed between S2- S4</a:t>
            </a:r>
          </a:p>
          <a:p>
            <a:pPr lvl="1"/>
            <a:r>
              <a:rPr lang="hi-IN"/>
              <a:t>Parturient controls the intensity of current using a dial</a:t>
            </a:r>
          </a:p>
          <a:p>
            <a:pPr lvl="1"/>
            <a:r>
              <a:rPr lang="hi-IN"/>
              <a:t>Continuous stimulation is self applied during contractions</a:t>
            </a:r>
          </a:p>
          <a:p>
            <a:pPr lvl="1"/>
            <a:r>
              <a:rPr lang="hi-IN"/>
              <a:t>Intermittent, pulsing stimulation is used in between contractions</a:t>
            </a:r>
          </a:p>
          <a:p>
            <a:pPr lvl="1"/>
            <a:r>
              <a:rPr lang="hi-IN"/>
              <a:t>Stimulation causes a buzzing or pricking sensation</a:t>
            </a:r>
          </a:p>
          <a:p>
            <a:pPr lvl="1"/>
            <a:r>
              <a:rPr lang="hi-IN"/>
              <a:t>This reduces the awareness of contraction pain thus providing analgesia.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AA39D4-C63C-CF40-9275-464CAB1AC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453" y="2348613"/>
            <a:ext cx="3419826" cy="43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85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F89BC-3A23-5443-8F7B-BD36E148B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Pharmacological analgesia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1D4A8-AD89-D248-8475-78DF6D547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Meperidine</a:t>
            </a:r>
            <a:endParaRPr lang="hi-IN"/>
          </a:p>
          <a:p>
            <a:r>
              <a:rPr lang="en-US"/>
              <a:t> Most commonly used parenteral opioid </a:t>
            </a:r>
            <a:endParaRPr lang="hi-IN"/>
          </a:p>
          <a:p>
            <a:pPr lvl="1"/>
            <a:r>
              <a:rPr lang="en-US"/>
              <a:t>50–100 mg IM</a:t>
            </a:r>
            <a:endParaRPr lang="hi-IN"/>
          </a:p>
          <a:p>
            <a:pPr lvl="1"/>
            <a:r>
              <a:rPr lang="en-US"/>
              <a:t>Peak onset of action 40–50 mins </a:t>
            </a:r>
            <a:endParaRPr lang="hi-IN"/>
          </a:p>
          <a:p>
            <a:pPr lvl="1"/>
            <a:r>
              <a:rPr lang="en-US"/>
              <a:t>25–50 mg IV</a:t>
            </a:r>
            <a:endParaRPr lang="hi-IN"/>
          </a:p>
          <a:p>
            <a:pPr lvl="1"/>
            <a:r>
              <a:rPr lang="en-US"/>
              <a:t>Onset of action 5–10 mins</a:t>
            </a:r>
            <a:endParaRPr lang="hi-IN"/>
          </a:p>
          <a:p>
            <a:pPr lvl="1"/>
            <a:r>
              <a:rPr lang="en-US"/>
              <a:t>duration of action 3–4 hrs</a:t>
            </a:r>
            <a:endParaRPr lang="hi-IN"/>
          </a:p>
          <a:p>
            <a:r>
              <a:rPr lang="en-US"/>
              <a:t>Lesser respiratory depression</a:t>
            </a:r>
            <a:endParaRPr lang="hi-IN"/>
          </a:p>
          <a:p>
            <a:r>
              <a:rPr lang="en-US"/>
              <a:t>Loss of beat-to-beat variability in FHR tracings.</a:t>
            </a:r>
          </a:p>
        </p:txBody>
      </p:sp>
    </p:spTree>
    <p:extLst>
      <p:ext uri="{BB962C8B-B14F-4D97-AF65-F5344CB8AC3E}">
        <p14:creationId xmlns:p14="http://schemas.microsoft.com/office/powerpoint/2010/main" val="405994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D0FD-ABDA-5E4A-8F1E-4D900BA1B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40E68-B2A8-5E4A-B02B-B81E25241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817" y="2631153"/>
            <a:ext cx="8825659" cy="3416300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Fentanyl: – 25–30 µg IV</a:t>
            </a:r>
            <a:r>
              <a:rPr lang="hi-IN"/>
              <a:t>, </a:t>
            </a:r>
            <a:r>
              <a:rPr lang="en-US"/>
              <a:t>Onset 3–5 mins, duration 30–60 mins</a:t>
            </a:r>
            <a:endParaRPr lang="hi-IN"/>
          </a:p>
          <a:p>
            <a:pPr lvl="1"/>
            <a:r>
              <a:rPr lang="en-US"/>
              <a:t>Can be given S/C, orally or transdermally </a:t>
            </a:r>
            <a:endParaRPr lang="hi-IN"/>
          </a:p>
          <a:p>
            <a:pPr lvl="1"/>
            <a:r>
              <a:rPr lang="en-US"/>
              <a:t>Reasonable analgesia with minimal neonatal depression</a:t>
            </a:r>
            <a:endParaRPr lang="hi-IN"/>
          </a:p>
          <a:p>
            <a:pPr lvl="1"/>
            <a:r>
              <a:rPr lang="en-US"/>
              <a:t>Mild maternal sedation at 50–100 µg.</a:t>
            </a:r>
            <a:endParaRPr lang="hi-IN"/>
          </a:p>
          <a:p>
            <a:r>
              <a:rPr lang="en-US"/>
              <a:t>Remifentanil: – Mostly as PCIVA </a:t>
            </a:r>
            <a:endParaRPr lang="hi-IN"/>
          </a:p>
          <a:p>
            <a:pPr lvl="1"/>
            <a:r>
              <a:rPr lang="en-US"/>
              <a:t>Bolus of 0.4 µg/kg with lockout time of 1 min </a:t>
            </a:r>
            <a:endParaRPr lang="hi-IN"/>
          </a:p>
          <a:p>
            <a:pPr lvl="1"/>
            <a:r>
              <a:rPr lang="en-US"/>
              <a:t>Continuous infusion of 0.05 µg/kg/min with 25 µg bolus,</a:t>
            </a:r>
            <a:endParaRPr lang="hi-IN"/>
          </a:p>
          <a:p>
            <a:pPr lvl="1"/>
            <a:r>
              <a:rPr lang="en-US"/>
              <a:t>lockout time of 5 mins</a:t>
            </a:r>
            <a:endParaRPr lang="hi-IN"/>
          </a:p>
          <a:p>
            <a:pPr lvl="1"/>
            <a:r>
              <a:rPr lang="en-US"/>
              <a:t>No adverse effects</a:t>
            </a:r>
            <a:endParaRPr lang="hi-IN"/>
          </a:p>
          <a:p>
            <a:pPr lvl="1"/>
            <a:r>
              <a:rPr lang="en-US"/>
              <a:t>crosses fetomaternal barrier</a:t>
            </a:r>
          </a:p>
        </p:txBody>
      </p:sp>
    </p:spTree>
    <p:extLst>
      <p:ext uri="{BB962C8B-B14F-4D97-AF65-F5344CB8AC3E}">
        <p14:creationId xmlns:p14="http://schemas.microsoft.com/office/powerpoint/2010/main" val="102154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95C40-A9A3-6547-AE19-81911A40C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15C45-FEDC-B645-980D-659D40C72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Nalbuphine </a:t>
            </a:r>
            <a:endParaRPr lang="hi-IN"/>
          </a:p>
          <a:p>
            <a:pPr lvl="1"/>
            <a:r>
              <a:rPr lang="en-US"/>
              <a:t>Agonist-antagonist</a:t>
            </a:r>
            <a:endParaRPr lang="hi-IN"/>
          </a:p>
          <a:p>
            <a:pPr lvl="1"/>
            <a:r>
              <a:rPr lang="en-US"/>
              <a:t>Partial ĸ agonist</a:t>
            </a:r>
            <a:endParaRPr lang="hi-IN"/>
          </a:p>
          <a:p>
            <a:pPr lvl="1"/>
            <a:r>
              <a:rPr lang="en-US"/>
              <a:t>potent µ antagonist</a:t>
            </a:r>
            <a:endParaRPr lang="hi-IN"/>
          </a:p>
          <a:p>
            <a:pPr lvl="1"/>
            <a:r>
              <a:rPr lang="en-US"/>
              <a:t>minimal affinity </a:t>
            </a:r>
            <a:endParaRPr lang="en-GB"/>
          </a:p>
          <a:p>
            <a:pPr lvl="1"/>
            <a:r>
              <a:rPr lang="en-US"/>
              <a:t>10 mg IV/IM</a:t>
            </a:r>
            <a:endParaRPr lang="hi-IN"/>
          </a:p>
          <a:p>
            <a:pPr lvl="1"/>
            <a:r>
              <a:rPr lang="en-US"/>
              <a:t>2–3 mins onset of action</a:t>
            </a:r>
            <a:endParaRPr lang="hi-IN"/>
          </a:p>
          <a:p>
            <a:pPr lvl="1"/>
            <a:r>
              <a:rPr lang="en-US"/>
              <a:t>duration of action up to 6 hrs</a:t>
            </a:r>
          </a:p>
        </p:txBody>
      </p:sp>
    </p:spTree>
    <p:extLst>
      <p:ext uri="{BB962C8B-B14F-4D97-AF65-F5344CB8AC3E}">
        <p14:creationId xmlns:p14="http://schemas.microsoft.com/office/powerpoint/2010/main" val="1200648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5ACF1-A1BE-4F44-B55A-494E18D99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6B7D5-3019-4546-9842-E82F69899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Promethazine</a:t>
            </a:r>
            <a:endParaRPr lang="hi-IN"/>
          </a:p>
          <a:p>
            <a:pPr lvl="1"/>
            <a:r>
              <a:rPr lang="en-US"/>
              <a:t>Most commonly used phenothiazine</a:t>
            </a:r>
            <a:endParaRPr lang="hi-IN"/>
          </a:p>
          <a:p>
            <a:pPr lvl="1"/>
            <a:r>
              <a:rPr lang="en-US"/>
              <a:t>25–50 mg IV to prevent emesis</a:t>
            </a:r>
            <a:endParaRPr lang="hi-IN"/>
          </a:p>
          <a:p>
            <a:pPr lvl="1"/>
            <a:r>
              <a:rPr lang="en-US"/>
              <a:t>Potentiates analgesic effects of opioids.</a:t>
            </a:r>
            <a:endParaRPr lang="hi-IN"/>
          </a:p>
          <a:p>
            <a:r>
              <a:rPr lang="en-US"/>
              <a:t>Ketamine:</a:t>
            </a:r>
            <a:endParaRPr lang="hi-IN"/>
          </a:p>
          <a:p>
            <a:pPr lvl="1"/>
            <a:r>
              <a:rPr lang="en-US"/>
              <a:t>0.5–1 mg/kg every 2–5 mins to total of 1 mg/kg in 30 mins</a:t>
            </a:r>
            <a:endParaRPr lang="hi-IN"/>
          </a:p>
          <a:p>
            <a:pPr lvl="1"/>
            <a:r>
              <a:rPr lang="en-US"/>
              <a:t>Supplements incomplete neuraxial block </a:t>
            </a:r>
            <a:endParaRPr lang="hi-IN"/>
          </a:p>
          <a:p>
            <a:pPr lvl="1"/>
            <a:r>
              <a:rPr lang="en-US"/>
              <a:t>Hypertension, psychomimetic effects </a:t>
            </a:r>
            <a:endParaRPr lang="hi-IN"/>
          </a:p>
          <a:p>
            <a:pPr lvl="1"/>
            <a:r>
              <a:rPr lang="en-US"/>
              <a:t>Not routinely used.</a:t>
            </a:r>
          </a:p>
        </p:txBody>
      </p:sp>
    </p:spTree>
    <p:extLst>
      <p:ext uri="{BB962C8B-B14F-4D97-AF65-F5344CB8AC3E}">
        <p14:creationId xmlns:p14="http://schemas.microsoft.com/office/powerpoint/2010/main" val="252215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CCA08-D3E5-D448-AD52-695630450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AE563-5F88-BB4D-B2B1-4829EEF59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12718"/>
            <a:ext cx="8825659" cy="3416300"/>
          </a:xfrm>
        </p:spPr>
        <p:txBody>
          <a:bodyPr/>
          <a:lstStyle/>
          <a:p>
            <a:r>
              <a:rPr lang="en-US"/>
              <a:t>Tramadol: – 1–2 mg/kg IV/IM</a:t>
            </a:r>
            <a:endParaRPr lang="hi-IN"/>
          </a:p>
          <a:p>
            <a:pPr lvl="1"/>
            <a:r>
              <a:rPr lang="en-US"/>
              <a:t>Duration of action 2–3 hrs </a:t>
            </a:r>
            <a:endParaRPr lang="hi-IN"/>
          </a:p>
          <a:p>
            <a:pPr lvl="1"/>
            <a:r>
              <a:rPr lang="en-US"/>
              <a:t>Weak µ agonist: 10% as potent as morphine </a:t>
            </a:r>
            <a:endParaRPr lang="hi-IN"/>
          </a:p>
          <a:p>
            <a:pPr lvl="1"/>
            <a:r>
              <a:rPr lang="en-US"/>
              <a:t>Less respiratory depression</a:t>
            </a:r>
            <a:r>
              <a:rPr lang="hi-IN"/>
              <a:t>-&gt;</a:t>
            </a:r>
            <a:r>
              <a:rPr lang="en-US"/>
              <a:t>not seen at 1–2 mg/ kg doses.</a:t>
            </a:r>
            <a:endParaRPr lang="hi-IN"/>
          </a:p>
          <a:p>
            <a:r>
              <a:rPr lang="en-US"/>
              <a:t>Benzodiazepines</a:t>
            </a:r>
            <a:endParaRPr lang="hi-IN"/>
          </a:p>
          <a:p>
            <a:pPr lvl="1"/>
            <a:r>
              <a:rPr lang="en-US"/>
              <a:t>Causes sedation, hypnosis, cyanosis and amnesia </a:t>
            </a:r>
            <a:endParaRPr lang="hi-IN"/>
          </a:p>
          <a:p>
            <a:pPr lvl="1"/>
            <a:r>
              <a:rPr lang="en-US"/>
              <a:t>Not routinely used.</a:t>
            </a:r>
          </a:p>
        </p:txBody>
      </p:sp>
    </p:spTree>
    <p:extLst>
      <p:ext uri="{BB962C8B-B14F-4D97-AF65-F5344CB8AC3E}">
        <p14:creationId xmlns:p14="http://schemas.microsoft.com/office/powerpoint/2010/main" val="4027261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8B610-EC7D-D54C-855D-E52B30A3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INHALATIONL ANALGESIA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B331-68DB-7E41-B78D-345206E96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6080973" cy="3416300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Entonox</a:t>
            </a:r>
            <a:endParaRPr lang="hi-IN"/>
          </a:p>
          <a:p>
            <a:pPr lvl="1"/>
            <a:r>
              <a:rPr lang="en-US"/>
              <a:t>50% N2O: O2 mixture</a:t>
            </a:r>
            <a:endParaRPr lang="hi-IN"/>
          </a:p>
          <a:p>
            <a:pPr lvl="1"/>
            <a:r>
              <a:rPr lang="en-US"/>
              <a:t>Was used both as sole analgesic and as adjuvant earlier </a:t>
            </a:r>
            <a:endParaRPr lang="hi-IN"/>
          </a:p>
          <a:p>
            <a:pPr lvl="1"/>
            <a:r>
              <a:rPr lang="en-US"/>
              <a:t>Maximal effect after 45–60 mins </a:t>
            </a:r>
            <a:endParaRPr lang="hi-IN"/>
          </a:p>
          <a:p>
            <a:pPr lvl="1"/>
            <a:r>
              <a:rPr lang="en-US"/>
              <a:t>Important to use entonox at early onset of contraction</a:t>
            </a:r>
            <a:endParaRPr lang="hi-IN"/>
          </a:p>
          <a:p>
            <a:pPr lvl="1"/>
            <a:r>
              <a:rPr lang="en-US"/>
              <a:t>Use discontinued after peak of contraction </a:t>
            </a:r>
            <a:endParaRPr lang="hi-IN"/>
          </a:p>
          <a:p>
            <a:pPr lvl="1"/>
            <a:r>
              <a:rPr lang="en-US"/>
              <a:t>Causes nausea, dizziness, dysphorea, lack of cooperation</a:t>
            </a:r>
            <a:endParaRPr lang="hi-IN"/>
          </a:p>
          <a:p>
            <a:pPr lvl="1"/>
            <a:r>
              <a:rPr lang="en-US"/>
              <a:t>OT pollution </a:t>
            </a:r>
            <a:endParaRPr lang="hi-IN"/>
          </a:p>
          <a:p>
            <a:pPr lvl="1"/>
            <a:r>
              <a:rPr lang="en-US"/>
              <a:t>Not routinely used </a:t>
            </a:r>
            <a:endParaRPr lang="hi-IN"/>
          </a:p>
          <a:p>
            <a:pPr lvl="1"/>
            <a:r>
              <a:rPr lang="en-US"/>
              <a:t>Used now as adjunct or when regional analgesia not possible.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A4407D5-0C85-0B44-BC60-66B243D71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5927" y="2259578"/>
            <a:ext cx="2249129" cy="459842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35BC29B-ECD7-8343-85A3-C572FD7E9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057" y="2259578"/>
            <a:ext cx="2706944" cy="45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36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3EDDF-6217-0840-99DB-765293DC8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Stages of labor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4D776-1E30-E14C-96BB-8379E1361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First stage of labor</a:t>
            </a:r>
          </a:p>
          <a:p>
            <a:pPr lvl="1"/>
            <a:r>
              <a:rPr lang="en-GB"/>
              <a:t>Starts with true labor contractions and ends with complete dilatation of the cervix(10cm)</a:t>
            </a:r>
          </a:p>
          <a:p>
            <a:r>
              <a:rPr lang="en-GB"/>
              <a:t>Second stage of labor</a:t>
            </a:r>
          </a:p>
          <a:p>
            <a:pPr lvl="1"/>
            <a:r>
              <a:rPr lang="en-GB"/>
              <a:t>From full dilatation of the cervix to the delivery of baby</a:t>
            </a:r>
          </a:p>
          <a:p>
            <a:r>
              <a:rPr lang="en-GB"/>
              <a:t>Third stage of labor</a:t>
            </a:r>
          </a:p>
          <a:p>
            <a:pPr lvl="1"/>
            <a:r>
              <a:rPr lang="en-GB"/>
              <a:t>From delivery of the baby to the explusion of placenta</a:t>
            </a:r>
          </a:p>
          <a:p>
            <a:r>
              <a:rPr lang="en-GB"/>
              <a:t>Fourth stage of labor</a:t>
            </a:r>
          </a:p>
          <a:p>
            <a:pPr lvl="1"/>
            <a:r>
              <a:rPr lang="en-GB"/>
              <a:t>First four hours after delivery of placenta</a:t>
            </a:r>
          </a:p>
        </p:txBody>
      </p:sp>
    </p:spTree>
    <p:extLst>
      <p:ext uri="{BB962C8B-B14F-4D97-AF65-F5344CB8AC3E}">
        <p14:creationId xmlns:p14="http://schemas.microsoft.com/office/powerpoint/2010/main" val="1124624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184E-DE27-CF4D-943F-BABCDA83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F6493-E942-A445-8322-325EC4EAE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Volatile anesthetics</a:t>
            </a:r>
            <a:endParaRPr lang="hi-IN"/>
          </a:p>
          <a:p>
            <a:pPr lvl="1"/>
            <a:r>
              <a:rPr lang="en-US"/>
              <a:t>Not routinely used </a:t>
            </a:r>
            <a:endParaRPr lang="hi-IN"/>
          </a:p>
          <a:p>
            <a:pPr lvl="1"/>
            <a:r>
              <a:rPr lang="en-US"/>
              <a:t>Sevoflurane 0.8% most commonly used </a:t>
            </a:r>
            <a:endParaRPr lang="hi-IN"/>
          </a:p>
          <a:p>
            <a:pPr lvl="1"/>
            <a:r>
              <a:rPr lang="en-US"/>
              <a:t>Isoflurane and enflurane (0.2–0.25%)</a:t>
            </a:r>
            <a:endParaRPr lang="hi-IN"/>
          </a:p>
          <a:p>
            <a:pPr lvl="1"/>
            <a:r>
              <a:rPr lang="en-US"/>
              <a:t>desflurane (0.2%) </a:t>
            </a:r>
            <a:endParaRPr lang="hi-IN"/>
          </a:p>
          <a:p>
            <a:pPr lvl="2"/>
            <a:r>
              <a:rPr lang="en-US"/>
              <a:t>Causes more intense sedation, unpleasant smell, OT pollution</a:t>
            </a:r>
            <a:endParaRPr lang="hi-IN"/>
          </a:p>
          <a:p>
            <a:pPr lvl="2"/>
            <a:r>
              <a:rPr lang="en-US"/>
              <a:t>Unconsciousness and loss of airway reflexes occur if accidental overdose</a:t>
            </a:r>
            <a:endParaRPr lang="hi-IN"/>
          </a:p>
          <a:p>
            <a:pPr lvl="2"/>
            <a:r>
              <a:rPr lang="en-US"/>
              <a:t>PCIA uses sevoflurane and special vaporizes.</a:t>
            </a:r>
          </a:p>
        </p:txBody>
      </p:sp>
    </p:spTree>
    <p:extLst>
      <p:ext uri="{BB962C8B-B14F-4D97-AF65-F5344CB8AC3E}">
        <p14:creationId xmlns:p14="http://schemas.microsoft.com/office/powerpoint/2010/main" val="153063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14CA-6BA8-0940-A3A6-85FCAEEE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REGIONAL ANAESTHESIA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555B0-93C8-B346-B94A-BD96A7DD2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Epidural Analgesia</a:t>
            </a:r>
            <a:endParaRPr lang="hi-IN"/>
          </a:p>
          <a:p>
            <a:pPr lvl="1"/>
            <a:r>
              <a:rPr lang="en-US"/>
              <a:t> Indicated when patient is in active labor</a:t>
            </a:r>
            <a:endParaRPr lang="hi-IN"/>
          </a:p>
          <a:p>
            <a:pPr lvl="2"/>
            <a:r>
              <a:rPr lang="en-US"/>
              <a:t>Cervix 5–6 cm dilated in primigravida </a:t>
            </a:r>
            <a:endParaRPr lang="hi-IN"/>
          </a:p>
          <a:p>
            <a:pPr lvl="2"/>
            <a:r>
              <a:rPr lang="en-US"/>
              <a:t>Cervix 3–4 cms in multigravida.</a:t>
            </a:r>
            <a:endParaRPr lang="hi-IN"/>
          </a:p>
          <a:p>
            <a:pPr lvl="1"/>
            <a:r>
              <a:rPr lang="en-US"/>
              <a:t>T10–L1 level required for 1st stage of labor </a:t>
            </a:r>
            <a:endParaRPr lang="hi-IN"/>
          </a:p>
          <a:p>
            <a:pPr lvl="1"/>
            <a:r>
              <a:rPr lang="en-US"/>
              <a:t>S2–S3 level required in 2nd stage of labor</a:t>
            </a:r>
            <a:endParaRPr lang="hi-IN"/>
          </a:p>
          <a:p>
            <a:pPr lvl="1"/>
            <a:r>
              <a:rPr lang="en-US"/>
              <a:t>Good analgesia</a:t>
            </a:r>
            <a:endParaRPr lang="hi-IN"/>
          </a:p>
          <a:p>
            <a:pPr lvl="1"/>
            <a:r>
              <a:rPr lang="en-US"/>
              <a:t> minimal motor block</a:t>
            </a:r>
            <a:endParaRPr lang="hi-IN"/>
          </a:p>
          <a:p>
            <a:pPr lvl="1"/>
            <a:r>
              <a:rPr lang="en-US"/>
              <a:t>reduced stress response.</a:t>
            </a:r>
          </a:p>
        </p:txBody>
      </p:sp>
    </p:spTree>
    <p:extLst>
      <p:ext uri="{BB962C8B-B14F-4D97-AF65-F5344CB8AC3E}">
        <p14:creationId xmlns:p14="http://schemas.microsoft.com/office/powerpoint/2010/main" val="2991437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A5E0-945C-6546-91B6-13B72FC3A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62FA8-66B5-3246-BDC7-1FA512212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/>
              <a:t>Advantages</a:t>
            </a:r>
          </a:p>
          <a:p>
            <a:pPr lvl="1"/>
            <a:r>
              <a:rPr lang="en-GB"/>
              <a:t>G</a:t>
            </a:r>
            <a:r>
              <a:rPr lang="hi-IN"/>
              <a:t>ood analgesia</a:t>
            </a:r>
          </a:p>
          <a:p>
            <a:pPr lvl="1"/>
            <a:r>
              <a:rPr lang="hi-IN"/>
              <a:t>Stab</a:t>
            </a:r>
            <a:r>
              <a:rPr lang="en-GB"/>
              <a:t>l</a:t>
            </a:r>
            <a:r>
              <a:rPr lang="hi-IN"/>
              <a:t>e therapeutic analgesic level without fluctuations in pain relief</a:t>
            </a:r>
          </a:p>
          <a:p>
            <a:pPr lvl="1"/>
            <a:r>
              <a:rPr lang="en-GB"/>
              <a:t>M</a:t>
            </a:r>
            <a:r>
              <a:rPr lang="hi-IN"/>
              <a:t>inimizes motor block and allows greater patient mobility</a:t>
            </a:r>
          </a:p>
          <a:p>
            <a:pPr lvl="1"/>
            <a:r>
              <a:rPr lang="en-GB"/>
              <a:t>M</a:t>
            </a:r>
            <a:r>
              <a:rPr lang="hi-IN"/>
              <a:t>inimzes hypotensive epiosodes</a:t>
            </a:r>
          </a:p>
          <a:p>
            <a:pPr lvl="1"/>
            <a:r>
              <a:rPr lang="en-GB"/>
              <a:t>R</a:t>
            </a:r>
            <a:r>
              <a:rPr lang="hi-IN"/>
              <a:t>educes stress response</a:t>
            </a:r>
          </a:p>
          <a:p>
            <a:pPr lvl="1"/>
            <a:r>
              <a:rPr lang="hi-IN"/>
              <a:t>Avoids parenteral drug therapy</a:t>
            </a:r>
          </a:p>
          <a:p>
            <a:r>
              <a:rPr lang="hi-IN"/>
              <a:t>Disadvantages</a:t>
            </a:r>
          </a:p>
          <a:p>
            <a:pPr lvl="1"/>
            <a:r>
              <a:rPr lang="hi-IN"/>
              <a:t>Subarachnoid puncture or migration of catheter</a:t>
            </a:r>
          </a:p>
          <a:p>
            <a:pPr lvl="1"/>
            <a:r>
              <a:rPr lang="en-GB"/>
              <a:t>L</a:t>
            </a:r>
            <a:r>
              <a:rPr lang="hi-IN"/>
              <a:t>onger time for onset of analgesia</a:t>
            </a:r>
          </a:p>
          <a:p>
            <a:pPr lvl="1"/>
            <a:r>
              <a:rPr lang="en-GB"/>
              <a:t>C</a:t>
            </a:r>
            <a:r>
              <a:rPr lang="hi-IN"/>
              <a:t>atheter related infections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23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63C3-9826-AE49-9EC8-71B6DD62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Epidural Analgesia regimen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31CA2-E527-D449-BF69-FB39D8969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/>
              <a:t>Initial bolus</a:t>
            </a:r>
          </a:p>
          <a:p>
            <a:pPr lvl="1"/>
            <a:r>
              <a:rPr lang="hi-IN"/>
              <a:t>10 to 15 ml bupivacaine 0.0625 – 0.125% with 50-100 mcg fentanyl</a:t>
            </a:r>
          </a:p>
          <a:p>
            <a:pPr lvl="1"/>
            <a:r>
              <a:rPr lang="hi-IN"/>
              <a:t>10 to 15 ml ropivacaine 0.1 – 0.2 % with 50 – 100 mcg fentanyl</a:t>
            </a:r>
          </a:p>
          <a:p>
            <a:r>
              <a:rPr lang="hi-IN"/>
              <a:t>Maintainance dose</a:t>
            </a:r>
          </a:p>
          <a:p>
            <a:pPr lvl="1"/>
            <a:r>
              <a:rPr lang="hi-IN"/>
              <a:t>Buiivacaine 0.0625 – 0.125% with 1-2 mcg/ml at 10 -15 ml/hr</a:t>
            </a:r>
          </a:p>
          <a:p>
            <a:pPr lvl="1"/>
            <a:r>
              <a:rPr lang="en-GB"/>
              <a:t>A</a:t>
            </a:r>
            <a:r>
              <a:rPr lang="hi-IN"/>
              <a:t>lternatively intermittent boluses may be injected as per requirement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210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44C6D-D883-0844-B6B2-633DD39CD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3BCDB06-B5CB-514F-AD25-E876F509C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823" y="161310"/>
            <a:ext cx="11680475" cy="653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31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7BEA-5BE0-364C-A9DD-A2922049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Subarachnoid block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0870-1FE5-344A-B070-BE9F7AE60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Used for</a:t>
            </a:r>
            <a:endParaRPr lang="hi-IN"/>
          </a:p>
          <a:p>
            <a:pPr lvl="1"/>
            <a:r>
              <a:rPr lang="en-US"/>
              <a:t> Multiparous women in active labor (6–9 cm dilated)</a:t>
            </a:r>
            <a:endParaRPr lang="hi-IN"/>
          </a:p>
          <a:p>
            <a:pPr lvl="1"/>
            <a:r>
              <a:rPr lang="en-US"/>
              <a:t> Primipara fully dilated and significant pain </a:t>
            </a:r>
            <a:endParaRPr lang="hi-IN"/>
          </a:p>
          <a:p>
            <a:pPr lvl="1"/>
            <a:r>
              <a:rPr lang="en-US"/>
              <a:t> Patients in early labor, 2–4 cm dilated, prior to active phase</a:t>
            </a:r>
            <a:endParaRPr lang="hi-IN"/>
          </a:p>
          <a:p>
            <a:r>
              <a:rPr lang="en-US"/>
              <a:t>Saddle block used if</a:t>
            </a:r>
            <a:endParaRPr lang="hi-IN"/>
          </a:p>
          <a:p>
            <a:pPr lvl="1"/>
            <a:r>
              <a:rPr lang="en-US"/>
              <a:t>Forceps delivery </a:t>
            </a:r>
            <a:endParaRPr lang="hi-IN"/>
          </a:p>
          <a:p>
            <a:pPr lvl="1"/>
            <a:r>
              <a:rPr lang="en-US"/>
              <a:t>Repair of vaginal/rectal tears postpartum </a:t>
            </a:r>
            <a:endParaRPr lang="hi-IN"/>
          </a:p>
          <a:p>
            <a:pPr lvl="1"/>
            <a:r>
              <a:rPr lang="en-US"/>
              <a:t>Removal of placenta.</a:t>
            </a:r>
          </a:p>
        </p:txBody>
      </p:sp>
    </p:spTree>
    <p:extLst>
      <p:ext uri="{BB962C8B-B14F-4D97-AF65-F5344CB8AC3E}">
        <p14:creationId xmlns:p14="http://schemas.microsoft.com/office/powerpoint/2010/main" val="3479571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A198D-8F16-D24E-AF68-C438A15E1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3BBB3-B18D-724D-8744-EBCC00083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9703546" cy="3416300"/>
          </a:xfrm>
        </p:spPr>
        <p:txBody>
          <a:bodyPr>
            <a:normAutofit fontScale="92500" lnSpcReduction="20000"/>
          </a:bodyPr>
          <a:lstStyle/>
          <a:p>
            <a:r>
              <a:rPr lang="hi-IN"/>
              <a:t>Continuous spinal analgesi</a:t>
            </a:r>
            <a:r>
              <a:rPr lang="en-GB"/>
              <a:t>a</a:t>
            </a:r>
            <a:endParaRPr lang="hi-IN"/>
          </a:p>
          <a:p>
            <a:pPr lvl="1"/>
            <a:r>
              <a:rPr lang="en-GB"/>
              <a:t>R</a:t>
            </a:r>
            <a:r>
              <a:rPr lang="hi-IN"/>
              <a:t>arely used due to high incidence of complications</a:t>
            </a:r>
          </a:p>
          <a:p>
            <a:pPr lvl="1"/>
            <a:r>
              <a:rPr lang="en-GB"/>
              <a:t>R</a:t>
            </a:r>
            <a:r>
              <a:rPr lang="hi-IN"/>
              <a:t>equires placement of catheters via 17 to 18 G needles which increases the risk of PDPH</a:t>
            </a:r>
          </a:p>
          <a:p>
            <a:pPr lvl="1"/>
            <a:r>
              <a:rPr lang="hi-IN"/>
              <a:t>Induction</a:t>
            </a:r>
          </a:p>
          <a:p>
            <a:pPr lvl="2"/>
            <a:r>
              <a:rPr lang="en-GB"/>
              <a:t>H</a:t>
            </a:r>
            <a:r>
              <a:rPr lang="hi-IN"/>
              <a:t>yperbaric bupivacaine 2.5-7.5 mg</a:t>
            </a:r>
          </a:p>
          <a:p>
            <a:pPr lvl="1"/>
            <a:r>
              <a:rPr lang="hi-IN"/>
              <a:t>Maintainence</a:t>
            </a:r>
          </a:p>
          <a:p>
            <a:pPr lvl="2"/>
            <a:r>
              <a:rPr lang="hi-IN"/>
              <a:t>0.5-1.5 ml 0.1-0.25% bupivacaine</a:t>
            </a:r>
          </a:p>
          <a:p>
            <a:pPr lvl="2"/>
            <a:r>
              <a:rPr lang="hi-IN"/>
              <a:t>10-20 mcg fentayl may be added</a:t>
            </a:r>
          </a:p>
          <a:p>
            <a:pPr lvl="1"/>
            <a:r>
              <a:rPr lang="en-GB"/>
              <a:t>C</a:t>
            </a:r>
            <a:r>
              <a:rPr lang="hi-IN"/>
              <a:t>ontinuous infusions</a:t>
            </a:r>
          </a:p>
          <a:p>
            <a:pPr lvl="2"/>
            <a:r>
              <a:rPr lang="hi-IN"/>
              <a:t>0.0625-0.125% bupivacaine with 2 mcg/ml fentanyl</a:t>
            </a:r>
          </a:p>
          <a:p>
            <a:pPr lvl="2"/>
            <a:r>
              <a:rPr lang="en-GB"/>
              <a:t>C</a:t>
            </a:r>
            <a:r>
              <a:rPr lang="hi-IN"/>
              <a:t>onti</a:t>
            </a:r>
            <a:r>
              <a:rPr lang="en-GB"/>
              <a:t>nu</a:t>
            </a:r>
            <a:r>
              <a:rPr lang="hi-IN"/>
              <a:t>ous infusion given at 1-5ml/hr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80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911E-F4EB-C046-9240-386DA1602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C</a:t>
            </a:r>
            <a:r>
              <a:rPr lang="en-GB"/>
              <a:t>o</a:t>
            </a:r>
            <a:r>
              <a:rPr lang="hi-IN"/>
              <a:t>mbined Spinal Epidural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C7136-6A69-A944-9B1D-302D34648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/>
              <a:t>Includes intrathecal injection of drugs to initiate spinal analgesia</a:t>
            </a:r>
          </a:p>
          <a:p>
            <a:r>
              <a:rPr lang="en-GB"/>
              <a:t>F</a:t>
            </a:r>
            <a:r>
              <a:rPr lang="hi-IN"/>
              <a:t>ollowed by insertion of epidural catheter to allow</a:t>
            </a:r>
          </a:p>
          <a:p>
            <a:pPr lvl="1"/>
            <a:r>
              <a:rPr lang="en-GB"/>
              <a:t>M</a:t>
            </a:r>
            <a:r>
              <a:rPr lang="hi-IN"/>
              <a:t>aintainence of analgesia</a:t>
            </a:r>
          </a:p>
          <a:p>
            <a:pPr lvl="1"/>
            <a:r>
              <a:rPr lang="en-GB"/>
              <a:t>C</a:t>
            </a:r>
            <a:r>
              <a:rPr lang="hi-IN"/>
              <a:t>onversion to surgical anaesthesia</a:t>
            </a:r>
          </a:p>
          <a:p>
            <a:r>
              <a:rPr lang="en-US"/>
              <a:t>Indicat</a:t>
            </a:r>
            <a:r>
              <a:rPr lang="hi-IN"/>
              <a:t>ion</a:t>
            </a:r>
          </a:p>
          <a:p>
            <a:pPr lvl="1"/>
            <a:r>
              <a:rPr lang="en-US"/>
              <a:t>Very early stage of labor when local anesthetics are avoided</a:t>
            </a:r>
            <a:endParaRPr lang="hi-IN"/>
          </a:p>
          <a:p>
            <a:pPr lvl="1"/>
            <a:r>
              <a:rPr lang="en-US"/>
              <a:t>Advanced stage when rapid analgesia required </a:t>
            </a:r>
            <a:endParaRPr lang="hi-IN"/>
          </a:p>
          <a:p>
            <a:pPr lvl="1"/>
            <a:r>
              <a:rPr lang="en-US"/>
              <a:t> Difficult epidural as it reduces failure rate of epidural.</a:t>
            </a:r>
          </a:p>
        </p:txBody>
      </p:sp>
    </p:spTree>
    <p:extLst>
      <p:ext uri="{BB962C8B-B14F-4D97-AF65-F5344CB8AC3E}">
        <p14:creationId xmlns:p14="http://schemas.microsoft.com/office/powerpoint/2010/main" val="638028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A12D-5F26-2343-A770-988B79A27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9913F-F0E1-1A4F-B68E-C5B80A4B1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Advantages:</a:t>
            </a:r>
            <a:endParaRPr lang="hi-IN"/>
          </a:p>
          <a:p>
            <a:pPr lvl="1"/>
            <a:r>
              <a:rPr lang="en-GB"/>
              <a:t>R</a:t>
            </a:r>
            <a:r>
              <a:rPr lang="hi-IN"/>
              <a:t>apid onset of analgesia</a:t>
            </a:r>
          </a:p>
          <a:p>
            <a:pPr lvl="1"/>
            <a:r>
              <a:rPr lang="en-GB"/>
              <a:t>M</a:t>
            </a:r>
            <a:r>
              <a:rPr lang="hi-IN"/>
              <a:t>akes ambulation possible due to limited motor block</a:t>
            </a:r>
          </a:p>
          <a:p>
            <a:pPr lvl="1"/>
            <a:r>
              <a:rPr lang="en-US"/>
              <a:t>Reduces epidural complications: - Patchy block - Poor sacral spread.</a:t>
            </a:r>
            <a:endParaRPr lang="hi-IN"/>
          </a:p>
          <a:p>
            <a:r>
              <a:rPr lang="hi-IN"/>
              <a:t>Disadvantages</a:t>
            </a:r>
          </a:p>
          <a:p>
            <a:pPr lvl="1"/>
            <a:r>
              <a:rPr lang="en-GB"/>
              <a:t>C</a:t>
            </a:r>
            <a:r>
              <a:rPr lang="hi-IN"/>
              <a:t>omplications due to dural puncture</a:t>
            </a:r>
          </a:p>
          <a:p>
            <a:pPr lvl="1"/>
            <a:r>
              <a:rPr lang="en-GB"/>
              <a:t>R</a:t>
            </a:r>
            <a:r>
              <a:rPr lang="hi-IN"/>
              <a:t>isk of total spinal</a:t>
            </a:r>
          </a:p>
          <a:p>
            <a:pPr lvl="1"/>
            <a:r>
              <a:rPr lang="en-GB"/>
              <a:t>C</a:t>
            </a:r>
            <a:r>
              <a:rPr lang="hi-IN"/>
              <a:t>omplications due to intthecal spread of opiods</a:t>
            </a:r>
          </a:p>
          <a:p>
            <a:pPr lvl="1"/>
            <a:r>
              <a:rPr lang="en-GB"/>
              <a:t>R</a:t>
            </a:r>
            <a:r>
              <a:rPr lang="hi-IN"/>
              <a:t>isk of maternal respiratory depression</a:t>
            </a:r>
          </a:p>
          <a:p>
            <a:pPr lvl="1"/>
            <a:r>
              <a:rPr lang="en-GB"/>
              <a:t>I</a:t>
            </a:r>
            <a:r>
              <a:rPr lang="hi-IN"/>
              <a:t>ncreased risk of fetal bradycardia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905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AD3C-F817-184A-B4C1-9E8793F7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5E9B2-7BFE-F247-94FF-7EF32BD67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7067271" cy="3416300"/>
          </a:xfrm>
        </p:spPr>
        <p:txBody>
          <a:bodyPr>
            <a:normAutofit lnSpcReduction="10000"/>
          </a:bodyPr>
          <a:lstStyle/>
          <a:p>
            <a:r>
              <a:rPr lang="en-US"/>
              <a:t>Paracervical Block</a:t>
            </a:r>
            <a:endParaRPr lang="hi-IN"/>
          </a:p>
          <a:p>
            <a:pPr lvl="1"/>
            <a:r>
              <a:rPr lang="en-GB"/>
              <a:t>Alternative where neuraxial blockade contraindicated</a:t>
            </a:r>
            <a:endParaRPr lang="hi-IN"/>
          </a:p>
          <a:p>
            <a:pPr lvl="1"/>
            <a:r>
              <a:rPr lang="en-GB"/>
              <a:t>Simple to perform, does not affect progress of labor </a:t>
            </a:r>
            <a:endParaRPr lang="hi-IN"/>
          </a:p>
          <a:p>
            <a:pPr lvl="1"/>
            <a:r>
              <a:rPr lang="en-GB"/>
              <a:t>Local anesthetic injected submucosally into fornix for vagina, lateral to cervix </a:t>
            </a:r>
            <a:endParaRPr lang="hi-IN"/>
          </a:p>
          <a:p>
            <a:pPr lvl="1"/>
            <a:r>
              <a:rPr lang="en-GB"/>
              <a:t>Close proximity of injection site to uterine artery makes it technically difficult</a:t>
            </a:r>
            <a:endParaRPr lang="hi-IN"/>
          </a:p>
          <a:p>
            <a:pPr lvl="1"/>
            <a:r>
              <a:rPr lang="en-GB"/>
              <a:t>Blocks transmission through paracervical ganglion  </a:t>
            </a:r>
            <a:endParaRPr lang="hi-IN"/>
          </a:p>
          <a:p>
            <a:pPr lvl="1"/>
            <a:r>
              <a:rPr lang="en-GB"/>
              <a:t>Good for 1st stage of labor  </a:t>
            </a:r>
            <a:endParaRPr lang="hi-IN"/>
          </a:p>
          <a:p>
            <a:pPr lvl="1"/>
            <a:r>
              <a:rPr lang="en-GB"/>
              <a:t>No pain relief offered during 2nd stage of labor</a:t>
            </a:r>
            <a:endParaRPr lang="hi-IN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A666E4A-D604-FD43-9BD5-D6A4FFDC7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2832" y="2290097"/>
            <a:ext cx="4039168" cy="43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3DBB4-4D52-5943-9A93-F1750E456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A594F-24B4-9A48-8712-C47F50CD4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First stage of labor</a:t>
            </a:r>
            <a:endParaRPr lang="hi-IN"/>
          </a:p>
          <a:p>
            <a:pPr lvl="1"/>
            <a:r>
              <a:rPr lang="en-US"/>
              <a:t>Visceral pain due to uterine contraction and cervical dilatation</a:t>
            </a:r>
            <a:endParaRPr lang="hi-IN"/>
          </a:p>
          <a:p>
            <a:pPr lvl="1"/>
            <a:r>
              <a:rPr lang="en-US"/>
              <a:t> Involves up to T10 – L1 dermatomes–</a:t>
            </a:r>
            <a:endParaRPr lang="hi-IN"/>
          </a:p>
          <a:p>
            <a:pPr lvl="1"/>
            <a:r>
              <a:rPr lang="en-US"/>
              <a:t>Primarily in lower abdomen, referred to lumbosacral/gluteal or thighs</a:t>
            </a:r>
            <a:endParaRPr lang="hi-IN"/>
          </a:p>
          <a:p>
            <a:r>
              <a:rPr lang="hi-IN"/>
              <a:t>Second stage of labor</a:t>
            </a:r>
          </a:p>
          <a:p>
            <a:pPr lvl="1"/>
            <a:r>
              <a:rPr lang="en-GB"/>
              <a:t>P</a:t>
            </a:r>
            <a:r>
              <a:rPr lang="hi-IN"/>
              <a:t>erineal pain due to compression of pelvic and perineal structures</a:t>
            </a:r>
          </a:p>
          <a:p>
            <a:pPr lvl="1"/>
            <a:r>
              <a:rPr lang="hi-IN"/>
              <a:t>Involves T10 – S4 segments</a:t>
            </a:r>
          </a:p>
          <a:p>
            <a:pPr lvl="1"/>
            <a:r>
              <a:rPr lang="en-GB"/>
              <a:t>C</a:t>
            </a:r>
            <a:r>
              <a:rPr lang="hi-IN"/>
              <a:t>arried via pudendal nerve to spinal cord T10-S4 segments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22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F21A-185D-C34B-A2ED-669A9523F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C1A84-6CDF-3047-A4D5-6CD8FEFC7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Pudendal Nerve Block </a:t>
            </a:r>
            <a:endParaRPr lang="hi-IN"/>
          </a:p>
          <a:p>
            <a:pPr lvl="1"/>
            <a:r>
              <a:rPr lang="en-US"/>
              <a:t>Through transvaginal approach in lithotomy position</a:t>
            </a:r>
            <a:endParaRPr lang="hi-IN"/>
          </a:p>
          <a:p>
            <a:pPr lvl="1"/>
            <a:r>
              <a:rPr lang="en-US"/>
              <a:t>Ischial spine palpated transvaginally/transrectally </a:t>
            </a:r>
            <a:endParaRPr lang="hi-IN"/>
          </a:p>
          <a:p>
            <a:pPr lvl="1"/>
            <a:r>
              <a:rPr lang="en-US"/>
              <a:t>Needle placed transvaginally under ischial spine on each side</a:t>
            </a:r>
            <a:endParaRPr lang="hi-IN"/>
          </a:p>
          <a:p>
            <a:pPr lvl="1"/>
            <a:r>
              <a:rPr lang="en-US"/>
              <a:t>Advanced 1–1.5 cm through sacrospinous ligament </a:t>
            </a:r>
            <a:endParaRPr lang="hi-IN"/>
          </a:p>
          <a:p>
            <a:pPr lvl="1"/>
            <a:r>
              <a:rPr lang="en-US"/>
              <a:t>10 ml of 1% lidocaine injected </a:t>
            </a:r>
            <a:endParaRPr lang="hi-IN"/>
          </a:p>
          <a:p>
            <a:pPr lvl="1"/>
            <a:r>
              <a:rPr lang="en-US"/>
              <a:t>Local anesthetic deposited behind sacrospinous ligament</a:t>
            </a:r>
            <a:endParaRPr lang="hi-IN"/>
          </a:p>
          <a:p>
            <a:pPr lvl="1"/>
            <a:r>
              <a:rPr lang="en-US"/>
              <a:t> Satisfactory for vaginal delivery and outlet forceps delivery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056C08-5402-C842-9BD5-F7955DD7A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495" y="2498691"/>
            <a:ext cx="4035650" cy="43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703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4097D-DCB9-8640-B157-3C3AE9B51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Walking Epidural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15C4-91E9-5E40-AD55-87EB2E4F4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Combined spinal epidural technique, used for labor analgesia which allows maternal ambulation</a:t>
            </a:r>
            <a:endParaRPr lang="hi-IN"/>
          </a:p>
          <a:p>
            <a:r>
              <a:rPr lang="en-US"/>
              <a:t>Also called minimal motor block epidural.</a:t>
            </a:r>
            <a:endParaRPr lang="hi-IN"/>
          </a:p>
          <a:p>
            <a:r>
              <a:rPr lang="en-GB"/>
              <a:t>I</a:t>
            </a:r>
            <a:r>
              <a:rPr lang="hi-IN"/>
              <a:t>ndication</a:t>
            </a:r>
          </a:p>
          <a:p>
            <a:pPr lvl="1"/>
            <a:r>
              <a:rPr lang="en-US"/>
              <a:t>Early in labor when local anesthetics are not preferred</a:t>
            </a:r>
            <a:endParaRPr lang="hi-IN"/>
          </a:p>
          <a:p>
            <a:pPr lvl="1"/>
            <a:r>
              <a:rPr lang="en-US"/>
              <a:t> Late in labor when immediate analgesia required  </a:t>
            </a:r>
            <a:endParaRPr lang="en-GB"/>
          </a:p>
          <a:p>
            <a:pPr lvl="1"/>
            <a:r>
              <a:rPr lang="en-US"/>
              <a:t>Difficult epidural as it reduces failure rate of epidural</a:t>
            </a:r>
            <a:endParaRPr lang="hi-IN"/>
          </a:p>
          <a:p>
            <a:pPr lvl="1"/>
            <a:r>
              <a:rPr lang="en-US"/>
              <a:t>Where rapid analgesia required and epidural catheter may be useful for later intervention (trial for forceps extraction where cesarean section may follow).</a:t>
            </a:r>
          </a:p>
        </p:txBody>
      </p:sp>
    </p:spTree>
    <p:extLst>
      <p:ext uri="{BB962C8B-B14F-4D97-AF65-F5344CB8AC3E}">
        <p14:creationId xmlns:p14="http://schemas.microsoft.com/office/powerpoint/2010/main" val="1116085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694C-BDDB-CD45-B5DC-295DD427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6F89-6FE3-C043-BDC0-883605A4F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Criteria for Ambulation </a:t>
            </a:r>
            <a:endParaRPr lang="hi-IN"/>
          </a:p>
          <a:p>
            <a:pPr lvl="1"/>
            <a:r>
              <a:rPr lang="en-US"/>
              <a:t> No obstetric or medical contraindications </a:t>
            </a:r>
            <a:endParaRPr lang="hi-IN"/>
          </a:p>
          <a:p>
            <a:pPr lvl="1"/>
            <a:r>
              <a:rPr lang="en-US"/>
              <a:t> Maternal desire to ambulate </a:t>
            </a:r>
            <a:endParaRPr lang="hi-IN"/>
          </a:p>
          <a:p>
            <a:pPr lvl="1"/>
            <a:r>
              <a:rPr lang="en-US"/>
              <a:t>Presence of second person to walk with patient </a:t>
            </a:r>
            <a:endParaRPr lang="hi-IN"/>
          </a:p>
          <a:p>
            <a:pPr lvl="1"/>
            <a:r>
              <a:rPr lang="en-US"/>
              <a:t>Ambulate only when spinal anesthesia with opioids </a:t>
            </a:r>
            <a:endParaRPr lang="hi-IN"/>
          </a:p>
          <a:p>
            <a:pPr lvl="1"/>
            <a:r>
              <a:rPr lang="en-US"/>
              <a:t>Avoid when spinal anesthesia with local anesthetics </a:t>
            </a:r>
            <a:endParaRPr lang="hi-IN"/>
          </a:p>
          <a:p>
            <a:pPr lvl="1"/>
            <a:r>
              <a:rPr lang="en-US"/>
              <a:t> Ability to perform sustained straight leg raising test &gt; 10 sec</a:t>
            </a:r>
            <a:endParaRPr lang="hi-IN"/>
          </a:p>
          <a:p>
            <a:pPr lvl="1"/>
            <a:r>
              <a:rPr lang="en-US"/>
              <a:t> Ability to perform partial knee bends at bedside </a:t>
            </a:r>
            <a:endParaRPr lang="hi-IN"/>
          </a:p>
          <a:p>
            <a:pPr lvl="1"/>
            <a:r>
              <a:rPr lang="en-US"/>
              <a:t>&lt; 10% change in BP from supine to sitting position.</a:t>
            </a:r>
          </a:p>
        </p:txBody>
      </p:sp>
    </p:spTree>
    <p:extLst>
      <p:ext uri="{BB962C8B-B14F-4D97-AF65-F5344CB8AC3E}">
        <p14:creationId xmlns:p14="http://schemas.microsoft.com/office/powerpoint/2010/main" val="133818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5825-FB6D-3645-92A4-E7C180D1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Myths of labor analgesia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A197C-B332-9B41-8B4C-658E5DFFE0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They cause permanent back pain</a:t>
            </a:r>
          </a:p>
          <a:p>
            <a:pPr lvl="1"/>
            <a:r>
              <a:rPr lang="en-GB"/>
              <a:t>Labor and relaxing effects of harmones can cause back pain ,Epidural is not proven to cause permanent back pain</a:t>
            </a:r>
          </a:p>
          <a:p>
            <a:r>
              <a:rPr lang="en-GB"/>
              <a:t>Risk of paralysis</a:t>
            </a:r>
          </a:p>
          <a:p>
            <a:pPr lvl="1"/>
            <a:r>
              <a:rPr lang="en-GB"/>
              <a:t>Most epidurals are uneventful and uncomplicated</a:t>
            </a:r>
          </a:p>
          <a:p>
            <a:r>
              <a:rPr lang="en-GB"/>
              <a:t>Harm to infant</a:t>
            </a:r>
          </a:p>
          <a:p>
            <a:pPr lvl="1"/>
            <a:r>
              <a:rPr lang="en-GB"/>
              <a:t>Low dose and low concentration of local anaestheics and opiods are used which are considered safe for the baby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21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D01F-0E7A-DC4F-80F9-030AFD49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AB1E0-B705-524B-ADB5-38D1F2454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They slow the labor</a:t>
            </a:r>
          </a:p>
          <a:p>
            <a:pPr lvl="1"/>
            <a:r>
              <a:rPr lang="en-GB"/>
              <a:t>Epidurals dont slow down the mechanics of labor , they lengthen the time it takes for the second stage of labor because of less sensatio of pain</a:t>
            </a:r>
          </a:p>
          <a:p>
            <a:r>
              <a:rPr lang="en-GB"/>
              <a:t>Risk of C section</a:t>
            </a:r>
          </a:p>
          <a:p>
            <a:pPr lvl="1"/>
            <a:r>
              <a:rPr lang="en-GB"/>
              <a:t>Epidurals doesnot increase the risk of Cesarean delivery</a:t>
            </a:r>
          </a:p>
          <a:p>
            <a:r>
              <a:rPr lang="en-GB"/>
              <a:t>Time frame for epidural</a:t>
            </a:r>
          </a:p>
          <a:p>
            <a:pPr lvl="1"/>
            <a:r>
              <a:rPr lang="en-GB"/>
              <a:t>No specific time range for epidural, It just requires mother to stay still for smties for the insertiion of epidural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3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BD00-D5FC-F242-A385-94AB8636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D077C-555B-CA4C-AA9F-74F9216D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Epidural and headache</a:t>
            </a:r>
          </a:p>
          <a:p>
            <a:pPr lvl="1"/>
            <a:r>
              <a:rPr lang="en-GB"/>
              <a:t>Post dural puncture headache is a known risk factor for individuals recieving epidural but it has an incidence of about 1.5 % 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62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256B-34AB-5D4D-881E-689BA2205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2D285-56C9-6F4F-9BCC-C1804F3F9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Thankyou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3CAB-558F-D844-B05A-FCF40077B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70878"/>
            <a:ext cx="8761413" cy="706964"/>
          </a:xfrm>
        </p:spPr>
        <p:txBody>
          <a:bodyPr/>
          <a:lstStyle/>
          <a:p>
            <a:r>
              <a:rPr lang="hi-IN"/>
              <a:t>Components of Labor Pain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15FF2-A50E-0748-844B-8921A8D6F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/>
              <a:t>Visceral Pain</a:t>
            </a:r>
          </a:p>
          <a:p>
            <a:pPr lvl="1"/>
            <a:r>
              <a:rPr lang="hi-IN"/>
              <a:t>Due to dliatation of cervix and lower uterine segment</a:t>
            </a:r>
          </a:p>
          <a:p>
            <a:pPr lvl="1"/>
            <a:r>
              <a:rPr lang="hi-IN"/>
              <a:t>Transmitted by small unmyelinated C fibres</a:t>
            </a:r>
          </a:p>
          <a:p>
            <a:pPr lvl="1"/>
            <a:r>
              <a:rPr lang="en-GB"/>
              <a:t>P</a:t>
            </a:r>
            <a:r>
              <a:rPr lang="hi-IN"/>
              <a:t>ain referred to T10 – T12 (lower abdomen, Sacrum and back)</a:t>
            </a:r>
          </a:p>
          <a:p>
            <a:pPr lvl="1" algn="l"/>
            <a:r>
              <a:rPr lang="hi-IN"/>
              <a:t>Pain is not always sensitive to opiod </a:t>
            </a:r>
          </a:p>
          <a:p>
            <a:r>
              <a:rPr lang="hi-IN"/>
              <a:t>Somatic pain</a:t>
            </a:r>
          </a:p>
          <a:p>
            <a:pPr lvl="1"/>
            <a:r>
              <a:rPr lang="en-GB"/>
              <a:t>D</a:t>
            </a:r>
            <a:r>
              <a:rPr lang="hi-IN"/>
              <a:t>ue to distension of pelvic floor, perineum, vagina</a:t>
            </a:r>
          </a:p>
          <a:p>
            <a:pPr lvl="1"/>
            <a:r>
              <a:rPr lang="en-GB"/>
              <a:t>T</a:t>
            </a:r>
            <a:r>
              <a:rPr lang="hi-IN"/>
              <a:t>ransmitted by fine, myelinated A-delta fibres</a:t>
            </a:r>
          </a:p>
          <a:p>
            <a:pPr lvl="1"/>
            <a:r>
              <a:rPr lang="en-GB"/>
              <a:t>S</a:t>
            </a:r>
            <a:r>
              <a:rPr lang="hi-IN"/>
              <a:t>harp in character and easily localised (T10 –L1)</a:t>
            </a:r>
          </a:p>
          <a:p>
            <a:pPr lvl="1"/>
            <a:r>
              <a:rPr lang="hi-IN"/>
              <a:t>More resistant to opioids</a:t>
            </a:r>
          </a:p>
          <a:p>
            <a:pPr lvl="1"/>
            <a:endParaRPr lang="hi-IN"/>
          </a:p>
        </p:txBody>
      </p:sp>
    </p:spTree>
    <p:extLst>
      <p:ext uri="{BB962C8B-B14F-4D97-AF65-F5344CB8AC3E}">
        <p14:creationId xmlns:p14="http://schemas.microsoft.com/office/powerpoint/2010/main" val="65518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3854C-28FA-0544-B3B1-AE377B5A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Labor Pain Pathways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33EEF-AD32-2D4F-8B1F-CBB21A66A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/>
              <a:t>Visceral pain</a:t>
            </a:r>
          </a:p>
          <a:p>
            <a:pPr lvl="1"/>
            <a:r>
              <a:rPr lang="en-GB"/>
              <a:t>U</a:t>
            </a:r>
            <a:r>
              <a:rPr lang="hi-IN"/>
              <a:t>n-myelinatef c fibres</a:t>
            </a:r>
          </a:p>
          <a:p>
            <a:pPr lvl="1"/>
            <a:r>
              <a:rPr lang="en-GB"/>
              <a:t>S</a:t>
            </a:r>
            <a:r>
              <a:rPr lang="hi-IN"/>
              <a:t>ympathetic chains(T10-L1)</a:t>
            </a:r>
          </a:p>
          <a:p>
            <a:pPr lvl="1"/>
            <a:r>
              <a:rPr lang="hi-IN"/>
              <a:t>Posterior nerve roots</a:t>
            </a:r>
          </a:p>
          <a:p>
            <a:pPr lvl="1"/>
            <a:r>
              <a:rPr lang="hi-IN"/>
              <a:t>Dorsal horn of spinal cord</a:t>
            </a:r>
          </a:p>
          <a:p>
            <a:pPr lvl="1"/>
            <a:r>
              <a:rPr lang="hi-IN"/>
              <a:t>Spino thalamic tract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5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9E104-473C-8B46-A823-BAB3A2B4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09CFD-F92A-004D-B200-2F4FF946F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/>
              <a:t>Somatic pain</a:t>
            </a:r>
          </a:p>
          <a:p>
            <a:pPr lvl="1"/>
            <a:r>
              <a:rPr lang="en-GB"/>
              <a:t>T</a:t>
            </a:r>
            <a:r>
              <a:rPr lang="hi-IN"/>
              <a:t>ransmitted by fine,myelinated, rapidly transmitting A-delta fibres</a:t>
            </a:r>
          </a:p>
          <a:p>
            <a:pPr lvl="1"/>
            <a:r>
              <a:rPr lang="hi-IN"/>
              <a:t>Transmission occurs to S2-S4 via pudendal nerves and perineal branches of posterior cutaneous nerve of thigh</a:t>
            </a:r>
          </a:p>
          <a:p>
            <a:pPr lvl="1"/>
            <a:r>
              <a:rPr lang="hi-IN"/>
              <a:t>Afferent fibres are carried to L1 and L2 roots via ilio inguinal and genitofemoral nerve</a:t>
            </a:r>
          </a:p>
          <a:p>
            <a:pPr lvl="1"/>
            <a:r>
              <a:rPr lang="hi-IN"/>
              <a:t>From dorsal horn cells transmitted via spino thalamic tract to brain</a:t>
            </a:r>
          </a:p>
        </p:txBody>
      </p:sp>
    </p:spTree>
    <p:extLst>
      <p:ext uri="{BB962C8B-B14F-4D97-AF65-F5344CB8AC3E}">
        <p14:creationId xmlns:p14="http://schemas.microsoft.com/office/powerpoint/2010/main" val="2835442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CF398-2BF0-FD40-8BC7-ADD137832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Factors Affecting Severity of Labor Pain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E4A-B906-D14F-8F64-DF06C0D8F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/>
              <a:t>Parity</a:t>
            </a:r>
          </a:p>
          <a:p>
            <a:pPr lvl="1"/>
            <a:r>
              <a:rPr lang="hi-IN"/>
              <a:t>Nulliparous women experience more severe pain</a:t>
            </a:r>
          </a:p>
          <a:p>
            <a:r>
              <a:rPr lang="hi-IN"/>
              <a:t>Prior education</a:t>
            </a:r>
          </a:p>
          <a:p>
            <a:pPr lvl="1"/>
            <a:r>
              <a:rPr lang="en-GB"/>
              <a:t>R</a:t>
            </a:r>
            <a:r>
              <a:rPr lang="hi-IN"/>
              <a:t>educes the intensity of pain</a:t>
            </a:r>
          </a:p>
          <a:p>
            <a:r>
              <a:rPr lang="en-GB"/>
              <a:t>S</a:t>
            </a:r>
            <a:r>
              <a:rPr lang="hi-IN"/>
              <a:t>everity of labor pain</a:t>
            </a:r>
          </a:p>
          <a:p>
            <a:pPr lvl="1"/>
            <a:r>
              <a:rPr lang="en-GB"/>
              <a:t>I</a:t>
            </a:r>
            <a:r>
              <a:rPr lang="hi-IN"/>
              <a:t>ncreases with progression of labor</a:t>
            </a:r>
          </a:p>
          <a:p>
            <a:pPr lvl="2"/>
            <a:r>
              <a:rPr lang="en-GB"/>
              <a:t>C</a:t>
            </a:r>
            <a:r>
              <a:rPr lang="hi-IN"/>
              <a:t>ervical distension</a:t>
            </a:r>
          </a:p>
          <a:p>
            <a:pPr lvl="2"/>
            <a:r>
              <a:rPr lang="en-GB"/>
              <a:t>I</a:t>
            </a:r>
            <a:r>
              <a:rPr lang="hi-IN"/>
              <a:t>ncrease in uterine pressure during contraction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5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37A6-2ED3-6441-AE41-1BD6537ED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E1B99A-D398-EB4A-A261-0FB051F5F0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1"/>
            <a:ext cx="12271882" cy="67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85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0FECB-A7CC-7B49-8E5E-C9F39F859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i-IN"/>
              <a:t>Beneficial effects of Labor Analgesia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140A6-6DAB-E641-80FF-53A5477CC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/>
              <a:t>Cardiovascular system</a:t>
            </a:r>
          </a:p>
          <a:p>
            <a:pPr lvl="1"/>
            <a:r>
              <a:rPr lang="en-GB"/>
              <a:t>R</a:t>
            </a:r>
            <a:r>
              <a:rPr lang="hi-IN"/>
              <a:t>educes circulating catecholamines</a:t>
            </a:r>
          </a:p>
          <a:p>
            <a:pPr lvl="2"/>
            <a:r>
              <a:rPr lang="hi-IN"/>
              <a:t>Improved peripheral circulation</a:t>
            </a:r>
          </a:p>
          <a:p>
            <a:pPr lvl="2"/>
            <a:r>
              <a:rPr lang="en-GB"/>
              <a:t>B</a:t>
            </a:r>
            <a:r>
              <a:rPr lang="hi-IN"/>
              <a:t>etter uteroplacental circulation</a:t>
            </a:r>
          </a:p>
          <a:p>
            <a:r>
              <a:rPr lang="hi-IN"/>
              <a:t>Respiratory system</a:t>
            </a:r>
          </a:p>
          <a:p>
            <a:pPr lvl="1"/>
            <a:r>
              <a:rPr lang="hi-IN"/>
              <a:t>Waxing and waning pattern of breat</a:t>
            </a:r>
            <a:r>
              <a:rPr lang="en-GB"/>
              <a:t>h</a:t>
            </a:r>
            <a:r>
              <a:rPr lang="hi-IN"/>
              <a:t>ing due to labor pain is avoided</a:t>
            </a:r>
          </a:p>
          <a:p>
            <a:pPr lvl="1"/>
            <a:r>
              <a:rPr lang="en-GB"/>
              <a:t>H</a:t>
            </a:r>
            <a:r>
              <a:rPr lang="hi-IN"/>
              <a:t>yperventillation and respiratory alkalosis is not seen</a:t>
            </a:r>
          </a:p>
          <a:p>
            <a:pPr lvl="1"/>
            <a:r>
              <a:rPr lang="en-GB"/>
              <a:t>P</a:t>
            </a:r>
            <a:r>
              <a:rPr lang="hi-IN"/>
              <a:t>revents leftward shift in maternal ODC curve </a:t>
            </a:r>
          </a:p>
          <a:p>
            <a:pPr lvl="1"/>
            <a:r>
              <a:rPr lang="hi-IN"/>
              <a:t>Oxygen delivery to fetus is increased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047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TF10001029</vt:lpstr>
      <vt:lpstr>Labor Analgesia</vt:lpstr>
      <vt:lpstr>Stages of labor</vt:lpstr>
      <vt:lpstr>PowerPoint Presentation</vt:lpstr>
      <vt:lpstr>Components of Labor Pain</vt:lpstr>
      <vt:lpstr>Labor Pain Pathways</vt:lpstr>
      <vt:lpstr>PowerPoint Presentation</vt:lpstr>
      <vt:lpstr>Factors Affecting Severity of Labor Pain</vt:lpstr>
      <vt:lpstr>PowerPoint Presentation</vt:lpstr>
      <vt:lpstr>Beneficial effects of Labor Analgesia</vt:lpstr>
      <vt:lpstr>PowerPoint Presentation</vt:lpstr>
      <vt:lpstr>Labor analgesia techniques</vt:lpstr>
      <vt:lpstr>PowerPoint Presentation</vt:lpstr>
      <vt:lpstr>PowerPoint Presentation</vt:lpstr>
      <vt:lpstr>Pharmacological analgesia</vt:lpstr>
      <vt:lpstr>PowerPoint Presentation</vt:lpstr>
      <vt:lpstr>PowerPoint Presentation</vt:lpstr>
      <vt:lpstr>PowerPoint Presentation</vt:lpstr>
      <vt:lpstr>PowerPoint Presentation</vt:lpstr>
      <vt:lpstr>INHALATIONL ANALGESIA</vt:lpstr>
      <vt:lpstr>PowerPoint Presentation</vt:lpstr>
      <vt:lpstr>REGIONAL ANAESTHESIA</vt:lpstr>
      <vt:lpstr>PowerPoint Presentation</vt:lpstr>
      <vt:lpstr>Epidural Analgesia regimen</vt:lpstr>
      <vt:lpstr>PowerPoint Presentation</vt:lpstr>
      <vt:lpstr>Subarachnoid block</vt:lpstr>
      <vt:lpstr>PowerPoint Presentation</vt:lpstr>
      <vt:lpstr>Combined Spinal Epidural</vt:lpstr>
      <vt:lpstr>PowerPoint Presentation</vt:lpstr>
      <vt:lpstr>PowerPoint Presentation</vt:lpstr>
      <vt:lpstr>PowerPoint Presentation</vt:lpstr>
      <vt:lpstr>Walking Epidural</vt:lpstr>
      <vt:lpstr>PowerPoint Presentation</vt:lpstr>
      <vt:lpstr>Myths of labor analgesia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Analgesia</dc:title>
  <dc:creator>ganesh naik</dc:creator>
  <cp:lastModifiedBy>ganesh naik</cp:lastModifiedBy>
  <cp:revision>3</cp:revision>
  <dcterms:created xsi:type="dcterms:W3CDTF">2021-01-21T18:12:41Z</dcterms:created>
  <dcterms:modified xsi:type="dcterms:W3CDTF">2021-01-29T08:38:48Z</dcterms:modified>
</cp:coreProperties>
</file>