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8" r:id="rId28"/>
    <p:sldId id="289" r:id="rId29"/>
    <p:sldId id="290"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292" r:id="rId45"/>
    <p:sldId id="294" r:id="rId46"/>
    <p:sldId id="295" r:id="rId47"/>
    <p:sldId id="297" r:id="rId48"/>
    <p:sldId id="336" r:id="rId49"/>
    <p:sldId id="335" r:id="rId50"/>
    <p:sldId id="341" r:id="rId51"/>
    <p:sldId id="339" r:id="rId52"/>
    <p:sldId id="338" r:id="rId53"/>
    <p:sldId id="340" r:id="rId54"/>
    <p:sldId id="337" r:id="rId55"/>
    <p:sldId id="298" r:id="rId56"/>
    <p:sldId id="299" r:id="rId57"/>
    <p:sldId id="310" r:id="rId58"/>
    <p:sldId id="31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94DC-CA9C-4F5A-A00C-9E58CE445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10C870E-E569-44BA-9271-A53FC9008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FE8120A-9DC7-4764-AE53-B6B582640377}"/>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5" name="Footer Placeholder 4">
            <a:extLst>
              <a:ext uri="{FF2B5EF4-FFF2-40B4-BE49-F238E27FC236}">
                <a16:creationId xmlns:a16="http://schemas.microsoft.com/office/drawing/2014/main" id="{F8F0B6EA-7BB8-45F9-89D9-B0ACE2FF05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ADDDAE-B500-482F-83D6-90E29AC98BF1}"/>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398269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9077-0067-40A8-8108-983C5F96304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C2B4C7D-E9EA-4302-9AF2-02B4E1CBA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8F4D4E-BD14-49CA-BAA9-24AC92039A2B}"/>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5" name="Footer Placeholder 4">
            <a:extLst>
              <a:ext uri="{FF2B5EF4-FFF2-40B4-BE49-F238E27FC236}">
                <a16:creationId xmlns:a16="http://schemas.microsoft.com/office/drawing/2014/main" id="{878A296E-2E83-4B85-9853-B1D97559E9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60893D-D526-4C1E-840B-E4CDB5B81DAE}"/>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426726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85A23-B6AB-4446-8599-F5B0331960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92FB400-FE45-4653-8885-BBDD32F29F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91C88B-A635-440E-B926-6D5A23982E6F}"/>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5" name="Footer Placeholder 4">
            <a:extLst>
              <a:ext uri="{FF2B5EF4-FFF2-40B4-BE49-F238E27FC236}">
                <a16:creationId xmlns:a16="http://schemas.microsoft.com/office/drawing/2014/main" id="{FE426ADC-4AD8-43CB-8AE8-9A7418A79A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86F377C-76B5-4759-8015-CD7349969D68}"/>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419011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8FB1-350F-4F6D-8F9E-C668A6A756F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7BFB53B-0D04-42BF-BDAF-CAB266DC8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58F7E0-F2E2-498D-B42C-DF622459DCF7}"/>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5" name="Footer Placeholder 4">
            <a:extLst>
              <a:ext uri="{FF2B5EF4-FFF2-40B4-BE49-F238E27FC236}">
                <a16:creationId xmlns:a16="http://schemas.microsoft.com/office/drawing/2014/main" id="{59039422-8D98-4503-BDD8-B21789D26B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15CE01-27AF-4318-8D93-AC7A1EE5D9D0}"/>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128199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A695-7AC5-4E86-ABB0-2375A7F51E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5005571-4258-4A65-9794-E606AB7E9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E82FD-4402-402D-8449-809A0D4652FE}"/>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5" name="Footer Placeholder 4">
            <a:extLst>
              <a:ext uri="{FF2B5EF4-FFF2-40B4-BE49-F238E27FC236}">
                <a16:creationId xmlns:a16="http://schemas.microsoft.com/office/drawing/2014/main" id="{66A316C5-9D7D-4253-9CE3-D7AE581C45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F96EB0-650F-4DAF-89DB-B4FC677C8BA8}"/>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330443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2EB7-A282-4FD2-8D18-207BBC2F4CD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DF3EDF-15E3-4F60-9096-1720DF11F2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5754B25-BB3A-4E2E-83B8-43E9B8F835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8320B2C-0679-438C-9959-E05347E6BD36}"/>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6" name="Footer Placeholder 5">
            <a:extLst>
              <a:ext uri="{FF2B5EF4-FFF2-40B4-BE49-F238E27FC236}">
                <a16:creationId xmlns:a16="http://schemas.microsoft.com/office/drawing/2014/main" id="{3A1F51BF-20DC-46D6-B633-9C20D846D84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B2A7DE8-F74A-43CC-BEAA-CD48F20871D9}"/>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22250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FD7F-6D66-4C85-8E1C-F4E8620D62D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BCEF58D-37C3-41B2-90C8-1EFA737AD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E17CF3-2C77-4A5F-998C-ED955D1C98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3E14B08-A4B7-4E66-BD9A-2507C0DF8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EC25FF-211F-4966-9253-C8EF77720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6BA86C5-E1D0-43FC-8A0D-075BA73D8970}"/>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8" name="Footer Placeholder 7">
            <a:extLst>
              <a:ext uri="{FF2B5EF4-FFF2-40B4-BE49-F238E27FC236}">
                <a16:creationId xmlns:a16="http://schemas.microsoft.com/office/drawing/2014/main" id="{29941915-481B-45A6-9AC2-037E29E23C5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EF36AA3-D3EE-49FB-89DE-6148FD674AEA}"/>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33045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D192-7DFA-444A-B0AD-ECD36058BD6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92DBD82-6B39-48DF-BC70-8D8AFA42F5ED}"/>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4" name="Footer Placeholder 3">
            <a:extLst>
              <a:ext uri="{FF2B5EF4-FFF2-40B4-BE49-F238E27FC236}">
                <a16:creationId xmlns:a16="http://schemas.microsoft.com/office/drawing/2014/main" id="{A118E188-7AC2-4237-B4DF-F7F07FB1F4B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DBAE9F9-ED9A-4E8A-8ECD-2645CAA42B51}"/>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230784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9312E-E63E-4B48-A8A8-206819336E6B}"/>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3" name="Footer Placeholder 2">
            <a:extLst>
              <a:ext uri="{FF2B5EF4-FFF2-40B4-BE49-F238E27FC236}">
                <a16:creationId xmlns:a16="http://schemas.microsoft.com/office/drawing/2014/main" id="{4193173D-0C1B-4F40-96A1-C9A85A48F1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DC31408-239B-484A-B968-A27F098E9ABB}"/>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95936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E76C-3E7E-47CA-AE88-76DC3C4C8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DE9FD66-6FCF-4258-8604-F5163AA49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F3906B0-AA25-4441-952E-690C520C3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0682C-861E-43F4-A369-7875AD57FA9D}"/>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6" name="Footer Placeholder 5">
            <a:extLst>
              <a:ext uri="{FF2B5EF4-FFF2-40B4-BE49-F238E27FC236}">
                <a16:creationId xmlns:a16="http://schemas.microsoft.com/office/drawing/2014/main" id="{9DFA8C5F-5B76-4E77-BE58-B38798A77D9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C3E9FC9-E307-4CD9-AE03-473B5383EC7E}"/>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254315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DD70-3C10-43B5-974E-E7E23B497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561CC29-DC44-435A-9CFF-A4621516A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FE1EF41-EDFC-4BA8-8D6D-E6BD11A95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28182-FEEB-4DE6-8D9F-A0ED8DDCB930}"/>
              </a:ext>
            </a:extLst>
          </p:cNvPr>
          <p:cNvSpPr>
            <a:spLocks noGrp="1"/>
          </p:cNvSpPr>
          <p:nvPr>
            <p:ph type="dt" sz="half" idx="10"/>
          </p:nvPr>
        </p:nvSpPr>
        <p:spPr/>
        <p:txBody>
          <a:bodyPr/>
          <a:lstStyle/>
          <a:p>
            <a:fld id="{A4269107-9367-422E-B74F-3AC3E03D96F8}" type="datetimeFigureOut">
              <a:rPr lang="en-IN" smtClean="0"/>
              <a:t>25-02-2020</a:t>
            </a:fld>
            <a:endParaRPr lang="en-IN"/>
          </a:p>
        </p:txBody>
      </p:sp>
      <p:sp>
        <p:nvSpPr>
          <p:cNvPr id="6" name="Footer Placeholder 5">
            <a:extLst>
              <a:ext uri="{FF2B5EF4-FFF2-40B4-BE49-F238E27FC236}">
                <a16:creationId xmlns:a16="http://schemas.microsoft.com/office/drawing/2014/main" id="{198247A1-4035-4A07-932D-78C4D14A6B7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2F16D17-0879-4639-9CFC-EA6F1F931DB8}"/>
              </a:ext>
            </a:extLst>
          </p:cNvPr>
          <p:cNvSpPr>
            <a:spLocks noGrp="1"/>
          </p:cNvSpPr>
          <p:nvPr>
            <p:ph type="sldNum" sz="quarter" idx="12"/>
          </p:nvPr>
        </p:nvSpPr>
        <p:spPr/>
        <p:txBody>
          <a:bodyPr/>
          <a:lstStyle/>
          <a:p>
            <a:fld id="{6B7B1FE0-4A1F-41CC-9564-49E8F8164317}" type="slidenum">
              <a:rPr lang="en-IN" smtClean="0"/>
              <a:t>‹#›</a:t>
            </a:fld>
            <a:endParaRPr lang="en-IN"/>
          </a:p>
        </p:txBody>
      </p:sp>
    </p:spTree>
    <p:extLst>
      <p:ext uri="{BB962C8B-B14F-4D97-AF65-F5344CB8AC3E}">
        <p14:creationId xmlns:p14="http://schemas.microsoft.com/office/powerpoint/2010/main" val="46179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7F7A0-DE4E-4A05-A1B5-C56F6A287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DF83CA-B554-487B-A043-EF73B3BB66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B9ADE7-F1B1-4911-82B7-2A33FC0E90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69107-9367-422E-B74F-3AC3E03D96F8}" type="datetimeFigureOut">
              <a:rPr lang="en-IN" smtClean="0"/>
              <a:t>25-02-2020</a:t>
            </a:fld>
            <a:endParaRPr lang="en-IN"/>
          </a:p>
        </p:txBody>
      </p:sp>
      <p:sp>
        <p:nvSpPr>
          <p:cNvPr id="5" name="Footer Placeholder 4">
            <a:extLst>
              <a:ext uri="{FF2B5EF4-FFF2-40B4-BE49-F238E27FC236}">
                <a16:creationId xmlns:a16="http://schemas.microsoft.com/office/drawing/2014/main" id="{D01901F6-E2F6-4C40-83CC-4FC31F038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E9C0E1-FDE0-495A-93F6-516D4C80E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B1FE0-4A1F-41CC-9564-49E8F8164317}" type="slidenum">
              <a:rPr lang="en-IN" smtClean="0"/>
              <a:t>‹#›</a:t>
            </a:fld>
            <a:endParaRPr lang="en-IN"/>
          </a:p>
        </p:txBody>
      </p:sp>
    </p:spTree>
    <p:extLst>
      <p:ext uri="{BB962C8B-B14F-4D97-AF65-F5344CB8AC3E}">
        <p14:creationId xmlns:p14="http://schemas.microsoft.com/office/powerpoint/2010/main" val="3128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F338-C7A2-4AE5-A32B-7E0F5BD55843}"/>
              </a:ext>
            </a:extLst>
          </p:cNvPr>
          <p:cNvSpPr>
            <a:spLocks noGrp="1"/>
          </p:cNvSpPr>
          <p:nvPr>
            <p:ph type="title"/>
          </p:nvPr>
        </p:nvSpPr>
        <p:spPr/>
        <p:txBody>
          <a:bodyPr/>
          <a:lstStyle/>
          <a:p>
            <a:r>
              <a:rPr lang="en-US" b="1" dirty="0">
                <a:latin typeface="Arial Black" panose="020B0A04020102020204" pitchFamily="34" charset="0"/>
              </a:rPr>
              <a:t>     ICP MONITORING</a:t>
            </a:r>
            <a:br>
              <a:rPr lang="en-US" b="1" dirty="0">
                <a:latin typeface="Arial Black" panose="020B0A04020102020204" pitchFamily="34" charset="0"/>
              </a:rPr>
            </a:br>
            <a:endParaRPr lang="en-IN" b="1" dirty="0">
              <a:latin typeface="Arial Black" panose="020B0A04020102020204" pitchFamily="34" charset="0"/>
            </a:endParaRPr>
          </a:p>
        </p:txBody>
      </p:sp>
      <p:sp>
        <p:nvSpPr>
          <p:cNvPr id="3" name="Text Placeholder 2">
            <a:extLst>
              <a:ext uri="{FF2B5EF4-FFF2-40B4-BE49-F238E27FC236}">
                <a16:creationId xmlns:a16="http://schemas.microsoft.com/office/drawing/2014/main" id="{D548FD99-0268-4948-A5E0-BF54D7211D11}"/>
              </a:ext>
            </a:extLst>
          </p:cNvPr>
          <p:cNvSpPr>
            <a:spLocks noGrp="1"/>
          </p:cNvSpPr>
          <p:nvPr>
            <p:ph type="body" idx="1"/>
          </p:nvPr>
        </p:nvSpPr>
        <p:spPr/>
        <p:txBody>
          <a:bodyPr>
            <a:normAutofit/>
          </a:bodyPr>
          <a:lstStyle/>
          <a:p>
            <a:r>
              <a:rPr lang="en-US" sz="2000" dirty="0">
                <a:solidFill>
                  <a:schemeClr val="tx1">
                    <a:lumMod val="95000"/>
                    <a:lumOff val="5000"/>
                  </a:schemeClr>
                </a:solidFill>
              </a:rPr>
              <a:t>                                                                        BY    DR.CHANDINI D</a:t>
            </a:r>
          </a:p>
          <a:p>
            <a:r>
              <a:rPr lang="en-US" sz="2000" dirty="0">
                <a:solidFill>
                  <a:schemeClr val="tx1">
                    <a:lumMod val="95000"/>
                    <a:lumOff val="5000"/>
                  </a:schemeClr>
                </a:solidFill>
              </a:rPr>
              <a:t>                                                                     UNDER THE GUIDANCE OF</a:t>
            </a:r>
          </a:p>
          <a:p>
            <a:r>
              <a:rPr lang="en-US" sz="2000" dirty="0">
                <a:solidFill>
                  <a:schemeClr val="tx1">
                    <a:lumMod val="95000"/>
                    <a:lumOff val="5000"/>
                  </a:schemeClr>
                </a:solidFill>
              </a:rPr>
              <a:t>                                                                      DR.MALINI MEHTA MAM</a:t>
            </a:r>
            <a:endParaRPr lang="en-IN" sz="2000" dirty="0">
              <a:solidFill>
                <a:schemeClr val="tx1">
                  <a:lumMod val="95000"/>
                  <a:lumOff val="5000"/>
                </a:schemeClr>
              </a:solidFill>
            </a:endParaRPr>
          </a:p>
        </p:txBody>
      </p:sp>
    </p:spTree>
    <p:extLst>
      <p:ext uri="{BB962C8B-B14F-4D97-AF65-F5344CB8AC3E}">
        <p14:creationId xmlns:p14="http://schemas.microsoft.com/office/powerpoint/2010/main" val="94454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EA6E3-4B2F-4B4E-8F56-380D1FA81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
            <a:ext cx="12344400" cy="6762750"/>
          </a:xfrm>
          <a:prstGeom prst="rect">
            <a:avLst/>
          </a:prstGeom>
        </p:spPr>
      </p:pic>
    </p:spTree>
    <p:extLst>
      <p:ext uri="{BB962C8B-B14F-4D97-AF65-F5344CB8AC3E}">
        <p14:creationId xmlns:p14="http://schemas.microsoft.com/office/powerpoint/2010/main" val="173742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8C87-2613-4069-8304-AC2FBC2F2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534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8F462D-C643-4F33-A178-61C11A6F9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498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B633C0-98A5-4DDE-B071-20C31C187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812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AD6D4-07B6-4755-94DE-68DF9F4BB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86550"/>
          </a:xfrm>
          <a:prstGeom prst="rect">
            <a:avLst/>
          </a:prstGeom>
        </p:spPr>
      </p:pic>
    </p:spTree>
    <p:extLst>
      <p:ext uri="{BB962C8B-B14F-4D97-AF65-F5344CB8AC3E}">
        <p14:creationId xmlns:p14="http://schemas.microsoft.com/office/powerpoint/2010/main" val="57049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C8298-D6AE-45EC-9C66-F1552E15C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380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DFB2D7-8E10-42FD-B1FE-AAB5C1057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783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0015B-D005-49C8-9C4A-A4B9B8AC0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0485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5CA97-36C9-4C71-AAF9-EA4B09117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306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BBFAB8-78C9-49E4-88AC-F3AB49BFA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10400"/>
          </a:xfrm>
          <a:prstGeom prst="rect">
            <a:avLst/>
          </a:prstGeom>
        </p:spPr>
      </p:pic>
    </p:spTree>
    <p:extLst>
      <p:ext uri="{BB962C8B-B14F-4D97-AF65-F5344CB8AC3E}">
        <p14:creationId xmlns:p14="http://schemas.microsoft.com/office/powerpoint/2010/main" val="11647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1A24AE-62BC-40FD-9100-BE694DE2F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791417"/>
          </a:xfrm>
          <a:prstGeom prst="rect">
            <a:avLst/>
          </a:prstGeom>
        </p:spPr>
      </p:pic>
    </p:spTree>
    <p:extLst>
      <p:ext uri="{BB962C8B-B14F-4D97-AF65-F5344CB8AC3E}">
        <p14:creationId xmlns:p14="http://schemas.microsoft.com/office/powerpoint/2010/main" val="143144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540046-AA43-449E-B035-D785CB0AC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5593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5498C-D326-4BBE-B303-CA86177A8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226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B8AD3-B286-4BEB-8B24-1646181E8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8097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06BD0E-0920-4268-8B5C-C0EA11222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063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E913D-306C-4D95-A160-569A5DB79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4588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36A8B-346F-47DC-909F-53473B05B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0271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927D4-7F17-40A9-9AC4-77F7F62AB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6917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E4EB5-5229-42BD-8C37-5EB459D98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0"/>
            <a:ext cx="12325350" cy="6858000"/>
          </a:xfrm>
          <a:prstGeom prst="rect">
            <a:avLst/>
          </a:prstGeom>
        </p:spPr>
      </p:pic>
    </p:spTree>
    <p:extLst>
      <p:ext uri="{BB962C8B-B14F-4D97-AF65-F5344CB8AC3E}">
        <p14:creationId xmlns:p14="http://schemas.microsoft.com/office/powerpoint/2010/main" val="27203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AE3DD-9F5D-41F0-ABD6-A64D9EAE8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9364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7CDBE6-F37A-45D9-959F-55CDD853B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170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D94F4A-8692-4D5B-9A42-999D4AF64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4583"/>
          </a:xfrm>
          <a:prstGeom prst="rect">
            <a:avLst/>
          </a:prstGeom>
        </p:spPr>
      </p:pic>
    </p:spTree>
    <p:extLst>
      <p:ext uri="{BB962C8B-B14F-4D97-AF65-F5344CB8AC3E}">
        <p14:creationId xmlns:p14="http://schemas.microsoft.com/office/powerpoint/2010/main" val="1519688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938B-92CA-488D-AF4F-D73205EB8C49}"/>
              </a:ext>
            </a:extLst>
          </p:cNvPr>
          <p:cNvSpPr>
            <a:spLocks noGrp="1"/>
          </p:cNvSpPr>
          <p:nvPr>
            <p:ph type="title"/>
          </p:nvPr>
        </p:nvSpPr>
        <p:spPr/>
        <p:txBody>
          <a:bodyPr/>
          <a:lstStyle/>
          <a:p>
            <a:r>
              <a:rPr lang="en-US" b="1" dirty="0">
                <a:solidFill>
                  <a:srgbClr val="7030A0"/>
                </a:solidFill>
              </a:rPr>
              <a:t>INVASIVE METHODS OF ICP MONITORING</a:t>
            </a:r>
            <a:endParaRPr lang="en-IN" b="1" dirty="0">
              <a:solidFill>
                <a:srgbClr val="7030A0"/>
              </a:solidFill>
            </a:endParaRPr>
          </a:p>
        </p:txBody>
      </p:sp>
      <p:sp>
        <p:nvSpPr>
          <p:cNvPr id="3" name="Content Placeholder 2">
            <a:extLst>
              <a:ext uri="{FF2B5EF4-FFF2-40B4-BE49-F238E27FC236}">
                <a16:creationId xmlns:a16="http://schemas.microsoft.com/office/drawing/2014/main" id="{65083223-3626-4687-9290-753358A7C39B}"/>
              </a:ext>
            </a:extLst>
          </p:cNvPr>
          <p:cNvSpPr>
            <a:spLocks noGrp="1"/>
          </p:cNvSpPr>
          <p:nvPr>
            <p:ph idx="1"/>
          </p:nvPr>
        </p:nvSpPr>
        <p:spPr/>
        <p:txBody>
          <a:bodyPr/>
          <a:lstStyle/>
          <a:p>
            <a:pPr marL="0" indent="0">
              <a:buNone/>
            </a:pPr>
            <a:r>
              <a:rPr lang="en-IN" dirty="0"/>
              <a:t>❖ INTRAVENTRICULAR DEVICES </a:t>
            </a:r>
          </a:p>
          <a:p>
            <a:pPr marL="0" indent="0">
              <a:buNone/>
            </a:pPr>
            <a:r>
              <a:rPr lang="en-IN" dirty="0"/>
              <a:t>❖ SUBARACHNOID DEVICES </a:t>
            </a:r>
          </a:p>
          <a:p>
            <a:pPr marL="0" indent="0">
              <a:buNone/>
            </a:pPr>
            <a:r>
              <a:rPr lang="en-IN" dirty="0"/>
              <a:t>❖ EPIDURAL/SUBDURAL DEVICES </a:t>
            </a:r>
          </a:p>
          <a:p>
            <a:pPr marL="0" indent="0">
              <a:buNone/>
            </a:pPr>
            <a:r>
              <a:rPr lang="en-IN" dirty="0"/>
              <a:t>❖ PNEUMATIC SENSOR(SPEGEILBURG BRAIN PRESSURE MONITOR) </a:t>
            </a:r>
          </a:p>
          <a:p>
            <a:pPr marL="0" indent="0">
              <a:buNone/>
            </a:pPr>
            <a:r>
              <a:rPr lang="en-IN" dirty="0"/>
              <a:t>❖ FIBEROPTIC CATHETER TIP TRANSDUCERS(CAMINO INTRACRANIAL PRESSURE MONITORS) </a:t>
            </a:r>
          </a:p>
          <a:p>
            <a:pPr marL="0" indent="0">
              <a:buNone/>
            </a:pPr>
            <a:r>
              <a:rPr lang="en-IN" dirty="0"/>
              <a:t>❖ IMPLANTED MICROCHIP TRANSDUCERS(CODMAN SENSORS)</a:t>
            </a:r>
          </a:p>
        </p:txBody>
      </p:sp>
    </p:spTree>
    <p:extLst>
      <p:ext uri="{BB962C8B-B14F-4D97-AF65-F5344CB8AC3E}">
        <p14:creationId xmlns:p14="http://schemas.microsoft.com/office/powerpoint/2010/main" val="453499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D60A-2BC7-4F54-A4E3-9601289EF884}"/>
              </a:ext>
            </a:extLst>
          </p:cNvPr>
          <p:cNvSpPr>
            <a:spLocks noGrp="1"/>
          </p:cNvSpPr>
          <p:nvPr>
            <p:ph type="title"/>
          </p:nvPr>
        </p:nvSpPr>
        <p:spPr>
          <a:xfrm>
            <a:off x="12492212" y="1912465"/>
            <a:ext cx="10412767" cy="52125"/>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FD8C81C1-1145-4919-B7A9-D9221689B406}"/>
              </a:ext>
            </a:extLst>
          </p:cNvPr>
          <p:cNvSpPr>
            <a:spLocks noGrp="1"/>
          </p:cNvSpPr>
          <p:nvPr>
            <p:ph idx="1"/>
          </p:nvPr>
        </p:nvSpPr>
        <p:spPr>
          <a:xfrm>
            <a:off x="786383" y="960120"/>
            <a:ext cx="10517849" cy="5175503"/>
          </a:xfrm>
        </p:spPr>
        <p:txBody>
          <a:bodyPr>
            <a:normAutofit/>
          </a:bodyPr>
          <a:lstStyle/>
          <a:p>
            <a:r>
              <a:rPr lang="en-US" dirty="0"/>
              <a:t>❖ Several different invasive methods to measure ICP exist. Each type of device, depending on the intracranial location and method of pressure transduction, has its advantages and disadvantages. </a:t>
            </a:r>
          </a:p>
          <a:p>
            <a:r>
              <a:rPr lang="en-US" dirty="0"/>
              <a:t>❖ Modern ICP monitors can be classified on the basis of pressure transduction method into, strain gauge or </a:t>
            </a:r>
            <a:r>
              <a:rPr lang="en-US" dirty="0" err="1"/>
              <a:t>fibreoptic</a:t>
            </a:r>
            <a:r>
              <a:rPr lang="en-US" dirty="0"/>
              <a:t> technology based monitors. </a:t>
            </a:r>
          </a:p>
          <a:p>
            <a:r>
              <a:rPr lang="en-US" dirty="0"/>
              <a:t>❖ The strain gauge pressure transduction can be external (intraventricular drains), or internal (catheter tip microchip). </a:t>
            </a:r>
          </a:p>
          <a:p>
            <a:r>
              <a:rPr lang="en-US" dirty="0"/>
              <a:t>❖ Another classification may be into – fluid coupled devices (connected to an external strain gauge), or non-fluid coupled devices (</a:t>
            </a:r>
            <a:r>
              <a:rPr lang="en-US" dirty="0" err="1"/>
              <a:t>fibreoptic</a:t>
            </a:r>
            <a:r>
              <a:rPr lang="en-US" dirty="0"/>
              <a:t> or catheter tip </a:t>
            </a:r>
            <a:r>
              <a:rPr lang="en-US" dirty="0" err="1"/>
              <a:t>microstrain</a:t>
            </a:r>
            <a:r>
              <a:rPr lang="en-US" dirty="0"/>
              <a:t> gauge)</a:t>
            </a:r>
            <a:endParaRPr lang="en-IN" dirty="0"/>
          </a:p>
        </p:txBody>
      </p:sp>
    </p:spTree>
    <p:extLst>
      <p:ext uri="{BB962C8B-B14F-4D97-AF65-F5344CB8AC3E}">
        <p14:creationId xmlns:p14="http://schemas.microsoft.com/office/powerpoint/2010/main" val="422536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47DD-328F-445A-9712-C91BE1B8911D}"/>
              </a:ext>
            </a:extLst>
          </p:cNvPr>
          <p:cNvSpPr>
            <a:spLocks noGrp="1"/>
          </p:cNvSpPr>
          <p:nvPr>
            <p:ph type="title"/>
          </p:nvPr>
        </p:nvSpPr>
        <p:spPr/>
        <p:txBody>
          <a:bodyPr/>
          <a:lstStyle/>
          <a:p>
            <a:r>
              <a:rPr lang="en-IN" b="1" dirty="0">
                <a:solidFill>
                  <a:srgbClr val="7030A0"/>
                </a:solidFill>
              </a:rPr>
              <a:t>INTRAVENTRICULAR DEVICES</a:t>
            </a:r>
          </a:p>
        </p:txBody>
      </p:sp>
      <p:sp>
        <p:nvSpPr>
          <p:cNvPr id="3" name="Content Placeholder 2">
            <a:extLst>
              <a:ext uri="{FF2B5EF4-FFF2-40B4-BE49-F238E27FC236}">
                <a16:creationId xmlns:a16="http://schemas.microsoft.com/office/drawing/2014/main" id="{F0927050-BA34-4AC6-B35E-231096DA7630}"/>
              </a:ext>
            </a:extLst>
          </p:cNvPr>
          <p:cNvSpPr>
            <a:spLocks noGrp="1"/>
          </p:cNvSpPr>
          <p:nvPr>
            <p:ph idx="1"/>
          </p:nvPr>
        </p:nvSpPr>
        <p:spPr/>
        <p:txBody>
          <a:bodyPr>
            <a:normAutofit fontScale="92500" lnSpcReduction="10000"/>
          </a:bodyPr>
          <a:lstStyle/>
          <a:p>
            <a:r>
              <a:rPr lang="en-US" dirty="0"/>
              <a:t>❖ Invasive monitoring using the EVD technique, where a catheter is placed into one of the lateral ventricles through a burr hole, is considered the gold standard of ICP monitoring, and is the standard against which newer monitors are calibrated. It is a fluid coupled device connected to an external strain gauge, and can be re-calibrated in vivo against an external reference at any time. </a:t>
            </a:r>
          </a:p>
          <a:p>
            <a:r>
              <a:rPr lang="en-US" dirty="0"/>
              <a:t>❖ Direct intraventricular ICP monitoring is the most reliable method in current use, and has the advantage of minimal expense with maximum accuracy. In addition to monitoring the ICP, it can also be used for therapeutic CSF drainage intermittently to control the ICP, and to </a:t>
            </a:r>
            <a:r>
              <a:rPr lang="en-US" dirty="0" err="1"/>
              <a:t>instil</a:t>
            </a:r>
            <a:r>
              <a:rPr lang="en-US" dirty="0"/>
              <a:t> medications intrathecally, e.g. antibiotic administration in ventriculitis, or instillation of thrombolytics in case of intraventricular </a:t>
            </a:r>
            <a:r>
              <a:rPr lang="en-US" dirty="0" err="1"/>
              <a:t>haemorrhage</a:t>
            </a:r>
            <a:r>
              <a:rPr lang="en-US" dirty="0"/>
              <a:t> or clotting at the proximal catheter.</a:t>
            </a:r>
            <a:endParaRPr lang="en-IN" dirty="0"/>
          </a:p>
        </p:txBody>
      </p:sp>
    </p:spTree>
    <p:extLst>
      <p:ext uri="{BB962C8B-B14F-4D97-AF65-F5344CB8AC3E}">
        <p14:creationId xmlns:p14="http://schemas.microsoft.com/office/powerpoint/2010/main" val="2923767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B672-97F1-4668-AD59-410721140A47}"/>
              </a:ext>
            </a:extLst>
          </p:cNvPr>
          <p:cNvSpPr>
            <a:spLocks noGrp="1"/>
          </p:cNvSpPr>
          <p:nvPr>
            <p:ph type="title"/>
          </p:nvPr>
        </p:nvSpPr>
        <p:spPr/>
        <p:txBody>
          <a:bodyPr/>
          <a:lstStyle/>
          <a:p>
            <a:r>
              <a:rPr lang="en-IN" b="1" dirty="0">
                <a:solidFill>
                  <a:srgbClr val="7030A0"/>
                </a:solidFill>
              </a:rPr>
              <a:t>DISADVANTAGES</a:t>
            </a:r>
          </a:p>
        </p:txBody>
      </p:sp>
      <p:sp>
        <p:nvSpPr>
          <p:cNvPr id="3" name="Content Placeholder 2">
            <a:extLst>
              <a:ext uri="{FF2B5EF4-FFF2-40B4-BE49-F238E27FC236}">
                <a16:creationId xmlns:a16="http://schemas.microsoft.com/office/drawing/2014/main" id="{034FFC2C-9097-479F-AC67-562AF4E093F3}"/>
              </a:ext>
            </a:extLst>
          </p:cNvPr>
          <p:cNvSpPr>
            <a:spLocks noGrp="1"/>
          </p:cNvSpPr>
          <p:nvPr>
            <p:ph idx="1"/>
          </p:nvPr>
        </p:nvSpPr>
        <p:spPr/>
        <p:txBody>
          <a:bodyPr>
            <a:normAutofit fontScale="92500" lnSpcReduction="10000"/>
          </a:bodyPr>
          <a:lstStyle/>
          <a:p>
            <a:r>
              <a:rPr lang="en-US" dirty="0"/>
              <a:t>❖ It is the most invasive of all available techniques, as the ventriculostomy penetrates the meninges and brain, with the risk of bacterial transmission through the fluid coupling. Strict adherence to aseptic technique while insertion, use of antibiotic impregnated catheters, subcutaneous </a:t>
            </a:r>
            <a:r>
              <a:rPr lang="en-US" dirty="0" err="1"/>
              <a:t>tunnelling</a:t>
            </a:r>
            <a:r>
              <a:rPr lang="en-US" dirty="0"/>
              <a:t> of the catheter, sterile occlusive dressing over the incision points, minimal manipulation, flushing or accessing of the CSF drainage tubing – have all been known to reduce infection rates. </a:t>
            </a:r>
          </a:p>
          <a:p>
            <a:r>
              <a:rPr lang="en-US" dirty="0"/>
              <a:t>❖ Currently, catheters impregnated with silver nanoparticles are also being used to reduce the risk of catheter associated ventriculitis, but larger, multi-centric studies are needed to draw any firm conclusions on the same.</a:t>
            </a:r>
          </a:p>
          <a:p>
            <a:r>
              <a:rPr lang="en-US" dirty="0"/>
              <a:t> ❖ Routine change of EVD catheters, or antibiotic prophylaxis is not recommended at </a:t>
            </a:r>
            <a:r>
              <a:rPr lang="en-US" dirty="0" err="1"/>
              <a:t>presen</a:t>
            </a:r>
            <a:endParaRPr lang="en-IN" dirty="0"/>
          </a:p>
        </p:txBody>
      </p:sp>
    </p:spTree>
    <p:extLst>
      <p:ext uri="{BB962C8B-B14F-4D97-AF65-F5344CB8AC3E}">
        <p14:creationId xmlns:p14="http://schemas.microsoft.com/office/powerpoint/2010/main" val="4205143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189F-3A37-44B3-9BAD-7C6A95BFF92E}"/>
              </a:ext>
            </a:extLst>
          </p:cNvPr>
          <p:cNvSpPr>
            <a:spLocks noGrp="1"/>
          </p:cNvSpPr>
          <p:nvPr>
            <p:ph type="title"/>
          </p:nvPr>
        </p:nvSpPr>
        <p:spPr>
          <a:xfrm flipV="1">
            <a:off x="1162974" y="284083"/>
            <a:ext cx="7155403" cy="612562"/>
          </a:xfrm>
        </p:spPr>
        <p:txBody>
          <a:bodyPr>
            <a:normAutofit fontScale="90000"/>
          </a:bodyPr>
          <a:lstStyle/>
          <a:p>
            <a:br>
              <a:rPr lang="en-IN" dirty="0"/>
            </a:br>
            <a:endParaRPr lang="en-IN" dirty="0"/>
          </a:p>
        </p:txBody>
      </p:sp>
      <p:sp>
        <p:nvSpPr>
          <p:cNvPr id="3" name="Content Placeholder 2">
            <a:extLst>
              <a:ext uri="{FF2B5EF4-FFF2-40B4-BE49-F238E27FC236}">
                <a16:creationId xmlns:a16="http://schemas.microsoft.com/office/drawing/2014/main" id="{D4BAA60F-6CAE-4B30-8788-A9C34267AAA8}"/>
              </a:ext>
            </a:extLst>
          </p:cNvPr>
          <p:cNvSpPr>
            <a:spLocks noGrp="1"/>
          </p:cNvSpPr>
          <p:nvPr>
            <p:ph idx="1"/>
          </p:nvPr>
        </p:nvSpPr>
        <p:spPr>
          <a:xfrm>
            <a:off x="763480" y="1155430"/>
            <a:ext cx="10590320" cy="5021534"/>
          </a:xfrm>
        </p:spPr>
        <p:txBody>
          <a:bodyPr>
            <a:normAutofit lnSpcReduction="10000"/>
          </a:bodyPr>
          <a:lstStyle/>
          <a:p>
            <a:r>
              <a:rPr lang="en-US" dirty="0"/>
              <a:t>❖ Another disadvantage of the intraventricular method is that EVD placement may be difficult in young patients with compressed or slit-like ventricles, due to cerebral </a:t>
            </a:r>
            <a:r>
              <a:rPr lang="en-US" dirty="0" err="1"/>
              <a:t>oedema</a:t>
            </a:r>
            <a:r>
              <a:rPr lang="en-US" dirty="0"/>
              <a:t>. The ICP waveform may be dampened in these cases, and the values recorded may be low due to artefact effect. </a:t>
            </a:r>
          </a:p>
          <a:p>
            <a:r>
              <a:rPr lang="en-US" dirty="0"/>
              <a:t>❖ Caution should be exercised for </a:t>
            </a:r>
            <a:r>
              <a:rPr lang="en-US" dirty="0" err="1"/>
              <a:t>overshunting</a:t>
            </a:r>
            <a:r>
              <a:rPr lang="en-US" dirty="0"/>
              <a:t>, especially in patients with poor grade SAH (subarachnoid </a:t>
            </a:r>
            <a:r>
              <a:rPr lang="en-US" dirty="0" err="1"/>
              <a:t>haemorrhage</a:t>
            </a:r>
            <a:r>
              <a:rPr lang="en-US" dirty="0"/>
              <a:t>) who need an EVD for the relief of acute hydrocephalus, where over-drainage may lead to aneurysmal rebleed. Also, CSF </a:t>
            </a:r>
            <a:r>
              <a:rPr lang="en-US" dirty="0" err="1"/>
              <a:t>overdrainage</a:t>
            </a:r>
            <a:r>
              <a:rPr lang="en-US" dirty="0"/>
              <a:t> in patients with large unilateral mass lesions may lead to hemispheric shifts and herniation. </a:t>
            </a:r>
          </a:p>
          <a:p>
            <a:r>
              <a:rPr lang="en-US" dirty="0"/>
              <a:t>❖ The potential risks of </a:t>
            </a:r>
            <a:r>
              <a:rPr lang="en-US" dirty="0" err="1"/>
              <a:t>haemorrhage</a:t>
            </a:r>
            <a:r>
              <a:rPr lang="en-US" dirty="0"/>
              <a:t>, misplacement, and obstruction of the catheter, are other complications of intraventricular catheter placements.</a:t>
            </a:r>
            <a:endParaRPr lang="en-IN" dirty="0"/>
          </a:p>
        </p:txBody>
      </p:sp>
    </p:spTree>
    <p:extLst>
      <p:ext uri="{BB962C8B-B14F-4D97-AF65-F5344CB8AC3E}">
        <p14:creationId xmlns:p14="http://schemas.microsoft.com/office/powerpoint/2010/main" val="2735893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56DD-B56E-4C60-B69A-D033C4D00E8B}"/>
              </a:ext>
            </a:extLst>
          </p:cNvPr>
          <p:cNvSpPr>
            <a:spLocks noGrp="1"/>
          </p:cNvSpPr>
          <p:nvPr>
            <p:ph type="title"/>
          </p:nvPr>
        </p:nvSpPr>
        <p:spPr/>
        <p:txBody>
          <a:bodyPr/>
          <a:lstStyle/>
          <a:p>
            <a:r>
              <a:rPr lang="en-IN" b="1" dirty="0">
                <a:solidFill>
                  <a:srgbClr val="7030A0"/>
                </a:solidFill>
              </a:rPr>
              <a:t>SUBARACHNOID DEVICES</a:t>
            </a:r>
          </a:p>
        </p:txBody>
      </p:sp>
      <p:sp>
        <p:nvSpPr>
          <p:cNvPr id="3" name="Content Placeholder 2">
            <a:extLst>
              <a:ext uri="{FF2B5EF4-FFF2-40B4-BE49-F238E27FC236}">
                <a16:creationId xmlns:a16="http://schemas.microsoft.com/office/drawing/2014/main" id="{B51FAB3D-E20A-4B39-90FD-7AD3D433818B}"/>
              </a:ext>
            </a:extLst>
          </p:cNvPr>
          <p:cNvSpPr>
            <a:spLocks noGrp="1"/>
          </p:cNvSpPr>
          <p:nvPr>
            <p:ph idx="1"/>
          </p:nvPr>
        </p:nvSpPr>
        <p:spPr/>
        <p:txBody>
          <a:bodyPr/>
          <a:lstStyle/>
          <a:p>
            <a:r>
              <a:rPr lang="en-US" dirty="0"/>
              <a:t>❖ The subarachnoid bolt (or Richmond screw) is a hollow screw that goes into the skull abutting the dura. The dura is perforated to fill the bolt with CSF, which is then connected to a closed fluid filled tubing and a pressure transducer. </a:t>
            </a:r>
          </a:p>
          <a:p>
            <a:r>
              <a:rPr lang="en-US" dirty="0"/>
              <a:t>❖ These devices may be quickly and easily placed, without invading the brain, and thus have lower infection rates. But, they are prone to errors such as ICP underestimation, misplacement of the screw, and occlusion by </a:t>
            </a:r>
            <a:r>
              <a:rPr lang="en-US" dirty="0" err="1"/>
              <a:t>debris.Their</a:t>
            </a:r>
            <a:r>
              <a:rPr lang="en-US" dirty="0"/>
              <a:t> popularity has therefore declined in the recent years. </a:t>
            </a:r>
            <a:endParaRPr lang="en-IN" dirty="0"/>
          </a:p>
        </p:txBody>
      </p:sp>
    </p:spTree>
    <p:extLst>
      <p:ext uri="{BB962C8B-B14F-4D97-AF65-F5344CB8AC3E}">
        <p14:creationId xmlns:p14="http://schemas.microsoft.com/office/powerpoint/2010/main" val="713736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0B83E-8880-43E4-A660-942AE23B4A06}"/>
              </a:ext>
            </a:extLst>
          </p:cNvPr>
          <p:cNvSpPr>
            <a:spLocks noGrp="1"/>
          </p:cNvSpPr>
          <p:nvPr>
            <p:ph type="title"/>
          </p:nvPr>
        </p:nvSpPr>
        <p:spPr/>
        <p:txBody>
          <a:bodyPr/>
          <a:lstStyle/>
          <a:p>
            <a:r>
              <a:rPr lang="en-IN" b="1" dirty="0">
                <a:solidFill>
                  <a:srgbClr val="7030A0"/>
                </a:solidFill>
              </a:rPr>
              <a:t>EPIDURAL/SUBDURAL DEVICES</a:t>
            </a:r>
          </a:p>
        </p:txBody>
      </p:sp>
      <p:sp>
        <p:nvSpPr>
          <p:cNvPr id="3" name="Content Placeholder 2">
            <a:extLst>
              <a:ext uri="{FF2B5EF4-FFF2-40B4-BE49-F238E27FC236}">
                <a16:creationId xmlns:a16="http://schemas.microsoft.com/office/drawing/2014/main" id="{6455A3F2-43F9-49BA-8D3D-E95EF77A3F2F}"/>
              </a:ext>
            </a:extLst>
          </p:cNvPr>
          <p:cNvSpPr>
            <a:spLocks noGrp="1"/>
          </p:cNvSpPr>
          <p:nvPr>
            <p:ph idx="1"/>
          </p:nvPr>
        </p:nvSpPr>
        <p:spPr/>
        <p:txBody>
          <a:bodyPr/>
          <a:lstStyle/>
          <a:p>
            <a:r>
              <a:rPr lang="en-US" dirty="0"/>
              <a:t>They are an attractive option, as they are the least invasive, and can be easily and quickly placed. But, their questionable accuracy and reliability, coupled with the increasing baseline drift over time, makes them less popular choices as compared to intraventricular or intraparenchymal devices.</a:t>
            </a:r>
            <a:endParaRPr lang="en-IN" dirty="0"/>
          </a:p>
        </p:txBody>
      </p:sp>
    </p:spTree>
    <p:extLst>
      <p:ext uri="{BB962C8B-B14F-4D97-AF65-F5344CB8AC3E}">
        <p14:creationId xmlns:p14="http://schemas.microsoft.com/office/powerpoint/2010/main" val="3019629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AC79-8B76-4E49-BD43-F3067A74A6C5}"/>
              </a:ext>
            </a:extLst>
          </p:cNvPr>
          <p:cNvSpPr>
            <a:spLocks noGrp="1"/>
          </p:cNvSpPr>
          <p:nvPr>
            <p:ph type="title"/>
          </p:nvPr>
        </p:nvSpPr>
        <p:spPr/>
        <p:txBody>
          <a:bodyPr/>
          <a:lstStyle/>
          <a:p>
            <a:r>
              <a:rPr lang="en-IN" b="1" dirty="0">
                <a:solidFill>
                  <a:srgbClr val="7030A0"/>
                </a:solidFill>
              </a:rPr>
              <a:t>Pneumatic sensor (</a:t>
            </a:r>
            <a:r>
              <a:rPr lang="en-IN" b="1" dirty="0" err="1">
                <a:solidFill>
                  <a:srgbClr val="7030A0"/>
                </a:solidFill>
              </a:rPr>
              <a:t>Spiegelberg</a:t>
            </a:r>
            <a:r>
              <a:rPr lang="en-IN" b="1" dirty="0">
                <a:solidFill>
                  <a:srgbClr val="7030A0"/>
                </a:solidFill>
              </a:rPr>
              <a:t> Brain Pressure Monitor)</a:t>
            </a:r>
          </a:p>
        </p:txBody>
      </p:sp>
      <p:sp>
        <p:nvSpPr>
          <p:cNvPr id="3" name="Content Placeholder 2">
            <a:extLst>
              <a:ext uri="{FF2B5EF4-FFF2-40B4-BE49-F238E27FC236}">
                <a16:creationId xmlns:a16="http://schemas.microsoft.com/office/drawing/2014/main" id="{821DDF33-5870-4DCA-9694-055C9B65CBA9}"/>
              </a:ext>
            </a:extLst>
          </p:cNvPr>
          <p:cNvSpPr>
            <a:spLocks noGrp="1"/>
          </p:cNvSpPr>
          <p:nvPr>
            <p:ph idx="1"/>
          </p:nvPr>
        </p:nvSpPr>
        <p:spPr/>
        <p:txBody>
          <a:bodyPr>
            <a:normAutofit fontScale="85000" lnSpcReduction="10000"/>
          </a:bodyPr>
          <a:lstStyle/>
          <a:p>
            <a:r>
              <a:rPr lang="en-US" dirty="0"/>
              <a:t>❖ This is a fluid filled catheter transducer system, which uses a distal air filled balloon tipped catheter to measure ICP . The monitor connects to an internal strain gauge transducer used to measure the internal balloon pressure.</a:t>
            </a:r>
          </a:p>
          <a:p>
            <a:r>
              <a:rPr lang="en-US" dirty="0"/>
              <a:t> ❖ It is a relatively low cost monitor (as compared to the contemporary </a:t>
            </a:r>
            <a:r>
              <a:rPr lang="en-US" dirty="0" err="1"/>
              <a:t>microtransducers</a:t>
            </a:r>
            <a:r>
              <a:rPr lang="en-US" dirty="0"/>
              <a:t>) classically used for epidural and subdural pressure measurements. </a:t>
            </a:r>
          </a:p>
          <a:p>
            <a:r>
              <a:rPr lang="en-US" dirty="0"/>
              <a:t>❖ A newer version of the monitoring system, using a double lumen intraventricular catheter system, also has the capacity of measuring intracranial compliance, simultaneously permitting CSF drainage as a treatment option. </a:t>
            </a:r>
          </a:p>
          <a:p>
            <a:r>
              <a:rPr lang="en-US" dirty="0"/>
              <a:t>❖ Studies show that the </a:t>
            </a:r>
            <a:r>
              <a:rPr lang="en-US" dirty="0" err="1"/>
              <a:t>Spiegelberg</a:t>
            </a:r>
            <a:r>
              <a:rPr lang="en-US" dirty="0"/>
              <a:t> air-pouch ICP/ compliance monitor provides ICP and compliance data that are very similar to those obtained using both gold standard methods and intraparenchymal ICP monitors over a range of pathological ICPs.</a:t>
            </a:r>
            <a:endParaRPr lang="en-IN" dirty="0"/>
          </a:p>
        </p:txBody>
      </p:sp>
    </p:spTree>
    <p:extLst>
      <p:ext uri="{BB962C8B-B14F-4D97-AF65-F5344CB8AC3E}">
        <p14:creationId xmlns:p14="http://schemas.microsoft.com/office/powerpoint/2010/main" val="2736283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7B86-94E8-469F-8D55-98AD2078966D}"/>
              </a:ext>
            </a:extLst>
          </p:cNvPr>
          <p:cNvSpPr>
            <a:spLocks noGrp="1"/>
          </p:cNvSpPr>
          <p:nvPr>
            <p:ph type="title"/>
          </p:nvPr>
        </p:nvSpPr>
        <p:spPr/>
        <p:txBody>
          <a:bodyPr/>
          <a:lstStyle/>
          <a:p>
            <a:r>
              <a:rPr lang="en-IN" b="1" dirty="0">
                <a:solidFill>
                  <a:srgbClr val="7030A0"/>
                </a:solidFill>
              </a:rPr>
              <a:t>INTRAPARENCHYMAL DEVICES</a:t>
            </a:r>
          </a:p>
        </p:txBody>
      </p:sp>
      <p:sp>
        <p:nvSpPr>
          <p:cNvPr id="3" name="Content Placeholder 2">
            <a:extLst>
              <a:ext uri="{FF2B5EF4-FFF2-40B4-BE49-F238E27FC236}">
                <a16:creationId xmlns:a16="http://schemas.microsoft.com/office/drawing/2014/main" id="{B1575FD9-E6E2-4B8D-829A-5612DF4A529C}"/>
              </a:ext>
            </a:extLst>
          </p:cNvPr>
          <p:cNvSpPr>
            <a:spLocks noGrp="1"/>
          </p:cNvSpPr>
          <p:nvPr>
            <p:ph idx="1"/>
          </p:nvPr>
        </p:nvSpPr>
        <p:spPr/>
        <p:txBody>
          <a:bodyPr/>
          <a:lstStyle/>
          <a:p>
            <a:r>
              <a:rPr lang="en-IN" dirty="0"/>
              <a:t>This group of devices are non-fluid coupled devices, and can be divided into two subtypes: </a:t>
            </a:r>
          </a:p>
          <a:p>
            <a:r>
              <a:rPr lang="en-IN" dirty="0"/>
              <a:t>• Fibreoptic devices, e.g., the Camino ICP monitor, the </a:t>
            </a:r>
            <a:r>
              <a:rPr lang="en-IN" dirty="0" err="1"/>
              <a:t>Innerspace</a:t>
            </a:r>
            <a:r>
              <a:rPr lang="en-IN" dirty="0"/>
              <a:t> ICP monitor</a:t>
            </a:r>
          </a:p>
          <a:p>
            <a:r>
              <a:rPr lang="en-IN" dirty="0"/>
              <a:t> • Strain gauge devices, e.g., the Codman </a:t>
            </a:r>
            <a:r>
              <a:rPr lang="en-IN" dirty="0" err="1"/>
              <a:t>MicroSensor</a:t>
            </a:r>
            <a:r>
              <a:rPr lang="en-IN" dirty="0"/>
              <a:t>, the </a:t>
            </a:r>
            <a:r>
              <a:rPr lang="en-IN" dirty="0" err="1"/>
              <a:t>Raumedic</a:t>
            </a:r>
            <a:r>
              <a:rPr lang="en-IN" dirty="0"/>
              <a:t> </a:t>
            </a:r>
            <a:r>
              <a:rPr lang="en-IN" dirty="0" err="1"/>
              <a:t>Neurovent</a:t>
            </a:r>
            <a:r>
              <a:rPr lang="en-IN" dirty="0"/>
              <a:t> P ICP sensor, and the </a:t>
            </a:r>
            <a:r>
              <a:rPr lang="en-IN" dirty="0" err="1"/>
              <a:t>Pressio</a:t>
            </a:r>
            <a:r>
              <a:rPr lang="en-IN" dirty="0"/>
              <a:t> sensor</a:t>
            </a:r>
          </a:p>
        </p:txBody>
      </p:sp>
    </p:spTree>
    <p:extLst>
      <p:ext uri="{BB962C8B-B14F-4D97-AF65-F5344CB8AC3E}">
        <p14:creationId xmlns:p14="http://schemas.microsoft.com/office/powerpoint/2010/main" val="1194476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8333-7741-4A7F-85FA-2B82F331E719}"/>
              </a:ext>
            </a:extLst>
          </p:cNvPr>
          <p:cNvSpPr>
            <a:spLocks noGrp="1"/>
          </p:cNvSpPr>
          <p:nvPr>
            <p:ph type="title"/>
          </p:nvPr>
        </p:nvSpPr>
        <p:spPr/>
        <p:txBody>
          <a:bodyPr/>
          <a:lstStyle/>
          <a:p>
            <a:r>
              <a:rPr lang="en-IN" b="1" dirty="0">
                <a:solidFill>
                  <a:srgbClr val="7030A0"/>
                </a:solidFill>
              </a:rPr>
              <a:t>ADVANTAGES</a:t>
            </a:r>
          </a:p>
        </p:txBody>
      </p:sp>
      <p:sp>
        <p:nvSpPr>
          <p:cNvPr id="3" name="Content Placeholder 2">
            <a:extLst>
              <a:ext uri="{FF2B5EF4-FFF2-40B4-BE49-F238E27FC236}">
                <a16:creationId xmlns:a16="http://schemas.microsoft.com/office/drawing/2014/main" id="{0CCAB05A-582C-41FB-BC40-12AC72F7019D}"/>
              </a:ext>
            </a:extLst>
          </p:cNvPr>
          <p:cNvSpPr>
            <a:spLocks noGrp="1"/>
          </p:cNvSpPr>
          <p:nvPr>
            <p:ph idx="1"/>
          </p:nvPr>
        </p:nvSpPr>
        <p:spPr/>
        <p:txBody>
          <a:bodyPr>
            <a:normAutofit fontScale="92500" lnSpcReduction="20000"/>
          </a:bodyPr>
          <a:lstStyle/>
          <a:p>
            <a:r>
              <a:rPr lang="en-US" dirty="0"/>
              <a:t>❖ These ICP </a:t>
            </a:r>
            <a:r>
              <a:rPr lang="en-US" dirty="0" err="1"/>
              <a:t>microtransducers</a:t>
            </a:r>
            <a:r>
              <a:rPr lang="en-US" dirty="0"/>
              <a:t> can be used at any location – intraventricular, epidural, subdural or intraparenchymal; but those measuring ICP </a:t>
            </a:r>
            <a:r>
              <a:rPr lang="en-US" dirty="0" err="1"/>
              <a:t>intraparenchymally</a:t>
            </a:r>
            <a:r>
              <a:rPr lang="en-US" dirty="0"/>
              <a:t>, usually placed in the right frontal region at a depth of approximately 2 cm, are the most widely used.</a:t>
            </a:r>
          </a:p>
          <a:p>
            <a:r>
              <a:rPr lang="en-US" dirty="0"/>
              <a:t> ❖ The </a:t>
            </a:r>
            <a:r>
              <a:rPr lang="en-US" dirty="0" err="1"/>
              <a:t>microtransducers</a:t>
            </a:r>
            <a:r>
              <a:rPr lang="en-US" dirty="0"/>
              <a:t> are accurate and a close correlation is observed between the ICP measured by them and that using the intraventricular drainage devices. </a:t>
            </a:r>
          </a:p>
          <a:p>
            <a:r>
              <a:rPr lang="en-US" dirty="0"/>
              <a:t>❖ These can be easily transported, and their recordings are independent of patient positioning. </a:t>
            </a:r>
          </a:p>
          <a:p>
            <a:r>
              <a:rPr lang="en-US" dirty="0"/>
              <a:t>❖ They are non-fluid coupled, therefore do not require irrigation and have a low risk of infection.</a:t>
            </a:r>
          </a:p>
          <a:p>
            <a:r>
              <a:rPr lang="en-US" dirty="0"/>
              <a:t> ❖ The incidence of clinically significant </a:t>
            </a:r>
            <a:r>
              <a:rPr lang="en-US" dirty="0" err="1"/>
              <a:t>haemorrhage</a:t>
            </a:r>
            <a:r>
              <a:rPr lang="en-US" dirty="0"/>
              <a:t> is also negligible. </a:t>
            </a:r>
            <a:endParaRPr lang="en-IN" dirty="0"/>
          </a:p>
        </p:txBody>
      </p:sp>
    </p:spTree>
    <p:extLst>
      <p:ext uri="{BB962C8B-B14F-4D97-AF65-F5344CB8AC3E}">
        <p14:creationId xmlns:p14="http://schemas.microsoft.com/office/powerpoint/2010/main" val="34608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A6786C-BDA3-4FCC-83DA-F8F7AF058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1320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4DE7-D38C-46F2-9620-2BA6F722B02A}"/>
              </a:ext>
            </a:extLst>
          </p:cNvPr>
          <p:cNvSpPr>
            <a:spLocks noGrp="1"/>
          </p:cNvSpPr>
          <p:nvPr>
            <p:ph type="title"/>
          </p:nvPr>
        </p:nvSpPr>
        <p:spPr/>
        <p:txBody>
          <a:bodyPr/>
          <a:lstStyle/>
          <a:p>
            <a:r>
              <a:rPr lang="en-IN" b="1" dirty="0">
                <a:solidFill>
                  <a:srgbClr val="7030A0"/>
                </a:solidFill>
              </a:rPr>
              <a:t>DISADVANTAGES</a:t>
            </a:r>
          </a:p>
        </p:txBody>
      </p:sp>
      <p:sp>
        <p:nvSpPr>
          <p:cNvPr id="3" name="Content Placeholder 2">
            <a:extLst>
              <a:ext uri="{FF2B5EF4-FFF2-40B4-BE49-F238E27FC236}">
                <a16:creationId xmlns:a16="http://schemas.microsoft.com/office/drawing/2014/main" id="{B93FFC24-C7B5-483A-B061-68243F5D36F8}"/>
              </a:ext>
            </a:extLst>
          </p:cNvPr>
          <p:cNvSpPr>
            <a:spLocks noGrp="1"/>
          </p:cNvSpPr>
          <p:nvPr>
            <p:ph idx="1"/>
          </p:nvPr>
        </p:nvSpPr>
        <p:spPr/>
        <p:txBody>
          <a:bodyPr/>
          <a:lstStyle/>
          <a:p>
            <a:r>
              <a:rPr lang="en-US" dirty="0"/>
              <a:t>The disadvantages associated with the intraparenchymal monitors are:</a:t>
            </a:r>
          </a:p>
          <a:p>
            <a:r>
              <a:rPr lang="en-US" dirty="0"/>
              <a:t> (</a:t>
            </a:r>
            <a:r>
              <a:rPr lang="en-US" dirty="0" err="1"/>
              <a:t>i</a:t>
            </a:r>
            <a:r>
              <a:rPr lang="en-US" dirty="0"/>
              <a:t>) They cannot be re-calibrated in vivo </a:t>
            </a:r>
          </a:p>
          <a:p>
            <a:r>
              <a:rPr lang="en-US" dirty="0"/>
              <a:t>(ii) they measure </a:t>
            </a:r>
            <a:r>
              <a:rPr lang="en-US" dirty="0" err="1"/>
              <a:t>localised</a:t>
            </a:r>
            <a:r>
              <a:rPr lang="en-US" dirty="0"/>
              <a:t> pressure, which may not be reflective of global ICP</a:t>
            </a:r>
          </a:p>
          <a:p>
            <a:r>
              <a:rPr lang="en-US" dirty="0"/>
              <a:t> (iii) therapeutic CSF drainage is not possible; and</a:t>
            </a:r>
          </a:p>
          <a:p>
            <a:r>
              <a:rPr lang="en-US" dirty="0"/>
              <a:t> (iv) they may be subject to drift when used for long periods</a:t>
            </a:r>
            <a:endParaRPr lang="en-IN" dirty="0"/>
          </a:p>
        </p:txBody>
      </p:sp>
    </p:spTree>
    <p:extLst>
      <p:ext uri="{BB962C8B-B14F-4D97-AF65-F5344CB8AC3E}">
        <p14:creationId xmlns:p14="http://schemas.microsoft.com/office/powerpoint/2010/main" val="391414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739E-952C-4DD3-AE08-1005739314F1}"/>
              </a:ext>
            </a:extLst>
          </p:cNvPr>
          <p:cNvSpPr>
            <a:spLocks noGrp="1"/>
          </p:cNvSpPr>
          <p:nvPr>
            <p:ph type="title"/>
          </p:nvPr>
        </p:nvSpPr>
        <p:spPr/>
        <p:txBody>
          <a:bodyPr/>
          <a:lstStyle/>
          <a:p>
            <a:r>
              <a:rPr lang="en-IN" b="1" dirty="0">
                <a:solidFill>
                  <a:srgbClr val="7030A0"/>
                </a:solidFill>
              </a:rPr>
              <a:t>FIBREOPTIC CATHETER TIP TRANDUCERS</a:t>
            </a:r>
          </a:p>
        </p:txBody>
      </p:sp>
      <p:sp>
        <p:nvSpPr>
          <p:cNvPr id="3" name="Content Placeholder 2">
            <a:extLst>
              <a:ext uri="{FF2B5EF4-FFF2-40B4-BE49-F238E27FC236}">
                <a16:creationId xmlns:a16="http://schemas.microsoft.com/office/drawing/2014/main" id="{828F50CA-EF3F-4534-A28E-9DA1E7239E69}"/>
              </a:ext>
            </a:extLst>
          </p:cNvPr>
          <p:cNvSpPr>
            <a:spLocks noGrp="1"/>
          </p:cNvSpPr>
          <p:nvPr>
            <p:ph idx="1"/>
          </p:nvPr>
        </p:nvSpPr>
        <p:spPr/>
        <p:txBody>
          <a:bodyPr/>
          <a:lstStyle/>
          <a:p>
            <a:r>
              <a:rPr lang="en-US" dirty="0" err="1"/>
              <a:t>Fibreoptic</a:t>
            </a:r>
            <a:r>
              <a:rPr lang="en-US" dirty="0"/>
              <a:t> catheter tip transducer transmits light via a </a:t>
            </a:r>
            <a:r>
              <a:rPr lang="en-US" dirty="0" err="1"/>
              <a:t>fibreoptic</a:t>
            </a:r>
            <a:r>
              <a:rPr lang="en-US" dirty="0"/>
              <a:t> cable towards a displaceable diaphragm. Light is reflected off the diaphragm and the change in light intensity is interpreted in terms of pressure. It requires a dedicated microprocessor-driven amplifier to provide a numerical value and/or continuous waveform display.</a:t>
            </a:r>
            <a:endParaRPr lang="en-IN" dirty="0"/>
          </a:p>
        </p:txBody>
      </p:sp>
    </p:spTree>
    <p:extLst>
      <p:ext uri="{BB962C8B-B14F-4D97-AF65-F5344CB8AC3E}">
        <p14:creationId xmlns:p14="http://schemas.microsoft.com/office/powerpoint/2010/main" val="1205102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180B-63B6-4B24-8D70-FE7A0D044B7C}"/>
              </a:ext>
            </a:extLst>
          </p:cNvPr>
          <p:cNvSpPr>
            <a:spLocks noGrp="1"/>
          </p:cNvSpPr>
          <p:nvPr>
            <p:ph type="title"/>
          </p:nvPr>
        </p:nvSpPr>
        <p:spPr/>
        <p:txBody>
          <a:bodyPr/>
          <a:lstStyle/>
          <a:p>
            <a:r>
              <a:rPr lang="en-IN" b="1" dirty="0">
                <a:solidFill>
                  <a:srgbClr val="7030A0"/>
                </a:solidFill>
              </a:rPr>
              <a:t>DISADVANTAGES</a:t>
            </a:r>
          </a:p>
        </p:txBody>
      </p:sp>
      <p:sp>
        <p:nvSpPr>
          <p:cNvPr id="3" name="Content Placeholder 2">
            <a:extLst>
              <a:ext uri="{FF2B5EF4-FFF2-40B4-BE49-F238E27FC236}">
                <a16:creationId xmlns:a16="http://schemas.microsoft.com/office/drawing/2014/main" id="{3B863F80-1B00-452D-B39F-F14A6CD78750}"/>
              </a:ext>
            </a:extLst>
          </p:cNvPr>
          <p:cNvSpPr>
            <a:spLocks noGrp="1"/>
          </p:cNvSpPr>
          <p:nvPr>
            <p:ph idx="1"/>
          </p:nvPr>
        </p:nvSpPr>
        <p:spPr/>
        <p:txBody>
          <a:bodyPr/>
          <a:lstStyle/>
          <a:p>
            <a:pPr marL="0" indent="0">
              <a:buNone/>
            </a:pPr>
            <a:r>
              <a:rPr lang="en-US" dirty="0"/>
              <a:t>❖ The system is costly and the catheters are disposable. </a:t>
            </a:r>
          </a:p>
          <a:p>
            <a:pPr marL="0" indent="0">
              <a:buNone/>
            </a:pPr>
            <a:r>
              <a:rPr lang="en-US" dirty="0"/>
              <a:t>❖ Moreover, these catheters cannot be re-calibrated once inserted, and a drift (daily baseline drift of 0.3 mm Hg) occurs if the monitoring is to be continued for longer than 5 days. </a:t>
            </a:r>
          </a:p>
          <a:p>
            <a:pPr marL="0" indent="0">
              <a:buNone/>
            </a:pPr>
            <a:r>
              <a:rPr lang="en-US" dirty="0"/>
              <a:t>❖ Also, these catheters are fragile, and if they are acutely bent during insertion or maintenance, or if the patient is restless, they can get damaged.</a:t>
            </a:r>
            <a:endParaRPr lang="en-IN" dirty="0"/>
          </a:p>
        </p:txBody>
      </p:sp>
    </p:spTree>
    <p:extLst>
      <p:ext uri="{BB962C8B-B14F-4D97-AF65-F5344CB8AC3E}">
        <p14:creationId xmlns:p14="http://schemas.microsoft.com/office/powerpoint/2010/main" val="173952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F8A5-FC5D-4DEC-B75A-2EB9C8732FF7}"/>
              </a:ext>
            </a:extLst>
          </p:cNvPr>
          <p:cNvSpPr>
            <a:spLocks noGrp="1"/>
          </p:cNvSpPr>
          <p:nvPr>
            <p:ph type="title"/>
          </p:nvPr>
        </p:nvSpPr>
        <p:spPr/>
        <p:txBody>
          <a:bodyPr/>
          <a:lstStyle/>
          <a:p>
            <a:r>
              <a:rPr lang="en-US" dirty="0">
                <a:solidFill>
                  <a:srgbClr val="7030A0"/>
                </a:solidFill>
              </a:rPr>
              <a:t>Implanted microchip transducers (Codman sensors)</a:t>
            </a:r>
            <a:endParaRPr lang="en-IN" b="1" dirty="0">
              <a:solidFill>
                <a:srgbClr val="7030A0"/>
              </a:solidFill>
            </a:endParaRPr>
          </a:p>
        </p:txBody>
      </p:sp>
      <p:sp>
        <p:nvSpPr>
          <p:cNvPr id="3" name="Content Placeholder 2">
            <a:extLst>
              <a:ext uri="{FF2B5EF4-FFF2-40B4-BE49-F238E27FC236}">
                <a16:creationId xmlns:a16="http://schemas.microsoft.com/office/drawing/2014/main" id="{9523A811-FDC0-44FA-85F5-902568FDC055}"/>
              </a:ext>
            </a:extLst>
          </p:cNvPr>
          <p:cNvSpPr>
            <a:spLocks noGrp="1"/>
          </p:cNvSpPr>
          <p:nvPr>
            <p:ph idx="1"/>
          </p:nvPr>
        </p:nvSpPr>
        <p:spPr/>
        <p:txBody>
          <a:bodyPr/>
          <a:lstStyle/>
          <a:p>
            <a:r>
              <a:rPr lang="en-US" dirty="0"/>
              <a:t>These consist of a miniature solid state pressure transducer, mounted on a titanium case, at the end of a 100 cm flexible nylon tube. The transducer tip contains a silicon microchip with diffuse piezoelectric strain gauges. The microsensor monitors ICP at the source – intraparenchymal, intraventricular or subdural, and the information is relayed electronically, rather than through a hydrostatic system or </a:t>
            </a:r>
            <a:r>
              <a:rPr lang="en-US" dirty="0" err="1"/>
              <a:t>fibreoptics</a:t>
            </a:r>
            <a:endParaRPr lang="en-IN" dirty="0"/>
          </a:p>
        </p:txBody>
      </p:sp>
    </p:spTree>
    <p:extLst>
      <p:ext uri="{BB962C8B-B14F-4D97-AF65-F5344CB8AC3E}">
        <p14:creationId xmlns:p14="http://schemas.microsoft.com/office/powerpoint/2010/main" val="2536067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EBDB97-28BE-43BA-9BC3-FB4902683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5470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FD312E-97A9-41CD-A160-A3D05B72E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1982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C8620-ADD0-4BAB-91EC-39C4726CB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1992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A42B8-4327-48B6-886B-E4954E070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4" y="0"/>
            <a:ext cx="12192000" cy="6858000"/>
          </a:xfrm>
          <a:prstGeom prst="rect">
            <a:avLst/>
          </a:prstGeom>
        </p:spPr>
      </p:pic>
    </p:spTree>
    <p:extLst>
      <p:ext uri="{BB962C8B-B14F-4D97-AF65-F5344CB8AC3E}">
        <p14:creationId xmlns:p14="http://schemas.microsoft.com/office/powerpoint/2010/main" val="3947793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3657D-A704-492C-A12E-DD5FC80C6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9340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3F5F5C-91A1-41E9-8F3C-59E94FA0E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710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2ADC7A-68D8-4FFB-BE1C-CF4C44D0E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1470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812AD-DF1C-457B-9512-0B05D3E68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3168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AB9413-7DD4-4F87-83D4-ECDBA6EA7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6085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D0A932-9D10-46B5-BB67-85092E78A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7795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1BA07B-9AFE-47B2-B1D8-B615EE716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9272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E3B1-FF03-48C8-8CC5-8C1682F90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2076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F49BEC-6D3C-4CD3-BE73-77396DC83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560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3C302-482D-472C-9AEA-28F7D501D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1241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2E8EFF-23F1-4068-98A2-7F4F69651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7010400"/>
          </a:xfrm>
          <a:prstGeom prst="rect">
            <a:avLst/>
          </a:prstGeom>
        </p:spPr>
      </p:pic>
    </p:spTree>
    <p:extLst>
      <p:ext uri="{BB962C8B-B14F-4D97-AF65-F5344CB8AC3E}">
        <p14:creationId xmlns:p14="http://schemas.microsoft.com/office/powerpoint/2010/main" val="1573765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D1143-B724-4557-BB43-C7C388CF9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532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3FB8D4-FB72-449F-8D10-E9F8D90AD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555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CEFEE2-E6E6-4DC4-B6B4-76A892133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212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3DECE-AB04-4F3F-81D4-657BA75B0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54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B64F9-5DBD-43D8-ADEA-F553D1740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5766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Widescreen</PresentationFormat>
  <Paragraphs>60</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Arial Black</vt:lpstr>
      <vt:lpstr>Calibri</vt:lpstr>
      <vt:lpstr>Calibri Light</vt:lpstr>
      <vt:lpstr>Office Theme</vt:lpstr>
      <vt:lpstr>     ICP MONITORING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INVASIVE METHODS OF ICP MONITORING</vt:lpstr>
      <vt:lpstr>PowerPoint Presentation</vt:lpstr>
      <vt:lpstr>INTRAVENTRICULAR DEVICES</vt:lpstr>
      <vt:lpstr>DISADVANTAGES</vt:lpstr>
      <vt:lpstr> </vt:lpstr>
      <vt:lpstr>SUBARACHNOID DEVICES</vt:lpstr>
      <vt:lpstr>EPIDURAL/SUBDURAL DEVICES</vt:lpstr>
      <vt:lpstr>Pneumatic sensor (Spiegelberg Brain Pressure Monitor)</vt:lpstr>
      <vt:lpstr>INTRAPARENCHYMAL DEVICES</vt:lpstr>
      <vt:lpstr>ADVANTAGES</vt:lpstr>
      <vt:lpstr>DISADVANTAGES</vt:lpstr>
      <vt:lpstr>FIBREOPTIC CATHETER TIP TRANDUCERS</vt:lpstr>
      <vt:lpstr>DISADVANTAGES</vt:lpstr>
      <vt:lpstr>Implanted microchip transducers (Codman sensors)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CHANDINI D</dc:creator>
  <cp:lastModifiedBy>CHANDINI D</cp:lastModifiedBy>
  <cp:revision>15</cp:revision>
  <dcterms:created xsi:type="dcterms:W3CDTF">2020-02-24T13:52:28Z</dcterms:created>
  <dcterms:modified xsi:type="dcterms:W3CDTF">2020-02-25T14:45:12Z</dcterms:modified>
</cp:coreProperties>
</file>