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81" r:id="rId4"/>
    <p:sldId id="276" r:id="rId5"/>
    <p:sldId id="277" r:id="rId6"/>
    <p:sldId id="278" r:id="rId7"/>
    <p:sldId id="279" r:id="rId8"/>
    <p:sldId id="282" r:id="rId9"/>
    <p:sldId id="285" r:id="rId10"/>
    <p:sldId id="290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91" r:id="rId22"/>
    <p:sldId id="283" r:id="rId23"/>
    <p:sldId id="268" r:id="rId24"/>
    <p:sldId id="269" r:id="rId25"/>
    <p:sldId id="270" r:id="rId26"/>
    <p:sldId id="284" r:id="rId27"/>
    <p:sldId id="272" r:id="rId28"/>
    <p:sldId id="271" r:id="rId29"/>
    <p:sldId id="273" r:id="rId30"/>
    <p:sldId id="274" r:id="rId31"/>
    <p:sldId id="275" r:id="rId32"/>
    <p:sldId id="286" r:id="rId33"/>
    <p:sldId id="287" r:id="rId34"/>
    <p:sldId id="288" r:id="rId35"/>
    <p:sldId id="289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70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Common Neonatal Emergencies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4343400"/>
            <a:ext cx="6400800" cy="1752600"/>
          </a:xfrm>
        </p:spPr>
        <p:txBody>
          <a:bodyPr/>
          <a:lstStyle/>
          <a:p>
            <a:r>
              <a:rPr lang="en-US" dirty="0" smtClean="0"/>
              <a:t>By Dr. Chaitali Shah</a:t>
            </a:r>
          </a:p>
          <a:p>
            <a:r>
              <a:rPr lang="en-US" sz="2500" dirty="0" smtClean="0"/>
              <a:t>Under Guidance of </a:t>
            </a:r>
          </a:p>
          <a:p>
            <a:r>
              <a:rPr lang="en-US" dirty="0" smtClean="0"/>
              <a:t>Dr. Jayshri Desai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896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Emergencies Of Newborn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905000"/>
            <a:ext cx="83058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 smtClean="0"/>
              <a:t>Esophageal atresia and Tracheoesophageal Fistula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 smtClean="0"/>
              <a:t>Congenital Diaphragmatic Hernia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 err="1" smtClean="0"/>
              <a:t>Omphalocele</a:t>
            </a:r>
            <a:r>
              <a:rPr lang="en-US" sz="3000" dirty="0" smtClean="0"/>
              <a:t> and </a:t>
            </a:r>
            <a:r>
              <a:rPr lang="en-US" sz="3000" dirty="0" err="1" smtClean="0"/>
              <a:t>Gastroschisis</a:t>
            </a:r>
            <a:endParaRPr lang="en-US" sz="3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 smtClean="0"/>
              <a:t>Necrotizing </a:t>
            </a:r>
            <a:r>
              <a:rPr lang="en-US" sz="3000" dirty="0" err="1" smtClean="0"/>
              <a:t>Enterocolitis</a:t>
            </a:r>
            <a:endParaRPr lang="en-US" sz="3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smtClean="0"/>
              <a:t>Anorectal Anomalies</a:t>
            </a: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2073060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Tracheoesophageal Fistula (TOF)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524000"/>
            <a:ext cx="822960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u="sng" dirty="0" smtClean="0"/>
              <a:t>Introduction</a:t>
            </a:r>
            <a:r>
              <a:rPr lang="en-US" sz="2500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It is an abnormal connection between esophagus and trachea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First successful primary repair was done in 1941 by Cameron </a:t>
            </a:r>
            <a:r>
              <a:rPr lang="en-US" sz="2500" dirty="0" err="1" smtClean="0"/>
              <a:t>Haight</a:t>
            </a:r>
            <a:endParaRPr lang="en-US" sz="2500" dirty="0" smtClean="0"/>
          </a:p>
          <a:p>
            <a:endParaRPr lang="en-US" sz="2500" dirty="0"/>
          </a:p>
          <a:p>
            <a:r>
              <a:rPr lang="en-US" sz="2500" b="1" u="sng" dirty="0" smtClean="0"/>
              <a:t>Incidence: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Most common type of airway fistula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Incidence of 1 in 3,500 to 4,500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Acquired TOF occurs in approximately 0.5% patients undergoing tracheostomy.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589464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TOF </a:t>
            </a:r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371600"/>
            <a:ext cx="87630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u="sng" dirty="0" smtClean="0"/>
              <a:t>Etiology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Congenital: Associated with Trisomy 13, 18 and 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Acquired: </a:t>
            </a:r>
          </a:p>
          <a:p>
            <a:r>
              <a:rPr lang="en-US" sz="2500" dirty="0" smtClean="0"/>
              <a:t>       Blunt Trauma, avulsion injury to neck</a:t>
            </a:r>
          </a:p>
          <a:p>
            <a:r>
              <a:rPr lang="en-US" sz="2500" dirty="0" smtClean="0"/>
              <a:t>       Post intubation/tracheostomy</a:t>
            </a:r>
          </a:p>
          <a:p>
            <a:r>
              <a:rPr lang="en-US" sz="2500" dirty="0"/>
              <a:t> </a:t>
            </a:r>
            <a:r>
              <a:rPr lang="en-US" sz="2500" dirty="0" smtClean="0"/>
              <a:t>      Esophageal Carcinoma</a:t>
            </a:r>
          </a:p>
          <a:p>
            <a:r>
              <a:rPr lang="en-US" sz="2500" dirty="0"/>
              <a:t> </a:t>
            </a:r>
            <a:r>
              <a:rPr lang="en-US" sz="2500" dirty="0" smtClean="0"/>
              <a:t>      Post radiation therapy</a:t>
            </a:r>
          </a:p>
          <a:p>
            <a:r>
              <a:rPr lang="en-US" sz="2500" dirty="0" smtClean="0"/>
              <a:t>       </a:t>
            </a:r>
            <a:r>
              <a:rPr lang="en-US" sz="2500" dirty="0"/>
              <a:t>I</a:t>
            </a:r>
            <a:r>
              <a:rPr lang="en-US" sz="2500" dirty="0" smtClean="0"/>
              <a:t>mpacted denture</a:t>
            </a:r>
          </a:p>
          <a:p>
            <a:r>
              <a:rPr lang="en-US" sz="2500" dirty="0" smtClean="0"/>
              <a:t>More than 25% of infants with </a:t>
            </a:r>
            <a:r>
              <a:rPr lang="en-US" sz="2500" dirty="0" err="1" smtClean="0"/>
              <a:t>tracheoesophageal</a:t>
            </a:r>
            <a:r>
              <a:rPr lang="en-US" sz="2500" dirty="0" smtClean="0"/>
              <a:t> fistula have other congenital anomalies.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VATER (vertebral defect, anal atresia, TOF, esophageal atresia, renal dysplasia)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VACTERL (VATER with cardiac and limb defects)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990519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pic>
        <p:nvPicPr>
          <p:cNvPr id="1026" name="Picture 2" descr="C:\Users\user\Desktop\331254_1_En_34_Fig1_HTM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400300"/>
            <a:ext cx="8744331" cy="384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2063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History and Examination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371600"/>
            <a:ext cx="8382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u="sng" dirty="0" smtClean="0"/>
              <a:t>History</a:t>
            </a:r>
            <a:r>
              <a:rPr lang="en-US" sz="2500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err="1" smtClean="0"/>
              <a:t>Polyhydramnios</a:t>
            </a:r>
            <a:r>
              <a:rPr lang="en-US" sz="2500" dirty="0" smtClean="0"/>
              <a:t> in mother is suggestive of TOF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Presence of </a:t>
            </a:r>
            <a:r>
              <a:rPr lang="en-US" sz="2500" dirty="0" err="1" smtClean="0"/>
              <a:t>fundic</a:t>
            </a:r>
            <a:r>
              <a:rPr lang="en-US" sz="2500" dirty="0" smtClean="0"/>
              <a:t> gas shadow on prenatal USG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Presents with </a:t>
            </a:r>
            <a:r>
              <a:rPr lang="en-US" sz="2500" dirty="0" err="1" smtClean="0"/>
              <a:t>copius</a:t>
            </a:r>
            <a:r>
              <a:rPr lang="en-US" sz="2500" dirty="0" smtClean="0"/>
              <a:t> fine white frothy mucus in mouth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Secretions recur in spite of suctioning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Choking, coughing and cyanosis occur with first feed</a:t>
            </a:r>
          </a:p>
          <a:p>
            <a:endParaRPr lang="en-US" sz="2500" dirty="0" smtClean="0"/>
          </a:p>
          <a:p>
            <a:r>
              <a:rPr lang="en-US" sz="2500" b="1" u="sng" dirty="0" smtClean="0"/>
              <a:t>Examination: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Signs of dehydration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Scaphoid abdomen in absence of fistula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If fistula present, abdominal distension due to air in stomach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Inability to pass feeding tube beyond 10-15 cm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615744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828800"/>
            <a:ext cx="82296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Chest </a:t>
            </a:r>
            <a:r>
              <a:rPr lang="en-US" sz="2500" dirty="0" err="1" smtClean="0"/>
              <a:t>Xray</a:t>
            </a:r>
            <a:r>
              <a:rPr lang="en-US" sz="2500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Pulmonary infiltrates, aspiration pneumonia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Coiled NGT in proximal esophagus pouch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Abdomen </a:t>
            </a:r>
            <a:r>
              <a:rPr lang="en-US" sz="2500" dirty="0" err="1" smtClean="0"/>
              <a:t>Xray</a:t>
            </a:r>
            <a:endParaRPr lang="en-US" sz="25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Intestinal </a:t>
            </a:r>
            <a:r>
              <a:rPr lang="en-US" sz="2500" dirty="0" err="1" smtClean="0"/>
              <a:t>malrotation</a:t>
            </a:r>
            <a:endParaRPr lang="en-US" sz="25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Intestinal obstruction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Esophageal endoscopy and bronchoscopy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CT scan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Echocardiography: to diagnose associated defects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2373519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828800"/>
            <a:ext cx="838200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Primary closure is always preferably done as an emergency procedure</a:t>
            </a:r>
          </a:p>
          <a:p>
            <a:endParaRPr lang="en-US" sz="2500" dirty="0" smtClean="0"/>
          </a:p>
          <a:p>
            <a:r>
              <a:rPr lang="en-US" sz="2500" dirty="0" smtClean="0"/>
              <a:t>Staged repair several weeks after birth is preferred 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Premature babies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Severe respiratory distress syndrome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Aspiration pneumonia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Congenital cardiac disease</a:t>
            </a:r>
          </a:p>
          <a:p>
            <a:endParaRPr lang="en-US" sz="25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err="1" smtClean="0"/>
              <a:t>Forgarty</a:t>
            </a:r>
            <a:r>
              <a:rPr lang="en-US" sz="2500" dirty="0" smtClean="0"/>
              <a:t> balloon catheter is used to obliterate fistula if staged closure is planned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9809424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Anesthetic management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600200"/>
            <a:ext cx="81534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Induction: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Awake intubation with preservation of  spontaneous respiration allows for optimal positioning of ETT while minimizing the risk of ventilatory impairment associated with gastric distension </a:t>
            </a:r>
          </a:p>
          <a:p>
            <a:endParaRPr lang="en-US" sz="2500" dirty="0" smtClean="0"/>
          </a:p>
          <a:p>
            <a:r>
              <a:rPr lang="en-US" sz="2500" dirty="0" smtClean="0"/>
              <a:t>IV induction: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Inj. </a:t>
            </a:r>
            <a:r>
              <a:rPr lang="en-US" sz="2500" dirty="0" err="1" smtClean="0"/>
              <a:t>Thiopentone</a:t>
            </a:r>
            <a:r>
              <a:rPr lang="en-US" sz="2500" dirty="0" smtClean="0"/>
              <a:t> 3-4mg/kg or Inj. Ketamine 2 mg/kg</a:t>
            </a:r>
          </a:p>
          <a:p>
            <a:endParaRPr lang="en-US" sz="2500" dirty="0" smtClean="0"/>
          </a:p>
          <a:p>
            <a:r>
              <a:rPr lang="en-US" sz="2500" dirty="0" smtClean="0"/>
              <a:t>Inhalational Induction: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Sevoflurane and oxygen are used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Avoid prolonged use of high </a:t>
            </a:r>
            <a:r>
              <a:rPr lang="en-US" sz="2500" dirty="0" err="1" smtClean="0"/>
              <a:t>sevoflurane</a:t>
            </a:r>
            <a:r>
              <a:rPr lang="en-US" sz="2500" dirty="0" smtClean="0"/>
              <a:t> concentration and watch for apnea</a:t>
            </a:r>
          </a:p>
        </p:txBody>
      </p:sp>
    </p:spTree>
    <p:extLst>
      <p:ext uri="{BB962C8B-B14F-4D97-AF65-F5344CB8AC3E}">
        <p14:creationId xmlns:p14="http://schemas.microsoft.com/office/powerpoint/2010/main" val="11504805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Anesthetic management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752600"/>
            <a:ext cx="84582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Intubation: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Ideal ETT placement is between carina and TOF, lying just above carina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Tip of ETT ideally lie just distal to TOF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Aim at ventilating the lungs without ventilating fistula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Hand ventilation is preferred during lung retraction</a:t>
            </a:r>
          </a:p>
          <a:p>
            <a:endParaRPr lang="en-US" sz="2500" dirty="0"/>
          </a:p>
          <a:p>
            <a:r>
              <a:rPr lang="en-US" sz="2500" dirty="0" smtClean="0"/>
              <a:t>Maintenance: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O2 and Sevoflurane is used for maintenance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Atracurium for muscle relaxation</a:t>
            </a:r>
          </a:p>
        </p:txBody>
      </p:sp>
    </p:spTree>
    <p:extLst>
      <p:ext uri="{BB962C8B-B14F-4D97-AF65-F5344CB8AC3E}">
        <p14:creationId xmlns:p14="http://schemas.microsoft.com/office/powerpoint/2010/main" val="10154293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Congenital Diaphragmatic Hernia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295400"/>
            <a:ext cx="86868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u="sng" dirty="0" smtClean="0"/>
              <a:t>Introduction</a:t>
            </a:r>
            <a:r>
              <a:rPr lang="en-US" sz="2500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Failure of closure of diaphragm allows abdominal contents to herniate into thorax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As a result of herniation, normal development of lung is hampered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First successful operative repair done by </a:t>
            </a:r>
            <a:r>
              <a:rPr lang="en-US" sz="2500" dirty="0" err="1" smtClean="0"/>
              <a:t>Heidenhain</a:t>
            </a:r>
            <a:r>
              <a:rPr lang="en-US" sz="2500" dirty="0" smtClean="0"/>
              <a:t> in 1905</a:t>
            </a:r>
          </a:p>
          <a:p>
            <a:r>
              <a:rPr lang="en-US" sz="2500" b="1" u="sng" dirty="0" smtClean="0"/>
              <a:t>Incidence: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1 in 2,500 to 3000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Six times more common on left than right </a:t>
            </a:r>
            <a:r>
              <a:rPr lang="en-US" sz="2500" dirty="0" err="1" smtClean="0"/>
              <a:t>hemithorax</a:t>
            </a:r>
            <a:endParaRPr lang="en-US" sz="25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Some associated congenital syndrome include: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err="1" smtClean="0"/>
              <a:t>Backwith-Wiedemann</a:t>
            </a:r>
            <a:endParaRPr lang="en-US" sz="25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CHARGE (</a:t>
            </a:r>
            <a:r>
              <a:rPr lang="en-US" sz="2500" dirty="0" err="1" smtClean="0"/>
              <a:t>coloboma</a:t>
            </a:r>
            <a:r>
              <a:rPr lang="en-US" sz="2500" dirty="0" smtClean="0"/>
              <a:t>, heart defect, atresia of </a:t>
            </a:r>
            <a:r>
              <a:rPr lang="en-US" sz="2500" dirty="0" err="1" smtClean="0"/>
              <a:t>choanae</a:t>
            </a:r>
            <a:r>
              <a:rPr lang="en-US" sz="2500" dirty="0" smtClean="0"/>
              <a:t>, retardation, genital and ear anomalies)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Trisomy 18 and 21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338460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Key concepts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219200"/>
            <a:ext cx="87630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Compared with older children and adult, neonates and infants have larger head and tongue, narrow nasal passages, anterior and </a:t>
            </a:r>
            <a:r>
              <a:rPr lang="en-US" sz="2500" dirty="0" err="1" smtClean="0"/>
              <a:t>cephalad</a:t>
            </a:r>
            <a:r>
              <a:rPr lang="en-US" sz="2500" dirty="0" smtClean="0"/>
              <a:t> larynx, longer epiglottis and shorter trachea.</a:t>
            </a:r>
          </a:p>
          <a:p>
            <a:endParaRPr lang="en-US" sz="25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Neonates have fewer and smaller alveoli, reducing compliance , in contrast their cartilaginous rib cage makes their chest wall compliant.</a:t>
            </a:r>
          </a:p>
          <a:p>
            <a:endParaRPr lang="en-US" sz="25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These leads to chest wall collapse during inspiration and relatively low residual volume at expiration.</a:t>
            </a:r>
          </a:p>
          <a:p>
            <a:endParaRPr lang="en-US" sz="25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This resulting decrease in functional residual capacity (FRC) limits oxygen reserve during period of apnea (intubation attempt).</a:t>
            </a:r>
          </a:p>
        </p:txBody>
      </p:sp>
    </p:spTree>
    <p:extLst>
      <p:ext uri="{BB962C8B-B14F-4D97-AF65-F5344CB8AC3E}">
        <p14:creationId xmlns:p14="http://schemas.microsoft.com/office/powerpoint/2010/main" val="4550788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447800"/>
            <a:ext cx="86868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Routine prenatal screening may identify CDH at age of 24 weeks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b="1" dirty="0" smtClean="0"/>
              <a:t>Classical Triad: </a:t>
            </a:r>
          </a:p>
          <a:p>
            <a:r>
              <a:rPr lang="en-US" sz="2500" dirty="0"/>
              <a:t> </a:t>
            </a:r>
            <a:r>
              <a:rPr lang="en-US" sz="2500" dirty="0" smtClean="0"/>
              <a:t>    Dyspnea and respiratory distress at birth</a:t>
            </a:r>
          </a:p>
          <a:p>
            <a:r>
              <a:rPr lang="en-US" sz="2500" dirty="0"/>
              <a:t> </a:t>
            </a:r>
            <a:r>
              <a:rPr lang="en-US" sz="2500" dirty="0" smtClean="0"/>
              <a:t>    Cyanosis</a:t>
            </a:r>
          </a:p>
          <a:p>
            <a:r>
              <a:rPr lang="en-US" sz="2500" dirty="0"/>
              <a:t> </a:t>
            </a:r>
            <a:r>
              <a:rPr lang="en-US" sz="2500" dirty="0" smtClean="0"/>
              <a:t>    Apparent </a:t>
            </a:r>
            <a:r>
              <a:rPr lang="en-US" sz="2500" dirty="0" err="1" smtClean="0"/>
              <a:t>Dextrocardia</a:t>
            </a:r>
            <a:endParaRPr lang="en-US" sz="2500" dirty="0" smtClean="0"/>
          </a:p>
          <a:p>
            <a:endParaRPr lang="en-US" sz="25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Child usually has scaphoid abdomen with barrel shaped chest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Reduced air entry in chest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Bowel sounds audible in chest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Displaced heart sound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Hypoxia, </a:t>
            </a:r>
            <a:r>
              <a:rPr lang="en-US" sz="2500" dirty="0" err="1" smtClean="0"/>
              <a:t>acidois</a:t>
            </a:r>
            <a:endParaRPr 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16231595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62000"/>
            <a:ext cx="86868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Pulmonary hypoplasia and pulmonary hypertension are critical derangement in CDH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b="1" dirty="0" smtClean="0"/>
              <a:t>Hypoplasia</a:t>
            </a:r>
            <a:r>
              <a:rPr lang="en-US" sz="2500" dirty="0" smtClean="0"/>
              <a:t> occurs due 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Compression by bowel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Global </a:t>
            </a:r>
            <a:r>
              <a:rPr lang="en-US" sz="2500" dirty="0" err="1" smtClean="0"/>
              <a:t>embyopathy</a:t>
            </a:r>
            <a:endParaRPr lang="en-US" sz="25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Usually occurs on ipsilateral side of hernia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Results in reduced lung volume and impaired </a:t>
            </a:r>
            <a:r>
              <a:rPr lang="en-US" sz="2500" dirty="0" err="1" smtClean="0"/>
              <a:t>alveolarization</a:t>
            </a:r>
            <a:endParaRPr lang="en-US" sz="2500" dirty="0" smtClean="0"/>
          </a:p>
          <a:p>
            <a:endParaRPr lang="en-US" sz="25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b="1" dirty="0" smtClean="0"/>
              <a:t>Pulmonary HTN</a:t>
            </a:r>
            <a:r>
              <a:rPr lang="en-US" sz="2500" dirty="0" smtClean="0"/>
              <a:t>:</a:t>
            </a:r>
            <a:r>
              <a:rPr lang="en-US" sz="2500" dirty="0"/>
              <a:t> </a:t>
            </a:r>
            <a:r>
              <a:rPr lang="en-US" sz="2500" dirty="0" smtClean="0"/>
              <a:t>occurs due 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Reduction in total number of vessels per unit of lung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Pulmonary vascular remodeling with medical hyperplasia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Altered </a:t>
            </a:r>
            <a:r>
              <a:rPr lang="en-US" sz="2500" dirty="0" err="1" smtClean="0"/>
              <a:t>vasoreactivity</a:t>
            </a:r>
            <a:r>
              <a:rPr lang="en-US" sz="2500" dirty="0"/>
              <a:t> </a:t>
            </a:r>
            <a:r>
              <a:rPr lang="en-US" sz="2500" dirty="0" smtClean="0"/>
              <a:t>due to imbalance in autonomic innervation</a:t>
            </a:r>
          </a:p>
        </p:txBody>
      </p:sp>
    </p:spTree>
    <p:extLst>
      <p:ext uri="{BB962C8B-B14F-4D97-AF65-F5344CB8AC3E}">
        <p14:creationId xmlns:p14="http://schemas.microsoft.com/office/powerpoint/2010/main" val="24818992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Investigations</a:t>
            </a:r>
            <a:endParaRPr lang="en-US" dirty="0"/>
          </a:p>
        </p:txBody>
      </p:sp>
      <p:pic>
        <p:nvPicPr>
          <p:cNvPr id="2050" name="Picture 2" descr="C:\Users\user\Desktop\download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752600"/>
            <a:ext cx="3864675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1828800"/>
            <a:ext cx="40386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300" dirty="0" smtClean="0"/>
              <a:t>Antenatal ultrasonography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300" dirty="0" smtClean="0"/>
              <a:t>Complete blood count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300" dirty="0" smtClean="0"/>
              <a:t>Serum electrolytes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300" dirty="0" smtClean="0"/>
              <a:t>Arterial blood gas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300" dirty="0" smtClean="0"/>
              <a:t>Chest x ray</a:t>
            </a:r>
          </a:p>
          <a:p>
            <a:r>
              <a:rPr lang="en-US" sz="2300" dirty="0" smtClean="0"/>
              <a:t>Bowel loops in chest</a:t>
            </a:r>
          </a:p>
          <a:p>
            <a:r>
              <a:rPr lang="en-US" sz="2300" dirty="0" err="1" smtClean="0"/>
              <a:t>Mediastinal</a:t>
            </a:r>
            <a:r>
              <a:rPr lang="en-US" sz="2300" dirty="0" smtClean="0"/>
              <a:t> shift</a:t>
            </a:r>
          </a:p>
          <a:p>
            <a:r>
              <a:rPr lang="en-US" sz="2300" dirty="0" smtClean="0"/>
              <a:t>Absent lung markings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817224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Medical management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310819"/>
            <a:ext cx="79248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Initial medical management followed by surgical correction improves survival</a:t>
            </a:r>
          </a:p>
          <a:p>
            <a:r>
              <a:rPr lang="en-US" sz="2500" b="1" dirty="0" smtClean="0"/>
              <a:t>Goals of medical management: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Avoid bag and mask ventilation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Immediate intubation and gastric suction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Achievement of </a:t>
            </a:r>
            <a:r>
              <a:rPr lang="en-US" sz="2500" dirty="0" err="1" smtClean="0"/>
              <a:t>preductal</a:t>
            </a:r>
            <a:r>
              <a:rPr lang="en-US" sz="2500" dirty="0" smtClean="0"/>
              <a:t> oxygen saturation of 90% and correction of metabolic acidosis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Surfactant therapy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Other drugs: Sildenafil, </a:t>
            </a:r>
            <a:r>
              <a:rPr lang="en-US" sz="2500" dirty="0" err="1" smtClean="0"/>
              <a:t>Milrinone</a:t>
            </a:r>
            <a:r>
              <a:rPr lang="en-US" sz="2500" dirty="0" smtClean="0"/>
              <a:t>, Prostaglandin, Prostacyclin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Mechanical ventilation with low peak inspiratory pressure (PIP &lt; 25 cmH2O)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High frequency oscillatory ventilation (HFOV)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Extracorporeal membrane oxygenation (ECMO)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2921703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Anesthetic management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371600"/>
            <a:ext cx="88392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Surgical repair is usually preferred 48-72 hours after birth</a:t>
            </a:r>
          </a:p>
          <a:p>
            <a:r>
              <a:rPr lang="en-US" sz="2500" b="1" u="sng" dirty="0" smtClean="0"/>
              <a:t>Induction: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Adequate </a:t>
            </a:r>
            <a:r>
              <a:rPr lang="en-US" sz="2500" dirty="0" err="1" smtClean="0"/>
              <a:t>preoxygenation</a:t>
            </a:r>
            <a:r>
              <a:rPr lang="en-US" sz="2500" dirty="0" smtClean="0"/>
              <a:t> followed by rapid sequence induction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Avoid positive pressure ventilation or mask ventilation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High dose fentanyl 2-5 mcg/kg to reduce pulmonary HTN</a:t>
            </a:r>
          </a:p>
          <a:p>
            <a:r>
              <a:rPr lang="en-US" sz="2500" b="1" u="sng" dirty="0" smtClean="0"/>
              <a:t>Maintenance: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Balanced anesthesia with o2, </a:t>
            </a:r>
            <a:r>
              <a:rPr lang="en-US" sz="2500" dirty="0" err="1" smtClean="0"/>
              <a:t>sevo</a:t>
            </a:r>
            <a:r>
              <a:rPr lang="en-US" sz="2500" dirty="0" smtClean="0"/>
              <a:t>/</a:t>
            </a:r>
            <a:r>
              <a:rPr lang="en-US" sz="2500" dirty="0" err="1" smtClean="0"/>
              <a:t>isoflurane</a:t>
            </a:r>
            <a:r>
              <a:rPr lang="en-US" sz="2500" dirty="0" smtClean="0"/>
              <a:t> and NDMR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Rocuronium or </a:t>
            </a:r>
            <a:r>
              <a:rPr lang="en-US" sz="2500" dirty="0" err="1" smtClean="0"/>
              <a:t>vecuronium</a:t>
            </a:r>
            <a:r>
              <a:rPr lang="en-US" sz="2500" dirty="0" smtClean="0"/>
              <a:t> are appropriate NDMR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Avoid N2O to avoid abdominal distension</a:t>
            </a:r>
          </a:p>
          <a:p>
            <a:endParaRPr lang="en-US" sz="25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Small tidal volume and rapid respiratory rate is used to maintain airway pressure &lt;20-30 cm H2O and PaCO2 &gt;30 mmHg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1461319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Omphalocele</a:t>
            </a:r>
            <a:r>
              <a:rPr lang="en-US" dirty="0" smtClean="0"/>
              <a:t> and </a:t>
            </a:r>
            <a:r>
              <a:rPr lang="en-US" dirty="0" err="1" smtClean="0"/>
              <a:t>Gastroschisis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295400"/>
            <a:ext cx="84582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u="sng" dirty="0" smtClean="0"/>
              <a:t>Introduction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They are fetal abdominal wall defects causing herniation of abdominal contents.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Failure of gut to return to abdominal cavity during </a:t>
            </a:r>
            <a:r>
              <a:rPr lang="en-US" sz="2500" dirty="0" err="1" smtClean="0"/>
              <a:t>fetall</a:t>
            </a:r>
            <a:r>
              <a:rPr lang="en-US" sz="2500" dirty="0" smtClean="0"/>
              <a:t> development causes persistent herniation of abdominal contents</a:t>
            </a:r>
          </a:p>
          <a:p>
            <a:r>
              <a:rPr lang="en-US" sz="2500" dirty="0" err="1" smtClean="0"/>
              <a:t>Gastoschisis</a:t>
            </a:r>
            <a:r>
              <a:rPr lang="en-US" sz="2500" dirty="0" smtClean="0"/>
              <a:t> 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Is a full thickness abdominal wall defect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No sac is present to cover the abdominal content</a:t>
            </a:r>
          </a:p>
          <a:p>
            <a:r>
              <a:rPr lang="en-US" sz="2500" dirty="0" err="1" smtClean="0"/>
              <a:t>Omphalocele</a:t>
            </a:r>
            <a:r>
              <a:rPr lang="en-US" sz="2500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Is a midline abdominal wall defect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Abdominal contents are covered by amnion and peritoneum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8383429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abdominal-wall-defects-1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8290160" cy="421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98145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IMG_20210119_22233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581" y="528637"/>
            <a:ext cx="7936219" cy="571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50678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Anesthetic management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752600"/>
            <a:ext cx="83820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Prevention of infection and sepsis especially in </a:t>
            </a:r>
            <a:r>
              <a:rPr lang="en-US" sz="2500" dirty="0" err="1" smtClean="0"/>
              <a:t>gastroschisis</a:t>
            </a:r>
            <a:endParaRPr lang="en-US" sz="25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Fluid balance: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Correction of hypovolemia and electrolyte imbalance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Anticipation of massive fluid losses intra operatively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Prevention of hypothermia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Rapid sequence induction in view of associated intestinal obstruction</a:t>
            </a:r>
          </a:p>
        </p:txBody>
      </p:sp>
    </p:spTree>
    <p:extLst>
      <p:ext uri="{BB962C8B-B14F-4D97-AF65-F5344CB8AC3E}">
        <p14:creationId xmlns:p14="http://schemas.microsoft.com/office/powerpoint/2010/main" val="10037808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228600"/>
            <a:ext cx="8763000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u="sng" dirty="0" smtClean="0"/>
              <a:t>Induction: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err="1" smtClean="0"/>
              <a:t>Preoxygenation</a:t>
            </a:r>
            <a:r>
              <a:rPr lang="en-US" sz="2500" dirty="0" smtClean="0"/>
              <a:t> to maintain SPO2 &gt;95%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Nasogastric or </a:t>
            </a:r>
            <a:r>
              <a:rPr lang="en-US" sz="2500" dirty="0" err="1" smtClean="0"/>
              <a:t>progastric</a:t>
            </a:r>
            <a:r>
              <a:rPr lang="en-US" sz="2500" dirty="0" smtClean="0"/>
              <a:t> tube inserted prior to induction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Rapid sequence induction with gentle pressure on cricoid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Difficult airway with large tongue is anticipated in Beckwith-</a:t>
            </a:r>
            <a:r>
              <a:rPr lang="en-US" sz="2500" dirty="0" err="1" smtClean="0"/>
              <a:t>Wiedemann</a:t>
            </a:r>
            <a:r>
              <a:rPr lang="en-US" sz="2500" dirty="0" smtClean="0"/>
              <a:t> syndrome</a:t>
            </a:r>
          </a:p>
          <a:p>
            <a:endParaRPr lang="en-US" sz="2500" dirty="0"/>
          </a:p>
          <a:p>
            <a:r>
              <a:rPr lang="en-US" sz="2500" b="1" u="sng" dirty="0" smtClean="0"/>
              <a:t>Maintenance</a:t>
            </a:r>
            <a:r>
              <a:rPr lang="en-US" sz="2500" dirty="0" smtClean="0"/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Avoid nitrous oxide for maintenance of anesthesia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Balanced anesthesia with O2 and </a:t>
            </a:r>
            <a:r>
              <a:rPr lang="en-US" sz="2500" dirty="0" err="1" smtClean="0"/>
              <a:t>iso</a:t>
            </a:r>
            <a:r>
              <a:rPr lang="en-US" sz="2500" dirty="0" smtClean="0"/>
              <a:t> or </a:t>
            </a:r>
            <a:r>
              <a:rPr lang="en-US" sz="2500" dirty="0" err="1" smtClean="0"/>
              <a:t>sevoflurane</a:t>
            </a:r>
            <a:endParaRPr lang="en-US" sz="25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Increased dose of muscle relaxant is used to facilitate primary closure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Ventilatory requirement increase once bowels are placed in abdomen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Primary closure is not recommended if inspiratory pressure above 25-30 cm H2O or if </a:t>
            </a:r>
            <a:r>
              <a:rPr lang="en-US" sz="2500" dirty="0" err="1" smtClean="0"/>
              <a:t>intravesical</a:t>
            </a:r>
            <a:r>
              <a:rPr lang="en-US" sz="2500" dirty="0" smtClean="0"/>
              <a:t> or </a:t>
            </a:r>
            <a:r>
              <a:rPr lang="en-US" sz="2500" dirty="0" err="1" smtClean="0"/>
              <a:t>intrgastric</a:t>
            </a:r>
            <a:r>
              <a:rPr lang="en-US" sz="2500" dirty="0" smtClean="0"/>
              <a:t> pressure is above 20 cmH2O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988714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concepts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905000"/>
            <a:ext cx="838200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/>
              <a:t>The greater  minute ventilation – FRC ratio contributes to rapid increase in alveolar anesthetic concentration that speeds inhalational induction </a:t>
            </a:r>
            <a:endParaRPr lang="en-US" sz="2500" dirty="0" smtClean="0"/>
          </a:p>
          <a:p>
            <a:endParaRPr lang="en-US" sz="25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Temperature must be closely monitored because of their greater risk of malignant hyperthermia and greater susceptibility for intraoperative hypothermia or hyperthermia</a:t>
            </a:r>
          </a:p>
          <a:p>
            <a:endParaRPr lang="en-US" sz="25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Laryngospasm can be avoided by </a:t>
            </a:r>
            <a:r>
              <a:rPr lang="en-US" sz="2500" dirty="0" err="1" smtClean="0"/>
              <a:t>extubating</a:t>
            </a:r>
            <a:r>
              <a:rPr lang="en-US" sz="2500" dirty="0" smtClean="0"/>
              <a:t> the patient either while awake or while deeply anesthetized.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4971118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Anorectal Anomalies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219200"/>
            <a:ext cx="868680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Incidence of </a:t>
            </a:r>
            <a:r>
              <a:rPr lang="en-US" sz="2500" dirty="0" err="1" smtClean="0"/>
              <a:t>anorectal</a:t>
            </a:r>
            <a:r>
              <a:rPr lang="en-US" sz="2500" dirty="0" smtClean="0"/>
              <a:t> malformation is approximately 1 in 5000 live births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Imperforated anus without fistula occurs in a small number of patients, especially in association with Down Syndrome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Associated with other congenital anomalies such as spinal and vertebral defects and congenital cardiac lesion</a:t>
            </a:r>
          </a:p>
          <a:p>
            <a:r>
              <a:rPr lang="en-US" sz="2500" b="1" u="sng" dirty="0" smtClean="0"/>
              <a:t>Clinical features: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Anorectal malformations are apparent upon examination of perineum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Neonate may fail to pass meconium in the first 24-48 hours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Male infants with imperforated anus usually require emergent surgery to relieve obstruction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In females, presence of </a:t>
            </a:r>
            <a:r>
              <a:rPr lang="en-US" sz="2500" dirty="0" err="1" smtClean="0"/>
              <a:t>rectovaginal</a:t>
            </a:r>
            <a:r>
              <a:rPr lang="en-US" sz="2500" dirty="0" smtClean="0"/>
              <a:t> fistula may allow for passage of stool</a:t>
            </a:r>
          </a:p>
        </p:txBody>
      </p:sp>
    </p:spTree>
    <p:extLst>
      <p:ext uri="{BB962C8B-B14F-4D97-AF65-F5344CB8AC3E}">
        <p14:creationId xmlns:p14="http://schemas.microsoft.com/office/powerpoint/2010/main" val="24992627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Anesthetic management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 flipH="1">
            <a:off x="457200" y="1295400"/>
            <a:ext cx="815340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Anesthetic management of patients presenting for </a:t>
            </a:r>
            <a:r>
              <a:rPr lang="en-US" sz="2500" dirty="0" err="1" smtClean="0"/>
              <a:t>decompressive</a:t>
            </a:r>
            <a:r>
              <a:rPr lang="en-US" sz="2500" dirty="0" smtClean="0"/>
              <a:t> colostomy or primary repair should be performed as would be for any infant with distal bowel obstruction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Rapid sequence induction should be considered if abdominal distension is significant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Definitive </a:t>
            </a:r>
            <a:r>
              <a:rPr lang="en-US" sz="2500" dirty="0" err="1" smtClean="0"/>
              <a:t>anorectal</a:t>
            </a:r>
            <a:r>
              <a:rPr lang="en-US" sz="2500" dirty="0" smtClean="0"/>
              <a:t> reconstruction is performed 1-12 months later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NMDR should be avoided because electrical  muscle stimulation is used through out the procedure to identify muscle structure.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8852288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Necrotizing </a:t>
            </a:r>
            <a:r>
              <a:rPr lang="en-US" dirty="0" err="1" smtClean="0"/>
              <a:t>enterocolitis</a:t>
            </a:r>
            <a:r>
              <a:rPr lang="en-US" smtClean="0"/>
              <a:t> (NEC)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828800"/>
            <a:ext cx="80772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u="sng" dirty="0" smtClean="0"/>
              <a:t>Introduction</a:t>
            </a:r>
            <a:r>
              <a:rPr lang="en-US" sz="2500" dirty="0" smtClean="0"/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It is </a:t>
            </a:r>
            <a:r>
              <a:rPr lang="en-US" sz="2500" dirty="0" err="1" smtClean="0"/>
              <a:t>charecterized</a:t>
            </a:r>
            <a:r>
              <a:rPr lang="en-US" sz="2500" dirty="0" smtClean="0"/>
              <a:t> </a:t>
            </a:r>
            <a:r>
              <a:rPr lang="en-US" sz="2500" dirty="0" err="1" smtClean="0"/>
              <a:t>byvarying</a:t>
            </a:r>
            <a:r>
              <a:rPr lang="en-US" sz="2500" dirty="0" smtClean="0"/>
              <a:t> degree of mucosal and </a:t>
            </a:r>
            <a:r>
              <a:rPr lang="en-US" sz="2500" dirty="0" err="1" smtClean="0"/>
              <a:t>transmural</a:t>
            </a:r>
            <a:r>
              <a:rPr lang="en-US" sz="2500" dirty="0" smtClean="0"/>
              <a:t> necrosis of intestine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Most frequently involves terminal ileum and distal colon</a:t>
            </a:r>
            <a:endParaRPr lang="en-US" sz="2500" dirty="0"/>
          </a:p>
          <a:p>
            <a:endParaRPr lang="en-US" sz="2500" dirty="0" smtClean="0"/>
          </a:p>
          <a:p>
            <a:r>
              <a:rPr lang="en-US" sz="2500" b="1" u="sng" dirty="0" smtClean="0"/>
              <a:t>Incidence</a:t>
            </a:r>
            <a:r>
              <a:rPr lang="en-US" sz="2500" dirty="0" smtClean="0"/>
              <a:t>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1-3 in 1000 live births, with 90% of cases seen in preterm neonates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Incidence and fatality rate are inversely related to gestational age and birth weight</a:t>
            </a:r>
          </a:p>
        </p:txBody>
      </p:sp>
    </p:spTree>
    <p:extLst>
      <p:ext uri="{BB962C8B-B14F-4D97-AF65-F5344CB8AC3E}">
        <p14:creationId xmlns:p14="http://schemas.microsoft.com/office/powerpoint/2010/main" val="19188525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Clinical features and </a:t>
            </a:r>
            <a:r>
              <a:rPr lang="en-US" dirty="0" err="1" smtClean="0"/>
              <a:t>Invetigations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371600"/>
            <a:ext cx="81534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Sudden feeding intolerance with gastric distension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Recurrent apnea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Lethargy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Temperature instability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Glucose instability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Abdominal distension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High gastric residuals after feeding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Bloody or </a:t>
            </a:r>
            <a:r>
              <a:rPr lang="en-US" sz="2500" dirty="0" err="1" smtClean="0"/>
              <a:t>mucoid</a:t>
            </a:r>
            <a:r>
              <a:rPr lang="en-US" sz="2500" dirty="0" smtClean="0"/>
              <a:t> diarrhea</a:t>
            </a:r>
          </a:p>
          <a:p>
            <a:r>
              <a:rPr lang="en-US" sz="2500" b="1" dirty="0" smtClean="0"/>
              <a:t>Abdomen </a:t>
            </a:r>
            <a:r>
              <a:rPr lang="en-US" sz="2500" b="1" dirty="0" err="1" smtClean="0"/>
              <a:t>Xray</a:t>
            </a:r>
            <a:r>
              <a:rPr lang="en-US" sz="2500" b="1" dirty="0" smtClean="0"/>
              <a:t> : </a:t>
            </a:r>
          </a:p>
          <a:p>
            <a:r>
              <a:rPr lang="en-US" sz="2500" dirty="0" err="1" smtClean="0"/>
              <a:t>Pneumonatosis</a:t>
            </a:r>
            <a:r>
              <a:rPr lang="en-US" sz="2500" dirty="0" smtClean="0"/>
              <a:t> </a:t>
            </a:r>
            <a:r>
              <a:rPr lang="en-US" sz="2500" dirty="0" err="1" smtClean="0"/>
              <a:t>intestianalis</a:t>
            </a:r>
            <a:r>
              <a:rPr lang="en-US" sz="2500" dirty="0" smtClean="0"/>
              <a:t> ( gas bubble in small intestinal wall)</a:t>
            </a:r>
          </a:p>
          <a:p>
            <a:r>
              <a:rPr lang="en-US" sz="2500" dirty="0" smtClean="0"/>
              <a:t>Portal venous gas</a:t>
            </a:r>
          </a:p>
          <a:p>
            <a:r>
              <a:rPr lang="en-US" sz="2500" dirty="0" err="1" smtClean="0"/>
              <a:t>Intraperitoneal</a:t>
            </a:r>
            <a:r>
              <a:rPr lang="en-US" sz="2500" dirty="0" smtClean="0"/>
              <a:t> free air</a:t>
            </a:r>
          </a:p>
        </p:txBody>
      </p:sp>
    </p:spTree>
    <p:extLst>
      <p:ext uri="{BB962C8B-B14F-4D97-AF65-F5344CB8AC3E}">
        <p14:creationId xmlns:p14="http://schemas.microsoft.com/office/powerpoint/2010/main" val="8937173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Anesthetic management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383298"/>
            <a:ext cx="868680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50%of the infants </a:t>
            </a:r>
            <a:r>
              <a:rPr lang="en-US" sz="2500" dirty="0"/>
              <a:t>w</a:t>
            </a:r>
            <a:r>
              <a:rPr lang="en-US" sz="2500" dirty="0" smtClean="0"/>
              <a:t>ith NEC require surgical </a:t>
            </a:r>
            <a:r>
              <a:rPr lang="en-US" sz="2500" dirty="0" err="1" smtClean="0"/>
              <a:t>intervantion</a:t>
            </a:r>
            <a:r>
              <a:rPr lang="en-US" sz="2500" dirty="0" smtClean="0"/>
              <a:t> and these patients typically present with significant cardiovascular </a:t>
            </a:r>
            <a:r>
              <a:rPr lang="en-US" sz="2500" dirty="0" err="1" smtClean="0"/>
              <a:t>instabilty</a:t>
            </a:r>
            <a:r>
              <a:rPr lang="en-US" sz="25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Aggressive fluid </a:t>
            </a:r>
            <a:r>
              <a:rPr lang="en-US" sz="2500" dirty="0" err="1" smtClean="0"/>
              <a:t>ressusitation</a:t>
            </a:r>
            <a:r>
              <a:rPr lang="en-US" sz="2500" dirty="0" smtClean="0"/>
              <a:t> should take place before induction of anesthesia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Induction should be performed with precaution due to full stomach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Ventilation with PIP &gt;20 cm H2O because high intra abdominal pressure and decreased pulmonary compliance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There should be vigilant replacement  of blood, evaporative and third space fluid loss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Postoperative mechanical ventilation is usually required because of intra abdominal distension and coexisting RDS.</a:t>
            </a:r>
          </a:p>
        </p:txBody>
      </p:sp>
    </p:spTree>
    <p:extLst>
      <p:ext uri="{BB962C8B-B14F-4D97-AF65-F5344CB8AC3E}">
        <p14:creationId xmlns:p14="http://schemas.microsoft.com/office/powerpoint/2010/main" val="28546987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2107049"/>
            <a:ext cx="6705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0" dirty="0" smtClean="0"/>
              <a:t>Thank you</a:t>
            </a:r>
            <a:endParaRPr lang="en-US" sz="7000" dirty="0"/>
          </a:p>
        </p:txBody>
      </p:sp>
    </p:spTree>
    <p:extLst>
      <p:ext uri="{BB962C8B-B14F-4D97-AF65-F5344CB8AC3E}">
        <p14:creationId xmlns:p14="http://schemas.microsoft.com/office/powerpoint/2010/main" val="1600128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Perioperative fluid Therapy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990600"/>
            <a:ext cx="861060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Goals: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Ensure adequate intravascular volume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Ensure good cardiac output and stable hemodynamics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Ensure adequate tissue perfusion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Prevent electrolyte disturbance and hypoglycemia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Correction of fluid deficit and replace ongoing loss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Compensate for autonomic changes under anesthesia</a:t>
            </a:r>
          </a:p>
          <a:p>
            <a:endParaRPr lang="en-US" sz="2500" dirty="0" smtClean="0"/>
          </a:p>
          <a:p>
            <a:r>
              <a:rPr lang="en-US" sz="2500" dirty="0" smtClean="0"/>
              <a:t>Challenges in Pediatric fluid therapy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Increased metabolic rate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Small surface area-volume ratio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Difference in total body water: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Preterm infant- 90% of body weight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Term infant-  75-80% of body weight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Adult- 60% of body weight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061752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53440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u="sng" dirty="0" smtClean="0"/>
              <a:t>Complications of fluid therapy: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500" dirty="0" smtClean="0"/>
              <a:t>Fluid overload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err="1" smtClean="0"/>
              <a:t>Anasarca</a:t>
            </a:r>
            <a:endParaRPr lang="en-US" sz="25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Pulmonary edema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Bowel swelling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Laryngeal edema</a:t>
            </a:r>
          </a:p>
          <a:p>
            <a:pPr marL="457200" indent="-457200">
              <a:buAutoNum type="arabicPeriod" startAt="2"/>
            </a:pPr>
            <a:r>
              <a:rPr lang="en-US" sz="2500" dirty="0" err="1" smtClean="0"/>
              <a:t>Hyperchloremic</a:t>
            </a:r>
            <a:r>
              <a:rPr lang="en-US" sz="2500" dirty="0" smtClean="0"/>
              <a:t> metabolic acidosis from excess use of normal saline</a:t>
            </a:r>
          </a:p>
          <a:p>
            <a:pPr marL="457200" indent="-457200">
              <a:buAutoNum type="arabicPeriod" startAt="2"/>
            </a:pPr>
            <a:r>
              <a:rPr lang="en-US" sz="2500" dirty="0" err="1" smtClean="0"/>
              <a:t>Hyponatremia</a:t>
            </a:r>
            <a:r>
              <a:rPr lang="en-US" sz="2500" dirty="0" smtClean="0"/>
              <a:t> if large amount of ringer lactate</a:t>
            </a:r>
          </a:p>
          <a:p>
            <a:pPr marL="457200" indent="-457200">
              <a:buAutoNum type="arabicPeriod" startAt="2"/>
            </a:pPr>
            <a:r>
              <a:rPr lang="en-US" sz="2500" dirty="0" err="1" smtClean="0"/>
              <a:t>Coaguloapthy</a:t>
            </a:r>
            <a:r>
              <a:rPr lang="en-US" sz="2500" dirty="0" smtClean="0"/>
              <a:t> if colloids like dextran</a:t>
            </a:r>
          </a:p>
          <a:p>
            <a:pPr marL="457200" indent="-457200">
              <a:buAutoNum type="arabicPeriod" startAt="2"/>
            </a:pPr>
            <a:endParaRPr lang="en-US" sz="2500" dirty="0"/>
          </a:p>
          <a:p>
            <a:r>
              <a:rPr lang="en-US" sz="2500" b="1" u="sng" dirty="0" smtClean="0"/>
              <a:t>NPO Guideline: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&lt;6 months: Milk and solid - 4 </a:t>
            </a:r>
            <a:r>
              <a:rPr lang="en-US" sz="2500" dirty="0" err="1" smtClean="0"/>
              <a:t>hrs</a:t>
            </a:r>
            <a:r>
              <a:rPr lang="en-US" sz="2500" dirty="0" smtClean="0"/>
              <a:t> and clear fluid – 2 </a:t>
            </a:r>
            <a:r>
              <a:rPr lang="en-US" sz="2500" dirty="0" err="1" smtClean="0"/>
              <a:t>hrs</a:t>
            </a:r>
            <a:endParaRPr lang="en-US" sz="25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6 months- 3 </a:t>
            </a:r>
            <a:r>
              <a:rPr lang="en-US" sz="2500" dirty="0" err="1" smtClean="0"/>
              <a:t>yrs</a:t>
            </a:r>
            <a:r>
              <a:rPr lang="en-US" sz="2500" dirty="0" smtClean="0"/>
              <a:t>: </a:t>
            </a:r>
            <a:r>
              <a:rPr lang="en-US" sz="2500" dirty="0"/>
              <a:t>Milk and solid - </a:t>
            </a:r>
            <a:r>
              <a:rPr lang="en-US" sz="2500" dirty="0" smtClean="0"/>
              <a:t>6 </a:t>
            </a:r>
            <a:r>
              <a:rPr lang="en-US" sz="2500" dirty="0" err="1"/>
              <a:t>hrs</a:t>
            </a:r>
            <a:r>
              <a:rPr lang="en-US" sz="2500" dirty="0"/>
              <a:t> and clear fluid – </a:t>
            </a:r>
            <a:r>
              <a:rPr lang="en-US" sz="2500" dirty="0" smtClean="0"/>
              <a:t>3 </a:t>
            </a:r>
            <a:r>
              <a:rPr lang="en-US" sz="2500" dirty="0" err="1" smtClean="0"/>
              <a:t>hrs</a:t>
            </a:r>
            <a:endParaRPr lang="en-US" sz="25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&gt;3 </a:t>
            </a:r>
            <a:r>
              <a:rPr lang="en-US" sz="2500" dirty="0" err="1" smtClean="0"/>
              <a:t>yrs</a:t>
            </a:r>
            <a:r>
              <a:rPr lang="en-US" sz="2500" dirty="0" smtClean="0"/>
              <a:t>: </a:t>
            </a:r>
            <a:r>
              <a:rPr lang="en-US" sz="2500" dirty="0"/>
              <a:t>Milk and solid - </a:t>
            </a:r>
            <a:r>
              <a:rPr lang="en-US" sz="2500" dirty="0" smtClean="0"/>
              <a:t>8 </a:t>
            </a:r>
            <a:r>
              <a:rPr lang="en-US" sz="2500" dirty="0" err="1"/>
              <a:t>hrs</a:t>
            </a:r>
            <a:r>
              <a:rPr lang="en-US" sz="2500" dirty="0"/>
              <a:t> and clear fluid – </a:t>
            </a:r>
            <a:r>
              <a:rPr lang="en-US" sz="2500" dirty="0" smtClean="0"/>
              <a:t>3 </a:t>
            </a:r>
            <a:r>
              <a:rPr lang="en-US" sz="2500" dirty="0" err="1" smtClean="0"/>
              <a:t>hrs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052326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Metabolism and Temperature regulation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1066800"/>
            <a:ext cx="8153400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Pediatric patient have larger surface area per kilogram than adults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Thin skin, low fat content an da greater surface area relative to weight promote greater heat loss to environment in neonates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Neonate produce heat by metabolism of brown fat (nonshivering thermogenesis)</a:t>
            </a:r>
            <a:r>
              <a:rPr lang="en-US" sz="2500" dirty="0"/>
              <a:t> </a:t>
            </a:r>
            <a:r>
              <a:rPr lang="en-US" sz="2500" dirty="0" smtClean="0"/>
              <a:t>and by shifting hepatic oxidative phosphorylation to more thermogenic pathway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Even mild degree of hypothermia can cause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Delayed awakening from anesthesia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Cardiac arrhythmia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Respiratory depression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500" dirty="0" smtClean="0"/>
              <a:t>Increased pulmonary vascular resistance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So active warming with warming blanket to ensure euthermia</a:t>
            </a:r>
          </a:p>
        </p:txBody>
      </p:sp>
    </p:spTree>
    <p:extLst>
      <p:ext uri="{BB962C8B-B14F-4D97-AF65-F5344CB8AC3E}">
        <p14:creationId xmlns:p14="http://schemas.microsoft.com/office/powerpoint/2010/main" val="3955762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IMG_20210120_21063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"/>
            <a:ext cx="8789733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483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924800" cy="838200"/>
          </a:xfrm>
        </p:spPr>
        <p:txBody>
          <a:bodyPr>
            <a:normAutofit/>
          </a:bodyPr>
          <a:lstStyle/>
          <a:p>
            <a:r>
              <a:rPr lang="en-US" sz="4200" dirty="0" smtClean="0"/>
              <a:t>Induction with Sevoflurane</a:t>
            </a:r>
            <a:endParaRPr lang="en-US" sz="42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737732"/>
            <a:ext cx="8915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The </a:t>
            </a:r>
            <a:r>
              <a:rPr lang="en-US" sz="2500" dirty="0"/>
              <a:t>aim of induction is to render the patient unconscious as rapidly as possible. </a:t>
            </a:r>
            <a:endParaRPr lang="en-US" sz="25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Sevoflurane </a:t>
            </a:r>
            <a:r>
              <a:rPr lang="en-US" sz="2500" dirty="0"/>
              <a:t>is more suitable than Isoflurane for single- breath induction; because it produces a smoother induction with a lower incidence of complications and better patient </a:t>
            </a:r>
            <a:r>
              <a:rPr lang="en-US" sz="2500" dirty="0" smtClean="0"/>
              <a:t>acceptance.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Sevoflurane </a:t>
            </a:r>
            <a:r>
              <a:rPr lang="en-US" sz="2500" dirty="0"/>
              <a:t>is the least irritant of all inhalation anesthetic agents </a:t>
            </a:r>
            <a:endParaRPr lang="en-US" sz="25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Full term neonate require lower concentration  of volatile anesthetic than infant aged 1-6 month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Minimum alveolar concentration (MAC) in preterm neonates decreases with decreasing gestational 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 smtClean="0"/>
              <a:t>The </a:t>
            </a:r>
            <a:r>
              <a:rPr lang="en-US" sz="2500" dirty="0"/>
              <a:t>M</a:t>
            </a:r>
            <a:r>
              <a:rPr lang="en-US" sz="2500" dirty="0" smtClean="0"/>
              <a:t>AC of Sevoflurane in neonates and infants remains constant </a:t>
            </a:r>
          </a:p>
        </p:txBody>
      </p:sp>
    </p:spTree>
    <p:extLst>
      <p:ext uri="{BB962C8B-B14F-4D97-AF65-F5344CB8AC3E}">
        <p14:creationId xmlns:p14="http://schemas.microsoft.com/office/powerpoint/2010/main" val="3290717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" y="152400"/>
            <a:ext cx="8839200" cy="6891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Two techniques for induction with </a:t>
            </a:r>
            <a:r>
              <a:rPr lang="en-US" sz="2400" dirty="0" err="1"/>
              <a:t>sevoflurane</a:t>
            </a:r>
            <a:r>
              <a:rPr lang="en-US" sz="2400" dirty="0"/>
              <a:t>:</a:t>
            </a:r>
          </a:p>
          <a:p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b="1" dirty="0"/>
              <a:t>The Single Breath Vital Capacity Technique : I</a:t>
            </a:r>
            <a:r>
              <a:rPr lang="en-US" sz="2400" dirty="0"/>
              <a:t>nduction is performed after priming the circuit with 8% </a:t>
            </a:r>
            <a:r>
              <a:rPr lang="en-US" sz="2400" dirty="0" err="1"/>
              <a:t>sevoflurane</a:t>
            </a:r>
            <a:r>
              <a:rPr lang="en-US" sz="2400" dirty="0"/>
              <a:t> in 100% oxygen.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Before gently applying the mask, the patients are instructed to breath out to a residual volume and take a vital capacity breath and hold their breath as long as possible and take regular breaths until unconscious.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 successful vital capacity breath is defined as a complete expiration followed by a complete inspiration and an immediate period of apnea with inflated lungs. </a:t>
            </a: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AutoNum type="arabicPeriod" startAt="2"/>
            </a:pPr>
            <a:r>
              <a:rPr lang="en-US" sz="2300" b="1" dirty="0" smtClean="0"/>
              <a:t>Tidal </a:t>
            </a:r>
            <a:r>
              <a:rPr lang="en-US" sz="2300" b="1" dirty="0"/>
              <a:t>Volume Technique </a:t>
            </a:r>
            <a:r>
              <a:rPr lang="en-US" sz="2300" b="1" dirty="0" smtClean="0"/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dirty="0"/>
              <a:t>Patients </a:t>
            </a:r>
            <a:r>
              <a:rPr lang="en-US" sz="2300" dirty="0" smtClean="0"/>
              <a:t>are </a:t>
            </a:r>
            <a:r>
              <a:rPr lang="en-US" sz="2300" dirty="0"/>
              <a:t>instructed to maintain regular breathing even after application of mask, </a:t>
            </a:r>
            <a:r>
              <a:rPr lang="en-US" sz="2300" dirty="0" err="1"/>
              <a:t>sevoflurane</a:t>
            </a:r>
            <a:r>
              <a:rPr lang="en-US" sz="2300" dirty="0"/>
              <a:t> begun at 1% and increasing the concentration with increments of 1% every 3 breaths until unconscious</a:t>
            </a:r>
            <a:r>
              <a:rPr lang="en-US" sz="2300" dirty="0" smtClean="0"/>
              <a:t>.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665079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61973</TotalTime>
  <Words>1982</Words>
  <Application>Microsoft Office PowerPoint</Application>
  <PresentationFormat>On-screen Show (4:3)</PresentationFormat>
  <Paragraphs>294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Common Neonatal Emergencies</vt:lpstr>
      <vt:lpstr>Key concepts</vt:lpstr>
      <vt:lpstr>Key concepts</vt:lpstr>
      <vt:lpstr>Perioperative fluid Therapy </vt:lpstr>
      <vt:lpstr>PowerPoint Presentation</vt:lpstr>
      <vt:lpstr>Metabolism and Temperature regulation</vt:lpstr>
      <vt:lpstr>PowerPoint Presentation</vt:lpstr>
      <vt:lpstr>Induction with Sevoflurane</vt:lpstr>
      <vt:lpstr>PowerPoint Presentation</vt:lpstr>
      <vt:lpstr>Surgical Emergencies Of Newborn</vt:lpstr>
      <vt:lpstr>Tracheoesophageal Fistula (TOF)</vt:lpstr>
      <vt:lpstr>TOF Cont…</vt:lpstr>
      <vt:lpstr>Classification</vt:lpstr>
      <vt:lpstr>History and Examination</vt:lpstr>
      <vt:lpstr>Investigations</vt:lpstr>
      <vt:lpstr>Management</vt:lpstr>
      <vt:lpstr>Anesthetic management </vt:lpstr>
      <vt:lpstr>Anesthetic management</vt:lpstr>
      <vt:lpstr>Congenital Diaphragmatic Hernia</vt:lpstr>
      <vt:lpstr>Clinical features</vt:lpstr>
      <vt:lpstr>PowerPoint Presentation</vt:lpstr>
      <vt:lpstr>Investigations</vt:lpstr>
      <vt:lpstr>Medical management</vt:lpstr>
      <vt:lpstr>Anesthetic management</vt:lpstr>
      <vt:lpstr>Omphalocele and Gastroschisis</vt:lpstr>
      <vt:lpstr>PowerPoint Presentation</vt:lpstr>
      <vt:lpstr>PowerPoint Presentation</vt:lpstr>
      <vt:lpstr>Anesthetic management</vt:lpstr>
      <vt:lpstr>PowerPoint Presentation</vt:lpstr>
      <vt:lpstr>Anorectal Anomalies</vt:lpstr>
      <vt:lpstr>Anesthetic management</vt:lpstr>
      <vt:lpstr>Necrotizing enterocolitis (NEC)</vt:lpstr>
      <vt:lpstr>Clinical features and Invetigations</vt:lpstr>
      <vt:lpstr>Anesthetic management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Neonatal Emergencies</dc:title>
  <dc:creator>Chaitali Shah</dc:creator>
  <cp:lastModifiedBy>user</cp:lastModifiedBy>
  <cp:revision>39</cp:revision>
  <dcterms:created xsi:type="dcterms:W3CDTF">2006-08-16T00:00:00Z</dcterms:created>
  <dcterms:modified xsi:type="dcterms:W3CDTF">2021-01-20T18:10:28Z</dcterms:modified>
</cp:coreProperties>
</file>