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4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05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5" r:id="rId41"/>
    <p:sldId id="296" r:id="rId42"/>
    <p:sldId id="302" r:id="rId43"/>
    <p:sldId id="303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757" y="461899"/>
            <a:ext cx="46342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70" dirty="0">
                <a:uFill>
                  <a:solidFill>
                    <a:srgbClr val="000000"/>
                  </a:solidFill>
                </a:uFill>
              </a:rPr>
              <a:t>ANATOMY </a:t>
            </a:r>
            <a:r>
              <a:rPr sz="4400" u="heavy" spc="-5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sz="4400" u="heavy" spc="-10" dirty="0">
                <a:uFill>
                  <a:solidFill>
                    <a:srgbClr val="000000"/>
                  </a:solidFill>
                </a:uFill>
              </a:rPr>
              <a:t> UVEA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42872" y="2106167"/>
            <a:ext cx="5995416" cy="2894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0800" y="5181600"/>
            <a:ext cx="4740275" cy="1651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48510" algn="l"/>
                <a:tab pos="2068195" algn="l"/>
                <a:tab pos="2590800" algn="l"/>
              </a:tabLst>
            </a:pPr>
            <a:r>
              <a:rPr lang="en-US" sz="2600" b="1" spc="-30" dirty="0" smtClean="0">
                <a:cs typeface="Carlito"/>
              </a:rPr>
              <a:t>Dr. </a:t>
            </a:r>
            <a:r>
              <a:rPr lang="en-US" sz="2600" b="1" spc="-30" dirty="0" err="1" smtClean="0">
                <a:cs typeface="Carlito"/>
              </a:rPr>
              <a:t>Rajni</a:t>
            </a:r>
            <a:r>
              <a:rPr lang="en-US" sz="2600" b="1" spc="-30" dirty="0" smtClean="0">
                <a:cs typeface="Carlito"/>
              </a:rPr>
              <a:t> </a:t>
            </a:r>
            <a:r>
              <a:rPr lang="en-US" sz="2600" b="1" spc="-30" dirty="0" err="1" smtClean="0">
                <a:cs typeface="Carlito"/>
              </a:rPr>
              <a:t>sethia</a:t>
            </a:r>
            <a:endParaRPr lang="en-US" sz="2600" b="1" spc="-30" dirty="0" smtClean="0"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48510" algn="l"/>
                <a:tab pos="2068195" algn="l"/>
                <a:tab pos="2590800" algn="l"/>
              </a:tabLst>
            </a:pPr>
            <a:r>
              <a:rPr lang="en-US" sz="2600" b="1" spc="-30" dirty="0" smtClean="0">
                <a:cs typeface="Carlito"/>
              </a:rPr>
              <a:t>M.S Ophthalmology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48510" algn="l"/>
                <a:tab pos="2068195" algn="l"/>
                <a:tab pos="2590800" algn="l"/>
              </a:tabLst>
            </a:pPr>
            <a:r>
              <a:rPr lang="en-US" sz="2600" b="1" spc="-30" dirty="0" smtClean="0">
                <a:cs typeface="Carlito"/>
              </a:rPr>
              <a:t>Associate professor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48510" algn="l"/>
                <a:tab pos="2068195" algn="l"/>
                <a:tab pos="2590800" algn="l"/>
              </a:tabLst>
            </a:pPr>
            <a:r>
              <a:rPr lang="en-US" sz="2600" b="1" spc="-30" dirty="0" smtClean="0">
                <a:cs typeface="Carlito"/>
              </a:rPr>
              <a:t>SBKS</a:t>
            </a:r>
            <a:endParaRPr sz="2600"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383" y="291084"/>
            <a:ext cx="7286244" cy="6152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39190"/>
            <a:ext cx="8608060" cy="495327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spc="-5" dirty="0">
                <a:latin typeface="Carlito"/>
                <a:cs typeface="Carlito"/>
              </a:rPr>
              <a:t>B)POSTERIOR </a:t>
            </a:r>
            <a:r>
              <a:rPr sz="3200" b="1" spc="-30" dirty="0">
                <a:latin typeface="Carlito"/>
                <a:cs typeface="Carlito"/>
              </a:rPr>
              <a:t>SURFACE- </a:t>
            </a:r>
            <a:r>
              <a:rPr sz="3200" spc="-5" dirty="0">
                <a:latin typeface="Carlito"/>
                <a:cs typeface="Carlito"/>
              </a:rPr>
              <a:t>dark</a:t>
            </a:r>
            <a:r>
              <a:rPr sz="3200" spc="-10" dirty="0">
                <a:latin typeface="Carlito"/>
                <a:cs typeface="Carlito"/>
              </a:rPr>
              <a:t> brown/black</a:t>
            </a:r>
            <a:endParaRPr sz="3200">
              <a:latin typeface="Carlito"/>
              <a:cs typeface="Carlito"/>
            </a:endParaRPr>
          </a:p>
          <a:p>
            <a:pPr marL="103505">
              <a:lnSpc>
                <a:spcPct val="100000"/>
              </a:lnSpc>
              <a:spcBef>
                <a:spcPts val="770"/>
              </a:spcBef>
            </a:pPr>
            <a:r>
              <a:rPr sz="3200" b="1" spc="-10" dirty="0">
                <a:latin typeface="Carlito"/>
                <a:cs typeface="Carlito"/>
              </a:rPr>
              <a:t>Contains-</a:t>
            </a:r>
            <a:endParaRPr sz="3200">
              <a:latin typeface="Carlito"/>
              <a:cs typeface="Carlito"/>
            </a:endParaRPr>
          </a:p>
          <a:p>
            <a:pPr marL="355600" marR="478790" indent="-343535">
              <a:lnSpc>
                <a:spcPct val="100000"/>
              </a:lnSpc>
              <a:spcBef>
                <a:spcPts val="770"/>
              </a:spcBef>
              <a:buAutoNum type="alphaUcParenR"/>
              <a:tabLst>
                <a:tab pos="464184" algn="l"/>
              </a:tabLst>
            </a:pPr>
            <a:r>
              <a:rPr sz="3200" spc="-25" dirty="0">
                <a:latin typeface="Carlito"/>
                <a:cs typeface="Carlito"/>
              </a:rPr>
              <a:t>Schwalbe’s </a:t>
            </a:r>
            <a:r>
              <a:rPr sz="3200" spc="-10" dirty="0">
                <a:latin typeface="Carlito"/>
                <a:cs typeface="Carlito"/>
              </a:rPr>
              <a:t>contraction </a:t>
            </a:r>
            <a:r>
              <a:rPr sz="3200" spc="-20" dirty="0">
                <a:latin typeface="Carlito"/>
                <a:cs typeface="Carlito"/>
              </a:rPr>
              <a:t>folds- </a:t>
            </a:r>
            <a:r>
              <a:rPr sz="3200" dirty="0">
                <a:latin typeface="Carlito"/>
                <a:cs typeface="Carlito"/>
              </a:rPr>
              <a:t>1 mm </a:t>
            </a:r>
            <a:r>
              <a:rPr sz="3200" spc="-20" dirty="0">
                <a:latin typeface="Carlito"/>
                <a:cs typeface="Carlito"/>
              </a:rPr>
              <a:t>from  </a:t>
            </a:r>
            <a:r>
              <a:rPr sz="3200" spc="-5" dirty="0">
                <a:latin typeface="Carlito"/>
                <a:cs typeface="Carlito"/>
              </a:rPr>
              <a:t>pupillary </a:t>
            </a:r>
            <a:r>
              <a:rPr sz="3200" spc="-50" dirty="0">
                <a:latin typeface="Carlito"/>
                <a:cs typeface="Carlito"/>
              </a:rPr>
              <a:t>border, </a:t>
            </a:r>
            <a:r>
              <a:rPr sz="3200" spc="-15" dirty="0">
                <a:latin typeface="Carlito"/>
                <a:cs typeface="Carlito"/>
              </a:rPr>
              <a:t>little </a:t>
            </a:r>
            <a:r>
              <a:rPr sz="3200" spc="-10" dirty="0">
                <a:latin typeface="Carlito"/>
                <a:cs typeface="Carlito"/>
              </a:rPr>
              <a:t>radial</a:t>
            </a:r>
            <a:r>
              <a:rPr sz="3200" spc="15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furrows</a:t>
            </a:r>
            <a:endParaRPr sz="320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AutoNum type="alphaUcParenR"/>
              <a:tabLst>
                <a:tab pos="448945" algn="l"/>
              </a:tabLst>
            </a:pPr>
            <a:r>
              <a:rPr sz="3200" spc="-25" dirty="0">
                <a:latin typeface="Carlito"/>
                <a:cs typeface="Carlito"/>
              </a:rPr>
              <a:t>Schwalbe’s </a:t>
            </a:r>
            <a:r>
              <a:rPr sz="3200" spc="-15" dirty="0">
                <a:latin typeface="Carlito"/>
                <a:cs typeface="Carlito"/>
              </a:rPr>
              <a:t>structural furrows- </a:t>
            </a:r>
            <a:r>
              <a:rPr sz="3200" spc="-5" dirty="0">
                <a:latin typeface="Carlito"/>
                <a:cs typeface="Carlito"/>
              </a:rPr>
              <a:t>1.5 </a:t>
            </a:r>
            <a:r>
              <a:rPr sz="3200" spc="5" dirty="0">
                <a:latin typeface="Carlito"/>
                <a:cs typeface="Carlito"/>
              </a:rPr>
              <a:t>mm </a:t>
            </a:r>
            <a:r>
              <a:rPr sz="3200" spc="-20" dirty="0">
                <a:latin typeface="Carlito"/>
                <a:cs typeface="Carlito"/>
              </a:rPr>
              <a:t>from  </a:t>
            </a:r>
            <a:r>
              <a:rPr sz="3200" spc="-5" dirty="0">
                <a:latin typeface="Carlito"/>
                <a:cs typeface="Carlito"/>
              </a:rPr>
              <a:t>pupillary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border</a:t>
            </a:r>
            <a:endParaRPr sz="3200">
              <a:latin typeface="Carlito"/>
              <a:cs typeface="Carlito"/>
            </a:endParaRPr>
          </a:p>
          <a:p>
            <a:pPr marL="444500" indent="-432434">
              <a:lnSpc>
                <a:spcPct val="100000"/>
              </a:lnSpc>
              <a:spcBef>
                <a:spcPts val="770"/>
              </a:spcBef>
              <a:buAutoNum type="alphaUcParenR"/>
              <a:tabLst>
                <a:tab pos="445134" algn="l"/>
              </a:tabLst>
            </a:pPr>
            <a:r>
              <a:rPr sz="3200" spc="-10" dirty="0">
                <a:latin typeface="Carlito"/>
                <a:cs typeface="Carlito"/>
              </a:rPr>
              <a:t>Circular </a:t>
            </a:r>
            <a:r>
              <a:rPr sz="3200" spc="-15" dirty="0">
                <a:latin typeface="Carlito"/>
                <a:cs typeface="Carlito"/>
              </a:rPr>
              <a:t>furrows- </a:t>
            </a:r>
            <a:r>
              <a:rPr sz="3200" spc="-5" dirty="0">
                <a:latin typeface="Carlito"/>
                <a:cs typeface="Carlito"/>
              </a:rPr>
              <a:t>finer </a:t>
            </a:r>
            <a:r>
              <a:rPr sz="3200" dirty="0">
                <a:latin typeface="Carlito"/>
                <a:cs typeface="Carlito"/>
              </a:rPr>
              <a:t>then </a:t>
            </a:r>
            <a:r>
              <a:rPr sz="3200" spc="-10" dirty="0">
                <a:latin typeface="Carlito"/>
                <a:cs typeface="Carlito"/>
              </a:rPr>
              <a:t>radial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furrows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169240"/>
            <a:ext cx="8003540" cy="5726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MICROSCOPIC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STRUCTURE</a:t>
            </a:r>
            <a:endParaRPr sz="2200">
              <a:latin typeface="Carlito"/>
              <a:cs typeface="Carlito"/>
            </a:endParaRP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FOUR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200" b="1" u="heavy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LAYERS-</a:t>
            </a:r>
            <a:endParaRPr sz="2200">
              <a:latin typeface="Carlito"/>
              <a:cs typeface="Carlito"/>
            </a:endParaRPr>
          </a:p>
          <a:p>
            <a:pPr marL="304800" marR="882015" indent="-254635">
              <a:lnSpc>
                <a:spcPct val="100000"/>
              </a:lnSpc>
            </a:pPr>
            <a:r>
              <a:rPr sz="2200" b="1" spc="-15" dirty="0">
                <a:latin typeface="Carlito"/>
                <a:cs typeface="Carlito"/>
              </a:rPr>
              <a:t>a)Anterior </a:t>
            </a:r>
            <a:r>
              <a:rPr sz="2200" b="1" spc="-5" dirty="0">
                <a:latin typeface="Carlito"/>
                <a:cs typeface="Carlito"/>
              </a:rPr>
              <a:t>limiting </a:t>
            </a:r>
            <a:r>
              <a:rPr sz="2200" b="1" spc="-15" dirty="0">
                <a:latin typeface="Carlito"/>
                <a:cs typeface="Carlito"/>
              </a:rPr>
              <a:t>layer- </a:t>
            </a:r>
            <a:r>
              <a:rPr sz="2200" spc="-10" dirty="0">
                <a:latin typeface="Carlito"/>
                <a:cs typeface="Carlito"/>
              </a:rPr>
              <a:t>consists </a:t>
            </a:r>
            <a:r>
              <a:rPr sz="2200" spc="-5" dirty="0">
                <a:latin typeface="Carlito"/>
                <a:cs typeface="Carlito"/>
              </a:rPr>
              <a:t>melanocytes and </a:t>
            </a:r>
            <a:r>
              <a:rPr sz="2200" spc="-10" dirty="0">
                <a:latin typeface="Carlito"/>
                <a:cs typeface="Carlito"/>
              </a:rPr>
              <a:t>fibroblasts  </a:t>
            </a:r>
            <a:r>
              <a:rPr sz="2200" spc="-5" dirty="0">
                <a:latin typeface="Carlito"/>
                <a:cs typeface="Carlito"/>
              </a:rPr>
              <a:t>Previously </a:t>
            </a:r>
            <a:r>
              <a:rPr sz="2200" spc="-10" dirty="0">
                <a:latin typeface="Carlito"/>
                <a:cs typeface="Carlito"/>
              </a:rPr>
              <a:t>called </a:t>
            </a:r>
            <a:r>
              <a:rPr sz="2200" spc="-5" dirty="0">
                <a:latin typeface="Carlito"/>
                <a:cs typeface="Carlito"/>
              </a:rPr>
              <a:t>endothelial</a:t>
            </a:r>
            <a:r>
              <a:rPr sz="2200" spc="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layer</a:t>
            </a:r>
            <a:endParaRPr sz="2200">
              <a:latin typeface="Carlito"/>
              <a:cs typeface="Carlito"/>
            </a:endParaRPr>
          </a:p>
          <a:p>
            <a:pPr marL="393700" indent="-343535">
              <a:lnSpc>
                <a:spcPct val="100000"/>
              </a:lnSpc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200" spc="-5" dirty="0">
                <a:latin typeface="Carlito"/>
                <a:cs typeface="Carlito"/>
              </a:rPr>
              <a:t>Colour of iris </a:t>
            </a:r>
            <a:r>
              <a:rPr sz="2200" spc="-10" dirty="0">
                <a:latin typeface="Carlito"/>
                <a:cs typeface="Carlito"/>
              </a:rPr>
              <a:t>depends </a:t>
            </a:r>
            <a:r>
              <a:rPr sz="2200" spc="-5" dirty="0">
                <a:latin typeface="Carlito"/>
                <a:cs typeface="Carlito"/>
              </a:rPr>
              <a:t>on this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layer</a:t>
            </a:r>
            <a:endParaRPr sz="2200">
              <a:latin typeface="Carlito"/>
              <a:cs typeface="Carlito"/>
            </a:endParaRPr>
          </a:p>
          <a:p>
            <a:pPr marL="393700" indent="-343535">
              <a:lnSpc>
                <a:spcPct val="100000"/>
              </a:lnSpc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200" spc="-5" dirty="0">
                <a:latin typeface="Carlito"/>
                <a:cs typeface="Carlito"/>
              </a:rPr>
              <a:t>Blue iris- thin </a:t>
            </a:r>
            <a:r>
              <a:rPr sz="2200" spc="-15" dirty="0">
                <a:latin typeface="Carlito"/>
                <a:cs typeface="Carlito"/>
              </a:rPr>
              <a:t>layer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30" dirty="0">
                <a:latin typeface="Carlito"/>
                <a:cs typeface="Carlito"/>
              </a:rPr>
              <a:t>few </a:t>
            </a:r>
            <a:r>
              <a:rPr sz="2200" spc="-10" dirty="0">
                <a:latin typeface="Carlito"/>
                <a:cs typeface="Carlito"/>
              </a:rPr>
              <a:t>pigment</a:t>
            </a:r>
            <a:r>
              <a:rPr sz="2200" spc="7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cells</a:t>
            </a:r>
            <a:endParaRPr sz="2200">
              <a:latin typeface="Carlito"/>
              <a:cs typeface="Carlito"/>
            </a:endParaRPr>
          </a:p>
          <a:p>
            <a:pPr marL="393700" indent="-343535">
              <a:lnSpc>
                <a:spcPct val="100000"/>
              </a:lnSpc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200" spc="-15" dirty="0">
                <a:latin typeface="Carlito"/>
                <a:cs typeface="Carlito"/>
              </a:rPr>
              <a:t>Brown </a:t>
            </a:r>
            <a:r>
              <a:rPr sz="2200" spc="-5" dirty="0">
                <a:latin typeface="Carlito"/>
                <a:cs typeface="Carlito"/>
              </a:rPr>
              <a:t>iris- thick and </a:t>
            </a:r>
            <a:r>
              <a:rPr sz="2200" spc="-10" dirty="0">
                <a:latin typeface="Carlito"/>
                <a:cs typeface="Carlito"/>
              </a:rPr>
              <a:t>doubly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pigmented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rlito"/>
              <a:cs typeface="Carlito"/>
            </a:endParaRPr>
          </a:p>
          <a:p>
            <a:pPr marL="50800">
              <a:lnSpc>
                <a:spcPct val="100000"/>
              </a:lnSpc>
            </a:pPr>
            <a:r>
              <a:rPr sz="2200" b="1" spc="-5" dirty="0">
                <a:latin typeface="Carlito"/>
                <a:cs typeface="Carlito"/>
              </a:rPr>
              <a:t>b) Iris</a:t>
            </a:r>
            <a:r>
              <a:rPr sz="2200" b="1" spc="5" dirty="0">
                <a:latin typeface="Carlito"/>
                <a:cs typeface="Carlito"/>
              </a:rPr>
              <a:t> </a:t>
            </a:r>
            <a:r>
              <a:rPr sz="2200" b="1" spc="-15" dirty="0">
                <a:latin typeface="Carlito"/>
                <a:cs typeface="Carlito"/>
              </a:rPr>
              <a:t>stroma-</a:t>
            </a:r>
            <a:endParaRPr sz="2200">
              <a:latin typeface="Carlito"/>
              <a:cs typeface="Carlito"/>
            </a:endParaRPr>
          </a:p>
          <a:p>
            <a:pPr marL="393700" indent="-343535">
              <a:lnSpc>
                <a:spcPct val="100000"/>
              </a:lnSpc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200" spc="-10" dirty="0">
                <a:latin typeface="Carlito"/>
                <a:cs typeface="Carlito"/>
              </a:rPr>
              <a:t>Forms </a:t>
            </a:r>
            <a:r>
              <a:rPr sz="2200" spc="-5" dirty="0">
                <a:latin typeface="Carlito"/>
                <a:cs typeface="Carlito"/>
              </a:rPr>
              <a:t>main </a:t>
            </a:r>
            <a:r>
              <a:rPr sz="2200" spc="-10" dirty="0">
                <a:latin typeface="Carlito"/>
                <a:cs typeface="Carlito"/>
              </a:rPr>
              <a:t>bulk</a:t>
            </a:r>
            <a:endParaRPr sz="2200">
              <a:latin typeface="Carlito"/>
              <a:cs typeface="Carlito"/>
            </a:endParaRPr>
          </a:p>
          <a:p>
            <a:pPr marL="3937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200" spc="-10" dirty="0">
                <a:latin typeface="Carlito"/>
                <a:cs typeface="Carlito"/>
              </a:rPr>
              <a:t>Consists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collagenous </a:t>
            </a:r>
            <a:r>
              <a:rPr sz="2200" spc="-5" dirty="0">
                <a:latin typeface="Carlito"/>
                <a:cs typeface="Carlito"/>
              </a:rPr>
              <a:t>tissue with</a:t>
            </a:r>
            <a:r>
              <a:rPr sz="2200" spc="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mucopolysaccharide</a:t>
            </a:r>
            <a:endParaRPr sz="2200">
              <a:latin typeface="Carlito"/>
              <a:cs typeface="Carlito"/>
            </a:endParaRPr>
          </a:p>
          <a:p>
            <a:pPr marL="393700" indent="-343535">
              <a:lnSpc>
                <a:spcPct val="100000"/>
              </a:lnSpc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200" spc="-10" dirty="0">
                <a:latin typeface="Carlito"/>
                <a:cs typeface="Carlito"/>
              </a:rPr>
              <a:t>Structures</a:t>
            </a:r>
            <a:r>
              <a:rPr sz="220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embedded-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rlito"/>
              <a:cs typeface="Carlito"/>
            </a:endParaRPr>
          </a:p>
          <a:p>
            <a:pPr marL="393700" indent="-343535">
              <a:lnSpc>
                <a:spcPct val="100000"/>
              </a:lnSpc>
              <a:buFont typeface="Wingdings"/>
              <a:buChar char=""/>
              <a:tabLst>
                <a:tab pos="394335" algn="l"/>
              </a:tabLst>
            </a:pPr>
            <a:r>
              <a:rPr sz="2200" b="1" spc="-10" dirty="0">
                <a:latin typeface="Carlito"/>
                <a:cs typeface="Carlito"/>
              </a:rPr>
              <a:t>Sphincter </a:t>
            </a:r>
            <a:r>
              <a:rPr sz="2200" b="1" spc="-5" dirty="0">
                <a:latin typeface="Carlito"/>
                <a:cs typeface="Carlito"/>
              </a:rPr>
              <a:t>pupillae- </a:t>
            </a:r>
            <a:r>
              <a:rPr sz="2200" spc="-5" dirty="0">
                <a:latin typeface="Carlito"/>
                <a:cs typeface="Carlito"/>
              </a:rPr>
              <a:t>1 </a:t>
            </a:r>
            <a:r>
              <a:rPr sz="2200" spc="-10" dirty="0">
                <a:latin typeface="Carlito"/>
                <a:cs typeface="Carlito"/>
              </a:rPr>
              <a:t>mm broad circular </a:t>
            </a:r>
            <a:r>
              <a:rPr sz="2200" spc="-5" dirty="0">
                <a:latin typeface="Carlito"/>
                <a:cs typeface="Carlito"/>
              </a:rPr>
              <a:t>band in pupillary</a:t>
            </a:r>
            <a:r>
              <a:rPr sz="2200" spc="2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area</a:t>
            </a:r>
            <a:endParaRPr sz="2200">
              <a:latin typeface="Carlito"/>
              <a:cs typeface="Carlito"/>
            </a:endParaRPr>
          </a:p>
          <a:p>
            <a:pPr marL="2591435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rlito"/>
                <a:cs typeface="Carlito"/>
              </a:rPr>
              <a:t>derived by</a:t>
            </a:r>
            <a:r>
              <a:rPr sz="220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ectoderm</a:t>
            </a:r>
            <a:endParaRPr sz="2200">
              <a:latin typeface="Carlito"/>
              <a:cs typeface="Carlito"/>
            </a:endParaRPr>
          </a:p>
          <a:p>
            <a:pPr marL="2591435" marR="43180">
              <a:lnSpc>
                <a:spcPct val="100000"/>
              </a:lnSpc>
            </a:pPr>
            <a:r>
              <a:rPr sz="2200" spc="-10" dirty="0">
                <a:latin typeface="Carlito"/>
                <a:cs typeface="Carlito"/>
              </a:rPr>
              <a:t>supplied </a:t>
            </a:r>
            <a:r>
              <a:rPr sz="2200" spc="-15" dirty="0">
                <a:latin typeface="Carlito"/>
                <a:cs typeface="Carlito"/>
              </a:rPr>
              <a:t>by parasympathetic </a:t>
            </a:r>
            <a:r>
              <a:rPr sz="2200" spc="-10" dirty="0">
                <a:latin typeface="Carlito"/>
                <a:cs typeface="Carlito"/>
              </a:rPr>
              <a:t>fibres by </a:t>
            </a:r>
            <a:r>
              <a:rPr sz="2200" dirty="0">
                <a:latin typeface="Carlito"/>
                <a:cs typeface="Carlito"/>
              </a:rPr>
              <a:t>3</a:t>
            </a:r>
            <a:r>
              <a:rPr sz="2175" baseline="24904" dirty="0">
                <a:latin typeface="Carlito"/>
                <a:cs typeface="Carlito"/>
              </a:rPr>
              <a:t>rd </a:t>
            </a:r>
            <a:r>
              <a:rPr sz="2200" spc="-5" dirty="0">
                <a:latin typeface="Carlito"/>
                <a:cs typeface="Carlito"/>
              </a:rPr>
              <a:t>nerve  </a:t>
            </a:r>
            <a:r>
              <a:rPr sz="2200" spc="-10" dirty="0">
                <a:latin typeface="Carlito"/>
                <a:cs typeface="Carlito"/>
              </a:rPr>
              <a:t>constricts</a:t>
            </a:r>
            <a:r>
              <a:rPr sz="220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pupil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5336"/>
            <a:ext cx="7614284" cy="5819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Dilator </a:t>
            </a:r>
            <a:r>
              <a:rPr sz="2000" spc="-5" dirty="0">
                <a:latin typeface="Carlito"/>
                <a:cs typeface="Carlito"/>
              </a:rPr>
              <a:t>pupillae- lies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10" dirty="0">
                <a:latin typeface="Carlito"/>
                <a:cs typeface="Carlito"/>
              </a:rPr>
              <a:t>posterior </a:t>
            </a:r>
            <a:r>
              <a:rPr sz="2000" spc="-5" dirty="0">
                <a:latin typeface="Carlito"/>
                <a:cs typeface="Carlito"/>
              </a:rPr>
              <a:t>part </a:t>
            </a:r>
            <a:r>
              <a:rPr sz="2000" dirty="0">
                <a:latin typeface="Carlito"/>
                <a:cs typeface="Carlito"/>
              </a:rPr>
              <a:t>of ciliary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zone</a:t>
            </a:r>
            <a:endParaRPr sz="2000">
              <a:latin typeface="Carlito"/>
              <a:cs typeface="Carlito"/>
            </a:endParaRPr>
          </a:p>
          <a:p>
            <a:pPr marL="2014220" marR="214820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supplied by </a:t>
            </a:r>
            <a:r>
              <a:rPr sz="2000" dirty="0">
                <a:latin typeface="Carlito"/>
                <a:cs typeface="Carlito"/>
              </a:rPr>
              <a:t>cervical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sympathetics  </a:t>
            </a:r>
            <a:r>
              <a:rPr sz="2000" spc="-10" dirty="0">
                <a:latin typeface="Carlito"/>
                <a:cs typeface="Carlito"/>
              </a:rPr>
              <a:t>dilates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pupil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vessels- </a:t>
            </a:r>
            <a:r>
              <a:rPr sz="2000" spc="-15" dirty="0">
                <a:latin typeface="Carlito"/>
                <a:cs typeface="Carlito"/>
              </a:rPr>
              <a:t>form </a:t>
            </a:r>
            <a:r>
              <a:rPr sz="2000" dirty="0">
                <a:latin typeface="Carlito"/>
                <a:cs typeface="Carlito"/>
              </a:rPr>
              <a:t>bulk </a:t>
            </a:r>
            <a:r>
              <a:rPr sz="2000" spc="-5" dirty="0">
                <a:latin typeface="Carlito"/>
                <a:cs typeface="Carlito"/>
              </a:rPr>
              <a:t>of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stroma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radial vessels- </a:t>
            </a:r>
            <a:r>
              <a:rPr sz="2000" spc="-5" dirty="0">
                <a:latin typeface="Carlito"/>
                <a:cs typeface="Carlito"/>
              </a:rPr>
              <a:t>branches of circulous arteriosis</a:t>
            </a:r>
            <a:r>
              <a:rPr sz="2000" spc="8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major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peculiarities- absence </a:t>
            </a:r>
            <a:r>
              <a:rPr sz="2000" dirty="0">
                <a:latin typeface="Carlito"/>
                <a:cs typeface="Carlito"/>
              </a:rPr>
              <a:t>of </a:t>
            </a:r>
            <a:r>
              <a:rPr sz="2000" spc="-5" dirty="0">
                <a:latin typeface="Carlito"/>
                <a:cs typeface="Carlito"/>
              </a:rPr>
              <a:t>IEL </a:t>
            </a:r>
            <a:r>
              <a:rPr sz="2000" dirty="0">
                <a:latin typeface="Carlito"/>
                <a:cs typeface="Carlito"/>
              </a:rPr>
              <a:t>&amp; non </a:t>
            </a:r>
            <a:r>
              <a:rPr sz="2000" spc="-15" dirty="0">
                <a:latin typeface="Carlito"/>
                <a:cs typeface="Carlito"/>
              </a:rPr>
              <a:t>fenestrated </a:t>
            </a:r>
            <a:r>
              <a:rPr sz="2000" dirty="0">
                <a:latin typeface="Carlito"/>
                <a:cs typeface="Carlito"/>
              </a:rPr>
              <a:t>capillary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endothelium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5" dirty="0">
                <a:latin typeface="Carlito"/>
                <a:cs typeface="Carlito"/>
              </a:rPr>
              <a:t>Pigment cells-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melanocytes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Lymphocytes, fibroblast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macrophages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989"/>
              </a:spcBef>
            </a:pPr>
            <a:r>
              <a:rPr sz="2000" b="1" dirty="0">
                <a:latin typeface="Carlito"/>
                <a:cs typeface="Carlito"/>
              </a:rPr>
              <a:t>C) </a:t>
            </a:r>
            <a:r>
              <a:rPr sz="2000" b="1" spc="-10" dirty="0">
                <a:latin typeface="Carlito"/>
                <a:cs typeface="Carlito"/>
              </a:rPr>
              <a:t>Anterior </a:t>
            </a:r>
            <a:r>
              <a:rPr sz="2000" b="1" spc="-5" dirty="0">
                <a:latin typeface="Carlito"/>
                <a:cs typeface="Carlito"/>
              </a:rPr>
              <a:t>epithelial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15" dirty="0">
                <a:latin typeface="Carlito"/>
                <a:cs typeface="Carlito"/>
              </a:rPr>
              <a:t>layer</a:t>
            </a:r>
            <a:endParaRPr sz="2000">
              <a:latin typeface="Carlito"/>
              <a:cs typeface="Carlito"/>
            </a:endParaRPr>
          </a:p>
          <a:p>
            <a:pPr marL="412115" indent="-4000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12115" algn="l"/>
                <a:tab pos="412750" algn="l"/>
              </a:tabLst>
            </a:pPr>
            <a:r>
              <a:rPr sz="2000" spc="-10" dirty="0">
                <a:latin typeface="Carlito"/>
                <a:cs typeface="Carlito"/>
              </a:rPr>
              <a:t>anterior </a:t>
            </a:r>
            <a:r>
              <a:rPr sz="2000" spc="-5" dirty="0">
                <a:latin typeface="Carlito"/>
                <a:cs typeface="Carlito"/>
              </a:rPr>
              <a:t>continuation of </a:t>
            </a:r>
            <a:r>
              <a:rPr sz="2000" spc="-10" dirty="0">
                <a:latin typeface="Carlito"/>
                <a:cs typeface="Carlito"/>
              </a:rPr>
              <a:t>pigment </a:t>
            </a:r>
            <a:r>
              <a:rPr sz="2000" dirty="0">
                <a:latin typeface="Carlito"/>
                <a:cs typeface="Carlito"/>
              </a:rPr>
              <a:t>epithelium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10" dirty="0">
                <a:latin typeface="Carlito"/>
                <a:cs typeface="Carlito"/>
              </a:rPr>
              <a:t>retina </a:t>
            </a:r>
            <a:r>
              <a:rPr sz="2000" dirty="0">
                <a:latin typeface="Carlito"/>
                <a:cs typeface="Carlito"/>
              </a:rPr>
              <a:t>and ciliary</a:t>
            </a:r>
            <a:r>
              <a:rPr sz="2000" spc="9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body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Lacks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melanocytes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dirty="0">
                <a:latin typeface="Carlito"/>
                <a:cs typeface="Carlito"/>
              </a:rPr>
              <a:t>Basal </a:t>
            </a:r>
            <a:r>
              <a:rPr sz="2000" spc="-10" dirty="0">
                <a:latin typeface="Carlito"/>
                <a:cs typeface="Carlito"/>
              </a:rPr>
              <a:t>processes- give </a:t>
            </a:r>
            <a:r>
              <a:rPr sz="2000" spc="-5" dirty="0">
                <a:latin typeface="Carlito"/>
                <a:cs typeface="Carlito"/>
              </a:rPr>
              <a:t>rise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10" dirty="0">
                <a:latin typeface="Carlito"/>
                <a:cs typeface="Carlito"/>
              </a:rPr>
              <a:t>dilator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pupillae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rlito"/>
                <a:cs typeface="Carlito"/>
              </a:rPr>
              <a:t>D)Posterior </a:t>
            </a:r>
            <a:r>
              <a:rPr sz="2000" b="1" spc="-5" dirty="0">
                <a:latin typeface="Carlito"/>
                <a:cs typeface="Carlito"/>
              </a:rPr>
              <a:t>pigmented epithelial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layer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Anterior </a:t>
            </a:r>
            <a:r>
              <a:rPr sz="2000" spc="-5" dirty="0">
                <a:latin typeface="Carlito"/>
                <a:cs typeface="Carlito"/>
              </a:rPr>
              <a:t>continuation of non </a:t>
            </a:r>
            <a:r>
              <a:rPr sz="2000" spc="-10" dirty="0">
                <a:latin typeface="Carlito"/>
                <a:cs typeface="Carlito"/>
              </a:rPr>
              <a:t>pigmented </a:t>
            </a:r>
            <a:r>
              <a:rPr sz="2000" dirty="0">
                <a:latin typeface="Carlito"/>
                <a:cs typeface="Carlito"/>
              </a:rPr>
              <a:t>epithelium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ciliary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body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Derived from internal </a:t>
            </a:r>
            <a:r>
              <a:rPr sz="2000" spc="-15" dirty="0">
                <a:latin typeface="Carlito"/>
                <a:cs typeface="Carlito"/>
              </a:rPr>
              <a:t>layer </a:t>
            </a:r>
            <a:r>
              <a:rPr sz="2000" spc="-5" dirty="0">
                <a:latin typeface="Carlito"/>
                <a:cs typeface="Carlito"/>
              </a:rPr>
              <a:t>of optic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cup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Forms pigmented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frill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999744"/>
            <a:ext cx="8055864" cy="5126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112774"/>
            <a:ext cx="7859268" cy="6745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0"/>
            <a:ext cx="8891015" cy="6545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194" y="461899"/>
            <a:ext cx="4514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FUNCTIONS </a:t>
            </a:r>
            <a:r>
              <a:rPr sz="4400" spc="-5" dirty="0"/>
              <a:t>OF</a:t>
            </a:r>
            <a:r>
              <a:rPr sz="4400" spc="-90" dirty="0"/>
              <a:t> </a:t>
            </a:r>
            <a:r>
              <a:rPr sz="4400" dirty="0"/>
              <a:t>IRIS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80680" cy="275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CONTROLS </a:t>
            </a:r>
            <a:r>
              <a:rPr sz="3200" spc="-5" dirty="0">
                <a:latin typeface="Carlito"/>
                <a:cs typeface="Carlito"/>
              </a:rPr>
              <a:t>AMOUNT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LIGHT ENTERING THE  EYE </a:t>
            </a:r>
            <a:r>
              <a:rPr sz="3200" spc="-10" dirty="0">
                <a:latin typeface="Carlito"/>
                <a:cs typeface="Carlito"/>
              </a:rPr>
              <a:t>THROUGH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PUPIL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DEFINES </a:t>
            </a:r>
            <a:r>
              <a:rPr sz="3200" spc="-5" dirty="0">
                <a:latin typeface="Carlito"/>
                <a:cs typeface="Carlito"/>
              </a:rPr>
              <a:t>EYE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COLOUR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rlito"/>
                <a:cs typeface="Carlito"/>
              </a:rPr>
              <a:t>CONTROL </a:t>
            </a:r>
            <a:r>
              <a:rPr sz="3200" spc="-5" dirty="0">
                <a:latin typeface="Carlito"/>
                <a:cs typeface="Carlito"/>
              </a:rPr>
              <a:t>DEPTH OF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FIELD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SOURCE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BLOOD </a:t>
            </a:r>
            <a:r>
              <a:rPr sz="3200" spc="-5" dirty="0">
                <a:latin typeface="Carlito"/>
                <a:cs typeface="Carlito"/>
              </a:rPr>
              <a:t>OCULAR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TISSUES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1789" y="324053"/>
            <a:ext cx="33610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29460" algn="l"/>
              </a:tabLst>
            </a:pPr>
            <a:r>
              <a:rPr sz="4400" u="heavy" spc="-5" dirty="0">
                <a:uFill>
                  <a:solidFill>
                    <a:srgbClr val="000000"/>
                  </a:solidFill>
                </a:uFill>
              </a:rPr>
              <a:t>CILI</a:t>
            </a:r>
            <a:r>
              <a:rPr sz="4400" u="heavy" spc="-15" dirty="0">
                <a:uFill>
                  <a:solidFill>
                    <a:srgbClr val="000000"/>
                  </a:solidFill>
                </a:uFill>
              </a:rPr>
              <a:t>A</a:t>
            </a:r>
            <a:r>
              <a:rPr sz="4400" u="heavy" spc="-80" dirty="0">
                <a:uFill>
                  <a:solidFill>
                    <a:srgbClr val="000000"/>
                  </a:solidFill>
                </a:uFill>
              </a:rPr>
              <a:t>R</a:t>
            </a:r>
            <a:r>
              <a:rPr sz="4400" u="heavy" dirty="0">
                <a:uFill>
                  <a:solidFill>
                    <a:srgbClr val="000000"/>
                  </a:solidFill>
                </a:uFill>
              </a:rPr>
              <a:t>Y	B</a:t>
            </a:r>
            <a:r>
              <a:rPr sz="4400" u="heavy" spc="-15" dirty="0">
                <a:uFill>
                  <a:solidFill>
                    <a:srgbClr val="000000"/>
                  </a:solidFill>
                </a:uFill>
              </a:rPr>
              <a:t>O</a:t>
            </a:r>
            <a:r>
              <a:rPr sz="4400" u="heavy" spc="-125" dirty="0">
                <a:uFill>
                  <a:solidFill>
                    <a:srgbClr val="000000"/>
                  </a:solidFill>
                </a:uFill>
              </a:rPr>
              <a:t>D</a:t>
            </a:r>
            <a:r>
              <a:rPr sz="4400" u="heavy" dirty="0">
                <a:uFill>
                  <a:solidFill>
                    <a:srgbClr val="000000"/>
                  </a:solidFill>
                </a:uFill>
              </a:rPr>
              <a:t>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73886"/>
            <a:ext cx="7880350" cy="36208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5" dirty="0">
                <a:latin typeface="Carlito"/>
                <a:cs typeface="Carlito"/>
              </a:rPr>
              <a:t>Forward </a:t>
            </a:r>
            <a:r>
              <a:rPr sz="2500" spc="-10" dirty="0">
                <a:latin typeface="Carlito"/>
                <a:cs typeface="Carlito"/>
              </a:rPr>
              <a:t>continuation </a:t>
            </a:r>
            <a:r>
              <a:rPr sz="2500" spc="-5" dirty="0">
                <a:latin typeface="Carlito"/>
                <a:cs typeface="Carlito"/>
              </a:rPr>
              <a:t>of </a:t>
            </a:r>
            <a:r>
              <a:rPr sz="2500" spc="-10" dirty="0">
                <a:latin typeface="Carlito"/>
                <a:cs typeface="Carlito"/>
              </a:rPr>
              <a:t>choroid </a:t>
            </a:r>
            <a:r>
              <a:rPr sz="2500" spc="-15" dirty="0">
                <a:latin typeface="Carlito"/>
                <a:cs typeface="Carlito"/>
              </a:rPr>
              <a:t>at </a:t>
            </a:r>
            <a:r>
              <a:rPr sz="2500" spc="-20" dirty="0">
                <a:latin typeface="Carlito"/>
                <a:cs typeface="Carlito"/>
              </a:rPr>
              <a:t>ora</a:t>
            </a:r>
            <a:r>
              <a:rPr sz="2500" spc="25" dirty="0">
                <a:latin typeface="Carlito"/>
                <a:cs typeface="Carlito"/>
              </a:rPr>
              <a:t> </a:t>
            </a:r>
            <a:r>
              <a:rPr sz="2500" spc="-20" dirty="0">
                <a:latin typeface="Carlito"/>
                <a:cs typeface="Carlito"/>
              </a:rPr>
              <a:t>serrata</a:t>
            </a:r>
            <a:endParaRPr sz="2500">
              <a:latin typeface="Carlito"/>
              <a:cs typeface="Carlito"/>
            </a:endParaRPr>
          </a:p>
          <a:p>
            <a:pPr marL="355600" marR="5080" indent="-343535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20" dirty="0">
                <a:latin typeface="Carlito"/>
                <a:cs typeface="Carlito"/>
              </a:rPr>
              <a:t>Triangular </a:t>
            </a:r>
            <a:r>
              <a:rPr sz="2500" dirty="0">
                <a:latin typeface="Carlito"/>
                <a:cs typeface="Carlito"/>
              </a:rPr>
              <a:t>in </a:t>
            </a:r>
            <a:r>
              <a:rPr sz="2500" spc="-5" dirty="0">
                <a:latin typeface="Carlito"/>
                <a:cs typeface="Carlito"/>
              </a:rPr>
              <a:t>cut </a:t>
            </a:r>
            <a:r>
              <a:rPr sz="2500" spc="-10" dirty="0">
                <a:latin typeface="Carlito"/>
                <a:cs typeface="Carlito"/>
              </a:rPr>
              <a:t>section, ant side </a:t>
            </a:r>
            <a:r>
              <a:rPr sz="2500" spc="-5" dirty="0">
                <a:latin typeface="Carlito"/>
                <a:cs typeface="Carlito"/>
              </a:rPr>
              <a:t>of its </a:t>
            </a:r>
            <a:r>
              <a:rPr sz="2500" spc="-20" dirty="0">
                <a:latin typeface="Carlito"/>
                <a:cs typeface="Carlito"/>
              </a:rPr>
              <a:t>form </a:t>
            </a:r>
            <a:r>
              <a:rPr sz="2500" spc="-10" dirty="0">
                <a:latin typeface="Carlito"/>
                <a:cs typeface="Carlito"/>
              </a:rPr>
              <a:t>part </a:t>
            </a:r>
            <a:r>
              <a:rPr sz="2500" spc="-5" dirty="0">
                <a:latin typeface="Carlito"/>
                <a:cs typeface="Carlito"/>
              </a:rPr>
              <a:t>of angle ,  in middle </a:t>
            </a:r>
            <a:r>
              <a:rPr sz="2500" spc="-15" dirty="0">
                <a:latin typeface="Carlito"/>
                <a:cs typeface="Carlito"/>
              </a:rPr>
              <a:t>attached to </a:t>
            </a:r>
            <a:r>
              <a:rPr sz="2500" spc="-5" dirty="0">
                <a:latin typeface="Carlito"/>
                <a:cs typeface="Carlito"/>
              </a:rPr>
              <a:t>iris and </a:t>
            </a:r>
            <a:r>
              <a:rPr sz="2500" spc="-10" dirty="0">
                <a:latin typeface="Carlito"/>
                <a:cs typeface="Carlito"/>
              </a:rPr>
              <a:t>outer part </a:t>
            </a:r>
            <a:r>
              <a:rPr sz="2500" spc="-5" dirty="0">
                <a:latin typeface="Carlito"/>
                <a:cs typeface="Carlito"/>
              </a:rPr>
              <a:t>lies </a:t>
            </a:r>
            <a:r>
              <a:rPr sz="2500" spc="-15" dirty="0">
                <a:latin typeface="Carlito"/>
                <a:cs typeface="Carlito"/>
              </a:rPr>
              <a:t>against</a:t>
            </a:r>
            <a:r>
              <a:rPr sz="2500" spc="135" dirty="0">
                <a:latin typeface="Carlito"/>
                <a:cs typeface="Carlito"/>
              </a:rPr>
              <a:t> </a:t>
            </a:r>
            <a:r>
              <a:rPr sz="2500" spc="-15" dirty="0">
                <a:latin typeface="Carlito"/>
                <a:cs typeface="Carlito"/>
              </a:rPr>
              <a:t>sclera</a:t>
            </a:r>
            <a:endParaRPr sz="25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25" dirty="0">
                <a:latin typeface="Carlito"/>
                <a:cs typeface="Carlito"/>
              </a:rPr>
              <a:t>Triangle </a:t>
            </a:r>
            <a:r>
              <a:rPr sz="2500" spc="-5" dirty="0">
                <a:latin typeface="Carlito"/>
                <a:cs typeface="Carlito"/>
              </a:rPr>
              <a:t>– </a:t>
            </a:r>
            <a:r>
              <a:rPr sz="2500" spc="-10" dirty="0">
                <a:latin typeface="Carlito"/>
                <a:cs typeface="Carlito"/>
              </a:rPr>
              <a:t>two</a:t>
            </a:r>
            <a:r>
              <a:rPr sz="2500" spc="15" dirty="0">
                <a:latin typeface="Carlito"/>
                <a:cs typeface="Carlito"/>
              </a:rPr>
              <a:t> </a:t>
            </a:r>
            <a:r>
              <a:rPr sz="2500" spc="-10" dirty="0">
                <a:latin typeface="Carlito"/>
                <a:cs typeface="Carlito"/>
              </a:rPr>
              <a:t>parts</a:t>
            </a:r>
            <a:endParaRPr sz="2500">
              <a:latin typeface="Carlito"/>
              <a:cs typeface="Carlito"/>
            </a:endParaRPr>
          </a:p>
          <a:p>
            <a:pPr marL="339725" indent="-327660">
              <a:lnSpc>
                <a:spcPct val="100000"/>
              </a:lnSpc>
              <a:buAutoNum type="alphaLcParenR"/>
              <a:tabLst>
                <a:tab pos="340360" algn="l"/>
              </a:tabLst>
            </a:pPr>
            <a:r>
              <a:rPr sz="2500" b="1" spc="-15" dirty="0">
                <a:latin typeface="Carlito"/>
                <a:cs typeface="Carlito"/>
              </a:rPr>
              <a:t>Anterior </a:t>
            </a:r>
            <a:r>
              <a:rPr sz="2500" b="1" dirty="0">
                <a:latin typeface="Carlito"/>
                <a:cs typeface="Carlito"/>
              </a:rPr>
              <a:t>part- </a:t>
            </a:r>
            <a:r>
              <a:rPr sz="2500" dirty="0">
                <a:latin typeface="Carlito"/>
                <a:cs typeface="Carlito"/>
              </a:rPr>
              <a:t>ciliary </a:t>
            </a:r>
            <a:r>
              <a:rPr sz="2500" spc="-10" dirty="0">
                <a:latin typeface="Carlito"/>
                <a:cs typeface="Carlito"/>
              </a:rPr>
              <a:t>processes (</a:t>
            </a:r>
            <a:r>
              <a:rPr sz="2500" b="1" spc="-10" dirty="0">
                <a:latin typeface="Carlito"/>
                <a:cs typeface="Carlito"/>
              </a:rPr>
              <a:t>pars plicata</a:t>
            </a:r>
            <a:r>
              <a:rPr sz="2500" spc="-10" dirty="0">
                <a:latin typeface="Carlito"/>
                <a:cs typeface="Carlito"/>
              </a:rPr>
              <a:t>)</a:t>
            </a:r>
            <a:r>
              <a:rPr sz="2500" spc="45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2-2.5mm</a:t>
            </a:r>
            <a:endParaRPr sz="2500">
              <a:latin typeface="Carlito"/>
              <a:cs typeface="Carlito"/>
            </a:endParaRPr>
          </a:p>
          <a:p>
            <a:pPr marL="282575" marR="83185" indent="-282575">
              <a:lnSpc>
                <a:spcPts val="2400"/>
              </a:lnSpc>
              <a:spcBef>
                <a:spcPts val="580"/>
              </a:spcBef>
              <a:buAutoNum type="alphaLcParenR"/>
              <a:tabLst>
                <a:tab pos="282575" algn="l"/>
              </a:tabLst>
            </a:pPr>
            <a:r>
              <a:rPr sz="2500" b="1" spc="-15" dirty="0">
                <a:latin typeface="Carlito"/>
                <a:cs typeface="Carlito"/>
              </a:rPr>
              <a:t>Posterior </a:t>
            </a:r>
            <a:r>
              <a:rPr sz="2500" b="1" dirty="0">
                <a:latin typeface="Carlito"/>
                <a:cs typeface="Carlito"/>
              </a:rPr>
              <a:t>part- </a:t>
            </a:r>
            <a:r>
              <a:rPr sz="2500" spc="-10" dirty="0">
                <a:latin typeface="Carlito"/>
                <a:cs typeface="Carlito"/>
              </a:rPr>
              <a:t>smooth (</a:t>
            </a:r>
            <a:r>
              <a:rPr sz="2500" b="1" spc="-10" dirty="0">
                <a:latin typeface="Carlito"/>
                <a:cs typeface="Carlito"/>
              </a:rPr>
              <a:t>pars </a:t>
            </a:r>
            <a:r>
              <a:rPr sz="2500" b="1" spc="-5" dirty="0">
                <a:latin typeface="Carlito"/>
                <a:cs typeface="Carlito"/>
              </a:rPr>
              <a:t>plana</a:t>
            </a:r>
            <a:r>
              <a:rPr sz="2500" spc="-5" dirty="0">
                <a:latin typeface="Carlito"/>
                <a:cs typeface="Carlito"/>
              </a:rPr>
              <a:t>) </a:t>
            </a:r>
            <a:r>
              <a:rPr sz="2500" spc="-10" dirty="0">
                <a:latin typeface="Carlito"/>
                <a:cs typeface="Carlito"/>
              </a:rPr>
              <a:t>5mm </a:t>
            </a:r>
            <a:r>
              <a:rPr sz="2500" spc="-5" dirty="0">
                <a:latin typeface="Carlito"/>
                <a:cs typeface="Carlito"/>
              </a:rPr>
              <a:t>wide </a:t>
            </a:r>
            <a:r>
              <a:rPr sz="2500" spc="-10" dirty="0">
                <a:latin typeface="Carlito"/>
                <a:cs typeface="Carlito"/>
              </a:rPr>
              <a:t>temporally  </a:t>
            </a:r>
            <a:r>
              <a:rPr sz="2500" spc="-5" dirty="0">
                <a:latin typeface="Carlito"/>
                <a:cs typeface="Carlito"/>
              </a:rPr>
              <a:t>&amp; 3mm </a:t>
            </a:r>
            <a:r>
              <a:rPr sz="2500" spc="-10" dirty="0">
                <a:latin typeface="Carlito"/>
                <a:cs typeface="Carlito"/>
              </a:rPr>
              <a:t>nasally</a:t>
            </a:r>
            <a:endParaRPr sz="2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b="1" spc="-10" dirty="0" smtClean="0">
                <a:latin typeface="Carlito"/>
                <a:cs typeface="Carlito"/>
              </a:rPr>
              <a:t>MICROSCOPIC</a:t>
            </a:r>
            <a:r>
              <a:rPr lang="en-US" b="1" spc="20" dirty="0" smtClean="0">
                <a:latin typeface="Carlito"/>
                <a:cs typeface="Carlito"/>
              </a:rPr>
              <a:t> </a:t>
            </a:r>
            <a:r>
              <a:rPr lang="en-US" b="1" spc="-10" dirty="0" smtClean="0">
                <a:latin typeface="Carlito"/>
                <a:cs typeface="Carlito"/>
              </a:rPr>
              <a:t>STRUCTURE</a:t>
            </a:r>
            <a:endParaRPr lang="en-US" dirty="0" smtClean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lang="en-US" b="1" spc="-10" dirty="0" smtClean="0">
                <a:latin typeface="Carlito"/>
                <a:cs typeface="Carlito"/>
              </a:rPr>
              <a:t>1.SUPRACILIARY </a:t>
            </a:r>
            <a:r>
              <a:rPr lang="en-US" b="1" spc="-5" dirty="0" smtClean="0">
                <a:latin typeface="Carlito"/>
                <a:cs typeface="Carlito"/>
              </a:rPr>
              <a:t>LAMINA- </a:t>
            </a:r>
            <a:r>
              <a:rPr lang="en-US" spc="-10" dirty="0" smtClean="0">
                <a:latin typeface="Carlito"/>
                <a:cs typeface="Carlito"/>
              </a:rPr>
              <a:t>outermost</a:t>
            </a:r>
            <a:r>
              <a:rPr lang="en-US" spc="40" dirty="0" smtClean="0">
                <a:latin typeface="Carlito"/>
                <a:cs typeface="Carlito"/>
              </a:rPr>
              <a:t> </a:t>
            </a:r>
            <a:r>
              <a:rPr lang="en-US" spc="-10" dirty="0" smtClean="0">
                <a:latin typeface="Carlito"/>
                <a:cs typeface="Carlito"/>
              </a:rPr>
              <a:t>part</a:t>
            </a:r>
            <a:endParaRPr lang="en-US" dirty="0" smtClean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lang="en-US" b="1" spc="-10" dirty="0" smtClean="0">
                <a:latin typeface="Carlito"/>
                <a:cs typeface="Carlito"/>
              </a:rPr>
              <a:t>Consist </a:t>
            </a:r>
            <a:r>
              <a:rPr lang="en-US" b="1" spc="-5" dirty="0" smtClean="0">
                <a:latin typeface="Carlito"/>
                <a:cs typeface="Carlito"/>
              </a:rPr>
              <a:t>of </a:t>
            </a:r>
            <a:r>
              <a:rPr lang="en-US" spc="-15" dirty="0" smtClean="0">
                <a:latin typeface="Carlito"/>
                <a:cs typeface="Carlito"/>
              </a:rPr>
              <a:t>pigmented </a:t>
            </a:r>
            <a:r>
              <a:rPr lang="en-US" spc="-10" dirty="0" smtClean="0">
                <a:latin typeface="Carlito"/>
                <a:cs typeface="Carlito"/>
              </a:rPr>
              <a:t>collagen</a:t>
            </a:r>
            <a:r>
              <a:rPr lang="en-US" spc="65" dirty="0" smtClean="0">
                <a:latin typeface="Carlito"/>
                <a:cs typeface="Carlito"/>
              </a:rPr>
              <a:t> </a:t>
            </a:r>
            <a:r>
              <a:rPr lang="en-US" spc="-15" dirty="0" err="1" smtClean="0">
                <a:latin typeface="Carlito"/>
                <a:cs typeface="Carlito"/>
              </a:rPr>
              <a:t>fibres</a:t>
            </a:r>
            <a:endParaRPr lang="en-US" spc="-15" dirty="0" smtClean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endParaRPr lang="en-US" dirty="0" smtClean="0">
              <a:latin typeface="Carlito"/>
              <a:cs typeface="Carlito"/>
            </a:endParaRPr>
          </a:p>
          <a:p>
            <a:pPr marL="355600" marR="576580" indent="-343535">
              <a:lnSpc>
                <a:spcPts val="2400"/>
              </a:lnSpc>
              <a:spcBef>
                <a:spcPts val="580"/>
              </a:spcBef>
              <a:buFont typeface="Wingdings"/>
              <a:buChar char=""/>
              <a:tabLst>
                <a:tab pos="356235" algn="l"/>
              </a:tabLst>
            </a:pPr>
            <a:r>
              <a:rPr lang="en-US" spc="-10" dirty="0" err="1" smtClean="0">
                <a:latin typeface="Carlito"/>
                <a:cs typeface="Carlito"/>
              </a:rPr>
              <a:t>Posteriorly</a:t>
            </a:r>
            <a:r>
              <a:rPr lang="en-US" spc="-10" dirty="0" smtClean="0">
                <a:latin typeface="Carlito"/>
                <a:cs typeface="Carlito"/>
              </a:rPr>
              <a:t> continuation </a:t>
            </a:r>
            <a:r>
              <a:rPr lang="en-US" spc="-5" dirty="0" smtClean="0">
                <a:latin typeface="Carlito"/>
                <a:cs typeface="Carlito"/>
              </a:rPr>
              <a:t>of </a:t>
            </a:r>
            <a:r>
              <a:rPr lang="en-US" spc="-10" dirty="0" err="1" smtClean="0">
                <a:latin typeface="Carlito"/>
                <a:cs typeface="Carlito"/>
              </a:rPr>
              <a:t>suprachoroidal</a:t>
            </a:r>
            <a:r>
              <a:rPr lang="en-US" spc="-10" dirty="0" smtClean="0">
                <a:latin typeface="Carlito"/>
                <a:cs typeface="Carlito"/>
              </a:rPr>
              <a:t> </a:t>
            </a:r>
            <a:r>
              <a:rPr lang="en-US" spc="-5" dirty="0" smtClean="0">
                <a:latin typeface="Carlito"/>
                <a:cs typeface="Carlito"/>
              </a:rPr>
              <a:t>lamina, </a:t>
            </a:r>
            <a:r>
              <a:rPr lang="en-US" spc="-10" dirty="0" smtClean="0">
                <a:latin typeface="Carlito"/>
                <a:cs typeface="Carlito"/>
              </a:rPr>
              <a:t>ant  </a:t>
            </a:r>
            <a:r>
              <a:rPr lang="en-US" spc="-10" dirty="0" err="1" smtClean="0">
                <a:latin typeface="Carlito"/>
                <a:cs typeface="Carlito"/>
              </a:rPr>
              <a:t>continous</a:t>
            </a:r>
            <a:r>
              <a:rPr lang="en-US" spc="-10" dirty="0" smtClean="0">
                <a:latin typeface="Carlito"/>
                <a:cs typeface="Carlito"/>
              </a:rPr>
              <a:t> </a:t>
            </a:r>
            <a:r>
              <a:rPr lang="en-US" spc="-5" dirty="0" smtClean="0">
                <a:latin typeface="Carlito"/>
                <a:cs typeface="Carlito"/>
              </a:rPr>
              <a:t>with </a:t>
            </a:r>
            <a:r>
              <a:rPr lang="en-US" spc="-10" dirty="0" smtClean="0">
                <a:latin typeface="Carlito"/>
                <a:cs typeface="Carlito"/>
              </a:rPr>
              <a:t>anterior </a:t>
            </a:r>
            <a:r>
              <a:rPr lang="en-US" spc="-5" dirty="0" smtClean="0">
                <a:latin typeface="Carlito"/>
                <a:cs typeface="Carlito"/>
              </a:rPr>
              <a:t>limiting</a:t>
            </a:r>
            <a:r>
              <a:rPr lang="en-US" spc="15" dirty="0" smtClean="0">
                <a:latin typeface="Carlito"/>
                <a:cs typeface="Carlito"/>
              </a:rPr>
              <a:t> </a:t>
            </a:r>
            <a:r>
              <a:rPr lang="en-US" spc="-10" dirty="0" smtClean="0">
                <a:latin typeface="Carlito"/>
                <a:cs typeface="Carlito"/>
              </a:rPr>
              <a:t>membrane</a:t>
            </a:r>
            <a:endParaRPr lang="en-US" dirty="0" smtClean="0">
              <a:latin typeface="Carlito"/>
              <a:cs typeface="Carlito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300" y="583184"/>
            <a:ext cx="3447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8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10" dirty="0">
                <a:uFill>
                  <a:solidFill>
                    <a:srgbClr val="000000"/>
                  </a:solidFill>
                </a:uFill>
              </a:rPr>
              <a:t>INTRODUCTION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736191"/>
            <a:ext cx="7978775" cy="437914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rlito"/>
                <a:cs typeface="Carlito"/>
              </a:rPr>
              <a:t>UVEA constitutes- </a:t>
            </a:r>
            <a:r>
              <a:rPr sz="2800" spc="-5" dirty="0">
                <a:latin typeface="Carlito"/>
                <a:cs typeface="Carlito"/>
              </a:rPr>
              <a:t>middle </a:t>
            </a:r>
            <a:r>
              <a:rPr sz="2800" spc="-10" dirty="0">
                <a:latin typeface="Carlito"/>
                <a:cs typeface="Carlito"/>
              </a:rPr>
              <a:t>vascular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coat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Carlito"/>
                <a:cs typeface="Carlito"/>
              </a:rPr>
              <a:t>3 </a:t>
            </a:r>
            <a:r>
              <a:rPr sz="2800" spc="-5" dirty="0">
                <a:latin typeface="Carlito"/>
                <a:cs typeface="Carlito"/>
              </a:rPr>
              <a:t>parts-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a)iris</a:t>
            </a:r>
            <a:endParaRPr sz="2800">
              <a:latin typeface="Carlito"/>
              <a:cs typeface="Carlito"/>
            </a:endParaRPr>
          </a:p>
          <a:p>
            <a:pPr marL="1670685" marR="4068445">
              <a:lnSpc>
                <a:spcPct val="110000"/>
              </a:lnSpc>
              <a:spcBef>
                <a:spcPts val="5"/>
              </a:spcBef>
            </a:pPr>
            <a:r>
              <a:rPr sz="2800" spc="-5" dirty="0">
                <a:latin typeface="Carlito"/>
                <a:cs typeface="Carlito"/>
              </a:rPr>
              <a:t>b)ciliary body  c)choroid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00">
              <a:latin typeface="Carlito"/>
              <a:cs typeface="Carlito"/>
            </a:endParaRPr>
          </a:p>
          <a:p>
            <a:pPr marL="355600" marR="5080" indent="-343535">
              <a:lnSpc>
                <a:spcPts val="346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arlito"/>
                <a:cs typeface="Carlito"/>
              </a:rPr>
              <a:t>Developmentally,structurally </a:t>
            </a:r>
            <a:r>
              <a:rPr sz="2800" dirty="0">
                <a:latin typeface="Carlito"/>
                <a:cs typeface="Carlito"/>
              </a:rPr>
              <a:t>and </a:t>
            </a:r>
            <a:r>
              <a:rPr sz="2800" spc="-5" dirty="0">
                <a:latin typeface="Carlito"/>
                <a:cs typeface="Carlito"/>
              </a:rPr>
              <a:t>functionally-  indivisible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color </a:t>
            </a:r>
            <a:r>
              <a:rPr sz="2800" spc="-5" dirty="0">
                <a:latin typeface="Carlito"/>
                <a:cs typeface="Carlito"/>
              </a:rPr>
              <a:t>varies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light </a:t>
            </a:r>
            <a:r>
              <a:rPr sz="2800" spc="-5" dirty="0">
                <a:latin typeface="Carlito"/>
                <a:cs typeface="Carlito"/>
              </a:rPr>
              <a:t>blue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dark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brown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999744"/>
            <a:ext cx="8055864" cy="5126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400"/>
            <a:ext cx="8608060" cy="64299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700" b="1" spc="-10" dirty="0">
                <a:latin typeface="Carlito"/>
                <a:cs typeface="Carlito"/>
              </a:rPr>
              <a:t>2.STROMA-</a:t>
            </a:r>
            <a:endParaRPr sz="2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700" spc="-10" dirty="0">
                <a:latin typeface="Carlito"/>
                <a:cs typeface="Carlito"/>
              </a:rPr>
              <a:t>Consists</a:t>
            </a:r>
            <a:endParaRPr sz="2700">
              <a:latin typeface="Carlito"/>
              <a:cs typeface="Carlito"/>
            </a:endParaRPr>
          </a:p>
          <a:p>
            <a:pPr marL="355600" marR="5080" indent="-343535">
              <a:lnSpc>
                <a:spcPts val="2920"/>
              </a:lnSpc>
              <a:spcBef>
                <a:spcPts val="690"/>
              </a:spcBef>
              <a:buFont typeface="Wingdings"/>
              <a:buChar char="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700" b="1" spc="-5" dirty="0">
                <a:latin typeface="Carlito"/>
                <a:cs typeface="Carlito"/>
              </a:rPr>
              <a:t>Ciliary muscle- </a:t>
            </a:r>
            <a:r>
              <a:rPr sz="2700" spc="-5" dirty="0">
                <a:latin typeface="Carlito"/>
                <a:cs typeface="Carlito"/>
              </a:rPr>
              <a:t>non </a:t>
            </a:r>
            <a:r>
              <a:rPr sz="2700" spc="-15" dirty="0">
                <a:latin typeface="Carlito"/>
                <a:cs typeface="Carlito"/>
              </a:rPr>
              <a:t>striated, </a:t>
            </a:r>
            <a:r>
              <a:rPr sz="2700" spc="-5" dirty="0">
                <a:latin typeface="Carlito"/>
                <a:cs typeface="Carlito"/>
              </a:rPr>
              <a:t>triangular </a:t>
            </a:r>
            <a:r>
              <a:rPr sz="2700" dirty="0">
                <a:latin typeface="Carlito"/>
                <a:cs typeface="Carlito"/>
              </a:rPr>
              <a:t>in cut </a:t>
            </a:r>
            <a:r>
              <a:rPr sz="2700" spc="-5" dirty="0">
                <a:latin typeface="Carlito"/>
                <a:cs typeface="Carlito"/>
              </a:rPr>
              <a:t>section, </a:t>
            </a:r>
            <a:r>
              <a:rPr sz="2700" dirty="0">
                <a:latin typeface="Carlito"/>
                <a:cs typeface="Carlito"/>
              </a:rPr>
              <a:t>3  </a:t>
            </a:r>
            <a:r>
              <a:rPr sz="2700" spc="-10" dirty="0">
                <a:latin typeface="Carlito"/>
                <a:cs typeface="Carlito"/>
              </a:rPr>
              <a:t>parts</a:t>
            </a:r>
            <a:endParaRPr sz="2700">
              <a:latin typeface="Carlito"/>
              <a:cs typeface="Carlito"/>
            </a:endParaRPr>
          </a:p>
          <a:p>
            <a:pPr marL="355600" marR="745490" indent="-343535">
              <a:lnSpc>
                <a:spcPts val="2920"/>
              </a:lnSpc>
              <a:spcBef>
                <a:spcPts val="640"/>
              </a:spcBef>
              <a:buFont typeface="Wingdings"/>
              <a:buChar char=""/>
              <a:tabLst>
                <a:tab pos="356235" algn="l"/>
              </a:tabLst>
            </a:pPr>
            <a:r>
              <a:rPr sz="2700" b="1" spc="-5" dirty="0">
                <a:latin typeface="Carlito"/>
                <a:cs typeface="Carlito"/>
              </a:rPr>
              <a:t>Longitudnal/meridional </a:t>
            </a:r>
            <a:r>
              <a:rPr sz="2700" b="1" spc="-10" dirty="0">
                <a:latin typeface="Carlito"/>
                <a:cs typeface="Carlito"/>
              </a:rPr>
              <a:t>fibres- </a:t>
            </a:r>
            <a:r>
              <a:rPr sz="2700" spc="-5" dirty="0">
                <a:latin typeface="Carlito"/>
                <a:cs typeface="Carlito"/>
              </a:rPr>
              <a:t>origin </a:t>
            </a:r>
            <a:r>
              <a:rPr sz="2700" spc="-15" dirty="0">
                <a:latin typeface="Carlito"/>
                <a:cs typeface="Carlito"/>
              </a:rPr>
              <a:t>from scleral  </a:t>
            </a:r>
            <a:r>
              <a:rPr sz="2700" spc="-55" dirty="0">
                <a:latin typeface="Carlito"/>
                <a:cs typeface="Carlito"/>
              </a:rPr>
              <a:t>spur, </a:t>
            </a:r>
            <a:r>
              <a:rPr sz="2700" spc="-5" dirty="0">
                <a:latin typeface="Carlito"/>
                <a:cs typeface="Carlito"/>
              </a:rPr>
              <a:t>inserts </a:t>
            </a:r>
            <a:r>
              <a:rPr sz="2700" spc="-15" dirty="0">
                <a:latin typeface="Carlito"/>
                <a:cs typeface="Carlito"/>
              </a:rPr>
              <a:t>into suprachoroidal</a:t>
            </a:r>
            <a:r>
              <a:rPr sz="2700" dirty="0">
                <a:latin typeface="Carlito"/>
                <a:cs typeface="Carlito"/>
              </a:rPr>
              <a:t> lamina</a:t>
            </a:r>
            <a:endParaRPr sz="27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280"/>
              </a:spcBef>
              <a:buFont typeface="Wingdings"/>
              <a:buChar char=""/>
              <a:tabLst>
                <a:tab pos="356235" algn="l"/>
              </a:tabLst>
            </a:pPr>
            <a:r>
              <a:rPr sz="2700" b="1" spc="-10" dirty="0">
                <a:latin typeface="Carlito"/>
                <a:cs typeface="Carlito"/>
              </a:rPr>
              <a:t>Circular fibres- </a:t>
            </a:r>
            <a:r>
              <a:rPr sz="2700" dirty="0">
                <a:latin typeface="Carlito"/>
                <a:cs typeface="Carlito"/>
              </a:rPr>
              <a:t>in inner </a:t>
            </a:r>
            <a:r>
              <a:rPr sz="2700" spc="-5" dirty="0">
                <a:latin typeface="Carlito"/>
                <a:cs typeface="Carlito"/>
              </a:rPr>
              <a:t>portion, </a:t>
            </a:r>
            <a:r>
              <a:rPr sz="2700" spc="-15" dirty="0">
                <a:latin typeface="Carlito"/>
                <a:cs typeface="Carlito"/>
              </a:rPr>
              <a:t>nearest to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lens</a:t>
            </a:r>
            <a:endParaRPr sz="27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20"/>
              </a:spcBef>
              <a:buFont typeface="Wingdings"/>
              <a:buChar char=""/>
              <a:tabLst>
                <a:tab pos="356235" algn="l"/>
              </a:tabLst>
            </a:pPr>
            <a:r>
              <a:rPr sz="2700" b="1" dirty="0">
                <a:latin typeface="Carlito"/>
                <a:cs typeface="Carlito"/>
              </a:rPr>
              <a:t>Radial </a:t>
            </a:r>
            <a:r>
              <a:rPr sz="2700" b="1" spc="-10" dirty="0">
                <a:latin typeface="Carlito"/>
                <a:cs typeface="Carlito"/>
              </a:rPr>
              <a:t>fibres- </a:t>
            </a:r>
            <a:r>
              <a:rPr sz="2700" spc="-5" dirty="0">
                <a:latin typeface="Carlito"/>
                <a:cs typeface="Carlito"/>
              </a:rPr>
              <a:t>obliquely</a:t>
            </a:r>
            <a:r>
              <a:rPr sz="2700" spc="-1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placed</a:t>
            </a:r>
            <a:endParaRPr sz="2700">
              <a:latin typeface="Carlito"/>
              <a:cs typeface="Carlito"/>
            </a:endParaRPr>
          </a:p>
          <a:p>
            <a:pPr marL="355600" marR="551815" indent="45720">
              <a:lnSpc>
                <a:spcPts val="2920"/>
              </a:lnSpc>
              <a:spcBef>
                <a:spcPts val="690"/>
              </a:spcBef>
            </a:pPr>
            <a:r>
              <a:rPr sz="2700" b="1" spc="-5" dirty="0">
                <a:latin typeface="Carlito"/>
                <a:cs typeface="Carlito"/>
              </a:rPr>
              <a:t>Actions </a:t>
            </a:r>
            <a:r>
              <a:rPr sz="2700" dirty="0">
                <a:latin typeface="Carlito"/>
                <a:cs typeface="Carlito"/>
              </a:rPr>
              <a:t>- </a:t>
            </a:r>
            <a:r>
              <a:rPr sz="2700" spc="-15" dirty="0">
                <a:latin typeface="Carlito"/>
                <a:cs typeface="Carlito"/>
              </a:rPr>
              <a:t>slacken </a:t>
            </a:r>
            <a:r>
              <a:rPr sz="2700" spc="-5" dirty="0">
                <a:latin typeface="Carlito"/>
                <a:cs typeface="Carlito"/>
              </a:rPr>
              <a:t>suspensory </a:t>
            </a:r>
            <a:r>
              <a:rPr sz="2700" spc="-10" dirty="0">
                <a:latin typeface="Carlito"/>
                <a:cs typeface="Carlito"/>
              </a:rPr>
              <a:t>ligament </a:t>
            </a:r>
            <a:r>
              <a:rPr sz="2700" spc="-5" dirty="0">
                <a:latin typeface="Carlito"/>
                <a:cs typeface="Carlito"/>
              </a:rPr>
              <a:t>thus </a:t>
            </a:r>
            <a:r>
              <a:rPr sz="2700" spc="-10" dirty="0">
                <a:latin typeface="Carlito"/>
                <a:cs typeface="Carlito"/>
              </a:rPr>
              <a:t>helps </a:t>
            </a:r>
            <a:r>
              <a:rPr sz="2700" dirty="0">
                <a:latin typeface="Carlito"/>
                <a:cs typeface="Carlito"/>
              </a:rPr>
              <a:t>in  </a:t>
            </a:r>
            <a:r>
              <a:rPr sz="2700" spc="-5" dirty="0">
                <a:latin typeface="Carlito"/>
                <a:cs typeface="Carlito"/>
              </a:rPr>
              <a:t>accomodation</a:t>
            </a:r>
            <a:endParaRPr sz="2700">
              <a:latin typeface="Carlito"/>
              <a:cs typeface="Carlito"/>
            </a:endParaRPr>
          </a:p>
          <a:p>
            <a:pPr marL="401320">
              <a:lnSpc>
                <a:spcPct val="100000"/>
              </a:lnSpc>
              <a:spcBef>
                <a:spcPts val="280"/>
              </a:spcBef>
            </a:pPr>
            <a:r>
              <a:rPr sz="2700" b="1" spc="-10" dirty="0">
                <a:latin typeface="Carlito"/>
                <a:cs typeface="Carlito"/>
              </a:rPr>
              <a:t>circular </a:t>
            </a:r>
            <a:r>
              <a:rPr sz="2700" b="1" spc="-5" dirty="0">
                <a:latin typeface="Carlito"/>
                <a:cs typeface="Carlito"/>
              </a:rPr>
              <a:t>fibres- </a:t>
            </a:r>
            <a:r>
              <a:rPr sz="2700" spc="-10" dirty="0">
                <a:latin typeface="Carlito"/>
                <a:cs typeface="Carlito"/>
              </a:rPr>
              <a:t>directly </a:t>
            </a:r>
            <a:r>
              <a:rPr sz="2700" dirty="0">
                <a:latin typeface="Carlito"/>
                <a:cs typeface="Carlito"/>
              </a:rPr>
              <a:t>as </a:t>
            </a:r>
            <a:r>
              <a:rPr sz="2700" spc="-10" dirty="0">
                <a:latin typeface="Carlito"/>
                <a:cs typeface="Carlito"/>
              </a:rPr>
              <a:t>sphincter</a:t>
            </a:r>
            <a:endParaRPr sz="2700">
              <a:latin typeface="Carlito"/>
              <a:cs typeface="Carlito"/>
            </a:endParaRPr>
          </a:p>
          <a:p>
            <a:pPr marL="401320">
              <a:lnSpc>
                <a:spcPct val="100000"/>
              </a:lnSpc>
              <a:spcBef>
                <a:spcPts val="320"/>
              </a:spcBef>
              <a:tabLst>
                <a:tab pos="2567305" algn="l"/>
              </a:tabLst>
            </a:pPr>
            <a:r>
              <a:rPr sz="2700" b="1" spc="-5" dirty="0">
                <a:latin typeface="Carlito"/>
                <a:cs typeface="Carlito"/>
              </a:rPr>
              <a:t>nerve</a:t>
            </a:r>
            <a:r>
              <a:rPr sz="2700" b="1" spc="10" dirty="0">
                <a:latin typeface="Carlito"/>
                <a:cs typeface="Carlito"/>
              </a:rPr>
              <a:t> </a:t>
            </a:r>
            <a:r>
              <a:rPr sz="2700" b="1" dirty="0">
                <a:latin typeface="Carlito"/>
                <a:cs typeface="Carlito"/>
              </a:rPr>
              <a:t>supply-	</a:t>
            </a:r>
            <a:r>
              <a:rPr sz="2700" spc="-20" dirty="0">
                <a:latin typeface="Carlito"/>
                <a:cs typeface="Carlito"/>
              </a:rPr>
              <a:t>parasym. </a:t>
            </a:r>
            <a:r>
              <a:rPr sz="2700" spc="-10" dirty="0">
                <a:latin typeface="Carlito"/>
                <a:cs typeface="Carlito"/>
              </a:rPr>
              <a:t>fibres </a:t>
            </a:r>
            <a:r>
              <a:rPr sz="2700" spc="-20" dirty="0">
                <a:latin typeface="Carlito"/>
                <a:cs typeface="Carlito"/>
              </a:rPr>
              <a:t>from </a:t>
            </a:r>
            <a:r>
              <a:rPr sz="2700" dirty="0">
                <a:latin typeface="Carlito"/>
                <a:cs typeface="Carlito"/>
              </a:rPr>
              <a:t>ciliary</a:t>
            </a:r>
            <a:r>
              <a:rPr sz="2700" spc="4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ganglion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83286"/>
            <a:ext cx="8608060" cy="597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5" dirty="0">
                <a:latin typeface="Carlito"/>
                <a:cs typeface="Carlito"/>
              </a:rPr>
              <a:t>Vascular </a:t>
            </a:r>
            <a:r>
              <a:rPr sz="3000" b="1" spc="-15" dirty="0">
                <a:latin typeface="Carlito"/>
                <a:cs typeface="Carlito"/>
              </a:rPr>
              <a:t>stroma- </a:t>
            </a:r>
            <a:r>
              <a:rPr sz="3000" dirty="0">
                <a:latin typeface="Carlito"/>
                <a:cs typeface="Carlito"/>
              </a:rPr>
              <a:t>major </a:t>
            </a:r>
            <a:r>
              <a:rPr sz="3000" spc="-10" dirty="0">
                <a:latin typeface="Carlito"/>
                <a:cs typeface="Carlito"/>
              </a:rPr>
              <a:t>arterial circle lies</a:t>
            </a:r>
            <a:endParaRPr sz="3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10" dirty="0">
                <a:latin typeface="Carlito"/>
                <a:cs typeface="Carlito"/>
              </a:rPr>
              <a:t>Formed by anastomosis </a:t>
            </a:r>
            <a:r>
              <a:rPr sz="3000" spc="-5" dirty="0">
                <a:latin typeface="Carlito"/>
                <a:cs typeface="Carlito"/>
              </a:rPr>
              <a:t>of </a:t>
            </a:r>
            <a:r>
              <a:rPr sz="3000" dirty="0">
                <a:latin typeface="Carlito"/>
                <a:cs typeface="Carlito"/>
              </a:rPr>
              <a:t>long and </a:t>
            </a:r>
            <a:r>
              <a:rPr sz="3000" spc="-5" dirty="0">
                <a:latin typeface="Carlito"/>
                <a:cs typeface="Carlito"/>
              </a:rPr>
              <a:t>short</a:t>
            </a:r>
            <a:r>
              <a:rPr sz="3000" dirty="0">
                <a:latin typeface="Carlito"/>
                <a:cs typeface="Carlito"/>
              </a:rPr>
              <a:t> PCA</a:t>
            </a:r>
            <a:endParaRPr sz="3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3000" spc="-10" dirty="0">
                <a:latin typeface="Carlito"/>
                <a:cs typeface="Carlito"/>
              </a:rPr>
              <a:t>Supplies </a:t>
            </a:r>
            <a:r>
              <a:rPr sz="3000" spc="-5" dirty="0">
                <a:latin typeface="Carlito"/>
                <a:cs typeface="Carlito"/>
              </a:rPr>
              <a:t>iris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5" dirty="0">
                <a:latin typeface="Carlito"/>
                <a:cs typeface="Carlito"/>
              </a:rPr>
              <a:t>ciliary</a:t>
            </a:r>
            <a:r>
              <a:rPr sz="3000" spc="30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body</a:t>
            </a:r>
            <a:endParaRPr sz="3000">
              <a:latin typeface="Carlito"/>
              <a:cs typeface="Carlito"/>
            </a:endParaRPr>
          </a:p>
          <a:p>
            <a:pPr marL="355600" marR="1297940" indent="-343535">
              <a:lnSpc>
                <a:spcPct val="80000"/>
              </a:lnSpc>
              <a:spcBef>
                <a:spcPts val="720"/>
              </a:spcBef>
            </a:pPr>
            <a:r>
              <a:rPr sz="3000" b="1" spc="-15" dirty="0">
                <a:latin typeface="Carlito"/>
                <a:cs typeface="Carlito"/>
              </a:rPr>
              <a:t>3)Layer </a:t>
            </a:r>
            <a:r>
              <a:rPr sz="3000" b="1" dirty="0">
                <a:latin typeface="Carlito"/>
                <a:cs typeface="Carlito"/>
              </a:rPr>
              <a:t>of </a:t>
            </a:r>
            <a:r>
              <a:rPr sz="3000" b="1" spc="-10" dirty="0">
                <a:latin typeface="Carlito"/>
                <a:cs typeface="Carlito"/>
              </a:rPr>
              <a:t>pigmented </a:t>
            </a:r>
            <a:r>
              <a:rPr sz="3000" b="1" spc="-5" dirty="0">
                <a:latin typeface="Carlito"/>
                <a:cs typeface="Carlito"/>
              </a:rPr>
              <a:t>epithelium- </a:t>
            </a:r>
            <a:r>
              <a:rPr sz="3000" spc="-20" dirty="0">
                <a:latin typeface="Carlito"/>
                <a:cs typeface="Carlito"/>
              </a:rPr>
              <a:t>forward  </a:t>
            </a:r>
            <a:r>
              <a:rPr sz="3000" spc="-10" dirty="0">
                <a:latin typeface="Carlito"/>
                <a:cs typeface="Carlito"/>
              </a:rPr>
              <a:t>continuation </a:t>
            </a:r>
            <a:r>
              <a:rPr sz="3000" spc="-5" dirty="0">
                <a:latin typeface="Carlito"/>
                <a:cs typeface="Carlito"/>
              </a:rPr>
              <a:t>of</a:t>
            </a:r>
            <a:r>
              <a:rPr sz="3000" spc="-2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RPE</a:t>
            </a:r>
            <a:endParaRPr sz="3000">
              <a:latin typeface="Carlito"/>
              <a:cs typeface="Carlito"/>
            </a:endParaRPr>
          </a:p>
          <a:p>
            <a:pPr marL="355600" marR="79375" indent="-343535">
              <a:lnSpc>
                <a:spcPts val="2880"/>
              </a:lnSpc>
              <a:spcBef>
                <a:spcPts val="695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10" dirty="0">
                <a:latin typeface="Carlito"/>
                <a:cs typeface="Carlito"/>
              </a:rPr>
              <a:t>Anteriorly </a:t>
            </a:r>
            <a:r>
              <a:rPr sz="3000" spc="-5" dirty="0">
                <a:latin typeface="Carlito"/>
                <a:cs typeface="Carlito"/>
              </a:rPr>
              <a:t>continues </a:t>
            </a:r>
            <a:r>
              <a:rPr sz="3000" spc="-15" dirty="0">
                <a:latin typeface="Carlito"/>
                <a:cs typeface="Carlito"/>
              </a:rPr>
              <a:t>to </a:t>
            </a:r>
            <a:r>
              <a:rPr sz="3000" spc="-10" dirty="0">
                <a:latin typeface="Carlito"/>
                <a:cs typeface="Carlito"/>
              </a:rPr>
              <a:t>pigmented epithelium </a:t>
            </a:r>
            <a:r>
              <a:rPr sz="3000" spc="-5" dirty="0">
                <a:latin typeface="Carlito"/>
                <a:cs typeface="Carlito"/>
              </a:rPr>
              <a:t>of  iris</a:t>
            </a:r>
            <a:endParaRPr sz="3000">
              <a:latin typeface="Carlito"/>
              <a:cs typeface="Carlito"/>
            </a:endParaRPr>
          </a:p>
          <a:p>
            <a:pPr marL="355600" marR="600710" indent="-343535">
              <a:lnSpc>
                <a:spcPts val="2880"/>
              </a:lnSpc>
              <a:spcBef>
                <a:spcPts val="720"/>
              </a:spcBef>
            </a:pPr>
            <a:r>
              <a:rPr sz="3000" b="1" spc="-15" dirty="0">
                <a:latin typeface="Carlito"/>
                <a:cs typeface="Carlito"/>
              </a:rPr>
              <a:t>4)Layer </a:t>
            </a:r>
            <a:r>
              <a:rPr sz="3000" b="1" spc="-5" dirty="0">
                <a:latin typeface="Carlito"/>
                <a:cs typeface="Carlito"/>
              </a:rPr>
              <a:t>of non </a:t>
            </a:r>
            <a:r>
              <a:rPr sz="3000" b="1" spc="-10" dirty="0">
                <a:latin typeface="Carlito"/>
                <a:cs typeface="Carlito"/>
              </a:rPr>
              <a:t>pigmented </a:t>
            </a:r>
            <a:r>
              <a:rPr sz="3000" b="1" spc="-5" dirty="0">
                <a:latin typeface="Carlito"/>
                <a:cs typeface="Carlito"/>
              </a:rPr>
              <a:t>epithelium- </a:t>
            </a:r>
            <a:r>
              <a:rPr sz="3000" spc="-20" dirty="0">
                <a:latin typeface="Carlito"/>
                <a:cs typeface="Carlito"/>
              </a:rPr>
              <a:t>forward  </a:t>
            </a:r>
            <a:r>
              <a:rPr sz="3000" spc="-10" dirty="0">
                <a:latin typeface="Carlito"/>
                <a:cs typeface="Carlito"/>
              </a:rPr>
              <a:t>continuation </a:t>
            </a:r>
            <a:r>
              <a:rPr sz="3000" spc="-5" dirty="0">
                <a:latin typeface="Carlito"/>
                <a:cs typeface="Carlito"/>
              </a:rPr>
              <a:t>of sensory</a:t>
            </a:r>
            <a:r>
              <a:rPr sz="3000" spc="-10" dirty="0">
                <a:latin typeface="Carlito"/>
                <a:cs typeface="Carlito"/>
              </a:rPr>
              <a:t> retina</a:t>
            </a:r>
            <a:endParaRPr sz="3000">
              <a:latin typeface="Carlito"/>
              <a:cs typeface="Carlito"/>
            </a:endParaRPr>
          </a:p>
          <a:p>
            <a:pPr marL="355600" marR="114300" indent="-343535">
              <a:lnSpc>
                <a:spcPts val="2880"/>
              </a:lnSpc>
              <a:spcBef>
                <a:spcPts val="725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10" dirty="0">
                <a:latin typeface="Carlito"/>
                <a:cs typeface="Carlito"/>
              </a:rPr>
              <a:t>Continues </a:t>
            </a:r>
            <a:r>
              <a:rPr sz="3000" spc="-5" dirty="0">
                <a:latin typeface="Carlito"/>
                <a:cs typeface="Carlito"/>
              </a:rPr>
              <a:t>anteriorly </a:t>
            </a:r>
            <a:r>
              <a:rPr sz="3000" dirty="0">
                <a:latin typeface="Carlito"/>
                <a:cs typeface="Carlito"/>
              </a:rPr>
              <a:t>with </a:t>
            </a:r>
            <a:r>
              <a:rPr sz="3000" spc="-10" dirty="0">
                <a:latin typeface="Carlito"/>
                <a:cs typeface="Carlito"/>
              </a:rPr>
              <a:t>pigmented </a:t>
            </a:r>
            <a:r>
              <a:rPr sz="3000" spc="-5" dirty="0">
                <a:latin typeface="Carlito"/>
                <a:cs typeface="Carlito"/>
              </a:rPr>
              <a:t>epithelium  of</a:t>
            </a:r>
            <a:r>
              <a:rPr sz="3000" spc="-1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iris</a:t>
            </a:r>
            <a:endParaRPr sz="3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0" b="1" spc="-10" dirty="0">
                <a:latin typeface="Carlito"/>
                <a:cs typeface="Carlito"/>
              </a:rPr>
              <a:t>5)Internal </a:t>
            </a:r>
            <a:r>
              <a:rPr sz="3000" b="1" spc="-5" dirty="0">
                <a:latin typeface="Carlito"/>
                <a:cs typeface="Carlito"/>
              </a:rPr>
              <a:t>limiting </a:t>
            </a:r>
            <a:r>
              <a:rPr sz="3000" b="1" spc="-10" dirty="0">
                <a:latin typeface="Carlito"/>
                <a:cs typeface="Carlito"/>
              </a:rPr>
              <a:t>membrane-lines</a:t>
            </a:r>
            <a:r>
              <a:rPr sz="3000" b="1" spc="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NPE</a:t>
            </a:r>
            <a:endParaRPr sz="3000">
              <a:latin typeface="Carlito"/>
              <a:cs typeface="Carlito"/>
            </a:endParaRPr>
          </a:p>
          <a:p>
            <a:pPr marL="355600" marR="5080" indent="-343535">
              <a:lnSpc>
                <a:spcPct val="80000"/>
              </a:lnSpc>
              <a:spcBef>
                <a:spcPts val="72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10" dirty="0">
                <a:latin typeface="Carlito"/>
                <a:cs typeface="Carlito"/>
              </a:rPr>
              <a:t>Frwd continuation </a:t>
            </a:r>
            <a:r>
              <a:rPr sz="3000" spc="-5" dirty="0">
                <a:latin typeface="Carlito"/>
                <a:cs typeface="Carlito"/>
              </a:rPr>
              <a:t>of </a:t>
            </a:r>
            <a:r>
              <a:rPr sz="3000" spc="-15" dirty="0">
                <a:latin typeface="Carlito"/>
                <a:cs typeface="Carlito"/>
              </a:rPr>
              <a:t>internal </a:t>
            </a:r>
            <a:r>
              <a:rPr sz="3000" spc="-5" dirty="0">
                <a:latin typeface="Carlito"/>
                <a:cs typeface="Carlito"/>
              </a:rPr>
              <a:t>limiting </a:t>
            </a:r>
            <a:r>
              <a:rPr sz="3000" spc="-10" dirty="0">
                <a:latin typeface="Carlito"/>
                <a:cs typeface="Carlito"/>
              </a:rPr>
              <a:t>membrane  </a:t>
            </a:r>
            <a:r>
              <a:rPr sz="3000" spc="-5" dirty="0">
                <a:latin typeface="Carlito"/>
                <a:cs typeface="Carlito"/>
              </a:rPr>
              <a:t>of</a:t>
            </a:r>
            <a:r>
              <a:rPr sz="3000" spc="-10" dirty="0">
                <a:latin typeface="Carlito"/>
                <a:cs typeface="Carlito"/>
              </a:rPr>
              <a:t> retina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66866"/>
            <a:ext cx="8455660" cy="5241177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CILIARY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PROCESSES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Finger </a:t>
            </a:r>
            <a:r>
              <a:rPr sz="2800" spc="-35" dirty="0">
                <a:latin typeface="Carlito"/>
                <a:cs typeface="Carlito"/>
              </a:rPr>
              <a:t>like </a:t>
            </a:r>
            <a:r>
              <a:rPr sz="2800" spc="-10" dirty="0">
                <a:latin typeface="Carlito"/>
                <a:cs typeface="Carlito"/>
              </a:rPr>
              <a:t>projections </a:t>
            </a:r>
            <a:r>
              <a:rPr sz="2800" spc="-15" dirty="0">
                <a:latin typeface="Carlito"/>
                <a:cs typeface="Carlito"/>
              </a:rPr>
              <a:t>from </a:t>
            </a:r>
            <a:r>
              <a:rPr sz="2800" spc="-20" dirty="0">
                <a:latin typeface="Carlito"/>
                <a:cs typeface="Carlito"/>
              </a:rPr>
              <a:t>pars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plicata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70-80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45" dirty="0">
                <a:latin typeface="Carlito"/>
                <a:cs typeface="Carlito"/>
              </a:rPr>
              <a:t>number, </a:t>
            </a:r>
            <a:r>
              <a:rPr sz="2800" dirty="0">
                <a:latin typeface="Carlito"/>
                <a:cs typeface="Carlito"/>
              </a:rPr>
              <a:t>2mm long </a:t>
            </a:r>
            <a:r>
              <a:rPr sz="2800" spc="-5" dirty="0">
                <a:latin typeface="Carlito"/>
                <a:cs typeface="Carlito"/>
              </a:rPr>
              <a:t>0.5mm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diameter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rlito"/>
                <a:cs typeface="Carlito"/>
              </a:rPr>
              <a:t>Site </a:t>
            </a:r>
            <a:r>
              <a:rPr sz="2800" dirty="0">
                <a:latin typeface="Carlito"/>
                <a:cs typeface="Carlito"/>
              </a:rPr>
              <a:t>of </a:t>
            </a:r>
            <a:r>
              <a:rPr sz="2800" spc="-5" dirty="0">
                <a:latin typeface="Carlito"/>
                <a:cs typeface="Carlito"/>
              </a:rPr>
              <a:t>aqueous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production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b="1" spc="-25" dirty="0">
                <a:latin typeface="Carlito"/>
                <a:cs typeface="Carlito"/>
              </a:rPr>
              <a:t>ULTRASTRUCTURE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Carlito"/>
                <a:cs typeface="Carlito"/>
              </a:rPr>
              <a:t>1)Network </a:t>
            </a:r>
            <a:r>
              <a:rPr sz="2800" dirty="0">
                <a:latin typeface="Carlito"/>
                <a:cs typeface="Carlito"/>
              </a:rPr>
              <a:t>of </a:t>
            </a:r>
            <a:r>
              <a:rPr sz="2800" spc="-5" dirty="0">
                <a:latin typeface="Carlito"/>
                <a:cs typeface="Carlito"/>
              </a:rPr>
              <a:t>capillaries-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centre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Has </a:t>
            </a:r>
            <a:r>
              <a:rPr sz="2800" dirty="0">
                <a:latin typeface="Carlito"/>
                <a:cs typeface="Carlito"/>
              </a:rPr>
              <a:t>endothelium with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fenestrae</a:t>
            </a:r>
            <a:endParaRPr sz="2800">
              <a:latin typeface="Carlito"/>
              <a:cs typeface="Carlito"/>
            </a:endParaRPr>
          </a:p>
          <a:p>
            <a:pPr marL="342900" marR="521970" indent="-342900">
              <a:lnSpc>
                <a:spcPct val="100000"/>
              </a:lnSpc>
              <a:spcBef>
                <a:spcPts val="770"/>
              </a:spcBef>
              <a:buSzPct val="96875"/>
              <a:buAutoNum type="arabicParenR" startAt="2"/>
              <a:tabLst>
                <a:tab pos="342900" algn="l"/>
              </a:tabLst>
            </a:pPr>
            <a:r>
              <a:rPr sz="2800" spc="-15" dirty="0">
                <a:latin typeface="Carlito"/>
                <a:cs typeface="Carlito"/>
              </a:rPr>
              <a:t>Stroma </a:t>
            </a:r>
            <a:r>
              <a:rPr sz="2800" spc="-5" dirty="0">
                <a:latin typeface="Carlito"/>
                <a:cs typeface="Carlito"/>
              </a:rPr>
              <a:t>of ciliary </a:t>
            </a:r>
            <a:r>
              <a:rPr sz="2800" spc="-10" dirty="0">
                <a:latin typeface="Carlito"/>
                <a:cs typeface="Carlito"/>
              </a:rPr>
              <a:t>processes- </a:t>
            </a:r>
            <a:r>
              <a:rPr sz="2800" spc="-5" dirty="0">
                <a:latin typeface="Carlito"/>
                <a:cs typeface="Carlito"/>
              </a:rPr>
              <a:t>thin, </a:t>
            </a:r>
            <a:r>
              <a:rPr sz="2800" spc="-20" dirty="0">
                <a:latin typeface="Carlito"/>
                <a:cs typeface="Carlito"/>
              </a:rPr>
              <a:t>separates  </a:t>
            </a:r>
            <a:r>
              <a:rPr sz="2800" spc="-5" dirty="0">
                <a:latin typeface="Carlito"/>
                <a:cs typeface="Carlito"/>
              </a:rPr>
              <a:t>capillaries </a:t>
            </a:r>
            <a:r>
              <a:rPr sz="2800" spc="-15" dirty="0">
                <a:latin typeface="Carlito"/>
                <a:cs typeface="Carlito"/>
              </a:rPr>
              <a:t>from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epithelium</a:t>
            </a:r>
            <a:endParaRPr sz="2800">
              <a:latin typeface="Carlito"/>
              <a:cs typeface="Carlito"/>
            </a:endParaRPr>
          </a:p>
          <a:p>
            <a:pPr marL="342900" indent="-330835">
              <a:lnSpc>
                <a:spcPct val="100000"/>
              </a:lnSpc>
              <a:spcBef>
                <a:spcPts val="770"/>
              </a:spcBef>
              <a:buSzPct val="96875"/>
              <a:buAutoNum type="arabicParenR" startAt="2"/>
              <a:tabLst>
                <a:tab pos="343535" algn="l"/>
              </a:tabLst>
            </a:pPr>
            <a:r>
              <a:rPr sz="2800" spc="-5" dirty="0">
                <a:latin typeface="Carlito"/>
                <a:cs typeface="Carlito"/>
              </a:rPr>
              <a:t>Epithelium-two </a:t>
            </a:r>
            <a:r>
              <a:rPr sz="2800" spc="-20" dirty="0">
                <a:latin typeface="Carlito"/>
                <a:cs typeface="Carlito"/>
              </a:rPr>
              <a:t>layered </a:t>
            </a:r>
            <a:r>
              <a:rPr sz="2800" dirty="0">
                <a:latin typeface="Carlito"/>
                <a:cs typeface="Carlito"/>
              </a:rPr>
              <a:t>with </a:t>
            </a:r>
            <a:r>
              <a:rPr sz="2800" spc="-5" dirty="0">
                <a:latin typeface="Carlito"/>
                <a:cs typeface="Carlito"/>
              </a:rPr>
              <a:t>apical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apposition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0" y="714755"/>
            <a:ext cx="6864096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7978" y="461899"/>
            <a:ext cx="68453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FUNCTIONS </a:t>
            </a:r>
            <a:r>
              <a:rPr sz="4400" spc="-5" dirty="0"/>
              <a:t>OF </a:t>
            </a:r>
            <a:r>
              <a:rPr sz="4400" spc="-15" dirty="0"/>
              <a:t>CILIARY</a:t>
            </a:r>
            <a:r>
              <a:rPr sz="4400" spc="-70" dirty="0"/>
              <a:t> </a:t>
            </a:r>
            <a:r>
              <a:rPr sz="4400" spc="-35" dirty="0"/>
              <a:t>BODY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585709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3200" spc="-15" dirty="0">
                <a:latin typeface="Carlito"/>
                <a:cs typeface="Carlito"/>
              </a:rPr>
              <a:t>Site </a:t>
            </a:r>
            <a:r>
              <a:rPr sz="3200" dirty="0">
                <a:latin typeface="Carlito"/>
                <a:cs typeface="Carlito"/>
              </a:rPr>
              <a:t>of aqueous </a:t>
            </a:r>
            <a:r>
              <a:rPr sz="3200" spc="-5" dirty="0">
                <a:latin typeface="Carlito"/>
                <a:cs typeface="Carlito"/>
              </a:rPr>
              <a:t>humour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production</a:t>
            </a:r>
            <a:endParaRPr sz="3200">
              <a:latin typeface="Carlito"/>
              <a:cs typeface="Carlito"/>
            </a:endParaRPr>
          </a:p>
          <a:p>
            <a:pPr marL="619125" indent="-60706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619125" algn="l"/>
                <a:tab pos="619760" algn="l"/>
              </a:tabLst>
            </a:pPr>
            <a:r>
              <a:rPr sz="3200" spc="-10" dirty="0">
                <a:latin typeface="Carlito"/>
                <a:cs typeface="Carlito"/>
              </a:rPr>
              <a:t>Maintenance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IOP</a:t>
            </a:r>
            <a:endParaRPr sz="3200">
              <a:latin typeface="Carlito"/>
              <a:cs typeface="Carlito"/>
            </a:endParaRPr>
          </a:p>
          <a:p>
            <a:pPr marL="619125" indent="-60706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619125" algn="l"/>
                <a:tab pos="619760" algn="l"/>
              </a:tabLst>
            </a:pPr>
            <a:r>
              <a:rPr sz="3200" spc="-10" dirty="0">
                <a:latin typeface="Carlito"/>
                <a:cs typeface="Carlito"/>
              </a:rPr>
              <a:t>Constitutes </a:t>
            </a:r>
            <a:r>
              <a:rPr sz="3200" spc="-5" dirty="0">
                <a:latin typeface="Carlito"/>
                <a:cs typeface="Carlito"/>
              </a:rPr>
              <a:t>blood </a:t>
            </a:r>
            <a:r>
              <a:rPr sz="3200" dirty="0">
                <a:latin typeface="Carlito"/>
                <a:cs typeface="Carlito"/>
              </a:rPr>
              <a:t>aqueous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barrier</a:t>
            </a:r>
            <a:endParaRPr sz="3200">
              <a:latin typeface="Carlito"/>
              <a:cs typeface="Carlito"/>
            </a:endParaRPr>
          </a:p>
          <a:p>
            <a:pPr marL="619125" indent="-60706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619125" algn="l"/>
                <a:tab pos="619760" algn="l"/>
              </a:tabLst>
            </a:pPr>
            <a:r>
              <a:rPr sz="3200" spc="-10" dirty="0">
                <a:latin typeface="Carlito"/>
                <a:cs typeface="Carlito"/>
              </a:rPr>
              <a:t>Accommodation</a:t>
            </a:r>
            <a:endParaRPr sz="3200">
              <a:latin typeface="Carlito"/>
              <a:cs typeface="Carlito"/>
            </a:endParaRPr>
          </a:p>
          <a:p>
            <a:pPr marL="619125" indent="-60706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619125" algn="l"/>
                <a:tab pos="619760" algn="l"/>
              </a:tabLst>
            </a:pPr>
            <a:r>
              <a:rPr sz="3200" spc="-10" dirty="0">
                <a:latin typeface="Carlito"/>
                <a:cs typeface="Carlito"/>
              </a:rPr>
              <a:t>Eicosanoids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10" dirty="0">
                <a:latin typeface="Carlito"/>
                <a:cs typeface="Carlito"/>
              </a:rPr>
              <a:t>synthesised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ciliary</a:t>
            </a:r>
            <a:r>
              <a:rPr sz="3200" spc="9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body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097" y="461899"/>
            <a:ext cx="22415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5" dirty="0">
                <a:uFill>
                  <a:solidFill>
                    <a:srgbClr val="000000"/>
                  </a:solidFill>
                </a:uFill>
              </a:rPr>
              <a:t>CHO</a:t>
            </a:r>
            <a:r>
              <a:rPr sz="4400" u="heavy" spc="-45" dirty="0">
                <a:uFill>
                  <a:solidFill>
                    <a:srgbClr val="000000"/>
                  </a:solidFill>
                </a:uFill>
              </a:rPr>
              <a:t>R</a:t>
            </a:r>
            <a:r>
              <a:rPr sz="4400" u="heavy" spc="-5" dirty="0">
                <a:uFill>
                  <a:solidFill>
                    <a:srgbClr val="000000"/>
                  </a:solidFill>
                </a:uFill>
              </a:rPr>
              <a:t>OID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21320" cy="40265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rlito"/>
                <a:cs typeface="Carlito"/>
              </a:rPr>
              <a:t>Posterior </a:t>
            </a:r>
            <a:r>
              <a:rPr sz="3200" spc="-10" dirty="0">
                <a:latin typeface="Carlito"/>
                <a:cs typeface="Carlito"/>
              </a:rPr>
              <a:t>most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part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Extension- optic disc </a:t>
            </a:r>
            <a:r>
              <a:rPr sz="3200" spc="-20" dirty="0">
                <a:latin typeface="Carlito"/>
                <a:cs typeface="Carlito"/>
              </a:rPr>
              <a:t>to ora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serrata</a:t>
            </a:r>
            <a:endParaRPr sz="3200">
              <a:latin typeface="Carlito"/>
              <a:cs typeface="Carlito"/>
            </a:endParaRPr>
          </a:p>
          <a:p>
            <a:pPr marL="355600" marR="31623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rlito"/>
                <a:cs typeface="Carlito"/>
              </a:rPr>
              <a:t>Inner </a:t>
            </a:r>
            <a:r>
              <a:rPr sz="3200" spc="-10" dirty="0">
                <a:latin typeface="Carlito"/>
                <a:cs typeface="Carlito"/>
              </a:rPr>
              <a:t>surface- </a:t>
            </a:r>
            <a:r>
              <a:rPr sz="3200" spc="-5" dirty="0">
                <a:latin typeface="Carlito"/>
                <a:cs typeface="Carlito"/>
              </a:rPr>
              <a:t>smooth, </a:t>
            </a:r>
            <a:r>
              <a:rPr sz="3200" spc="-15" dirty="0">
                <a:latin typeface="Carlito"/>
                <a:cs typeface="Carlito"/>
              </a:rPr>
              <a:t>brown </a:t>
            </a:r>
            <a:r>
              <a:rPr sz="3200" dirty="0">
                <a:latin typeface="Carlito"/>
                <a:cs typeface="Carlito"/>
              </a:rPr>
              <a:t>and in </a:t>
            </a:r>
            <a:r>
              <a:rPr sz="3200" spc="-15" dirty="0">
                <a:latin typeface="Carlito"/>
                <a:cs typeface="Carlito"/>
              </a:rPr>
              <a:t>contact  </a:t>
            </a:r>
            <a:r>
              <a:rPr sz="3200" dirty="0">
                <a:latin typeface="Carlito"/>
                <a:cs typeface="Carlito"/>
              </a:rPr>
              <a:t>with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RPE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Outer </a:t>
            </a:r>
            <a:r>
              <a:rPr sz="3200" spc="-15" dirty="0">
                <a:latin typeface="Carlito"/>
                <a:cs typeface="Carlito"/>
              </a:rPr>
              <a:t>surface-rough </a:t>
            </a:r>
            <a:r>
              <a:rPr sz="3200" dirty="0">
                <a:latin typeface="Carlito"/>
                <a:cs typeface="Carlito"/>
              </a:rPr>
              <a:t>and in </a:t>
            </a:r>
            <a:r>
              <a:rPr sz="3200" spc="-15" dirty="0">
                <a:latin typeface="Carlito"/>
                <a:cs typeface="Carlito"/>
              </a:rPr>
              <a:t>contact </a:t>
            </a:r>
            <a:r>
              <a:rPr sz="3200" spc="-5" dirty="0">
                <a:latin typeface="Carlito"/>
                <a:cs typeface="Carlito"/>
              </a:rPr>
              <a:t>with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sclera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Thickness- </a:t>
            </a:r>
            <a:r>
              <a:rPr sz="3200" spc="-10" dirty="0">
                <a:latin typeface="Carlito"/>
                <a:cs typeface="Carlito"/>
              </a:rPr>
              <a:t>posteriorly</a:t>
            </a:r>
            <a:r>
              <a:rPr sz="3200" spc="-5" dirty="0">
                <a:latin typeface="Carlito"/>
                <a:cs typeface="Carlito"/>
              </a:rPr>
              <a:t> 0.22mm</a:t>
            </a:r>
            <a:endParaRPr sz="3200">
              <a:latin typeface="Carlito"/>
              <a:cs typeface="Carlito"/>
            </a:endParaRPr>
          </a:p>
          <a:p>
            <a:pPr marL="2223135">
              <a:lnSpc>
                <a:spcPct val="100000"/>
              </a:lnSpc>
              <a:spcBef>
                <a:spcPts val="770"/>
              </a:spcBef>
              <a:tabLst>
                <a:tab pos="4015104" algn="l"/>
              </a:tabLst>
            </a:pPr>
            <a:r>
              <a:rPr sz="3200" spc="-10" dirty="0">
                <a:latin typeface="Carlito"/>
                <a:cs typeface="Carlito"/>
              </a:rPr>
              <a:t>anteriorly	</a:t>
            </a:r>
            <a:r>
              <a:rPr sz="3200" spc="-5" dirty="0">
                <a:latin typeface="Carlito"/>
                <a:cs typeface="Carlito"/>
              </a:rPr>
              <a:t>0.10mm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627" y="571500"/>
            <a:ext cx="6571488" cy="557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4174"/>
            <a:ext cx="31045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u="heavy" spc="-10" dirty="0">
                <a:uFill>
                  <a:solidFill>
                    <a:srgbClr val="000000"/>
                  </a:solidFill>
                </a:uFill>
              </a:rPr>
              <a:t>MICROSCOPIC</a:t>
            </a:r>
            <a:r>
              <a:rPr sz="2200" u="heavy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</a:rPr>
              <a:t>STRUCTURE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0" y="1054735"/>
            <a:ext cx="8915400" cy="5003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1) </a:t>
            </a:r>
            <a:r>
              <a:rPr sz="2800" b="1" spc="-10" dirty="0">
                <a:latin typeface="Carlito"/>
                <a:cs typeface="Carlito"/>
              </a:rPr>
              <a:t>Suprachoroidal </a:t>
            </a:r>
            <a:r>
              <a:rPr sz="2800" b="1" spc="-5" dirty="0">
                <a:latin typeface="Carlito"/>
                <a:cs typeface="Carlito"/>
              </a:rPr>
              <a:t>lamina- </a:t>
            </a:r>
            <a:r>
              <a:rPr sz="2800" spc="-5" dirty="0">
                <a:latin typeface="Carlito"/>
                <a:cs typeface="Carlito"/>
              </a:rPr>
              <a:t>lamina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fusca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ts val="237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Thin </a:t>
            </a:r>
            <a:r>
              <a:rPr sz="2800" spc="-45" dirty="0">
                <a:latin typeface="Carlito"/>
                <a:cs typeface="Carlito"/>
              </a:rPr>
              <a:t>layer, </a:t>
            </a:r>
            <a:r>
              <a:rPr sz="2800" spc="-15" dirty="0">
                <a:latin typeface="Carlito"/>
                <a:cs typeface="Carlito"/>
              </a:rPr>
              <a:t>continues </a:t>
            </a:r>
            <a:r>
              <a:rPr sz="2800" spc="-10">
                <a:latin typeface="Carlito"/>
                <a:cs typeface="Carlito"/>
              </a:rPr>
              <a:t>anteriorly </a:t>
            </a:r>
            <a:r>
              <a:rPr sz="2800" spc="-5" smtClean="0">
                <a:latin typeface="Carlito"/>
                <a:cs typeface="Carlito"/>
              </a:rPr>
              <a:t>with</a:t>
            </a:r>
            <a:r>
              <a:rPr lang="en-US" sz="2800" spc="-5" dirty="0" smtClean="0">
                <a:latin typeface="Carlito"/>
                <a:cs typeface="Carlito"/>
              </a:rPr>
              <a:t> </a:t>
            </a:r>
            <a:r>
              <a:rPr sz="2800" spc="-10" smtClean="0">
                <a:latin typeface="Carlito"/>
                <a:cs typeface="Carlito"/>
              </a:rPr>
              <a:t>supraciliary </a:t>
            </a:r>
            <a:r>
              <a:rPr sz="2800" spc="-5" dirty="0">
                <a:latin typeface="Carlito"/>
                <a:cs typeface="Carlito"/>
              </a:rPr>
              <a:t>lamina of</a:t>
            </a:r>
            <a:r>
              <a:rPr sz="2800" spc="12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ciliary</a:t>
            </a:r>
            <a:endParaRPr sz="2800">
              <a:latin typeface="Carlito"/>
              <a:cs typeface="Carlito"/>
            </a:endParaRPr>
          </a:p>
          <a:p>
            <a:pPr marL="355600">
              <a:lnSpc>
                <a:spcPts val="2375"/>
              </a:lnSpc>
            </a:pPr>
            <a:r>
              <a:rPr sz="2800" spc="-10" dirty="0">
                <a:latin typeface="Carlito"/>
                <a:cs typeface="Carlito"/>
              </a:rPr>
              <a:t>body</a:t>
            </a:r>
            <a:endParaRPr sz="2800">
              <a:latin typeface="Carlito"/>
              <a:cs typeface="Carlito"/>
            </a:endParaRPr>
          </a:p>
          <a:p>
            <a:pPr marL="355600" marR="514350" indent="-343535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Suprachoroidal </a:t>
            </a:r>
            <a:r>
              <a:rPr sz="2800" spc="-5" dirty="0">
                <a:latin typeface="Carlito"/>
                <a:cs typeface="Carlito"/>
              </a:rPr>
              <a:t>space- </a:t>
            </a:r>
            <a:r>
              <a:rPr sz="2800" spc="-15" dirty="0">
                <a:latin typeface="Carlito"/>
                <a:cs typeface="Carlito"/>
              </a:rPr>
              <a:t>contains </a:t>
            </a:r>
            <a:r>
              <a:rPr sz="2800" spc="-5" dirty="0">
                <a:latin typeface="Carlito"/>
                <a:cs typeface="Carlito"/>
              </a:rPr>
              <a:t>long and short </a:t>
            </a:r>
            <a:r>
              <a:rPr sz="2800" spc="-10" dirty="0">
                <a:latin typeface="Carlito"/>
                <a:cs typeface="Carlito"/>
              </a:rPr>
              <a:t>posterior </a:t>
            </a:r>
            <a:r>
              <a:rPr sz="2800" spc="-5" dirty="0">
                <a:latin typeface="Carlito"/>
                <a:cs typeface="Carlito"/>
              </a:rPr>
              <a:t>ciliary  arteries and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nerves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Carlito"/>
              <a:cs typeface="Carlito"/>
            </a:endParaRPr>
          </a:p>
          <a:p>
            <a:pPr marL="12700">
              <a:lnSpc>
                <a:spcPts val="2375"/>
              </a:lnSpc>
              <a:spcBef>
                <a:spcPts val="5"/>
              </a:spcBef>
            </a:pPr>
            <a:r>
              <a:rPr sz="2800" spc="-5" dirty="0">
                <a:latin typeface="Carlito"/>
                <a:cs typeface="Carlito"/>
              </a:rPr>
              <a:t>2) </a:t>
            </a:r>
            <a:r>
              <a:rPr sz="2800" b="1" spc="-10" dirty="0">
                <a:latin typeface="Carlito"/>
                <a:cs typeface="Carlito"/>
              </a:rPr>
              <a:t>Stroma </a:t>
            </a:r>
            <a:r>
              <a:rPr sz="2800" spc="-5" dirty="0">
                <a:latin typeface="Carlito"/>
                <a:cs typeface="Carlito"/>
              </a:rPr>
              <a:t>– </a:t>
            </a:r>
            <a:r>
              <a:rPr sz="2800" spc="-10" dirty="0">
                <a:latin typeface="Carlito"/>
                <a:cs typeface="Carlito"/>
              </a:rPr>
              <a:t>plenty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pigmented </a:t>
            </a:r>
            <a:r>
              <a:rPr sz="2800" spc="-5" dirty="0">
                <a:latin typeface="Carlito"/>
                <a:cs typeface="Carlito"/>
              </a:rPr>
              <a:t>cells, </a:t>
            </a:r>
            <a:r>
              <a:rPr sz="2800" spc="-10" dirty="0">
                <a:latin typeface="Carlito"/>
                <a:cs typeface="Carlito"/>
              </a:rPr>
              <a:t>macrophages,mast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plasma</a:t>
            </a:r>
            <a:endParaRPr sz="2800">
              <a:latin typeface="Carlito"/>
              <a:cs typeface="Carlito"/>
            </a:endParaRPr>
          </a:p>
          <a:p>
            <a:pPr marL="355600">
              <a:lnSpc>
                <a:spcPts val="2375"/>
              </a:lnSpc>
            </a:pPr>
            <a:r>
              <a:rPr sz="2800" spc="-5" dirty="0">
                <a:latin typeface="Carlito"/>
                <a:cs typeface="Carlito"/>
              </a:rPr>
              <a:t>cells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rlito"/>
                <a:cs typeface="Carlito"/>
              </a:rPr>
              <a:t>Vessels- form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bulk</a:t>
            </a:r>
            <a:endParaRPr sz="2800">
              <a:latin typeface="Carlito"/>
              <a:cs typeface="Carlito"/>
            </a:endParaRPr>
          </a:p>
          <a:p>
            <a:pPr marL="355600" marR="450215" indent="-343535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rlito"/>
                <a:cs typeface="Carlito"/>
              </a:rPr>
              <a:t>Arranged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two </a:t>
            </a:r>
            <a:r>
              <a:rPr sz="2800" spc="-20" dirty="0">
                <a:latin typeface="Carlito"/>
                <a:cs typeface="Carlito"/>
              </a:rPr>
              <a:t>layers- </a:t>
            </a:r>
            <a:r>
              <a:rPr sz="2800" spc="-10" dirty="0">
                <a:latin typeface="Carlito"/>
                <a:cs typeface="Carlito"/>
              </a:rPr>
              <a:t>outer consisting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large </a:t>
            </a:r>
            <a:r>
              <a:rPr sz="2800" spc="-10" dirty="0">
                <a:latin typeface="Carlito"/>
                <a:cs typeface="Carlito"/>
              </a:rPr>
              <a:t>vessels(hallers  </a:t>
            </a:r>
            <a:r>
              <a:rPr sz="2800" spc="-15" dirty="0">
                <a:latin typeface="Carlito"/>
                <a:cs typeface="Carlito"/>
              </a:rPr>
              <a:t>layer) </a:t>
            </a:r>
            <a:r>
              <a:rPr sz="2800" spc="-5" dirty="0">
                <a:latin typeface="Carlito"/>
                <a:cs typeface="Carlito"/>
              </a:rPr>
              <a:t>, inner </a:t>
            </a:r>
            <a:r>
              <a:rPr sz="2800" dirty="0">
                <a:latin typeface="Carlito"/>
                <a:cs typeface="Carlito"/>
              </a:rPr>
              <a:t>of </a:t>
            </a:r>
            <a:r>
              <a:rPr sz="2800" spc="-5" dirty="0">
                <a:latin typeface="Carlito"/>
                <a:cs typeface="Carlito"/>
              </a:rPr>
              <a:t>medium vessels ( </a:t>
            </a:r>
            <a:r>
              <a:rPr sz="2800" spc="-20" dirty="0">
                <a:latin typeface="Carlito"/>
                <a:cs typeface="Carlito"/>
              </a:rPr>
              <a:t>sattlers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5">
                <a:latin typeface="Carlito"/>
                <a:cs typeface="Carlito"/>
              </a:rPr>
              <a:t>layer</a:t>
            </a:r>
            <a:r>
              <a:rPr sz="2800" spc="-15" smtClean="0">
                <a:latin typeface="Carlito"/>
                <a:cs typeface="Carlito"/>
              </a:rPr>
              <a:t>)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buNone/>
            </a:pPr>
            <a:r>
              <a:rPr lang="en-US" spc="-5" dirty="0" smtClean="0">
                <a:latin typeface="Carlito"/>
                <a:cs typeface="Carlito"/>
              </a:rPr>
              <a:t>3) </a:t>
            </a:r>
            <a:r>
              <a:rPr lang="en-US" b="1" spc="-10" dirty="0" err="1" smtClean="0">
                <a:latin typeface="Carlito"/>
                <a:cs typeface="Carlito"/>
              </a:rPr>
              <a:t>choriocapillaris</a:t>
            </a:r>
            <a:r>
              <a:rPr lang="en-US" spc="-10" dirty="0" smtClean="0">
                <a:latin typeface="Carlito"/>
                <a:cs typeface="Carlito"/>
              </a:rPr>
              <a:t>- </a:t>
            </a:r>
            <a:r>
              <a:rPr lang="en-US" spc="-5" dirty="0" smtClean="0">
                <a:latin typeface="Carlito"/>
                <a:cs typeface="Carlito"/>
              </a:rPr>
              <a:t>rich capillary</a:t>
            </a:r>
            <a:r>
              <a:rPr lang="en-US" spc="25" dirty="0" smtClean="0">
                <a:latin typeface="Carlito"/>
                <a:cs typeface="Carlito"/>
              </a:rPr>
              <a:t> </a:t>
            </a:r>
            <a:r>
              <a:rPr lang="en-US" spc="-10" dirty="0" smtClean="0">
                <a:latin typeface="Carlito"/>
                <a:cs typeface="Carlito"/>
              </a:rPr>
              <a:t>network</a:t>
            </a:r>
            <a:endParaRPr lang="en-US" dirty="0" smtClean="0">
              <a:latin typeface="Carlito"/>
              <a:cs typeface="Carlito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10" dirty="0" smtClean="0">
                <a:latin typeface="Carlito"/>
                <a:cs typeface="Carlito"/>
              </a:rPr>
              <a:t>Supplies pigment epithelium </a:t>
            </a:r>
            <a:r>
              <a:rPr lang="en-US" spc="-5" dirty="0" smtClean="0">
                <a:latin typeface="Carlito"/>
                <a:cs typeface="Carlito"/>
              </a:rPr>
              <a:t>and </a:t>
            </a:r>
            <a:r>
              <a:rPr lang="en-US" spc="-10" dirty="0" smtClean="0">
                <a:latin typeface="Carlito"/>
                <a:cs typeface="Carlito"/>
              </a:rPr>
              <a:t>outer </a:t>
            </a:r>
            <a:r>
              <a:rPr lang="en-US" spc="-20" dirty="0" smtClean="0">
                <a:latin typeface="Carlito"/>
                <a:cs typeface="Carlito"/>
              </a:rPr>
              <a:t>layers </a:t>
            </a:r>
            <a:r>
              <a:rPr lang="en-US" spc="-5" dirty="0" smtClean="0">
                <a:latin typeface="Carlito"/>
                <a:cs typeface="Carlito"/>
              </a:rPr>
              <a:t>of sensory</a:t>
            </a:r>
            <a:r>
              <a:rPr lang="en-US" spc="114" dirty="0" smtClean="0">
                <a:latin typeface="Carlito"/>
                <a:cs typeface="Carlito"/>
              </a:rPr>
              <a:t> </a:t>
            </a:r>
            <a:r>
              <a:rPr lang="en-US" spc="-10" dirty="0" smtClean="0">
                <a:latin typeface="Carlito"/>
                <a:cs typeface="Carlito"/>
              </a:rPr>
              <a:t>retina</a:t>
            </a:r>
            <a:endParaRPr lang="en-US" dirty="0" smtClean="0">
              <a:latin typeface="Carlito"/>
              <a:cs typeface="Carlito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  <a:tab pos="2420620" algn="l"/>
              </a:tabLst>
            </a:pPr>
            <a:r>
              <a:rPr lang="en-US" spc="-25" dirty="0" smtClean="0">
                <a:latin typeface="Carlito"/>
                <a:cs typeface="Carlito"/>
              </a:rPr>
              <a:t>Few</a:t>
            </a:r>
            <a:r>
              <a:rPr lang="en-US" spc="60" dirty="0" smtClean="0">
                <a:latin typeface="Carlito"/>
                <a:cs typeface="Carlito"/>
              </a:rPr>
              <a:t> </a:t>
            </a:r>
            <a:r>
              <a:rPr lang="en-US" spc="-10" dirty="0" err="1" smtClean="0">
                <a:latin typeface="Carlito"/>
                <a:cs typeface="Carlito"/>
              </a:rPr>
              <a:t>anastomosis</a:t>
            </a:r>
            <a:r>
              <a:rPr lang="en-US" spc="-10" dirty="0" smtClean="0">
                <a:latin typeface="Carlito"/>
                <a:cs typeface="Carlito"/>
              </a:rPr>
              <a:t>	</a:t>
            </a:r>
            <a:r>
              <a:rPr lang="en-US" spc="-5" dirty="0" smtClean="0">
                <a:latin typeface="Carlito"/>
                <a:cs typeface="Carlito"/>
              </a:rPr>
              <a:t>with CRA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2270" y="461899"/>
            <a:ext cx="3298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40" dirty="0">
                <a:uFill>
                  <a:solidFill>
                    <a:srgbClr val="000000"/>
                  </a:solidFill>
                </a:uFill>
              </a:rPr>
              <a:t>EMBRYOLOGY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24800" cy="33432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IRIS-</a:t>
            </a:r>
            <a:endParaRPr sz="320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rlito"/>
                <a:cs typeface="Carlito"/>
              </a:rPr>
              <a:t>Both </a:t>
            </a:r>
            <a:r>
              <a:rPr sz="3200" spc="-30" dirty="0">
                <a:latin typeface="Carlito"/>
                <a:cs typeface="Carlito"/>
              </a:rPr>
              <a:t>layers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epithelium </a:t>
            </a:r>
            <a:r>
              <a:rPr sz="3200" spc="-10" dirty="0">
                <a:latin typeface="Carlito"/>
                <a:cs typeface="Carlito"/>
              </a:rPr>
              <a:t>derived </a:t>
            </a:r>
            <a:r>
              <a:rPr sz="3200" spc="-15" dirty="0">
                <a:latin typeface="Carlito"/>
                <a:cs typeface="Carlito"/>
              </a:rPr>
              <a:t>from  </a:t>
            </a:r>
            <a:r>
              <a:rPr sz="3200" spc="-10" dirty="0">
                <a:latin typeface="Carlito"/>
                <a:cs typeface="Carlito"/>
              </a:rPr>
              <a:t>marginal </a:t>
            </a:r>
            <a:r>
              <a:rPr sz="3200" spc="-5" dirty="0">
                <a:latin typeface="Carlito"/>
                <a:cs typeface="Carlito"/>
              </a:rPr>
              <a:t>region of optic </a:t>
            </a:r>
            <a:r>
              <a:rPr sz="3200" dirty="0">
                <a:latin typeface="Carlito"/>
                <a:cs typeface="Carlito"/>
              </a:rPr>
              <a:t>cup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(neuroectoderm)</a:t>
            </a:r>
            <a:endParaRPr sz="3200">
              <a:latin typeface="Carlito"/>
              <a:cs typeface="Carlito"/>
            </a:endParaRPr>
          </a:p>
          <a:p>
            <a:pPr marL="355600" marR="113728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Sphincter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dilator </a:t>
            </a:r>
            <a:r>
              <a:rPr sz="3200" spc="-5" dirty="0">
                <a:latin typeface="Carlito"/>
                <a:cs typeface="Carlito"/>
              </a:rPr>
              <a:t>pupillae- </a:t>
            </a:r>
            <a:r>
              <a:rPr sz="3200" spc="-10" dirty="0">
                <a:latin typeface="Carlito"/>
                <a:cs typeface="Carlito"/>
              </a:rPr>
              <a:t>anterior  </a:t>
            </a:r>
            <a:r>
              <a:rPr sz="3200" spc="-5" dirty="0">
                <a:latin typeface="Carlito"/>
                <a:cs typeface="Carlito"/>
              </a:rPr>
              <a:t>epithelium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(neuroectoderm)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rlito"/>
                <a:cs typeface="Carlito"/>
              </a:rPr>
              <a:t>Stroma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vessels- </a:t>
            </a:r>
            <a:r>
              <a:rPr sz="3200" spc="-5" dirty="0">
                <a:latin typeface="Carlito"/>
                <a:cs typeface="Carlito"/>
              </a:rPr>
              <a:t>vascular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mesoderm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35990"/>
            <a:ext cx="7896225" cy="529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31215" indent="-34353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rlito"/>
                <a:cs typeface="Carlito"/>
              </a:rPr>
              <a:t>4)Basal lamina- </a:t>
            </a:r>
            <a:r>
              <a:rPr sz="3200" spc="-35" dirty="0">
                <a:latin typeface="Carlito"/>
                <a:cs typeface="Carlito"/>
              </a:rPr>
              <a:t>bruch’s </a:t>
            </a:r>
            <a:r>
              <a:rPr sz="3200" spc="-5" dirty="0">
                <a:latin typeface="Carlito"/>
                <a:cs typeface="Carlito"/>
              </a:rPr>
              <a:t>membrane/lamina  </a:t>
            </a:r>
            <a:r>
              <a:rPr sz="3200" spc="-15" dirty="0">
                <a:latin typeface="Carlito"/>
                <a:cs typeface="Carlito"/>
              </a:rPr>
              <a:t>vitrae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Innermost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layer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Between </a:t>
            </a:r>
            <a:r>
              <a:rPr sz="3200" dirty="0">
                <a:latin typeface="Carlito"/>
                <a:cs typeface="Carlito"/>
              </a:rPr>
              <a:t>choriocapillaris and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RPE</a:t>
            </a:r>
            <a:endParaRPr sz="320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Electron microscopy- </a:t>
            </a:r>
            <a:r>
              <a:rPr sz="3200" spc="-5" dirty="0">
                <a:latin typeface="Carlito"/>
                <a:cs typeface="Carlito"/>
              </a:rPr>
              <a:t>basement </a:t>
            </a:r>
            <a:r>
              <a:rPr sz="3200" spc="-10" dirty="0">
                <a:latin typeface="Carlito"/>
                <a:cs typeface="Carlito"/>
              </a:rPr>
              <a:t>membrane </a:t>
            </a:r>
            <a:r>
              <a:rPr sz="3200" spc="-5" dirty="0">
                <a:latin typeface="Carlito"/>
                <a:cs typeface="Carlito"/>
              </a:rPr>
              <a:t>of  </a:t>
            </a:r>
            <a:r>
              <a:rPr sz="3200" dirty="0">
                <a:latin typeface="Carlito"/>
                <a:cs typeface="Carlito"/>
              </a:rPr>
              <a:t>RPE, </a:t>
            </a:r>
            <a:r>
              <a:rPr sz="3200" spc="-5" dirty="0">
                <a:latin typeface="Carlito"/>
                <a:cs typeface="Carlito"/>
              </a:rPr>
              <a:t>inner </a:t>
            </a:r>
            <a:r>
              <a:rPr sz="3200" spc="-10" dirty="0">
                <a:latin typeface="Carlito"/>
                <a:cs typeface="Carlito"/>
              </a:rPr>
              <a:t>collagen, </a:t>
            </a:r>
            <a:r>
              <a:rPr sz="3200" spc="-5" dirty="0">
                <a:latin typeface="Carlito"/>
                <a:cs typeface="Carlito"/>
              </a:rPr>
              <a:t>middle </a:t>
            </a:r>
            <a:r>
              <a:rPr sz="3200" spc="-10" dirty="0">
                <a:latin typeface="Carlito"/>
                <a:cs typeface="Carlito"/>
              </a:rPr>
              <a:t>elastic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outer  collagen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basement membrane  </a:t>
            </a:r>
            <a:r>
              <a:rPr sz="3200" spc="-5" dirty="0">
                <a:latin typeface="Carlito"/>
                <a:cs typeface="Carlito"/>
              </a:rPr>
              <a:t>choriocapillaris</a:t>
            </a:r>
            <a:endParaRPr sz="3200">
              <a:latin typeface="Carlito"/>
              <a:cs typeface="Carlito"/>
            </a:endParaRPr>
          </a:p>
          <a:p>
            <a:pPr marL="355600" marR="127317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increasing </a:t>
            </a:r>
            <a:r>
              <a:rPr sz="3200" spc="-10" dirty="0">
                <a:latin typeface="Carlito"/>
                <a:cs typeface="Carlito"/>
              </a:rPr>
              <a:t>age- produces </a:t>
            </a:r>
            <a:r>
              <a:rPr sz="3200" spc="-20" dirty="0">
                <a:latin typeface="Carlito"/>
                <a:cs typeface="Carlito"/>
              </a:rPr>
              <a:t>hyaline  excresences </a:t>
            </a:r>
            <a:r>
              <a:rPr sz="3200" spc="-5" dirty="0">
                <a:latin typeface="Carlito"/>
                <a:cs typeface="Carlito"/>
              </a:rPr>
              <a:t>known </a:t>
            </a:r>
            <a:r>
              <a:rPr sz="3200" dirty="0">
                <a:latin typeface="Carlito"/>
                <a:cs typeface="Carlito"/>
              </a:rPr>
              <a:t>as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druscens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372" y="1071372"/>
            <a:ext cx="7144511" cy="5055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776" y="461899"/>
            <a:ext cx="58527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FUNCTIONS </a:t>
            </a:r>
            <a:r>
              <a:rPr sz="4400" spc="-5" dirty="0"/>
              <a:t>OF</a:t>
            </a:r>
            <a:r>
              <a:rPr sz="4400" spc="-80" dirty="0"/>
              <a:t> </a:t>
            </a:r>
            <a:r>
              <a:rPr sz="4400" spc="-10" dirty="0"/>
              <a:t>CHOROID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639684" cy="431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3200" spc="-15" dirty="0">
                <a:latin typeface="Carlito"/>
                <a:cs typeface="Carlito"/>
              </a:rPr>
              <a:t>BLOOD </a:t>
            </a:r>
            <a:r>
              <a:rPr sz="3200" spc="-50" dirty="0">
                <a:latin typeface="Carlito"/>
                <a:cs typeface="Carlito"/>
              </a:rPr>
              <a:t>SUPPLY TO </a:t>
            </a:r>
            <a:r>
              <a:rPr sz="3200" dirty="0">
                <a:latin typeface="Carlito"/>
                <a:cs typeface="Carlito"/>
              </a:rPr>
              <a:t>OUTER </a:t>
            </a:r>
            <a:r>
              <a:rPr sz="3200" spc="-10" dirty="0">
                <a:latin typeface="Carlito"/>
                <a:cs typeface="Carlito"/>
              </a:rPr>
              <a:t>FOUR </a:t>
            </a:r>
            <a:r>
              <a:rPr sz="3200" spc="-55" dirty="0">
                <a:latin typeface="Carlito"/>
                <a:cs typeface="Carlito"/>
              </a:rPr>
              <a:t>LAYERS </a:t>
            </a:r>
            <a:r>
              <a:rPr sz="3200" spc="-5" dirty="0">
                <a:latin typeface="Carlito"/>
                <a:cs typeface="Carlito"/>
              </a:rPr>
              <a:t>OF  RETINA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3200" spc="-30" dirty="0">
                <a:latin typeface="Carlito"/>
                <a:cs typeface="Carlito"/>
              </a:rPr>
              <a:t>MODULATION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35" dirty="0">
                <a:latin typeface="Carlito"/>
                <a:cs typeface="Carlito"/>
              </a:rPr>
              <a:t>VASCULARISATION</a:t>
            </a:r>
            <a:endParaRPr sz="32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3200" spc="-40" dirty="0">
                <a:latin typeface="Carlito"/>
                <a:cs typeface="Carlito"/>
              </a:rPr>
              <a:t>REGULATE </a:t>
            </a:r>
            <a:r>
              <a:rPr sz="3200" spc="-5" dirty="0">
                <a:latin typeface="Carlito"/>
                <a:cs typeface="Carlito"/>
              </a:rPr>
              <a:t>RETINAL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80" dirty="0">
                <a:latin typeface="Carlito"/>
                <a:cs typeface="Carlito"/>
              </a:rPr>
              <a:t>HEAT</a:t>
            </a:r>
            <a:endParaRPr sz="3200">
              <a:latin typeface="Carlito"/>
              <a:cs typeface="Carlito"/>
            </a:endParaRPr>
          </a:p>
          <a:p>
            <a:pPr marL="527685" marR="86360" indent="-51562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3200" spc="-5" dirty="0">
                <a:latin typeface="Carlito"/>
                <a:cs typeface="Carlito"/>
              </a:rPr>
              <a:t>ASSIST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CONTROL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INTRAOCULAR  PRESSURE</a:t>
            </a:r>
            <a:endParaRPr sz="3200">
              <a:latin typeface="Carlito"/>
              <a:cs typeface="Carlito"/>
            </a:endParaRPr>
          </a:p>
          <a:p>
            <a:pPr marL="527685" marR="996950" indent="-51562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3200" spc="-5" dirty="0">
                <a:latin typeface="Carlito"/>
                <a:cs typeface="Carlito"/>
              </a:rPr>
              <a:t>PIGMENT ABSORBS </a:t>
            </a:r>
            <a:r>
              <a:rPr sz="3200" spc="-25" dirty="0">
                <a:latin typeface="Carlito"/>
                <a:cs typeface="Carlito"/>
              </a:rPr>
              <a:t>EXCESS </a:t>
            </a:r>
            <a:r>
              <a:rPr sz="3200" spc="-5" dirty="0">
                <a:latin typeface="Carlito"/>
                <a:cs typeface="Carlito"/>
              </a:rPr>
              <a:t>LIGHT SO  </a:t>
            </a:r>
            <a:r>
              <a:rPr sz="3200" spc="-30" dirty="0">
                <a:latin typeface="Carlito"/>
                <a:cs typeface="Carlito"/>
              </a:rPr>
              <a:t>AVOIDING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REFLECTION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5410" y="461899"/>
            <a:ext cx="67913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15" dirty="0">
                <a:uFill>
                  <a:solidFill>
                    <a:srgbClr val="000000"/>
                  </a:solidFill>
                </a:uFill>
              </a:rPr>
              <a:t>BLOOD </a:t>
            </a:r>
            <a:r>
              <a:rPr sz="4400" u="heavy" spc="-65" dirty="0">
                <a:uFill>
                  <a:solidFill>
                    <a:srgbClr val="000000"/>
                  </a:solidFill>
                </a:uFill>
              </a:rPr>
              <a:t>SUPPLY </a:t>
            </a:r>
            <a:r>
              <a:rPr sz="4400" u="heavy" spc="-10" dirty="0">
                <a:uFill>
                  <a:solidFill>
                    <a:srgbClr val="000000"/>
                  </a:solidFill>
                </a:uFill>
              </a:rPr>
              <a:t>UVEAL</a:t>
            </a:r>
            <a:r>
              <a:rPr sz="44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400" u="heavy" spc="-10" dirty="0">
                <a:uFill>
                  <a:solidFill>
                    <a:srgbClr val="000000"/>
                  </a:solidFill>
                </a:uFill>
              </a:rPr>
              <a:t>TRACT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12925"/>
            <a:ext cx="7952740" cy="498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rlito"/>
                <a:cs typeface="Carlito"/>
              </a:rPr>
              <a:t>1.SHORT POSTERIOR </a:t>
            </a:r>
            <a:r>
              <a:rPr sz="2200" b="1" spc="-15" dirty="0">
                <a:latin typeface="Carlito"/>
                <a:cs typeface="Carlito"/>
              </a:rPr>
              <a:t>CILIARY</a:t>
            </a:r>
            <a:r>
              <a:rPr sz="2200" b="1" spc="30" dirty="0">
                <a:latin typeface="Carlito"/>
                <a:cs typeface="Carlito"/>
              </a:rPr>
              <a:t> </a:t>
            </a:r>
            <a:r>
              <a:rPr sz="2200" b="1" spc="-15" dirty="0">
                <a:latin typeface="Carlito"/>
                <a:cs typeface="Carlito"/>
              </a:rPr>
              <a:t>ARTERIES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Branches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ophthalmic</a:t>
            </a:r>
            <a:r>
              <a:rPr sz="2200" spc="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artery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rlito"/>
                <a:cs typeface="Carlito"/>
              </a:rPr>
              <a:t>Divides </a:t>
            </a:r>
            <a:r>
              <a:rPr sz="2200" spc="-20" dirty="0">
                <a:latin typeface="Carlito"/>
                <a:cs typeface="Carlito"/>
              </a:rPr>
              <a:t>into </a:t>
            </a:r>
            <a:r>
              <a:rPr sz="2200" spc="-5" dirty="0">
                <a:latin typeface="Carlito"/>
                <a:cs typeface="Carlito"/>
              </a:rPr>
              <a:t>10-20 </a:t>
            </a:r>
            <a:r>
              <a:rPr sz="2200" spc="-10" dirty="0">
                <a:latin typeface="Carlito"/>
                <a:cs typeface="Carlito"/>
              </a:rPr>
              <a:t>branches, </a:t>
            </a:r>
            <a:r>
              <a:rPr sz="2200" spc="-15" dirty="0">
                <a:latin typeface="Carlito"/>
                <a:cs typeface="Carlito"/>
              </a:rPr>
              <a:t>pierce sclera </a:t>
            </a:r>
            <a:r>
              <a:rPr sz="2200" spc="-10" dirty="0">
                <a:latin typeface="Carlito"/>
                <a:cs typeface="Carlito"/>
              </a:rPr>
              <a:t>around </a:t>
            </a:r>
            <a:r>
              <a:rPr sz="2200" spc="-5" dirty="0">
                <a:latin typeface="Carlito"/>
                <a:cs typeface="Carlito"/>
              </a:rPr>
              <a:t>optic</a:t>
            </a:r>
            <a:r>
              <a:rPr sz="2200" spc="3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nerve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Supply choroid </a:t>
            </a:r>
            <a:r>
              <a:rPr sz="2200" spc="-5" dirty="0">
                <a:latin typeface="Carlito"/>
                <a:cs typeface="Carlito"/>
              </a:rPr>
              <a:t>in </a:t>
            </a:r>
            <a:r>
              <a:rPr sz="2200" spc="-15" dirty="0">
                <a:latin typeface="Carlito"/>
                <a:cs typeface="Carlito"/>
              </a:rPr>
              <a:t>segmental</a:t>
            </a:r>
            <a:r>
              <a:rPr sz="2200" spc="3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manner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rlito"/>
                <a:cs typeface="Carlito"/>
              </a:rPr>
              <a:t>2) </a:t>
            </a:r>
            <a:r>
              <a:rPr sz="2200" b="1" spc="-15" dirty="0">
                <a:latin typeface="Carlito"/>
                <a:cs typeface="Carlito"/>
              </a:rPr>
              <a:t>LONG </a:t>
            </a:r>
            <a:r>
              <a:rPr sz="2200" b="1" spc="-10" dirty="0">
                <a:latin typeface="Carlito"/>
                <a:cs typeface="Carlito"/>
              </a:rPr>
              <a:t>POSTERIOR </a:t>
            </a:r>
            <a:r>
              <a:rPr sz="2200" b="1" spc="-15" dirty="0">
                <a:latin typeface="Carlito"/>
                <a:cs typeface="Carlito"/>
              </a:rPr>
              <a:t>CILIARY</a:t>
            </a:r>
            <a:r>
              <a:rPr sz="2200" b="1" spc="30" dirty="0">
                <a:latin typeface="Carlito"/>
                <a:cs typeface="Carlito"/>
              </a:rPr>
              <a:t> </a:t>
            </a:r>
            <a:r>
              <a:rPr sz="2200" b="1" spc="-15" dirty="0">
                <a:latin typeface="Carlito"/>
                <a:cs typeface="Carlito"/>
              </a:rPr>
              <a:t>ARTERIES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45" dirty="0">
                <a:latin typeface="Carlito"/>
                <a:cs typeface="Carlito"/>
              </a:rPr>
              <a:t>Two </a:t>
            </a:r>
            <a:r>
              <a:rPr sz="2200" spc="-5" dirty="0">
                <a:latin typeface="Carlito"/>
                <a:cs typeface="Carlito"/>
              </a:rPr>
              <a:t>in </a:t>
            </a:r>
            <a:r>
              <a:rPr sz="2200" spc="-10" dirty="0">
                <a:latin typeface="Carlito"/>
                <a:cs typeface="Carlito"/>
              </a:rPr>
              <a:t>number- </a:t>
            </a:r>
            <a:r>
              <a:rPr sz="2200" spc="-5" dirty="0">
                <a:latin typeface="Carlito"/>
                <a:cs typeface="Carlito"/>
              </a:rPr>
              <a:t>nasal and</a:t>
            </a:r>
            <a:r>
              <a:rPr sz="2200" spc="5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temporal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Pierce </a:t>
            </a:r>
            <a:r>
              <a:rPr sz="2200" spc="-15" dirty="0">
                <a:latin typeface="Carlito"/>
                <a:cs typeface="Carlito"/>
              </a:rPr>
              <a:t>sclera</a:t>
            </a:r>
            <a:endParaRPr sz="2200">
              <a:latin typeface="Carlito"/>
              <a:cs typeface="Carlito"/>
            </a:endParaRPr>
          </a:p>
          <a:p>
            <a:pPr marL="355600" marR="5080" indent="-343535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Anastomose </a:t>
            </a:r>
            <a:r>
              <a:rPr sz="2200" spc="-5" dirty="0">
                <a:latin typeface="Carlito"/>
                <a:cs typeface="Carlito"/>
              </a:rPr>
              <a:t>with </a:t>
            </a:r>
            <a:r>
              <a:rPr sz="2200" spc="-10" dirty="0">
                <a:latin typeface="Carlito"/>
                <a:cs typeface="Carlito"/>
              </a:rPr>
              <a:t>anterior </a:t>
            </a:r>
            <a:r>
              <a:rPr sz="2200" spc="-5" dirty="0">
                <a:latin typeface="Carlito"/>
                <a:cs typeface="Carlito"/>
              </a:rPr>
              <a:t>ciliary arteries- </a:t>
            </a:r>
            <a:r>
              <a:rPr sz="2200" spc="-15" dirty="0">
                <a:latin typeface="Carlito"/>
                <a:cs typeface="Carlito"/>
              </a:rPr>
              <a:t>form </a:t>
            </a:r>
            <a:r>
              <a:rPr sz="2200" spc="-5" dirty="0">
                <a:latin typeface="Carlito"/>
                <a:cs typeface="Carlito"/>
              </a:rPr>
              <a:t>major arterial </a:t>
            </a:r>
            <a:r>
              <a:rPr sz="2200" spc="-10" dirty="0">
                <a:latin typeface="Carlito"/>
                <a:cs typeface="Carlito"/>
              </a:rPr>
              <a:t>circle  supply </a:t>
            </a:r>
            <a:r>
              <a:rPr sz="2200" spc="-5" dirty="0">
                <a:latin typeface="Carlito"/>
                <a:cs typeface="Carlito"/>
              </a:rPr>
              <a:t>ciliary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body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00" b="1" spc="-5" dirty="0">
                <a:latin typeface="Carlito"/>
                <a:cs typeface="Carlito"/>
              </a:rPr>
              <a:t>3)ANTERIOR </a:t>
            </a:r>
            <a:r>
              <a:rPr sz="2200" b="1" spc="-15" dirty="0">
                <a:latin typeface="Carlito"/>
                <a:cs typeface="Carlito"/>
              </a:rPr>
              <a:t>CILIARY</a:t>
            </a:r>
            <a:r>
              <a:rPr sz="2200" b="1" spc="5" dirty="0">
                <a:latin typeface="Carlito"/>
                <a:cs typeface="Carlito"/>
              </a:rPr>
              <a:t> </a:t>
            </a:r>
            <a:r>
              <a:rPr sz="2200" b="1" spc="-15" dirty="0">
                <a:latin typeface="Carlito"/>
                <a:cs typeface="Carlito"/>
              </a:rPr>
              <a:t>ARTERIES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rlito"/>
                <a:cs typeface="Carlito"/>
              </a:rPr>
              <a:t>From </a:t>
            </a:r>
            <a:r>
              <a:rPr sz="2200" spc="-10" dirty="0">
                <a:latin typeface="Carlito"/>
                <a:cs typeface="Carlito"/>
              </a:rPr>
              <a:t>muscular</a:t>
            </a:r>
            <a:r>
              <a:rPr sz="2200" spc="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arteries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rlito"/>
                <a:cs typeface="Carlito"/>
              </a:rPr>
              <a:t>7 in </a:t>
            </a:r>
            <a:r>
              <a:rPr sz="2200" spc="-10" dirty="0">
                <a:latin typeface="Carlito"/>
                <a:cs typeface="Carlito"/>
              </a:rPr>
              <a:t>number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rlito"/>
                <a:cs typeface="Carlito"/>
              </a:rPr>
              <a:t>2 each </a:t>
            </a:r>
            <a:r>
              <a:rPr sz="2200" spc="-10" dirty="0">
                <a:latin typeface="Carlito"/>
                <a:cs typeface="Carlito"/>
              </a:rPr>
              <a:t>SR,IR,MR </a:t>
            </a:r>
            <a:r>
              <a:rPr sz="2200" spc="-5" dirty="0">
                <a:latin typeface="Carlito"/>
                <a:cs typeface="Carlito"/>
              </a:rPr>
              <a:t>and 1 </a:t>
            </a:r>
            <a:r>
              <a:rPr sz="2200" spc="-15" dirty="0">
                <a:latin typeface="Carlito"/>
                <a:cs typeface="Carlito"/>
              </a:rPr>
              <a:t>from</a:t>
            </a:r>
            <a:r>
              <a:rPr sz="2200" spc="4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LR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Anastomse </a:t>
            </a:r>
            <a:r>
              <a:rPr sz="2200" spc="-5" dirty="0">
                <a:latin typeface="Carlito"/>
                <a:cs typeface="Carlito"/>
              </a:rPr>
              <a:t>with</a:t>
            </a:r>
            <a:r>
              <a:rPr sz="2200" spc="1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LPCA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Circulous </a:t>
            </a:r>
            <a:r>
              <a:rPr sz="2200" spc="-5" dirty="0">
                <a:latin typeface="Carlito"/>
                <a:cs typeface="Carlito"/>
              </a:rPr>
              <a:t>arterious major and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minor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627" y="478535"/>
            <a:ext cx="6643116" cy="6379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286255"/>
            <a:ext cx="8397240" cy="5071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383" y="1269491"/>
            <a:ext cx="7088124" cy="4856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6127" y="428244"/>
            <a:ext cx="6163056" cy="5945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3901" y="461899"/>
            <a:ext cx="4612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5" dirty="0">
                <a:uFill>
                  <a:solidFill>
                    <a:srgbClr val="000000"/>
                  </a:solidFill>
                </a:uFill>
              </a:rPr>
              <a:t>VENOUS</a:t>
            </a:r>
            <a:r>
              <a:rPr sz="4400" u="heavy" spc="-8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400" u="heavy" spc="-10" dirty="0">
                <a:uFill>
                  <a:solidFill>
                    <a:srgbClr val="000000"/>
                  </a:solidFill>
                </a:uFill>
              </a:rPr>
              <a:t>DRAINAGE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06055" cy="3246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SzPct val="96875"/>
              <a:buAutoNum type="arabicParenR"/>
              <a:tabLst>
                <a:tab pos="346710" algn="l"/>
              </a:tabLst>
            </a:pPr>
            <a:r>
              <a:rPr sz="3200" b="1" spc="-10" dirty="0">
                <a:latin typeface="Carlito"/>
                <a:cs typeface="Carlito"/>
              </a:rPr>
              <a:t>Anterior </a:t>
            </a:r>
            <a:r>
              <a:rPr sz="3200" b="1" dirty="0">
                <a:latin typeface="Carlito"/>
                <a:cs typeface="Carlito"/>
              </a:rPr>
              <a:t>ciliary </a:t>
            </a:r>
            <a:r>
              <a:rPr sz="3200" b="1" spc="-5" dirty="0">
                <a:latin typeface="Carlito"/>
                <a:cs typeface="Carlito"/>
              </a:rPr>
              <a:t>veins- </a:t>
            </a:r>
            <a:r>
              <a:rPr sz="3200" spc="-5" dirty="0">
                <a:latin typeface="Carlito"/>
                <a:cs typeface="Carlito"/>
              </a:rPr>
              <a:t>tributaries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-9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muscular  </a:t>
            </a:r>
            <a:r>
              <a:rPr sz="3200" spc="-10" dirty="0">
                <a:latin typeface="Carlito"/>
                <a:cs typeface="Carlito"/>
              </a:rPr>
              <a:t>veins</a:t>
            </a:r>
            <a:endParaRPr sz="3200">
              <a:latin typeface="Carlito"/>
              <a:cs typeface="Carlito"/>
            </a:endParaRPr>
          </a:p>
          <a:p>
            <a:pPr marL="355600" marR="354330" indent="-343535">
              <a:lnSpc>
                <a:spcPct val="100000"/>
              </a:lnSpc>
              <a:spcBef>
                <a:spcPts val="770"/>
              </a:spcBef>
              <a:buSzPct val="96875"/>
              <a:buAutoNum type="arabicParenR"/>
              <a:tabLst>
                <a:tab pos="346710" algn="l"/>
              </a:tabLst>
            </a:pPr>
            <a:r>
              <a:rPr sz="3200" b="1" spc="-5" dirty="0">
                <a:latin typeface="Carlito"/>
                <a:cs typeface="Carlito"/>
              </a:rPr>
              <a:t>Smaller </a:t>
            </a:r>
            <a:r>
              <a:rPr sz="3200" b="1" spc="-10" dirty="0">
                <a:latin typeface="Carlito"/>
                <a:cs typeface="Carlito"/>
              </a:rPr>
              <a:t>veins from </a:t>
            </a:r>
            <a:r>
              <a:rPr sz="3200" b="1" spc="-5" dirty="0">
                <a:latin typeface="Carlito"/>
                <a:cs typeface="Carlito"/>
              </a:rPr>
              <a:t>sclera- </a:t>
            </a:r>
            <a:r>
              <a:rPr sz="3200" spc="-5" dirty="0">
                <a:latin typeface="Carlito"/>
                <a:cs typeface="Carlito"/>
              </a:rPr>
              <a:t>carry blood only  </a:t>
            </a:r>
            <a:r>
              <a:rPr sz="3200" spc="-15" dirty="0">
                <a:latin typeface="Carlito"/>
                <a:cs typeface="Carlito"/>
              </a:rPr>
              <a:t>from sclera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not </a:t>
            </a:r>
            <a:r>
              <a:rPr sz="3200" spc="-15" dirty="0">
                <a:latin typeface="Carlito"/>
                <a:cs typeface="Carlito"/>
              </a:rPr>
              <a:t>from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choroid</a:t>
            </a:r>
            <a:endParaRPr sz="3200">
              <a:latin typeface="Carlito"/>
              <a:cs typeface="Carlito"/>
            </a:endParaRPr>
          </a:p>
          <a:p>
            <a:pPr marL="12700" marR="3339465">
              <a:lnSpc>
                <a:spcPct val="120000"/>
              </a:lnSpc>
              <a:spcBef>
                <a:spcPts val="5"/>
              </a:spcBef>
              <a:buSzPct val="96875"/>
              <a:buAutoNum type="arabicParenR"/>
              <a:tabLst>
                <a:tab pos="346710" algn="l"/>
              </a:tabLst>
            </a:pPr>
            <a:r>
              <a:rPr sz="3200" b="1" spc="-45" dirty="0">
                <a:latin typeface="Carlito"/>
                <a:cs typeface="Carlito"/>
              </a:rPr>
              <a:t>Vena </a:t>
            </a:r>
            <a:r>
              <a:rPr sz="3200" b="1" spc="-5" dirty="0">
                <a:latin typeface="Carlito"/>
                <a:cs typeface="Carlito"/>
              </a:rPr>
              <a:t>verticosae- </a:t>
            </a:r>
            <a:r>
              <a:rPr sz="3200" dirty="0">
                <a:latin typeface="Carlito"/>
                <a:cs typeface="Carlito"/>
              </a:rPr>
              <a:t>4 in </a:t>
            </a:r>
            <a:r>
              <a:rPr sz="3200" spc="-5" dirty="0">
                <a:latin typeface="Carlito"/>
                <a:cs typeface="Carlito"/>
              </a:rPr>
              <a:t>no.  </a:t>
            </a:r>
            <a:r>
              <a:rPr sz="3200" spc="-15" dirty="0">
                <a:latin typeface="Carlito"/>
                <a:cs typeface="Carlito"/>
              </a:rPr>
              <a:t>Drain </a:t>
            </a:r>
            <a:r>
              <a:rPr sz="3200" dirty="0">
                <a:latin typeface="Carlito"/>
                <a:cs typeface="Carlito"/>
              </a:rPr>
              <a:t>whole of</a:t>
            </a:r>
            <a:r>
              <a:rPr sz="3200" spc="-10" dirty="0">
                <a:latin typeface="Carlito"/>
                <a:cs typeface="Carlito"/>
              </a:rPr>
              <a:t> choroid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" y="714755"/>
            <a:ext cx="7424928" cy="5411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39064"/>
            <a:ext cx="6931659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CILIARY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BODY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rlito"/>
                <a:cs typeface="Carlito"/>
              </a:rPr>
              <a:t>Both </a:t>
            </a:r>
            <a:r>
              <a:rPr sz="3200" spc="-10" dirty="0">
                <a:latin typeface="Carlito"/>
                <a:cs typeface="Carlito"/>
              </a:rPr>
              <a:t>Epithelium </a:t>
            </a:r>
            <a:r>
              <a:rPr sz="3200" spc="-15" dirty="0">
                <a:latin typeface="Carlito"/>
                <a:cs typeface="Carlito"/>
              </a:rPr>
              <a:t>from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neuroectoderm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Ciliary </a:t>
            </a:r>
            <a:r>
              <a:rPr sz="3200" spc="-10" dirty="0">
                <a:latin typeface="Carlito"/>
                <a:cs typeface="Carlito"/>
              </a:rPr>
              <a:t>processes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5" dirty="0">
                <a:latin typeface="Carlito"/>
                <a:cs typeface="Carlito"/>
              </a:rPr>
              <a:t>ciliary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epithelium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rlito"/>
                <a:cs typeface="Carlito"/>
              </a:rPr>
              <a:t>Stroma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blood </a:t>
            </a:r>
            <a:r>
              <a:rPr sz="3200" spc="-10" dirty="0">
                <a:latin typeface="Carlito"/>
                <a:cs typeface="Carlito"/>
              </a:rPr>
              <a:t>vessels </a:t>
            </a:r>
            <a:r>
              <a:rPr sz="3200" dirty="0">
                <a:latin typeface="Carlito"/>
                <a:cs typeface="Carlito"/>
              </a:rPr>
              <a:t>–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mesoderm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341" y="461899"/>
            <a:ext cx="59715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40" dirty="0">
                <a:uFill>
                  <a:solidFill>
                    <a:srgbClr val="000000"/>
                  </a:solidFill>
                </a:uFill>
              </a:rPr>
              <a:t>CONGENITAL</a:t>
            </a:r>
            <a:r>
              <a:rPr sz="4400" u="heavy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400" u="heavy" spc="-5" dirty="0">
                <a:uFill>
                  <a:solidFill>
                    <a:srgbClr val="000000"/>
                  </a:solidFill>
                </a:uFill>
              </a:rPr>
              <a:t>ANOMALIES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210462"/>
            <a:ext cx="6203950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10" dirty="0">
                <a:latin typeface="Carlito"/>
                <a:cs typeface="Carlito"/>
              </a:rPr>
              <a:t>1.HETEROCHROMIA-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Iridum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Iridis</a:t>
            </a:r>
            <a:endParaRPr sz="2800">
              <a:latin typeface="Carlito"/>
              <a:cs typeface="Carlito"/>
            </a:endParaRPr>
          </a:p>
          <a:p>
            <a:pPr marL="287655" indent="-275590">
              <a:lnSpc>
                <a:spcPct val="100000"/>
              </a:lnSpc>
              <a:spcBef>
                <a:spcPts val="675"/>
              </a:spcBef>
              <a:buSzPct val="96428"/>
              <a:buAutoNum type="arabicPeriod" startAt="2"/>
              <a:tabLst>
                <a:tab pos="288290" algn="l"/>
              </a:tabLst>
            </a:pPr>
            <a:r>
              <a:rPr sz="2800" b="1" spc="-45" dirty="0">
                <a:latin typeface="Carlito"/>
                <a:cs typeface="Carlito"/>
              </a:rPr>
              <a:t>POLYCORIA</a:t>
            </a:r>
            <a:r>
              <a:rPr sz="2800" spc="-45" dirty="0">
                <a:latin typeface="Carlito"/>
                <a:cs typeface="Carlito"/>
              </a:rPr>
              <a:t>-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then </a:t>
            </a:r>
            <a:r>
              <a:rPr sz="2800" spc="-10" dirty="0">
                <a:latin typeface="Carlito"/>
                <a:cs typeface="Carlito"/>
              </a:rPr>
              <a:t>one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pupil</a:t>
            </a:r>
            <a:endParaRPr sz="2800">
              <a:latin typeface="Carlito"/>
              <a:cs typeface="Carlito"/>
            </a:endParaRPr>
          </a:p>
          <a:p>
            <a:pPr marL="288290" indent="-276225">
              <a:lnSpc>
                <a:spcPct val="100000"/>
              </a:lnSpc>
              <a:spcBef>
                <a:spcPts val="670"/>
              </a:spcBef>
              <a:buSzPct val="96428"/>
              <a:buAutoNum type="arabicPeriod" startAt="2"/>
              <a:tabLst>
                <a:tab pos="288925" algn="l"/>
              </a:tabLst>
            </a:pPr>
            <a:r>
              <a:rPr sz="2800" b="1" spc="-20" dirty="0">
                <a:latin typeface="Carlito"/>
                <a:cs typeface="Carlito"/>
              </a:rPr>
              <a:t>CORECTOPIA</a:t>
            </a:r>
            <a:r>
              <a:rPr sz="2800" spc="-20" dirty="0">
                <a:latin typeface="Carlito"/>
                <a:cs typeface="Carlito"/>
              </a:rPr>
              <a:t>- </a:t>
            </a:r>
            <a:r>
              <a:rPr sz="2800" spc="-5" dirty="0">
                <a:latin typeface="Carlito"/>
                <a:cs typeface="Carlito"/>
              </a:rPr>
              <a:t>abnormally </a:t>
            </a:r>
            <a:r>
              <a:rPr sz="2800" spc="-10" dirty="0">
                <a:latin typeface="Carlito"/>
                <a:cs typeface="Carlito"/>
              </a:rPr>
              <a:t>eccentric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pupil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4356735"/>
            <a:ext cx="8171815" cy="2501265"/>
            <a:chOff x="329184" y="4000500"/>
            <a:chExt cx="8171815" cy="2501265"/>
          </a:xfrm>
        </p:grpSpPr>
        <p:sp>
          <p:nvSpPr>
            <p:cNvPr id="5" name="object 5"/>
            <p:cNvSpPr/>
            <p:nvPr/>
          </p:nvSpPr>
          <p:spPr>
            <a:xfrm>
              <a:off x="329184" y="4000500"/>
              <a:ext cx="4189476" cy="25008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9" y="4000500"/>
              <a:ext cx="3928872" cy="24963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23951"/>
            <a:ext cx="7478395" cy="35255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5" dirty="0">
                <a:latin typeface="Carlito"/>
                <a:cs typeface="Carlito"/>
              </a:rPr>
              <a:t>4. ANIRIDIA- </a:t>
            </a:r>
            <a:r>
              <a:rPr sz="2800" spc="-5" dirty="0">
                <a:latin typeface="Carlito"/>
                <a:cs typeface="Carlito"/>
              </a:rPr>
              <a:t>abscence of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iris</a:t>
            </a:r>
            <a:endParaRPr sz="280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arlito"/>
                <a:cs typeface="Carlito"/>
              </a:rPr>
              <a:t>o/e-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narrow </a:t>
            </a:r>
            <a:r>
              <a:rPr sz="2800" spc="-10" dirty="0">
                <a:latin typeface="Carlito"/>
                <a:cs typeface="Carlito"/>
              </a:rPr>
              <a:t>rim </a:t>
            </a:r>
            <a:r>
              <a:rPr sz="2800" spc="-5" dirty="0">
                <a:latin typeface="Carlito"/>
                <a:cs typeface="Carlito"/>
              </a:rPr>
              <a:t>of iris tissue </a:t>
            </a:r>
            <a:r>
              <a:rPr sz="2800" spc="-10" dirty="0">
                <a:latin typeface="Carlito"/>
                <a:cs typeface="Carlito"/>
              </a:rPr>
              <a:t>behind </a:t>
            </a:r>
            <a:r>
              <a:rPr sz="2800" spc="-20" dirty="0">
                <a:latin typeface="Carlito"/>
                <a:cs typeface="Carlito"/>
              </a:rPr>
              <a:t>sclera </a:t>
            </a:r>
            <a:r>
              <a:rPr sz="2800" spc="-10" dirty="0">
                <a:latin typeface="Carlito"/>
                <a:cs typeface="Carlito"/>
              </a:rPr>
              <a:t>seen  oftenly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arlito"/>
                <a:cs typeface="Carlito"/>
              </a:rPr>
              <a:t>zonules </a:t>
            </a:r>
            <a:r>
              <a:rPr sz="2800" spc="-5" dirty="0">
                <a:latin typeface="Carlito"/>
                <a:cs typeface="Carlito"/>
              </a:rPr>
              <a:t>of lens and ciliary </a:t>
            </a:r>
            <a:r>
              <a:rPr sz="2800" spc="-15" dirty="0">
                <a:latin typeface="Carlito"/>
                <a:cs typeface="Carlito"/>
              </a:rPr>
              <a:t>processes </a:t>
            </a:r>
            <a:r>
              <a:rPr sz="2800" spc="-10" dirty="0">
                <a:latin typeface="Carlito"/>
                <a:cs typeface="Carlito"/>
              </a:rPr>
              <a:t>often</a:t>
            </a:r>
            <a:r>
              <a:rPr sz="2800" spc="1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visible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latin typeface="Carlito"/>
                <a:cs typeface="Carlito"/>
              </a:rPr>
              <a:t>5. </a:t>
            </a:r>
            <a:r>
              <a:rPr sz="2800" b="1" spc="-10" dirty="0">
                <a:latin typeface="Carlito"/>
                <a:cs typeface="Carlito"/>
              </a:rPr>
              <a:t>PERSISTENT </a:t>
            </a:r>
            <a:r>
              <a:rPr sz="2800" b="1" spc="-15" dirty="0">
                <a:latin typeface="Carlito"/>
                <a:cs typeface="Carlito"/>
              </a:rPr>
              <a:t>PUPILLARY</a:t>
            </a:r>
            <a:r>
              <a:rPr sz="2800" b="1" spc="4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MEMBRANE-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30" dirty="0">
                <a:latin typeface="Carlito"/>
                <a:cs typeface="Carlito"/>
              </a:rPr>
              <a:t>Persistent </a:t>
            </a:r>
            <a:r>
              <a:rPr sz="2800" spc="-10" dirty="0">
                <a:latin typeface="Carlito"/>
                <a:cs typeface="Carlito"/>
              </a:rPr>
              <a:t>part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ant </a:t>
            </a:r>
            <a:r>
              <a:rPr sz="2800" spc="-10" dirty="0">
                <a:latin typeface="Carlito"/>
                <a:cs typeface="Carlito"/>
              </a:rPr>
              <a:t>vascular sheath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lens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5" dirty="0">
                <a:latin typeface="Carlito"/>
                <a:cs typeface="Carlito"/>
              </a:rPr>
              <a:t>Attached </a:t>
            </a:r>
            <a:r>
              <a:rPr sz="2800" spc="-20" dirty="0">
                <a:latin typeface="Carlito"/>
                <a:cs typeface="Carlito"/>
              </a:rPr>
              <a:t>to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collarate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343400"/>
            <a:ext cx="9144000" cy="2514852"/>
            <a:chOff x="0" y="4215383"/>
            <a:chExt cx="9144000" cy="2642870"/>
          </a:xfrm>
        </p:grpSpPr>
        <p:sp>
          <p:nvSpPr>
            <p:cNvPr id="4" name="object 4"/>
            <p:cNvSpPr/>
            <p:nvPr/>
          </p:nvSpPr>
          <p:spPr>
            <a:xfrm>
              <a:off x="0" y="4215383"/>
              <a:ext cx="4428744" cy="26426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3628" y="4215383"/>
              <a:ext cx="4500372" cy="2642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8865"/>
            <a:ext cx="71043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rlito"/>
                <a:cs typeface="Carlito"/>
              </a:rPr>
              <a:t>BRUSHFIELD </a:t>
            </a:r>
            <a:r>
              <a:rPr b="0" spc="-20" dirty="0">
                <a:latin typeface="Carlito"/>
                <a:cs typeface="Carlito"/>
              </a:rPr>
              <a:t>SPOTS </a:t>
            </a:r>
            <a:r>
              <a:rPr b="0" dirty="0">
                <a:latin typeface="Carlito"/>
                <a:cs typeface="Carlito"/>
              </a:rPr>
              <a:t>IN </a:t>
            </a:r>
            <a:r>
              <a:rPr b="0" spc="-10" dirty="0">
                <a:latin typeface="Carlito"/>
                <a:cs typeface="Carlito"/>
              </a:rPr>
              <a:t>DOWNS</a:t>
            </a:r>
            <a:r>
              <a:rPr b="0" spc="-15" dirty="0">
                <a:latin typeface="Carlito"/>
                <a:cs typeface="Carlito"/>
              </a:rPr>
              <a:t> 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090796"/>
            <a:ext cx="38519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rlito"/>
                <a:cs typeface="Carlito"/>
              </a:rPr>
              <a:t>LISCH </a:t>
            </a:r>
            <a:r>
              <a:rPr sz="3200" spc="-10" dirty="0">
                <a:latin typeface="Carlito"/>
                <a:cs typeface="Carlito"/>
              </a:rPr>
              <a:t>NODULES </a:t>
            </a:r>
            <a:r>
              <a:rPr sz="3200" dirty="0">
                <a:latin typeface="Carlito"/>
                <a:cs typeface="Carlito"/>
              </a:rPr>
              <a:t>IN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NF1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3983" y="1277111"/>
            <a:ext cx="7804784" cy="5366385"/>
            <a:chOff x="633983" y="1277111"/>
            <a:chExt cx="7804784" cy="5366385"/>
          </a:xfrm>
        </p:grpSpPr>
        <p:sp>
          <p:nvSpPr>
            <p:cNvPr id="5" name="object 5"/>
            <p:cNvSpPr/>
            <p:nvPr/>
          </p:nvSpPr>
          <p:spPr>
            <a:xfrm>
              <a:off x="643127" y="1357883"/>
              <a:ext cx="3000756" cy="21427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8555" y="1353311"/>
              <a:ext cx="3009900" cy="2152015"/>
            </a:xfrm>
            <a:custGeom>
              <a:avLst/>
              <a:gdLst/>
              <a:ahLst/>
              <a:cxnLst/>
              <a:rect l="l" t="t" r="r" b="b"/>
              <a:pathLst>
                <a:path w="3009900" h="2152015">
                  <a:moveTo>
                    <a:pt x="0" y="2151888"/>
                  </a:moveTo>
                  <a:lnTo>
                    <a:pt x="3009899" y="2151888"/>
                  </a:lnTo>
                  <a:lnTo>
                    <a:pt x="3009899" y="0"/>
                  </a:lnTo>
                  <a:lnTo>
                    <a:pt x="0" y="0"/>
                  </a:lnTo>
                  <a:lnTo>
                    <a:pt x="0" y="2151888"/>
                  </a:lnTo>
                  <a:close/>
                </a:path>
              </a:pathLst>
            </a:custGeom>
            <a:ln w="9144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7244" y="1286255"/>
              <a:ext cx="4572000" cy="2199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52672" y="1281683"/>
              <a:ext cx="4581525" cy="2208530"/>
            </a:xfrm>
            <a:custGeom>
              <a:avLst/>
              <a:gdLst/>
              <a:ahLst/>
              <a:cxnLst/>
              <a:rect l="l" t="t" r="r" b="b"/>
              <a:pathLst>
                <a:path w="4581525" h="2208529">
                  <a:moveTo>
                    <a:pt x="0" y="2208276"/>
                  </a:moveTo>
                  <a:lnTo>
                    <a:pt x="4581144" y="2208276"/>
                  </a:lnTo>
                  <a:lnTo>
                    <a:pt x="4581144" y="0"/>
                  </a:lnTo>
                  <a:lnTo>
                    <a:pt x="0" y="0"/>
                  </a:lnTo>
                  <a:lnTo>
                    <a:pt x="0" y="2208276"/>
                  </a:lnTo>
                  <a:close/>
                </a:path>
              </a:pathLst>
            </a:custGeom>
            <a:ln w="9144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14372" y="4643627"/>
              <a:ext cx="4287012" cy="19994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9910" y="461899"/>
            <a:ext cx="2963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MILESTONES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3240" y="1196441"/>
            <a:ext cx="7469505" cy="469769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68300" algn="l"/>
                <a:tab pos="368935" algn="l"/>
              </a:tabLst>
            </a:pPr>
            <a:r>
              <a:rPr sz="2800" spc="10" dirty="0">
                <a:latin typeface="Carlito"/>
                <a:cs typeface="Carlito"/>
              </a:rPr>
              <a:t>9</a:t>
            </a:r>
            <a:r>
              <a:rPr sz="2800" spc="15" baseline="25132" dirty="0">
                <a:latin typeface="Carlito"/>
                <a:cs typeface="Carlito"/>
              </a:rPr>
              <a:t>TH </a:t>
            </a:r>
            <a:r>
              <a:rPr sz="2800" dirty="0">
                <a:latin typeface="Carlito"/>
                <a:cs typeface="Carlito"/>
              </a:rPr>
              <a:t>WEEK </a:t>
            </a:r>
            <a:r>
              <a:rPr sz="2800" spc="-60" dirty="0">
                <a:latin typeface="Carlito"/>
                <a:cs typeface="Carlito"/>
              </a:rPr>
              <a:t>GESTATION- </a:t>
            </a:r>
            <a:r>
              <a:rPr sz="2800" spc="-5" dirty="0">
                <a:latin typeface="Carlito"/>
                <a:cs typeface="Carlito"/>
              </a:rPr>
              <a:t>ciliary body</a:t>
            </a:r>
            <a:r>
              <a:rPr sz="2800" spc="-14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appears</a:t>
            </a:r>
            <a:endParaRPr sz="2800">
              <a:latin typeface="Carlito"/>
              <a:cs typeface="Carlito"/>
            </a:endParaRPr>
          </a:p>
          <a:p>
            <a:pPr marL="368300" marR="219710" indent="-343535">
              <a:lnSpc>
                <a:spcPts val="3460"/>
              </a:lnSpc>
              <a:spcBef>
                <a:spcPts val="820"/>
              </a:spcBef>
              <a:buFont typeface="Arial"/>
              <a:buChar char="•"/>
              <a:tabLst>
                <a:tab pos="368300" algn="l"/>
                <a:tab pos="368935" algn="l"/>
              </a:tabLst>
            </a:pPr>
            <a:r>
              <a:rPr sz="2800" spc="5" dirty="0">
                <a:latin typeface="Carlito"/>
                <a:cs typeface="Carlito"/>
              </a:rPr>
              <a:t>12</a:t>
            </a:r>
            <a:r>
              <a:rPr sz="2800" spc="7" baseline="25132" dirty="0">
                <a:latin typeface="Carlito"/>
                <a:cs typeface="Carlito"/>
              </a:rPr>
              <a:t>TH </a:t>
            </a:r>
            <a:r>
              <a:rPr sz="2800" dirty="0">
                <a:latin typeface="Carlito"/>
                <a:cs typeface="Carlito"/>
              </a:rPr>
              <a:t>WEEK </a:t>
            </a:r>
            <a:r>
              <a:rPr sz="2800" spc="-60" dirty="0">
                <a:latin typeface="Carlito"/>
                <a:cs typeface="Carlito"/>
              </a:rPr>
              <a:t>GESTATION- </a:t>
            </a:r>
            <a:r>
              <a:rPr sz="2800" spc="-10" dirty="0">
                <a:latin typeface="Carlito"/>
                <a:cs typeface="Carlito"/>
              </a:rPr>
              <a:t>sphincter </a:t>
            </a:r>
            <a:r>
              <a:rPr sz="2800" spc="-5" dirty="0">
                <a:latin typeface="Carlito"/>
                <a:cs typeface="Carlito"/>
              </a:rPr>
              <a:t>pupillae  </a:t>
            </a:r>
            <a:r>
              <a:rPr sz="2800" spc="-10" dirty="0">
                <a:latin typeface="Carlito"/>
                <a:cs typeface="Carlito"/>
              </a:rPr>
              <a:t>appears</a:t>
            </a:r>
            <a:endParaRPr sz="2800">
              <a:latin typeface="Carlito"/>
              <a:cs typeface="Carlito"/>
            </a:endParaRPr>
          </a:p>
          <a:p>
            <a:pPr marL="368300" indent="-34353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68300" algn="l"/>
                <a:tab pos="368935" algn="l"/>
              </a:tabLst>
            </a:pPr>
            <a:r>
              <a:rPr sz="2800" spc="10" dirty="0">
                <a:latin typeface="Carlito"/>
                <a:cs typeface="Carlito"/>
              </a:rPr>
              <a:t>5</a:t>
            </a:r>
            <a:r>
              <a:rPr sz="2800" spc="15" baseline="25132" dirty="0">
                <a:latin typeface="Carlito"/>
                <a:cs typeface="Carlito"/>
              </a:rPr>
              <a:t>TH </a:t>
            </a:r>
            <a:r>
              <a:rPr sz="2800" dirty="0">
                <a:latin typeface="Carlito"/>
                <a:cs typeface="Carlito"/>
              </a:rPr>
              <a:t>MONTH- all </a:t>
            </a:r>
            <a:r>
              <a:rPr sz="2800" spc="-30" dirty="0">
                <a:latin typeface="Carlito"/>
                <a:cs typeface="Carlito"/>
              </a:rPr>
              <a:t>layers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choroid</a:t>
            </a:r>
            <a:r>
              <a:rPr sz="2800" spc="-23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seen</a:t>
            </a:r>
            <a:endParaRPr sz="2800">
              <a:latin typeface="Carlito"/>
              <a:cs typeface="Carlito"/>
            </a:endParaRPr>
          </a:p>
          <a:p>
            <a:pPr marL="2327275">
              <a:lnSpc>
                <a:spcPct val="100000"/>
              </a:lnSpc>
              <a:spcBef>
                <a:spcPts val="380"/>
              </a:spcBef>
            </a:pPr>
            <a:r>
              <a:rPr sz="2800" dirty="0">
                <a:latin typeface="Carlito"/>
                <a:cs typeface="Carlito"/>
              </a:rPr>
              <a:t>- </a:t>
            </a:r>
            <a:r>
              <a:rPr sz="2800" spc="-5" dirty="0">
                <a:latin typeface="Carlito"/>
                <a:cs typeface="Carlito"/>
              </a:rPr>
              <a:t>iris fully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developed</a:t>
            </a:r>
            <a:endParaRPr sz="2800">
              <a:latin typeface="Carlito"/>
              <a:cs typeface="Carlito"/>
            </a:endParaRPr>
          </a:p>
          <a:p>
            <a:pPr marL="368300" marR="17780" indent="-343535">
              <a:lnSpc>
                <a:spcPts val="3460"/>
              </a:lnSpc>
              <a:spcBef>
                <a:spcPts val="819"/>
              </a:spcBef>
              <a:buFont typeface="Arial"/>
              <a:buChar char="•"/>
              <a:tabLst>
                <a:tab pos="368300" algn="l"/>
                <a:tab pos="368935" algn="l"/>
              </a:tabLst>
            </a:pPr>
            <a:r>
              <a:rPr sz="2800" spc="10" dirty="0">
                <a:latin typeface="Carlito"/>
                <a:cs typeface="Carlito"/>
              </a:rPr>
              <a:t>6</a:t>
            </a:r>
            <a:r>
              <a:rPr sz="2800" spc="15" baseline="25132" dirty="0">
                <a:latin typeface="Carlito"/>
                <a:cs typeface="Carlito"/>
              </a:rPr>
              <a:t>TH </a:t>
            </a:r>
            <a:r>
              <a:rPr sz="2800" dirty="0">
                <a:latin typeface="Carlito"/>
                <a:cs typeface="Carlito"/>
              </a:rPr>
              <a:t>MONTH- </a:t>
            </a:r>
            <a:r>
              <a:rPr sz="2800" spc="-15" dirty="0">
                <a:latin typeface="Carlito"/>
                <a:cs typeface="Carlito"/>
              </a:rPr>
              <a:t>dilator </a:t>
            </a:r>
            <a:r>
              <a:rPr sz="2800" dirty="0">
                <a:latin typeface="Carlito"/>
                <a:cs typeface="Carlito"/>
              </a:rPr>
              <a:t>muscle </a:t>
            </a:r>
            <a:r>
              <a:rPr sz="2800" spc="-5" dirty="0">
                <a:latin typeface="Carlito"/>
                <a:cs typeface="Carlito"/>
              </a:rPr>
              <a:t>begins </a:t>
            </a:r>
            <a:r>
              <a:rPr sz="2800" spc="-2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form,  </a:t>
            </a:r>
            <a:r>
              <a:rPr sz="2800" spc="-10" dirty="0">
                <a:latin typeface="Carlito"/>
                <a:cs typeface="Carlito"/>
              </a:rPr>
              <a:t>sphincter </a:t>
            </a:r>
            <a:r>
              <a:rPr sz="2800" dirty="0">
                <a:latin typeface="Carlito"/>
                <a:cs typeface="Carlito"/>
              </a:rPr>
              <a:t>muscle is </a:t>
            </a:r>
            <a:r>
              <a:rPr sz="2800" spc="-5" dirty="0">
                <a:latin typeface="Carlito"/>
                <a:cs typeface="Carlito"/>
              </a:rPr>
              <a:t>fully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formed</a:t>
            </a:r>
            <a:endParaRPr sz="2800">
              <a:latin typeface="Carlito"/>
              <a:cs typeface="Carlito"/>
            </a:endParaRPr>
          </a:p>
          <a:p>
            <a:pPr marL="368300" marR="493395" indent="-343535">
              <a:lnSpc>
                <a:spcPct val="90000"/>
              </a:lnSpc>
              <a:spcBef>
                <a:spcPts val="715"/>
              </a:spcBef>
              <a:buFont typeface="Arial"/>
              <a:buChar char="•"/>
              <a:tabLst>
                <a:tab pos="368300" algn="l"/>
                <a:tab pos="368935" algn="l"/>
              </a:tabLst>
            </a:pPr>
            <a:r>
              <a:rPr sz="2800" spc="-60" dirty="0">
                <a:latin typeface="Carlito"/>
                <a:cs typeface="Carlito"/>
              </a:rPr>
              <a:t>POSTNATAL </a:t>
            </a:r>
            <a:r>
              <a:rPr sz="2800" spc="-5" dirty="0">
                <a:latin typeface="Carlito"/>
                <a:cs typeface="Carlito"/>
              </a:rPr>
              <a:t>PERIOD- </a:t>
            </a:r>
            <a:r>
              <a:rPr sz="2800" spc="-15" dirty="0">
                <a:latin typeface="Carlito"/>
                <a:cs typeface="Carlito"/>
              </a:rPr>
              <a:t>dilator </a:t>
            </a:r>
            <a:r>
              <a:rPr sz="2800" spc="-5" dirty="0">
                <a:latin typeface="Carlito"/>
                <a:cs typeface="Carlito"/>
              </a:rPr>
              <a:t>muscle fully  </a:t>
            </a:r>
            <a:r>
              <a:rPr sz="2800" spc="-15" dirty="0">
                <a:latin typeface="Carlito"/>
                <a:cs typeface="Carlito"/>
              </a:rPr>
              <a:t>formed </a:t>
            </a:r>
            <a:r>
              <a:rPr sz="2800" spc="-10" dirty="0">
                <a:latin typeface="Carlito"/>
                <a:cs typeface="Carlito"/>
              </a:rPr>
              <a:t>by </a:t>
            </a:r>
            <a:r>
              <a:rPr sz="2800" dirty="0">
                <a:latin typeface="Carlito"/>
                <a:cs typeface="Carlito"/>
              </a:rPr>
              <a:t>5 </a:t>
            </a:r>
            <a:r>
              <a:rPr sz="2800" spc="-20" dirty="0">
                <a:latin typeface="Carlito"/>
                <a:cs typeface="Carlito"/>
              </a:rPr>
              <a:t>years, </a:t>
            </a:r>
            <a:r>
              <a:rPr sz="2800" spc="-5" dirty="0">
                <a:latin typeface="Carlito"/>
                <a:cs typeface="Carlito"/>
              </a:rPr>
              <a:t>iris </a:t>
            </a:r>
            <a:r>
              <a:rPr sz="2800" spc="-15" dirty="0">
                <a:latin typeface="Carlito"/>
                <a:cs typeface="Carlito"/>
              </a:rPr>
              <a:t>stromal </a:t>
            </a:r>
            <a:r>
              <a:rPr sz="2800" spc="-10" dirty="0">
                <a:latin typeface="Carlito"/>
                <a:cs typeface="Carlito"/>
              </a:rPr>
              <a:t>pigment  develops </a:t>
            </a:r>
            <a:r>
              <a:rPr sz="2800" spc="-20" dirty="0">
                <a:latin typeface="Carlito"/>
                <a:cs typeface="Carlito"/>
              </a:rPr>
              <a:t>after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birth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0388" y="461899"/>
            <a:ext cx="904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dirty="0">
                <a:uFill>
                  <a:solidFill>
                    <a:srgbClr val="000000"/>
                  </a:solidFill>
                </a:uFill>
              </a:rPr>
              <a:t>IRIS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76234" cy="39287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Anterior </a:t>
            </a:r>
            <a:r>
              <a:rPr sz="3200" spc="-15" dirty="0">
                <a:latin typeface="Carlito"/>
                <a:cs typeface="Carlito"/>
              </a:rPr>
              <a:t>most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part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0" dirty="0">
                <a:latin typeface="Carlito"/>
                <a:cs typeface="Carlito"/>
              </a:rPr>
              <a:t>Avg </a:t>
            </a:r>
            <a:r>
              <a:rPr sz="3200" spc="-10" dirty="0">
                <a:latin typeface="Carlito"/>
                <a:cs typeface="Carlito"/>
              </a:rPr>
              <a:t>diameter- </a:t>
            </a:r>
            <a:r>
              <a:rPr sz="3200" spc="-5" dirty="0">
                <a:latin typeface="Carlito"/>
                <a:cs typeface="Carlito"/>
              </a:rPr>
              <a:t>12mm, thickness-</a:t>
            </a:r>
            <a:r>
              <a:rPr sz="3200" spc="8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0.5mm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rlito"/>
                <a:cs typeface="Carlito"/>
              </a:rPr>
              <a:t>In </a:t>
            </a:r>
            <a:r>
              <a:rPr sz="3200" spc="-15" dirty="0">
                <a:latin typeface="Carlito"/>
                <a:cs typeface="Carlito"/>
              </a:rPr>
              <a:t>centre </a:t>
            </a:r>
            <a:r>
              <a:rPr sz="3200" dirty="0">
                <a:latin typeface="Carlito"/>
                <a:cs typeface="Carlito"/>
              </a:rPr>
              <a:t>an </a:t>
            </a:r>
            <a:r>
              <a:rPr sz="3200" spc="-5" dirty="0">
                <a:latin typeface="Carlito"/>
                <a:cs typeface="Carlito"/>
              </a:rPr>
              <a:t>aperture of </a:t>
            </a:r>
            <a:r>
              <a:rPr sz="3200" dirty="0">
                <a:latin typeface="Carlito"/>
                <a:cs typeface="Carlito"/>
              </a:rPr>
              <a:t>3-4mm-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PUPIL</a:t>
            </a:r>
            <a:endParaRPr sz="320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Thinnest </a:t>
            </a:r>
            <a:r>
              <a:rPr sz="3200" spc="-15" dirty="0">
                <a:latin typeface="Carlito"/>
                <a:cs typeface="Carlito"/>
              </a:rPr>
              <a:t>at </a:t>
            </a:r>
            <a:r>
              <a:rPr sz="3200" dirty="0">
                <a:latin typeface="Carlito"/>
                <a:cs typeface="Carlito"/>
              </a:rPr>
              <a:t>its </a:t>
            </a:r>
            <a:r>
              <a:rPr sz="3200" spc="-10" dirty="0">
                <a:latin typeface="Carlito"/>
                <a:cs typeface="Carlito"/>
              </a:rPr>
              <a:t>root- </a:t>
            </a:r>
            <a:r>
              <a:rPr sz="3200" spc="-20" dirty="0">
                <a:latin typeface="Carlito"/>
                <a:cs typeface="Carlito"/>
              </a:rPr>
              <a:t>tears </a:t>
            </a:r>
            <a:r>
              <a:rPr sz="3200" spc="-30" dirty="0">
                <a:latin typeface="Carlito"/>
                <a:cs typeface="Carlito"/>
              </a:rPr>
              <a:t>away </a:t>
            </a:r>
            <a:r>
              <a:rPr sz="3200" dirty="0">
                <a:latin typeface="Carlito"/>
                <a:cs typeface="Carlito"/>
              </a:rPr>
              <a:t>easily </a:t>
            </a:r>
            <a:r>
              <a:rPr sz="3200" spc="-5" dirty="0">
                <a:latin typeface="Carlito"/>
                <a:cs typeface="Carlito"/>
              </a:rPr>
              <a:t>on </a:t>
            </a:r>
            <a:r>
              <a:rPr sz="3200" spc="-10" dirty="0">
                <a:latin typeface="Carlito"/>
                <a:cs typeface="Carlito"/>
              </a:rPr>
              <a:t>blunt  trauma-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IRIDODIALYSIS</a:t>
            </a:r>
            <a:endParaRPr sz="3200">
              <a:latin typeface="Carlito"/>
              <a:cs typeface="Carlito"/>
            </a:endParaRPr>
          </a:p>
          <a:p>
            <a:pPr marL="355600" marR="90043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Divides space </a:t>
            </a:r>
            <a:r>
              <a:rPr sz="3200" spc="-20" dirty="0">
                <a:latin typeface="Carlito"/>
                <a:cs typeface="Carlito"/>
              </a:rPr>
              <a:t>into </a:t>
            </a:r>
            <a:r>
              <a:rPr sz="3200" spc="-10" dirty="0">
                <a:latin typeface="Carlito"/>
                <a:cs typeface="Carlito"/>
              </a:rPr>
              <a:t>anterior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posterior  </a:t>
            </a:r>
            <a:r>
              <a:rPr sz="3200" dirty="0">
                <a:latin typeface="Carlito"/>
                <a:cs typeface="Carlito"/>
              </a:rPr>
              <a:t>chamber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786383" y="3500628"/>
              <a:ext cx="7988300" cy="3111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1372" y="214884"/>
              <a:ext cx="6667500" cy="3238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0952"/>
            <a:ext cx="4157979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" dirty="0"/>
              <a:t>MACROSCOPIC</a:t>
            </a:r>
            <a:r>
              <a:rPr sz="2700" spc="-30" dirty="0"/>
              <a:t> </a:t>
            </a:r>
            <a:r>
              <a:rPr sz="2700" spc="-5" dirty="0"/>
              <a:t>APPEARANCE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0" y="977646"/>
            <a:ext cx="9144000" cy="54685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TWO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SURFACES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rlito"/>
                <a:cs typeface="Carlito"/>
              </a:rPr>
              <a:t>A)ANTERIOR</a:t>
            </a:r>
            <a:r>
              <a:rPr sz="2400" b="1" spc="10" dirty="0">
                <a:latin typeface="Carlito"/>
                <a:cs typeface="Carlito"/>
              </a:rPr>
              <a:t> </a:t>
            </a:r>
            <a:r>
              <a:rPr sz="2400" b="1" spc="-25" dirty="0">
                <a:latin typeface="Carlito"/>
                <a:cs typeface="Carlito"/>
              </a:rPr>
              <a:t>SURFACE</a:t>
            </a:r>
            <a:endParaRPr sz="2400">
              <a:latin typeface="Carlito"/>
              <a:cs typeface="Carlito"/>
            </a:endParaRPr>
          </a:p>
          <a:p>
            <a:pPr marL="527685" marR="5080" indent="-51562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591820" algn="l"/>
                <a:tab pos="592455" algn="l"/>
              </a:tabLst>
            </a:pPr>
            <a:r>
              <a:rPr sz="2000" dirty="0"/>
              <a:t>	</a:t>
            </a:r>
            <a:r>
              <a:rPr sz="2400" b="1" spc="-15" dirty="0">
                <a:latin typeface="Carlito"/>
                <a:cs typeface="Carlito"/>
              </a:rPr>
              <a:t>Collarette</a:t>
            </a:r>
            <a:r>
              <a:rPr sz="2400" spc="-15" dirty="0">
                <a:latin typeface="Carlito"/>
                <a:cs typeface="Carlito"/>
              </a:rPr>
              <a:t>- </a:t>
            </a:r>
            <a:r>
              <a:rPr sz="2400" spc="-10" dirty="0">
                <a:latin typeface="Carlito"/>
                <a:cs typeface="Carlito"/>
              </a:rPr>
              <a:t>zigzag </a:t>
            </a:r>
            <a:r>
              <a:rPr sz="2400" spc="-5" dirty="0">
                <a:latin typeface="Carlito"/>
                <a:cs typeface="Carlito"/>
              </a:rPr>
              <a:t>line, 2mm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spc="-10" dirty="0">
                <a:latin typeface="Carlito"/>
                <a:cs typeface="Carlito"/>
              </a:rPr>
              <a:t>pupil, </a:t>
            </a:r>
            <a:r>
              <a:rPr sz="2400" spc="-20" dirty="0">
                <a:latin typeface="Carlito"/>
                <a:cs typeface="Carlito"/>
              </a:rPr>
              <a:t>thickest, </a:t>
            </a:r>
            <a:r>
              <a:rPr sz="2400" spc="-10" dirty="0">
                <a:latin typeface="Carlito"/>
                <a:cs typeface="Carlito"/>
              </a:rPr>
              <a:t>represents  </a:t>
            </a:r>
            <a:r>
              <a:rPr sz="2400" spc="-15" dirty="0">
                <a:latin typeface="Carlito"/>
                <a:cs typeface="Carlito"/>
              </a:rPr>
              <a:t>attachment </a:t>
            </a:r>
            <a:r>
              <a:rPr sz="2400" spc="-5" dirty="0">
                <a:latin typeface="Carlito"/>
                <a:cs typeface="Carlito"/>
              </a:rPr>
              <a:t>of pupillary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membrane</a:t>
            </a:r>
            <a:endParaRPr sz="24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400" spc="-5" dirty="0">
                <a:latin typeface="Carlito"/>
                <a:cs typeface="Carlito"/>
              </a:rPr>
              <a:t>Divides </a:t>
            </a:r>
            <a:r>
              <a:rPr sz="2400" spc="-10" dirty="0">
                <a:latin typeface="Carlito"/>
                <a:cs typeface="Carlito"/>
              </a:rPr>
              <a:t>surface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into-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2400" b="1" spc="-5" dirty="0">
                <a:latin typeface="Carlito"/>
                <a:cs typeface="Carlito"/>
              </a:rPr>
              <a:t>a)	</a:t>
            </a:r>
            <a:r>
              <a:rPr sz="2400" b="1" spc="-15" dirty="0">
                <a:latin typeface="Carlito"/>
                <a:cs typeface="Carlito"/>
              </a:rPr>
              <a:t>CILIARY ZONE-</a:t>
            </a:r>
            <a:r>
              <a:rPr sz="2400" b="1" spc="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c/b</a:t>
            </a:r>
            <a:endParaRPr sz="2400">
              <a:latin typeface="Carlito"/>
              <a:cs typeface="Carlito"/>
            </a:endParaRPr>
          </a:p>
          <a:p>
            <a:pPr marL="591820" indent="-579755">
              <a:lnSpc>
                <a:spcPct val="100000"/>
              </a:lnSpc>
              <a:buFont typeface="Wingdings"/>
              <a:buChar char=""/>
              <a:tabLst>
                <a:tab pos="591820" algn="l"/>
                <a:tab pos="592455" algn="l"/>
              </a:tabLst>
            </a:pPr>
            <a:r>
              <a:rPr sz="2400" spc="-5" dirty="0">
                <a:latin typeface="Carlito"/>
                <a:cs typeface="Carlito"/>
              </a:rPr>
              <a:t>Radial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streaks</a:t>
            </a:r>
            <a:endParaRPr sz="24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spc="-5" dirty="0">
                <a:latin typeface="Carlito"/>
                <a:cs typeface="Carlito"/>
              </a:rPr>
              <a:t>Crypts- </a:t>
            </a:r>
            <a:r>
              <a:rPr sz="2400" spc="-10" dirty="0">
                <a:latin typeface="Carlito"/>
                <a:cs typeface="Carlito"/>
              </a:rPr>
              <a:t>peripheral-near </a:t>
            </a:r>
            <a:r>
              <a:rPr sz="2400" spc="-5" dirty="0">
                <a:latin typeface="Carlito"/>
                <a:cs typeface="Carlito"/>
              </a:rPr>
              <a:t>the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iris</a:t>
            </a:r>
            <a:endParaRPr sz="2400">
              <a:latin typeface="Carlito"/>
              <a:cs typeface="Carlito"/>
            </a:endParaRPr>
          </a:p>
          <a:p>
            <a:pPr marL="1282065">
              <a:lnSpc>
                <a:spcPct val="100000"/>
              </a:lnSpc>
            </a:pPr>
            <a:r>
              <a:rPr sz="2400" spc="-15" dirty="0">
                <a:latin typeface="Carlito"/>
                <a:cs typeface="Carlito"/>
              </a:rPr>
              <a:t>central- </a:t>
            </a:r>
            <a:r>
              <a:rPr sz="2400" spc="-10" dirty="0">
                <a:latin typeface="Carlito"/>
                <a:cs typeface="Carlito"/>
              </a:rPr>
              <a:t>near</a:t>
            </a:r>
            <a:r>
              <a:rPr sz="2400" spc="2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collarette</a:t>
            </a:r>
            <a:endParaRPr sz="24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spc="-10" dirty="0">
                <a:latin typeface="Carlito"/>
                <a:cs typeface="Carlito"/>
              </a:rPr>
              <a:t>Contraction </a:t>
            </a:r>
            <a:r>
              <a:rPr sz="2400" spc="-15" dirty="0">
                <a:latin typeface="Carlito"/>
                <a:cs typeface="Carlito"/>
              </a:rPr>
              <a:t>furrows- faints </a:t>
            </a:r>
            <a:r>
              <a:rPr sz="2400" spc="-5" dirty="0">
                <a:latin typeface="Carlito"/>
                <a:cs typeface="Carlito"/>
              </a:rPr>
              <a:t>lines </a:t>
            </a:r>
            <a:r>
              <a:rPr sz="2400" spc="-10" dirty="0">
                <a:latin typeface="Carlito"/>
                <a:cs typeface="Carlito"/>
              </a:rPr>
              <a:t>outside</a:t>
            </a:r>
            <a:r>
              <a:rPr sz="2400" spc="6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collarette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b) </a:t>
            </a:r>
            <a:r>
              <a:rPr sz="2400" b="1" spc="-15" dirty="0">
                <a:latin typeface="Carlito"/>
                <a:cs typeface="Carlito"/>
              </a:rPr>
              <a:t>PUPILLARY</a:t>
            </a:r>
            <a:r>
              <a:rPr sz="2400" b="1" spc="25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ZONE-</a:t>
            </a:r>
            <a:endParaRPr sz="24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spc="-10" dirty="0">
                <a:latin typeface="Carlito"/>
                <a:cs typeface="Carlito"/>
              </a:rPr>
              <a:t>Between </a:t>
            </a:r>
            <a:r>
              <a:rPr sz="2400" spc="-20" dirty="0">
                <a:latin typeface="Carlito"/>
                <a:cs typeface="Carlito"/>
              </a:rPr>
              <a:t>collarette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pigmented</a:t>
            </a:r>
            <a:r>
              <a:rPr sz="2400" spc="9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frill</a:t>
            </a:r>
            <a:endParaRPr sz="240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spc="-10" dirty="0">
                <a:latin typeface="Carlito"/>
                <a:cs typeface="Carlito"/>
              </a:rPr>
              <a:t>Pigmented </a:t>
            </a:r>
            <a:r>
              <a:rPr sz="2400" spc="-5" dirty="0">
                <a:latin typeface="Carlito"/>
                <a:cs typeface="Carlito"/>
              </a:rPr>
              <a:t>frill- </a:t>
            </a:r>
            <a:r>
              <a:rPr sz="2400" spc="-10" dirty="0">
                <a:latin typeface="Carlito"/>
                <a:cs typeface="Carlito"/>
              </a:rPr>
              <a:t>black pigment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spc="-5" dirty="0">
                <a:latin typeface="Carlito"/>
                <a:cs typeface="Carlito"/>
              </a:rPr>
              <a:t>pupillary</a:t>
            </a:r>
            <a:r>
              <a:rPr sz="2400" spc="6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margin</a:t>
            </a:r>
            <a:endParaRPr sz="2400">
              <a:latin typeface="Carlito"/>
              <a:cs typeface="Carlito"/>
            </a:endParaRPr>
          </a:p>
          <a:p>
            <a:pPr marL="2235200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-represents ant </a:t>
            </a:r>
            <a:r>
              <a:rPr sz="2400" spc="-5" dirty="0">
                <a:latin typeface="Carlito"/>
                <a:cs typeface="Carlito"/>
              </a:rPr>
              <a:t>end </a:t>
            </a:r>
            <a:r>
              <a:rPr sz="2400" dirty="0">
                <a:latin typeface="Carlito"/>
                <a:cs typeface="Carlito"/>
              </a:rPr>
              <a:t>of </a:t>
            </a:r>
            <a:r>
              <a:rPr sz="2400" spc="-5" dirty="0">
                <a:latin typeface="Carlito"/>
                <a:cs typeface="Carlito"/>
              </a:rPr>
              <a:t>optic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cup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244" y="784859"/>
            <a:ext cx="5554980" cy="5341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973</Words>
  <Application>Microsoft Office PowerPoint</Application>
  <PresentationFormat>On-screen Show (4:3)</PresentationFormat>
  <Paragraphs>199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ANATOMY OF UVEA</vt:lpstr>
      <vt:lpstr> INTRODUCTION</vt:lpstr>
      <vt:lpstr>EMBRYOLOGY</vt:lpstr>
      <vt:lpstr>Slide 4</vt:lpstr>
      <vt:lpstr>MILESTONES</vt:lpstr>
      <vt:lpstr>IRIS</vt:lpstr>
      <vt:lpstr>Slide 7</vt:lpstr>
      <vt:lpstr>MACROSCOPIC APPEARANCE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FUNCTIONS OF IRIS</vt:lpstr>
      <vt:lpstr>CILIARY BODY</vt:lpstr>
      <vt:lpstr>Slide 19</vt:lpstr>
      <vt:lpstr>Slide 20</vt:lpstr>
      <vt:lpstr>Slide 21</vt:lpstr>
      <vt:lpstr>Slide 22</vt:lpstr>
      <vt:lpstr>Slide 23</vt:lpstr>
      <vt:lpstr>Slide 24</vt:lpstr>
      <vt:lpstr>FUNCTIONS OF CILIARY BODY</vt:lpstr>
      <vt:lpstr>CHOROID</vt:lpstr>
      <vt:lpstr>Slide 27</vt:lpstr>
      <vt:lpstr>MICROSCOPIC STRUCTURE</vt:lpstr>
      <vt:lpstr>Slide 29</vt:lpstr>
      <vt:lpstr>Slide 30</vt:lpstr>
      <vt:lpstr>Slide 31</vt:lpstr>
      <vt:lpstr>FUNCTIONS OF CHOROID</vt:lpstr>
      <vt:lpstr>BLOOD SUPPLY UVEAL TRACT</vt:lpstr>
      <vt:lpstr>Slide 34</vt:lpstr>
      <vt:lpstr>Slide 35</vt:lpstr>
      <vt:lpstr>Slide 36</vt:lpstr>
      <vt:lpstr>Slide 37</vt:lpstr>
      <vt:lpstr>VENOUS DRAINAGE</vt:lpstr>
      <vt:lpstr>Slide 39</vt:lpstr>
      <vt:lpstr>CONGENITAL ANOMALIES</vt:lpstr>
      <vt:lpstr>Slide 41</vt:lpstr>
      <vt:lpstr>BRUSHFIELD SPOTS IN DOWNS SYNDROME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UVEA</dc:title>
  <cp:lastModifiedBy>User</cp:lastModifiedBy>
  <cp:revision>2</cp:revision>
  <dcterms:created xsi:type="dcterms:W3CDTF">2020-04-10T12:04:04Z</dcterms:created>
  <dcterms:modified xsi:type="dcterms:W3CDTF">2020-04-11T04:09:08Z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2020-04-10T00:00:00Z</vt:filetime>
  </property>
</Properties>
</file>