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1"/>
  </p:notesMasterIdLst>
  <p:sldIdLst>
    <p:sldId id="256" r:id="rId2"/>
    <p:sldId id="270" r:id="rId3"/>
    <p:sldId id="271" r:id="rId4"/>
    <p:sldId id="257" r:id="rId5"/>
    <p:sldId id="264" r:id="rId6"/>
    <p:sldId id="318" r:id="rId7"/>
    <p:sldId id="319" r:id="rId8"/>
    <p:sldId id="393" r:id="rId9"/>
    <p:sldId id="364" r:id="rId10"/>
    <p:sldId id="365" r:id="rId11"/>
    <p:sldId id="258" r:id="rId12"/>
    <p:sldId id="348" r:id="rId13"/>
    <p:sldId id="261" r:id="rId14"/>
    <p:sldId id="262" r:id="rId15"/>
    <p:sldId id="349" r:id="rId16"/>
    <p:sldId id="274" r:id="rId17"/>
    <p:sldId id="351" r:id="rId18"/>
    <p:sldId id="279" r:id="rId19"/>
    <p:sldId id="352" r:id="rId20"/>
    <p:sldId id="354" r:id="rId21"/>
    <p:sldId id="355" r:id="rId22"/>
    <p:sldId id="333" r:id="rId23"/>
    <p:sldId id="353" r:id="rId24"/>
    <p:sldId id="334" r:id="rId25"/>
    <p:sldId id="338" r:id="rId26"/>
    <p:sldId id="263" r:id="rId27"/>
    <p:sldId id="356" r:id="rId28"/>
    <p:sldId id="265" r:id="rId29"/>
    <p:sldId id="336" r:id="rId30"/>
    <p:sldId id="260" r:id="rId31"/>
    <p:sldId id="329" r:id="rId32"/>
    <p:sldId id="358" r:id="rId33"/>
    <p:sldId id="344" r:id="rId34"/>
    <p:sldId id="361" r:id="rId35"/>
    <p:sldId id="360" r:id="rId36"/>
    <p:sldId id="267" r:id="rId37"/>
    <p:sldId id="283" r:id="rId38"/>
    <p:sldId id="362" r:id="rId39"/>
    <p:sldId id="363" r:id="rId40"/>
    <p:sldId id="287" r:id="rId41"/>
    <p:sldId id="284" r:id="rId42"/>
    <p:sldId id="288" r:id="rId43"/>
    <p:sldId id="342" r:id="rId44"/>
    <p:sldId id="289" r:id="rId45"/>
    <p:sldId id="343" r:id="rId46"/>
    <p:sldId id="327" r:id="rId47"/>
    <p:sldId id="368" r:id="rId48"/>
    <p:sldId id="290" r:id="rId49"/>
    <p:sldId id="292" r:id="rId50"/>
    <p:sldId id="291" r:id="rId51"/>
    <p:sldId id="369" r:id="rId52"/>
    <p:sldId id="370" r:id="rId53"/>
    <p:sldId id="375" r:id="rId54"/>
    <p:sldId id="293" r:id="rId55"/>
    <p:sldId id="297" r:id="rId56"/>
    <p:sldId id="371" r:id="rId57"/>
    <p:sldId id="298" r:id="rId58"/>
    <p:sldId id="304" r:id="rId59"/>
    <p:sldId id="308" r:id="rId60"/>
    <p:sldId id="346" r:id="rId61"/>
    <p:sldId id="309" r:id="rId62"/>
    <p:sldId id="295" r:id="rId63"/>
    <p:sldId id="310" r:id="rId64"/>
    <p:sldId id="312" r:id="rId65"/>
    <p:sldId id="316" r:id="rId66"/>
    <p:sldId id="315" r:id="rId67"/>
    <p:sldId id="378" r:id="rId68"/>
    <p:sldId id="380" r:id="rId69"/>
    <p:sldId id="313" r:id="rId70"/>
    <p:sldId id="382" r:id="rId71"/>
    <p:sldId id="383" r:id="rId72"/>
    <p:sldId id="384" r:id="rId73"/>
    <p:sldId id="385" r:id="rId74"/>
    <p:sldId id="387" r:id="rId75"/>
    <p:sldId id="388" r:id="rId76"/>
    <p:sldId id="390" r:id="rId77"/>
    <p:sldId id="391" r:id="rId78"/>
    <p:sldId id="392" r:id="rId79"/>
    <p:sldId id="394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8" autoAdjust="0"/>
    <p:restoredTop sz="94692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68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7E5862-84A5-4EC3-A091-F22A007D3E13}" type="doc">
      <dgm:prSet loTypeId="urn:microsoft.com/office/officeart/2008/layout/HorizontalMultiLevelHierarchy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89051B5-2C9C-41E1-AAC5-33141BEB85A1}">
      <dgm:prSet phldrT="[Text]"/>
      <dgm:spPr/>
      <dgm:t>
        <a:bodyPr/>
        <a:lstStyle/>
        <a:p>
          <a:r>
            <a:rPr lang="en-US" dirty="0" smtClean="0"/>
            <a:t>Photoreceptor</a:t>
          </a:r>
          <a:endParaRPr lang="en-IN" dirty="0"/>
        </a:p>
      </dgm:t>
    </dgm:pt>
    <dgm:pt modelId="{CD4C516B-DA10-46C0-8949-6511BF04295C}" type="parTrans" cxnId="{44537AE2-28A2-413B-B764-86031AFE1903}">
      <dgm:prSet/>
      <dgm:spPr/>
      <dgm:t>
        <a:bodyPr/>
        <a:lstStyle/>
        <a:p>
          <a:endParaRPr lang="en-IN"/>
        </a:p>
      </dgm:t>
    </dgm:pt>
    <dgm:pt modelId="{82CEB9BD-6652-4197-8798-EE894E030197}" type="sibTrans" cxnId="{44537AE2-28A2-413B-B764-86031AFE1903}">
      <dgm:prSet/>
      <dgm:spPr/>
      <dgm:t>
        <a:bodyPr/>
        <a:lstStyle/>
        <a:p>
          <a:endParaRPr lang="en-IN"/>
        </a:p>
      </dgm:t>
    </dgm:pt>
    <dgm:pt modelId="{EBD1ABB5-E9AD-401A-AE74-C2E0C13B1836}">
      <dgm:prSet phldrT="[Text]" custT="1"/>
      <dgm:spPr/>
      <dgm:t>
        <a:bodyPr/>
        <a:lstStyle/>
        <a:p>
          <a:r>
            <a:rPr lang="en-US" sz="2800" dirty="0" smtClean="0"/>
            <a:t>Cell body</a:t>
          </a:r>
          <a:endParaRPr lang="en-IN" sz="2800" dirty="0"/>
        </a:p>
      </dgm:t>
    </dgm:pt>
    <dgm:pt modelId="{2F88B3F9-C94E-431D-B4F0-8B16DF7BD25E}" type="parTrans" cxnId="{99C12671-4C40-416E-80E3-9C0F6990C015}">
      <dgm:prSet/>
      <dgm:spPr/>
      <dgm:t>
        <a:bodyPr/>
        <a:lstStyle/>
        <a:p>
          <a:endParaRPr lang="en-IN"/>
        </a:p>
      </dgm:t>
    </dgm:pt>
    <dgm:pt modelId="{7D639652-E705-451E-8B6F-C437DA2FA806}" type="sibTrans" cxnId="{99C12671-4C40-416E-80E3-9C0F6990C015}">
      <dgm:prSet/>
      <dgm:spPr/>
      <dgm:t>
        <a:bodyPr/>
        <a:lstStyle/>
        <a:p>
          <a:endParaRPr lang="en-IN"/>
        </a:p>
      </dgm:t>
    </dgm:pt>
    <dgm:pt modelId="{7555B65D-98DB-4E25-B170-25239CCF333D}">
      <dgm:prSet phldrT="[Text]" custT="1"/>
      <dgm:spPr/>
      <dgm:t>
        <a:bodyPr/>
        <a:lstStyle/>
        <a:p>
          <a:r>
            <a:rPr lang="en-US" sz="2800" dirty="0" smtClean="0"/>
            <a:t>Nucleus</a:t>
          </a:r>
          <a:endParaRPr lang="en-IN" sz="2800" dirty="0"/>
        </a:p>
      </dgm:t>
    </dgm:pt>
    <dgm:pt modelId="{B516F4CC-0E1D-49E4-BF16-B9338D35A227}" type="parTrans" cxnId="{1738D13D-FB6B-4436-9C09-B3FF825DD200}">
      <dgm:prSet/>
      <dgm:spPr/>
      <dgm:t>
        <a:bodyPr/>
        <a:lstStyle/>
        <a:p>
          <a:endParaRPr lang="en-IN"/>
        </a:p>
      </dgm:t>
    </dgm:pt>
    <dgm:pt modelId="{B198F387-8D00-4DA8-A87E-3AE041C42E93}" type="sibTrans" cxnId="{1738D13D-FB6B-4436-9C09-B3FF825DD200}">
      <dgm:prSet/>
      <dgm:spPr/>
      <dgm:t>
        <a:bodyPr/>
        <a:lstStyle/>
        <a:p>
          <a:endParaRPr lang="en-IN"/>
        </a:p>
      </dgm:t>
    </dgm:pt>
    <dgm:pt modelId="{34113828-5DDA-4AB0-B538-9E70A0636F12}">
      <dgm:prSet phldrT="[Text]" custT="1"/>
      <dgm:spPr/>
      <dgm:t>
        <a:bodyPr/>
        <a:lstStyle/>
        <a:p>
          <a:r>
            <a:rPr lang="en-US" sz="2800" dirty="0" smtClean="0"/>
            <a:t>Cell Process</a:t>
          </a:r>
          <a:endParaRPr lang="en-IN" sz="2800" dirty="0"/>
        </a:p>
      </dgm:t>
    </dgm:pt>
    <dgm:pt modelId="{B13BCF77-636B-4800-8A24-7897EECE1832}" type="parTrans" cxnId="{54AAC393-F767-403A-8454-163A9AD07655}">
      <dgm:prSet/>
      <dgm:spPr/>
      <dgm:t>
        <a:bodyPr/>
        <a:lstStyle/>
        <a:p>
          <a:endParaRPr lang="en-IN"/>
        </a:p>
      </dgm:t>
    </dgm:pt>
    <dgm:pt modelId="{4BDAC201-EDD3-4993-9D75-23B58ECCEF60}" type="sibTrans" cxnId="{54AAC393-F767-403A-8454-163A9AD07655}">
      <dgm:prSet/>
      <dgm:spPr/>
      <dgm:t>
        <a:bodyPr/>
        <a:lstStyle/>
        <a:p>
          <a:endParaRPr lang="en-IN"/>
        </a:p>
      </dgm:t>
    </dgm:pt>
    <dgm:pt modelId="{D11C6974-9346-49C1-B460-7BE084C3468E}">
      <dgm:prSet phldrT="[Text]" custT="1"/>
      <dgm:spPr/>
      <dgm:t>
        <a:bodyPr/>
        <a:lstStyle/>
        <a:p>
          <a:r>
            <a:rPr lang="en-US" sz="2800" dirty="0" smtClean="0"/>
            <a:t>Inner</a:t>
          </a:r>
        </a:p>
        <a:p>
          <a:r>
            <a:rPr lang="en-US" sz="2800" dirty="0" smtClean="0"/>
            <a:t>Segment </a:t>
          </a:r>
          <a:endParaRPr lang="en-IN" sz="2800" dirty="0"/>
        </a:p>
      </dgm:t>
    </dgm:pt>
    <dgm:pt modelId="{DBB8C546-8605-4763-B792-9EAE8905DCEB}" type="parTrans" cxnId="{A6585489-D375-405E-8074-EDA7F42D93BE}">
      <dgm:prSet/>
      <dgm:spPr/>
      <dgm:t>
        <a:bodyPr/>
        <a:lstStyle/>
        <a:p>
          <a:endParaRPr lang="en-IN"/>
        </a:p>
      </dgm:t>
    </dgm:pt>
    <dgm:pt modelId="{517922F0-1B4C-44E4-B1F9-AA5F0D596650}" type="sibTrans" cxnId="{A6585489-D375-405E-8074-EDA7F42D93BE}">
      <dgm:prSet/>
      <dgm:spPr/>
      <dgm:t>
        <a:bodyPr/>
        <a:lstStyle/>
        <a:p>
          <a:endParaRPr lang="en-IN"/>
        </a:p>
      </dgm:t>
    </dgm:pt>
    <dgm:pt modelId="{E5A87307-C87E-45A1-A914-D29D47898045}">
      <dgm:prSet phldrT="[Text]" custT="1"/>
      <dgm:spPr/>
      <dgm:t>
        <a:bodyPr/>
        <a:lstStyle/>
        <a:p>
          <a:r>
            <a:rPr lang="en-US" sz="2800" dirty="0" smtClean="0"/>
            <a:t>Outer Segment</a:t>
          </a:r>
          <a:endParaRPr lang="en-IN" sz="2800" dirty="0"/>
        </a:p>
      </dgm:t>
    </dgm:pt>
    <dgm:pt modelId="{B76884A1-514C-47E2-8659-DF71DA9E3275}" type="sibTrans" cxnId="{6A131ECB-BC83-4E0B-A57B-3077AE3939EE}">
      <dgm:prSet/>
      <dgm:spPr/>
      <dgm:t>
        <a:bodyPr/>
        <a:lstStyle/>
        <a:p>
          <a:endParaRPr lang="en-IN"/>
        </a:p>
      </dgm:t>
    </dgm:pt>
    <dgm:pt modelId="{1B69A1A3-55C2-481E-BC6D-93E78F36FDCF}" type="parTrans" cxnId="{6A131ECB-BC83-4E0B-A57B-3077AE3939EE}">
      <dgm:prSet/>
      <dgm:spPr/>
      <dgm:t>
        <a:bodyPr/>
        <a:lstStyle/>
        <a:p>
          <a:endParaRPr lang="en-IN"/>
        </a:p>
      </dgm:t>
    </dgm:pt>
    <dgm:pt modelId="{F8F62903-EE58-4240-ADB1-8A6A17FBF17B}" type="pres">
      <dgm:prSet presAssocID="{D67E5862-84A5-4EC3-A091-F22A007D3E1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69C47CF-7C6B-42CE-A579-700813FEB096}" type="pres">
      <dgm:prSet presAssocID="{F89051B5-2C9C-41E1-AAC5-33141BEB85A1}" presName="root1" presStyleCnt="0"/>
      <dgm:spPr/>
    </dgm:pt>
    <dgm:pt modelId="{CA3F9254-0D42-46A0-9972-E2EFFE136EA6}" type="pres">
      <dgm:prSet presAssocID="{F89051B5-2C9C-41E1-AAC5-33141BEB85A1}" presName="LevelOneTextNode" presStyleLbl="node0" presStyleIdx="0" presStyleCnt="1" custLinFactX="-9352" custLinFactNeighborX="-100000" custLinFactNeighborY="-4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3047A4C3-CDD4-42C8-9977-28C6E8AE9E7E}" type="pres">
      <dgm:prSet presAssocID="{F89051B5-2C9C-41E1-AAC5-33141BEB85A1}" presName="level2hierChild" presStyleCnt="0"/>
      <dgm:spPr/>
    </dgm:pt>
    <dgm:pt modelId="{4CD96552-3C78-446F-A60F-BA64774C931E}" type="pres">
      <dgm:prSet presAssocID="{2F88B3F9-C94E-431D-B4F0-8B16DF7BD25E}" presName="conn2-1" presStyleLbl="parChTrans1D2" presStyleIdx="0" presStyleCnt="5"/>
      <dgm:spPr/>
      <dgm:t>
        <a:bodyPr/>
        <a:lstStyle/>
        <a:p>
          <a:endParaRPr lang="en-IN"/>
        </a:p>
      </dgm:t>
    </dgm:pt>
    <dgm:pt modelId="{D9C3F88B-6FDC-47C2-A8C4-31F147A39312}" type="pres">
      <dgm:prSet presAssocID="{2F88B3F9-C94E-431D-B4F0-8B16DF7BD25E}" presName="connTx" presStyleLbl="parChTrans1D2" presStyleIdx="0" presStyleCnt="5"/>
      <dgm:spPr/>
      <dgm:t>
        <a:bodyPr/>
        <a:lstStyle/>
        <a:p>
          <a:endParaRPr lang="en-IN"/>
        </a:p>
      </dgm:t>
    </dgm:pt>
    <dgm:pt modelId="{BDF61C34-DA87-4621-8021-CBEDC7E38EBE}" type="pres">
      <dgm:prSet presAssocID="{EBD1ABB5-E9AD-401A-AE74-C2E0C13B1836}" presName="root2" presStyleCnt="0"/>
      <dgm:spPr/>
    </dgm:pt>
    <dgm:pt modelId="{66642D13-A3A8-4741-B575-34822B4D6F1D}" type="pres">
      <dgm:prSet presAssocID="{EBD1ABB5-E9AD-401A-AE74-C2E0C13B1836}" presName="LevelTwoTextNode" presStyleLbl="node2" presStyleIdx="0" presStyleCnt="5" custScaleX="69490" custScaleY="75035" custLinFactNeighborX="-30435" custLinFactNeighborY="-6896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68020C4-9839-41D5-BBB3-632FD98D05F3}" type="pres">
      <dgm:prSet presAssocID="{EBD1ABB5-E9AD-401A-AE74-C2E0C13B1836}" presName="level3hierChild" presStyleCnt="0"/>
      <dgm:spPr/>
    </dgm:pt>
    <dgm:pt modelId="{A79A9A06-74D9-40F4-BE9C-C070CFBAD1FD}" type="pres">
      <dgm:prSet presAssocID="{B516F4CC-0E1D-49E4-BF16-B9338D35A227}" presName="conn2-1" presStyleLbl="parChTrans1D2" presStyleIdx="1" presStyleCnt="5"/>
      <dgm:spPr/>
      <dgm:t>
        <a:bodyPr/>
        <a:lstStyle/>
        <a:p>
          <a:endParaRPr lang="en-IN"/>
        </a:p>
      </dgm:t>
    </dgm:pt>
    <dgm:pt modelId="{81615D6C-C7B7-4033-B364-F96748EE9A3E}" type="pres">
      <dgm:prSet presAssocID="{B516F4CC-0E1D-49E4-BF16-B9338D35A227}" presName="connTx" presStyleLbl="parChTrans1D2" presStyleIdx="1" presStyleCnt="5"/>
      <dgm:spPr/>
      <dgm:t>
        <a:bodyPr/>
        <a:lstStyle/>
        <a:p>
          <a:endParaRPr lang="en-IN"/>
        </a:p>
      </dgm:t>
    </dgm:pt>
    <dgm:pt modelId="{B61D18DA-7EC5-47BD-A2F1-F7E45C23851E}" type="pres">
      <dgm:prSet presAssocID="{7555B65D-98DB-4E25-B170-25239CCF333D}" presName="root2" presStyleCnt="0"/>
      <dgm:spPr/>
    </dgm:pt>
    <dgm:pt modelId="{9F1BD88F-7914-4D46-BE27-0DCA0B96B72F}" type="pres">
      <dgm:prSet presAssocID="{7555B65D-98DB-4E25-B170-25239CCF333D}" presName="LevelTwoTextNode" presStyleLbl="node2" presStyleIdx="1" presStyleCnt="5" custScaleX="69491" custScaleY="74983" custLinFactNeighborX="-29073" custLinFactNeighborY="-32315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D0F52385-C58F-4BC3-AA46-812390FB65D4}" type="pres">
      <dgm:prSet presAssocID="{7555B65D-98DB-4E25-B170-25239CCF333D}" presName="level3hierChild" presStyleCnt="0"/>
      <dgm:spPr/>
    </dgm:pt>
    <dgm:pt modelId="{788D5307-D322-4371-A4DD-5CFC99BB09D2}" type="pres">
      <dgm:prSet presAssocID="{B13BCF77-636B-4800-8A24-7897EECE1832}" presName="conn2-1" presStyleLbl="parChTrans1D2" presStyleIdx="2" presStyleCnt="5"/>
      <dgm:spPr/>
      <dgm:t>
        <a:bodyPr/>
        <a:lstStyle/>
        <a:p>
          <a:endParaRPr lang="en-IN"/>
        </a:p>
      </dgm:t>
    </dgm:pt>
    <dgm:pt modelId="{4235BA00-0F32-4DF6-A0E7-19F8804A8240}" type="pres">
      <dgm:prSet presAssocID="{B13BCF77-636B-4800-8A24-7897EECE1832}" presName="connTx" presStyleLbl="parChTrans1D2" presStyleIdx="2" presStyleCnt="5"/>
      <dgm:spPr/>
      <dgm:t>
        <a:bodyPr/>
        <a:lstStyle/>
        <a:p>
          <a:endParaRPr lang="en-IN"/>
        </a:p>
      </dgm:t>
    </dgm:pt>
    <dgm:pt modelId="{2949722F-0905-4563-A611-9F46F4A62D71}" type="pres">
      <dgm:prSet presAssocID="{34113828-5DDA-4AB0-B538-9E70A0636F12}" presName="root2" presStyleCnt="0"/>
      <dgm:spPr/>
    </dgm:pt>
    <dgm:pt modelId="{A55702BE-7DF6-4490-9EC0-743B2383B66C}" type="pres">
      <dgm:prSet presAssocID="{34113828-5DDA-4AB0-B538-9E70A0636F12}" presName="LevelTwoTextNode" presStyleLbl="node2" presStyleIdx="2" presStyleCnt="5" custScaleX="71616" custScaleY="62474" custLinFactNeighborX="-29073" custLinFactNeighborY="-2597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F3988EC-3B61-4B03-BA08-1BFBB8A859AC}" type="pres">
      <dgm:prSet presAssocID="{34113828-5DDA-4AB0-B538-9E70A0636F12}" presName="level3hierChild" presStyleCnt="0"/>
      <dgm:spPr/>
    </dgm:pt>
    <dgm:pt modelId="{20078CA2-A9BC-45A5-B679-2B24B3B5D954}" type="pres">
      <dgm:prSet presAssocID="{DBB8C546-8605-4763-B792-9EAE8905DCEB}" presName="conn2-1" presStyleLbl="parChTrans1D2" presStyleIdx="3" presStyleCnt="5"/>
      <dgm:spPr/>
      <dgm:t>
        <a:bodyPr/>
        <a:lstStyle/>
        <a:p>
          <a:endParaRPr lang="en-IN"/>
        </a:p>
      </dgm:t>
    </dgm:pt>
    <dgm:pt modelId="{B0BE6F31-8584-4188-84B0-6636FF49DDF0}" type="pres">
      <dgm:prSet presAssocID="{DBB8C546-8605-4763-B792-9EAE8905DCEB}" presName="connTx" presStyleLbl="parChTrans1D2" presStyleIdx="3" presStyleCnt="5"/>
      <dgm:spPr/>
      <dgm:t>
        <a:bodyPr/>
        <a:lstStyle/>
        <a:p>
          <a:endParaRPr lang="en-IN"/>
        </a:p>
      </dgm:t>
    </dgm:pt>
    <dgm:pt modelId="{7DDA00BE-32BA-4083-BC06-887A171FD0BD}" type="pres">
      <dgm:prSet presAssocID="{D11C6974-9346-49C1-B460-7BE084C3468E}" presName="root2" presStyleCnt="0"/>
      <dgm:spPr/>
    </dgm:pt>
    <dgm:pt modelId="{375731DE-D715-4FCF-8D85-D2729302F48E}" type="pres">
      <dgm:prSet presAssocID="{D11C6974-9346-49C1-B460-7BE084C3468E}" presName="LevelTwoTextNode" presStyleLbl="node2" presStyleIdx="3" presStyleCnt="5" custScaleX="68893" custScaleY="86694" custLinFactNeighborX="-29073" custLinFactNeighborY="-2588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758C1AB0-B718-425A-8E35-F2DACD7084D6}" type="pres">
      <dgm:prSet presAssocID="{D11C6974-9346-49C1-B460-7BE084C3468E}" presName="level3hierChild" presStyleCnt="0"/>
      <dgm:spPr/>
    </dgm:pt>
    <dgm:pt modelId="{B62AE693-7DB8-4DB4-94C1-7C7B5DF56771}" type="pres">
      <dgm:prSet presAssocID="{1B69A1A3-55C2-481E-BC6D-93E78F36FDCF}" presName="conn2-1" presStyleLbl="parChTrans1D2" presStyleIdx="4" presStyleCnt="5"/>
      <dgm:spPr/>
      <dgm:t>
        <a:bodyPr/>
        <a:lstStyle/>
        <a:p>
          <a:endParaRPr lang="en-IN"/>
        </a:p>
      </dgm:t>
    </dgm:pt>
    <dgm:pt modelId="{35E42FAE-75F4-43EE-91EF-EE211AEF8170}" type="pres">
      <dgm:prSet presAssocID="{1B69A1A3-55C2-481E-BC6D-93E78F36FDCF}" presName="connTx" presStyleLbl="parChTrans1D2" presStyleIdx="4" presStyleCnt="5"/>
      <dgm:spPr/>
      <dgm:t>
        <a:bodyPr/>
        <a:lstStyle/>
        <a:p>
          <a:endParaRPr lang="en-IN"/>
        </a:p>
      </dgm:t>
    </dgm:pt>
    <dgm:pt modelId="{65569F6B-14BE-4368-8A3A-2ECAC589A7A6}" type="pres">
      <dgm:prSet presAssocID="{E5A87307-C87E-45A1-A914-D29D47898045}" presName="root2" presStyleCnt="0"/>
      <dgm:spPr/>
    </dgm:pt>
    <dgm:pt modelId="{C5F22F4A-6E5B-4358-ADA8-4CD3D4B853DE}" type="pres">
      <dgm:prSet presAssocID="{E5A87307-C87E-45A1-A914-D29D47898045}" presName="LevelTwoTextNode" presStyleLbl="node2" presStyleIdx="4" presStyleCnt="5" custScaleX="71617" custScaleY="62473" custLinFactNeighborX="-29073" custLinFactNeighborY="2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55DE072-0159-4437-8489-E2EF415BD408}" type="pres">
      <dgm:prSet presAssocID="{E5A87307-C87E-45A1-A914-D29D47898045}" presName="level3hierChild" presStyleCnt="0"/>
      <dgm:spPr/>
    </dgm:pt>
  </dgm:ptLst>
  <dgm:cxnLst>
    <dgm:cxn modelId="{048BF0E7-D277-4AD0-BE63-A83E86EF963A}" type="presOf" srcId="{D67E5862-84A5-4EC3-A091-F22A007D3E13}" destId="{F8F62903-EE58-4240-ADB1-8A6A17FBF17B}" srcOrd="0" destOrd="0" presId="urn:microsoft.com/office/officeart/2008/layout/HorizontalMultiLevelHierarchy"/>
    <dgm:cxn modelId="{99C12671-4C40-416E-80E3-9C0F6990C015}" srcId="{F89051B5-2C9C-41E1-AAC5-33141BEB85A1}" destId="{EBD1ABB5-E9AD-401A-AE74-C2E0C13B1836}" srcOrd="0" destOrd="0" parTransId="{2F88B3F9-C94E-431D-B4F0-8B16DF7BD25E}" sibTransId="{7D639652-E705-451E-8B6F-C437DA2FA806}"/>
    <dgm:cxn modelId="{236CED32-3496-42CA-83AE-D452A9C88271}" type="presOf" srcId="{7555B65D-98DB-4E25-B170-25239CCF333D}" destId="{9F1BD88F-7914-4D46-BE27-0DCA0B96B72F}" srcOrd="0" destOrd="0" presId="urn:microsoft.com/office/officeart/2008/layout/HorizontalMultiLevelHierarchy"/>
    <dgm:cxn modelId="{1738D13D-FB6B-4436-9C09-B3FF825DD200}" srcId="{F89051B5-2C9C-41E1-AAC5-33141BEB85A1}" destId="{7555B65D-98DB-4E25-B170-25239CCF333D}" srcOrd="1" destOrd="0" parTransId="{B516F4CC-0E1D-49E4-BF16-B9338D35A227}" sibTransId="{B198F387-8D00-4DA8-A87E-3AE041C42E93}"/>
    <dgm:cxn modelId="{2AEDAD33-DCF7-48E1-B0BA-627FD475DAE0}" type="presOf" srcId="{B516F4CC-0E1D-49E4-BF16-B9338D35A227}" destId="{81615D6C-C7B7-4033-B364-F96748EE9A3E}" srcOrd="1" destOrd="0" presId="urn:microsoft.com/office/officeart/2008/layout/HorizontalMultiLevelHierarchy"/>
    <dgm:cxn modelId="{44537AE2-28A2-413B-B764-86031AFE1903}" srcId="{D67E5862-84A5-4EC3-A091-F22A007D3E13}" destId="{F89051B5-2C9C-41E1-AAC5-33141BEB85A1}" srcOrd="0" destOrd="0" parTransId="{CD4C516B-DA10-46C0-8949-6511BF04295C}" sibTransId="{82CEB9BD-6652-4197-8798-EE894E030197}"/>
    <dgm:cxn modelId="{6A131ECB-BC83-4E0B-A57B-3077AE3939EE}" srcId="{F89051B5-2C9C-41E1-AAC5-33141BEB85A1}" destId="{E5A87307-C87E-45A1-A914-D29D47898045}" srcOrd="4" destOrd="0" parTransId="{1B69A1A3-55C2-481E-BC6D-93E78F36FDCF}" sibTransId="{B76884A1-514C-47E2-8659-DF71DA9E3275}"/>
    <dgm:cxn modelId="{4CB58B03-3127-4BA4-A2A1-BBDB8C44B96A}" type="presOf" srcId="{1B69A1A3-55C2-481E-BC6D-93E78F36FDCF}" destId="{B62AE693-7DB8-4DB4-94C1-7C7B5DF56771}" srcOrd="0" destOrd="0" presId="urn:microsoft.com/office/officeart/2008/layout/HorizontalMultiLevelHierarchy"/>
    <dgm:cxn modelId="{5BE022C0-CA89-4578-92A4-9CCBC5638AF1}" type="presOf" srcId="{2F88B3F9-C94E-431D-B4F0-8B16DF7BD25E}" destId="{D9C3F88B-6FDC-47C2-A8C4-31F147A39312}" srcOrd="1" destOrd="0" presId="urn:microsoft.com/office/officeart/2008/layout/HorizontalMultiLevelHierarchy"/>
    <dgm:cxn modelId="{9F6B2E07-508B-448C-957F-EA8A27B24FE7}" type="presOf" srcId="{1B69A1A3-55C2-481E-BC6D-93E78F36FDCF}" destId="{35E42FAE-75F4-43EE-91EF-EE211AEF8170}" srcOrd="1" destOrd="0" presId="urn:microsoft.com/office/officeart/2008/layout/HorizontalMultiLevelHierarchy"/>
    <dgm:cxn modelId="{84072ACC-4A31-4B27-BD6B-048695B54ECE}" type="presOf" srcId="{B516F4CC-0E1D-49E4-BF16-B9338D35A227}" destId="{A79A9A06-74D9-40F4-BE9C-C070CFBAD1FD}" srcOrd="0" destOrd="0" presId="urn:microsoft.com/office/officeart/2008/layout/HorizontalMultiLevelHierarchy"/>
    <dgm:cxn modelId="{01DFC96F-4EC8-4DF0-8B71-3E6F4FFEFEEA}" type="presOf" srcId="{DBB8C546-8605-4763-B792-9EAE8905DCEB}" destId="{20078CA2-A9BC-45A5-B679-2B24B3B5D954}" srcOrd="0" destOrd="0" presId="urn:microsoft.com/office/officeart/2008/layout/HorizontalMultiLevelHierarchy"/>
    <dgm:cxn modelId="{A13033FC-05AC-4B52-AC04-E35EBB002C20}" type="presOf" srcId="{B13BCF77-636B-4800-8A24-7897EECE1832}" destId="{788D5307-D322-4371-A4DD-5CFC99BB09D2}" srcOrd="0" destOrd="0" presId="urn:microsoft.com/office/officeart/2008/layout/HorizontalMultiLevelHierarchy"/>
    <dgm:cxn modelId="{69E9239F-B12E-4035-A918-F6750E6F6379}" type="presOf" srcId="{E5A87307-C87E-45A1-A914-D29D47898045}" destId="{C5F22F4A-6E5B-4358-ADA8-4CD3D4B853DE}" srcOrd="0" destOrd="0" presId="urn:microsoft.com/office/officeart/2008/layout/HorizontalMultiLevelHierarchy"/>
    <dgm:cxn modelId="{D01B6099-745B-41CC-8FAA-4AE15038A17B}" type="presOf" srcId="{34113828-5DDA-4AB0-B538-9E70A0636F12}" destId="{A55702BE-7DF6-4490-9EC0-743B2383B66C}" srcOrd="0" destOrd="0" presId="urn:microsoft.com/office/officeart/2008/layout/HorizontalMultiLevelHierarchy"/>
    <dgm:cxn modelId="{9E5C7E8E-ED12-4FA2-A6AC-73A265200912}" type="presOf" srcId="{EBD1ABB5-E9AD-401A-AE74-C2E0C13B1836}" destId="{66642D13-A3A8-4741-B575-34822B4D6F1D}" srcOrd="0" destOrd="0" presId="urn:microsoft.com/office/officeart/2008/layout/HorizontalMultiLevelHierarchy"/>
    <dgm:cxn modelId="{0801FB43-5E20-494A-84A4-ABEC963E9815}" type="presOf" srcId="{2F88B3F9-C94E-431D-B4F0-8B16DF7BD25E}" destId="{4CD96552-3C78-446F-A60F-BA64774C931E}" srcOrd="0" destOrd="0" presId="urn:microsoft.com/office/officeart/2008/layout/HorizontalMultiLevelHierarchy"/>
    <dgm:cxn modelId="{F7348174-FEF8-4373-AC96-5FF297B5328D}" type="presOf" srcId="{B13BCF77-636B-4800-8A24-7897EECE1832}" destId="{4235BA00-0F32-4DF6-A0E7-19F8804A8240}" srcOrd="1" destOrd="0" presId="urn:microsoft.com/office/officeart/2008/layout/HorizontalMultiLevelHierarchy"/>
    <dgm:cxn modelId="{DCC736A6-38CC-45FC-821B-EF24C2899B20}" type="presOf" srcId="{D11C6974-9346-49C1-B460-7BE084C3468E}" destId="{375731DE-D715-4FCF-8D85-D2729302F48E}" srcOrd="0" destOrd="0" presId="urn:microsoft.com/office/officeart/2008/layout/HorizontalMultiLevelHierarchy"/>
    <dgm:cxn modelId="{A6585489-D375-405E-8074-EDA7F42D93BE}" srcId="{F89051B5-2C9C-41E1-AAC5-33141BEB85A1}" destId="{D11C6974-9346-49C1-B460-7BE084C3468E}" srcOrd="3" destOrd="0" parTransId="{DBB8C546-8605-4763-B792-9EAE8905DCEB}" sibTransId="{517922F0-1B4C-44E4-B1F9-AA5F0D596650}"/>
    <dgm:cxn modelId="{F15DB668-F91D-49A7-AF4B-CF35F148D812}" type="presOf" srcId="{F89051B5-2C9C-41E1-AAC5-33141BEB85A1}" destId="{CA3F9254-0D42-46A0-9972-E2EFFE136EA6}" srcOrd="0" destOrd="0" presId="urn:microsoft.com/office/officeart/2008/layout/HorizontalMultiLevelHierarchy"/>
    <dgm:cxn modelId="{54AAC393-F767-403A-8454-163A9AD07655}" srcId="{F89051B5-2C9C-41E1-AAC5-33141BEB85A1}" destId="{34113828-5DDA-4AB0-B538-9E70A0636F12}" srcOrd="2" destOrd="0" parTransId="{B13BCF77-636B-4800-8A24-7897EECE1832}" sibTransId="{4BDAC201-EDD3-4993-9D75-23B58ECCEF60}"/>
    <dgm:cxn modelId="{9A6A5809-A5D2-48BE-83B5-2729A7A2306A}" type="presOf" srcId="{DBB8C546-8605-4763-B792-9EAE8905DCEB}" destId="{B0BE6F31-8584-4188-84B0-6636FF49DDF0}" srcOrd="1" destOrd="0" presId="urn:microsoft.com/office/officeart/2008/layout/HorizontalMultiLevelHierarchy"/>
    <dgm:cxn modelId="{4ED57DFF-0297-4AF7-BEDC-ECC2063C0211}" type="presParOf" srcId="{F8F62903-EE58-4240-ADB1-8A6A17FBF17B}" destId="{F69C47CF-7C6B-42CE-A579-700813FEB096}" srcOrd="0" destOrd="0" presId="urn:microsoft.com/office/officeart/2008/layout/HorizontalMultiLevelHierarchy"/>
    <dgm:cxn modelId="{1F8844A2-15D9-417D-8F94-5BAA6E85C962}" type="presParOf" srcId="{F69C47CF-7C6B-42CE-A579-700813FEB096}" destId="{CA3F9254-0D42-46A0-9972-E2EFFE136EA6}" srcOrd="0" destOrd="0" presId="urn:microsoft.com/office/officeart/2008/layout/HorizontalMultiLevelHierarchy"/>
    <dgm:cxn modelId="{C72F2E17-F12F-44BD-A378-F8EB4B373614}" type="presParOf" srcId="{F69C47CF-7C6B-42CE-A579-700813FEB096}" destId="{3047A4C3-CDD4-42C8-9977-28C6E8AE9E7E}" srcOrd="1" destOrd="0" presId="urn:microsoft.com/office/officeart/2008/layout/HorizontalMultiLevelHierarchy"/>
    <dgm:cxn modelId="{3E8255CE-897D-47A1-8668-ABCE673A1BDA}" type="presParOf" srcId="{3047A4C3-CDD4-42C8-9977-28C6E8AE9E7E}" destId="{4CD96552-3C78-446F-A60F-BA64774C931E}" srcOrd="0" destOrd="0" presId="urn:microsoft.com/office/officeart/2008/layout/HorizontalMultiLevelHierarchy"/>
    <dgm:cxn modelId="{7EBFF6E0-69C9-4678-B702-C4F00031B930}" type="presParOf" srcId="{4CD96552-3C78-446F-A60F-BA64774C931E}" destId="{D9C3F88B-6FDC-47C2-A8C4-31F147A39312}" srcOrd="0" destOrd="0" presId="urn:microsoft.com/office/officeart/2008/layout/HorizontalMultiLevelHierarchy"/>
    <dgm:cxn modelId="{55CC817C-7C18-457A-861B-B7D0C2D02ECC}" type="presParOf" srcId="{3047A4C3-CDD4-42C8-9977-28C6E8AE9E7E}" destId="{BDF61C34-DA87-4621-8021-CBEDC7E38EBE}" srcOrd="1" destOrd="0" presId="urn:microsoft.com/office/officeart/2008/layout/HorizontalMultiLevelHierarchy"/>
    <dgm:cxn modelId="{AD5FDE78-B1C0-4A5E-81C8-D40607D9FAD6}" type="presParOf" srcId="{BDF61C34-DA87-4621-8021-CBEDC7E38EBE}" destId="{66642D13-A3A8-4741-B575-34822B4D6F1D}" srcOrd="0" destOrd="0" presId="urn:microsoft.com/office/officeart/2008/layout/HorizontalMultiLevelHierarchy"/>
    <dgm:cxn modelId="{48A33317-317F-400B-BA89-7048AE66B07B}" type="presParOf" srcId="{BDF61C34-DA87-4621-8021-CBEDC7E38EBE}" destId="{668020C4-9839-41D5-BBB3-632FD98D05F3}" srcOrd="1" destOrd="0" presId="urn:microsoft.com/office/officeart/2008/layout/HorizontalMultiLevelHierarchy"/>
    <dgm:cxn modelId="{D87AEB2A-A078-48A1-A3EA-142B159FF00B}" type="presParOf" srcId="{3047A4C3-CDD4-42C8-9977-28C6E8AE9E7E}" destId="{A79A9A06-74D9-40F4-BE9C-C070CFBAD1FD}" srcOrd="2" destOrd="0" presId="urn:microsoft.com/office/officeart/2008/layout/HorizontalMultiLevelHierarchy"/>
    <dgm:cxn modelId="{D1E25E08-8E4E-4EAF-B9C3-1D794146BD0A}" type="presParOf" srcId="{A79A9A06-74D9-40F4-BE9C-C070CFBAD1FD}" destId="{81615D6C-C7B7-4033-B364-F96748EE9A3E}" srcOrd="0" destOrd="0" presId="urn:microsoft.com/office/officeart/2008/layout/HorizontalMultiLevelHierarchy"/>
    <dgm:cxn modelId="{918EEFBC-524E-4326-880D-5D57550D3B5F}" type="presParOf" srcId="{3047A4C3-CDD4-42C8-9977-28C6E8AE9E7E}" destId="{B61D18DA-7EC5-47BD-A2F1-F7E45C23851E}" srcOrd="3" destOrd="0" presId="urn:microsoft.com/office/officeart/2008/layout/HorizontalMultiLevelHierarchy"/>
    <dgm:cxn modelId="{0705C437-390D-4BA2-A866-6A5B6D9F1AC0}" type="presParOf" srcId="{B61D18DA-7EC5-47BD-A2F1-F7E45C23851E}" destId="{9F1BD88F-7914-4D46-BE27-0DCA0B96B72F}" srcOrd="0" destOrd="0" presId="urn:microsoft.com/office/officeart/2008/layout/HorizontalMultiLevelHierarchy"/>
    <dgm:cxn modelId="{AACBCFD6-1EF3-4F10-9006-9B6720B39525}" type="presParOf" srcId="{B61D18DA-7EC5-47BD-A2F1-F7E45C23851E}" destId="{D0F52385-C58F-4BC3-AA46-812390FB65D4}" srcOrd="1" destOrd="0" presId="urn:microsoft.com/office/officeart/2008/layout/HorizontalMultiLevelHierarchy"/>
    <dgm:cxn modelId="{AEAE9E9E-4927-429E-9E4A-74D803D98B80}" type="presParOf" srcId="{3047A4C3-CDD4-42C8-9977-28C6E8AE9E7E}" destId="{788D5307-D322-4371-A4DD-5CFC99BB09D2}" srcOrd="4" destOrd="0" presId="urn:microsoft.com/office/officeart/2008/layout/HorizontalMultiLevelHierarchy"/>
    <dgm:cxn modelId="{AD08A825-C81B-4FD2-AD57-6420B652B5CA}" type="presParOf" srcId="{788D5307-D322-4371-A4DD-5CFC99BB09D2}" destId="{4235BA00-0F32-4DF6-A0E7-19F8804A8240}" srcOrd="0" destOrd="0" presId="urn:microsoft.com/office/officeart/2008/layout/HorizontalMultiLevelHierarchy"/>
    <dgm:cxn modelId="{852C2CEE-DBDF-4D74-AAD9-1D722638BBD3}" type="presParOf" srcId="{3047A4C3-CDD4-42C8-9977-28C6E8AE9E7E}" destId="{2949722F-0905-4563-A611-9F46F4A62D71}" srcOrd="5" destOrd="0" presId="urn:microsoft.com/office/officeart/2008/layout/HorizontalMultiLevelHierarchy"/>
    <dgm:cxn modelId="{516CE8BB-8175-4590-AB0B-AC6C580952B0}" type="presParOf" srcId="{2949722F-0905-4563-A611-9F46F4A62D71}" destId="{A55702BE-7DF6-4490-9EC0-743B2383B66C}" srcOrd="0" destOrd="0" presId="urn:microsoft.com/office/officeart/2008/layout/HorizontalMultiLevelHierarchy"/>
    <dgm:cxn modelId="{C16E3454-651E-4453-B942-48CF8C4E7330}" type="presParOf" srcId="{2949722F-0905-4563-A611-9F46F4A62D71}" destId="{7F3988EC-3B61-4B03-BA08-1BFBB8A859AC}" srcOrd="1" destOrd="0" presId="urn:microsoft.com/office/officeart/2008/layout/HorizontalMultiLevelHierarchy"/>
    <dgm:cxn modelId="{B20E8AE8-BB55-43BE-95AC-2399A64D8578}" type="presParOf" srcId="{3047A4C3-CDD4-42C8-9977-28C6E8AE9E7E}" destId="{20078CA2-A9BC-45A5-B679-2B24B3B5D954}" srcOrd="6" destOrd="0" presId="urn:microsoft.com/office/officeart/2008/layout/HorizontalMultiLevelHierarchy"/>
    <dgm:cxn modelId="{63F5EE35-B60A-40B2-B0F2-431D10756FC0}" type="presParOf" srcId="{20078CA2-A9BC-45A5-B679-2B24B3B5D954}" destId="{B0BE6F31-8584-4188-84B0-6636FF49DDF0}" srcOrd="0" destOrd="0" presId="urn:microsoft.com/office/officeart/2008/layout/HorizontalMultiLevelHierarchy"/>
    <dgm:cxn modelId="{C2AD1C37-2975-440C-8BC0-341A7F110B8F}" type="presParOf" srcId="{3047A4C3-CDD4-42C8-9977-28C6E8AE9E7E}" destId="{7DDA00BE-32BA-4083-BC06-887A171FD0BD}" srcOrd="7" destOrd="0" presId="urn:microsoft.com/office/officeart/2008/layout/HorizontalMultiLevelHierarchy"/>
    <dgm:cxn modelId="{062D89D4-48A5-48C2-88CC-D065C5DA574E}" type="presParOf" srcId="{7DDA00BE-32BA-4083-BC06-887A171FD0BD}" destId="{375731DE-D715-4FCF-8D85-D2729302F48E}" srcOrd="0" destOrd="0" presId="urn:microsoft.com/office/officeart/2008/layout/HorizontalMultiLevelHierarchy"/>
    <dgm:cxn modelId="{1B9F15E5-6071-4783-A414-74753D070CC4}" type="presParOf" srcId="{7DDA00BE-32BA-4083-BC06-887A171FD0BD}" destId="{758C1AB0-B718-425A-8E35-F2DACD7084D6}" srcOrd="1" destOrd="0" presId="urn:microsoft.com/office/officeart/2008/layout/HorizontalMultiLevelHierarchy"/>
    <dgm:cxn modelId="{B582FFC9-E659-4E7E-BEF3-146C25A4E2D4}" type="presParOf" srcId="{3047A4C3-CDD4-42C8-9977-28C6E8AE9E7E}" destId="{B62AE693-7DB8-4DB4-94C1-7C7B5DF56771}" srcOrd="8" destOrd="0" presId="urn:microsoft.com/office/officeart/2008/layout/HorizontalMultiLevelHierarchy"/>
    <dgm:cxn modelId="{1F736B80-73E0-4DCD-99BE-76E80FA82591}" type="presParOf" srcId="{B62AE693-7DB8-4DB4-94C1-7C7B5DF56771}" destId="{35E42FAE-75F4-43EE-91EF-EE211AEF8170}" srcOrd="0" destOrd="0" presId="urn:microsoft.com/office/officeart/2008/layout/HorizontalMultiLevelHierarchy"/>
    <dgm:cxn modelId="{6A5C9362-CE27-4E11-AA00-9EA5E3DC917F}" type="presParOf" srcId="{3047A4C3-CDD4-42C8-9977-28C6E8AE9E7E}" destId="{65569F6B-14BE-4368-8A3A-2ECAC589A7A6}" srcOrd="9" destOrd="0" presId="urn:microsoft.com/office/officeart/2008/layout/HorizontalMultiLevelHierarchy"/>
    <dgm:cxn modelId="{9E91F14D-5AC5-40F1-8747-D8F6CFF88B3F}" type="presParOf" srcId="{65569F6B-14BE-4368-8A3A-2ECAC589A7A6}" destId="{C5F22F4A-6E5B-4358-ADA8-4CD3D4B853DE}" srcOrd="0" destOrd="0" presId="urn:microsoft.com/office/officeart/2008/layout/HorizontalMultiLevelHierarchy"/>
    <dgm:cxn modelId="{F36D90DA-316F-40C7-A960-ED681292F161}" type="presParOf" srcId="{65569F6B-14BE-4368-8A3A-2ECAC589A7A6}" destId="{155DE072-0159-4437-8489-E2EF415BD408}" srcOrd="1" destOrd="0" presId="urn:microsoft.com/office/officeart/2008/layout/HorizontalMultiLevelHierarchy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3C4AA6-6C89-4F3D-8F7F-6F294EE91F54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A1AF67-8A05-425F-BE57-833E8DF5307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D551A6-F123-4F26-A8D1-3E023DD926D3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69B5CB-279E-4F64-A95C-FD5B91AF4B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B168D-60B3-42FC-93E7-EE65B3543908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6E49-2DEB-4E86-8731-AD596CB7670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7B9C-3422-423F-B958-04020D24429A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B70D8-78A1-4C80-A051-763E5C6BB42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FCB56-3BA4-4BAE-B6F4-F7F0A03F2DC6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B0F5C-254B-4FC8-A2B9-30706107996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D47EF3-3A95-4BE0-AF46-35CADF2DE237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3659B3-97F0-4CA2-872A-958D41E42FD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DFD6-F1DA-4F34-8413-D59530CA7571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E221-B3F1-46E2-92F7-C4761062682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D3952C-8B27-4720-B580-D3B2A2AE8416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DBBB41-67BB-4A0F-9926-8B8FF426A53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7283-A6A2-45A4-8CAC-46B2CAA37299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B7D2B-29E8-4764-8E14-CD3935BD3DA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B64E4D-3C3E-4439-A3E7-E26F282A3836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ACEEBC-9575-41F8-A286-83E380400E5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37A017-CA41-43DB-A55D-6BEA6D9725A4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DDAB7A-C2FA-4A30-9FC6-7F4C7CD3ABF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5BAC10-0A6D-4936-8310-9B82FB301174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C5FCAD-A083-491D-9B86-974B1FCD73E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A6550F2-D606-404F-95B3-9C7FD114CE58}" type="datetimeFigureOut">
              <a:rPr lang="en-IN"/>
              <a:pPr>
                <a:defRPr/>
              </a:pPr>
              <a:t>04-08-2020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4109389-4299-461E-B48C-670F9DF8017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79" r:id="rId4"/>
    <p:sldLayoutId id="2147483685" r:id="rId5"/>
    <p:sldLayoutId id="2147483680" r:id="rId6"/>
    <p:sldLayoutId id="2147483686" r:id="rId7"/>
    <p:sldLayoutId id="2147483687" r:id="rId8"/>
    <p:sldLayoutId id="2147483688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sz="6600" b="1" dirty="0" smtClean="0">
                <a:solidFill>
                  <a:schemeClr val="tx2">
                    <a:satMod val="130000"/>
                  </a:schemeClr>
                </a:solidFill>
                <a:latin typeface="Bell MT" pitchFamily="18" charset="0"/>
              </a:rPr>
              <a:t>Anatomy of retina</a:t>
            </a:r>
            <a:endParaRPr lang="en-IN" sz="6600" b="1" dirty="0">
              <a:solidFill>
                <a:schemeClr val="tx2">
                  <a:satMod val="130000"/>
                </a:schemeClr>
              </a:solidFill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3500438"/>
            <a:ext cx="7388225" cy="22272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IN" sz="3600" dirty="0" smtClean="0">
                <a:solidFill>
                  <a:schemeClr val="tx1"/>
                </a:solidFill>
              </a:rPr>
              <a:t>      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</a:rPr>
              <a:t>DR.BIRVA DAVE</a:t>
            </a:r>
            <a:endParaRPr lang="en-IN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IN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IN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I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88913"/>
            <a:ext cx="7886700" cy="59213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9525"/>
            <a:ext cx="6264275" cy="12969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sz="5300" dirty="0" smtClean="0">
                <a:solidFill>
                  <a:schemeClr val="tx2">
                    <a:satMod val="130000"/>
                  </a:schemeClr>
                </a:solidFill>
                <a:latin typeface="Bell MT" pitchFamily="18" charset="0"/>
              </a:rPr>
              <a:t/>
            </a:r>
            <a:br>
              <a:rPr lang="en-IN" sz="5300" dirty="0" smtClean="0">
                <a:solidFill>
                  <a:schemeClr val="tx2">
                    <a:satMod val="130000"/>
                  </a:schemeClr>
                </a:solidFill>
                <a:latin typeface="Bell MT" pitchFamily="18" charset="0"/>
              </a:rPr>
            </a:br>
            <a:r>
              <a:rPr lang="en-IN" sz="5300" b="1" dirty="0" smtClean="0">
                <a:solidFill>
                  <a:schemeClr val="tx2">
                    <a:satMod val="130000"/>
                  </a:schemeClr>
                </a:solidFill>
                <a:latin typeface="Bell MT" pitchFamily="18" charset="0"/>
              </a:rPr>
              <a:t>Gross </a:t>
            </a:r>
            <a:r>
              <a:rPr lang="en-IN" sz="5300" b="1" dirty="0">
                <a:solidFill>
                  <a:schemeClr val="tx2">
                    <a:satMod val="130000"/>
                  </a:schemeClr>
                </a:solidFill>
                <a:latin typeface="Bell MT" pitchFamily="18" charset="0"/>
              </a:rPr>
              <a:t>Anatomy</a:t>
            </a:r>
            <a:r>
              <a:rPr lang="en-IN" sz="4400" dirty="0">
                <a:solidFill>
                  <a:schemeClr val="tx2">
                    <a:satMod val="130000"/>
                  </a:schemeClr>
                </a:solidFill>
                <a:latin typeface="Bell MT" pitchFamily="18" charset="0"/>
              </a:rPr>
              <a:t/>
            </a:r>
            <a:br>
              <a:rPr lang="en-IN" sz="4400" dirty="0">
                <a:solidFill>
                  <a:schemeClr val="tx2">
                    <a:satMod val="130000"/>
                  </a:schemeClr>
                </a:solidFill>
                <a:latin typeface="Bell MT" pitchFamily="18" charset="0"/>
              </a:rPr>
            </a:b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30937" y="1027584"/>
            <a:ext cx="1077167" cy="9252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19872" y="1027584"/>
            <a:ext cx="864096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95513" y="1952625"/>
            <a:ext cx="2235200" cy="892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/>
              <a:t>Central Retina</a:t>
            </a:r>
            <a:endParaRPr lang="en-IN" sz="2800" dirty="0"/>
          </a:p>
        </p:txBody>
      </p:sp>
      <p:sp>
        <p:nvSpPr>
          <p:cNvPr id="9" name="Rectangle 8"/>
          <p:cNvSpPr/>
          <p:nvPr/>
        </p:nvSpPr>
        <p:spPr>
          <a:xfrm>
            <a:off x="4716463" y="1941513"/>
            <a:ext cx="2159000" cy="96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dirty="0"/>
              <a:t>Peripheral Retina</a:t>
            </a:r>
            <a:endParaRPr lang="en-IN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9250" y="3068638"/>
            <a:ext cx="288131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 err="1">
                <a:latin typeface="+mn-lt"/>
                <a:cs typeface="+mn-cs"/>
              </a:rPr>
              <a:t>Foveola</a:t>
            </a:r>
            <a:endParaRPr lang="en-IN" sz="32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>
                <a:latin typeface="+mn-lt"/>
                <a:cs typeface="+mn-cs"/>
              </a:rPr>
              <a:t>Fovea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 err="1">
                <a:latin typeface="+mn-lt"/>
                <a:cs typeface="+mn-cs"/>
              </a:rPr>
              <a:t>Perifovea</a:t>
            </a:r>
            <a:endParaRPr lang="en-IN" sz="32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 err="1">
                <a:latin typeface="+mn-lt"/>
                <a:cs typeface="+mn-cs"/>
              </a:rPr>
              <a:t>Parafovea</a:t>
            </a:r>
            <a:endParaRPr lang="en-IN" sz="32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>
                <a:latin typeface="+mn-lt"/>
                <a:cs typeface="+mn-cs"/>
              </a:rPr>
              <a:t>Macula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N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Rich in cones</a:t>
            </a:r>
            <a:endParaRPr lang="en-IN" sz="3200" dirty="0">
              <a:latin typeface="+mn-lt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6300" y="3068638"/>
            <a:ext cx="3744913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>
                <a:latin typeface="+mn-lt"/>
                <a:cs typeface="+mn-cs"/>
              </a:rPr>
              <a:t>Near periphery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>
                <a:latin typeface="+mn-lt"/>
                <a:cs typeface="+mn-cs"/>
              </a:rPr>
              <a:t>Mid periphery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>
                <a:latin typeface="+mn-lt"/>
                <a:cs typeface="+mn-cs"/>
              </a:rPr>
              <a:t>Far periphery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 err="1">
                <a:latin typeface="+mn-lt"/>
                <a:cs typeface="+mn-cs"/>
              </a:rPr>
              <a:t>Ora</a:t>
            </a:r>
            <a:r>
              <a:rPr lang="en-IN" sz="3200" dirty="0">
                <a:latin typeface="+mn-lt"/>
                <a:cs typeface="+mn-cs"/>
              </a:rPr>
              <a:t> </a:t>
            </a:r>
            <a:r>
              <a:rPr lang="en-IN" sz="3200" dirty="0" err="1">
                <a:latin typeface="+mn-lt"/>
                <a:cs typeface="+mn-cs"/>
              </a:rPr>
              <a:t>serrata</a:t>
            </a:r>
            <a:endParaRPr lang="en-IN" sz="32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N" sz="3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Rich in Rods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N" sz="3200" dirty="0">
              <a:latin typeface="+mn-lt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2700338" y="5589588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6" name="Down Arrow 15"/>
          <p:cNvSpPr/>
          <p:nvPr/>
        </p:nvSpPr>
        <p:spPr>
          <a:xfrm>
            <a:off x="6084888" y="5589588"/>
            <a:ext cx="215900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2484438" y="260350"/>
            <a:ext cx="5327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3200">
                <a:latin typeface="Gill Sans MT" pitchFamily="34" charset="0"/>
              </a:rPr>
              <a:t>Clinical functions</a:t>
            </a:r>
          </a:p>
        </p:txBody>
      </p:sp>
      <p:cxnSp>
        <p:nvCxnSpPr>
          <p:cNvPr id="7" name="Straight Arrow Connector 6"/>
          <p:cNvCxnSpPr>
            <a:stCxn id="18434" idx="2"/>
          </p:cNvCxnSpPr>
          <p:nvPr/>
        </p:nvCxnSpPr>
        <p:spPr>
          <a:xfrm flipH="1">
            <a:off x="3132138" y="846138"/>
            <a:ext cx="2016125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8434" idx="2"/>
          </p:cNvCxnSpPr>
          <p:nvPr/>
        </p:nvCxnSpPr>
        <p:spPr>
          <a:xfrm>
            <a:off x="5148263" y="846138"/>
            <a:ext cx="1871662" cy="566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813" y="1412875"/>
            <a:ext cx="3455987" cy="4462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j-lt"/>
                <a:cs typeface="+mn-cs"/>
              </a:rPr>
              <a:t>Central Retina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>
              <a:latin typeface="+mj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N" sz="3200" dirty="0">
              <a:latin typeface="+mj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>
                <a:latin typeface="+mj-lt"/>
                <a:cs typeface="+mn-cs"/>
              </a:rPr>
              <a:t>Fine visual acuity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 err="1">
                <a:latin typeface="+mj-lt"/>
                <a:cs typeface="+mn-cs"/>
              </a:rPr>
              <a:t>Photopic</a:t>
            </a:r>
            <a:r>
              <a:rPr lang="en-IN" sz="3200" dirty="0">
                <a:latin typeface="+mj-lt"/>
                <a:cs typeface="+mn-cs"/>
              </a:rPr>
              <a:t> vision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>
                <a:latin typeface="+mj-lt"/>
                <a:cs typeface="+mn-cs"/>
              </a:rPr>
              <a:t>Stereopsis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 err="1">
                <a:latin typeface="+mj-lt"/>
                <a:cs typeface="+mn-cs"/>
              </a:rPr>
              <a:t>Color</a:t>
            </a:r>
            <a:r>
              <a:rPr lang="en-IN" sz="3200" dirty="0">
                <a:latin typeface="+mj-lt"/>
                <a:cs typeface="+mn-cs"/>
              </a:rPr>
              <a:t> vision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N" sz="2800" dirty="0"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825" y="1485900"/>
            <a:ext cx="395922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Peripheral retina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N" sz="3200" dirty="0">
              <a:latin typeface="+mn-lt"/>
              <a:cs typeface="+mn-cs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>
                <a:latin typeface="+mn-lt"/>
                <a:cs typeface="+mn-cs"/>
              </a:rPr>
              <a:t>Gross vision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 err="1">
                <a:latin typeface="+mn-lt"/>
                <a:cs typeface="+mn-cs"/>
              </a:rPr>
              <a:t>Scotopic</a:t>
            </a:r>
            <a:r>
              <a:rPr lang="en-IN" sz="3200" dirty="0">
                <a:latin typeface="+mn-lt"/>
                <a:cs typeface="+mn-cs"/>
              </a:rPr>
              <a:t>/night vision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3200" dirty="0">
                <a:latin typeface="+mn-lt"/>
                <a:cs typeface="+mn-cs"/>
              </a:rPr>
              <a:t>Sensitive to motion and stimulates turning of eye/head</a:t>
            </a:r>
            <a:endParaRPr lang="en-IN" sz="3200" dirty="0">
              <a:latin typeface="+mn-lt"/>
              <a:cs typeface="+mn-cs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808288" y="2097088"/>
            <a:ext cx="287337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3" name="Down Arrow 12"/>
          <p:cNvSpPr/>
          <p:nvPr/>
        </p:nvSpPr>
        <p:spPr>
          <a:xfrm>
            <a:off x="6588125" y="2097088"/>
            <a:ext cx="287338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Central Retina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IN" sz="4400" smtClean="0"/>
          </a:p>
          <a:p>
            <a:pPr marL="0" indent="0">
              <a:buFont typeface="Wingdings 2" pitchFamily="18" charset="2"/>
              <a:buNone/>
            </a:pPr>
            <a:r>
              <a:rPr lang="en-IN" sz="4400" smtClean="0"/>
              <a:t>              </a:t>
            </a:r>
            <a:r>
              <a:rPr lang="en-IN" sz="2400" smtClean="0"/>
              <a:t>I                                </a:t>
            </a:r>
            <a:r>
              <a:rPr lang="en-IN" sz="4400" smtClean="0"/>
              <a:t> 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en-IN" sz="4400" smtClean="0"/>
              <a:t>      </a:t>
            </a:r>
          </a:p>
          <a:p>
            <a:pPr marL="0" indent="0">
              <a:buFont typeface="Wingdings 2" pitchFamily="18" charset="2"/>
              <a:buNone/>
            </a:pPr>
            <a:endParaRPr lang="en-IN" sz="4400" smtClean="0"/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2"/>
          <a:srcRect b="7632"/>
          <a:stretch>
            <a:fillRect/>
          </a:stretch>
        </p:blipFill>
        <p:spPr bwMode="auto">
          <a:xfrm>
            <a:off x="1835150" y="1298575"/>
            <a:ext cx="66135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404813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Area </a:t>
            </a:r>
            <a:r>
              <a:rPr lang="en-IN" dirty="0" err="1" smtClean="0">
                <a:solidFill>
                  <a:schemeClr val="tx2">
                    <a:satMod val="130000"/>
                  </a:schemeClr>
                </a:solidFill>
              </a:rPr>
              <a:t>centralis</a:t>
            </a: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 / Macula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484313"/>
            <a:ext cx="7920037" cy="4968875"/>
          </a:xfrm>
        </p:spPr>
        <p:txBody>
          <a:bodyPr>
            <a:normAutofit fontScale="925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N" dirty="0" smtClean="0"/>
              <a:t>Specialised region of retina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N" spc="15" dirty="0">
                <a:latin typeface="+mj-lt"/>
                <a:cs typeface="Arial Narrow"/>
              </a:rPr>
              <a:t>Demarcated </a:t>
            </a:r>
            <a:r>
              <a:rPr lang="en-IN" spc="5" dirty="0">
                <a:latin typeface="+mj-lt"/>
                <a:cs typeface="Arial Narrow"/>
              </a:rPr>
              <a:t>by </a:t>
            </a:r>
            <a:r>
              <a:rPr lang="en-IN" spc="25" dirty="0">
                <a:latin typeface="+mj-lt"/>
                <a:cs typeface="Arial Narrow"/>
              </a:rPr>
              <a:t>superior  </a:t>
            </a:r>
            <a:r>
              <a:rPr lang="en-IN" spc="15" dirty="0">
                <a:latin typeface="+mj-lt"/>
                <a:cs typeface="Arial Narrow"/>
              </a:rPr>
              <a:t>and inferior </a:t>
            </a:r>
            <a:r>
              <a:rPr lang="en-IN" spc="25" dirty="0">
                <a:latin typeface="+mj-lt"/>
                <a:cs typeface="Arial Narrow"/>
              </a:rPr>
              <a:t>temporal  </a:t>
            </a:r>
            <a:r>
              <a:rPr lang="en-IN" spc="15" dirty="0">
                <a:latin typeface="+mj-lt"/>
                <a:cs typeface="Arial Narrow"/>
              </a:rPr>
              <a:t>arterial</a:t>
            </a:r>
            <a:r>
              <a:rPr lang="en-IN" spc="30" dirty="0">
                <a:latin typeface="+mj-lt"/>
                <a:cs typeface="Arial Narrow"/>
              </a:rPr>
              <a:t> </a:t>
            </a:r>
            <a:r>
              <a:rPr lang="en-IN" spc="15" dirty="0" err="1">
                <a:latin typeface="+mj-lt"/>
                <a:cs typeface="Arial Narrow"/>
              </a:rPr>
              <a:t>arcuate</a:t>
            </a:r>
            <a:endParaRPr lang="en-IN" dirty="0">
              <a:latin typeface="+mj-lt"/>
              <a:cs typeface="Arial Narrow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    • Diameter- 5.5 mm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• Location- 2 DD – temporal margin of disc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• </a:t>
            </a:r>
            <a:r>
              <a:rPr lang="en-IN" dirty="0" err="1" smtClean="0"/>
              <a:t>Color</a:t>
            </a:r>
            <a:r>
              <a:rPr lang="en-IN" dirty="0" smtClean="0"/>
              <a:t>- Yellow; deep pigmented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     • Corresponds 15</a:t>
            </a:r>
            <a:r>
              <a:rPr lang="en-IN" dirty="0" smtClean="0">
                <a:latin typeface="Calibri"/>
              </a:rPr>
              <a:t>⁰ </a:t>
            </a:r>
            <a:r>
              <a:rPr lang="en-IN" dirty="0" smtClean="0"/>
              <a:t>of visual field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• Responsible for </a:t>
            </a:r>
            <a:r>
              <a:rPr lang="en-IN" dirty="0" err="1" smtClean="0"/>
              <a:t>photopic</a:t>
            </a:r>
            <a:r>
              <a:rPr lang="en-IN" dirty="0" smtClean="0"/>
              <a:t> and </a:t>
            </a:r>
            <a:r>
              <a:rPr lang="en-IN" dirty="0" err="1" smtClean="0"/>
              <a:t>color</a:t>
            </a:r>
            <a:r>
              <a:rPr lang="en-IN" dirty="0" smtClean="0"/>
              <a:t>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0"/>
            <a:ext cx="8172450" cy="6742113"/>
          </a:xfrm>
        </p:spPr>
        <p:txBody>
          <a:bodyPr>
            <a:normAutofit/>
          </a:bodyPr>
          <a:lstStyle/>
          <a:p>
            <a:pPr marL="3670300">
              <a:lnSpc>
                <a:spcPct val="80000"/>
              </a:lnSpc>
              <a:spcBef>
                <a:spcPts val="1175"/>
              </a:spcBef>
            </a:pPr>
            <a:endParaRPr lang="en-IN" sz="2500" smtClean="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670300">
              <a:lnSpc>
                <a:spcPct val="80000"/>
              </a:lnSpc>
              <a:spcBef>
                <a:spcPts val="1175"/>
              </a:spcBef>
            </a:pPr>
            <a:r>
              <a:rPr lang="en-IN" sz="2500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Macula-Dark area in the central retina</a:t>
            </a:r>
          </a:p>
          <a:p>
            <a:pPr marL="3670300">
              <a:lnSpc>
                <a:spcPct val="80000"/>
              </a:lnSpc>
              <a:spcBef>
                <a:spcPts val="1075"/>
              </a:spcBef>
            </a:pPr>
            <a:r>
              <a:rPr lang="en-IN" sz="2500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Protects central vision by following characteristics;</a:t>
            </a:r>
          </a:p>
          <a:p>
            <a:pPr marL="3670300">
              <a:lnSpc>
                <a:spcPct val="80000"/>
              </a:lnSpc>
              <a:spcBef>
                <a:spcPts val="1075"/>
              </a:spcBef>
              <a:buClr>
                <a:srgbClr val="1F2022"/>
              </a:buClr>
              <a:buFont typeface="Wingdings 2" pitchFamily="18" charset="2"/>
              <a:buAutoNum type="arabicPeriod"/>
            </a:pPr>
            <a:r>
              <a:rPr lang="en-IN" sz="2500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Highly pigmented tall epithelial cells of  RPE(highest pigmentation of entire retina)-  which give dark macula.</a:t>
            </a:r>
          </a:p>
          <a:p>
            <a:pPr marL="3670300">
              <a:lnSpc>
                <a:spcPct val="80000"/>
              </a:lnSpc>
              <a:spcBef>
                <a:spcPts val="1075"/>
              </a:spcBef>
              <a:buClr>
                <a:srgbClr val="1F2022"/>
              </a:buClr>
              <a:buFont typeface="Wingdings 2" pitchFamily="18" charset="2"/>
              <a:buAutoNum type="arabicPeriod"/>
            </a:pPr>
            <a:r>
              <a:rPr lang="en-IN" sz="2500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Dense pigmentation helps to reduce scattering  of light.</a:t>
            </a:r>
          </a:p>
          <a:p>
            <a:pPr marL="3670300">
              <a:lnSpc>
                <a:spcPct val="80000"/>
              </a:lnSpc>
              <a:spcBef>
                <a:spcPts val="1075"/>
              </a:spcBef>
              <a:buClr>
                <a:srgbClr val="1F2022"/>
              </a:buClr>
              <a:buFont typeface="Wingdings 2" pitchFamily="18" charset="2"/>
              <a:buAutoNum type="arabicPeriod"/>
            </a:pPr>
            <a:r>
              <a:rPr lang="en-IN" sz="2500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The choroidal capillary bed also is thickest in the macula.</a:t>
            </a:r>
          </a:p>
          <a:p>
            <a:pPr marL="3670300">
              <a:lnSpc>
                <a:spcPct val="80000"/>
              </a:lnSpc>
              <a:spcBef>
                <a:spcPts val="1075"/>
              </a:spcBef>
              <a:buClr>
                <a:srgbClr val="1F2022"/>
              </a:buClr>
              <a:buFont typeface="Wingdings 2" pitchFamily="18" charset="2"/>
              <a:buAutoNum type="arabicPeriod" startAt="4"/>
            </a:pPr>
            <a:r>
              <a:rPr lang="en-IN" sz="2500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It has also yellowish hue due to highest  concentration of xanthophyll pigments.</a:t>
            </a:r>
          </a:p>
          <a:p>
            <a:pPr marL="3670300">
              <a:lnSpc>
                <a:spcPct val="80000"/>
              </a:lnSpc>
            </a:pPr>
            <a:endParaRPr lang="en-IN" sz="2500" smtClean="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3670300">
              <a:lnSpc>
                <a:spcPct val="80000"/>
              </a:lnSpc>
            </a:pPr>
            <a:endParaRPr lang="en-IN" sz="2500" smtClean="0"/>
          </a:p>
        </p:txBody>
      </p:sp>
      <p:sp>
        <p:nvSpPr>
          <p:cNvPr id="21507" name="object 4"/>
          <p:cNvSpPr>
            <a:spLocks noChangeArrowheads="1"/>
          </p:cNvSpPr>
          <p:nvPr/>
        </p:nvSpPr>
        <p:spPr bwMode="auto">
          <a:xfrm>
            <a:off x="395288" y="609600"/>
            <a:ext cx="3886200" cy="3581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Fovea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403350" y="981075"/>
            <a:ext cx="7531100" cy="5267325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Centre of area centralis </a:t>
            </a:r>
          </a:p>
          <a:p>
            <a:r>
              <a:rPr lang="en-US" smtClean="0"/>
              <a:t>Appx. 4 mm temporal to optic disc and 0.8 mm below horizontal meridian </a:t>
            </a:r>
          </a:p>
          <a:p>
            <a:r>
              <a:rPr lang="en-US" smtClean="0"/>
              <a:t>Diameter --1.55 mm (5° visual field)</a:t>
            </a:r>
          </a:p>
          <a:p>
            <a:r>
              <a:rPr lang="en-US" smtClean="0"/>
              <a:t>Thickness -- 0.25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object 6"/>
          <p:cNvSpPr>
            <a:spLocks noGrp="1"/>
          </p:cNvSpPr>
          <p:nvPr>
            <p:ph idx="1"/>
          </p:nvPr>
        </p:nvSpPr>
        <p:spPr>
          <a:xfrm>
            <a:off x="1435100" y="1484313"/>
            <a:ext cx="3568700" cy="4392612"/>
          </a:xfrm>
          <a:blipFill>
            <a:blip r:embed="rId2" cstate="print"/>
            <a:stretch>
              <a:fillRect/>
            </a:stretch>
          </a:blipFill>
        </p:spPr>
        <p:txBody>
          <a:bodyPr lIns="0" tIns="0" rIns="0" bIns="0" rtlCol="0"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/>
              <a:t> </a:t>
            </a:r>
            <a:r>
              <a:rPr lang="en-IN" dirty="0" smtClean="0"/>
              <a:t>         Fovea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5292725" y="1700213"/>
            <a:ext cx="352742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+mj-lt"/>
                <a:cs typeface="+mn-cs"/>
              </a:rPr>
              <a:t>At the centre of the fovea, the layers of the retina are thinner so that a</a:t>
            </a:r>
            <a:r>
              <a:rPr lang="en-US" sz="2400" dirty="0">
                <a:latin typeface="+mj-lt"/>
                <a:cs typeface="+mn-cs"/>
              </a:rPr>
              <a:t> Central concave indentation – </a:t>
            </a:r>
            <a:r>
              <a:rPr lang="en-US" sz="2400" b="1" dirty="0" err="1">
                <a:latin typeface="+mj-lt"/>
                <a:cs typeface="+mn-cs"/>
              </a:rPr>
              <a:t>foveola</a:t>
            </a:r>
            <a:r>
              <a:rPr lang="en-US" sz="2400" b="1" dirty="0">
                <a:latin typeface="+mj-lt"/>
                <a:cs typeface="+mn-cs"/>
              </a:rPr>
              <a:t> </a:t>
            </a:r>
            <a:r>
              <a:rPr lang="en-US" sz="2400" dirty="0">
                <a:latin typeface="+mj-lt"/>
                <a:cs typeface="+mn-cs"/>
              </a:rPr>
              <a:t>produced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76600" y="3500438"/>
            <a:ext cx="3959225" cy="1223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7313" y="4221163"/>
            <a:ext cx="115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27313" y="4221163"/>
            <a:ext cx="115252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88913"/>
            <a:ext cx="7642225" cy="2519362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spc="10" dirty="0" smtClean="0">
              <a:latin typeface="Arial Narrow" pitchFamily="34" charset="0"/>
              <a:cs typeface="Arial Narrow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N" spc="10" dirty="0" smtClean="0">
                <a:latin typeface="Arial Narrow" pitchFamily="34" charset="0"/>
                <a:cs typeface="Arial Narrow"/>
              </a:rPr>
              <a:t>The </a:t>
            </a:r>
            <a:r>
              <a:rPr lang="en-IN" spc="15" dirty="0">
                <a:latin typeface="Arial Narrow" pitchFamily="34" charset="0"/>
                <a:cs typeface="Arial Narrow"/>
              </a:rPr>
              <a:t>inner nuclear layer </a:t>
            </a:r>
            <a:r>
              <a:rPr lang="en-IN" spc="10" dirty="0">
                <a:latin typeface="Arial Narrow" pitchFamily="34" charset="0"/>
                <a:cs typeface="Arial Narrow"/>
              </a:rPr>
              <a:t>and </a:t>
            </a:r>
            <a:r>
              <a:rPr lang="en-IN" spc="15" dirty="0">
                <a:latin typeface="Arial Narrow" pitchFamily="34" charset="0"/>
                <a:cs typeface="Arial Narrow"/>
              </a:rPr>
              <a:t>ganglion cell layer </a:t>
            </a:r>
            <a:r>
              <a:rPr lang="en-IN" spc="10" dirty="0">
                <a:latin typeface="Arial Narrow"/>
                <a:cs typeface="Arial Narrow"/>
              </a:rPr>
              <a:t>are  </a:t>
            </a:r>
            <a:r>
              <a:rPr lang="en-IN" spc="15" dirty="0">
                <a:latin typeface="Arial Narrow"/>
                <a:cs typeface="Arial Narrow"/>
              </a:rPr>
              <a:t>displaced laterally </a:t>
            </a:r>
            <a:r>
              <a:rPr lang="en-IN" spc="10" dirty="0">
                <a:latin typeface="Arial Narrow"/>
                <a:cs typeface="Arial Narrow"/>
              </a:rPr>
              <a:t>and </a:t>
            </a:r>
            <a:r>
              <a:rPr lang="en-IN" spc="15" dirty="0">
                <a:latin typeface="Arial Narrow"/>
                <a:cs typeface="Arial Narrow"/>
              </a:rPr>
              <a:t>accumulate </a:t>
            </a:r>
            <a:r>
              <a:rPr lang="en-IN" spc="5" dirty="0">
                <a:latin typeface="Arial Narrow"/>
                <a:cs typeface="Arial Narrow"/>
              </a:rPr>
              <a:t>on </a:t>
            </a:r>
            <a:r>
              <a:rPr lang="en-IN" spc="10" dirty="0">
                <a:latin typeface="Arial Narrow"/>
                <a:cs typeface="Arial Narrow"/>
              </a:rPr>
              <a:t>the </a:t>
            </a:r>
            <a:r>
              <a:rPr lang="en-IN" spc="15" dirty="0">
                <a:latin typeface="Arial Narrow"/>
                <a:cs typeface="Arial Narrow"/>
              </a:rPr>
              <a:t>curved walls </a:t>
            </a:r>
            <a:r>
              <a:rPr lang="en-IN" spc="5" dirty="0">
                <a:latin typeface="Arial Narrow"/>
                <a:cs typeface="Arial Narrow"/>
              </a:rPr>
              <a:t>of  </a:t>
            </a:r>
            <a:r>
              <a:rPr lang="en-IN" spc="10" dirty="0">
                <a:latin typeface="Arial Narrow"/>
                <a:cs typeface="Arial Narrow"/>
              </a:rPr>
              <a:t>the </a:t>
            </a:r>
            <a:r>
              <a:rPr lang="en-IN" spc="15" dirty="0">
                <a:latin typeface="Arial Narrow"/>
                <a:cs typeface="Arial Narrow"/>
              </a:rPr>
              <a:t>fovea called</a:t>
            </a:r>
            <a:r>
              <a:rPr lang="en-IN" spc="150" dirty="0">
                <a:latin typeface="Arial Narrow"/>
                <a:cs typeface="Arial Narrow"/>
              </a:rPr>
              <a:t> </a:t>
            </a:r>
            <a:r>
              <a:rPr lang="en-IN" spc="15" dirty="0" err="1">
                <a:latin typeface="Arial Narrow"/>
                <a:cs typeface="Arial Narrow"/>
              </a:rPr>
              <a:t>Clivus</a:t>
            </a:r>
            <a:endParaRPr lang="en-IN" dirty="0">
              <a:latin typeface="Arial Narrow"/>
              <a:cs typeface="Arial Narrow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2"/>
          <a:srcRect l="24219" t="60851"/>
          <a:stretch>
            <a:fillRect/>
          </a:stretch>
        </p:blipFill>
        <p:spPr bwMode="auto">
          <a:xfrm>
            <a:off x="465138" y="2708275"/>
            <a:ext cx="8548687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88913"/>
            <a:ext cx="7747000" cy="6059487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N" spc="10" dirty="0">
                <a:latin typeface="Arial Narrow"/>
                <a:cs typeface="Arial Narrow"/>
              </a:rPr>
              <a:t>The </a:t>
            </a:r>
            <a:r>
              <a:rPr lang="en-IN" spc="15" dirty="0">
                <a:latin typeface="Arial Narrow"/>
                <a:cs typeface="Arial Narrow"/>
              </a:rPr>
              <a:t>photoreceptor </a:t>
            </a:r>
            <a:r>
              <a:rPr lang="en-IN" spc="25" dirty="0" err="1">
                <a:latin typeface="Arial Narrow"/>
                <a:cs typeface="Arial Narrow"/>
              </a:rPr>
              <a:t>fibers</a:t>
            </a:r>
            <a:r>
              <a:rPr lang="en-IN" spc="25" dirty="0">
                <a:latin typeface="Arial Narrow"/>
                <a:cs typeface="Arial Narrow"/>
              </a:rPr>
              <a:t>(cones) </a:t>
            </a:r>
            <a:r>
              <a:rPr lang="en-IN" spc="15" dirty="0">
                <a:latin typeface="Arial Narrow"/>
                <a:cs typeface="Arial Narrow"/>
              </a:rPr>
              <a:t>become longer </a:t>
            </a:r>
            <a:r>
              <a:rPr lang="en-IN" spc="5" dirty="0">
                <a:latin typeface="Arial Narrow"/>
                <a:cs typeface="Arial Narrow"/>
              </a:rPr>
              <a:t>as </a:t>
            </a:r>
            <a:r>
              <a:rPr lang="en-IN" spc="10" dirty="0">
                <a:latin typeface="Arial Narrow"/>
                <a:cs typeface="Arial Narrow"/>
              </a:rPr>
              <a:t>they  </a:t>
            </a:r>
            <a:r>
              <a:rPr lang="en-IN" spc="15" dirty="0">
                <a:latin typeface="Arial Narrow"/>
                <a:cs typeface="Arial Narrow"/>
              </a:rPr>
              <a:t>deviate away </a:t>
            </a:r>
            <a:r>
              <a:rPr lang="en-IN" spc="10" dirty="0">
                <a:latin typeface="Arial Narrow"/>
                <a:cs typeface="Arial Narrow"/>
              </a:rPr>
              <a:t>from the </a:t>
            </a:r>
            <a:r>
              <a:rPr lang="en-IN" spc="15" dirty="0" err="1">
                <a:latin typeface="Arial Narrow"/>
                <a:cs typeface="Arial Narrow"/>
              </a:rPr>
              <a:t>center</a:t>
            </a:r>
            <a:r>
              <a:rPr lang="en-IN" spc="15" dirty="0">
                <a:latin typeface="Arial Narrow"/>
                <a:cs typeface="Arial Narrow"/>
              </a:rPr>
              <a:t>; these </a:t>
            </a:r>
            <a:r>
              <a:rPr lang="en-IN" spc="15" dirty="0" err="1">
                <a:latin typeface="Arial Narrow"/>
                <a:cs typeface="Arial Narrow"/>
              </a:rPr>
              <a:t>fibers</a:t>
            </a:r>
            <a:r>
              <a:rPr lang="en-IN" spc="15" dirty="0">
                <a:latin typeface="Arial Narrow"/>
                <a:cs typeface="Arial Narrow"/>
              </a:rPr>
              <a:t> </a:t>
            </a:r>
            <a:r>
              <a:rPr lang="en-IN" spc="10" dirty="0">
                <a:latin typeface="Arial Narrow"/>
                <a:cs typeface="Arial Narrow"/>
              </a:rPr>
              <a:t>are </a:t>
            </a:r>
            <a:r>
              <a:rPr lang="en-IN" spc="15" dirty="0">
                <a:latin typeface="Arial Narrow"/>
                <a:cs typeface="Arial Narrow"/>
              </a:rPr>
              <a:t>called  </a:t>
            </a:r>
            <a:r>
              <a:rPr lang="en-IN" spc="10" dirty="0" err="1">
                <a:latin typeface="Arial Narrow"/>
                <a:cs typeface="Arial Narrow"/>
              </a:rPr>
              <a:t>Henle’s</a:t>
            </a:r>
            <a:r>
              <a:rPr lang="en-IN" spc="55" dirty="0">
                <a:latin typeface="Arial Narrow"/>
                <a:cs typeface="Arial Narrow"/>
              </a:rPr>
              <a:t> </a:t>
            </a:r>
            <a:r>
              <a:rPr lang="en-IN" spc="15" dirty="0" err="1">
                <a:latin typeface="Arial Narrow"/>
                <a:cs typeface="Arial Narrow"/>
              </a:rPr>
              <a:t>fibers</a:t>
            </a:r>
            <a:endParaRPr lang="en-IN" dirty="0">
              <a:latin typeface="Arial Narrow"/>
              <a:cs typeface="Arial Narrow"/>
            </a:endParaRPr>
          </a:p>
          <a:p>
            <a:pPr marL="355600" indent="-342900" fontAlgn="auto">
              <a:spcBef>
                <a:spcPts val="1035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5600" algn="l"/>
                <a:tab pos="356235" algn="l"/>
              </a:tabLst>
              <a:defRPr/>
            </a:pPr>
            <a:r>
              <a:rPr lang="en-IN" spc="15" dirty="0">
                <a:latin typeface="Arial Narrow"/>
                <a:cs typeface="Arial Narrow"/>
              </a:rPr>
              <a:t>Chronic</a:t>
            </a:r>
            <a:r>
              <a:rPr lang="en-IN" spc="50" dirty="0">
                <a:latin typeface="Arial Narrow"/>
                <a:cs typeface="Arial Narrow"/>
              </a:rPr>
              <a:t> </a:t>
            </a:r>
            <a:r>
              <a:rPr lang="en-IN" spc="15" dirty="0">
                <a:latin typeface="Arial Narrow"/>
                <a:cs typeface="Arial Narrow"/>
              </a:rPr>
              <a:t>retinal</a:t>
            </a:r>
            <a:r>
              <a:rPr lang="en-IN" spc="80" dirty="0">
                <a:latin typeface="Arial Narrow"/>
                <a:cs typeface="Arial Narrow"/>
              </a:rPr>
              <a:t> </a:t>
            </a:r>
            <a:r>
              <a:rPr lang="en-IN" spc="15" dirty="0">
                <a:latin typeface="Arial Narrow"/>
                <a:cs typeface="Arial Narrow"/>
              </a:rPr>
              <a:t>oedema</a:t>
            </a:r>
            <a:r>
              <a:rPr lang="en-IN" spc="85" dirty="0">
                <a:latin typeface="Arial Narrow"/>
                <a:cs typeface="Arial Narrow"/>
              </a:rPr>
              <a:t> </a:t>
            </a:r>
            <a:r>
              <a:rPr lang="en-IN" spc="10" dirty="0">
                <a:latin typeface="Arial Narrow"/>
                <a:cs typeface="Arial Narrow"/>
              </a:rPr>
              <a:t>may</a:t>
            </a:r>
            <a:r>
              <a:rPr lang="en-IN" spc="65" dirty="0">
                <a:latin typeface="Arial Narrow"/>
                <a:cs typeface="Arial Narrow"/>
              </a:rPr>
              <a:t> </a:t>
            </a:r>
            <a:r>
              <a:rPr lang="en-IN" spc="15" dirty="0">
                <a:latin typeface="Arial Narrow"/>
                <a:cs typeface="Arial Narrow"/>
              </a:rPr>
              <a:t>result</a:t>
            </a:r>
            <a:r>
              <a:rPr lang="en-IN" spc="40" dirty="0">
                <a:latin typeface="Arial Narrow"/>
                <a:cs typeface="Arial Narrow"/>
              </a:rPr>
              <a:t> </a:t>
            </a:r>
            <a:r>
              <a:rPr lang="en-IN" spc="5" dirty="0">
                <a:latin typeface="Arial Narrow"/>
                <a:cs typeface="Arial Narrow"/>
              </a:rPr>
              <a:t>in</a:t>
            </a:r>
            <a:r>
              <a:rPr lang="en-IN" spc="65" dirty="0">
                <a:latin typeface="Arial Narrow"/>
                <a:cs typeface="Arial Narrow"/>
              </a:rPr>
              <a:t> </a:t>
            </a:r>
            <a:r>
              <a:rPr lang="en-IN" spc="10" dirty="0">
                <a:latin typeface="Arial Narrow"/>
                <a:cs typeface="Arial Narrow"/>
              </a:rPr>
              <a:t>the</a:t>
            </a:r>
            <a:r>
              <a:rPr lang="en-IN" spc="65" dirty="0">
                <a:latin typeface="Arial Narrow"/>
                <a:cs typeface="Arial Narrow"/>
              </a:rPr>
              <a:t> </a:t>
            </a:r>
            <a:r>
              <a:rPr lang="en-IN" spc="15" dirty="0">
                <a:latin typeface="Arial Narrow"/>
                <a:cs typeface="Arial Narrow"/>
              </a:rPr>
              <a:t>deposition</a:t>
            </a:r>
            <a:r>
              <a:rPr lang="en-IN" spc="65" dirty="0">
                <a:latin typeface="Arial Narrow"/>
                <a:cs typeface="Arial Narrow"/>
              </a:rPr>
              <a:t> </a:t>
            </a:r>
            <a:r>
              <a:rPr lang="en-IN" spc="5" dirty="0">
                <a:latin typeface="Arial Narrow"/>
                <a:cs typeface="Arial Narrow"/>
              </a:rPr>
              <a:t>of</a:t>
            </a:r>
            <a:r>
              <a:rPr lang="en-IN" spc="75" dirty="0">
                <a:latin typeface="Arial Narrow"/>
                <a:cs typeface="Arial Narrow"/>
              </a:rPr>
              <a:t> </a:t>
            </a:r>
            <a:r>
              <a:rPr lang="en-IN" spc="10" dirty="0">
                <a:latin typeface="Arial Narrow"/>
                <a:cs typeface="Arial Narrow"/>
              </a:rPr>
              <a:t>hard</a:t>
            </a:r>
            <a:r>
              <a:rPr lang="en-IN" spc="65" dirty="0">
                <a:latin typeface="Arial Narrow"/>
                <a:cs typeface="Arial Narrow"/>
              </a:rPr>
              <a:t> </a:t>
            </a:r>
            <a:r>
              <a:rPr lang="en-IN" spc="15" dirty="0">
                <a:latin typeface="Arial Narrow"/>
                <a:cs typeface="Arial Narrow"/>
              </a:rPr>
              <a:t>exudates</a:t>
            </a:r>
            <a:r>
              <a:rPr lang="en-IN" spc="55" dirty="0">
                <a:latin typeface="Arial Narrow"/>
                <a:cs typeface="Arial Narrow"/>
              </a:rPr>
              <a:t> </a:t>
            </a:r>
            <a:r>
              <a:rPr lang="en-IN" spc="15" dirty="0">
                <a:latin typeface="Arial Narrow"/>
                <a:cs typeface="Arial Narrow"/>
              </a:rPr>
              <a:t>around</a:t>
            </a:r>
            <a:r>
              <a:rPr lang="en-IN" spc="80" dirty="0">
                <a:latin typeface="Arial Narrow"/>
                <a:cs typeface="Arial Narrow"/>
              </a:rPr>
              <a:t> </a:t>
            </a:r>
            <a:r>
              <a:rPr lang="en-IN" spc="10" dirty="0">
                <a:latin typeface="Arial Narrow"/>
                <a:cs typeface="Arial Narrow"/>
              </a:rPr>
              <a:t>the</a:t>
            </a:r>
            <a:r>
              <a:rPr lang="en-IN" spc="65" dirty="0">
                <a:latin typeface="Arial Narrow"/>
                <a:cs typeface="Arial Narrow"/>
              </a:rPr>
              <a:t> </a:t>
            </a:r>
            <a:r>
              <a:rPr lang="en-IN" spc="15" dirty="0">
                <a:latin typeface="Arial Narrow"/>
                <a:cs typeface="Arial Narrow"/>
              </a:rPr>
              <a:t>fovea</a:t>
            </a:r>
            <a:r>
              <a:rPr lang="en-IN" spc="55" dirty="0">
                <a:latin typeface="Arial Narrow"/>
                <a:cs typeface="Arial Narrow"/>
              </a:rPr>
              <a:t> </a:t>
            </a:r>
            <a:r>
              <a:rPr lang="en-IN" spc="5" dirty="0">
                <a:latin typeface="Arial Narrow"/>
                <a:cs typeface="Arial Narrow"/>
              </a:rPr>
              <a:t>in</a:t>
            </a:r>
            <a:r>
              <a:rPr lang="en-IN" spc="65" dirty="0">
                <a:latin typeface="Arial Narrow"/>
                <a:cs typeface="Arial Narrow"/>
              </a:rPr>
              <a:t> </a:t>
            </a:r>
            <a:r>
              <a:rPr lang="en-IN" spc="10" dirty="0">
                <a:latin typeface="Arial Narrow"/>
                <a:cs typeface="Arial Narrow"/>
              </a:rPr>
              <a:t>the</a:t>
            </a:r>
            <a:r>
              <a:rPr lang="en-IN" spc="65" dirty="0">
                <a:latin typeface="Arial Narrow"/>
                <a:cs typeface="Arial Narrow"/>
              </a:rPr>
              <a:t> </a:t>
            </a:r>
            <a:r>
              <a:rPr lang="en-IN" spc="15" dirty="0" smtClean="0">
                <a:latin typeface="Arial Narrow"/>
                <a:cs typeface="Arial Narrow"/>
              </a:rPr>
              <a:t>layer</a:t>
            </a:r>
            <a:r>
              <a:rPr lang="en-IN" dirty="0" smtClean="0">
                <a:latin typeface="Arial Narrow"/>
                <a:cs typeface="Arial Narrow"/>
              </a:rPr>
              <a:t> </a:t>
            </a:r>
            <a:r>
              <a:rPr lang="en-IN" spc="5" dirty="0" smtClean="0">
                <a:latin typeface="Arial Narrow"/>
                <a:cs typeface="Arial Narrow"/>
              </a:rPr>
              <a:t>of </a:t>
            </a:r>
            <a:r>
              <a:rPr lang="en-IN" spc="15" dirty="0" err="1">
                <a:latin typeface="Arial Narrow"/>
                <a:cs typeface="Arial Narrow"/>
              </a:rPr>
              <a:t>Henle</a:t>
            </a:r>
            <a:r>
              <a:rPr lang="en-IN" spc="15" dirty="0">
                <a:latin typeface="Arial Narrow"/>
                <a:cs typeface="Arial Narrow"/>
              </a:rPr>
              <a:t> with </a:t>
            </a:r>
            <a:r>
              <a:rPr lang="en-IN" dirty="0">
                <a:latin typeface="Arial Narrow"/>
                <a:cs typeface="Arial Narrow"/>
              </a:rPr>
              <a:t>a </a:t>
            </a:r>
            <a:r>
              <a:rPr lang="en-IN" spc="15" dirty="0">
                <a:latin typeface="Arial Narrow"/>
                <a:cs typeface="Arial Narrow"/>
              </a:rPr>
              <a:t>macular star</a:t>
            </a:r>
            <a:r>
              <a:rPr lang="en-IN" spc="235" dirty="0">
                <a:latin typeface="Arial Narrow"/>
                <a:cs typeface="Arial Narrow"/>
              </a:rPr>
              <a:t> </a:t>
            </a:r>
            <a:r>
              <a:rPr lang="en-IN" spc="15" dirty="0">
                <a:latin typeface="Arial Narrow"/>
                <a:cs typeface="Arial Narrow"/>
              </a:rPr>
              <a:t>configuration.</a:t>
            </a:r>
            <a:endParaRPr lang="en-IN" dirty="0">
              <a:latin typeface="Arial Narrow"/>
              <a:cs typeface="Arial Narrow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429000"/>
            <a:ext cx="4176713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404813"/>
            <a:ext cx="7272337" cy="629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25538"/>
            <a:ext cx="3754438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067175" y="1125538"/>
            <a:ext cx="4968875" cy="4273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spcBef>
                <a:spcPts val="1138"/>
              </a:spcBef>
            </a:pPr>
            <a:r>
              <a:rPr lang="en-IN" sz="20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Six layers present in the foveola are ;</a:t>
            </a:r>
          </a:p>
          <a:p>
            <a:pPr marL="12700">
              <a:lnSpc>
                <a:spcPct val="148000"/>
              </a:lnSpc>
              <a:buFontTx/>
              <a:buAutoNum type="arabicParenBoth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Internal limiting  membrane  </a:t>
            </a:r>
          </a:p>
          <a:p>
            <a:pPr marL="12700">
              <a:lnSpc>
                <a:spcPct val="148000"/>
              </a:lnSpc>
              <a:buFontTx/>
              <a:buAutoNum type="arabicParenBoth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outer plexiform layer.</a:t>
            </a:r>
          </a:p>
          <a:p>
            <a:pPr marL="12700">
              <a:spcBef>
                <a:spcPts val="1025"/>
              </a:spcBef>
              <a:buFontTx/>
              <a:buAutoNum type="arabicParenBoth" startAt="3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ONL (which contains about 10 rows of cone nuclei),</a:t>
            </a:r>
          </a:p>
          <a:p>
            <a:pPr marL="12700">
              <a:spcBef>
                <a:spcPts val="1038"/>
              </a:spcBef>
              <a:buFontTx/>
              <a:buAutoNum type="arabicParenBoth" startAt="3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external limiting membrane,</a:t>
            </a:r>
          </a:p>
          <a:p>
            <a:pPr marL="12700">
              <a:spcBef>
                <a:spcPts val="1025"/>
              </a:spcBef>
              <a:buFontTx/>
              <a:buAutoNum type="arabicParenBoth" startAt="3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photoreceptor layers</a:t>
            </a:r>
          </a:p>
          <a:p>
            <a:pPr marL="12700">
              <a:spcBef>
                <a:spcPts val="1038"/>
              </a:spcBef>
              <a:buFontTx/>
              <a:buAutoNum type="arabicParenBoth" startAt="3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RPE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84375" y="3284538"/>
            <a:ext cx="2371725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984375" y="3078163"/>
            <a:ext cx="2371725" cy="1358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984375" y="2924175"/>
            <a:ext cx="2371725" cy="1081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984375" y="2852738"/>
            <a:ext cx="2371725" cy="504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1984375" y="2492375"/>
            <a:ext cx="2371725" cy="2889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984375" y="1628775"/>
            <a:ext cx="2371725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333375"/>
            <a:ext cx="7747000" cy="5915025"/>
          </a:xfrm>
        </p:spPr>
        <p:txBody>
          <a:bodyPr>
            <a:normAutofit/>
          </a:bodyPr>
          <a:lstStyle/>
          <a:p>
            <a:pPr marL="298450" indent="-285750">
              <a:buFont typeface="Arial" charset="0"/>
              <a:buChar char="•"/>
              <a:tabLst>
                <a:tab pos="298450" algn="l"/>
              </a:tabLst>
            </a:pPr>
            <a:r>
              <a:rPr lang="en-IN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Foveal reflex is caused by the parabolic shape formed  by the clivus/umbo</a:t>
            </a:r>
          </a:p>
          <a:p>
            <a:pPr marL="298450" indent="-285750">
              <a:spcBef>
                <a:spcPts val="13"/>
              </a:spcBef>
              <a:buFont typeface="Arial" charset="0"/>
              <a:buChar char="•"/>
              <a:tabLst>
                <a:tab pos="298450" algn="l"/>
              </a:tabLst>
            </a:pPr>
            <a:r>
              <a:rPr lang="en-IN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Loss of foveal reflux implies disruption of neural layers</a:t>
            </a:r>
          </a:p>
          <a:p>
            <a:pPr marL="298450" indent="-285750">
              <a:tabLst>
                <a:tab pos="298450" algn="l"/>
              </a:tabLst>
            </a:pPr>
            <a:endParaRPr lang="en-IN" smtClean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2565400"/>
            <a:ext cx="43259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350" y="44450"/>
            <a:ext cx="749776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err="1" smtClean="0">
                <a:solidFill>
                  <a:schemeClr val="tx2">
                    <a:satMod val="130000"/>
                  </a:schemeClr>
                </a:solidFill>
              </a:rPr>
              <a:t>Foveola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258888" y="1341438"/>
            <a:ext cx="7561262" cy="5256212"/>
          </a:xfrm>
        </p:spPr>
        <p:txBody>
          <a:bodyPr/>
          <a:lstStyle/>
          <a:p>
            <a:r>
              <a:rPr lang="en-US" smtClean="0"/>
              <a:t>Diameter – 0.35 mm</a:t>
            </a:r>
          </a:p>
          <a:p>
            <a:r>
              <a:rPr lang="en-US" smtClean="0"/>
              <a:t>Thickness – 0.13mm</a:t>
            </a:r>
          </a:p>
          <a:p>
            <a:r>
              <a:rPr lang="en-IN" smtClean="0"/>
              <a:t>represents the area of the highest visual acuity in the retina</a:t>
            </a:r>
          </a:p>
          <a:p>
            <a:r>
              <a:rPr lang="en-IN" smtClean="0"/>
              <a:t> even though its span corresponds to only 1° of the visual field</a:t>
            </a:r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Sole presence of cone and partly avascular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N" spc="15" dirty="0">
                <a:latin typeface="+mj-lt"/>
                <a:cs typeface="Arial Narrow"/>
              </a:rPr>
              <a:t>Lack </a:t>
            </a:r>
            <a:r>
              <a:rPr lang="en-IN" spc="5" dirty="0">
                <a:latin typeface="+mj-lt"/>
                <a:cs typeface="Arial Narrow"/>
              </a:rPr>
              <a:t>of </a:t>
            </a:r>
            <a:r>
              <a:rPr lang="en-IN" spc="15" dirty="0">
                <a:latin typeface="+mj-lt"/>
                <a:cs typeface="Arial Narrow"/>
              </a:rPr>
              <a:t>blood vessels </a:t>
            </a:r>
            <a:r>
              <a:rPr lang="en-IN" spc="10" dirty="0">
                <a:latin typeface="+mj-lt"/>
                <a:cs typeface="Arial Narrow"/>
              </a:rPr>
              <a:t>and </a:t>
            </a:r>
            <a:r>
              <a:rPr lang="en-IN" spc="15" dirty="0">
                <a:latin typeface="+mj-lt"/>
                <a:cs typeface="Arial Narrow"/>
              </a:rPr>
              <a:t>neural tissue </a:t>
            </a:r>
            <a:r>
              <a:rPr lang="en-IN" spc="5" dirty="0">
                <a:latin typeface="+mj-lt"/>
                <a:cs typeface="Arial Narrow"/>
              </a:rPr>
              <a:t>in </a:t>
            </a:r>
            <a:r>
              <a:rPr lang="en-IN" spc="15" dirty="0" err="1">
                <a:latin typeface="+mj-lt"/>
                <a:cs typeface="Arial Narrow"/>
              </a:rPr>
              <a:t>foveola</a:t>
            </a:r>
            <a:r>
              <a:rPr lang="en-IN" spc="15" dirty="0">
                <a:latin typeface="+mj-lt"/>
                <a:cs typeface="Arial Narrow"/>
              </a:rPr>
              <a:t> allows light </a:t>
            </a:r>
            <a:r>
              <a:rPr lang="en-IN" spc="5" dirty="0">
                <a:latin typeface="+mj-lt"/>
                <a:cs typeface="Arial Narrow"/>
              </a:rPr>
              <a:t>to </a:t>
            </a:r>
            <a:r>
              <a:rPr lang="en-IN" spc="15" dirty="0">
                <a:latin typeface="+mj-lt"/>
                <a:cs typeface="Arial Narrow"/>
              </a:rPr>
              <a:t>pass unobstructed </a:t>
            </a:r>
            <a:r>
              <a:rPr lang="en-IN" spc="10" dirty="0">
                <a:latin typeface="+mj-lt"/>
                <a:cs typeface="Arial Narrow"/>
              </a:rPr>
              <a:t>into the  </a:t>
            </a:r>
            <a:r>
              <a:rPr lang="en-IN" spc="15" dirty="0">
                <a:latin typeface="+mj-lt"/>
                <a:cs typeface="Arial Narrow"/>
              </a:rPr>
              <a:t>photoreceptor outer</a:t>
            </a:r>
            <a:r>
              <a:rPr lang="en-IN" spc="114" dirty="0">
                <a:latin typeface="+mj-lt"/>
                <a:cs typeface="Arial Narrow"/>
              </a:rPr>
              <a:t> </a:t>
            </a:r>
            <a:r>
              <a:rPr lang="en-IN" spc="15" dirty="0">
                <a:latin typeface="+mj-lt"/>
                <a:cs typeface="Arial Narrow"/>
              </a:rPr>
              <a:t>segment</a:t>
            </a:r>
            <a:endParaRPr lang="en-IN" dirty="0">
              <a:latin typeface="+mj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258888" y="260350"/>
            <a:ext cx="7675562" cy="598805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Appears deeper red – rich choroidal circulation of choriocapillaries which shines through it.</a:t>
            </a:r>
          </a:p>
          <a:p>
            <a:r>
              <a:rPr lang="en-US" smtClean="0"/>
              <a:t>Cherry red spot : when surrounding retinal cloudy after obstruction to retinal vasculature or metabolic diseases.</a:t>
            </a:r>
          </a:p>
          <a:p>
            <a:endParaRPr lang="en-IN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Cherry-red spot</a:t>
            </a:r>
            <a:r>
              <a:rPr lang="en-IN" dirty="0" smtClean="0">
                <a:solidFill>
                  <a:schemeClr val="tx2">
                    <a:satMod val="130000"/>
                  </a:schemeClr>
                </a:solidFill>
                <a:effectLst/>
              </a:rPr>
              <a:t/>
            </a:r>
            <a:br>
              <a:rPr lang="en-IN" dirty="0" smtClean="0">
                <a:solidFill>
                  <a:schemeClr val="tx2">
                    <a:satMod val="130000"/>
                  </a:schemeClr>
                </a:solidFill>
                <a:effectLst/>
              </a:rPr>
            </a:b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341438"/>
            <a:ext cx="4033837" cy="3016250"/>
          </a:xfrm>
        </p:spPr>
      </p:pic>
      <p:sp>
        <p:nvSpPr>
          <p:cNvPr id="5" name="TextBox 4"/>
          <p:cNvSpPr txBox="1"/>
          <p:nvPr/>
        </p:nvSpPr>
        <p:spPr>
          <a:xfrm>
            <a:off x="5219700" y="1258888"/>
            <a:ext cx="3673475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b="1" dirty="0">
                <a:latin typeface="+mn-lt"/>
                <a:cs typeface="+mn-cs"/>
              </a:rPr>
              <a:t>D/D of cherry red spots: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2400" dirty="0">
                <a:latin typeface="+mn-lt"/>
                <a:cs typeface="+mn-cs"/>
              </a:rPr>
              <a:t>Metabolic </a:t>
            </a:r>
            <a:r>
              <a:rPr lang="en-IN" sz="2400" dirty="0">
                <a:latin typeface="+mn-lt"/>
                <a:cs typeface="+mn-cs"/>
              </a:rPr>
              <a:t>Storage </a:t>
            </a:r>
            <a:r>
              <a:rPr lang="en-IN" sz="2400" dirty="0">
                <a:latin typeface="+mn-lt"/>
                <a:cs typeface="+mn-cs"/>
              </a:rPr>
              <a:t>Diseases</a:t>
            </a:r>
            <a:endParaRPr lang="en-IN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2400" dirty="0">
                <a:latin typeface="+mn-lt"/>
                <a:cs typeface="+mn-cs"/>
              </a:rPr>
              <a:t> </a:t>
            </a:r>
            <a:r>
              <a:rPr lang="en-IN" sz="2400" dirty="0" err="1">
                <a:latin typeface="+mn-lt"/>
                <a:cs typeface="+mn-cs"/>
              </a:rPr>
              <a:t>Leber's</a:t>
            </a:r>
            <a:r>
              <a:rPr lang="en-IN" sz="2400" dirty="0">
                <a:latin typeface="+mn-lt"/>
                <a:cs typeface="+mn-cs"/>
              </a:rPr>
              <a:t> congenital </a:t>
            </a:r>
            <a:r>
              <a:rPr lang="en-IN" sz="2400" dirty="0" err="1">
                <a:latin typeface="+mn-lt"/>
                <a:cs typeface="+mn-cs"/>
              </a:rPr>
              <a:t>amaurosis</a:t>
            </a:r>
            <a:endParaRPr lang="en-IN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2400" dirty="0">
                <a:latin typeface="+mn-lt"/>
                <a:cs typeface="+mn-cs"/>
              </a:rPr>
              <a:t> central retinal artery </a:t>
            </a:r>
            <a:r>
              <a:rPr lang="en-IN" sz="2400" dirty="0">
                <a:latin typeface="+mn-lt"/>
                <a:cs typeface="+mn-cs"/>
              </a:rPr>
              <a:t>occlusion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2400" dirty="0">
                <a:latin typeface="+mn-lt"/>
                <a:cs typeface="+mn-cs"/>
              </a:rPr>
              <a:t>Quinine </a:t>
            </a:r>
            <a:r>
              <a:rPr lang="en-IN" sz="2400" dirty="0">
                <a:latin typeface="+mn-lt"/>
                <a:cs typeface="+mn-cs"/>
              </a:rPr>
              <a:t>toxicity &amp; </a:t>
            </a:r>
            <a:r>
              <a:rPr lang="en-IN" sz="2400" dirty="0" err="1">
                <a:latin typeface="+mn-lt"/>
                <a:cs typeface="+mn-cs"/>
              </a:rPr>
              <a:t>Dapsone</a:t>
            </a:r>
            <a:r>
              <a:rPr lang="en-IN" sz="2400" dirty="0">
                <a:latin typeface="+mn-lt"/>
                <a:cs typeface="+mn-cs"/>
              </a:rPr>
              <a:t> </a:t>
            </a:r>
            <a:r>
              <a:rPr lang="en-IN" sz="2400" dirty="0">
                <a:latin typeface="+mn-lt"/>
                <a:cs typeface="+mn-cs"/>
              </a:rPr>
              <a:t>toxicity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2400" dirty="0">
                <a:latin typeface="+mn-lt"/>
                <a:cs typeface="+mn-cs"/>
              </a:rPr>
              <a:t>Poisoning like carbon monoxide and methanol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N" sz="2400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IN" sz="24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Peripheral Retina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4 Regions: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dirty="0" smtClean="0"/>
              <a:t>Near Periphery: Circumscribed region of about 1.5mm around the area </a:t>
            </a:r>
            <a:r>
              <a:rPr lang="en-IN" dirty="0" err="1" smtClean="0"/>
              <a:t>centralis</a:t>
            </a:r>
            <a:r>
              <a:rPr lang="en-IN" dirty="0" smtClean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dirty="0" smtClean="0"/>
              <a:t>Mid periphery: Occupies 3mm wide zone around the near periphery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dirty="0" smtClean="0"/>
              <a:t>Far periphery: Extends from the optic disc 9-10mm on the temporal side and 16mm on the nasal side in the horizontal meridian.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IN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2" t="14024" r="46962" b="20741"/>
          <a:stretch>
            <a:fillRect/>
          </a:stretch>
        </p:blipFill>
        <p:spPr>
          <a:xfrm>
            <a:off x="1331913" y="1989138"/>
            <a:ext cx="4025900" cy="3743325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4067175" y="2420938"/>
            <a:ext cx="1584325" cy="86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97" name="TextBox 11"/>
          <p:cNvSpPr txBox="1">
            <a:spLocks noChangeArrowheads="1"/>
          </p:cNvSpPr>
          <p:nvPr/>
        </p:nvSpPr>
        <p:spPr bwMode="auto">
          <a:xfrm>
            <a:off x="5651500" y="2220913"/>
            <a:ext cx="2952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latin typeface="Gill Sans MT" pitchFamily="34" charset="0"/>
              </a:rPr>
              <a:t>Near periphery</a:t>
            </a:r>
          </a:p>
        </p:txBody>
      </p:sp>
      <p:sp>
        <p:nvSpPr>
          <p:cNvPr id="33798" name="TextBox 16"/>
          <p:cNvSpPr txBox="1">
            <a:spLocks noChangeArrowheads="1"/>
          </p:cNvSpPr>
          <p:nvPr/>
        </p:nvSpPr>
        <p:spPr bwMode="auto">
          <a:xfrm>
            <a:off x="5426075" y="3054350"/>
            <a:ext cx="3097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 b="1">
                <a:latin typeface="Gill Sans MT" pitchFamily="34" charset="0"/>
              </a:rPr>
              <a:t>Mid Periphery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35600" y="3644900"/>
            <a:ext cx="219233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25000"/>
              </a:lnSpc>
              <a:buClr>
                <a:srgbClr val="1F2022"/>
              </a:buClr>
              <a:tabLst>
                <a:tab pos="415925" algn="l"/>
              </a:tabLst>
            </a:pPr>
            <a:r>
              <a:rPr lang="en-IN" sz="2400" b="1">
                <a:latin typeface="Gill Sans MT" pitchFamily="34" charset="0"/>
                <a:ea typeface="Arial Narrow" pitchFamily="34" charset="0"/>
                <a:cs typeface="Arial Narrow" pitchFamily="34" charset="0"/>
              </a:rPr>
              <a:t>Far periphery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87450" y="333375"/>
            <a:ext cx="7435850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4. </a:t>
            </a:r>
            <a:r>
              <a:rPr lang="en-IN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Ora</a:t>
            </a:r>
            <a:r>
              <a:rPr lang="en-IN" dirty="0" smtClean="0">
                <a:solidFill>
                  <a:schemeClr val="tx2">
                    <a:satMod val="130000"/>
                  </a:schemeClr>
                </a:solidFill>
                <a:effectLst/>
              </a:rPr>
              <a:t> </a:t>
            </a:r>
            <a:r>
              <a:rPr lang="en-IN" dirty="0" err="1" smtClean="0">
                <a:solidFill>
                  <a:schemeClr val="tx2">
                    <a:satMod val="130000"/>
                  </a:schemeClr>
                </a:solidFill>
                <a:effectLst/>
              </a:rPr>
              <a:t>serrata</a:t>
            </a:r>
            <a:endParaRPr lang="en-IN" dirty="0">
              <a:solidFill>
                <a:schemeClr val="tx2">
                  <a:satMod val="13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31913" y="1268413"/>
            <a:ext cx="7507287" cy="4681537"/>
          </a:xfrm>
        </p:spPr>
        <p:txBody>
          <a:bodyPr>
            <a:normAutofit/>
          </a:bodyPr>
          <a:lstStyle/>
          <a:p>
            <a:pPr marL="48463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Most </a:t>
            </a:r>
            <a:r>
              <a:rPr lang="en-US" sz="3200" dirty="0"/>
              <a:t>anterior region of retina</a:t>
            </a:r>
          </a:p>
          <a:p>
            <a:pPr marL="48463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3200" spc="5" dirty="0">
                <a:latin typeface="+mj-lt"/>
                <a:cs typeface="Arial Narrow"/>
              </a:rPr>
              <a:t>It </a:t>
            </a:r>
            <a:r>
              <a:rPr lang="en-IN" sz="3200" spc="10" dirty="0">
                <a:latin typeface="+mj-lt"/>
                <a:cs typeface="Arial Narrow"/>
              </a:rPr>
              <a:t>is </a:t>
            </a:r>
            <a:r>
              <a:rPr lang="en-IN" sz="3200" spc="15" dirty="0">
                <a:latin typeface="+mj-lt"/>
                <a:cs typeface="Arial Narrow"/>
              </a:rPr>
              <a:t>transition zone between retina and </a:t>
            </a:r>
            <a:r>
              <a:rPr lang="en-IN" sz="3200" spc="10" dirty="0">
                <a:latin typeface="+mj-lt"/>
                <a:cs typeface="Arial Narrow"/>
              </a:rPr>
              <a:t>par</a:t>
            </a:r>
            <a:r>
              <a:rPr lang="en-IN" sz="3200" spc="375" dirty="0">
                <a:latin typeface="+mj-lt"/>
                <a:cs typeface="Arial Narrow"/>
              </a:rPr>
              <a:t> </a:t>
            </a:r>
            <a:r>
              <a:rPr lang="en-IN" sz="3200" spc="25" dirty="0" err="1" smtClean="0">
                <a:latin typeface="+mj-lt"/>
                <a:cs typeface="Arial Narrow"/>
              </a:rPr>
              <a:t>plana</a:t>
            </a:r>
            <a:endParaRPr lang="en-IN" sz="3200" spc="25" dirty="0" smtClean="0">
              <a:latin typeface="+mj-lt"/>
              <a:cs typeface="Arial Narrow"/>
            </a:endParaRPr>
          </a:p>
          <a:p>
            <a:pPr marL="48463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3200" spc="25" dirty="0" smtClean="0">
                <a:latin typeface="+mj-lt"/>
                <a:cs typeface="Arial Narrow"/>
              </a:rPr>
              <a:t>Strong vitreous attachment</a:t>
            </a:r>
          </a:p>
          <a:p>
            <a:pPr marL="48463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3200" spc="25" dirty="0" smtClean="0">
                <a:latin typeface="+mj-lt"/>
                <a:cs typeface="Arial Narrow"/>
              </a:rPr>
              <a:t>Safe zone for retinal procedures</a:t>
            </a:r>
            <a:endParaRPr lang="en-IN" sz="3200" dirty="0">
              <a:latin typeface="+mj-lt"/>
              <a:cs typeface="Arial Narrow"/>
            </a:endParaRPr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/>
          <a:srcRect l="37151" t="10127" r="6422" b="56387"/>
          <a:stretch>
            <a:fillRect/>
          </a:stretch>
        </p:blipFill>
        <p:spPr bwMode="auto">
          <a:xfrm>
            <a:off x="1785918" y="4194175"/>
            <a:ext cx="59801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765175"/>
            <a:ext cx="7878762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Normal Fundus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4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1470025"/>
            <a:ext cx="5113337" cy="4719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Optic disc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600" dirty="0" smtClean="0"/>
              <a:t>It is a pale-pink, well-defined circular area of about 1.5 mm diameter</a:t>
            </a:r>
            <a:r>
              <a:rPr lang="en-IN" sz="3600" dirty="0" smtClean="0"/>
              <a:t>.</a:t>
            </a:r>
          </a:p>
          <a:p>
            <a:endParaRPr lang="en-IN" sz="3600" dirty="0" smtClean="0"/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4425" y="2852738"/>
            <a:ext cx="470376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idx="1"/>
          </p:nvPr>
        </p:nvSpPr>
        <p:spPr>
          <a:xfrm>
            <a:off x="1435100" y="260350"/>
            <a:ext cx="7499350" cy="6481763"/>
          </a:xfrm>
        </p:spPr>
        <p:txBody>
          <a:bodyPr/>
          <a:lstStyle/>
          <a:p>
            <a:r>
              <a:rPr lang="en-IN" dirty="0" smtClean="0"/>
              <a:t>There is a central depression, of variable size, called the optic cup. This depression can be a variety of shapes</a:t>
            </a:r>
          </a:p>
          <a:p>
            <a:endParaRPr lang="en-IN" dirty="0" smtClean="0"/>
          </a:p>
          <a:p>
            <a:r>
              <a:rPr lang="en-IN" dirty="0" smtClean="0"/>
              <a:t> there are no rods or cones overlying the optic disc, it corresponds to a </a:t>
            </a:r>
            <a:r>
              <a:rPr lang="en-IN" dirty="0" smtClean="0"/>
              <a:t>small PHYSIOLOGICAL </a:t>
            </a:r>
            <a:r>
              <a:rPr lang="en-IN" dirty="0" smtClean="0"/>
              <a:t> blind spot in each eye.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3860800"/>
            <a:ext cx="2743200" cy="2897188"/>
          </a:xfrm>
        </p:spPr>
      </p:pic>
      <p:sp>
        <p:nvSpPr>
          <p:cNvPr id="5" name="TextBox 4"/>
          <p:cNvSpPr txBox="1"/>
          <p:nvPr/>
        </p:nvSpPr>
        <p:spPr>
          <a:xfrm>
            <a:off x="1576388" y="404813"/>
            <a:ext cx="6913562" cy="424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42900" fontAlgn="auto">
              <a:spcBef>
                <a:spcPts val="1555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IN" sz="3200" spc="15" dirty="0">
                <a:latin typeface="+mj-lt"/>
                <a:cs typeface="Arial Narrow"/>
              </a:rPr>
              <a:t>Around </a:t>
            </a:r>
            <a:r>
              <a:rPr lang="en-IN" sz="3200" spc="10" dirty="0">
                <a:latin typeface="+mj-lt"/>
                <a:cs typeface="Arial Narrow"/>
              </a:rPr>
              <a:t>the </a:t>
            </a:r>
            <a:r>
              <a:rPr lang="en-IN" sz="3200" spc="15" dirty="0">
                <a:latin typeface="+mj-lt"/>
                <a:cs typeface="Arial Narrow"/>
              </a:rPr>
              <a:t>optic </a:t>
            </a:r>
            <a:r>
              <a:rPr lang="en-IN" sz="3200" spc="10" dirty="0">
                <a:latin typeface="+mj-lt"/>
                <a:cs typeface="Arial Narrow"/>
              </a:rPr>
              <a:t>cup </a:t>
            </a:r>
            <a:r>
              <a:rPr lang="en-IN" sz="3200" spc="5" dirty="0">
                <a:latin typeface="+mj-lt"/>
                <a:cs typeface="Arial Narrow"/>
              </a:rPr>
              <a:t>is </a:t>
            </a:r>
            <a:r>
              <a:rPr lang="en-IN" sz="3200" spc="15" dirty="0" err="1">
                <a:latin typeface="+mj-lt"/>
                <a:cs typeface="Arial Narrow"/>
              </a:rPr>
              <a:t>neuroretinal</a:t>
            </a:r>
            <a:r>
              <a:rPr lang="en-IN" sz="3200" spc="180" dirty="0">
                <a:latin typeface="+mj-lt"/>
                <a:cs typeface="Arial Narrow"/>
              </a:rPr>
              <a:t> </a:t>
            </a:r>
            <a:r>
              <a:rPr lang="en-IN" sz="3200" spc="10" dirty="0">
                <a:latin typeface="+mj-lt"/>
                <a:cs typeface="Arial Narrow"/>
              </a:rPr>
              <a:t>rim:</a:t>
            </a:r>
            <a:endParaRPr lang="en-IN" sz="3200" dirty="0">
              <a:latin typeface="+mj-lt"/>
              <a:cs typeface="Arial Narrow"/>
            </a:endParaRPr>
          </a:p>
          <a:p>
            <a:pPr marL="355600" indent="-342900" fontAlgn="auto">
              <a:spcBef>
                <a:spcPts val="1080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IN" sz="3200" spc="15" dirty="0">
                <a:latin typeface="+mj-lt"/>
                <a:cs typeface="Arial Narrow"/>
              </a:rPr>
              <a:t>Pink </a:t>
            </a:r>
            <a:r>
              <a:rPr lang="en-IN" sz="3200" spc="10" dirty="0">
                <a:latin typeface="+mj-lt"/>
                <a:cs typeface="Arial Narrow"/>
              </a:rPr>
              <a:t>and </a:t>
            </a:r>
            <a:r>
              <a:rPr lang="en-IN" sz="3200" spc="15" dirty="0">
                <a:latin typeface="+mj-lt"/>
                <a:cs typeface="Arial Narrow"/>
              </a:rPr>
              <a:t>sharp peripheral</a:t>
            </a:r>
            <a:r>
              <a:rPr lang="en-IN" sz="3200" spc="65" dirty="0">
                <a:latin typeface="+mj-lt"/>
                <a:cs typeface="Arial Narrow"/>
              </a:rPr>
              <a:t> </a:t>
            </a:r>
            <a:r>
              <a:rPr lang="en-IN" sz="3200" spc="15" dirty="0">
                <a:latin typeface="+mj-lt"/>
                <a:cs typeface="Arial Narrow"/>
              </a:rPr>
              <a:t>margin</a:t>
            </a:r>
            <a:endParaRPr lang="en-IN" sz="3200" dirty="0">
              <a:latin typeface="+mj-lt"/>
              <a:cs typeface="Arial Narrow"/>
            </a:endParaRPr>
          </a:p>
          <a:p>
            <a:pPr marL="355600" indent="-342900" fontAlgn="auto">
              <a:spcBef>
                <a:spcPts val="1080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IN" sz="3200" spc="15" dirty="0">
                <a:latin typeface="+mj-lt"/>
                <a:cs typeface="Arial Narrow"/>
              </a:rPr>
              <a:t>Contain nerve axon</a:t>
            </a:r>
            <a:endParaRPr lang="en-IN" sz="3200" dirty="0">
              <a:latin typeface="+mj-lt"/>
              <a:cs typeface="Arial Narrow"/>
            </a:endParaRPr>
          </a:p>
          <a:p>
            <a:pPr marL="355600" indent="-342900" fontAlgn="auto">
              <a:spcBef>
                <a:spcPts val="1080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IN" sz="3200" spc="15" dirty="0">
                <a:latin typeface="+mj-lt"/>
                <a:cs typeface="Arial Narrow"/>
              </a:rPr>
              <a:t>Broad inferior rim followed </a:t>
            </a:r>
            <a:r>
              <a:rPr lang="en-IN" sz="3200" spc="10" dirty="0">
                <a:latin typeface="+mj-lt"/>
                <a:cs typeface="Arial Narrow"/>
              </a:rPr>
              <a:t>by </a:t>
            </a:r>
            <a:r>
              <a:rPr lang="en-IN" sz="3200" spc="25" dirty="0">
                <a:latin typeface="+mj-lt"/>
                <a:cs typeface="Arial Narrow"/>
              </a:rPr>
              <a:t>superior&gt; </a:t>
            </a:r>
            <a:r>
              <a:rPr lang="en-IN" sz="3200" spc="15" dirty="0">
                <a:latin typeface="+mj-lt"/>
                <a:cs typeface="Arial Narrow"/>
              </a:rPr>
              <a:t>nasal&gt;temporal </a:t>
            </a:r>
            <a:r>
              <a:rPr lang="en-IN" sz="3200" dirty="0">
                <a:latin typeface="+mj-lt"/>
                <a:cs typeface="Arial Narrow"/>
              </a:rPr>
              <a:t>( </a:t>
            </a:r>
            <a:r>
              <a:rPr lang="en-IN" sz="3200" spc="15" dirty="0">
                <a:latin typeface="+mj-lt"/>
                <a:cs typeface="Arial Narrow"/>
              </a:rPr>
              <a:t>ISNT rule</a:t>
            </a:r>
            <a:r>
              <a:rPr lang="en-IN" sz="3200" spc="-140" dirty="0">
                <a:latin typeface="+mj-lt"/>
                <a:cs typeface="Arial Narrow"/>
              </a:rPr>
              <a:t> </a:t>
            </a:r>
            <a:r>
              <a:rPr lang="en-IN" sz="3200" dirty="0">
                <a:latin typeface="+mj-lt"/>
                <a:cs typeface="Arial Narrow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116013" y="260350"/>
            <a:ext cx="7818437" cy="6408738"/>
          </a:xfrm>
        </p:spPr>
        <p:txBody>
          <a:bodyPr/>
          <a:lstStyle/>
          <a:p>
            <a:r>
              <a:rPr lang="en-IN" smtClean="0"/>
              <a:t>At the optic disc, all the retinal layers terminate except the nerve fibres, which pass through the lamina cribrosa to run into the optic nerve</a:t>
            </a:r>
          </a:p>
          <a:p>
            <a:endParaRPr lang="en-IN" smtClean="0"/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2"/>
          <a:srcRect l="18779" t="13902" r="16821" b="15620"/>
          <a:stretch>
            <a:fillRect/>
          </a:stretch>
        </p:blipFill>
        <p:spPr bwMode="auto">
          <a:xfrm>
            <a:off x="2411413" y="2212975"/>
            <a:ext cx="5659437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9788" t="16663" r="21483" b="13081"/>
          <a:stretch>
            <a:fillRect/>
          </a:stretch>
        </p:blipFill>
        <p:spPr>
          <a:xfrm>
            <a:off x="1331913" y="404813"/>
            <a:ext cx="7056437" cy="6330950"/>
          </a:xfrm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2484438" y="115888"/>
            <a:ext cx="58086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IN" sz="3200">
                <a:latin typeface="Gill Sans MT" pitchFamily="34" charset="0"/>
              </a:rPr>
              <a:t>Microscopic structure of Retina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>
                <a:solidFill>
                  <a:schemeClr val="tx2">
                    <a:satMod val="130000"/>
                  </a:schemeClr>
                </a:solidFill>
              </a:rPr>
              <a:t>Microscopic structure of Retina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/>
              <a:t>Pigment epithelium (RPE)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 err="1"/>
              <a:t>Photorececeptor</a:t>
            </a:r>
            <a:r>
              <a:rPr lang="en-IN" sz="3000" dirty="0"/>
              <a:t> Outer and Inner Segment Layers (OS &amp; IS)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/>
              <a:t>External Limiting Membrane (ELM)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/>
              <a:t>Outer Nuclear Layer (ONL)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/>
              <a:t>Outer </a:t>
            </a:r>
            <a:r>
              <a:rPr lang="en-IN" sz="3000" dirty="0" err="1"/>
              <a:t>Plexiform</a:t>
            </a:r>
            <a:r>
              <a:rPr lang="en-IN" sz="3000" dirty="0"/>
              <a:t> Layer (EPL)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/>
              <a:t>Inner Nuclear Layer (INL)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/>
              <a:t>Inner </a:t>
            </a:r>
            <a:r>
              <a:rPr lang="en-IN" sz="3000" dirty="0" err="1"/>
              <a:t>Plexiform</a:t>
            </a:r>
            <a:r>
              <a:rPr lang="en-IN" sz="3000" dirty="0"/>
              <a:t> Layer (IPL)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/>
              <a:t>Ganglion Cell Layer (GCL)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/>
              <a:t>Nerve Fibre Layer (NFL)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IN" sz="3000" dirty="0"/>
              <a:t>Internal Limiting Membrane (ILM)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301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79475" y="333375"/>
            <a:ext cx="8248650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1. Retinal pigmented epithelium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en-US" smtClean="0"/>
              <a:t>Single layer of 4.2 – 6.1 million cells firmly attached to Bruch’s membrane (basal lamina of choroid)</a:t>
            </a:r>
          </a:p>
          <a:p>
            <a:r>
              <a:rPr lang="en-US" smtClean="0"/>
              <a:t>Microfibrils originate here and extend to lamina elastica of bruch’s membrane</a:t>
            </a:r>
          </a:p>
          <a:p>
            <a:endParaRPr lang="en-IN" smtClean="0"/>
          </a:p>
        </p:txBody>
      </p:sp>
      <p:pic>
        <p:nvPicPr>
          <p:cNvPr id="44036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8427" b="8347"/>
          <a:stretch>
            <a:fillRect/>
          </a:stretch>
        </p:blipFill>
        <p:spPr>
          <a:xfrm>
            <a:off x="5292725" y="1844675"/>
            <a:ext cx="3657600" cy="41354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116013" y="115888"/>
            <a:ext cx="7818437" cy="6132512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N" spc="25" dirty="0"/>
              <a:t>RPE-</a:t>
            </a:r>
            <a:r>
              <a:rPr lang="en-IN" spc="140" dirty="0"/>
              <a:t> </a:t>
            </a:r>
            <a:r>
              <a:rPr lang="en-IN" spc="15" dirty="0" smtClean="0"/>
              <a:t>ULTRASTRUCTURE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spc="15" dirty="0">
                <a:latin typeface="Arial Narrow"/>
                <a:cs typeface="Arial Narrow"/>
              </a:rPr>
              <a:t>RPE </a:t>
            </a:r>
            <a:r>
              <a:rPr lang="en-IN" spc="10" dirty="0">
                <a:latin typeface="Arial Narrow"/>
                <a:cs typeface="Arial Narrow"/>
              </a:rPr>
              <a:t>are </a:t>
            </a:r>
            <a:r>
              <a:rPr lang="en-IN" spc="15" dirty="0">
                <a:latin typeface="Arial Narrow"/>
                <a:cs typeface="Arial Narrow"/>
              </a:rPr>
              <a:t>Cuboidal cells with three Cell Surfaces</a:t>
            </a:r>
            <a:r>
              <a:rPr lang="en-IN" spc="190" dirty="0">
                <a:latin typeface="Arial Narrow"/>
                <a:cs typeface="Arial Narrow"/>
              </a:rPr>
              <a:t> </a:t>
            </a:r>
            <a:r>
              <a:rPr lang="en-IN" spc="25" dirty="0" smtClean="0">
                <a:latin typeface="Arial Narrow"/>
                <a:cs typeface="Arial Narrow"/>
              </a:rPr>
              <a:t>characteristics      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spc="25" dirty="0">
                <a:latin typeface="Arial Narrow"/>
              </a:rPr>
              <a:t> </a:t>
            </a:r>
            <a:r>
              <a:rPr lang="en-IN" spc="25" dirty="0" smtClean="0">
                <a:latin typeface="Arial Narrow"/>
              </a:rPr>
              <a:t>                        </a:t>
            </a:r>
            <a:endParaRPr lang="en-IN" dirty="0"/>
          </a:p>
        </p:txBody>
      </p:sp>
      <p:sp>
        <p:nvSpPr>
          <p:cNvPr id="46083" name="object 6"/>
          <p:cNvSpPr>
            <a:spLocks noChangeArrowheads="1"/>
          </p:cNvSpPr>
          <p:nvPr/>
        </p:nvSpPr>
        <p:spPr bwMode="auto">
          <a:xfrm>
            <a:off x="107950" y="1052513"/>
            <a:ext cx="3597275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275" y="1822450"/>
            <a:ext cx="4033838" cy="1630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spc="-5" dirty="0">
                <a:latin typeface="+mj-lt"/>
                <a:cs typeface="Arial Narrow"/>
              </a:rPr>
              <a:t>1.Apical surface –</a:t>
            </a:r>
            <a:r>
              <a:rPr lang="fr-FR" sz="2000" spc="-5" dirty="0" err="1">
                <a:latin typeface="+mj-lt"/>
                <a:cs typeface="Arial Narrow"/>
              </a:rPr>
              <a:t>inner</a:t>
            </a:r>
            <a:r>
              <a:rPr lang="fr-FR" sz="2000" spc="-5" dirty="0">
                <a:latin typeface="+mj-lt"/>
                <a:cs typeface="Arial Narrow"/>
              </a:rPr>
              <a:t> </a:t>
            </a:r>
            <a:r>
              <a:rPr lang="fr-FR" sz="2000" b="1" spc="-5" dirty="0">
                <a:latin typeface="+mj-lt"/>
                <a:cs typeface="Arial Narrow"/>
              </a:rPr>
              <a:t>surface  </a:t>
            </a:r>
            <a:endParaRPr lang="fr-FR" sz="2000" b="1" spc="-5" dirty="0">
              <a:latin typeface="+mj-lt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spc="-5" dirty="0">
                <a:latin typeface="+mj-lt"/>
                <a:cs typeface="Arial Narrow"/>
              </a:rPr>
              <a:t>2.Paracellular </a:t>
            </a:r>
            <a:r>
              <a:rPr lang="fr-FR" sz="2000" spc="-5" dirty="0">
                <a:latin typeface="+mj-lt"/>
                <a:cs typeface="Arial Narrow"/>
              </a:rPr>
              <a:t>surface-</a:t>
            </a:r>
            <a:r>
              <a:rPr lang="fr-FR" sz="2000" spc="-5" dirty="0" err="1">
                <a:latin typeface="+mj-lt"/>
                <a:cs typeface="Arial Narrow"/>
              </a:rPr>
              <a:t>intercellular</a:t>
            </a:r>
            <a:r>
              <a:rPr lang="fr-FR" sz="2000" spc="-5" dirty="0">
                <a:latin typeface="+mj-lt"/>
                <a:cs typeface="Arial Narrow"/>
              </a:rPr>
              <a:t> surfaces  </a:t>
            </a:r>
            <a:endParaRPr lang="fr-FR" sz="2000" spc="-5" dirty="0">
              <a:latin typeface="+mj-lt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spc="-5" dirty="0">
                <a:latin typeface="+mj-lt"/>
                <a:cs typeface="Arial Narrow"/>
              </a:rPr>
              <a:t>3.Basal </a:t>
            </a:r>
            <a:r>
              <a:rPr lang="fr-FR" sz="2000" spc="-5" dirty="0">
                <a:latin typeface="+mj-lt"/>
                <a:cs typeface="Arial Narrow"/>
              </a:rPr>
              <a:t>surface </a:t>
            </a:r>
            <a:r>
              <a:rPr lang="fr-FR" sz="2000" dirty="0">
                <a:latin typeface="+mj-lt"/>
                <a:cs typeface="Arial Narrow"/>
              </a:rPr>
              <a:t>– </a:t>
            </a:r>
            <a:r>
              <a:rPr lang="fr-FR" sz="2000" spc="-5" dirty="0" err="1">
                <a:latin typeface="+mj-lt"/>
                <a:cs typeface="Arial Narrow"/>
              </a:rPr>
              <a:t>outer</a:t>
            </a:r>
            <a:r>
              <a:rPr lang="fr-FR" sz="2000" spc="-10" dirty="0">
                <a:latin typeface="+mj-lt"/>
                <a:cs typeface="Arial Narrow"/>
              </a:rPr>
              <a:t> </a:t>
            </a:r>
            <a:r>
              <a:rPr lang="fr-FR" sz="2000" spc="-5" dirty="0">
                <a:latin typeface="+mj-lt"/>
                <a:cs typeface="Arial Narrow"/>
              </a:rPr>
              <a:t>surface</a:t>
            </a:r>
            <a:endParaRPr lang="fr-FR" sz="2000" dirty="0">
              <a:latin typeface="+mj-lt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000" dirty="0">
              <a:latin typeface="+mj-lt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771800" y="1772816"/>
            <a:ext cx="1152128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203848" y="2348880"/>
            <a:ext cx="720080" cy="2888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131840" y="2924944"/>
            <a:ext cx="792088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67175" y="3789363"/>
            <a:ext cx="4537075" cy="3724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2400" dirty="0">
                <a:latin typeface="+mn-lt"/>
                <a:cs typeface="+mn-cs"/>
              </a:rPr>
              <a:t>Apical surface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spc="10" dirty="0">
                <a:latin typeface="+mj-lt"/>
                <a:cs typeface="Arial Narrow"/>
              </a:rPr>
              <a:t>Has </a:t>
            </a:r>
            <a:r>
              <a:rPr lang="en-IN" sz="2000" spc="15" dirty="0" err="1">
                <a:latin typeface="+mj-lt"/>
                <a:cs typeface="Arial Narrow"/>
              </a:rPr>
              <a:t>microvillous</a:t>
            </a:r>
            <a:r>
              <a:rPr lang="en-IN" sz="2000" spc="15" dirty="0">
                <a:latin typeface="+mj-lt"/>
                <a:cs typeface="Arial Narrow"/>
              </a:rPr>
              <a:t> </a:t>
            </a:r>
            <a:r>
              <a:rPr lang="en-IN" sz="2000" spc="25" dirty="0">
                <a:latin typeface="+mj-lt"/>
                <a:cs typeface="Arial Narrow"/>
              </a:rPr>
              <a:t>processes- </a:t>
            </a:r>
            <a:r>
              <a:rPr lang="en-IN" sz="2000" spc="15" dirty="0">
                <a:latin typeface="+mj-lt"/>
                <a:cs typeface="Arial Narrow"/>
              </a:rPr>
              <a:t>Increases Surface</a:t>
            </a:r>
            <a:r>
              <a:rPr lang="en-IN" sz="2000" spc="200" dirty="0">
                <a:latin typeface="+mj-lt"/>
                <a:cs typeface="Arial Narrow"/>
              </a:rPr>
              <a:t> </a:t>
            </a:r>
            <a:r>
              <a:rPr lang="en-IN" sz="2000" spc="10" dirty="0">
                <a:latin typeface="+mj-lt"/>
                <a:cs typeface="Arial Narrow"/>
              </a:rPr>
              <a:t>area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spc="15" dirty="0" err="1">
                <a:latin typeface="+mj-lt"/>
                <a:cs typeface="Arial Narrow"/>
              </a:rPr>
              <a:t>Interdigitate</a:t>
            </a:r>
            <a:r>
              <a:rPr lang="en-IN" sz="2000" spc="15" dirty="0">
                <a:latin typeface="+mj-lt"/>
                <a:cs typeface="Arial Narrow"/>
              </a:rPr>
              <a:t> with outer segments </a:t>
            </a:r>
            <a:r>
              <a:rPr lang="en-IN" sz="2000" spc="5" dirty="0">
                <a:latin typeface="+mj-lt"/>
                <a:cs typeface="Arial Narrow"/>
              </a:rPr>
              <a:t>of </a:t>
            </a:r>
            <a:r>
              <a:rPr lang="en-IN" sz="2000" spc="15" dirty="0">
                <a:latin typeface="+mj-lt"/>
                <a:cs typeface="Arial Narrow"/>
              </a:rPr>
              <a:t>photoreceptor </a:t>
            </a:r>
            <a:r>
              <a:rPr lang="en-IN" sz="2000" spc="15" dirty="0">
                <a:latin typeface="+mj-lt"/>
                <a:cs typeface="Arial Narrow"/>
              </a:rPr>
              <a:t>cells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000" spc="10" dirty="0">
                <a:latin typeface="+mj-lt"/>
                <a:cs typeface="Arial Narrow"/>
              </a:rPr>
              <a:t>Contains </a:t>
            </a:r>
            <a:r>
              <a:rPr lang="en-IN" sz="2000" spc="5" dirty="0">
                <a:latin typeface="+mj-lt"/>
                <a:cs typeface="Arial Narrow"/>
              </a:rPr>
              <a:t>melanin </a:t>
            </a:r>
            <a:r>
              <a:rPr lang="en-IN" sz="2000" spc="10" dirty="0">
                <a:latin typeface="+mj-lt"/>
                <a:cs typeface="Arial Narrow"/>
              </a:rPr>
              <a:t>granules </a:t>
            </a:r>
            <a:r>
              <a:rPr lang="en-IN" sz="2000" spc="-5" dirty="0">
                <a:latin typeface="+mj-lt"/>
                <a:cs typeface="Arial Narrow"/>
              </a:rPr>
              <a:t>– </a:t>
            </a:r>
            <a:r>
              <a:rPr lang="en-IN" sz="2000" spc="5" dirty="0">
                <a:latin typeface="+mj-lt"/>
                <a:cs typeface="Arial Narrow"/>
              </a:rPr>
              <a:t>more </a:t>
            </a:r>
            <a:r>
              <a:rPr lang="en-IN" sz="2000" dirty="0">
                <a:latin typeface="+mj-lt"/>
                <a:cs typeface="Arial Narrow"/>
              </a:rPr>
              <a:t>in </a:t>
            </a:r>
            <a:r>
              <a:rPr lang="en-IN" sz="2000" spc="10" dirty="0">
                <a:latin typeface="+mj-lt"/>
                <a:cs typeface="Arial Narrow"/>
              </a:rPr>
              <a:t>macular</a:t>
            </a:r>
            <a:r>
              <a:rPr lang="en-IN" sz="2000" spc="85" dirty="0">
                <a:latin typeface="+mj-lt"/>
                <a:cs typeface="Arial Narrow"/>
              </a:rPr>
              <a:t> </a:t>
            </a:r>
            <a:r>
              <a:rPr lang="en-IN" sz="2000" spc="10" dirty="0">
                <a:latin typeface="+mj-lt"/>
                <a:cs typeface="Arial Narrow"/>
              </a:rPr>
              <a:t>region</a:t>
            </a:r>
            <a:endParaRPr lang="en-IN" sz="2000" dirty="0">
              <a:latin typeface="+mj-lt"/>
              <a:cs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000" spc="10" dirty="0">
              <a:latin typeface="+mj-lt"/>
              <a:cs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400" dirty="0">
              <a:latin typeface="+mj-lt"/>
              <a:cs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15888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05350" y="620713"/>
            <a:ext cx="4140200" cy="3206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>
              <a:spcBef>
                <a:spcPts val="1225"/>
              </a:spcBef>
            </a:pPr>
            <a:r>
              <a:rPr lang="en-IN" sz="24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2. Basal surface</a:t>
            </a:r>
            <a:r>
              <a:rPr lang="en-IN">
                <a:latin typeface="Arial Narrow" pitchFamily="34" charset="0"/>
                <a:ea typeface="Arial Narrow" pitchFamily="34" charset="0"/>
                <a:cs typeface="Arial Narrow" pitchFamily="34" charset="0"/>
              </a:rPr>
              <a:t>;</a:t>
            </a:r>
          </a:p>
          <a:p>
            <a:pPr marL="12700">
              <a:spcBef>
                <a:spcPts val="1125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Attached to its basal lamina, the</a:t>
            </a:r>
          </a:p>
          <a:p>
            <a:pPr marL="12700"/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lamina vitrea of Bruch's membrane.</a:t>
            </a:r>
          </a:p>
          <a:p>
            <a:pPr marL="12700">
              <a:spcBef>
                <a:spcPts val="1125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Nutrients from choriocapillaries  difusess to RPE through basal  lamina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87450" y="4292600"/>
            <a:ext cx="5976938" cy="250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 fontAlgn="auto">
              <a:spcBef>
                <a:spcPts val="705"/>
              </a:spcBef>
              <a:spcAft>
                <a:spcPts val="0"/>
              </a:spcAft>
              <a:defRPr/>
            </a:pPr>
            <a:r>
              <a:rPr lang="en-IN" sz="2400" spc="5" dirty="0">
                <a:latin typeface="+mn-lt"/>
                <a:cs typeface="Arial Narrow"/>
              </a:rPr>
              <a:t>3. </a:t>
            </a:r>
            <a:r>
              <a:rPr lang="en-IN" sz="2400" spc="5" dirty="0" err="1">
                <a:latin typeface="+mn-lt"/>
                <a:cs typeface="Arial Narrow"/>
              </a:rPr>
              <a:t>Paracellular</a:t>
            </a:r>
            <a:r>
              <a:rPr lang="en-IN" sz="2400" spc="125" dirty="0">
                <a:latin typeface="+mn-lt"/>
                <a:cs typeface="Arial Narrow"/>
              </a:rPr>
              <a:t> </a:t>
            </a:r>
            <a:r>
              <a:rPr lang="en-IN" sz="2400" spc="5" dirty="0">
                <a:latin typeface="+mn-lt"/>
                <a:cs typeface="Arial Narrow"/>
              </a:rPr>
              <a:t>surface</a:t>
            </a:r>
            <a:r>
              <a:rPr lang="en-IN" spc="5" dirty="0">
                <a:latin typeface="Arial Narrow"/>
                <a:cs typeface="Arial Narrow"/>
              </a:rPr>
              <a:t>;</a:t>
            </a:r>
            <a:endParaRPr lang="en-IN" dirty="0">
              <a:latin typeface="Arial Narrow"/>
              <a:cs typeface="Arial Narrow"/>
            </a:endParaRPr>
          </a:p>
          <a:p>
            <a:pPr marL="355600" indent="-342900" fontAlgn="auto">
              <a:spcBef>
                <a:spcPts val="605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IN" sz="2000" dirty="0">
                <a:latin typeface="+mj-lt"/>
                <a:cs typeface="Arial Narrow"/>
              </a:rPr>
              <a:t>Contains tight </a:t>
            </a:r>
            <a:r>
              <a:rPr lang="en-IN" sz="2000" spc="5" dirty="0">
                <a:latin typeface="+mj-lt"/>
                <a:cs typeface="Arial Narrow"/>
              </a:rPr>
              <a:t>junction( </a:t>
            </a:r>
            <a:r>
              <a:rPr lang="en-IN" sz="2000" dirty="0" err="1">
                <a:latin typeface="+mj-lt"/>
                <a:cs typeface="Arial Narrow"/>
              </a:rPr>
              <a:t>Zonula</a:t>
            </a:r>
            <a:r>
              <a:rPr lang="en-IN" sz="2000" dirty="0">
                <a:latin typeface="+mj-lt"/>
                <a:cs typeface="Arial Narrow"/>
              </a:rPr>
              <a:t> </a:t>
            </a:r>
            <a:r>
              <a:rPr lang="en-IN" sz="2000" dirty="0" err="1">
                <a:latin typeface="+mj-lt"/>
                <a:cs typeface="Arial Narrow"/>
              </a:rPr>
              <a:t>Occluden</a:t>
            </a:r>
            <a:r>
              <a:rPr lang="en-IN" sz="2000" dirty="0">
                <a:latin typeface="+mj-lt"/>
                <a:cs typeface="Arial Narrow"/>
              </a:rPr>
              <a:t> </a:t>
            </a:r>
            <a:r>
              <a:rPr lang="en-IN" sz="2000" spc="-5" dirty="0">
                <a:latin typeface="+mj-lt"/>
                <a:cs typeface="Arial Narrow"/>
              </a:rPr>
              <a:t>&amp; </a:t>
            </a:r>
            <a:r>
              <a:rPr lang="en-IN" sz="2000" spc="5" dirty="0" err="1">
                <a:latin typeface="+mj-lt"/>
                <a:cs typeface="Arial Narrow"/>
              </a:rPr>
              <a:t>adheran</a:t>
            </a:r>
            <a:r>
              <a:rPr lang="en-IN" sz="2000" spc="5" dirty="0">
                <a:latin typeface="+mj-lt"/>
                <a:cs typeface="Arial Narrow"/>
              </a:rPr>
              <a:t>, </a:t>
            </a:r>
            <a:r>
              <a:rPr lang="en-IN" sz="2000" dirty="0">
                <a:latin typeface="+mj-lt"/>
                <a:cs typeface="Arial Narrow"/>
              </a:rPr>
              <a:t>gap</a:t>
            </a:r>
            <a:r>
              <a:rPr lang="en-IN" sz="2000" spc="50" dirty="0">
                <a:latin typeface="+mj-lt"/>
                <a:cs typeface="Arial Narrow"/>
              </a:rPr>
              <a:t> </a:t>
            </a:r>
            <a:r>
              <a:rPr lang="en-IN" sz="2000" spc="5" dirty="0">
                <a:latin typeface="+mj-lt"/>
                <a:cs typeface="Arial Narrow"/>
              </a:rPr>
              <a:t>junctions)</a:t>
            </a:r>
            <a:endParaRPr lang="en-IN" sz="2000" dirty="0">
              <a:latin typeface="+mj-lt"/>
              <a:cs typeface="Arial Narrow"/>
            </a:endParaRPr>
          </a:p>
          <a:p>
            <a:pPr marL="355600" indent="-342900" fontAlgn="auto">
              <a:spcBef>
                <a:spcPts val="595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IN" sz="2000" spc="5" dirty="0" err="1">
                <a:latin typeface="+mj-lt"/>
                <a:cs typeface="Arial Narrow"/>
              </a:rPr>
              <a:t>Junctional</a:t>
            </a:r>
            <a:r>
              <a:rPr lang="en-IN" sz="2000" spc="5" dirty="0">
                <a:latin typeface="+mj-lt"/>
                <a:cs typeface="Arial Narrow"/>
              </a:rPr>
              <a:t> </a:t>
            </a:r>
            <a:r>
              <a:rPr lang="en-IN" sz="2000" dirty="0">
                <a:latin typeface="+mj-lt"/>
                <a:cs typeface="Arial Narrow"/>
              </a:rPr>
              <a:t>complex form </a:t>
            </a:r>
            <a:r>
              <a:rPr lang="en-IN" sz="2000" b="1" spc="10" dirty="0">
                <a:latin typeface="+mj-lt"/>
                <a:cs typeface="Arial Narrow"/>
              </a:rPr>
              <a:t>blood-retinal</a:t>
            </a:r>
            <a:r>
              <a:rPr lang="en-IN" sz="2000" b="1" spc="405" dirty="0">
                <a:latin typeface="+mj-lt"/>
                <a:cs typeface="Arial Narrow"/>
              </a:rPr>
              <a:t> </a:t>
            </a:r>
            <a:r>
              <a:rPr lang="en-IN" sz="2000" b="1" dirty="0">
                <a:latin typeface="+mj-lt"/>
                <a:cs typeface="Arial Narrow"/>
              </a:rPr>
              <a:t>barrier</a:t>
            </a:r>
          </a:p>
          <a:p>
            <a:pPr marL="355600" indent="-342900" fontAlgn="auto">
              <a:spcBef>
                <a:spcPts val="600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IN" sz="2000" spc="5" dirty="0">
                <a:latin typeface="+mj-lt"/>
                <a:cs typeface="Arial Narrow"/>
              </a:rPr>
              <a:t>Maintains </a:t>
            </a:r>
            <a:r>
              <a:rPr lang="en-IN" sz="2000" dirty="0">
                <a:latin typeface="+mj-lt"/>
                <a:cs typeface="Arial Narrow"/>
              </a:rPr>
              <a:t>retinal </a:t>
            </a:r>
            <a:r>
              <a:rPr lang="en-IN" sz="2000" spc="5" dirty="0">
                <a:latin typeface="+mj-lt"/>
                <a:cs typeface="Arial Narrow"/>
              </a:rPr>
              <a:t>homeostasis </a:t>
            </a:r>
            <a:r>
              <a:rPr lang="en-IN" sz="2000" dirty="0">
                <a:latin typeface="+mj-lt"/>
                <a:cs typeface="Arial Narrow"/>
              </a:rPr>
              <a:t>and prevents from toxic</a:t>
            </a:r>
            <a:r>
              <a:rPr lang="en-IN" sz="2000" spc="400" dirty="0">
                <a:latin typeface="+mj-lt"/>
                <a:cs typeface="Arial Narrow"/>
              </a:rPr>
              <a:t> </a:t>
            </a:r>
            <a:r>
              <a:rPr lang="en-IN" sz="2000" dirty="0">
                <a:latin typeface="+mj-lt"/>
                <a:cs typeface="Arial Narrow"/>
              </a:rPr>
              <a:t>damages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+mn-lt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843808" y="1628800"/>
            <a:ext cx="2016224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691680" y="2780928"/>
            <a:ext cx="144016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mtClean="0"/>
              <a:t>Retina is a thin, delicate and transparent innermost membrane of the eyeball.</a:t>
            </a:r>
          </a:p>
          <a:p>
            <a:r>
              <a:rPr lang="en-IN" smtClean="0"/>
              <a:t>It is the most highly developed tissue of the eye.</a:t>
            </a:r>
          </a:p>
          <a:p>
            <a:r>
              <a:rPr lang="en-IN" smtClean="0"/>
              <a:t>It extends from the optic disc to the ora serrata and surface area of about 266 mm</a:t>
            </a:r>
            <a:r>
              <a:rPr lang="en-IN" baseline="30000" smtClean="0"/>
              <a:t>2.</a:t>
            </a:r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63713" y="476250"/>
            <a:ext cx="6769100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/>
              <a:t>Nutrients diffuse from </a:t>
            </a:r>
            <a:r>
              <a:rPr lang="en-IN" sz="2400" dirty="0" err="1"/>
              <a:t>choriocapillaries</a:t>
            </a:r>
            <a:endParaRPr lang="en-IN" sz="2400" dirty="0"/>
          </a:p>
        </p:txBody>
      </p:sp>
      <p:sp>
        <p:nvSpPr>
          <p:cNvPr id="2" name="Down Arrow 1"/>
          <p:cNvSpPr/>
          <p:nvPr/>
        </p:nvSpPr>
        <p:spPr>
          <a:xfrm>
            <a:off x="4572000" y="1341438"/>
            <a:ext cx="431800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5" name="Rounded Rectangle 4"/>
          <p:cNvSpPr/>
          <p:nvPr/>
        </p:nvSpPr>
        <p:spPr>
          <a:xfrm>
            <a:off x="2195513" y="1989138"/>
            <a:ext cx="5184775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/>
              <a:t>Through Basal lamina</a:t>
            </a:r>
            <a:endParaRPr lang="en-IN" sz="2400" dirty="0"/>
          </a:p>
        </p:txBody>
      </p:sp>
      <p:sp>
        <p:nvSpPr>
          <p:cNvPr id="8" name="Down Arrow 7"/>
          <p:cNvSpPr/>
          <p:nvPr/>
        </p:nvSpPr>
        <p:spPr>
          <a:xfrm>
            <a:off x="4643438" y="2636838"/>
            <a:ext cx="360362" cy="576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" name="Rounded Rectangle 8"/>
          <p:cNvSpPr/>
          <p:nvPr/>
        </p:nvSpPr>
        <p:spPr>
          <a:xfrm>
            <a:off x="2411413" y="3357563"/>
            <a:ext cx="5113337" cy="576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/>
              <a:t>Between </a:t>
            </a:r>
            <a:r>
              <a:rPr lang="en-IN" sz="2400" dirty="0" err="1"/>
              <a:t>paracellular</a:t>
            </a:r>
            <a:r>
              <a:rPr lang="en-IN" sz="2400" dirty="0"/>
              <a:t> spaces</a:t>
            </a:r>
            <a:endParaRPr lang="en-IN" sz="2400" dirty="0"/>
          </a:p>
        </p:txBody>
      </p:sp>
      <p:sp>
        <p:nvSpPr>
          <p:cNvPr id="12" name="Down Arrow 11"/>
          <p:cNvSpPr/>
          <p:nvPr/>
        </p:nvSpPr>
        <p:spPr>
          <a:xfrm>
            <a:off x="4643438" y="3933825"/>
            <a:ext cx="360362" cy="574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3" name="Rounded Rectangle 12"/>
          <p:cNvSpPr/>
          <p:nvPr/>
        </p:nvSpPr>
        <p:spPr>
          <a:xfrm>
            <a:off x="2411413" y="4508500"/>
            <a:ext cx="5113337" cy="649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 err="1"/>
              <a:t>Upto</a:t>
            </a:r>
            <a:r>
              <a:rPr lang="en-IN" sz="2400" dirty="0"/>
              <a:t> terminal bars</a:t>
            </a:r>
            <a:endParaRPr lang="en-IN" sz="2400" dirty="0"/>
          </a:p>
        </p:txBody>
      </p:sp>
      <p:sp>
        <p:nvSpPr>
          <p:cNvPr id="14" name="Down Arrow 13"/>
          <p:cNvSpPr/>
          <p:nvPr/>
        </p:nvSpPr>
        <p:spPr>
          <a:xfrm>
            <a:off x="4643438" y="5181600"/>
            <a:ext cx="422275" cy="623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5" name="Rounded Rectangle 14"/>
          <p:cNvSpPr/>
          <p:nvPr/>
        </p:nvSpPr>
        <p:spPr>
          <a:xfrm>
            <a:off x="2193925" y="5915025"/>
            <a:ext cx="59070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Zonnula</a:t>
            </a:r>
            <a:r>
              <a:rPr lang="en-US" sz="2400" dirty="0"/>
              <a:t> </a:t>
            </a:r>
            <a:r>
              <a:rPr lang="en-US" sz="2400" dirty="0" err="1"/>
              <a:t>occludens</a:t>
            </a:r>
            <a:r>
              <a:rPr lang="en-US" sz="2400" dirty="0"/>
              <a:t> (external component of blood retinal barrier&lt;BRB&gt;)</a:t>
            </a:r>
            <a:endParaRPr lang="en-IN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476375" y="260350"/>
            <a:ext cx="7405688" cy="1473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Size and shape of the RPE cells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4387850"/>
          </a:xfrm>
        </p:spPr>
        <p:txBody>
          <a:bodyPr>
            <a:normAutofit/>
          </a:bodyPr>
          <a:lstStyle/>
          <a:p>
            <a:pPr marL="48463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 smtClean="0"/>
          </a:p>
          <a:p>
            <a:pPr marL="48463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Cobblestone </a:t>
            </a:r>
            <a:r>
              <a:rPr lang="en-US" sz="3200" dirty="0"/>
              <a:t>appearance</a:t>
            </a:r>
          </a:p>
          <a:p>
            <a:pPr marL="48463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In area </a:t>
            </a:r>
            <a:r>
              <a:rPr lang="en-US" sz="3200" dirty="0" err="1"/>
              <a:t>centralis</a:t>
            </a:r>
            <a:r>
              <a:rPr lang="en-US" sz="3200" dirty="0"/>
              <a:t> each cell </a:t>
            </a:r>
            <a:r>
              <a:rPr lang="en-US" sz="3200" dirty="0" smtClean="0"/>
              <a:t>12-18um in </a:t>
            </a:r>
            <a:r>
              <a:rPr lang="en-US" sz="3200" dirty="0"/>
              <a:t>width 10-14 </a:t>
            </a:r>
            <a:r>
              <a:rPr lang="en-US" sz="3200" dirty="0" smtClean="0"/>
              <a:t>um in </a:t>
            </a:r>
            <a:r>
              <a:rPr lang="en-US" sz="3200" dirty="0"/>
              <a:t>length</a:t>
            </a:r>
          </a:p>
          <a:p>
            <a:pPr marL="48463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/>
              <a:t>Peripherally flatter to 60um width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350" y="333375"/>
            <a:ext cx="7407275" cy="850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Functions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8" y="1196975"/>
            <a:ext cx="7551737" cy="5256213"/>
          </a:xfrm>
        </p:spPr>
        <p:txBody>
          <a:bodyPr>
            <a:normAutofit/>
          </a:bodyPr>
          <a:lstStyle/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Plays an important role in photoreceptor renewal &amp; recycling of vitamin A</a:t>
            </a:r>
          </a:p>
          <a:p>
            <a:pPr marL="541782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RPE </a:t>
            </a:r>
            <a:r>
              <a:rPr lang="en-US" sz="3200" dirty="0"/>
              <a:t>is involved with transport of  nutrients &amp; metabolites through the BRB &amp; elaboration of extracellular matrix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32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idx="1"/>
          </p:nvPr>
        </p:nvSpPr>
        <p:spPr>
          <a:xfrm>
            <a:off x="1187450" y="115888"/>
            <a:ext cx="7747000" cy="6132512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3. RPE </a:t>
            </a:r>
            <a:r>
              <a:rPr lang="en-US" dirty="0"/>
              <a:t>cells have phagocytic action by phagocytosis</a:t>
            </a:r>
            <a:r>
              <a:rPr lang="en-US" dirty="0"/>
              <a:t> and </a:t>
            </a:r>
            <a:r>
              <a:rPr lang="en-US" dirty="0" smtClean="0"/>
              <a:t>digestion </a:t>
            </a:r>
            <a:r>
              <a:rPr lang="en-US" dirty="0"/>
              <a:t>of </a:t>
            </a:r>
            <a:r>
              <a:rPr lang="en-US" dirty="0" smtClean="0"/>
              <a:t>photoreceptors</a:t>
            </a:r>
            <a:endParaRPr lang="en-US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</p:txBody>
      </p:sp>
      <p:pic>
        <p:nvPicPr>
          <p:cNvPr id="52227" name="Picture 1"/>
          <p:cNvPicPr>
            <a:picLocks noChangeAspect="1"/>
          </p:cNvPicPr>
          <p:nvPr/>
        </p:nvPicPr>
        <p:blipFill>
          <a:blip r:embed="rId2"/>
          <a:srcRect l="14760" t="17612" r="9712" b="19878"/>
          <a:stretch>
            <a:fillRect/>
          </a:stretch>
        </p:blipFill>
        <p:spPr bwMode="auto">
          <a:xfrm>
            <a:off x="1476375" y="2349500"/>
            <a:ext cx="663575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450" y="260350"/>
            <a:ext cx="7623175" cy="6121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4. </a:t>
            </a:r>
            <a:r>
              <a:rPr lang="en-IN" sz="3200" dirty="0"/>
              <a:t>Regenerative and </a:t>
            </a:r>
            <a:r>
              <a:rPr lang="en-IN" sz="3200" dirty="0" smtClean="0"/>
              <a:t>reparative </a:t>
            </a:r>
            <a:r>
              <a:rPr lang="en-IN" sz="3200" dirty="0"/>
              <a:t>function after injury and surgery.</a:t>
            </a:r>
            <a:endParaRPr lang="en-IN" sz="32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5. Provides </a:t>
            </a:r>
            <a:r>
              <a:rPr lang="en-US" sz="3200" dirty="0"/>
              <a:t>mechanical support to the processes of </a:t>
            </a:r>
            <a:r>
              <a:rPr lang="en-US" sz="3200" dirty="0" smtClean="0"/>
              <a:t>photoreceptors.</a:t>
            </a:r>
            <a:endParaRPr lang="en-US" sz="3200" dirty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/>
              <a:t>6. Manufacture the pigment called melanin which helps in </a:t>
            </a:r>
            <a:r>
              <a:rPr lang="en-IN" sz="3200" dirty="0" smtClean="0"/>
              <a:t>the </a:t>
            </a:r>
            <a:r>
              <a:rPr lang="en-IN" sz="3200" dirty="0"/>
              <a:t>absorption of scattered light </a:t>
            </a:r>
            <a:r>
              <a:rPr lang="en-IN" sz="3200" dirty="0" smtClean="0"/>
              <a:t>by</a:t>
            </a:r>
            <a:r>
              <a:rPr lang="en-US" sz="3200" dirty="0" smtClean="0"/>
              <a:t> </a:t>
            </a:r>
            <a:r>
              <a:rPr lang="en-US" sz="3200" dirty="0"/>
              <a:t>and thus is optically </a:t>
            </a:r>
            <a:r>
              <a:rPr lang="en-US" sz="3200" dirty="0" smtClean="0"/>
              <a:t>functional.</a:t>
            </a:r>
            <a:endParaRPr lang="en-US" sz="3200" dirty="0"/>
          </a:p>
          <a:p>
            <a:pPr marL="484632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1187450" y="333375"/>
            <a:ext cx="7747000" cy="5915025"/>
          </a:xfrm>
        </p:spPr>
        <p:txBody>
          <a:bodyPr/>
          <a:lstStyle/>
          <a:p>
            <a:pPr marL="80963" indent="0">
              <a:buFont typeface="Wingdings 2" pitchFamily="18" charset="2"/>
              <a:buNone/>
            </a:pPr>
            <a:r>
              <a:rPr lang="en-IN" smtClean="0"/>
              <a:t>7. </a:t>
            </a:r>
            <a:r>
              <a:rPr lang="en-US" smtClean="0"/>
              <a:t>Maintains integrity of sub-retinal space by forming BRB and actively pumping out ions &amp; water</a:t>
            </a:r>
          </a:p>
          <a:p>
            <a:pPr marL="80963" indent="0">
              <a:buFont typeface="Wingdings 2" pitchFamily="18" charset="2"/>
              <a:buNone/>
            </a:pPr>
            <a:endParaRPr lang="en-IN" smtClean="0"/>
          </a:p>
        </p:txBody>
      </p:sp>
      <p:pic>
        <p:nvPicPr>
          <p:cNvPr id="54275" name="Picture 1"/>
          <p:cNvPicPr>
            <a:picLocks noChangeAspect="1"/>
          </p:cNvPicPr>
          <p:nvPr/>
        </p:nvPicPr>
        <p:blipFill>
          <a:blip r:embed="rId2"/>
          <a:srcRect l="34029" t="5934" r="5899" b="18504"/>
          <a:stretch>
            <a:fillRect/>
          </a:stretch>
        </p:blipFill>
        <p:spPr bwMode="auto">
          <a:xfrm>
            <a:off x="2700338" y="1860550"/>
            <a:ext cx="5184775" cy="489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88913"/>
            <a:ext cx="7848600" cy="666908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IN" dirty="0" smtClean="0"/>
              <a:t>Clinical significance:</a:t>
            </a:r>
          </a:p>
          <a:p>
            <a:pPr>
              <a:spcBef>
                <a:spcPts val="1075"/>
              </a:spcBef>
              <a:buClr>
                <a:srgbClr val="1F2022"/>
              </a:buClr>
              <a:buFont typeface="Wingdings 2" pitchFamily="18" charset="2"/>
              <a:buNone/>
            </a:pPr>
            <a:r>
              <a:rPr lang="en-IN" dirty="0" smtClean="0">
                <a:ea typeface="Arial Narrow" pitchFamily="34" charset="0"/>
                <a:cs typeface="Arial Narrow" pitchFamily="34" charset="0"/>
              </a:rPr>
              <a:t>1. Failure of the RPE to process cellular debris associated with outer segment turnover  cause deposition of </a:t>
            </a:r>
            <a:r>
              <a:rPr lang="en-IN" dirty="0" err="1" smtClean="0">
                <a:solidFill>
                  <a:srgbClr val="FF0000"/>
                </a:solidFill>
                <a:ea typeface="Arial Narrow" pitchFamily="34" charset="0"/>
                <a:cs typeface="Arial Narrow" pitchFamily="34" charset="0"/>
              </a:rPr>
              <a:t>Drusen</a:t>
            </a:r>
            <a:r>
              <a:rPr lang="en-IN" dirty="0" smtClean="0">
                <a:ea typeface="Arial Narrow" pitchFamily="34" charset="0"/>
                <a:cs typeface="Arial Narrow" pitchFamily="34" charset="0"/>
              </a:rPr>
              <a:t> in ARMD</a:t>
            </a:r>
          </a:p>
          <a:p>
            <a:pPr>
              <a:spcBef>
                <a:spcPts val="1075"/>
              </a:spcBef>
              <a:buClr>
                <a:srgbClr val="1F2022"/>
              </a:buClr>
              <a:buFont typeface="Wingdings 2" pitchFamily="18" charset="2"/>
              <a:buNone/>
            </a:pPr>
            <a:r>
              <a:rPr lang="en-IN" dirty="0" smtClean="0">
                <a:ea typeface="Arial Narrow" pitchFamily="34" charset="0"/>
                <a:cs typeface="Arial Narrow" pitchFamily="34" charset="0"/>
              </a:rPr>
              <a:t>2</a:t>
            </a:r>
            <a:r>
              <a:rPr lang="en-IN" dirty="0" smtClean="0">
                <a:ea typeface="Arial Narrow" pitchFamily="34" charset="0"/>
                <a:cs typeface="Arial Narrow" pitchFamily="34" charset="0"/>
              </a:rPr>
              <a:t>. Disruption of blood retinal barriers causes retinal </a:t>
            </a:r>
            <a:r>
              <a:rPr lang="en-IN" dirty="0" err="1" smtClean="0">
                <a:solidFill>
                  <a:srgbClr val="FF0000"/>
                </a:solidFill>
                <a:ea typeface="Arial Narrow" pitchFamily="34" charset="0"/>
                <a:cs typeface="Arial Narrow" pitchFamily="34" charset="0"/>
              </a:rPr>
              <a:t>edema</a:t>
            </a:r>
            <a:r>
              <a:rPr lang="en-IN" dirty="0" smtClean="0">
                <a:ea typeface="Arial Narrow" pitchFamily="34" charset="0"/>
                <a:cs typeface="Arial Narrow" pitchFamily="34" charset="0"/>
              </a:rPr>
              <a:t> </a:t>
            </a:r>
            <a:r>
              <a:rPr lang="en-IN" dirty="0" err="1" smtClean="0">
                <a:ea typeface="Arial Narrow" pitchFamily="34" charset="0"/>
                <a:cs typeface="Arial Narrow" pitchFamily="34" charset="0"/>
              </a:rPr>
              <a:t>eg</a:t>
            </a:r>
            <a:r>
              <a:rPr lang="en-IN" dirty="0" smtClean="0">
                <a:ea typeface="Arial Narrow" pitchFamily="34" charset="0"/>
                <a:cs typeface="Arial Narrow" pitchFamily="34" charset="0"/>
              </a:rPr>
              <a:t>. Macular </a:t>
            </a:r>
            <a:r>
              <a:rPr lang="en-IN" dirty="0" err="1" smtClean="0">
                <a:ea typeface="Arial Narrow" pitchFamily="34" charset="0"/>
                <a:cs typeface="Arial Narrow" pitchFamily="34" charset="0"/>
              </a:rPr>
              <a:t>edema</a:t>
            </a:r>
            <a:endParaRPr lang="en-IN" dirty="0" smtClean="0">
              <a:ea typeface="Arial Narrow" pitchFamily="34" charset="0"/>
              <a:cs typeface="Arial Narrow" pitchFamily="34" charset="0"/>
            </a:endParaRPr>
          </a:p>
          <a:p>
            <a:pPr>
              <a:buFont typeface="Wingdings 2" pitchFamily="18" charset="2"/>
              <a:buNone/>
            </a:pPr>
            <a:endParaRPr lang="en-IN" dirty="0" smtClean="0"/>
          </a:p>
        </p:txBody>
      </p:sp>
      <p:pic>
        <p:nvPicPr>
          <p:cNvPr id="5529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854472"/>
            <a:ext cx="43211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476250"/>
            <a:ext cx="7818437" cy="5772150"/>
          </a:xfrm>
        </p:spPr>
        <p:txBody>
          <a:bodyPr>
            <a:normAutofit/>
          </a:bodyPr>
          <a:lstStyle/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3. In </a:t>
            </a:r>
            <a:r>
              <a:rPr lang="en-IN" dirty="0"/>
              <a:t>the eyes of </a:t>
            </a:r>
            <a:r>
              <a:rPr lang="en-IN" dirty="0">
                <a:solidFill>
                  <a:srgbClr val="FF0000"/>
                </a:solidFill>
              </a:rPr>
              <a:t>albinos</a:t>
            </a:r>
            <a:r>
              <a:rPr lang="en-IN" dirty="0"/>
              <a:t>, the cells of this layer contain no pigment.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4. Dysfunction </a:t>
            </a:r>
            <a:r>
              <a:rPr lang="en-IN" dirty="0"/>
              <a:t>of the RPE is found in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/>
              <a:t>age-related macular degeneration and retinitis </a:t>
            </a:r>
            <a:r>
              <a:rPr lang="en-IN" dirty="0" err="1"/>
              <a:t>pigmentosa</a:t>
            </a:r>
            <a:endParaRPr lang="en-IN" dirty="0"/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/>
              <a:t>5. Gardner </a:t>
            </a:r>
            <a:r>
              <a:rPr lang="en-IN" dirty="0"/>
              <a:t>syndrome is characterized by: FAP (Familial Adenomatous Polyps),               osseous and soft tissue </a:t>
            </a:r>
            <a:r>
              <a:rPr lang="en-IN" dirty="0" err="1"/>
              <a:t>tumors</a:t>
            </a:r>
            <a:r>
              <a:rPr lang="en-IN" dirty="0"/>
              <a:t>,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/>
              <a:t>retinal pigment epithelium hypertrophy and impacted teeth.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13" y="333375"/>
            <a:ext cx="7405687" cy="9223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2.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Layer  of  Rods  &amp;  Cones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350" y="1628775"/>
            <a:ext cx="7407275" cy="46085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Photoreceptors are end organs that transform light into nerve impulses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IN" sz="3200" dirty="0"/>
          </a:p>
        </p:txBody>
      </p:sp>
      <p:pic>
        <p:nvPicPr>
          <p:cNvPr id="57348" name="Picture 3"/>
          <p:cNvPicPr>
            <a:picLocks noChangeAspect="1"/>
          </p:cNvPicPr>
          <p:nvPr/>
        </p:nvPicPr>
        <p:blipFill>
          <a:blip r:embed="rId2"/>
          <a:srcRect b="8685"/>
          <a:stretch>
            <a:fillRect/>
          </a:stretch>
        </p:blipFill>
        <p:spPr bwMode="auto">
          <a:xfrm>
            <a:off x="1763713" y="2841625"/>
            <a:ext cx="62642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Cones are responsible for </a:t>
            </a:r>
          </a:p>
          <a:p>
            <a:pPr lvl="1"/>
            <a:r>
              <a:rPr lang="en-US" smtClean="0"/>
              <a:t>Photopic (highly discriminatory central vision)</a:t>
            </a:r>
          </a:p>
          <a:p>
            <a:pPr lvl="1"/>
            <a:r>
              <a:rPr lang="en-US" smtClean="0"/>
              <a:t>Color vision</a:t>
            </a:r>
            <a:endParaRPr lang="en-IN" smtClean="0"/>
          </a:p>
        </p:txBody>
      </p:sp>
      <p:pic>
        <p:nvPicPr>
          <p:cNvPr id="58371" name="Picture 3"/>
          <p:cNvPicPr>
            <a:picLocks noChangeAspect="1"/>
          </p:cNvPicPr>
          <p:nvPr/>
        </p:nvPicPr>
        <p:blipFill>
          <a:blip r:embed="rId2"/>
          <a:srcRect l="5051" t="11662" r="48128"/>
          <a:stretch>
            <a:fillRect/>
          </a:stretch>
        </p:blipFill>
        <p:spPr bwMode="auto">
          <a:xfrm>
            <a:off x="5867400" y="2492375"/>
            <a:ext cx="1778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Embryology 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N" dirty="0" smtClean="0"/>
              <a:t>Retina consists of two layers developed from optic cup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 smtClean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IN" dirty="0" smtClean="0"/>
              <a:t>Inter-retinal space between them that is continuous through optic stalk with the third ventricle.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1619250" y="2565400"/>
            <a:ext cx="2232025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/>
              <a:t>Pigmented layer</a:t>
            </a:r>
            <a:endParaRPr lang="en-IN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332413" y="2635250"/>
            <a:ext cx="2087562" cy="71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000" b="1" dirty="0"/>
              <a:t>Neural layer</a:t>
            </a:r>
            <a:endParaRPr lang="en-IN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16238" y="3429000"/>
            <a:ext cx="1439862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932363" y="3429000"/>
            <a:ext cx="1584325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Rods contain photosensitive visual purple. 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Peripheral vision and </a:t>
            </a:r>
          </a:p>
          <a:p>
            <a:pPr lvl="1"/>
            <a:r>
              <a:rPr lang="en-US" smtClean="0"/>
              <a:t>Scotopic vision</a:t>
            </a:r>
          </a:p>
          <a:p>
            <a:endParaRPr lang="en-IN" smtClean="0"/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2"/>
          <a:srcRect l="46523" r="13077"/>
          <a:stretch>
            <a:fillRect/>
          </a:stretch>
        </p:blipFill>
        <p:spPr bwMode="auto">
          <a:xfrm>
            <a:off x="6372225" y="1989138"/>
            <a:ext cx="1533525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013" y="260350"/>
            <a:ext cx="7993062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b="1" spc="15" dirty="0">
                <a:latin typeface="+mn-lt"/>
                <a:cs typeface="Arial Narrow"/>
              </a:rPr>
              <a:t>Density </a:t>
            </a:r>
            <a:r>
              <a:rPr lang="en-IN" sz="2800" b="1" spc="10" dirty="0">
                <a:latin typeface="+mn-lt"/>
                <a:cs typeface="Arial Narrow"/>
              </a:rPr>
              <a:t>and </a:t>
            </a:r>
            <a:r>
              <a:rPr lang="en-IN" sz="2800" b="1" spc="15" dirty="0">
                <a:latin typeface="+mn-lt"/>
                <a:cs typeface="Arial Narrow"/>
              </a:rPr>
              <a:t>distribution </a:t>
            </a:r>
            <a:r>
              <a:rPr lang="en-IN" sz="2800" b="1" spc="5" dirty="0">
                <a:latin typeface="+mn-lt"/>
                <a:cs typeface="Arial Narrow"/>
              </a:rPr>
              <a:t>of</a:t>
            </a:r>
            <a:r>
              <a:rPr lang="en-IN" sz="2800" b="1" spc="150" dirty="0">
                <a:latin typeface="+mn-lt"/>
                <a:cs typeface="Arial Narrow"/>
              </a:rPr>
              <a:t> </a:t>
            </a:r>
            <a:r>
              <a:rPr lang="en-IN" sz="2800" b="1" spc="15" dirty="0">
                <a:latin typeface="+mn-lt"/>
                <a:cs typeface="Arial Narrow"/>
              </a:rPr>
              <a:t>photoreceptors</a:t>
            </a:r>
            <a:endParaRPr lang="en-IN" sz="2800" b="1" dirty="0">
              <a:latin typeface="+mn-lt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+mn-lt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87900" y="765175"/>
            <a:ext cx="0" cy="59039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7450" y="765175"/>
            <a:ext cx="72723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421" name="TextBox 10"/>
          <p:cNvSpPr txBox="1">
            <a:spLocks noChangeArrowheads="1"/>
          </p:cNvSpPr>
          <p:nvPr/>
        </p:nvSpPr>
        <p:spPr bwMode="auto">
          <a:xfrm>
            <a:off x="1331913" y="790575"/>
            <a:ext cx="32400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400" b="1">
                <a:latin typeface="Gill Sans MT" pitchFamily="34" charset="0"/>
              </a:rPr>
              <a:t>Cones:</a:t>
            </a:r>
          </a:p>
        </p:txBody>
      </p:sp>
      <p:sp>
        <p:nvSpPr>
          <p:cNvPr id="60422" name="TextBox 11"/>
          <p:cNvSpPr txBox="1">
            <a:spLocks noChangeArrowheads="1"/>
          </p:cNvSpPr>
          <p:nvPr/>
        </p:nvSpPr>
        <p:spPr bwMode="auto">
          <a:xfrm>
            <a:off x="5003800" y="784225"/>
            <a:ext cx="3455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400" b="1">
                <a:latin typeface="Gill Sans MT" pitchFamily="34" charset="0"/>
              </a:rPr>
              <a:t>Rodes: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9338" y="1184275"/>
            <a:ext cx="3673475" cy="576465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3350" indent="-120650">
              <a:spcBef>
                <a:spcPts val="700"/>
              </a:spcBef>
              <a:buFontTx/>
              <a:buChar char="-"/>
              <a:tabLst>
                <a:tab pos="133350" algn="l"/>
              </a:tabLst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6.5 million</a:t>
            </a:r>
          </a:p>
          <a:p>
            <a:pPr marL="133350" indent="-120650">
              <a:spcBef>
                <a:spcPts val="600"/>
              </a:spcBef>
              <a:buFontTx/>
              <a:buChar char="-"/>
              <a:tabLst>
                <a:tab pos="133350" algn="l"/>
              </a:tabLst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density is maximum at fovea</a:t>
            </a:r>
          </a:p>
          <a:p>
            <a:pPr marL="133350" indent="-120650">
              <a:spcBef>
                <a:spcPts val="600"/>
              </a:spcBef>
              <a:tabLst>
                <a:tab pos="133350" algn="l"/>
              </a:tabLst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(1,99,000 cones/mm2)</a:t>
            </a:r>
          </a:p>
          <a:p>
            <a:pPr marL="133350" indent="-120650">
              <a:spcBef>
                <a:spcPts val="600"/>
              </a:spcBef>
              <a:tabLst>
                <a:tab pos="133350" algn="l"/>
              </a:tabLst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-minimum density- periphery</a:t>
            </a:r>
          </a:p>
          <a:p>
            <a:pPr marL="133350" indent="-120650">
              <a:spcBef>
                <a:spcPts val="600"/>
              </a:spcBef>
              <a:tabLst>
                <a:tab pos="133350" algn="l"/>
              </a:tabLst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-light sensitive molecule- </a:t>
            </a:r>
            <a:r>
              <a:rPr lang="en-IN" sz="2000" b="1" dirty="0" err="1">
                <a:latin typeface="Gill Sans MT" pitchFamily="34" charset="0"/>
                <a:ea typeface="Arial Narrow" pitchFamily="34" charset="0"/>
                <a:cs typeface="Arial Narrow" pitchFamily="34" charset="0"/>
              </a:rPr>
              <a:t>Iodopsin</a:t>
            </a:r>
            <a:endParaRPr lang="en-IN" sz="2000" b="1" dirty="0">
              <a:latin typeface="Gill Sans MT" pitchFamily="34" charset="0"/>
              <a:ea typeface="Arial Narrow" pitchFamily="34" charset="0"/>
              <a:cs typeface="Arial Narrow" pitchFamily="34" charset="0"/>
            </a:endParaRPr>
          </a:p>
          <a:p>
            <a:pPr marL="133350" indent="-120650">
              <a:spcBef>
                <a:spcPts val="600"/>
              </a:spcBef>
              <a:tabLst>
                <a:tab pos="133350" algn="l"/>
              </a:tabLst>
            </a:pPr>
            <a:r>
              <a:rPr lang="en-IN" sz="2000" b="1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( </a:t>
            </a:r>
            <a:r>
              <a:rPr lang="en-IN" sz="2000" b="1" dirty="0" err="1">
                <a:latin typeface="Gill Sans MT" pitchFamily="34" charset="0"/>
                <a:ea typeface="Arial Narrow" pitchFamily="34" charset="0"/>
                <a:cs typeface="Arial Narrow" pitchFamily="34" charset="0"/>
              </a:rPr>
              <a:t>color</a:t>
            </a:r>
            <a:r>
              <a:rPr lang="en-IN" sz="2000" b="1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 vision-</a:t>
            </a:r>
            <a:r>
              <a:rPr lang="en-IN" sz="2000" b="1" dirty="0" err="1">
                <a:latin typeface="Gill Sans MT" pitchFamily="34" charset="0"/>
                <a:ea typeface="Arial Narrow" pitchFamily="34" charset="0"/>
                <a:cs typeface="Arial Narrow" pitchFamily="34" charset="0"/>
              </a:rPr>
              <a:t>photopic</a:t>
            </a:r>
            <a:r>
              <a:rPr lang="en-IN" sz="2000" b="1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 vision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)</a:t>
            </a:r>
          </a:p>
          <a:p>
            <a:pPr marL="133350" indent="-120650">
              <a:spcBef>
                <a:spcPts val="600"/>
              </a:spcBef>
              <a:buFont typeface="Wingdings" pitchFamily="2" charset="2"/>
              <a:buChar char="q"/>
              <a:tabLst>
                <a:tab pos="133350" algn="l"/>
              </a:tabLst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3 types of </a:t>
            </a:r>
            <a:r>
              <a:rPr lang="en-IN" sz="2000" dirty="0" err="1">
                <a:latin typeface="Gill Sans MT" pitchFamily="34" charset="0"/>
                <a:ea typeface="Arial Narrow" pitchFamily="34" charset="0"/>
                <a:cs typeface="Arial Narrow" pitchFamily="34" charset="0"/>
              </a:rPr>
              <a:t>iodopsin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- </a:t>
            </a:r>
            <a:r>
              <a:rPr lang="en-IN" sz="2000" dirty="0" err="1">
                <a:latin typeface="Gill Sans MT" pitchFamily="34" charset="0"/>
                <a:ea typeface="Arial Narrow" pitchFamily="34" charset="0"/>
                <a:cs typeface="Arial Narrow" pitchFamily="34" charset="0"/>
              </a:rPr>
              <a:t>trichromatic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 pigments</a:t>
            </a:r>
          </a:p>
          <a:p>
            <a:pPr marL="133350" indent="-120650">
              <a:spcBef>
                <a:spcPts val="600"/>
              </a:spcBef>
              <a:tabLst>
                <a:tab pos="133350" algn="l"/>
              </a:tabLst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1. S wavelength cones- 440nm blue light)</a:t>
            </a:r>
          </a:p>
          <a:p>
            <a:pPr marL="133350" indent="-120650">
              <a:spcBef>
                <a:spcPts val="600"/>
              </a:spcBef>
              <a:buSzPct val="94000"/>
              <a:buFontTx/>
              <a:buAutoNum type="arabicPeriod" startAt="2"/>
              <a:tabLst>
                <a:tab pos="133350" algn="l"/>
              </a:tabLst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M </a:t>
            </a:r>
            <a:r>
              <a:rPr lang="en-IN" sz="2000" dirty="0" err="1">
                <a:latin typeface="Gill Sans MT" pitchFamily="34" charset="0"/>
                <a:ea typeface="Arial Narrow" pitchFamily="34" charset="0"/>
                <a:cs typeface="Arial Narrow" pitchFamily="34" charset="0"/>
              </a:rPr>
              <a:t>wavelenght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 cone- 540nm green</a:t>
            </a:r>
          </a:p>
          <a:p>
            <a:pPr marL="133350" indent="-120650">
              <a:lnSpc>
                <a:spcPct val="128000"/>
              </a:lnSpc>
              <a:buSzPct val="94000"/>
              <a:buFontTx/>
              <a:buAutoNum type="arabicPeriod" startAt="2"/>
              <a:tabLst>
                <a:tab pos="133350" algn="l"/>
              </a:tabLst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L </a:t>
            </a:r>
            <a:r>
              <a:rPr lang="en-IN" sz="2000" dirty="0" err="1">
                <a:latin typeface="Gill Sans MT" pitchFamily="34" charset="0"/>
                <a:ea typeface="Arial Narrow" pitchFamily="34" charset="0"/>
                <a:cs typeface="Arial Narrow" pitchFamily="34" charset="0"/>
              </a:rPr>
              <a:t>wavelenght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 cone- 577nm red </a:t>
            </a:r>
            <a:r>
              <a:rPr lang="en-IN" sz="2000" u="sng" dirty="0">
                <a:solidFill>
                  <a:srgbClr val="FF0000"/>
                </a:solidFill>
                <a:latin typeface="Gill Sans MT" pitchFamily="34" charset="0"/>
                <a:ea typeface="Arial Narrow" pitchFamily="34" charset="0"/>
                <a:cs typeface="Arial Narrow" pitchFamily="34" charset="0"/>
              </a:rPr>
              <a:t> </a:t>
            </a:r>
            <a:endParaRPr lang="en-IN" sz="2000" dirty="0">
              <a:latin typeface="Gill Sans MT" pitchFamily="34" charset="0"/>
              <a:ea typeface="Arial Narrow" pitchFamily="34" charset="0"/>
              <a:cs typeface="Arial Narrow" pitchFamily="34" charset="0"/>
            </a:endParaRPr>
          </a:p>
          <a:p>
            <a:pPr marL="133350" indent="-120650">
              <a:spcBef>
                <a:spcPts val="600"/>
              </a:spcBef>
              <a:tabLst>
                <a:tab pos="133350" algn="l"/>
              </a:tabLst>
            </a:pPr>
            <a:endParaRPr lang="en-IN" sz="2000" dirty="0">
              <a:latin typeface="Gill Sans MT" pitchFamily="34" charset="0"/>
              <a:ea typeface="Arial Narrow" pitchFamily="34" charset="0"/>
              <a:cs typeface="Arial Narrow" pitchFamily="34" charset="0"/>
            </a:endParaRPr>
          </a:p>
          <a:p>
            <a:pPr marL="133350" indent="-120650">
              <a:tabLst>
                <a:tab pos="133350" algn="l"/>
              </a:tabLst>
            </a:pPr>
            <a:endParaRPr lang="en-IN" dirty="0">
              <a:latin typeface="Gill Sans M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7900" y="1162050"/>
            <a:ext cx="4284663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5890" indent="-121920" fontAlgn="auto">
              <a:spcBef>
                <a:spcPts val="695"/>
              </a:spcBef>
              <a:spcAft>
                <a:spcPts val="0"/>
              </a:spcAft>
              <a:buFontTx/>
              <a:buChar char="-"/>
              <a:tabLst>
                <a:tab pos="136525" algn="l"/>
              </a:tabLst>
              <a:defRPr/>
            </a:pPr>
            <a:r>
              <a:rPr lang="en-IN" sz="2000" spc="5" dirty="0">
                <a:latin typeface="+mn-lt"/>
                <a:cs typeface="+mn-cs"/>
              </a:rPr>
              <a:t>120</a:t>
            </a:r>
            <a:r>
              <a:rPr lang="en-IN" sz="2000" spc="50" dirty="0">
                <a:latin typeface="+mn-lt"/>
                <a:cs typeface="+mn-cs"/>
              </a:rPr>
              <a:t> </a:t>
            </a:r>
            <a:r>
              <a:rPr lang="en-IN" sz="2000" spc="15" dirty="0">
                <a:latin typeface="+mn-lt"/>
                <a:cs typeface="+mn-cs"/>
              </a:rPr>
              <a:t>million</a:t>
            </a:r>
          </a:p>
          <a:p>
            <a:pPr marL="146685" indent="-121920" fontAlgn="auto"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147320" algn="l"/>
              </a:tabLst>
              <a:defRPr/>
            </a:pPr>
            <a:r>
              <a:rPr lang="en-IN" sz="2000" spc="15" dirty="0">
                <a:latin typeface="+mn-lt"/>
                <a:cs typeface="+mn-cs"/>
              </a:rPr>
              <a:t>maximum density </a:t>
            </a:r>
            <a:r>
              <a:rPr lang="en-IN" sz="2000" spc="5" dirty="0">
                <a:latin typeface="+mn-lt"/>
                <a:cs typeface="+mn-cs"/>
              </a:rPr>
              <a:t>in </a:t>
            </a:r>
            <a:r>
              <a:rPr lang="en-IN" sz="2000" spc="25" dirty="0">
                <a:latin typeface="+mn-lt"/>
                <a:cs typeface="+mn-cs"/>
              </a:rPr>
              <a:t>20°(3mm) </a:t>
            </a:r>
            <a:r>
              <a:rPr lang="en-IN" sz="2000" spc="10" dirty="0">
                <a:latin typeface="+mn-lt"/>
                <a:cs typeface="+mn-cs"/>
              </a:rPr>
              <a:t>from the</a:t>
            </a:r>
            <a:r>
              <a:rPr lang="en-IN" sz="2000" spc="225" dirty="0">
                <a:latin typeface="+mn-lt"/>
                <a:cs typeface="+mn-cs"/>
              </a:rPr>
              <a:t> </a:t>
            </a:r>
            <a:r>
              <a:rPr lang="en-IN" sz="2000" spc="15" dirty="0">
                <a:latin typeface="+mn-lt"/>
                <a:cs typeface="+mn-cs"/>
              </a:rPr>
              <a:t>fovea</a:t>
            </a:r>
          </a:p>
          <a:p>
            <a:pPr marL="117475" fontAlgn="auto">
              <a:spcBef>
                <a:spcPts val="605"/>
              </a:spcBef>
              <a:spcAft>
                <a:spcPts val="0"/>
              </a:spcAft>
              <a:defRPr/>
            </a:pPr>
            <a:r>
              <a:rPr lang="en-IN" sz="2000" spc="15" dirty="0">
                <a:latin typeface="+mn-lt"/>
                <a:cs typeface="+mn-cs"/>
              </a:rPr>
              <a:t>(160,000</a:t>
            </a:r>
            <a:r>
              <a:rPr lang="en-IN" sz="2000" spc="60" dirty="0">
                <a:latin typeface="+mn-lt"/>
                <a:cs typeface="+mn-cs"/>
              </a:rPr>
              <a:t> </a:t>
            </a:r>
            <a:r>
              <a:rPr lang="en-IN" sz="2000" spc="15" dirty="0">
                <a:latin typeface="+mn-lt"/>
                <a:cs typeface="+mn-cs"/>
              </a:rPr>
              <a:t>rods/mm2)</a:t>
            </a:r>
          </a:p>
          <a:p>
            <a:pPr marL="134620" indent="-121920" fontAlgn="auto">
              <a:spcBef>
                <a:spcPts val="600"/>
              </a:spcBef>
              <a:spcAft>
                <a:spcPts val="0"/>
              </a:spcAft>
              <a:buFontTx/>
              <a:buChar char="-"/>
              <a:tabLst>
                <a:tab pos="134620" algn="l"/>
              </a:tabLst>
              <a:defRPr/>
            </a:pPr>
            <a:r>
              <a:rPr lang="en-IN" sz="2000" spc="15" dirty="0">
                <a:latin typeface="+mn-lt"/>
                <a:cs typeface="+mn-cs"/>
              </a:rPr>
              <a:t>rod-free </a:t>
            </a:r>
            <a:r>
              <a:rPr lang="en-IN" sz="2000" spc="5" dirty="0">
                <a:latin typeface="+mn-lt"/>
                <a:cs typeface="+mn-cs"/>
              </a:rPr>
              <a:t>at </a:t>
            </a:r>
            <a:r>
              <a:rPr lang="en-IN" sz="2000" spc="10" dirty="0">
                <a:latin typeface="+mn-lt"/>
                <a:cs typeface="+mn-cs"/>
              </a:rPr>
              <a:t>the </a:t>
            </a:r>
            <a:r>
              <a:rPr lang="en-IN" sz="2000" spc="15" dirty="0">
                <a:latin typeface="+mn-lt"/>
                <a:cs typeface="+mn-cs"/>
              </a:rPr>
              <a:t>fovea </a:t>
            </a:r>
            <a:r>
              <a:rPr lang="en-IN" sz="2000" dirty="0">
                <a:latin typeface="+mn-lt"/>
                <a:cs typeface="+mn-cs"/>
              </a:rPr>
              <a:t>; </a:t>
            </a:r>
            <a:r>
              <a:rPr lang="en-IN" sz="2000" spc="10" dirty="0">
                <a:latin typeface="+mn-lt"/>
                <a:cs typeface="+mn-cs"/>
              </a:rPr>
              <a:t>0.35</a:t>
            </a:r>
            <a:r>
              <a:rPr lang="en-IN" sz="2000" spc="310" dirty="0">
                <a:latin typeface="+mn-lt"/>
                <a:cs typeface="+mn-cs"/>
              </a:rPr>
              <a:t> </a:t>
            </a:r>
            <a:r>
              <a:rPr lang="en-IN" sz="2000" spc="5" dirty="0">
                <a:latin typeface="+mn-lt"/>
                <a:cs typeface="+mn-cs"/>
              </a:rPr>
              <a:t>mm</a:t>
            </a:r>
          </a:p>
          <a:p>
            <a:pPr marL="7366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IN" sz="2000" spc="15" dirty="0">
                <a:latin typeface="+mn-lt"/>
                <a:cs typeface="+mn-cs"/>
              </a:rPr>
              <a:t>-minimum </a:t>
            </a:r>
            <a:r>
              <a:rPr lang="en-IN" sz="2000" spc="25" dirty="0">
                <a:latin typeface="+mn-lt"/>
                <a:cs typeface="+mn-cs"/>
              </a:rPr>
              <a:t>density-</a:t>
            </a:r>
            <a:r>
              <a:rPr lang="en-IN" sz="2000" spc="35" dirty="0">
                <a:latin typeface="+mn-lt"/>
                <a:cs typeface="+mn-cs"/>
              </a:rPr>
              <a:t> </a:t>
            </a:r>
            <a:r>
              <a:rPr lang="en-IN" sz="2000" spc="15" dirty="0">
                <a:latin typeface="+mn-lt"/>
                <a:cs typeface="+mn-cs"/>
              </a:rPr>
              <a:t>periphery</a:t>
            </a:r>
          </a:p>
          <a:p>
            <a:pPr marL="7366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IN" sz="2000" spc="15" dirty="0">
                <a:latin typeface="+mn-lt"/>
                <a:cs typeface="+mn-cs"/>
              </a:rPr>
              <a:t>-</a:t>
            </a:r>
            <a:r>
              <a:rPr lang="en-IN" sz="2000" spc="15" dirty="0">
                <a:latin typeface="+mn-lt"/>
                <a:cs typeface="+mn-cs"/>
              </a:rPr>
              <a:t>light </a:t>
            </a:r>
            <a:r>
              <a:rPr lang="en-IN" sz="2000" spc="15" dirty="0">
                <a:latin typeface="+mn-lt"/>
                <a:cs typeface="+mn-cs"/>
              </a:rPr>
              <a:t>sensitive </a:t>
            </a:r>
            <a:r>
              <a:rPr lang="en-IN" sz="2000" spc="25" dirty="0">
                <a:latin typeface="+mn-lt"/>
                <a:cs typeface="+mn-cs"/>
              </a:rPr>
              <a:t>molecule-</a:t>
            </a:r>
            <a:r>
              <a:rPr lang="en-IN" sz="2000" spc="140" dirty="0">
                <a:latin typeface="+mn-lt"/>
                <a:cs typeface="+mn-cs"/>
              </a:rPr>
              <a:t> </a:t>
            </a:r>
            <a:r>
              <a:rPr lang="en-IN" sz="2000" b="1" spc="15" dirty="0">
                <a:latin typeface="+mn-lt"/>
                <a:cs typeface="+mn-cs"/>
              </a:rPr>
              <a:t>rhodopsin</a:t>
            </a:r>
          </a:p>
          <a:p>
            <a:pPr marL="13843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IN" sz="2000" dirty="0">
                <a:latin typeface="+mn-lt"/>
                <a:cs typeface="+mn-cs"/>
              </a:rPr>
              <a:t>      </a:t>
            </a:r>
            <a:r>
              <a:rPr lang="en-IN" sz="2000" b="1" dirty="0">
                <a:latin typeface="+mn-lt"/>
                <a:cs typeface="+mn-cs"/>
              </a:rPr>
              <a:t>( </a:t>
            </a:r>
            <a:r>
              <a:rPr lang="en-IN" sz="2000" b="1" spc="15" dirty="0">
                <a:latin typeface="+mn-lt"/>
                <a:cs typeface="+mn-cs"/>
              </a:rPr>
              <a:t>night vision- </a:t>
            </a:r>
            <a:r>
              <a:rPr lang="en-IN" sz="2000" b="1" spc="15" dirty="0" err="1">
                <a:latin typeface="+mn-lt"/>
                <a:cs typeface="+mn-cs"/>
              </a:rPr>
              <a:t>scotopic</a:t>
            </a:r>
            <a:r>
              <a:rPr lang="en-IN" sz="2000" b="1" spc="160" dirty="0">
                <a:latin typeface="+mn-lt"/>
                <a:cs typeface="+mn-cs"/>
              </a:rPr>
              <a:t> </a:t>
            </a:r>
            <a:r>
              <a:rPr lang="en-IN" sz="2000" b="1" spc="15" dirty="0">
                <a:latin typeface="+mn-lt"/>
                <a:cs typeface="+mn-cs"/>
              </a:rPr>
              <a:t>vision</a:t>
            </a:r>
            <a:r>
              <a:rPr lang="en-IN" sz="2000" spc="15" dirty="0">
                <a:latin typeface="+mn-lt"/>
                <a:cs typeface="+mn-cs"/>
              </a:rPr>
              <a:t>)</a:t>
            </a:r>
            <a:endParaRPr lang="en-IN" sz="2000" dirty="0">
              <a:latin typeface="+mn-lt"/>
              <a:cs typeface="+mn-cs"/>
            </a:endParaRPr>
          </a:p>
          <a:p>
            <a:pPr marL="138430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IN" sz="2000" spc="15" dirty="0">
                <a:latin typeface="+mn-lt"/>
                <a:cs typeface="+mn-cs"/>
              </a:rPr>
              <a:t>-rhodopsin </a:t>
            </a:r>
            <a:r>
              <a:rPr lang="en-IN" sz="2000" spc="5" dirty="0">
                <a:latin typeface="+mn-lt"/>
                <a:cs typeface="+mn-cs"/>
              </a:rPr>
              <a:t>is </a:t>
            </a:r>
            <a:r>
              <a:rPr lang="en-IN" sz="2000" spc="15" dirty="0">
                <a:latin typeface="+mn-lt"/>
                <a:cs typeface="+mn-cs"/>
              </a:rPr>
              <a:t>sensitive </a:t>
            </a:r>
            <a:r>
              <a:rPr lang="en-IN" sz="2000" spc="5" dirty="0">
                <a:latin typeface="+mn-lt"/>
                <a:cs typeface="+mn-cs"/>
              </a:rPr>
              <a:t>to </a:t>
            </a:r>
            <a:r>
              <a:rPr lang="en-IN" sz="2000" spc="25" dirty="0">
                <a:latin typeface="+mn-lt"/>
                <a:cs typeface="+mn-cs"/>
              </a:rPr>
              <a:t>blue-green </a:t>
            </a:r>
            <a:r>
              <a:rPr lang="en-IN" sz="2000" spc="25" dirty="0">
                <a:latin typeface="+mn-lt"/>
                <a:cs typeface="+mn-cs"/>
              </a:rPr>
              <a:t>light-</a:t>
            </a:r>
            <a:r>
              <a:rPr lang="en-IN" sz="2000" spc="360" dirty="0">
                <a:latin typeface="+mn-lt"/>
                <a:cs typeface="+mn-cs"/>
              </a:rPr>
              <a:t> </a:t>
            </a:r>
            <a:r>
              <a:rPr lang="en-IN" sz="2000" spc="25" dirty="0">
                <a:latin typeface="+mn-lt"/>
                <a:cs typeface="+mn-cs"/>
              </a:rPr>
              <a:t>493nm</a:t>
            </a:r>
            <a:endParaRPr lang="en-IN" sz="2000" spc="25" dirty="0">
              <a:latin typeface="+mn-lt"/>
              <a:cs typeface="+mn-cs"/>
            </a:endParaRPr>
          </a:p>
          <a:p>
            <a:pPr marL="73660" fontAlgn="auto">
              <a:spcBef>
                <a:spcPts val="600"/>
              </a:spcBef>
              <a:spcAft>
                <a:spcPts val="0"/>
              </a:spcAft>
              <a:defRPr/>
            </a:pPr>
            <a:endParaRPr lang="en-IN" sz="2000" spc="15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450" y="115888"/>
            <a:ext cx="7747000" cy="6132512"/>
          </a:xfrm>
        </p:spPr>
        <p:txBody>
          <a:bodyPr>
            <a:normAutofit/>
          </a:bodyPr>
          <a:lstStyle/>
          <a:p>
            <a:endParaRPr lang="en-US" b="1" smtClean="0"/>
          </a:p>
          <a:p>
            <a:r>
              <a:rPr lang="en-US" b="1" smtClean="0"/>
              <a:t>CLINICAL ASPECT</a:t>
            </a:r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pPr>
              <a:buFont typeface="Wingdings" pitchFamily="2" charset="2"/>
              <a:buChar char="Ø"/>
            </a:pPr>
            <a:r>
              <a:rPr lang="en-IN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Mutation of rhodopsin in retinitis pigmentosa causes maximum pigmentation 3mm around the  fovea.</a:t>
            </a:r>
          </a:p>
          <a:p>
            <a:pPr>
              <a:spcBef>
                <a:spcPts val="525"/>
              </a:spcBef>
              <a:buClr>
                <a:srgbClr val="1F2022"/>
              </a:buClr>
              <a:buFont typeface="Arial" charset="0"/>
              <a:buChar char="•"/>
            </a:pPr>
            <a:endParaRPr lang="en-IN" smtClean="0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>
              <a:buClr>
                <a:srgbClr val="1F2022"/>
              </a:buClr>
              <a:buFont typeface="Wingdings" pitchFamily="2" charset="2"/>
              <a:buChar char="Ø"/>
            </a:pPr>
            <a:r>
              <a:rPr lang="en-IN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With advanced of age there is progressive loss of photoreceptors (rods are affected more than</a:t>
            </a:r>
          </a:p>
          <a:p>
            <a:pPr>
              <a:buFont typeface="Wingdings 2" pitchFamily="18" charset="2"/>
              <a:buNone/>
            </a:pPr>
            <a:r>
              <a:rPr lang="en-IN" smtClean="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cone)- poor night vision in elderly.</a:t>
            </a:r>
          </a:p>
          <a:p>
            <a:pPr>
              <a:buFont typeface="Wingdings 2" pitchFamily="18" charset="2"/>
              <a:buNone/>
            </a:pPr>
            <a:endParaRPr lang="en-US" b="1" smtClean="0"/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692150"/>
            <a:ext cx="6638925" cy="4984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admin\Pictures\dh6V0YMtTLEV2Nf23HUhA3B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682" r="5905" b="3578"/>
          <a:stretch>
            <a:fillRect/>
          </a:stretch>
        </p:blipFill>
        <p:spPr>
          <a:xfrm>
            <a:off x="2700338" y="188913"/>
            <a:ext cx="4824412" cy="61198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42988" y="188913"/>
          <a:ext cx="7891462" cy="6059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4515" name="Picture 2" descr="C:\Users\admin\Pictures\RR3h25KdDe6Jg9fhAT2aR3RR.jpg"/>
          <p:cNvPicPr>
            <a:picLocks noChangeAspect="1" noChangeArrowheads="1"/>
          </p:cNvPicPr>
          <p:nvPr/>
        </p:nvPicPr>
        <p:blipFill>
          <a:blip r:embed="rId6"/>
          <a:srcRect l="13643" t="-963" r="7368" b="3851"/>
          <a:stretch>
            <a:fillRect/>
          </a:stretch>
        </p:blipFill>
        <p:spPr bwMode="auto">
          <a:xfrm>
            <a:off x="6167438" y="-1588"/>
            <a:ext cx="2722562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object 5"/>
          <p:cNvSpPr>
            <a:spLocks noChangeArrowheads="1"/>
          </p:cNvSpPr>
          <p:nvPr/>
        </p:nvSpPr>
        <p:spPr bwMode="auto">
          <a:xfrm>
            <a:off x="34925" y="549275"/>
            <a:ext cx="3417888" cy="61198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275" y="260350"/>
            <a:ext cx="5184775" cy="657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Rods and cones are composed of several parts- six main  parts.</a:t>
            </a:r>
          </a:p>
          <a:p>
            <a:pPr marL="12700" algn="just">
              <a:spcBef>
                <a:spcPts val="1025"/>
              </a:spcBef>
              <a:buClr>
                <a:srgbClr val="1F2022"/>
              </a:buClr>
              <a:buFontTx/>
              <a:buAutoNum type="arabicPeriod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The outer segment, containing the visual pigment  molecules for the conversion of light into a neural  signal;</a:t>
            </a:r>
          </a:p>
          <a:p>
            <a:pPr marL="12700">
              <a:spcBef>
                <a:spcPts val="1038"/>
              </a:spcBef>
              <a:buClr>
                <a:srgbClr val="1F2022"/>
              </a:buClr>
              <a:buFontTx/>
              <a:buAutoNum type="arabicPeriod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A connecting stalk, the cilium(cytoplasmic isthmus)</a:t>
            </a:r>
          </a:p>
          <a:p>
            <a:pPr marL="12700">
              <a:spcBef>
                <a:spcPts val="1025"/>
              </a:spcBef>
              <a:buClr>
                <a:srgbClr val="1F2022"/>
              </a:buClr>
              <a:buFontTx/>
              <a:buAutoNum type="arabicPeriod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The inner segment, containing the metabolic</a:t>
            </a:r>
          </a:p>
          <a:p>
            <a:pPr marL="12700"/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Apparatus.</a:t>
            </a:r>
            <a:endParaRPr lang="en-IN" sz="2000">
              <a:latin typeface="Gill Sans MT" pitchFamily="34" charset="0"/>
              <a:cs typeface="Times New Roman" pitchFamily="18" charset="0"/>
            </a:endParaRPr>
          </a:p>
          <a:p>
            <a:pPr marL="12700">
              <a:buClr>
                <a:srgbClr val="1F2022"/>
              </a:buClr>
              <a:buFontTx/>
              <a:buAutoNum type="arabicPeriod" startAt="4"/>
            </a:pP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The outer fiber;</a:t>
            </a:r>
          </a:p>
          <a:p>
            <a:pPr marL="12700">
              <a:buClr>
                <a:srgbClr val="1F2022"/>
              </a:buClr>
            </a:pPr>
            <a:endParaRPr lang="en-IN" sz="2000">
              <a:latin typeface="Gill Sans MT" pitchFamily="34" charset="0"/>
              <a:cs typeface="Times New Roman" pitchFamily="18" charset="0"/>
            </a:endParaRPr>
          </a:p>
          <a:p>
            <a:pPr marL="12700">
              <a:buClr>
                <a:srgbClr val="1F2022"/>
              </a:buClr>
            </a:pPr>
            <a:r>
              <a:rPr lang="en-IN" sz="2000">
                <a:latin typeface="Gill Sans MT" pitchFamily="34" charset="0"/>
                <a:cs typeface="Times New Roman" pitchFamily="18" charset="0"/>
              </a:rPr>
              <a:t>5.</a:t>
            </a: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The cell body- forms outer nucleated layers</a:t>
            </a:r>
          </a:p>
          <a:p>
            <a:pPr marL="12700">
              <a:buClr>
                <a:srgbClr val="1F2022"/>
              </a:buClr>
            </a:pPr>
            <a:endParaRPr lang="en-IN" sz="2000">
              <a:solidFill>
                <a:srgbClr val="1F2022"/>
              </a:solidFill>
              <a:latin typeface="Gill Sans MT" pitchFamily="34" charset="0"/>
              <a:ea typeface="Arial Narrow" pitchFamily="34" charset="0"/>
              <a:cs typeface="Arial Narrow" pitchFamily="34" charset="0"/>
            </a:endParaRPr>
          </a:p>
          <a:p>
            <a:pPr marL="12700">
              <a:buClr>
                <a:srgbClr val="1F2022"/>
              </a:buClr>
            </a:pPr>
            <a:r>
              <a:rPr lang="en-IN" sz="2000">
                <a:solidFill>
                  <a:srgbClr val="1F2022"/>
                </a:solidFill>
                <a:latin typeface="Gill Sans MT" pitchFamily="34" charset="0"/>
                <a:ea typeface="Arial Narrow" pitchFamily="34" charset="0"/>
                <a:cs typeface="Arial Narrow" pitchFamily="34" charset="0"/>
              </a:rPr>
              <a:t>6.	</a:t>
            </a:r>
            <a:r>
              <a:rPr lang="en-IN" sz="20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The inner fiber, which ends in a synaptic terminal- outer plexiform layer</a:t>
            </a:r>
          </a:p>
          <a:p>
            <a:pPr marL="12700">
              <a:buClr>
                <a:srgbClr val="1F2022"/>
              </a:buClr>
            </a:pPr>
            <a:endParaRPr lang="en-IN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marL="12700"/>
            <a:endParaRPr lang="en-IN">
              <a:latin typeface="Gill Sans MT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52813" y="404813"/>
            <a:ext cx="0" cy="6264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ight Brace 7"/>
          <p:cNvSpPr/>
          <p:nvPr/>
        </p:nvSpPr>
        <p:spPr>
          <a:xfrm>
            <a:off x="3429000" y="549275"/>
            <a:ext cx="471488" cy="158432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9" name="Right Brace 8"/>
          <p:cNvSpPr/>
          <p:nvPr/>
        </p:nvSpPr>
        <p:spPr>
          <a:xfrm>
            <a:off x="3448050" y="2168525"/>
            <a:ext cx="398463" cy="122396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059113" y="2276475"/>
            <a:ext cx="841375" cy="288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>
            <a:off x="3479800" y="3392488"/>
            <a:ext cx="366713" cy="757237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5" name="Right Brace 14"/>
          <p:cNvSpPr/>
          <p:nvPr/>
        </p:nvSpPr>
        <p:spPr>
          <a:xfrm>
            <a:off x="3479800" y="4149725"/>
            <a:ext cx="420688" cy="1008063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6" name="Right Brace 15"/>
          <p:cNvSpPr/>
          <p:nvPr/>
        </p:nvSpPr>
        <p:spPr>
          <a:xfrm>
            <a:off x="3479800" y="5157788"/>
            <a:ext cx="366713" cy="143986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Rod cell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6563" name="Picture 2" descr="C:\Users\admin\Pictures\FCL9AbtKVB07XrfKeQUtee0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8537" b="11771"/>
          <a:stretch>
            <a:fillRect/>
          </a:stretch>
        </p:blipFill>
        <p:spPr>
          <a:xfrm>
            <a:off x="2268538" y="1341438"/>
            <a:ext cx="4679950" cy="5248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Cone  Cell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7587" name="Picture 5" descr="C:\Users\admin\Pictures\FCL9AbtKVB07XrfKeQUtee0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7155" t="3581" r="2008" b="12280"/>
          <a:stretch>
            <a:fillRect/>
          </a:stretch>
        </p:blipFill>
        <p:spPr>
          <a:xfrm>
            <a:off x="2413000" y="1327150"/>
            <a:ext cx="5038725" cy="527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3.External limiting membrane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low magnification appears as a fenestrated membrane extending from ora serrata to edge of optic disc</a:t>
            </a:r>
          </a:p>
          <a:p>
            <a:r>
              <a:rPr lang="en-US" smtClean="0"/>
              <a:t>Through this pass </a:t>
            </a:r>
            <a:r>
              <a:rPr lang="en-US" b="1" smtClean="0"/>
              <a:t>processes of rods and cones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773238"/>
            <a:ext cx="7969250" cy="331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913" y="476250"/>
            <a:ext cx="7602537" cy="5772150"/>
          </a:xfrm>
        </p:spPr>
        <p:txBody>
          <a:bodyPr>
            <a:normAutofit/>
          </a:bodyPr>
          <a:lstStyle/>
          <a:p>
            <a:r>
              <a:rPr lang="en-US" smtClean="0"/>
              <a:t>EM shows it is formed by zonula adherentes (junctions) between cell membrane of photoreceptor cells and muller cells</a:t>
            </a:r>
          </a:p>
          <a:p>
            <a:r>
              <a:rPr lang="en-US" smtClean="0"/>
              <a:t>Thus is not a basement membrane</a:t>
            </a:r>
          </a:p>
          <a:p>
            <a:endParaRPr lang="en-US" smtClean="0"/>
          </a:p>
          <a:p>
            <a:r>
              <a:rPr lang="en-US" smtClean="0"/>
              <a:t>Main function:</a:t>
            </a:r>
          </a:p>
          <a:p>
            <a:pPr>
              <a:spcBef>
                <a:spcPts val="100"/>
              </a:spcBef>
              <a:buFont typeface="Arial" charset="0"/>
              <a:buChar char="•"/>
            </a:pPr>
            <a:r>
              <a:rPr lang="en-IN" smtClean="0">
                <a:cs typeface="Times New Roman" pitchFamily="18" charset="0"/>
              </a:rPr>
              <a:t>Selective barrier for nutrients</a:t>
            </a:r>
          </a:p>
          <a:p>
            <a:pPr>
              <a:buFont typeface="Arial" charset="0"/>
              <a:buChar char="•"/>
            </a:pPr>
            <a:r>
              <a:rPr lang="en-IN" smtClean="0">
                <a:cs typeface="Times New Roman" pitchFamily="18" charset="0"/>
              </a:rPr>
              <a:t>Stabilization of transducing  portion of the photoreceptors</a:t>
            </a:r>
            <a:endParaRPr lang="en-US" smtClean="0"/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4. Outer 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Nuclear  Layer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Primarily formed by nuclei of rods and cones </a:t>
            </a:r>
          </a:p>
          <a:p>
            <a:r>
              <a:rPr lang="en-US" smtClean="0"/>
              <a:t>Cone nuclei 6-7 um are larger than rod nuclei 5um</a:t>
            </a:r>
          </a:p>
          <a:p>
            <a:r>
              <a:rPr lang="en-US" smtClean="0"/>
              <a:t>Rods form the bulk of the thickness in all except cone dominated foveal region</a:t>
            </a:r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9988" y="1628775"/>
            <a:ext cx="7677150" cy="3621088"/>
          </a:xfrm>
        </p:spPr>
      </p:pic>
      <p:sp>
        <p:nvSpPr>
          <p:cNvPr id="72707" name="TextBox 4"/>
          <p:cNvSpPr txBox="1">
            <a:spLocks noChangeArrowheads="1"/>
          </p:cNvSpPr>
          <p:nvPr/>
        </p:nvSpPr>
        <p:spPr bwMode="auto">
          <a:xfrm>
            <a:off x="1476375" y="5300663"/>
            <a:ext cx="2735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400">
                <a:latin typeface="Gill Sans MT" pitchFamily="34" charset="0"/>
              </a:rPr>
              <a:t>Complete absence of rods</a:t>
            </a:r>
          </a:p>
        </p:txBody>
      </p:sp>
      <p:sp>
        <p:nvSpPr>
          <p:cNvPr id="6" name="Down Arrow 5"/>
          <p:cNvSpPr/>
          <p:nvPr/>
        </p:nvSpPr>
        <p:spPr>
          <a:xfrm>
            <a:off x="2700338" y="5013325"/>
            <a:ext cx="287337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Thickess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and number of layers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to disc – 8 to 9 layers of nuclei –45um thickness</a:t>
            </a:r>
          </a:p>
          <a:p>
            <a:r>
              <a:rPr lang="en-US" dirty="0" smtClean="0"/>
              <a:t>Temporal to disc – 4 layers of nuclei –22um thickness</a:t>
            </a:r>
          </a:p>
          <a:p>
            <a:r>
              <a:rPr lang="en-US" b="1" dirty="0" err="1" smtClean="0"/>
              <a:t>Foveal</a:t>
            </a:r>
            <a:r>
              <a:rPr lang="en-US" b="1" dirty="0" smtClean="0"/>
              <a:t> region – 10 layers of nuclei </a:t>
            </a:r>
            <a:r>
              <a:rPr lang="en-US" dirty="0" smtClean="0"/>
              <a:t>–  50um thickness</a:t>
            </a:r>
          </a:p>
          <a:p>
            <a:r>
              <a:rPr lang="en-US" dirty="0" smtClean="0"/>
              <a:t>Rest of retina except </a:t>
            </a:r>
            <a:r>
              <a:rPr lang="en-US" dirty="0" err="1" smtClean="0"/>
              <a:t>ora</a:t>
            </a:r>
            <a:r>
              <a:rPr lang="en-US" dirty="0" smtClean="0"/>
              <a:t> – one row of cones 4 rows of rods with a thickness of 27 um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5. Outer </a:t>
            </a:r>
            <a:r>
              <a:rPr lang="en-IN" dirty="0" err="1" smtClean="0">
                <a:solidFill>
                  <a:schemeClr val="tx2">
                    <a:satMod val="130000"/>
                  </a:schemeClr>
                </a:solidFill>
              </a:rPr>
              <a:t>Plexiform</a:t>
            </a: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 Layer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Synapses between rod spherules and cone pedicles with dendrites of bipolar cells and horizontal cells </a:t>
            </a:r>
          </a:p>
          <a:p>
            <a:r>
              <a:rPr lang="en-US" dirty="0" smtClean="0"/>
              <a:t>Basically marks the junction of end organs of vision and first order neurons </a:t>
            </a:r>
          </a:p>
          <a:p>
            <a:r>
              <a:rPr lang="en-US" dirty="0" smtClean="0"/>
              <a:t>Thickest in macula (51um) consisting predominantly of oblique </a:t>
            </a:r>
            <a:r>
              <a:rPr lang="en-US" dirty="0" err="1" smtClean="0"/>
              <a:t>fibres</a:t>
            </a:r>
            <a:r>
              <a:rPr lang="en-US" dirty="0" smtClean="0"/>
              <a:t> that have deviated from fovea aka </a:t>
            </a:r>
            <a:r>
              <a:rPr lang="en-US" b="1" dirty="0" err="1" smtClean="0"/>
              <a:t>Henle’s</a:t>
            </a:r>
            <a:r>
              <a:rPr lang="en-US" b="1" dirty="0" smtClean="0"/>
              <a:t> layer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457" t="10097" r="60339" b="19817"/>
          <a:stretch>
            <a:fillRect/>
          </a:stretch>
        </p:blipFill>
        <p:spPr>
          <a:xfrm>
            <a:off x="2555875" y="66675"/>
            <a:ext cx="5116513" cy="6791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6. Inner 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Nuclear  Layer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Resembles the outer nuclear layer except it is very thin</a:t>
            </a:r>
          </a:p>
          <a:p>
            <a:r>
              <a:rPr lang="en-US" smtClean="0"/>
              <a:t>Disappeared at fovea otherwise contains</a:t>
            </a:r>
          </a:p>
          <a:p>
            <a:pPr lvl="1"/>
            <a:r>
              <a:rPr lang="en-US" smtClean="0"/>
              <a:t>Bipolar Cells</a:t>
            </a:r>
          </a:p>
          <a:p>
            <a:pPr lvl="1"/>
            <a:r>
              <a:rPr lang="en-US" smtClean="0"/>
              <a:t>Horizontal Cells</a:t>
            </a:r>
          </a:p>
          <a:p>
            <a:pPr lvl="1"/>
            <a:r>
              <a:rPr lang="en-US" smtClean="0"/>
              <a:t>Amacrine Cells</a:t>
            </a:r>
          </a:p>
          <a:p>
            <a:pPr lvl="1"/>
            <a:r>
              <a:rPr lang="en-US" smtClean="0"/>
              <a:t>The soma of the Muller’s cells</a:t>
            </a:r>
          </a:p>
          <a:p>
            <a:pPr lvl="1"/>
            <a:r>
              <a:rPr lang="en-US" smtClean="0"/>
              <a:t>Capilliaries of the central retinal vessel</a:t>
            </a:r>
          </a:p>
          <a:p>
            <a:endParaRPr lang="en-I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object 5"/>
          <p:cNvSpPr>
            <a:spLocks noChangeArrowheads="1"/>
          </p:cNvSpPr>
          <p:nvPr/>
        </p:nvSpPr>
        <p:spPr bwMode="auto">
          <a:xfrm>
            <a:off x="-252413" y="-531813"/>
            <a:ext cx="4419601" cy="450532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8400" y="260350"/>
            <a:ext cx="5184775" cy="5276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IN" sz="3200">
                <a:latin typeface="Gill Sans MT" pitchFamily="34" charset="0"/>
              </a:rPr>
              <a:t>Horizontal cells</a:t>
            </a:r>
          </a:p>
          <a:p>
            <a:pPr marL="514350" indent="-514350">
              <a:spcBef>
                <a:spcPts val="1275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400">
                <a:latin typeface="Gill Sans MT" pitchFamily="34" charset="0"/>
                <a:cs typeface="Times New Roman" pitchFamily="18" charset="0"/>
              </a:rPr>
              <a:t>Flat cells,</a:t>
            </a:r>
          </a:p>
          <a:p>
            <a:pPr marL="514350" indent="-514350">
              <a:spcBef>
                <a:spcPts val="1175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400">
                <a:latin typeface="Gill Sans MT" pitchFamily="34" charset="0"/>
                <a:cs typeface="Times New Roman" pitchFamily="18" charset="0"/>
              </a:rPr>
              <a:t>Has numerous neuronal  interconnections between photo  receptor and bipolar cells in the outer  plexiform layer.</a:t>
            </a:r>
          </a:p>
          <a:p>
            <a:pPr marL="514350" indent="-514350">
              <a:spcBef>
                <a:spcPts val="1175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400">
                <a:latin typeface="Gill Sans MT" pitchFamily="34" charset="0"/>
                <a:cs typeface="Times New Roman" pitchFamily="18" charset="0"/>
              </a:rPr>
              <a:t>highest concentration in fovea</a:t>
            </a:r>
          </a:p>
          <a:p>
            <a:pPr marL="514350" indent="-514350">
              <a:spcBef>
                <a:spcPts val="1200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4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Their processes branch extensively as one  proceeds from the central retina towards  the ora serrata</a:t>
            </a:r>
            <a:r>
              <a:rPr lang="en-IN" sz="2400">
                <a:latin typeface="Arial Narrow" pitchFamily="34" charset="0"/>
                <a:ea typeface="Arial Narrow" pitchFamily="34" charset="0"/>
                <a:cs typeface="Arial Narrow" pitchFamily="34" charset="0"/>
              </a:rPr>
              <a:t>.</a:t>
            </a:r>
          </a:p>
          <a:p>
            <a:pPr marL="514350" indent="-514350"/>
            <a:endParaRPr lang="en-IN" sz="2400">
              <a:latin typeface="Gill Sans MT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5576" y="553035"/>
            <a:ext cx="3096344" cy="1291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088" y="5084763"/>
            <a:ext cx="7848600" cy="1693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  Function: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spc="15" dirty="0">
                <a:latin typeface="+mn-lt"/>
                <a:cs typeface="Arial Narrow"/>
              </a:rPr>
              <a:t>  Modulate </a:t>
            </a:r>
            <a:r>
              <a:rPr lang="en-IN" sz="2400" spc="10" dirty="0">
                <a:latin typeface="+mn-lt"/>
                <a:cs typeface="Arial Narrow"/>
              </a:rPr>
              <a:t>and </a:t>
            </a:r>
            <a:r>
              <a:rPr lang="en-IN" sz="2400" spc="15" dirty="0">
                <a:latin typeface="+mn-lt"/>
                <a:cs typeface="Arial Narrow"/>
              </a:rPr>
              <a:t>transform visual information </a:t>
            </a:r>
            <a:r>
              <a:rPr lang="en-IN" sz="2400" spc="15" dirty="0">
                <a:latin typeface="+mn-lt"/>
                <a:cs typeface="Arial Narrow"/>
              </a:rPr>
              <a:t>  received </a:t>
            </a:r>
            <a:r>
              <a:rPr lang="en-IN" sz="2400" spc="15" dirty="0">
                <a:latin typeface="+mn-lt"/>
                <a:cs typeface="Arial Narrow"/>
              </a:rPr>
              <a:t>from </a:t>
            </a:r>
            <a:r>
              <a:rPr lang="en-IN" sz="2400" spc="10" dirty="0">
                <a:latin typeface="+mn-lt"/>
                <a:cs typeface="Arial Narrow"/>
              </a:rPr>
              <a:t>the  </a:t>
            </a:r>
            <a:r>
              <a:rPr lang="en-IN" sz="2400" spc="25" dirty="0">
                <a:latin typeface="+mn-lt"/>
                <a:cs typeface="Arial Narrow"/>
              </a:rPr>
              <a:t>photoreceptors</a:t>
            </a:r>
            <a:r>
              <a:rPr lang="en-IN" sz="2400" spc="25" dirty="0">
                <a:latin typeface="+mn-lt"/>
                <a:cs typeface="Arial Narrow"/>
              </a:rPr>
              <a:t>.</a:t>
            </a:r>
            <a:endParaRPr lang="en-I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object 3"/>
          <p:cNvSpPr>
            <a:spLocks noChangeArrowheads="1"/>
          </p:cNvSpPr>
          <p:nvPr/>
        </p:nvSpPr>
        <p:spPr bwMode="auto">
          <a:xfrm>
            <a:off x="107950" y="188913"/>
            <a:ext cx="34290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500" y="333375"/>
            <a:ext cx="54006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2. Bipolar cell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>
              <a:latin typeface="+mn-lt"/>
              <a:cs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dirty="0">
                <a:latin typeface="+mn-lt"/>
                <a:cs typeface="Arial Narrow"/>
              </a:rPr>
              <a:t>Oriented </a:t>
            </a:r>
            <a:r>
              <a:rPr lang="en-IN" sz="2400" spc="5" dirty="0">
                <a:latin typeface="+mn-lt"/>
                <a:cs typeface="Arial Narrow"/>
              </a:rPr>
              <a:t>radially</a:t>
            </a:r>
            <a:r>
              <a:rPr lang="en-IN" sz="2400" spc="5" dirty="0">
                <a:latin typeface="+mn-lt"/>
                <a:cs typeface="Arial Narrow"/>
              </a:rPr>
              <a:t> </a:t>
            </a:r>
            <a:r>
              <a:rPr lang="en-IN" sz="2400" dirty="0">
                <a:latin typeface="+mn-lt"/>
                <a:cs typeface="Arial Narrow"/>
              </a:rPr>
              <a:t>in the</a:t>
            </a:r>
            <a:r>
              <a:rPr lang="en-IN" sz="2400" spc="405" dirty="0">
                <a:latin typeface="+mn-lt"/>
                <a:cs typeface="Arial Narrow"/>
              </a:rPr>
              <a:t> </a:t>
            </a:r>
            <a:r>
              <a:rPr lang="en-IN" sz="2400" dirty="0" smtClean="0">
                <a:latin typeface="+mn-lt"/>
                <a:cs typeface="Arial Narrow"/>
              </a:rPr>
              <a:t>retina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dirty="0" smtClean="0">
                <a:latin typeface="+mn-lt"/>
                <a:cs typeface="Arial Narrow"/>
              </a:rPr>
              <a:t>1</a:t>
            </a:r>
            <a:r>
              <a:rPr lang="en-IN" sz="2400" baseline="30000" dirty="0" smtClean="0">
                <a:latin typeface="+mn-lt"/>
                <a:cs typeface="Arial Narrow"/>
              </a:rPr>
              <a:t>st</a:t>
            </a:r>
            <a:r>
              <a:rPr lang="en-IN" sz="2400" dirty="0" smtClean="0">
                <a:latin typeface="+mn-lt"/>
                <a:cs typeface="Arial Narrow"/>
              </a:rPr>
              <a:t> order neurons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 smtClean="0">
                <a:latin typeface="+mn-lt"/>
                <a:cs typeface="Arial Narrow"/>
              </a:rPr>
              <a:t>Located </a:t>
            </a:r>
            <a:r>
              <a:rPr lang="en-IN" sz="2400" dirty="0">
                <a:latin typeface="+mn-lt"/>
                <a:cs typeface="Arial Narrow"/>
              </a:rPr>
              <a:t>in the inner nuclear </a:t>
            </a:r>
            <a:r>
              <a:rPr lang="en-IN" sz="2400" spc="5" dirty="0">
                <a:latin typeface="+mn-lt"/>
                <a:cs typeface="Arial Narrow"/>
              </a:rPr>
              <a:t>layers  </a:t>
            </a:r>
            <a:r>
              <a:rPr lang="en-IN" sz="2400" dirty="0">
                <a:latin typeface="+mn-lt"/>
                <a:cs typeface="Arial Narrow"/>
              </a:rPr>
              <a:t>and their </a:t>
            </a:r>
            <a:r>
              <a:rPr lang="en-IN" sz="2400" spc="5" dirty="0">
                <a:latin typeface="+mn-lt"/>
                <a:cs typeface="Arial Narrow"/>
              </a:rPr>
              <a:t>processes </a:t>
            </a:r>
            <a:r>
              <a:rPr lang="en-IN" sz="2400" dirty="0">
                <a:latin typeface="+mn-lt"/>
                <a:cs typeface="Arial Narrow"/>
              </a:rPr>
              <a:t>extend to the  outer and inner </a:t>
            </a:r>
            <a:r>
              <a:rPr lang="en-IN" sz="2400" spc="5" dirty="0" err="1">
                <a:latin typeface="+mn-lt"/>
                <a:cs typeface="Arial Narrow"/>
              </a:rPr>
              <a:t>plexiform</a:t>
            </a:r>
            <a:r>
              <a:rPr lang="en-IN" sz="2400" spc="425" dirty="0">
                <a:latin typeface="+mn-lt"/>
                <a:cs typeface="Arial Narrow"/>
              </a:rPr>
              <a:t> </a:t>
            </a:r>
            <a:r>
              <a:rPr lang="en-IN" sz="2400" spc="5" dirty="0">
                <a:latin typeface="+mn-lt"/>
                <a:cs typeface="Arial Narrow"/>
              </a:rPr>
              <a:t>layers</a:t>
            </a:r>
            <a:endParaRPr lang="en-IN" sz="2400" dirty="0">
              <a:latin typeface="+mn-lt"/>
              <a:cs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N" sz="2400" spc="5" dirty="0">
              <a:latin typeface="+mn-lt"/>
              <a:cs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spc="5" dirty="0">
                <a:latin typeface="+mn-lt"/>
                <a:cs typeface="Arial Narrow"/>
              </a:rPr>
              <a:t>Receive extensive synaptic </a:t>
            </a:r>
            <a:r>
              <a:rPr lang="en-IN" sz="2400" dirty="0">
                <a:latin typeface="+mn-lt"/>
                <a:cs typeface="Arial Narrow"/>
              </a:rPr>
              <a:t>feedback  </a:t>
            </a:r>
            <a:r>
              <a:rPr lang="en-IN" sz="2400" spc="5" dirty="0">
                <a:latin typeface="+mn-lt"/>
                <a:cs typeface="Arial Narrow"/>
              </a:rPr>
              <a:t>from </a:t>
            </a:r>
            <a:r>
              <a:rPr lang="en-IN" sz="2400" spc="5" dirty="0" err="1">
                <a:latin typeface="+mn-lt"/>
                <a:cs typeface="Arial Narrow"/>
              </a:rPr>
              <a:t>amacrine</a:t>
            </a:r>
            <a:r>
              <a:rPr lang="en-IN" sz="2400" spc="200" dirty="0">
                <a:latin typeface="+mn-lt"/>
                <a:cs typeface="Arial Narrow"/>
              </a:rPr>
              <a:t> </a:t>
            </a:r>
            <a:r>
              <a:rPr lang="en-IN" sz="2400" dirty="0">
                <a:latin typeface="+mn-lt"/>
                <a:cs typeface="Arial Narrow"/>
              </a:rPr>
              <a:t>cells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3200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988" y="5084763"/>
            <a:ext cx="74168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Function</a:t>
            </a:r>
            <a:r>
              <a:rPr lang="en-IN" dirty="0"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800" spc="15" dirty="0">
                <a:latin typeface="Arial Narrow"/>
                <a:cs typeface="Arial Narrow"/>
              </a:rPr>
              <a:t>Bipolar </a:t>
            </a:r>
            <a:r>
              <a:rPr lang="en-IN" sz="2800" spc="15" dirty="0">
                <a:latin typeface="Arial Narrow"/>
                <a:cs typeface="Arial Narrow"/>
              </a:rPr>
              <a:t>cells relay information from photoreceptors </a:t>
            </a:r>
            <a:r>
              <a:rPr lang="en-IN" sz="2800" spc="5" dirty="0">
                <a:latin typeface="Arial Narrow"/>
                <a:cs typeface="Arial Narrow"/>
              </a:rPr>
              <a:t>to </a:t>
            </a:r>
            <a:r>
              <a:rPr lang="en-IN" sz="2800" spc="15" dirty="0">
                <a:latin typeface="Arial Narrow"/>
                <a:cs typeface="Arial Narrow"/>
              </a:rPr>
              <a:t>horizontal,  </a:t>
            </a:r>
            <a:r>
              <a:rPr lang="en-IN" sz="2800" spc="25" dirty="0" err="1">
                <a:latin typeface="Arial Narrow"/>
                <a:cs typeface="Arial Narrow"/>
              </a:rPr>
              <a:t>amacrine</a:t>
            </a:r>
            <a:r>
              <a:rPr lang="en-IN" sz="2800" spc="25" dirty="0">
                <a:latin typeface="Arial Narrow"/>
                <a:cs typeface="Arial Narrow"/>
              </a:rPr>
              <a:t>, </a:t>
            </a:r>
            <a:r>
              <a:rPr lang="en-IN" sz="2800" spc="10" dirty="0">
                <a:latin typeface="Arial Narrow"/>
                <a:cs typeface="Arial Narrow"/>
              </a:rPr>
              <a:t>and </a:t>
            </a:r>
            <a:r>
              <a:rPr lang="en-IN" sz="2800" spc="15" dirty="0">
                <a:latin typeface="Arial Narrow"/>
                <a:cs typeface="Arial Narrow"/>
              </a:rPr>
              <a:t>ganglion cells</a:t>
            </a:r>
            <a:endParaRPr lang="en-IN" sz="2800" dirty="0">
              <a:latin typeface="+mn-lt"/>
              <a:cs typeface="+mn-cs"/>
            </a:endParaRPr>
          </a:p>
        </p:txBody>
      </p:sp>
      <p:sp>
        <p:nvSpPr>
          <p:cNvPr id="80901" name="object 6"/>
          <p:cNvSpPr>
            <a:spLocks noChangeArrowheads="1"/>
          </p:cNvSpPr>
          <p:nvPr/>
        </p:nvSpPr>
        <p:spPr bwMode="auto">
          <a:xfrm>
            <a:off x="2484438" y="2322513"/>
            <a:ext cx="1008062" cy="381000"/>
          </a:xfrm>
          <a:custGeom>
            <a:avLst/>
            <a:gdLst>
              <a:gd name="T0" fmla="*/ 0 w 1007745"/>
              <a:gd name="T1" fmla="*/ 0 h 381635"/>
              <a:gd name="T2" fmla="*/ 1007745 w 1007745"/>
              <a:gd name="T3" fmla="*/ 381635 h 381635"/>
            </a:gdLst>
            <a:ahLst/>
            <a:cxnLst/>
            <a:rect l="T0" t="T1" r="T2" b="T3"/>
            <a:pathLst>
              <a:path w="1007745" h="381635">
                <a:moveTo>
                  <a:pt x="0" y="190626"/>
                </a:moveTo>
                <a:lnTo>
                  <a:pt x="17995" y="241304"/>
                </a:lnTo>
                <a:lnTo>
                  <a:pt x="68782" y="286841"/>
                </a:lnTo>
                <a:lnTo>
                  <a:pt x="104971" y="307114"/>
                </a:lnTo>
                <a:lnTo>
                  <a:pt x="147558" y="325421"/>
                </a:lnTo>
                <a:lnTo>
                  <a:pt x="195941" y="341535"/>
                </a:lnTo>
                <a:lnTo>
                  <a:pt x="249522" y="355228"/>
                </a:lnTo>
                <a:lnTo>
                  <a:pt x="307699" y="366273"/>
                </a:lnTo>
                <a:lnTo>
                  <a:pt x="369872" y="374444"/>
                </a:lnTo>
                <a:lnTo>
                  <a:pt x="435442" y="379513"/>
                </a:lnTo>
                <a:lnTo>
                  <a:pt x="503808" y="381254"/>
                </a:lnTo>
                <a:lnTo>
                  <a:pt x="572175" y="379513"/>
                </a:lnTo>
                <a:lnTo>
                  <a:pt x="637745" y="374444"/>
                </a:lnTo>
                <a:lnTo>
                  <a:pt x="699918" y="366273"/>
                </a:lnTo>
                <a:lnTo>
                  <a:pt x="758095" y="355228"/>
                </a:lnTo>
                <a:lnTo>
                  <a:pt x="811676" y="341535"/>
                </a:lnTo>
                <a:lnTo>
                  <a:pt x="860059" y="325421"/>
                </a:lnTo>
                <a:lnTo>
                  <a:pt x="902646" y="307114"/>
                </a:lnTo>
                <a:lnTo>
                  <a:pt x="938835" y="286841"/>
                </a:lnTo>
                <a:lnTo>
                  <a:pt x="989622" y="241304"/>
                </a:lnTo>
                <a:lnTo>
                  <a:pt x="1007617" y="190626"/>
                </a:lnTo>
                <a:lnTo>
                  <a:pt x="1003019" y="164759"/>
                </a:lnTo>
                <a:lnTo>
                  <a:pt x="968027" y="116425"/>
                </a:lnTo>
                <a:lnTo>
                  <a:pt x="902646" y="74139"/>
                </a:lnTo>
                <a:lnTo>
                  <a:pt x="860059" y="55832"/>
                </a:lnTo>
                <a:lnTo>
                  <a:pt x="811676" y="39718"/>
                </a:lnTo>
                <a:lnTo>
                  <a:pt x="758095" y="26025"/>
                </a:lnTo>
                <a:lnTo>
                  <a:pt x="699918" y="14980"/>
                </a:lnTo>
                <a:lnTo>
                  <a:pt x="637745" y="6809"/>
                </a:lnTo>
                <a:lnTo>
                  <a:pt x="572175" y="1740"/>
                </a:lnTo>
                <a:lnTo>
                  <a:pt x="503808" y="0"/>
                </a:lnTo>
                <a:lnTo>
                  <a:pt x="435442" y="1740"/>
                </a:lnTo>
                <a:lnTo>
                  <a:pt x="369872" y="6809"/>
                </a:lnTo>
                <a:lnTo>
                  <a:pt x="307699" y="14980"/>
                </a:lnTo>
                <a:lnTo>
                  <a:pt x="249522" y="26025"/>
                </a:lnTo>
                <a:lnTo>
                  <a:pt x="195941" y="39718"/>
                </a:lnTo>
                <a:lnTo>
                  <a:pt x="147558" y="55832"/>
                </a:lnTo>
                <a:lnTo>
                  <a:pt x="104971" y="74139"/>
                </a:lnTo>
                <a:lnTo>
                  <a:pt x="68782" y="94412"/>
                </a:lnTo>
                <a:lnTo>
                  <a:pt x="17995" y="139949"/>
                </a:lnTo>
                <a:lnTo>
                  <a:pt x="0" y="190626"/>
                </a:lnTo>
                <a:close/>
              </a:path>
            </a:pathLst>
          </a:custGeom>
          <a:noFill/>
          <a:ln w="10668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863" t="8015" r="54108" b="33640"/>
          <a:stretch>
            <a:fillRect/>
          </a:stretch>
        </p:blipFill>
        <p:spPr>
          <a:xfrm>
            <a:off x="2051050" y="404813"/>
            <a:ext cx="5949950" cy="5913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042988" y="306410"/>
            <a:ext cx="7993062" cy="6337300"/>
          </a:xfrm>
        </p:spPr>
        <p:txBody>
          <a:bodyPr/>
          <a:lstStyle/>
          <a:p>
            <a:pPr marL="595313" indent="-514350">
              <a:buFont typeface="Wingdings 2" pitchFamily="18" charset="2"/>
              <a:buAutoNum type="arabicPeriod"/>
            </a:pPr>
            <a:r>
              <a:rPr lang="en-IN" b="1" smtClean="0"/>
              <a:t>Pigmented layer</a:t>
            </a:r>
            <a:r>
              <a:rPr lang="en-IN" smtClean="0"/>
              <a:t>(External): formed from the outer thinner layer of optic cup. By 6</a:t>
            </a:r>
            <a:r>
              <a:rPr lang="en-IN" baseline="30000" smtClean="0"/>
              <a:t>th</a:t>
            </a:r>
            <a:r>
              <a:rPr lang="en-IN" smtClean="0"/>
              <a:t> week.</a:t>
            </a:r>
          </a:p>
          <a:p>
            <a:pPr marL="595313" indent="-514350">
              <a:buFont typeface="Wingdings 2" pitchFamily="18" charset="2"/>
              <a:buAutoNum type="arabicPeriod"/>
            </a:pPr>
            <a:r>
              <a:rPr lang="en-IN" b="1" smtClean="0"/>
              <a:t>Neural layer</a:t>
            </a:r>
            <a:r>
              <a:rPr lang="en-IN" smtClean="0"/>
              <a:t>(Internal): formed from the inner layer of optic cup. Start by 40 days continue until 7</a:t>
            </a:r>
            <a:r>
              <a:rPr lang="en-IN" baseline="30000" smtClean="0"/>
              <a:t>th</a:t>
            </a:r>
            <a:r>
              <a:rPr lang="en-IN" smtClean="0"/>
              <a:t> month.</a:t>
            </a:r>
            <a:endParaRPr lang="en-IN" b="1" smtClean="0"/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/>
          <a:srcRect t="10168"/>
          <a:stretch>
            <a:fillRect/>
          </a:stretch>
        </p:blipFill>
        <p:spPr bwMode="auto">
          <a:xfrm>
            <a:off x="2293938" y="3429000"/>
            <a:ext cx="51514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013" y="188913"/>
            <a:ext cx="7848600" cy="6480175"/>
          </a:xfrm>
        </p:spPr>
        <p:txBody>
          <a:bodyPr>
            <a:normAutofit/>
          </a:bodyPr>
          <a:lstStyle/>
          <a:p>
            <a:pPr marL="469900" indent="-457200" fontAlgn="auto">
              <a:spcBef>
                <a:spcPts val="1035"/>
              </a:spcBef>
              <a:spcAft>
                <a:spcPts val="0"/>
              </a:spcAft>
              <a:buClr>
                <a:srgbClr val="1F2022"/>
              </a:buClr>
              <a:buFont typeface="Wingdings" pitchFamily="2" charset="2"/>
              <a:buChar char="v"/>
              <a:tabLst>
                <a:tab pos="354965" algn="l"/>
                <a:tab pos="355600" algn="l"/>
              </a:tabLst>
              <a:defRPr/>
            </a:pPr>
            <a:r>
              <a:rPr lang="en-IN" spc="10" dirty="0" smtClean="0">
                <a:latin typeface="+mj-lt"/>
                <a:cs typeface="Arial Narrow"/>
              </a:rPr>
              <a:t>Clinical significance</a:t>
            </a:r>
            <a:r>
              <a:rPr lang="en-IN" spc="10" dirty="0" smtClean="0">
                <a:latin typeface="Arial Narrow"/>
                <a:cs typeface="Arial Narrow"/>
              </a:rPr>
              <a:t>:</a:t>
            </a:r>
          </a:p>
          <a:p>
            <a:pPr marL="355600" indent="-342900" fontAlgn="auto">
              <a:spcBef>
                <a:spcPts val="1035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lang="en-IN" spc="10" dirty="0">
              <a:latin typeface="Arial Narrow"/>
              <a:cs typeface="Arial Narrow"/>
            </a:endParaRPr>
          </a:p>
          <a:p>
            <a:pPr marL="355600" indent="-342900" fontAlgn="auto">
              <a:spcBef>
                <a:spcPts val="1035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IN" sz="3000" spc="10" dirty="0" smtClean="0">
                <a:cs typeface="Arial Narrow"/>
              </a:rPr>
              <a:t>The </a:t>
            </a:r>
            <a:r>
              <a:rPr lang="en-IN" sz="3000" spc="10" dirty="0">
                <a:cs typeface="Arial Narrow"/>
              </a:rPr>
              <a:t>OFF </a:t>
            </a:r>
            <a:r>
              <a:rPr lang="en-IN" sz="3000" spc="15" dirty="0">
                <a:cs typeface="Arial Narrow"/>
              </a:rPr>
              <a:t>bipolar depolarizes </a:t>
            </a:r>
            <a:r>
              <a:rPr lang="en-IN" sz="3000" spc="5" dirty="0">
                <a:cs typeface="Arial Narrow"/>
              </a:rPr>
              <a:t>in</a:t>
            </a:r>
            <a:r>
              <a:rPr lang="en-IN" sz="3000" spc="235" dirty="0">
                <a:cs typeface="Arial Narrow"/>
              </a:rPr>
              <a:t> </a:t>
            </a:r>
            <a:r>
              <a:rPr lang="en-IN" sz="3000" spc="10" dirty="0">
                <a:cs typeface="Arial Narrow"/>
              </a:rPr>
              <a:t>dark and </a:t>
            </a:r>
            <a:r>
              <a:rPr lang="en-IN" sz="3000" spc="15" dirty="0">
                <a:cs typeface="Arial Narrow"/>
              </a:rPr>
              <a:t>hyperpolarizes </a:t>
            </a:r>
            <a:r>
              <a:rPr lang="en-IN" sz="3000" spc="5" dirty="0">
                <a:cs typeface="Arial Narrow"/>
              </a:rPr>
              <a:t>in </a:t>
            </a:r>
            <a:r>
              <a:rPr lang="en-IN" sz="3000" spc="15" dirty="0">
                <a:cs typeface="Arial Narrow"/>
              </a:rPr>
              <a:t>light- activated </a:t>
            </a:r>
            <a:r>
              <a:rPr lang="en-IN" sz="3000" spc="5" dirty="0">
                <a:cs typeface="Arial Narrow"/>
              </a:rPr>
              <a:t>by </a:t>
            </a:r>
            <a:r>
              <a:rPr lang="en-IN" sz="3000" spc="15" dirty="0">
                <a:cs typeface="Arial Narrow"/>
              </a:rPr>
              <a:t>cones.</a:t>
            </a:r>
          </a:p>
          <a:p>
            <a:pPr marL="355600" indent="-342900" fontAlgn="auto">
              <a:spcBef>
                <a:spcPts val="1035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lang="en-IN" sz="3000" dirty="0">
              <a:cs typeface="Arial Narrow"/>
            </a:endParaRPr>
          </a:p>
          <a:p>
            <a:pPr marL="355600" indent="-342900" fontAlgn="auto">
              <a:spcBef>
                <a:spcPts val="1035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IN" sz="3000" spc="10" dirty="0">
                <a:cs typeface="Arial Narrow"/>
              </a:rPr>
              <a:t>The ON </a:t>
            </a:r>
            <a:r>
              <a:rPr lang="en-IN" sz="3000" spc="15" dirty="0">
                <a:cs typeface="Arial Narrow"/>
              </a:rPr>
              <a:t>bipolar depolarizes </a:t>
            </a:r>
            <a:r>
              <a:rPr lang="en-IN" sz="3000" spc="5" dirty="0">
                <a:cs typeface="Arial Narrow"/>
              </a:rPr>
              <a:t>in </a:t>
            </a:r>
            <a:r>
              <a:rPr lang="en-IN" sz="3000" spc="15" dirty="0">
                <a:cs typeface="Arial Narrow"/>
              </a:rPr>
              <a:t>light </a:t>
            </a:r>
            <a:r>
              <a:rPr lang="en-IN" sz="3000" spc="10" dirty="0">
                <a:cs typeface="Arial Narrow"/>
              </a:rPr>
              <a:t>and </a:t>
            </a:r>
            <a:r>
              <a:rPr lang="en-IN" sz="3000" spc="15" dirty="0">
                <a:cs typeface="Arial Narrow"/>
              </a:rPr>
              <a:t>hyperpolarizes </a:t>
            </a:r>
            <a:r>
              <a:rPr lang="en-IN" sz="3000" spc="5" dirty="0">
                <a:cs typeface="Arial Narrow"/>
              </a:rPr>
              <a:t>in</a:t>
            </a:r>
            <a:r>
              <a:rPr lang="en-IN" sz="3000" spc="200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dark- activated </a:t>
            </a:r>
            <a:r>
              <a:rPr lang="en-IN" sz="3000" spc="5" dirty="0">
                <a:cs typeface="Arial Narrow"/>
              </a:rPr>
              <a:t>by </a:t>
            </a:r>
            <a:r>
              <a:rPr lang="en-IN" sz="3000" spc="15" dirty="0">
                <a:cs typeface="Arial Narrow"/>
              </a:rPr>
              <a:t>rods.</a:t>
            </a:r>
          </a:p>
          <a:p>
            <a:pPr marL="355600" indent="-342900" fontAlgn="auto">
              <a:spcBef>
                <a:spcPts val="1035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endParaRPr lang="en-IN" sz="3000" dirty="0">
              <a:cs typeface="Arial Narrow"/>
            </a:endParaRPr>
          </a:p>
          <a:p>
            <a:pPr marL="355600" indent="-342900" fontAlgn="auto">
              <a:spcBef>
                <a:spcPts val="1030"/>
              </a:spcBef>
              <a:spcAft>
                <a:spcPts val="0"/>
              </a:spcAft>
              <a:buClr>
                <a:srgbClr val="1F2022"/>
              </a:buClr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IN" sz="3000" spc="15" dirty="0">
                <a:cs typeface="Arial Narrow"/>
              </a:rPr>
              <a:t>Bipolar</a:t>
            </a:r>
            <a:r>
              <a:rPr lang="en-IN" sz="3000" spc="60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cells</a:t>
            </a:r>
            <a:r>
              <a:rPr lang="en-IN" sz="3000" spc="50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transfer</a:t>
            </a:r>
            <a:r>
              <a:rPr lang="en-IN" sz="3000" spc="50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information</a:t>
            </a:r>
            <a:r>
              <a:rPr lang="en-IN" sz="3000" spc="50" dirty="0">
                <a:cs typeface="Arial Narrow"/>
              </a:rPr>
              <a:t> </a:t>
            </a:r>
            <a:r>
              <a:rPr lang="en-IN" sz="3000" spc="5" dirty="0">
                <a:cs typeface="Arial Narrow"/>
              </a:rPr>
              <a:t>to</a:t>
            </a:r>
            <a:r>
              <a:rPr lang="en-IN" sz="3000" spc="75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retinal</a:t>
            </a:r>
            <a:r>
              <a:rPr lang="en-IN" sz="3000" spc="60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ganglion</a:t>
            </a:r>
            <a:r>
              <a:rPr lang="en-IN" sz="3000" spc="80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cells,</a:t>
            </a:r>
            <a:r>
              <a:rPr lang="en-IN" sz="3000" spc="40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which</a:t>
            </a:r>
            <a:r>
              <a:rPr lang="en-IN" sz="3000" spc="50" dirty="0">
                <a:cs typeface="Arial Narrow"/>
              </a:rPr>
              <a:t> </a:t>
            </a:r>
            <a:r>
              <a:rPr lang="en-IN" sz="3000" spc="10" dirty="0">
                <a:cs typeface="Arial Narrow"/>
              </a:rPr>
              <a:t>are</a:t>
            </a:r>
            <a:r>
              <a:rPr lang="en-IN" sz="3000" spc="55" dirty="0">
                <a:cs typeface="Arial Narrow"/>
              </a:rPr>
              <a:t> </a:t>
            </a:r>
            <a:r>
              <a:rPr lang="en-IN" sz="3000" spc="10" dirty="0">
                <a:cs typeface="Arial Narrow"/>
              </a:rPr>
              <a:t>the</a:t>
            </a:r>
            <a:r>
              <a:rPr lang="en-IN" sz="3000" spc="75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first</a:t>
            </a:r>
            <a:r>
              <a:rPr lang="en-IN" sz="3000" spc="50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cells</a:t>
            </a:r>
            <a:r>
              <a:rPr lang="en-IN" sz="3000" spc="50" dirty="0">
                <a:cs typeface="Arial Narrow"/>
              </a:rPr>
              <a:t> </a:t>
            </a:r>
            <a:r>
              <a:rPr lang="en-IN" sz="3000" spc="5" dirty="0">
                <a:cs typeface="Arial Narrow"/>
              </a:rPr>
              <a:t>in</a:t>
            </a:r>
            <a:r>
              <a:rPr lang="en-IN" sz="3000" spc="75" dirty="0">
                <a:cs typeface="Arial Narrow"/>
              </a:rPr>
              <a:t> </a:t>
            </a:r>
            <a:r>
              <a:rPr lang="en-IN" sz="3000" spc="10" dirty="0">
                <a:cs typeface="Arial Narrow"/>
              </a:rPr>
              <a:t>the</a:t>
            </a:r>
            <a:r>
              <a:rPr lang="en-IN" sz="3000" spc="75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visual</a:t>
            </a:r>
            <a:r>
              <a:rPr lang="en-IN" sz="3000" dirty="0"/>
              <a:t> </a:t>
            </a:r>
            <a:r>
              <a:rPr lang="en-IN" sz="3000" spc="15" dirty="0">
                <a:cs typeface="Arial Narrow"/>
              </a:rPr>
              <a:t>pathway </a:t>
            </a:r>
            <a:r>
              <a:rPr lang="en-IN" sz="3000" spc="5" dirty="0">
                <a:cs typeface="Arial Narrow"/>
              </a:rPr>
              <a:t>to </a:t>
            </a:r>
            <a:r>
              <a:rPr lang="en-IN" sz="3000" spc="15" dirty="0">
                <a:cs typeface="Arial Narrow"/>
              </a:rPr>
              <a:t>respond with </a:t>
            </a:r>
            <a:r>
              <a:rPr lang="en-IN" sz="3000" spc="5" dirty="0">
                <a:cs typeface="Arial Narrow"/>
              </a:rPr>
              <a:t>an </a:t>
            </a:r>
            <a:r>
              <a:rPr lang="en-IN" sz="3000" spc="15" dirty="0">
                <a:cs typeface="Arial Narrow"/>
              </a:rPr>
              <a:t>action</a:t>
            </a:r>
            <a:r>
              <a:rPr lang="en-IN" sz="3000" spc="225" dirty="0">
                <a:cs typeface="Arial Narrow"/>
              </a:rPr>
              <a:t> </a:t>
            </a:r>
            <a:r>
              <a:rPr lang="en-IN" sz="3000" spc="15" dirty="0">
                <a:cs typeface="Arial Narrow"/>
              </a:rPr>
              <a:t>potential</a:t>
            </a:r>
            <a:endParaRPr lang="en-IN" sz="3000" dirty="0">
              <a:cs typeface="Arial Narrow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IN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object 4"/>
          <p:cNvSpPr>
            <a:spLocks noChangeArrowheads="1"/>
          </p:cNvSpPr>
          <p:nvPr/>
        </p:nvSpPr>
        <p:spPr bwMode="auto">
          <a:xfrm>
            <a:off x="6350" y="188913"/>
            <a:ext cx="3200400" cy="43434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8038" y="188913"/>
            <a:ext cx="5472112" cy="6494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3. </a:t>
            </a:r>
            <a:r>
              <a:rPr lang="en-IN" sz="3200" dirty="0" err="1">
                <a:latin typeface="+mn-lt"/>
                <a:cs typeface="+mn-cs"/>
              </a:rPr>
              <a:t>Amacrine</a:t>
            </a:r>
            <a:r>
              <a:rPr lang="en-IN" sz="3200" dirty="0">
                <a:latin typeface="+mn-lt"/>
                <a:cs typeface="+mn-cs"/>
              </a:rPr>
              <a:t> cells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spc="15" dirty="0" err="1">
                <a:latin typeface="+mn-lt"/>
                <a:cs typeface="Arial Narrow"/>
              </a:rPr>
              <a:t>Amacrine</a:t>
            </a:r>
            <a:r>
              <a:rPr lang="en-IN" sz="2400" spc="15" dirty="0">
                <a:latin typeface="+mn-lt"/>
                <a:cs typeface="Arial Narrow"/>
              </a:rPr>
              <a:t> </a:t>
            </a:r>
            <a:r>
              <a:rPr lang="en-IN" sz="2400" spc="15" dirty="0">
                <a:latin typeface="+mn-lt"/>
                <a:cs typeface="Arial Narrow"/>
              </a:rPr>
              <a:t>cells are </a:t>
            </a:r>
            <a:r>
              <a:rPr lang="en-IN" sz="2400" spc="25" dirty="0">
                <a:latin typeface="+mn-lt"/>
                <a:cs typeface="Arial Narrow"/>
              </a:rPr>
              <a:t>located </a:t>
            </a:r>
            <a:r>
              <a:rPr lang="en-IN" sz="2400" spc="5" dirty="0">
                <a:latin typeface="+mn-lt"/>
                <a:cs typeface="Arial Narrow"/>
              </a:rPr>
              <a:t>in </a:t>
            </a:r>
            <a:r>
              <a:rPr lang="en-IN" sz="2400" spc="25" dirty="0">
                <a:latin typeface="+mn-lt"/>
                <a:cs typeface="Arial Narrow"/>
              </a:rPr>
              <a:t>inner  </a:t>
            </a:r>
            <a:r>
              <a:rPr lang="en-IN" sz="2400" spc="15" dirty="0">
                <a:latin typeface="+mn-lt"/>
                <a:cs typeface="Arial Narrow"/>
              </a:rPr>
              <a:t>nucleated layer close </a:t>
            </a:r>
            <a:r>
              <a:rPr lang="en-IN" sz="2400" spc="5" dirty="0">
                <a:latin typeface="+mn-lt"/>
                <a:cs typeface="Arial Narrow"/>
              </a:rPr>
              <a:t>to </a:t>
            </a:r>
            <a:r>
              <a:rPr lang="en-IN" sz="2400" spc="10" dirty="0">
                <a:latin typeface="+mn-lt"/>
                <a:cs typeface="Arial Narrow"/>
              </a:rPr>
              <a:t>the </a:t>
            </a:r>
            <a:r>
              <a:rPr lang="en-IN" sz="2400" spc="15" dirty="0">
                <a:latin typeface="+mn-lt"/>
                <a:cs typeface="Arial Narrow"/>
              </a:rPr>
              <a:t>inner </a:t>
            </a:r>
            <a:r>
              <a:rPr lang="en-IN" sz="2400" spc="25" dirty="0" err="1">
                <a:latin typeface="+mn-lt"/>
                <a:cs typeface="Arial Narrow"/>
              </a:rPr>
              <a:t>plexiform</a:t>
            </a:r>
            <a:r>
              <a:rPr lang="en-IN" sz="2400" spc="240" dirty="0">
                <a:latin typeface="+mn-lt"/>
                <a:cs typeface="Arial Narrow"/>
              </a:rPr>
              <a:t> </a:t>
            </a:r>
            <a:r>
              <a:rPr lang="en-IN" sz="2400" spc="25" dirty="0">
                <a:latin typeface="+mn-lt"/>
                <a:cs typeface="Arial Narrow"/>
              </a:rPr>
              <a:t>layers</a:t>
            </a:r>
            <a:endParaRPr lang="en-IN" sz="2400" dirty="0">
              <a:latin typeface="+mn-lt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spc="15" dirty="0" err="1">
                <a:latin typeface="+mn-lt"/>
                <a:cs typeface="Arial Narrow"/>
              </a:rPr>
              <a:t>Upto</a:t>
            </a:r>
            <a:r>
              <a:rPr lang="en-IN" sz="2400" spc="15" dirty="0">
                <a:latin typeface="+mn-lt"/>
                <a:cs typeface="Arial Narrow"/>
              </a:rPr>
              <a:t> </a:t>
            </a:r>
            <a:r>
              <a:rPr lang="en-IN" sz="2400" spc="10" dirty="0">
                <a:latin typeface="+mn-lt"/>
                <a:cs typeface="Arial Narrow"/>
              </a:rPr>
              <a:t>24 </a:t>
            </a:r>
            <a:r>
              <a:rPr lang="en-IN" sz="2400" spc="15" dirty="0">
                <a:latin typeface="+mn-lt"/>
                <a:cs typeface="Arial Narrow"/>
              </a:rPr>
              <a:t>varieties has been </a:t>
            </a:r>
            <a:r>
              <a:rPr lang="en-IN" sz="2400" spc="25" dirty="0">
                <a:latin typeface="+mn-lt"/>
                <a:cs typeface="Arial Narrow"/>
              </a:rPr>
              <a:t>described </a:t>
            </a:r>
            <a:r>
              <a:rPr lang="en-IN" sz="2400" spc="10" dirty="0">
                <a:latin typeface="+mn-lt"/>
                <a:cs typeface="Arial Narrow"/>
              </a:rPr>
              <a:t>but two </a:t>
            </a:r>
            <a:r>
              <a:rPr lang="en-IN" sz="2400" spc="15" dirty="0">
                <a:latin typeface="+mn-lt"/>
                <a:cs typeface="Arial Narrow"/>
              </a:rPr>
              <a:t>major types </a:t>
            </a:r>
            <a:r>
              <a:rPr lang="en-IN" sz="2400" spc="10" dirty="0">
                <a:latin typeface="+mn-lt"/>
                <a:cs typeface="Arial Narrow"/>
              </a:rPr>
              <a:t>are  </a:t>
            </a:r>
            <a:r>
              <a:rPr lang="en-IN" sz="2400" spc="15" dirty="0">
                <a:latin typeface="+mn-lt"/>
                <a:cs typeface="Arial Narrow"/>
              </a:rPr>
              <a:t>based </a:t>
            </a:r>
            <a:r>
              <a:rPr lang="en-IN" sz="2400" spc="5" dirty="0">
                <a:latin typeface="+mn-lt"/>
                <a:cs typeface="Arial Narrow"/>
              </a:rPr>
              <a:t>on </a:t>
            </a:r>
            <a:r>
              <a:rPr lang="en-IN" sz="2400" spc="15" dirty="0">
                <a:latin typeface="+mn-lt"/>
                <a:cs typeface="Arial Narrow"/>
              </a:rPr>
              <a:t>their</a:t>
            </a:r>
            <a:r>
              <a:rPr lang="en-IN" sz="2400" spc="55" dirty="0">
                <a:latin typeface="+mn-lt"/>
                <a:cs typeface="Arial Narrow"/>
              </a:rPr>
              <a:t> </a:t>
            </a:r>
            <a:r>
              <a:rPr lang="en-IN" sz="2400" spc="25" dirty="0">
                <a:latin typeface="+mn-lt"/>
                <a:cs typeface="Arial Narrow"/>
              </a:rPr>
              <a:t>characteristics;</a:t>
            </a:r>
            <a:endParaRPr lang="en-IN" sz="2400" dirty="0">
              <a:latin typeface="+mn-lt"/>
              <a:cs typeface="Arial Narrow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2400" spc="15" dirty="0">
                <a:latin typeface="+mn-lt"/>
                <a:cs typeface="Arial Narrow"/>
              </a:rPr>
              <a:t>Diffuse </a:t>
            </a:r>
            <a:r>
              <a:rPr lang="en-IN" sz="2400" spc="25" dirty="0" err="1">
                <a:latin typeface="+mn-lt"/>
                <a:cs typeface="Arial Narrow"/>
              </a:rPr>
              <a:t>Amacrine</a:t>
            </a:r>
            <a:r>
              <a:rPr lang="en-IN" sz="2400" spc="25" dirty="0">
                <a:latin typeface="+mn-lt"/>
                <a:cs typeface="Arial Narrow"/>
              </a:rPr>
              <a:t> </a:t>
            </a:r>
            <a:r>
              <a:rPr lang="en-IN" sz="2400" spc="15" dirty="0">
                <a:latin typeface="+mn-lt"/>
                <a:cs typeface="Arial Narrow"/>
              </a:rPr>
              <a:t>cells</a:t>
            </a:r>
            <a:r>
              <a:rPr lang="en-IN" sz="2400" spc="-35" dirty="0">
                <a:latin typeface="+mn-lt"/>
                <a:cs typeface="Arial Narrow"/>
              </a:rPr>
              <a:t>.</a:t>
            </a:r>
            <a:endParaRPr lang="en-IN" sz="2400" dirty="0">
              <a:latin typeface="+mn-lt"/>
              <a:cs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spc="25" dirty="0">
                <a:latin typeface="+mn-lt"/>
                <a:cs typeface="Arial Narrow"/>
              </a:rPr>
              <a:t>processes </a:t>
            </a:r>
            <a:r>
              <a:rPr lang="en-IN" sz="2400" spc="15" dirty="0">
                <a:latin typeface="+mn-lt"/>
                <a:cs typeface="Arial Narrow"/>
              </a:rPr>
              <a:t>extend </a:t>
            </a:r>
            <a:r>
              <a:rPr lang="en-IN" sz="2400" spc="25" dirty="0">
                <a:latin typeface="+mn-lt"/>
                <a:cs typeface="Arial Narrow"/>
              </a:rPr>
              <a:t>throughout </a:t>
            </a:r>
            <a:r>
              <a:rPr lang="en-IN" sz="2400" spc="10" dirty="0">
                <a:latin typeface="+mn-lt"/>
                <a:cs typeface="Arial Narrow"/>
              </a:rPr>
              <a:t>the </a:t>
            </a:r>
            <a:r>
              <a:rPr lang="en-IN" sz="2400" spc="25" dirty="0">
                <a:latin typeface="+mn-lt"/>
                <a:cs typeface="Arial Narrow"/>
              </a:rPr>
              <a:t>entire inner </a:t>
            </a:r>
            <a:r>
              <a:rPr lang="en-IN" sz="2400" spc="25" dirty="0" err="1">
                <a:latin typeface="+mn-lt"/>
                <a:cs typeface="Arial Narrow"/>
              </a:rPr>
              <a:t>plexiform</a:t>
            </a:r>
            <a:r>
              <a:rPr lang="en-IN" sz="2400" spc="25" dirty="0">
                <a:latin typeface="+mn-lt"/>
                <a:cs typeface="Arial Narrow"/>
              </a:rPr>
              <a:t>  </a:t>
            </a:r>
            <a:r>
              <a:rPr lang="en-IN" sz="2400" spc="15" dirty="0">
                <a:latin typeface="+mn-lt"/>
                <a:cs typeface="Arial Narrow"/>
              </a:rPr>
              <a:t>layer</a:t>
            </a:r>
            <a:endParaRPr lang="en-IN" sz="2400" dirty="0">
              <a:latin typeface="+mn-lt"/>
              <a:cs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spc="15" dirty="0">
                <a:latin typeface="+mn-lt"/>
                <a:cs typeface="Arial Narrow"/>
              </a:rPr>
              <a:t>Further </a:t>
            </a:r>
            <a:r>
              <a:rPr lang="en-IN" sz="2400" spc="25" dirty="0">
                <a:latin typeface="+mn-lt"/>
                <a:cs typeface="Arial Narrow"/>
              </a:rPr>
              <a:t>subdivided </a:t>
            </a:r>
            <a:r>
              <a:rPr lang="en-IN" sz="2400" spc="15" dirty="0">
                <a:latin typeface="+mn-lt"/>
                <a:cs typeface="Arial Narrow"/>
              </a:rPr>
              <a:t>into </a:t>
            </a:r>
            <a:r>
              <a:rPr lang="en-IN" sz="2400" spc="5" dirty="0">
                <a:latin typeface="+mn-lt"/>
                <a:cs typeface="Arial Narrow"/>
              </a:rPr>
              <a:t>narrow, </a:t>
            </a:r>
            <a:r>
              <a:rPr lang="en-IN" sz="2400" spc="25" dirty="0">
                <a:latin typeface="+mn-lt"/>
                <a:cs typeface="Arial Narrow"/>
              </a:rPr>
              <a:t>medium, </a:t>
            </a:r>
            <a:r>
              <a:rPr lang="en-IN" sz="2400" spc="5" dirty="0">
                <a:latin typeface="+mn-lt"/>
                <a:cs typeface="Arial Narrow"/>
              </a:rPr>
              <a:t>or </a:t>
            </a:r>
            <a:r>
              <a:rPr lang="en-IN" sz="2400" spc="15" dirty="0">
                <a:latin typeface="+mn-lt"/>
                <a:cs typeface="Arial Narrow"/>
              </a:rPr>
              <a:t>wide field  types, depending </a:t>
            </a:r>
            <a:r>
              <a:rPr lang="en-IN" sz="2400" spc="10" dirty="0">
                <a:latin typeface="+mn-lt"/>
                <a:cs typeface="Arial Narrow"/>
              </a:rPr>
              <a:t>on </a:t>
            </a:r>
            <a:r>
              <a:rPr lang="en-IN" sz="2400" spc="15" dirty="0">
                <a:latin typeface="+mn-lt"/>
                <a:cs typeface="Arial Narrow"/>
              </a:rPr>
              <a:t>the width covered </a:t>
            </a:r>
            <a:r>
              <a:rPr lang="en-IN" sz="2400" spc="10" dirty="0">
                <a:latin typeface="+mn-lt"/>
                <a:cs typeface="Arial Narrow"/>
              </a:rPr>
              <a:t>by </a:t>
            </a:r>
            <a:r>
              <a:rPr lang="en-IN" sz="2400" spc="25" dirty="0">
                <a:latin typeface="+mn-lt"/>
                <a:cs typeface="Arial Narrow"/>
              </a:rPr>
              <a:t>their </a:t>
            </a:r>
            <a:r>
              <a:rPr lang="en-IN" sz="2400" spc="15" dirty="0">
                <a:latin typeface="+mn-lt"/>
                <a:cs typeface="Arial Narrow"/>
              </a:rPr>
              <a:t>axonal  </a:t>
            </a:r>
            <a:r>
              <a:rPr lang="en-IN" sz="2400" spc="25" dirty="0">
                <a:latin typeface="+mn-lt"/>
                <a:cs typeface="Arial Narrow"/>
              </a:rPr>
              <a:t>fields</a:t>
            </a:r>
            <a:endParaRPr lang="en-IN" sz="2400" dirty="0">
              <a:latin typeface="+mn-lt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spc="10" dirty="0">
                <a:solidFill>
                  <a:srgbClr val="1F2022"/>
                </a:solidFill>
                <a:latin typeface="+mn-lt"/>
                <a:cs typeface="Arial Narrow"/>
              </a:rPr>
              <a:t>2. </a:t>
            </a:r>
            <a:r>
              <a:rPr lang="en-IN" sz="2400" spc="15" dirty="0">
                <a:latin typeface="+mn-lt"/>
                <a:cs typeface="Arial Narrow"/>
              </a:rPr>
              <a:t>Stratified </a:t>
            </a:r>
            <a:r>
              <a:rPr lang="en-IN" sz="2400" spc="15" dirty="0" err="1">
                <a:latin typeface="+mn-lt"/>
                <a:cs typeface="Arial Narrow"/>
              </a:rPr>
              <a:t>Amacrine</a:t>
            </a:r>
            <a:r>
              <a:rPr lang="en-IN" sz="2400" spc="-20" dirty="0">
                <a:latin typeface="+mn-lt"/>
                <a:cs typeface="Arial Narrow"/>
              </a:rPr>
              <a:t> </a:t>
            </a:r>
            <a:r>
              <a:rPr lang="en-IN" sz="2400" spc="25" dirty="0">
                <a:latin typeface="+mn-lt"/>
                <a:cs typeface="Arial Narrow"/>
              </a:rPr>
              <a:t>cells.</a:t>
            </a:r>
            <a:endParaRPr lang="en-IN" sz="2400" dirty="0">
              <a:latin typeface="+mn-lt"/>
              <a:cs typeface="Arial Narrow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spc="25" dirty="0" err="1">
                <a:latin typeface="+mn-lt"/>
                <a:cs typeface="Arial Narrow"/>
              </a:rPr>
              <a:t>fibers</a:t>
            </a:r>
            <a:r>
              <a:rPr lang="en-IN" sz="2400" spc="25" dirty="0">
                <a:latin typeface="+mn-lt"/>
                <a:cs typeface="Arial Narrow"/>
              </a:rPr>
              <a:t> </a:t>
            </a:r>
            <a:r>
              <a:rPr lang="en-IN" sz="2400" spc="10" dirty="0">
                <a:latin typeface="+mn-lt"/>
                <a:cs typeface="Arial Narrow"/>
              </a:rPr>
              <a:t>run </a:t>
            </a:r>
            <a:r>
              <a:rPr lang="en-IN" sz="2400" spc="5" dirty="0">
                <a:latin typeface="+mn-lt"/>
                <a:cs typeface="Arial Narrow"/>
              </a:rPr>
              <a:t>in </a:t>
            </a:r>
            <a:r>
              <a:rPr lang="en-IN" sz="2400" spc="10" dirty="0">
                <a:latin typeface="+mn-lt"/>
                <a:cs typeface="Arial Narrow"/>
              </a:rPr>
              <a:t>the </a:t>
            </a:r>
            <a:r>
              <a:rPr lang="en-IN" sz="2400" spc="15" dirty="0">
                <a:latin typeface="+mn-lt"/>
                <a:cs typeface="Arial Narrow"/>
              </a:rPr>
              <a:t>outer half </a:t>
            </a:r>
            <a:r>
              <a:rPr lang="en-IN" sz="2400" spc="10" dirty="0">
                <a:latin typeface="+mn-lt"/>
                <a:cs typeface="Arial Narrow"/>
              </a:rPr>
              <a:t>of the </a:t>
            </a:r>
            <a:r>
              <a:rPr lang="en-IN" sz="2400" spc="25" dirty="0">
                <a:latin typeface="+mn-lt"/>
                <a:cs typeface="Arial Narrow"/>
              </a:rPr>
              <a:t>inner </a:t>
            </a:r>
            <a:r>
              <a:rPr lang="en-IN" sz="2400" spc="15" dirty="0" err="1">
                <a:latin typeface="+mn-lt"/>
                <a:cs typeface="Arial Narrow"/>
              </a:rPr>
              <a:t>plexiform</a:t>
            </a:r>
            <a:r>
              <a:rPr lang="en-IN" sz="2400" spc="325" dirty="0">
                <a:latin typeface="+mn-lt"/>
                <a:cs typeface="Arial Narrow"/>
              </a:rPr>
              <a:t> </a:t>
            </a:r>
            <a:r>
              <a:rPr lang="en-IN" sz="2400" spc="15" dirty="0">
                <a:latin typeface="+mn-lt"/>
                <a:cs typeface="Arial Narrow"/>
              </a:rPr>
              <a:t>layer</a:t>
            </a:r>
            <a:endParaRPr lang="en-IN" sz="2400" dirty="0">
              <a:latin typeface="+mn-lt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8313" y="3141663"/>
            <a:ext cx="2951162" cy="503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195513" y="3141663"/>
            <a:ext cx="1223962" cy="25193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476250"/>
            <a:ext cx="7891462" cy="5772150"/>
          </a:xfrm>
        </p:spPr>
        <p:txBody>
          <a:bodyPr>
            <a:normAutofit/>
          </a:bodyPr>
          <a:lstStyle/>
          <a:p>
            <a:pPr marL="355600" indent="-342900">
              <a:buFont typeface="Wingdings" pitchFamily="2" charset="2"/>
              <a:buChar char="q"/>
            </a:pPr>
            <a:r>
              <a:rPr lang="en-US" smtClean="0"/>
              <a:t>The remarkable feature of amacrine cells is the broad distribution of their axonal processes through all  strata of the inner plexiform layer.</a:t>
            </a:r>
          </a:p>
          <a:p>
            <a:pPr marL="355600" indent="-342900"/>
            <a:endParaRPr lang="en-US" smtClean="0"/>
          </a:p>
          <a:p>
            <a:pPr marL="355600" indent="-342900">
              <a:spcBef>
                <a:spcPts val="1013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US" smtClean="0"/>
              <a:t>Amacrine cell processes indicates that these cells play an important role in the modulation of electrical information reaching the ganglion cells.</a:t>
            </a:r>
          </a:p>
          <a:p>
            <a:pPr marL="355600" indent="-342900"/>
            <a:endParaRPr lang="en-US" b="1" smtClean="0"/>
          </a:p>
          <a:p>
            <a:pPr marL="355600" indent="-342900"/>
            <a:endParaRPr lang="en-IN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bject 6"/>
          <p:cNvSpPr>
            <a:spLocks noChangeArrowheads="1"/>
          </p:cNvSpPr>
          <p:nvPr/>
        </p:nvSpPr>
        <p:spPr bwMode="auto">
          <a:xfrm>
            <a:off x="5213350" y="1125538"/>
            <a:ext cx="3930650" cy="4114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825" y="373063"/>
            <a:ext cx="69135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dirty="0">
                <a:latin typeface="+mn-lt"/>
                <a:cs typeface="+mn-cs"/>
              </a:rPr>
              <a:t>7.</a:t>
            </a:r>
            <a:r>
              <a:rPr lang="en-IN" sz="3200" spc="25" dirty="0">
                <a:latin typeface="+mn-lt"/>
                <a:cs typeface="+mn-cs"/>
              </a:rPr>
              <a:t> INNER PLEXIFORM</a:t>
            </a:r>
            <a:r>
              <a:rPr lang="en-IN" sz="3200" spc="325" dirty="0">
                <a:latin typeface="+mn-lt"/>
                <a:cs typeface="+mn-cs"/>
              </a:rPr>
              <a:t> </a:t>
            </a:r>
            <a:r>
              <a:rPr lang="en-IN" sz="3200" dirty="0">
                <a:latin typeface="+mn-lt"/>
                <a:cs typeface="+mn-cs"/>
              </a:rPr>
              <a:t>LAYER</a:t>
            </a:r>
            <a:endParaRPr lang="en-IN" sz="3200" dirty="0"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1268413"/>
            <a:ext cx="4897437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1F2022"/>
              </a:buClr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IN" sz="2400" dirty="0">
                <a:latin typeface="Gill Sans MT" pitchFamily="34" charset="0"/>
                <a:cs typeface="Times New Roman" pitchFamily="18" charset="0"/>
              </a:rPr>
              <a:t>Consists of synapses bet. Axons of bipolar  cells and dendrites of ganglion and  </a:t>
            </a:r>
            <a:r>
              <a:rPr lang="en-IN" sz="2400" dirty="0" err="1">
                <a:latin typeface="Gill Sans MT" pitchFamily="34" charset="0"/>
                <a:cs typeface="Times New Roman" pitchFamily="18" charset="0"/>
              </a:rPr>
              <a:t>amacrine</a:t>
            </a:r>
            <a:r>
              <a:rPr lang="en-IN" sz="2400" dirty="0">
                <a:latin typeface="Gill Sans MT" pitchFamily="34" charset="0"/>
                <a:cs typeface="Times New Roman" pitchFamily="18" charset="0"/>
              </a:rPr>
              <a:t> cells.</a:t>
            </a:r>
          </a:p>
          <a:p>
            <a:pPr marL="355600" indent="-342900">
              <a:spcBef>
                <a:spcPts val="13"/>
              </a:spcBef>
              <a:buClr>
                <a:srgbClr val="1F2022"/>
              </a:buClr>
              <a:tabLst>
                <a:tab pos="354013" algn="l"/>
                <a:tab pos="355600" algn="l"/>
              </a:tabLst>
            </a:pPr>
            <a:endParaRPr lang="en-IN" sz="2400" dirty="0">
              <a:latin typeface="Gill Sans MT" pitchFamily="34" charset="0"/>
              <a:cs typeface="Times New Roman" pitchFamily="18" charset="0"/>
            </a:endParaRPr>
          </a:p>
          <a:p>
            <a:pPr marL="355600" indent="-342900">
              <a:buClr>
                <a:srgbClr val="1F2022"/>
              </a:buClr>
              <a:buFont typeface="Arial" charset="0"/>
              <a:buChar char="•"/>
              <a:tabLst>
                <a:tab pos="354013" algn="l"/>
                <a:tab pos="355600" algn="l"/>
              </a:tabLst>
            </a:pPr>
            <a:r>
              <a:rPr lang="en-IN" sz="2400" dirty="0">
                <a:latin typeface="Gill Sans MT" pitchFamily="34" charset="0"/>
                <a:cs typeface="Times New Roman" pitchFamily="18" charset="0"/>
              </a:rPr>
              <a:t>Two elements are present at synapse in an  arrangement that is known as a 'dyad'</a:t>
            </a:r>
          </a:p>
          <a:p>
            <a:pPr marL="355600" indent="-342900">
              <a:buFont typeface="Arial" charset="0"/>
              <a:buChar char="•"/>
              <a:tabLst>
                <a:tab pos="354013" algn="l"/>
                <a:tab pos="355600" algn="l"/>
              </a:tabLst>
            </a:pPr>
            <a:endParaRPr lang="en-IN" sz="2400" dirty="0">
              <a:latin typeface="Gill Sans M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1500" y="5373688"/>
            <a:ext cx="1527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b="1" spc="15" dirty="0">
                <a:latin typeface="Arial Narrow"/>
                <a:cs typeface="Arial Narrow"/>
              </a:rPr>
              <a:t>Serial</a:t>
            </a:r>
            <a:r>
              <a:rPr lang="en-IN" b="1" dirty="0">
                <a:latin typeface="Arial Narrow"/>
                <a:cs typeface="Arial Narrow"/>
              </a:rPr>
              <a:t> </a:t>
            </a:r>
            <a:r>
              <a:rPr lang="en-IN" b="1" spc="15" dirty="0">
                <a:latin typeface="Arial Narrow"/>
                <a:cs typeface="Arial Narrow"/>
              </a:rPr>
              <a:t>synapse</a:t>
            </a:r>
            <a:endParaRPr lang="en-IN" dirty="0">
              <a:latin typeface="Arial Narrow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+mn-lt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156325" y="3644900"/>
            <a:ext cx="792163" cy="1728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08850" y="5373688"/>
            <a:ext cx="1800225" cy="534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>
              <a:lnSpc>
                <a:spcPct val="80000"/>
              </a:lnSpc>
              <a:spcBef>
                <a:spcPts val="463"/>
              </a:spcBef>
            </a:pPr>
            <a:r>
              <a:rPr lang="en-IN" b="1">
                <a:latin typeface="Arial Narrow" pitchFamily="34" charset="0"/>
                <a:ea typeface="Arial Narrow" pitchFamily="34" charset="0"/>
                <a:cs typeface="Arial Narrow" pitchFamily="34" charset="0"/>
              </a:rPr>
              <a:t>The reciprocal  synapse</a:t>
            </a:r>
            <a:endParaRPr lang="en-IN"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8101013" y="3573463"/>
            <a:ext cx="107950" cy="1800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-34925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sz="3600" spc="30" dirty="0" smtClean="0">
                <a:solidFill>
                  <a:schemeClr val="tx2">
                    <a:satMod val="130000"/>
                  </a:schemeClr>
                </a:solidFill>
              </a:rPr>
              <a:t>8.GANGLION </a:t>
            </a:r>
            <a:r>
              <a:rPr lang="en-IN" sz="3600" spc="25" dirty="0">
                <a:solidFill>
                  <a:schemeClr val="tx2">
                    <a:satMod val="130000"/>
                  </a:schemeClr>
                </a:solidFill>
              </a:rPr>
              <a:t>CELL</a:t>
            </a:r>
            <a:r>
              <a:rPr lang="en-IN" sz="3600" spc="75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IN" sz="3600" spc="5" dirty="0" smtClean="0">
                <a:solidFill>
                  <a:schemeClr val="tx2">
                    <a:satMod val="130000"/>
                  </a:schemeClr>
                </a:solidFill>
              </a:rPr>
              <a:t>LAYER</a:t>
            </a:r>
            <a:endParaRPr lang="en-IN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87043" name="object 7"/>
          <p:cNvSpPr>
            <a:spLocks noChangeArrowheads="1"/>
          </p:cNvSpPr>
          <p:nvPr/>
        </p:nvSpPr>
        <p:spPr bwMode="auto">
          <a:xfrm>
            <a:off x="171450" y="908050"/>
            <a:ext cx="3959225" cy="4191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87044" name="object 10"/>
          <p:cNvSpPr>
            <a:spLocks noChangeArrowheads="1"/>
          </p:cNvSpPr>
          <p:nvPr/>
        </p:nvSpPr>
        <p:spPr bwMode="auto">
          <a:xfrm>
            <a:off x="2689225" y="4076700"/>
            <a:ext cx="1268413" cy="584200"/>
          </a:xfrm>
          <a:custGeom>
            <a:avLst/>
            <a:gdLst>
              <a:gd name="T0" fmla="*/ 0 w 1269364"/>
              <a:gd name="T1" fmla="*/ 0 h 583564"/>
              <a:gd name="T2" fmla="*/ 1269364 w 1269364"/>
              <a:gd name="T3" fmla="*/ 583564 h 583564"/>
            </a:gdLst>
            <a:ahLst/>
            <a:cxnLst/>
            <a:rect l="T0" t="T1" r="T2" b="T3"/>
            <a:pathLst>
              <a:path w="1269364" h="583564">
                <a:moveTo>
                  <a:pt x="0" y="291718"/>
                </a:moveTo>
                <a:lnTo>
                  <a:pt x="12891" y="350525"/>
                </a:lnTo>
                <a:lnTo>
                  <a:pt x="49867" y="405290"/>
                </a:lnTo>
                <a:lnTo>
                  <a:pt x="108375" y="454844"/>
                </a:lnTo>
                <a:lnTo>
                  <a:pt x="144906" y="477300"/>
                </a:lnTo>
                <a:lnTo>
                  <a:pt x="185864" y="498014"/>
                </a:lnTo>
                <a:lnTo>
                  <a:pt x="230930" y="516840"/>
                </a:lnTo>
                <a:lnTo>
                  <a:pt x="279784" y="533630"/>
                </a:lnTo>
                <a:lnTo>
                  <a:pt x="332108" y="548239"/>
                </a:lnTo>
                <a:lnTo>
                  <a:pt x="387584" y="560520"/>
                </a:lnTo>
                <a:lnTo>
                  <a:pt x="445891" y="570327"/>
                </a:lnTo>
                <a:lnTo>
                  <a:pt x="506712" y="577513"/>
                </a:lnTo>
                <a:lnTo>
                  <a:pt x="569728" y="581932"/>
                </a:lnTo>
                <a:lnTo>
                  <a:pt x="634619" y="583437"/>
                </a:lnTo>
                <a:lnTo>
                  <a:pt x="699509" y="581932"/>
                </a:lnTo>
                <a:lnTo>
                  <a:pt x="762525" y="577513"/>
                </a:lnTo>
                <a:lnTo>
                  <a:pt x="823346" y="570327"/>
                </a:lnTo>
                <a:lnTo>
                  <a:pt x="881653" y="560520"/>
                </a:lnTo>
                <a:lnTo>
                  <a:pt x="937129" y="548239"/>
                </a:lnTo>
                <a:lnTo>
                  <a:pt x="989453" y="533630"/>
                </a:lnTo>
                <a:lnTo>
                  <a:pt x="1038307" y="516840"/>
                </a:lnTo>
                <a:lnTo>
                  <a:pt x="1083373" y="498014"/>
                </a:lnTo>
                <a:lnTo>
                  <a:pt x="1124331" y="477300"/>
                </a:lnTo>
                <a:lnTo>
                  <a:pt x="1160862" y="454844"/>
                </a:lnTo>
                <a:lnTo>
                  <a:pt x="1192648" y="430792"/>
                </a:lnTo>
                <a:lnTo>
                  <a:pt x="1240709" y="378486"/>
                </a:lnTo>
                <a:lnTo>
                  <a:pt x="1265961" y="321553"/>
                </a:lnTo>
                <a:lnTo>
                  <a:pt x="1269237" y="291718"/>
                </a:lnTo>
                <a:lnTo>
                  <a:pt x="1265961" y="261884"/>
                </a:lnTo>
                <a:lnTo>
                  <a:pt x="1240709" y="204951"/>
                </a:lnTo>
                <a:lnTo>
                  <a:pt x="1192648" y="152645"/>
                </a:lnTo>
                <a:lnTo>
                  <a:pt x="1160862" y="128593"/>
                </a:lnTo>
                <a:lnTo>
                  <a:pt x="1124331" y="106137"/>
                </a:lnTo>
                <a:lnTo>
                  <a:pt x="1083373" y="85423"/>
                </a:lnTo>
                <a:lnTo>
                  <a:pt x="1038307" y="66597"/>
                </a:lnTo>
                <a:lnTo>
                  <a:pt x="989453" y="49807"/>
                </a:lnTo>
                <a:lnTo>
                  <a:pt x="937129" y="35198"/>
                </a:lnTo>
                <a:lnTo>
                  <a:pt x="881653" y="22917"/>
                </a:lnTo>
                <a:lnTo>
                  <a:pt x="823346" y="13110"/>
                </a:lnTo>
                <a:lnTo>
                  <a:pt x="762525" y="5924"/>
                </a:lnTo>
                <a:lnTo>
                  <a:pt x="699509" y="1505"/>
                </a:lnTo>
                <a:lnTo>
                  <a:pt x="634619" y="0"/>
                </a:lnTo>
                <a:lnTo>
                  <a:pt x="569728" y="1505"/>
                </a:lnTo>
                <a:lnTo>
                  <a:pt x="506712" y="5924"/>
                </a:lnTo>
                <a:lnTo>
                  <a:pt x="445891" y="13110"/>
                </a:lnTo>
                <a:lnTo>
                  <a:pt x="387584" y="22917"/>
                </a:lnTo>
                <a:lnTo>
                  <a:pt x="332108" y="35198"/>
                </a:lnTo>
                <a:lnTo>
                  <a:pt x="279784" y="49807"/>
                </a:lnTo>
                <a:lnTo>
                  <a:pt x="230930" y="66597"/>
                </a:lnTo>
                <a:lnTo>
                  <a:pt x="185864" y="85423"/>
                </a:lnTo>
                <a:lnTo>
                  <a:pt x="144906" y="106137"/>
                </a:lnTo>
                <a:lnTo>
                  <a:pt x="108375" y="128593"/>
                </a:lnTo>
                <a:lnTo>
                  <a:pt x="76589" y="152645"/>
                </a:lnTo>
                <a:lnTo>
                  <a:pt x="28528" y="204951"/>
                </a:lnTo>
                <a:lnTo>
                  <a:pt x="3276" y="261884"/>
                </a:lnTo>
                <a:lnTo>
                  <a:pt x="0" y="291718"/>
                </a:lnTo>
                <a:close/>
              </a:path>
            </a:pathLst>
          </a:custGeom>
          <a:noFill/>
          <a:ln w="10668">
            <a:solidFill>
              <a:srgbClr val="5B6D7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0675" y="981075"/>
            <a:ext cx="4905375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spc="44" baseline="-16203" dirty="0" smtClean="0">
                <a:latin typeface="+mn-lt"/>
                <a:cs typeface="Times New Roman"/>
              </a:rPr>
              <a:t>2</a:t>
            </a:r>
            <a:r>
              <a:rPr lang="en-IN" sz="2400" spc="44" baseline="30000" dirty="0" smtClean="0">
                <a:latin typeface="+mn-lt"/>
                <a:cs typeface="Times New Roman"/>
              </a:rPr>
              <a:t>nd</a:t>
            </a:r>
            <a:r>
              <a:rPr lang="en-IN" sz="2400" spc="44" dirty="0" smtClean="0">
                <a:latin typeface="+mn-lt"/>
                <a:cs typeface="Times New Roman"/>
              </a:rPr>
              <a:t> order neurons</a:t>
            </a:r>
            <a:endParaRPr lang="en-IN" sz="2400" spc="44" dirty="0">
              <a:latin typeface="+mn-lt"/>
              <a:cs typeface="Times New Roman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spc="44" dirty="0">
                <a:latin typeface="+mn-lt"/>
                <a:cs typeface="Times New Roman"/>
              </a:rPr>
              <a:t>Single row in Peripheral Retina.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spc="44" dirty="0">
                <a:latin typeface="+mn-lt"/>
                <a:cs typeface="Times New Roman"/>
              </a:rPr>
              <a:t>At the edge of </a:t>
            </a:r>
            <a:r>
              <a:rPr lang="en-IN" sz="2400" spc="44" dirty="0" err="1">
                <a:latin typeface="+mn-lt"/>
                <a:cs typeface="Times New Roman"/>
              </a:rPr>
              <a:t>foveola</a:t>
            </a:r>
            <a:r>
              <a:rPr lang="en-IN" sz="2400" spc="44" dirty="0">
                <a:latin typeface="+mn-lt"/>
                <a:cs typeface="Times New Roman"/>
              </a:rPr>
              <a:t>(macula) it is multilayer(6-8 layered) and on temporal side of disc it has two layers.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N" sz="2400" spc="44" dirty="0">
                <a:latin typeface="+mn-lt"/>
                <a:cs typeface="Times New Roman"/>
              </a:rPr>
              <a:t>It is absent in </a:t>
            </a:r>
            <a:r>
              <a:rPr lang="en-IN" sz="2400" spc="44" dirty="0" err="1">
                <a:latin typeface="+mn-lt"/>
                <a:cs typeface="Times New Roman"/>
              </a:rPr>
              <a:t>foveola</a:t>
            </a:r>
            <a:r>
              <a:rPr lang="en-IN" sz="2400" spc="44" dirty="0">
                <a:latin typeface="+mn-lt"/>
                <a:cs typeface="Times New Roman"/>
              </a:rPr>
              <a:t> and optic disc.</a:t>
            </a:r>
            <a:endParaRPr lang="en-IN" sz="2400" dirty="0">
              <a:latin typeface="+mn-lt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+mn-lt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288" y="5300663"/>
            <a:ext cx="8424862" cy="1949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42900">
              <a:lnSpc>
                <a:spcPts val="2588"/>
              </a:lnSpc>
              <a:spcBef>
                <a:spcPts val="2225"/>
              </a:spcBef>
              <a:buFont typeface="Arial" charset="0"/>
              <a:buChar char="•"/>
            </a:pPr>
            <a:r>
              <a:rPr lang="en-IN" sz="240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Ganglion cells transmits signal from the bipolar cell to the lateral geniculate  body</a:t>
            </a:r>
          </a:p>
          <a:p>
            <a:pPr marL="355600" indent="-342900">
              <a:lnSpc>
                <a:spcPts val="2588"/>
              </a:lnSpc>
              <a:spcBef>
                <a:spcPts val="1150"/>
              </a:spcBef>
              <a:buFont typeface="Arial" charset="0"/>
              <a:buChar char="•"/>
            </a:pPr>
            <a:r>
              <a:rPr lang="en-IN" sz="2400">
                <a:latin typeface="Gill Sans MT" pitchFamily="34" charset="0"/>
                <a:cs typeface="Times New Roman" pitchFamily="18" charset="0"/>
              </a:rPr>
              <a:t>1.2 million ganglion cells are present in the retina each with a single  axon.</a:t>
            </a:r>
          </a:p>
          <a:p>
            <a:pPr marL="355600" indent="-342900"/>
            <a:endParaRPr lang="en-IN" sz="240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object 5"/>
          <p:cNvSpPr>
            <a:spLocks noChangeArrowheads="1"/>
          </p:cNvSpPr>
          <p:nvPr/>
        </p:nvSpPr>
        <p:spPr bwMode="auto">
          <a:xfrm>
            <a:off x="0" y="725488"/>
            <a:ext cx="3633788" cy="2246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88067" name="object 6"/>
          <p:cNvSpPr>
            <a:spLocks noChangeArrowheads="1"/>
          </p:cNvSpPr>
          <p:nvPr/>
        </p:nvSpPr>
        <p:spPr bwMode="auto">
          <a:xfrm>
            <a:off x="0" y="3700463"/>
            <a:ext cx="3373438" cy="2924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388" y="188913"/>
            <a:ext cx="84963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spc="-5" dirty="0">
                <a:latin typeface="+mj-lt"/>
                <a:cs typeface="Arial Narrow"/>
              </a:rPr>
              <a:t>18 types of </a:t>
            </a:r>
            <a:r>
              <a:rPr lang="en-IN" sz="2400" spc="-10" dirty="0">
                <a:latin typeface="+mj-lt"/>
                <a:cs typeface="Arial Narrow"/>
              </a:rPr>
              <a:t>ganglion </a:t>
            </a:r>
            <a:r>
              <a:rPr lang="en-IN" sz="2400" spc="-5" dirty="0">
                <a:latin typeface="+mj-lt"/>
                <a:cs typeface="Arial Narrow"/>
              </a:rPr>
              <a:t>cells </a:t>
            </a:r>
            <a:r>
              <a:rPr lang="en-IN" sz="2400" spc="-10" dirty="0">
                <a:latin typeface="+mj-lt"/>
                <a:cs typeface="Arial Narrow"/>
              </a:rPr>
              <a:t>described- </a:t>
            </a:r>
            <a:r>
              <a:rPr lang="en-IN" sz="2400" spc="-5" dirty="0">
                <a:latin typeface="+mj-lt"/>
                <a:cs typeface="Arial Narrow"/>
              </a:rPr>
              <a:t>two main types</a:t>
            </a:r>
            <a:r>
              <a:rPr lang="en-IN" sz="2400" spc="240" dirty="0">
                <a:latin typeface="+mj-lt"/>
                <a:cs typeface="Arial Narrow"/>
              </a:rPr>
              <a:t> </a:t>
            </a:r>
            <a:r>
              <a:rPr lang="en-IN" sz="2400" spc="-5" dirty="0">
                <a:latin typeface="+mj-lt"/>
                <a:cs typeface="Arial Narrow"/>
              </a:rPr>
              <a:t>are</a:t>
            </a:r>
            <a:endParaRPr lang="en-IN" sz="2400" dirty="0">
              <a:latin typeface="+mj-lt"/>
              <a:cs typeface="Arial Narrow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4213" y="836613"/>
            <a:ext cx="8280400" cy="343427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76538">
              <a:spcBef>
                <a:spcPts val="800"/>
              </a:spcBef>
            </a:pPr>
            <a:r>
              <a:rPr lang="en-IN" sz="2000" b="1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1.P ganglion cells- 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The midget cells</a:t>
            </a:r>
          </a:p>
          <a:p>
            <a:pPr marL="2776538">
              <a:lnSpc>
                <a:spcPts val="2375"/>
              </a:lnSpc>
              <a:spcBef>
                <a:spcPts val="1163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000" b="1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Monosynaptic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 ganglion cells, show dendrites that  synapse exclusively with axon terminals of midget  bipolar cells and </a:t>
            </a:r>
            <a:r>
              <a:rPr lang="en-IN" sz="2000" dirty="0" err="1">
                <a:latin typeface="Gill Sans MT" pitchFamily="34" charset="0"/>
                <a:ea typeface="Arial Narrow" pitchFamily="34" charset="0"/>
                <a:cs typeface="Arial Narrow" pitchFamily="34" charset="0"/>
              </a:rPr>
              <a:t>amacrine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 cell processes.</a:t>
            </a:r>
          </a:p>
          <a:p>
            <a:pPr marL="2776538">
              <a:spcBef>
                <a:spcPts val="825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P cells are concentrated in central retina,</a:t>
            </a:r>
          </a:p>
          <a:p>
            <a:pPr marL="2776538">
              <a:spcBef>
                <a:spcPts val="863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Constitute </a:t>
            </a:r>
            <a:r>
              <a:rPr lang="en-IN" sz="2000" b="1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80% 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of the ganglion cell population.</a:t>
            </a:r>
          </a:p>
          <a:p>
            <a:pPr marL="2776538">
              <a:spcBef>
                <a:spcPts val="863"/>
              </a:spcBef>
              <a:buClr>
                <a:srgbClr val="1F2022"/>
              </a:buClr>
              <a:buFont typeface="Arial" charset="0"/>
              <a:buChar char="•"/>
            </a:pPr>
            <a:endParaRPr lang="en-IN" sz="2000" dirty="0">
              <a:latin typeface="Gill Sans MT" pitchFamily="34" charset="0"/>
              <a:ea typeface="Arial Narrow" pitchFamily="34" charset="0"/>
              <a:cs typeface="Arial Narrow" pitchFamily="34" charset="0"/>
            </a:endParaRPr>
          </a:p>
          <a:p>
            <a:pPr marL="2776538">
              <a:spcBef>
                <a:spcPts val="863"/>
              </a:spcBef>
              <a:buClr>
                <a:srgbClr val="1F2022"/>
              </a:buClr>
              <a:buFont typeface="Arial" charset="0"/>
              <a:buChar char="•"/>
            </a:pPr>
            <a:endParaRPr lang="en-IN" sz="2000" dirty="0">
              <a:latin typeface="Gill Sans MT" pitchFamily="34" charset="0"/>
              <a:ea typeface="Arial Narrow" pitchFamily="34" charset="0"/>
              <a:cs typeface="Arial Narrow" pitchFamily="34" charset="0"/>
            </a:endParaRPr>
          </a:p>
          <a:p>
            <a:pPr marL="2776538"/>
            <a:endParaRPr lang="en-IN" dirty="0"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3788" y="4005263"/>
            <a:ext cx="5330825" cy="2751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700">
              <a:lnSpc>
                <a:spcPts val="2513"/>
              </a:lnSpc>
              <a:spcBef>
                <a:spcPts val="100"/>
              </a:spcBef>
            </a:pPr>
            <a:r>
              <a:rPr lang="en-IN" sz="2000" b="1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2.M ganglion 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-</a:t>
            </a:r>
            <a:r>
              <a:rPr lang="en-IN" sz="2000" b="1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polysynaptic</a:t>
            </a: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 because they make synapses over a wide area.</a:t>
            </a:r>
          </a:p>
          <a:p>
            <a:pPr marL="12700">
              <a:lnSpc>
                <a:spcPts val="2375"/>
              </a:lnSpc>
              <a:spcBef>
                <a:spcPts val="1163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They synapse with all types of bipolar cells except the  midget bipolar cells.</a:t>
            </a:r>
          </a:p>
          <a:p>
            <a:pPr marL="12700">
              <a:lnSpc>
                <a:spcPct val="90000"/>
              </a:lnSpc>
              <a:spcBef>
                <a:spcPts val="1088"/>
              </a:spcBef>
              <a:buClr>
                <a:srgbClr val="1F2022"/>
              </a:buClr>
              <a:buFont typeface="Arial" charset="0"/>
              <a:buChar char="•"/>
            </a:pPr>
            <a:r>
              <a:rPr lang="en-IN" sz="2000" dirty="0">
                <a:latin typeface="Gill Sans MT" pitchFamily="34" charset="0"/>
                <a:ea typeface="Arial Narrow" pitchFamily="34" charset="0"/>
                <a:cs typeface="Arial Narrow" pitchFamily="34" charset="0"/>
              </a:rPr>
              <a:t>M cells constitute 5% of the total ganglion cell  population at the fovea and 20% at the periphery of  the retina.</a:t>
            </a:r>
          </a:p>
          <a:p>
            <a:pPr marL="12700"/>
            <a:endParaRPr lang="en-IN" dirty="0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9.</a:t>
            </a:r>
            <a:r>
              <a:rPr lang="en-IN" spc="15" dirty="0" smtClean="0">
                <a:solidFill>
                  <a:schemeClr val="tx2">
                    <a:satMod val="130000"/>
                  </a:schemeClr>
                </a:solidFill>
              </a:rPr>
              <a:t> NERVE </a:t>
            </a:r>
            <a:r>
              <a:rPr lang="en-IN" spc="25" dirty="0" smtClean="0">
                <a:solidFill>
                  <a:schemeClr val="tx2">
                    <a:satMod val="130000"/>
                  </a:schemeClr>
                </a:solidFill>
              </a:rPr>
              <a:t>FIBER</a:t>
            </a:r>
            <a:r>
              <a:rPr lang="en-IN" spc="150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LAYER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known as stratum </a:t>
            </a:r>
            <a:r>
              <a:rPr lang="en-US" dirty="0" err="1" smtClean="0"/>
              <a:t>opticum</a:t>
            </a:r>
            <a:endParaRPr lang="en-US" dirty="0" smtClean="0"/>
          </a:p>
          <a:p>
            <a:r>
              <a:rPr lang="en-US" dirty="0" smtClean="0"/>
              <a:t>It contains axons of ganglion cells which passes through lamina </a:t>
            </a:r>
            <a:r>
              <a:rPr lang="en-US" dirty="0" err="1" smtClean="0"/>
              <a:t>cribrosa</a:t>
            </a:r>
            <a:r>
              <a:rPr lang="en-US" dirty="0" smtClean="0"/>
              <a:t> to form the optic nerve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sp>
        <p:nvSpPr>
          <p:cNvPr id="4" name="object 3"/>
          <p:cNvSpPr>
            <a:spLocks noChangeArrowheads="1"/>
          </p:cNvSpPr>
          <p:nvPr/>
        </p:nvSpPr>
        <p:spPr bwMode="auto">
          <a:xfrm>
            <a:off x="4929190" y="3286124"/>
            <a:ext cx="3886200" cy="381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10. Internal limiting membrane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Innermost layer of retina </a:t>
            </a:r>
          </a:p>
          <a:p>
            <a:r>
              <a:rPr lang="en-US" dirty="0" smtClean="0"/>
              <a:t>Formed by the union </a:t>
            </a:r>
            <a:r>
              <a:rPr lang="en-US" dirty="0" smtClean="0"/>
              <a:t>of terminal expansions of </a:t>
            </a:r>
            <a:r>
              <a:rPr lang="en-US" dirty="0" err="1" smtClean="0"/>
              <a:t>muller’s</a:t>
            </a:r>
            <a:r>
              <a:rPr lang="en-US" dirty="0" smtClean="0"/>
              <a:t> </a:t>
            </a:r>
            <a:r>
              <a:rPr lang="en-US" dirty="0" err="1" smtClean="0"/>
              <a:t>fibres</a:t>
            </a:r>
            <a:endParaRPr lang="en-US" dirty="0" smtClean="0"/>
          </a:p>
          <a:p>
            <a:r>
              <a:rPr lang="en-US" dirty="0" smtClean="0"/>
              <a:t>Basement membrane</a:t>
            </a:r>
          </a:p>
          <a:p>
            <a:r>
              <a:rPr lang="en-US" dirty="0" smtClean="0"/>
              <a:t>Separates retina from vitreous</a:t>
            </a:r>
            <a:endParaRPr lang="en-US" dirty="0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Blood supply of retina</a:t>
            </a:r>
            <a:br>
              <a:rPr lang="en-US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Outer four layers : choroidal vessels</a:t>
            </a:r>
          </a:p>
          <a:p>
            <a:r>
              <a:rPr lang="en-US" smtClean="0"/>
              <a:t>Inner six layers : CRA</a:t>
            </a:r>
          </a:p>
          <a:p>
            <a:endParaRPr lang="en-US" smtClean="0"/>
          </a:p>
          <a:p>
            <a:r>
              <a:rPr lang="en-US" smtClean="0"/>
              <a:t>CRA : Branch of OA, end artery, four branches</a:t>
            </a:r>
          </a:p>
          <a:p>
            <a:r>
              <a:rPr lang="en-US" smtClean="0"/>
              <a:t>Retinal veins : follows the arteries, drains into cavernous sinus / SOV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6000" dirty="0" smtClean="0"/>
          </a:p>
          <a:p>
            <a:pPr>
              <a:buNone/>
            </a:pPr>
            <a:r>
              <a:rPr lang="en-US" sz="6000" dirty="0" smtClean="0"/>
              <a:t>       THANK YOU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Retinal detachment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accumulation between the two layers of optic disc vesicle (potential space) wherein there is a separation of RPE and </a:t>
            </a:r>
            <a:r>
              <a:rPr lang="en-US" dirty="0" err="1" smtClean="0"/>
              <a:t>neurosensory</a:t>
            </a:r>
            <a:r>
              <a:rPr lang="en-US" dirty="0" smtClean="0"/>
              <a:t> retina causes retinal detachment.</a:t>
            </a:r>
          </a:p>
          <a:p>
            <a:r>
              <a:rPr lang="en-US" dirty="0" smtClean="0"/>
              <a:t>Types: </a:t>
            </a:r>
            <a:r>
              <a:rPr lang="en-US" dirty="0" err="1" smtClean="0"/>
              <a:t>rhegmatogenous</a:t>
            </a:r>
            <a:r>
              <a:rPr lang="en-US" dirty="0" smtClean="0"/>
              <a:t> (break), </a:t>
            </a:r>
            <a:r>
              <a:rPr lang="en-US" dirty="0" err="1" smtClean="0"/>
              <a:t>exudative</a:t>
            </a:r>
            <a:r>
              <a:rPr lang="en-US" dirty="0" smtClean="0"/>
              <a:t> (tumor), </a:t>
            </a:r>
            <a:r>
              <a:rPr lang="en-US" dirty="0" err="1" smtClean="0"/>
              <a:t>tractional</a:t>
            </a:r>
            <a:r>
              <a:rPr lang="en-US" dirty="0" smtClean="0"/>
              <a:t> (diabetic).</a:t>
            </a:r>
          </a:p>
          <a:p>
            <a:r>
              <a:rPr lang="en-US" dirty="0" smtClean="0"/>
              <a:t>Treatment: surgery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>
                <a:solidFill>
                  <a:schemeClr val="tx2">
                    <a:satMod val="130000"/>
                  </a:schemeClr>
                </a:solidFill>
              </a:rPr>
              <a:t>Examination of Fundus</a:t>
            </a:r>
            <a:endParaRPr lang="en-IN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42988" y="1447800"/>
            <a:ext cx="7891462" cy="5221288"/>
          </a:xfrm>
        </p:spPr>
        <p:txBody>
          <a:bodyPr>
            <a:normAutofit/>
          </a:bodyPr>
          <a:lstStyle/>
          <a:p>
            <a:pPr marL="82296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>
                <a:latin typeface="+mj-lt"/>
              </a:rPr>
              <a:t>Retina is divided </a:t>
            </a:r>
            <a:r>
              <a:rPr lang="en-IN" dirty="0" smtClean="0">
                <a:latin typeface="+mj-lt"/>
              </a:rPr>
              <a:t>by equator</a:t>
            </a:r>
            <a:endParaRPr lang="en-IN" dirty="0" smtClean="0">
              <a:latin typeface="+mj-lt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IN" dirty="0">
              <a:latin typeface="+mj-lt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>
                <a:latin typeface="+mj-lt"/>
              </a:rPr>
              <a:t>Anterior Retina              Posterior Retina</a:t>
            </a: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endParaRPr lang="en-IN" dirty="0">
              <a:latin typeface="+mj-lt"/>
            </a:endParaRPr>
          </a:p>
          <a:p>
            <a:pPr marL="82296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IN" dirty="0" smtClean="0">
                <a:latin typeface="+mj-lt"/>
              </a:rPr>
              <a:t>                                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47864" y="1916832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04048" y="1916832"/>
            <a:ext cx="165618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>
            <a:off x="2376488" y="3068638"/>
            <a:ext cx="3603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1" name="Down Arrow 20"/>
          <p:cNvSpPr/>
          <p:nvPr/>
        </p:nvSpPr>
        <p:spPr>
          <a:xfrm>
            <a:off x="6875463" y="3068638"/>
            <a:ext cx="360362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5148263" y="3789363"/>
            <a:ext cx="374491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IN" sz="2400" dirty="0">
                <a:latin typeface="+mn-lt"/>
                <a:cs typeface="+mn-cs"/>
              </a:rPr>
              <a:t>Direct Ophthalmoscope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2400" dirty="0">
                <a:latin typeface="+mn-lt"/>
                <a:cs typeface="+mn-cs"/>
              </a:rPr>
              <a:t>2. Slit lamp </a:t>
            </a:r>
            <a:r>
              <a:rPr lang="en-IN" sz="2400" dirty="0" err="1">
                <a:latin typeface="+mn-lt"/>
                <a:cs typeface="+mn-cs"/>
              </a:rPr>
              <a:t>biomicroscopy</a:t>
            </a:r>
            <a:endParaRPr lang="en-IN" sz="2400" dirty="0">
              <a:latin typeface="+mn-lt"/>
              <a:cs typeface="+mn-cs"/>
            </a:endParaRPr>
          </a:p>
        </p:txBody>
      </p:sp>
      <p:sp>
        <p:nvSpPr>
          <p:cNvPr id="15369" name="TextBox 23"/>
          <p:cNvSpPr txBox="1">
            <a:spLocks noChangeArrowheads="1"/>
          </p:cNvSpPr>
          <p:nvPr/>
        </p:nvSpPr>
        <p:spPr bwMode="auto">
          <a:xfrm>
            <a:off x="971550" y="3860800"/>
            <a:ext cx="4032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IN" sz="2400">
                <a:latin typeface="Gill Sans MT" pitchFamily="34" charset="0"/>
              </a:rPr>
              <a:t>Indirect Ophthalmoscope</a:t>
            </a:r>
          </a:p>
          <a:p>
            <a:pPr marL="342900" indent="-342900">
              <a:buFontTx/>
              <a:buAutoNum type="arabicPeriod"/>
            </a:pPr>
            <a:endParaRPr lang="en-IN" sz="2400">
              <a:latin typeface="Gill Sans MT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IN" sz="2400">
                <a:latin typeface="Gill Sans MT" pitchFamily="34" charset="0"/>
              </a:rPr>
              <a:t>Three-mirror contact lens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6875463" y="4989513"/>
            <a:ext cx="360362" cy="4556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5371" name="TextBox 25"/>
          <p:cNvSpPr txBox="1">
            <a:spLocks noChangeArrowheads="1"/>
          </p:cNvSpPr>
          <p:nvPr/>
        </p:nvSpPr>
        <p:spPr bwMode="auto">
          <a:xfrm>
            <a:off x="5435600" y="5508625"/>
            <a:ext cx="324008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2800">
                <a:latin typeface="Gill Sans MT" pitchFamily="34" charset="0"/>
              </a:rPr>
              <a:t>Central retina</a:t>
            </a:r>
          </a:p>
        </p:txBody>
      </p:sp>
      <p:sp>
        <p:nvSpPr>
          <p:cNvPr id="27" name="Down Arrow 26"/>
          <p:cNvSpPr/>
          <p:nvPr/>
        </p:nvSpPr>
        <p:spPr>
          <a:xfrm>
            <a:off x="2376488" y="5060950"/>
            <a:ext cx="360362" cy="384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N"/>
          </a:p>
        </p:txBody>
      </p:sp>
      <p:sp>
        <p:nvSpPr>
          <p:cNvPr id="15373" name="TextBox 27"/>
          <p:cNvSpPr txBox="1">
            <a:spLocks noChangeArrowheads="1"/>
          </p:cNvSpPr>
          <p:nvPr/>
        </p:nvSpPr>
        <p:spPr bwMode="auto">
          <a:xfrm>
            <a:off x="1476375" y="5508625"/>
            <a:ext cx="2447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N" sz="2800">
                <a:latin typeface="Gill Sans MT" pitchFamily="34" charset="0"/>
              </a:rPr>
              <a:t>Peripheral Retina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3214</TotalTime>
  <Words>2345</Words>
  <Application>Microsoft Office PowerPoint</Application>
  <PresentationFormat>On-screen Show (4:3)</PresentationFormat>
  <Paragraphs>378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Gill Sans MT</vt:lpstr>
      <vt:lpstr>Arial</vt:lpstr>
      <vt:lpstr>Wingdings 2</vt:lpstr>
      <vt:lpstr>Verdana</vt:lpstr>
      <vt:lpstr>Calibri</vt:lpstr>
      <vt:lpstr>Bell MT</vt:lpstr>
      <vt:lpstr>Arial Narrow</vt:lpstr>
      <vt:lpstr>Wingdings</vt:lpstr>
      <vt:lpstr>Times New Roman</vt:lpstr>
      <vt:lpstr>Solstice</vt:lpstr>
      <vt:lpstr>Anatomy of retina</vt:lpstr>
      <vt:lpstr>Slide 2</vt:lpstr>
      <vt:lpstr>Normal Fundus</vt:lpstr>
      <vt:lpstr>Slide 4</vt:lpstr>
      <vt:lpstr>Embryology </vt:lpstr>
      <vt:lpstr>Slide 6</vt:lpstr>
      <vt:lpstr>Slide 7</vt:lpstr>
      <vt:lpstr>Retinal detachment</vt:lpstr>
      <vt:lpstr>Examination of Fundus</vt:lpstr>
      <vt:lpstr>Slide 10</vt:lpstr>
      <vt:lpstr> Gross Anatomy </vt:lpstr>
      <vt:lpstr>Slide 12</vt:lpstr>
      <vt:lpstr>Central Retina</vt:lpstr>
      <vt:lpstr>Area centralis / Macula</vt:lpstr>
      <vt:lpstr>Slide 15</vt:lpstr>
      <vt:lpstr>Fovea</vt:lpstr>
      <vt:lpstr>Slide 17</vt:lpstr>
      <vt:lpstr>Slide 18</vt:lpstr>
      <vt:lpstr>Slide 19</vt:lpstr>
      <vt:lpstr>Slide 20</vt:lpstr>
      <vt:lpstr>Slide 21</vt:lpstr>
      <vt:lpstr>Foveola</vt:lpstr>
      <vt:lpstr>Slide 23</vt:lpstr>
      <vt:lpstr>Slide 24</vt:lpstr>
      <vt:lpstr>Cherry-red spot </vt:lpstr>
      <vt:lpstr>Peripheral Retina</vt:lpstr>
      <vt:lpstr>Slide 27</vt:lpstr>
      <vt:lpstr>4. Ora serrata</vt:lpstr>
      <vt:lpstr>Slide 29</vt:lpstr>
      <vt:lpstr>Optic disc</vt:lpstr>
      <vt:lpstr>Slide 31</vt:lpstr>
      <vt:lpstr>Slide 32</vt:lpstr>
      <vt:lpstr>Slide 33</vt:lpstr>
      <vt:lpstr>Slide 34</vt:lpstr>
      <vt:lpstr>Microscopic structure of Retina</vt:lpstr>
      <vt:lpstr>Slide 36</vt:lpstr>
      <vt:lpstr>1. Retinal pigmented epithelium</vt:lpstr>
      <vt:lpstr>Slide 38</vt:lpstr>
      <vt:lpstr>Slide 39</vt:lpstr>
      <vt:lpstr>Slide 40</vt:lpstr>
      <vt:lpstr>Size and shape of the RPE cells</vt:lpstr>
      <vt:lpstr>Functions</vt:lpstr>
      <vt:lpstr>Slide 43</vt:lpstr>
      <vt:lpstr>Slide 44</vt:lpstr>
      <vt:lpstr>Slide 45</vt:lpstr>
      <vt:lpstr>Slide 46</vt:lpstr>
      <vt:lpstr>Slide 47</vt:lpstr>
      <vt:lpstr>2. Layer  of  Rods  &amp;  Cones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Rod cell</vt:lpstr>
      <vt:lpstr>Cone  Cell</vt:lpstr>
      <vt:lpstr>3.External limiting membrane</vt:lpstr>
      <vt:lpstr>Slide 60</vt:lpstr>
      <vt:lpstr>4. Outer  Nuclear  Layer</vt:lpstr>
      <vt:lpstr>Slide 62</vt:lpstr>
      <vt:lpstr>Thickess and number of layers</vt:lpstr>
      <vt:lpstr>5. Outer Plexiform Layer</vt:lpstr>
      <vt:lpstr>Slide 65</vt:lpstr>
      <vt:lpstr>6. Inner  Nuclear  Layer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8.GANGLION CELL LAYER</vt:lpstr>
      <vt:lpstr>Slide 75</vt:lpstr>
      <vt:lpstr>9. NERVE FIBER LAYER</vt:lpstr>
      <vt:lpstr>10. Internal limiting membrane</vt:lpstr>
      <vt:lpstr>Blood supply of retina 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retina</dc:title>
  <dc:creator>DHIMAN THAKKAR</dc:creator>
  <cp:lastModifiedBy>DELL</cp:lastModifiedBy>
  <cp:revision>167</cp:revision>
  <dcterms:created xsi:type="dcterms:W3CDTF">2018-08-31T16:36:46Z</dcterms:created>
  <dcterms:modified xsi:type="dcterms:W3CDTF">2020-08-05T06:41:45Z</dcterms:modified>
</cp:coreProperties>
</file>