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01" r:id="rId3"/>
    <p:sldId id="316" r:id="rId4"/>
    <p:sldId id="318" r:id="rId5"/>
    <p:sldId id="258" r:id="rId6"/>
    <p:sldId id="324" r:id="rId7"/>
    <p:sldId id="323" r:id="rId8"/>
    <p:sldId id="259" r:id="rId9"/>
    <p:sldId id="260" r:id="rId10"/>
    <p:sldId id="350" r:id="rId11"/>
    <p:sldId id="357" r:id="rId12"/>
    <p:sldId id="358" r:id="rId13"/>
    <p:sldId id="341" r:id="rId14"/>
    <p:sldId id="342" r:id="rId15"/>
    <p:sldId id="343" r:id="rId16"/>
    <p:sldId id="344" r:id="rId17"/>
    <p:sldId id="345" r:id="rId18"/>
    <p:sldId id="346" r:id="rId19"/>
    <p:sldId id="347" r:id="rId20"/>
    <p:sldId id="348" r:id="rId21"/>
    <p:sldId id="349" r:id="rId22"/>
    <p:sldId id="320" r:id="rId23"/>
    <p:sldId id="359" r:id="rId24"/>
    <p:sldId id="360" r:id="rId25"/>
    <p:sldId id="361" r:id="rId26"/>
    <p:sldId id="363" r:id="rId27"/>
    <p:sldId id="364" r:id="rId28"/>
    <p:sldId id="322" r:id="rId29"/>
    <p:sldId id="329" r:id="rId30"/>
    <p:sldId id="330" r:id="rId31"/>
    <p:sldId id="331" r:id="rId32"/>
    <p:sldId id="332" r:id="rId33"/>
    <p:sldId id="333" r:id="rId34"/>
    <p:sldId id="365" r:id="rId35"/>
    <p:sldId id="334" r:id="rId36"/>
    <p:sldId id="335" r:id="rId37"/>
    <p:sldId id="336" r:id="rId38"/>
    <p:sldId id="337" r:id="rId39"/>
    <p:sldId id="338" r:id="rId40"/>
    <p:sldId id="261" r:id="rId41"/>
    <p:sldId id="311" r:id="rId42"/>
    <p:sldId id="312" r:id="rId43"/>
    <p:sldId id="313" r:id="rId44"/>
    <p:sldId id="315" r:id="rId4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06" autoAdjust="0"/>
    <p:restoredTop sz="94660"/>
  </p:normalViewPr>
  <p:slideViewPr>
    <p:cSldViewPr>
      <p:cViewPr varScale="1">
        <p:scale>
          <a:sx n="69" d="100"/>
          <a:sy n="69" d="100"/>
        </p:scale>
        <p:origin x="-696" y="-10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20/04/2020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600" b="0" i="0">
                <a:solidFill>
                  <a:schemeClr val="bg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20/04/2020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chemeClr val="bg1"/>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20/04/2020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20/04/2020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20/04/2020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00355" y="1407160"/>
            <a:ext cx="8543289" cy="1484630"/>
          </a:xfrm>
          <a:prstGeom prst="rect">
            <a:avLst/>
          </a:prstGeom>
        </p:spPr>
        <p:txBody>
          <a:bodyPr wrap="square" lIns="0" tIns="0" rIns="0" bIns="0">
            <a:spAutoFit/>
          </a:bodyPr>
          <a:lstStyle>
            <a:lvl1pPr>
              <a:defRPr sz="2600" b="0" i="0">
                <a:solidFill>
                  <a:schemeClr val="bg1"/>
                </a:solidFill>
                <a:latin typeface="Georgia"/>
                <a:cs typeface="Georgia"/>
              </a:defRPr>
            </a:lvl1pPr>
          </a:lstStyle>
          <a:p>
            <a:endParaRPr/>
          </a:p>
        </p:txBody>
      </p:sp>
      <p:sp>
        <p:nvSpPr>
          <p:cNvPr id="3" name="Holder 3"/>
          <p:cNvSpPr>
            <a:spLocks noGrp="1"/>
          </p:cNvSpPr>
          <p:nvPr>
            <p:ph type="body" idx="1"/>
          </p:nvPr>
        </p:nvSpPr>
        <p:spPr>
          <a:xfrm>
            <a:off x="601980" y="2278379"/>
            <a:ext cx="8099425" cy="3759200"/>
          </a:xfrm>
          <a:prstGeom prst="rect">
            <a:avLst/>
          </a:prstGeom>
        </p:spPr>
        <p:txBody>
          <a:bodyPr wrap="square" lIns="0" tIns="0" rIns="0" bIns="0">
            <a:spAutoFit/>
          </a:bodyPr>
          <a:lstStyle>
            <a:lvl1pPr>
              <a:defRPr sz="2600" b="0" i="0">
                <a:solidFill>
                  <a:schemeClr val="bg1"/>
                </a:solidFill>
                <a:latin typeface="Georgia"/>
                <a:cs typeface="Georg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20/04/2020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790" y="1888489"/>
            <a:ext cx="8553450" cy="13779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24230" y="1428736"/>
            <a:ext cx="6748166" cy="2154179"/>
          </a:xfrm>
          <a:prstGeom prst="rect">
            <a:avLst/>
          </a:prstGeom>
        </p:spPr>
        <p:txBody>
          <a:bodyPr vert="horz" wrap="square" lIns="0" tIns="176530" rIns="0" bIns="0" rtlCol="0">
            <a:spAutoFit/>
          </a:bodyPr>
          <a:lstStyle/>
          <a:p>
            <a:pPr marL="12700">
              <a:lnSpc>
                <a:spcPct val="100000"/>
              </a:lnSpc>
              <a:spcBef>
                <a:spcPts val="1390"/>
              </a:spcBef>
              <a:buFont typeface="Arial" pitchFamily="34" charset="0"/>
              <a:buChar char="•"/>
            </a:pPr>
            <a:r>
              <a:rPr sz="2400" spc="-5" dirty="0">
                <a:solidFill>
                  <a:srgbClr val="FFFFFF"/>
                </a:solidFill>
                <a:latin typeface="Georgia"/>
                <a:cs typeface="Georgia"/>
              </a:rPr>
              <a:t>Most common</a:t>
            </a:r>
            <a:r>
              <a:rPr sz="2400" spc="25" dirty="0">
                <a:solidFill>
                  <a:srgbClr val="FFFFFF"/>
                </a:solidFill>
                <a:latin typeface="Georgia"/>
                <a:cs typeface="Georgia"/>
              </a:rPr>
              <a:t> </a:t>
            </a:r>
            <a:r>
              <a:rPr sz="2400" spc="35" dirty="0">
                <a:solidFill>
                  <a:srgbClr val="FFFFFF"/>
                </a:solidFill>
                <a:latin typeface="Georgia"/>
                <a:cs typeface="Georgia"/>
              </a:rPr>
              <a:t>type</a:t>
            </a:r>
            <a:endParaRPr sz="2400">
              <a:latin typeface="Georgia"/>
              <a:cs typeface="Georgia"/>
            </a:endParaRPr>
          </a:p>
          <a:p>
            <a:pPr marL="12700" marR="5080">
              <a:lnSpc>
                <a:spcPct val="144800"/>
              </a:lnSpc>
              <a:buFont typeface="Arial" pitchFamily="34" charset="0"/>
              <a:buChar char="•"/>
            </a:pPr>
            <a:r>
              <a:rPr sz="2400" spc="-5" dirty="0">
                <a:solidFill>
                  <a:srgbClr val="FFFFFF"/>
                </a:solidFill>
                <a:latin typeface="Georgia"/>
                <a:cs typeface="Georgia"/>
              </a:rPr>
              <a:t>Most </a:t>
            </a:r>
            <a:r>
              <a:rPr sz="2400" spc="-15" dirty="0">
                <a:solidFill>
                  <a:srgbClr val="FFFFFF"/>
                </a:solidFill>
                <a:latin typeface="Georgia"/>
                <a:cs typeface="Georgia"/>
              </a:rPr>
              <a:t>patients </a:t>
            </a:r>
            <a:r>
              <a:rPr sz="2400" spc="-25" dirty="0">
                <a:solidFill>
                  <a:srgbClr val="FFFFFF"/>
                </a:solidFill>
                <a:latin typeface="Georgia"/>
                <a:cs typeface="Georgia"/>
              </a:rPr>
              <a:t>are </a:t>
            </a:r>
            <a:r>
              <a:rPr sz="2400" spc="25" dirty="0">
                <a:solidFill>
                  <a:srgbClr val="FFFFFF"/>
                </a:solidFill>
                <a:latin typeface="Georgia"/>
                <a:cs typeface="Georgia"/>
              </a:rPr>
              <a:t>beyond </a:t>
            </a:r>
            <a:r>
              <a:rPr sz="2400" spc="-25" dirty="0">
                <a:solidFill>
                  <a:srgbClr val="FFFFFF"/>
                </a:solidFill>
                <a:latin typeface="Georgia"/>
                <a:cs typeface="Georgia"/>
              </a:rPr>
              <a:t>their </a:t>
            </a:r>
            <a:r>
              <a:rPr sz="2400" spc="-60" dirty="0">
                <a:solidFill>
                  <a:srgbClr val="FFFFFF"/>
                </a:solidFill>
                <a:latin typeface="Georgia"/>
                <a:cs typeface="Georgia"/>
              </a:rPr>
              <a:t>50’s.  </a:t>
            </a:r>
            <a:r>
              <a:rPr sz="2400" spc="5" dirty="0">
                <a:solidFill>
                  <a:srgbClr val="FFFFFF"/>
                </a:solidFill>
                <a:latin typeface="Georgia"/>
                <a:cs typeface="Georgia"/>
              </a:rPr>
              <a:t>Occurs </a:t>
            </a:r>
            <a:r>
              <a:rPr sz="2400" spc="25" dirty="0">
                <a:solidFill>
                  <a:srgbClr val="FFFFFF"/>
                </a:solidFill>
                <a:latin typeface="Georgia"/>
                <a:cs typeface="Georgia"/>
              </a:rPr>
              <a:t>equally </a:t>
            </a:r>
            <a:r>
              <a:rPr sz="2400" spc="-15" dirty="0">
                <a:solidFill>
                  <a:srgbClr val="FFFFFF"/>
                </a:solidFill>
                <a:latin typeface="Georgia"/>
                <a:cs typeface="Georgia"/>
              </a:rPr>
              <a:t>in </a:t>
            </a:r>
            <a:r>
              <a:rPr sz="2400" spc="-10" dirty="0">
                <a:solidFill>
                  <a:srgbClr val="FFFFFF"/>
                </a:solidFill>
                <a:latin typeface="Georgia"/>
                <a:cs typeface="Georgia"/>
              </a:rPr>
              <a:t>men </a:t>
            </a:r>
            <a:r>
              <a:rPr sz="2400" spc="15" dirty="0">
                <a:solidFill>
                  <a:srgbClr val="FFFFFF"/>
                </a:solidFill>
                <a:latin typeface="Georgia"/>
                <a:cs typeface="Georgia"/>
              </a:rPr>
              <a:t>and </a:t>
            </a:r>
            <a:r>
              <a:rPr sz="2400" spc="40" dirty="0">
                <a:solidFill>
                  <a:srgbClr val="FFFFFF"/>
                </a:solidFill>
                <a:latin typeface="Georgia"/>
                <a:cs typeface="Georgia"/>
              </a:rPr>
              <a:t>women  </a:t>
            </a:r>
            <a:r>
              <a:rPr sz="2400" spc="-30" dirty="0">
                <a:solidFill>
                  <a:srgbClr val="FFFFFF"/>
                </a:solidFill>
                <a:latin typeface="Georgia"/>
                <a:cs typeface="Georgia"/>
              </a:rPr>
              <a:t>Earlier </a:t>
            </a:r>
            <a:r>
              <a:rPr sz="2400" spc="-20" dirty="0">
                <a:solidFill>
                  <a:srgbClr val="FFFFFF"/>
                </a:solidFill>
                <a:latin typeface="Georgia"/>
                <a:cs typeface="Georgia"/>
              </a:rPr>
              <a:t>in </a:t>
            </a:r>
            <a:r>
              <a:rPr sz="2400" spc="-5" dirty="0">
                <a:solidFill>
                  <a:srgbClr val="FFFFFF"/>
                </a:solidFill>
                <a:latin typeface="Georgia"/>
                <a:cs typeface="Georgia"/>
              </a:rPr>
              <a:t>tropical </a:t>
            </a:r>
            <a:r>
              <a:rPr sz="2400" spc="-15" dirty="0">
                <a:solidFill>
                  <a:srgbClr val="FFFFFF"/>
                </a:solidFill>
                <a:latin typeface="Georgia"/>
                <a:cs typeface="Georgia"/>
              </a:rPr>
              <a:t>countries  </a:t>
            </a:r>
            <a:r>
              <a:rPr sz="2400" spc="5" dirty="0">
                <a:solidFill>
                  <a:srgbClr val="FFFFFF"/>
                </a:solidFill>
                <a:latin typeface="Georgia"/>
                <a:cs typeface="Georgia"/>
              </a:rPr>
              <a:t>Considerable </a:t>
            </a:r>
            <a:r>
              <a:rPr sz="2400" spc="-5" dirty="0">
                <a:solidFill>
                  <a:srgbClr val="FFFFFF"/>
                </a:solidFill>
                <a:latin typeface="Georgia"/>
                <a:cs typeface="Georgia"/>
              </a:rPr>
              <a:t>genetic</a:t>
            </a:r>
            <a:r>
              <a:rPr sz="2400" spc="35" dirty="0">
                <a:solidFill>
                  <a:srgbClr val="FFFFFF"/>
                </a:solidFill>
                <a:latin typeface="Georgia"/>
                <a:cs typeface="Georgia"/>
              </a:rPr>
              <a:t> </a:t>
            </a:r>
            <a:r>
              <a:rPr sz="2400" spc="-10" dirty="0">
                <a:solidFill>
                  <a:srgbClr val="FFFFFF"/>
                </a:solidFill>
                <a:latin typeface="Georgia"/>
                <a:cs typeface="Georgia"/>
              </a:rPr>
              <a:t>influences</a:t>
            </a:r>
            <a:endParaRPr sz="2400">
              <a:latin typeface="Georgia"/>
              <a:cs typeface="Georgia"/>
            </a:endParaRPr>
          </a:p>
        </p:txBody>
      </p:sp>
      <p:sp>
        <p:nvSpPr>
          <p:cNvPr id="4" name="Rectangle 3"/>
          <p:cNvSpPr/>
          <p:nvPr/>
        </p:nvSpPr>
        <p:spPr>
          <a:xfrm>
            <a:off x="2143108" y="428604"/>
            <a:ext cx="44723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Senile cataract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56310" y="1239520"/>
            <a:ext cx="2934970" cy="391160"/>
          </a:xfrm>
          <a:prstGeom prst="rect">
            <a:avLst/>
          </a:prstGeom>
        </p:spPr>
        <p:txBody>
          <a:bodyPr vert="horz" wrap="square" lIns="0" tIns="12700" rIns="0" bIns="0" rtlCol="0">
            <a:spAutoFit/>
          </a:bodyPr>
          <a:lstStyle/>
          <a:p>
            <a:pPr marL="25400">
              <a:lnSpc>
                <a:spcPct val="100000"/>
              </a:lnSpc>
              <a:spcBef>
                <a:spcPts val="100"/>
              </a:spcBef>
            </a:pPr>
            <a:r>
              <a:rPr sz="2850" spc="-569" baseline="7309" dirty="0">
                <a:latin typeface="UnDotum"/>
                <a:cs typeface="UnDotum"/>
              </a:rPr>
              <a:t> </a:t>
            </a:r>
            <a:r>
              <a:rPr sz="2400" spc="10" dirty="0"/>
              <a:t>Congenital</a:t>
            </a:r>
            <a:r>
              <a:rPr sz="2400" spc="-70" dirty="0"/>
              <a:t> </a:t>
            </a:r>
            <a:r>
              <a:rPr sz="2400" spc="-30" dirty="0"/>
              <a:t>cataract</a:t>
            </a:r>
            <a:endParaRPr sz="2400">
              <a:latin typeface="UnDotum"/>
              <a:cs typeface="UnDotum"/>
            </a:endParaRPr>
          </a:p>
        </p:txBody>
      </p:sp>
      <p:sp>
        <p:nvSpPr>
          <p:cNvPr id="4" name="object 4"/>
          <p:cNvSpPr txBox="1"/>
          <p:nvPr/>
        </p:nvSpPr>
        <p:spPr>
          <a:xfrm>
            <a:off x="506730" y="1608137"/>
            <a:ext cx="7261225" cy="4306570"/>
          </a:xfrm>
          <a:prstGeom prst="rect">
            <a:avLst/>
          </a:prstGeom>
        </p:spPr>
        <p:txBody>
          <a:bodyPr vert="horz" wrap="square" lIns="0" tIns="57785" rIns="0" bIns="0" rtlCol="0">
            <a:spAutoFit/>
          </a:bodyPr>
          <a:lstStyle/>
          <a:p>
            <a:pPr marL="793750">
              <a:lnSpc>
                <a:spcPct val="100000"/>
              </a:lnSpc>
              <a:spcBef>
                <a:spcPts val="455"/>
              </a:spcBef>
            </a:pPr>
            <a:r>
              <a:rPr sz="3150" spc="-1942" baseline="2645" dirty="0">
                <a:solidFill>
                  <a:srgbClr val="FFFFFF"/>
                </a:solidFill>
                <a:latin typeface="UnDotum"/>
                <a:cs typeface="UnDotum"/>
              </a:rPr>
              <a:t></a:t>
            </a:r>
            <a:r>
              <a:rPr sz="3150" spc="532" baseline="2645" dirty="0">
                <a:solidFill>
                  <a:srgbClr val="FFFFFF"/>
                </a:solidFill>
                <a:latin typeface="UnDotum"/>
                <a:cs typeface="UnDotum"/>
              </a:rPr>
              <a:t> </a:t>
            </a:r>
            <a:r>
              <a:rPr sz="2200" spc="-25" dirty="0">
                <a:solidFill>
                  <a:srgbClr val="FFFFFF"/>
                </a:solidFill>
                <a:latin typeface="Georgia"/>
                <a:cs typeface="Georgia"/>
              </a:rPr>
              <a:t>(present at</a:t>
            </a:r>
            <a:r>
              <a:rPr sz="2200" spc="55" dirty="0">
                <a:solidFill>
                  <a:srgbClr val="FFFFFF"/>
                </a:solidFill>
                <a:latin typeface="Georgia"/>
                <a:cs typeface="Georgia"/>
              </a:rPr>
              <a:t> </a:t>
            </a:r>
            <a:r>
              <a:rPr sz="2200" spc="-40" dirty="0">
                <a:solidFill>
                  <a:srgbClr val="FFFFFF"/>
                </a:solidFill>
                <a:latin typeface="Georgia"/>
                <a:cs typeface="Georgia"/>
              </a:rPr>
              <a:t>birth)</a:t>
            </a:r>
            <a:endParaRPr sz="2200">
              <a:latin typeface="Georgia"/>
              <a:cs typeface="Georgia"/>
            </a:endParaRPr>
          </a:p>
          <a:p>
            <a:pPr marL="474980">
              <a:lnSpc>
                <a:spcPct val="100000"/>
              </a:lnSpc>
              <a:spcBef>
                <a:spcPts val="390"/>
              </a:spcBef>
            </a:pPr>
            <a:r>
              <a:rPr sz="2850" spc="-569" baseline="7309" dirty="0">
                <a:solidFill>
                  <a:srgbClr val="FFFFFF"/>
                </a:solidFill>
                <a:latin typeface="UnDotum"/>
                <a:cs typeface="UnDotum"/>
              </a:rPr>
              <a:t> </a:t>
            </a:r>
            <a:r>
              <a:rPr sz="2400" spc="15" dirty="0">
                <a:solidFill>
                  <a:srgbClr val="FFFFFF"/>
                </a:solidFill>
                <a:latin typeface="Georgia"/>
                <a:cs typeface="Georgia"/>
              </a:rPr>
              <a:t>Developmental</a:t>
            </a:r>
            <a:r>
              <a:rPr sz="2400" spc="-50" dirty="0">
                <a:solidFill>
                  <a:srgbClr val="FFFFFF"/>
                </a:solidFill>
                <a:latin typeface="Georgia"/>
                <a:cs typeface="Georgia"/>
              </a:rPr>
              <a:t> </a:t>
            </a:r>
            <a:r>
              <a:rPr sz="2400" spc="-30" dirty="0">
                <a:solidFill>
                  <a:srgbClr val="FFFFFF"/>
                </a:solidFill>
                <a:latin typeface="Georgia"/>
                <a:cs typeface="Georgia"/>
              </a:rPr>
              <a:t>cataract</a:t>
            </a:r>
            <a:endParaRPr sz="2400">
              <a:latin typeface="Georgia"/>
              <a:cs typeface="Georgia"/>
            </a:endParaRPr>
          </a:p>
          <a:p>
            <a:pPr marL="793750">
              <a:lnSpc>
                <a:spcPct val="100000"/>
              </a:lnSpc>
              <a:spcBef>
                <a:spcPts val="380"/>
              </a:spcBef>
            </a:pPr>
            <a:r>
              <a:rPr sz="3150" spc="-1942" baseline="2645" dirty="0">
                <a:solidFill>
                  <a:srgbClr val="FFFFFF"/>
                </a:solidFill>
                <a:latin typeface="UnDotum"/>
                <a:cs typeface="UnDotum"/>
              </a:rPr>
              <a:t></a:t>
            </a:r>
            <a:r>
              <a:rPr sz="3150" spc="532" baseline="2645" dirty="0">
                <a:solidFill>
                  <a:srgbClr val="FFFFFF"/>
                </a:solidFill>
                <a:latin typeface="UnDotum"/>
                <a:cs typeface="UnDotum"/>
              </a:rPr>
              <a:t> </a:t>
            </a:r>
            <a:r>
              <a:rPr sz="2200" spc="15" dirty="0">
                <a:solidFill>
                  <a:srgbClr val="FFFFFF"/>
                </a:solidFill>
                <a:latin typeface="Georgia"/>
                <a:cs typeface="Georgia"/>
              </a:rPr>
              <a:t>(develops </a:t>
            </a:r>
            <a:r>
              <a:rPr sz="2200" spc="-5" dirty="0">
                <a:solidFill>
                  <a:srgbClr val="FFFFFF"/>
                </a:solidFill>
                <a:latin typeface="Georgia"/>
                <a:cs typeface="Georgia"/>
              </a:rPr>
              <a:t>soon </a:t>
            </a:r>
            <a:r>
              <a:rPr sz="2200" spc="-20" dirty="0">
                <a:solidFill>
                  <a:srgbClr val="FFFFFF"/>
                </a:solidFill>
                <a:latin typeface="Georgia"/>
                <a:cs typeface="Georgia"/>
              </a:rPr>
              <a:t>after</a:t>
            </a:r>
            <a:r>
              <a:rPr sz="2200" spc="40" dirty="0">
                <a:solidFill>
                  <a:srgbClr val="FFFFFF"/>
                </a:solidFill>
                <a:latin typeface="Georgia"/>
                <a:cs typeface="Georgia"/>
              </a:rPr>
              <a:t> </a:t>
            </a:r>
            <a:r>
              <a:rPr sz="2200" spc="-35" dirty="0">
                <a:solidFill>
                  <a:srgbClr val="FFFFFF"/>
                </a:solidFill>
                <a:latin typeface="Georgia"/>
                <a:cs typeface="Georgia"/>
              </a:rPr>
              <a:t>birth)</a:t>
            </a:r>
            <a:endParaRPr sz="2200">
              <a:latin typeface="Georgia"/>
              <a:cs typeface="Georgia"/>
            </a:endParaRPr>
          </a:p>
          <a:p>
            <a:pPr>
              <a:lnSpc>
                <a:spcPct val="100000"/>
              </a:lnSpc>
              <a:spcBef>
                <a:spcPts val="5"/>
              </a:spcBef>
            </a:pPr>
            <a:endParaRPr sz="2900">
              <a:latin typeface="Georgia"/>
              <a:cs typeface="Georgia"/>
            </a:endParaRPr>
          </a:p>
          <a:p>
            <a:pPr marL="793750">
              <a:lnSpc>
                <a:spcPct val="100000"/>
              </a:lnSpc>
            </a:pPr>
            <a:r>
              <a:rPr sz="3150" spc="-1942" baseline="2645" dirty="0">
                <a:solidFill>
                  <a:srgbClr val="FFFFFF"/>
                </a:solidFill>
                <a:latin typeface="UnDotum"/>
                <a:cs typeface="UnDotum"/>
              </a:rPr>
              <a:t></a:t>
            </a:r>
            <a:r>
              <a:rPr sz="3150" spc="540" baseline="2645" dirty="0">
                <a:solidFill>
                  <a:srgbClr val="FFFFFF"/>
                </a:solidFill>
                <a:latin typeface="UnDotum"/>
                <a:cs typeface="UnDotum"/>
              </a:rPr>
              <a:t> </a:t>
            </a:r>
            <a:r>
              <a:rPr sz="2200" i="1" spc="-5" dirty="0">
                <a:solidFill>
                  <a:srgbClr val="FFFFFF"/>
                </a:solidFill>
                <a:latin typeface="Palladio Uralic"/>
                <a:cs typeface="Palladio Uralic"/>
              </a:rPr>
              <a:t>Developmental opacity </a:t>
            </a:r>
            <a:r>
              <a:rPr sz="2200" i="1" spc="-10" dirty="0">
                <a:solidFill>
                  <a:srgbClr val="FFFFFF"/>
                </a:solidFill>
                <a:latin typeface="Palladio Uralic"/>
                <a:cs typeface="Palladio Uralic"/>
              </a:rPr>
              <a:t>are </a:t>
            </a:r>
            <a:r>
              <a:rPr sz="2200" i="1" spc="-5" dirty="0">
                <a:solidFill>
                  <a:srgbClr val="FFFFFF"/>
                </a:solidFill>
                <a:latin typeface="Palladio Uralic"/>
                <a:cs typeface="Palladio Uralic"/>
              </a:rPr>
              <a:t>usually partial &amp;</a:t>
            </a:r>
            <a:r>
              <a:rPr sz="2200" i="1" spc="5" dirty="0">
                <a:solidFill>
                  <a:srgbClr val="FFFFFF"/>
                </a:solidFill>
                <a:latin typeface="Palladio Uralic"/>
                <a:cs typeface="Palladio Uralic"/>
              </a:rPr>
              <a:t> </a:t>
            </a:r>
            <a:r>
              <a:rPr sz="2200" i="1" spc="-10" dirty="0">
                <a:solidFill>
                  <a:srgbClr val="FFFFFF"/>
                </a:solidFill>
                <a:latin typeface="Palladio Uralic"/>
                <a:cs typeface="Palladio Uralic"/>
              </a:rPr>
              <a:t>stationary</a:t>
            </a:r>
            <a:endParaRPr sz="2200">
              <a:latin typeface="Palladio Uralic"/>
              <a:cs typeface="Palladio Uralic"/>
            </a:endParaRPr>
          </a:p>
          <a:p>
            <a:pPr>
              <a:lnSpc>
                <a:spcPct val="100000"/>
              </a:lnSpc>
              <a:spcBef>
                <a:spcPts val="40"/>
              </a:spcBef>
            </a:pPr>
            <a:endParaRPr sz="3350">
              <a:latin typeface="Palladio Uralic"/>
              <a:cs typeface="Palladio Uralic"/>
            </a:endParaRPr>
          </a:p>
          <a:p>
            <a:pPr marL="25400">
              <a:lnSpc>
                <a:spcPct val="100000"/>
              </a:lnSpc>
            </a:pPr>
            <a:r>
              <a:rPr sz="2400" spc="-5" dirty="0">
                <a:solidFill>
                  <a:srgbClr val="400081"/>
                </a:solidFill>
                <a:latin typeface="Georgia"/>
                <a:cs typeface="Georgia"/>
              </a:rPr>
              <a:t>Etiology:</a:t>
            </a:r>
            <a:endParaRPr sz="2400">
              <a:latin typeface="Georgia"/>
              <a:cs typeface="Georgia"/>
            </a:endParaRPr>
          </a:p>
          <a:p>
            <a:pPr marL="762635" indent="-433070">
              <a:lnSpc>
                <a:spcPct val="100000"/>
              </a:lnSpc>
              <a:spcBef>
                <a:spcPts val="990"/>
              </a:spcBef>
              <a:buAutoNum type="arabicParenBoth"/>
              <a:tabLst>
                <a:tab pos="763270" algn="l"/>
              </a:tabLst>
            </a:pPr>
            <a:r>
              <a:rPr sz="2400" spc="-15" dirty="0">
                <a:solidFill>
                  <a:srgbClr val="FFFFFF"/>
                </a:solidFill>
                <a:latin typeface="Georgia"/>
                <a:cs typeface="Georgia"/>
              </a:rPr>
              <a:t>Maternal </a:t>
            </a:r>
            <a:r>
              <a:rPr sz="2400" spc="15" dirty="0">
                <a:solidFill>
                  <a:srgbClr val="FFFFFF"/>
                </a:solidFill>
                <a:latin typeface="Georgia"/>
                <a:cs typeface="Georgia"/>
              </a:rPr>
              <a:t>and </a:t>
            </a:r>
            <a:r>
              <a:rPr sz="2400" spc="-15" dirty="0">
                <a:solidFill>
                  <a:srgbClr val="FFFFFF"/>
                </a:solidFill>
                <a:latin typeface="Georgia"/>
                <a:cs typeface="Georgia"/>
              </a:rPr>
              <a:t>infantile</a:t>
            </a:r>
            <a:r>
              <a:rPr sz="2400" spc="45" dirty="0">
                <a:solidFill>
                  <a:srgbClr val="FFFFFF"/>
                </a:solidFill>
                <a:latin typeface="Georgia"/>
                <a:cs typeface="Georgia"/>
              </a:rPr>
              <a:t> </a:t>
            </a:r>
            <a:r>
              <a:rPr sz="2400" spc="-15" dirty="0">
                <a:solidFill>
                  <a:srgbClr val="FFFFFF"/>
                </a:solidFill>
                <a:latin typeface="Georgia"/>
                <a:cs typeface="Georgia"/>
              </a:rPr>
              <a:t>malnutrition</a:t>
            </a:r>
            <a:endParaRPr sz="2400">
              <a:latin typeface="Georgia"/>
              <a:cs typeface="Georgia"/>
            </a:endParaRPr>
          </a:p>
          <a:p>
            <a:pPr marL="838835" indent="-433070">
              <a:lnSpc>
                <a:spcPct val="100000"/>
              </a:lnSpc>
              <a:spcBef>
                <a:spcPts val="990"/>
              </a:spcBef>
              <a:buAutoNum type="arabicParenBoth"/>
              <a:tabLst>
                <a:tab pos="839469" algn="l"/>
              </a:tabLst>
            </a:pPr>
            <a:r>
              <a:rPr sz="2400" spc="-20" dirty="0">
                <a:solidFill>
                  <a:srgbClr val="FFFFFF"/>
                </a:solidFill>
                <a:latin typeface="Georgia"/>
                <a:cs typeface="Georgia"/>
              </a:rPr>
              <a:t>maternal</a:t>
            </a:r>
            <a:r>
              <a:rPr sz="2400" spc="15" dirty="0">
                <a:solidFill>
                  <a:srgbClr val="FFFFFF"/>
                </a:solidFill>
                <a:latin typeface="Georgia"/>
                <a:cs typeface="Georgia"/>
              </a:rPr>
              <a:t> </a:t>
            </a:r>
            <a:r>
              <a:rPr sz="2400" spc="-15" dirty="0">
                <a:solidFill>
                  <a:srgbClr val="FFFFFF"/>
                </a:solidFill>
                <a:latin typeface="Georgia"/>
                <a:cs typeface="Georgia"/>
              </a:rPr>
              <a:t>infection</a:t>
            </a:r>
            <a:endParaRPr sz="2400">
              <a:latin typeface="Georgia"/>
              <a:cs typeface="Georgia"/>
            </a:endParaRPr>
          </a:p>
          <a:p>
            <a:pPr marL="838835" indent="-433070">
              <a:lnSpc>
                <a:spcPct val="100000"/>
              </a:lnSpc>
              <a:spcBef>
                <a:spcPts val="990"/>
              </a:spcBef>
              <a:buAutoNum type="arabicParenBoth"/>
              <a:tabLst>
                <a:tab pos="839469" algn="l"/>
              </a:tabLst>
            </a:pPr>
            <a:r>
              <a:rPr sz="2400" spc="15" dirty="0">
                <a:solidFill>
                  <a:srgbClr val="FFFFFF"/>
                </a:solidFill>
                <a:latin typeface="Georgia"/>
                <a:cs typeface="Georgia"/>
              </a:rPr>
              <a:t>defective oxygenation</a:t>
            </a:r>
            <a:endParaRPr sz="2400">
              <a:latin typeface="Georgia"/>
              <a:cs typeface="Georgia"/>
            </a:endParaRPr>
          </a:p>
        </p:txBody>
      </p:sp>
      <p:sp>
        <p:nvSpPr>
          <p:cNvPr id="5" name="Rectangle 4"/>
          <p:cNvSpPr/>
          <p:nvPr/>
        </p:nvSpPr>
        <p:spPr>
          <a:xfrm>
            <a:off x="1785918" y="285728"/>
            <a:ext cx="621510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Pediatric cataract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8509" y="491490"/>
            <a:ext cx="2719705" cy="452120"/>
          </a:xfrm>
          <a:prstGeom prst="rect">
            <a:avLst/>
          </a:prstGeom>
        </p:spPr>
        <p:txBody>
          <a:bodyPr vert="horz" wrap="square" lIns="0" tIns="12700" rIns="0" bIns="0" rtlCol="0">
            <a:spAutoFit/>
          </a:bodyPr>
          <a:lstStyle/>
          <a:p>
            <a:pPr marL="12700">
              <a:lnSpc>
                <a:spcPct val="100000"/>
              </a:lnSpc>
              <a:spcBef>
                <a:spcPts val="100"/>
              </a:spcBef>
            </a:pPr>
            <a:r>
              <a:rPr sz="2800" b="1" spc="-195" dirty="0">
                <a:solidFill>
                  <a:srgbClr val="0000CC"/>
                </a:solidFill>
                <a:latin typeface="Georgia"/>
                <a:cs typeface="Georgia"/>
              </a:rPr>
              <a:t>Nuclear</a:t>
            </a:r>
            <a:r>
              <a:rPr sz="2800" b="1" spc="-50" dirty="0">
                <a:solidFill>
                  <a:srgbClr val="0000CC"/>
                </a:solidFill>
                <a:latin typeface="Georgia"/>
                <a:cs typeface="Georgia"/>
              </a:rPr>
              <a:t> </a:t>
            </a:r>
            <a:r>
              <a:rPr sz="2800" b="1" spc="-225" dirty="0">
                <a:solidFill>
                  <a:srgbClr val="0000CC"/>
                </a:solidFill>
                <a:latin typeface="Georgia"/>
                <a:cs typeface="Georgia"/>
              </a:rPr>
              <a:t>Cataract</a:t>
            </a:r>
            <a:endParaRPr sz="2800">
              <a:latin typeface="Georgia"/>
              <a:cs typeface="Georgia"/>
            </a:endParaRPr>
          </a:p>
        </p:txBody>
      </p:sp>
      <p:sp>
        <p:nvSpPr>
          <p:cNvPr id="3" name="object 3"/>
          <p:cNvSpPr txBox="1"/>
          <p:nvPr/>
        </p:nvSpPr>
        <p:spPr>
          <a:xfrm>
            <a:off x="381000" y="1024890"/>
            <a:ext cx="4222750" cy="5511800"/>
          </a:xfrm>
          <a:prstGeom prst="rect">
            <a:avLst/>
          </a:prstGeom>
        </p:spPr>
        <p:txBody>
          <a:bodyPr vert="horz" wrap="square" lIns="0" tIns="12700" rIns="0" bIns="0" rtlCol="0">
            <a:spAutoFit/>
          </a:bodyPr>
          <a:lstStyle/>
          <a:p>
            <a:pPr marL="88900">
              <a:lnSpc>
                <a:spcPct val="100000"/>
              </a:lnSpc>
              <a:spcBef>
                <a:spcPts val="100"/>
              </a:spcBef>
            </a:pPr>
            <a:r>
              <a:rPr sz="2400" spc="20" dirty="0">
                <a:solidFill>
                  <a:srgbClr val="FFFFFF"/>
                </a:solidFill>
                <a:latin typeface="Georgia"/>
                <a:cs typeface="Georgia"/>
              </a:rPr>
              <a:t>Associated </a:t>
            </a:r>
            <a:r>
              <a:rPr sz="2400" spc="40" dirty="0">
                <a:solidFill>
                  <a:srgbClr val="FFFFFF"/>
                </a:solidFill>
                <a:latin typeface="Georgia"/>
                <a:cs typeface="Georgia"/>
              </a:rPr>
              <a:t>with</a:t>
            </a:r>
            <a:r>
              <a:rPr sz="2400" dirty="0">
                <a:solidFill>
                  <a:srgbClr val="FFFFFF"/>
                </a:solidFill>
                <a:latin typeface="Georgia"/>
                <a:cs typeface="Georgia"/>
              </a:rPr>
              <a:t> rubella</a:t>
            </a:r>
            <a:endParaRPr sz="2400">
              <a:latin typeface="Georgia"/>
              <a:cs typeface="Georgia"/>
            </a:endParaRPr>
          </a:p>
          <a:p>
            <a:pPr>
              <a:lnSpc>
                <a:spcPct val="100000"/>
              </a:lnSpc>
              <a:spcBef>
                <a:spcPts val="35"/>
              </a:spcBef>
            </a:pPr>
            <a:endParaRPr sz="2500">
              <a:latin typeface="Georgia"/>
              <a:cs typeface="Georgia"/>
            </a:endParaRPr>
          </a:p>
          <a:p>
            <a:pPr marL="88900" marR="533400">
              <a:lnSpc>
                <a:spcPct val="100000"/>
              </a:lnSpc>
              <a:spcBef>
                <a:spcPts val="5"/>
              </a:spcBef>
            </a:pPr>
            <a:r>
              <a:rPr sz="2400" spc="-25" dirty="0">
                <a:solidFill>
                  <a:srgbClr val="FFFFFF"/>
                </a:solidFill>
                <a:latin typeface="Georgia"/>
                <a:cs typeface="Georgia"/>
              </a:rPr>
              <a:t>Incidence </a:t>
            </a:r>
            <a:r>
              <a:rPr sz="2400" spc="-10" dirty="0">
                <a:solidFill>
                  <a:srgbClr val="FFFFFF"/>
                </a:solidFill>
                <a:latin typeface="Georgia"/>
                <a:cs typeface="Georgia"/>
              </a:rPr>
              <a:t>more </a:t>
            </a:r>
            <a:r>
              <a:rPr sz="2400" dirty="0">
                <a:solidFill>
                  <a:srgbClr val="FFFFFF"/>
                </a:solidFill>
                <a:latin typeface="Georgia"/>
                <a:cs typeface="Georgia"/>
              </a:rPr>
              <a:t>if </a:t>
            </a:r>
            <a:r>
              <a:rPr sz="2400" spc="-20" dirty="0">
                <a:solidFill>
                  <a:srgbClr val="FFFFFF"/>
                </a:solidFill>
                <a:latin typeface="Georgia"/>
                <a:cs typeface="Georgia"/>
              </a:rPr>
              <a:t>infection  </a:t>
            </a:r>
            <a:r>
              <a:rPr sz="2400" spc="-15" dirty="0">
                <a:solidFill>
                  <a:srgbClr val="FFFFFF"/>
                </a:solidFill>
                <a:latin typeface="Georgia"/>
                <a:cs typeface="Georgia"/>
              </a:rPr>
              <a:t>contracted </a:t>
            </a:r>
            <a:r>
              <a:rPr sz="2400" spc="-20" dirty="0">
                <a:solidFill>
                  <a:srgbClr val="FFFFFF"/>
                </a:solidFill>
                <a:latin typeface="Georgia"/>
                <a:cs typeface="Georgia"/>
              </a:rPr>
              <a:t>in </a:t>
            </a:r>
            <a:r>
              <a:rPr sz="2400" spc="-35" dirty="0">
                <a:solidFill>
                  <a:srgbClr val="FFFFFF"/>
                </a:solidFill>
                <a:latin typeface="Georgia"/>
                <a:cs typeface="Georgia"/>
              </a:rPr>
              <a:t>2</a:t>
            </a:r>
            <a:r>
              <a:rPr sz="2100" spc="-52" baseline="27777" dirty="0">
                <a:solidFill>
                  <a:srgbClr val="FFFFFF"/>
                </a:solidFill>
                <a:latin typeface="Georgia"/>
                <a:cs typeface="Georgia"/>
              </a:rPr>
              <a:t>nd</a:t>
            </a:r>
            <a:r>
              <a:rPr sz="2100" baseline="27777" dirty="0">
                <a:solidFill>
                  <a:srgbClr val="FFFFFF"/>
                </a:solidFill>
                <a:latin typeface="Georgia"/>
                <a:cs typeface="Georgia"/>
              </a:rPr>
              <a:t> </a:t>
            </a:r>
            <a:r>
              <a:rPr sz="2400" spc="-15" dirty="0">
                <a:solidFill>
                  <a:srgbClr val="FFFFFF"/>
                </a:solidFill>
                <a:latin typeface="Georgia"/>
                <a:cs typeface="Georgia"/>
              </a:rPr>
              <a:t>month</a:t>
            </a:r>
            <a:endParaRPr sz="2400">
              <a:latin typeface="Georgia"/>
              <a:cs typeface="Georgia"/>
            </a:endParaRPr>
          </a:p>
          <a:p>
            <a:pPr>
              <a:lnSpc>
                <a:spcPct val="100000"/>
              </a:lnSpc>
              <a:spcBef>
                <a:spcPts val="35"/>
              </a:spcBef>
            </a:pPr>
            <a:endParaRPr sz="2500">
              <a:latin typeface="Georgia"/>
              <a:cs typeface="Georgia"/>
            </a:endParaRPr>
          </a:p>
          <a:p>
            <a:pPr marL="88900" marR="43180">
              <a:lnSpc>
                <a:spcPct val="100000"/>
              </a:lnSpc>
            </a:pPr>
            <a:r>
              <a:rPr sz="2400" spc="15" dirty="0">
                <a:solidFill>
                  <a:srgbClr val="FFFFFF"/>
                </a:solidFill>
                <a:latin typeface="Georgia"/>
                <a:cs typeface="Georgia"/>
              </a:rPr>
              <a:t>Development </a:t>
            </a:r>
            <a:r>
              <a:rPr sz="2400" spc="10" dirty="0">
                <a:solidFill>
                  <a:srgbClr val="FFFFFF"/>
                </a:solidFill>
                <a:latin typeface="Georgia"/>
                <a:cs typeface="Georgia"/>
              </a:rPr>
              <a:t>of </a:t>
            </a:r>
            <a:r>
              <a:rPr sz="2400" spc="-15" dirty="0">
                <a:solidFill>
                  <a:srgbClr val="FFFFFF"/>
                </a:solidFill>
                <a:latin typeface="Georgia"/>
                <a:cs typeface="Georgia"/>
              </a:rPr>
              <a:t>lens </a:t>
            </a:r>
            <a:r>
              <a:rPr sz="2400" spc="-10" dirty="0">
                <a:solidFill>
                  <a:srgbClr val="FFFFFF"/>
                </a:solidFill>
                <a:latin typeface="Georgia"/>
                <a:cs typeface="Georgia"/>
              </a:rPr>
              <a:t>inhibited  </a:t>
            </a:r>
            <a:r>
              <a:rPr sz="2400" spc="-30" dirty="0">
                <a:solidFill>
                  <a:srgbClr val="FFFFFF"/>
                </a:solidFill>
                <a:latin typeface="Georgia"/>
                <a:cs typeface="Georgia"/>
              </a:rPr>
              <a:t>at </a:t>
            </a:r>
            <a:r>
              <a:rPr sz="2400" spc="65" dirty="0">
                <a:solidFill>
                  <a:srgbClr val="FFFFFF"/>
                </a:solidFill>
                <a:latin typeface="Georgia"/>
                <a:cs typeface="Georgia"/>
              </a:rPr>
              <a:t>very </a:t>
            </a:r>
            <a:r>
              <a:rPr sz="2400" spc="20" dirty="0">
                <a:solidFill>
                  <a:srgbClr val="FFFFFF"/>
                </a:solidFill>
                <a:latin typeface="Georgia"/>
                <a:cs typeface="Georgia"/>
              </a:rPr>
              <a:t>early</a:t>
            </a:r>
            <a:r>
              <a:rPr sz="2400" dirty="0">
                <a:solidFill>
                  <a:srgbClr val="FFFFFF"/>
                </a:solidFill>
                <a:latin typeface="Georgia"/>
                <a:cs typeface="Georgia"/>
              </a:rPr>
              <a:t> stage</a:t>
            </a:r>
            <a:endParaRPr sz="2400">
              <a:latin typeface="Georgia"/>
              <a:cs typeface="Georgia"/>
            </a:endParaRPr>
          </a:p>
          <a:p>
            <a:pPr>
              <a:lnSpc>
                <a:spcPct val="100000"/>
              </a:lnSpc>
              <a:spcBef>
                <a:spcPts val="40"/>
              </a:spcBef>
            </a:pPr>
            <a:endParaRPr sz="2500">
              <a:latin typeface="Georgia"/>
              <a:cs typeface="Georgia"/>
            </a:endParaRPr>
          </a:p>
          <a:p>
            <a:pPr marL="88900">
              <a:lnSpc>
                <a:spcPct val="100000"/>
              </a:lnSpc>
            </a:pPr>
            <a:r>
              <a:rPr sz="2400" dirty="0">
                <a:solidFill>
                  <a:srgbClr val="FFFFFF"/>
                </a:solidFill>
                <a:latin typeface="Georgia"/>
                <a:cs typeface="Georgia"/>
              </a:rPr>
              <a:t>Embyonal </a:t>
            </a:r>
            <a:r>
              <a:rPr sz="2400" spc="-10" dirty="0">
                <a:solidFill>
                  <a:srgbClr val="FFFFFF"/>
                </a:solidFill>
                <a:latin typeface="Georgia"/>
                <a:cs typeface="Georgia"/>
              </a:rPr>
              <a:t>nuclear</a:t>
            </a:r>
            <a:r>
              <a:rPr sz="2400" spc="20" dirty="0">
                <a:solidFill>
                  <a:srgbClr val="FFFFFF"/>
                </a:solidFill>
                <a:latin typeface="Georgia"/>
                <a:cs typeface="Georgia"/>
              </a:rPr>
              <a:t> </a:t>
            </a:r>
            <a:r>
              <a:rPr sz="2400" spc="-30" dirty="0">
                <a:solidFill>
                  <a:srgbClr val="FFFFFF"/>
                </a:solidFill>
                <a:latin typeface="Georgia"/>
                <a:cs typeface="Georgia"/>
              </a:rPr>
              <a:t>cataract</a:t>
            </a:r>
            <a:endParaRPr sz="2400">
              <a:latin typeface="Georgia"/>
              <a:cs typeface="Georgia"/>
            </a:endParaRPr>
          </a:p>
          <a:p>
            <a:pPr>
              <a:lnSpc>
                <a:spcPct val="100000"/>
              </a:lnSpc>
              <a:spcBef>
                <a:spcPts val="40"/>
              </a:spcBef>
            </a:pPr>
            <a:endParaRPr sz="2500">
              <a:latin typeface="Georgia"/>
              <a:cs typeface="Georgia"/>
            </a:endParaRPr>
          </a:p>
          <a:p>
            <a:pPr marL="88900" marR="560705" algn="just">
              <a:lnSpc>
                <a:spcPct val="100000"/>
              </a:lnSpc>
            </a:pPr>
            <a:r>
              <a:rPr sz="2400" spc="10" dirty="0">
                <a:solidFill>
                  <a:srgbClr val="FFFFFF"/>
                </a:solidFill>
                <a:latin typeface="Georgia"/>
                <a:cs typeface="Georgia"/>
              </a:rPr>
              <a:t>Progressive </a:t>
            </a:r>
            <a:r>
              <a:rPr sz="2400" spc="-20" dirty="0">
                <a:solidFill>
                  <a:srgbClr val="FFFFFF"/>
                </a:solidFill>
                <a:latin typeface="Georgia"/>
                <a:cs typeface="Georgia"/>
              </a:rPr>
              <a:t>,becomes total  </a:t>
            </a:r>
            <a:r>
              <a:rPr sz="2400" spc="-30" dirty="0">
                <a:solidFill>
                  <a:srgbClr val="FFFFFF"/>
                </a:solidFill>
                <a:latin typeface="Georgia"/>
                <a:cs typeface="Georgia"/>
              </a:rPr>
              <a:t>cataract</a:t>
            </a:r>
            <a:endParaRPr sz="2400">
              <a:latin typeface="Georgia"/>
              <a:cs typeface="Georgia"/>
            </a:endParaRPr>
          </a:p>
          <a:p>
            <a:pPr marL="88900" marR="207645" algn="just">
              <a:lnSpc>
                <a:spcPct val="100000"/>
              </a:lnSpc>
            </a:pPr>
            <a:r>
              <a:rPr sz="2400" spc="20" dirty="0">
                <a:solidFill>
                  <a:srgbClr val="FFFFFF"/>
                </a:solidFill>
                <a:latin typeface="Georgia"/>
                <a:cs typeface="Georgia"/>
              </a:rPr>
              <a:t>Associated </a:t>
            </a:r>
            <a:r>
              <a:rPr sz="2400" spc="-10" dirty="0">
                <a:solidFill>
                  <a:srgbClr val="FFFFFF"/>
                </a:solidFill>
                <a:latin typeface="Georgia"/>
                <a:cs typeface="Georgia"/>
              </a:rPr>
              <a:t>microphthalmos,  </a:t>
            </a:r>
            <a:r>
              <a:rPr sz="2400" spc="-20" dirty="0">
                <a:solidFill>
                  <a:srgbClr val="FFFFFF"/>
                </a:solidFill>
                <a:latin typeface="Georgia"/>
                <a:cs typeface="Georgia"/>
              </a:rPr>
              <a:t>salt </a:t>
            </a:r>
            <a:r>
              <a:rPr sz="2400" spc="15" dirty="0">
                <a:solidFill>
                  <a:srgbClr val="FFFFFF"/>
                </a:solidFill>
                <a:latin typeface="Georgia"/>
                <a:cs typeface="Georgia"/>
              </a:rPr>
              <a:t>and </a:t>
            </a:r>
            <a:r>
              <a:rPr sz="2400" spc="20" dirty="0">
                <a:solidFill>
                  <a:srgbClr val="FFFFFF"/>
                </a:solidFill>
                <a:latin typeface="Georgia"/>
                <a:cs typeface="Georgia"/>
              </a:rPr>
              <a:t>pepper </a:t>
            </a:r>
            <a:r>
              <a:rPr sz="2400" spc="-5" dirty="0">
                <a:solidFill>
                  <a:srgbClr val="FFFFFF"/>
                </a:solidFill>
                <a:latin typeface="Georgia"/>
                <a:cs typeface="Georgia"/>
              </a:rPr>
              <a:t>retinopathy,  deafness, </a:t>
            </a:r>
            <a:r>
              <a:rPr sz="2400" spc="-25" dirty="0">
                <a:solidFill>
                  <a:srgbClr val="FFFFFF"/>
                </a:solidFill>
                <a:latin typeface="Georgia"/>
                <a:cs typeface="Georgia"/>
              </a:rPr>
              <a:t>heart</a:t>
            </a:r>
            <a:r>
              <a:rPr sz="2400" spc="30" dirty="0">
                <a:solidFill>
                  <a:srgbClr val="FFFFFF"/>
                </a:solidFill>
                <a:latin typeface="Georgia"/>
                <a:cs typeface="Georgia"/>
              </a:rPr>
              <a:t> </a:t>
            </a:r>
            <a:r>
              <a:rPr sz="2400" spc="-5" dirty="0">
                <a:solidFill>
                  <a:srgbClr val="FFFFFF"/>
                </a:solidFill>
                <a:latin typeface="Georgia"/>
                <a:cs typeface="Georgia"/>
              </a:rPr>
              <a:t>defects</a:t>
            </a:r>
            <a:endParaRPr sz="2400">
              <a:latin typeface="Georgia"/>
              <a:cs typeface="Georgia"/>
            </a:endParaRPr>
          </a:p>
        </p:txBody>
      </p:sp>
      <p:sp>
        <p:nvSpPr>
          <p:cNvPr id="4" name="object 4"/>
          <p:cNvSpPr/>
          <p:nvPr/>
        </p:nvSpPr>
        <p:spPr>
          <a:xfrm>
            <a:off x="4928870" y="572769"/>
            <a:ext cx="4097020" cy="299974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071109" y="3716020"/>
            <a:ext cx="4071620" cy="314198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1830" y="1346200"/>
            <a:ext cx="6910705" cy="4318000"/>
          </a:xfrm>
          <a:prstGeom prst="rect">
            <a:avLst/>
          </a:prstGeom>
        </p:spPr>
        <p:txBody>
          <a:bodyPr vert="horz" wrap="square" lIns="0" tIns="12700" rIns="0" bIns="0" rtlCol="0">
            <a:spAutoFit/>
          </a:bodyPr>
          <a:lstStyle/>
          <a:p>
            <a:pPr marL="424180" marR="332105" indent="-411480">
              <a:lnSpc>
                <a:spcPct val="113999"/>
              </a:lnSpc>
              <a:spcBef>
                <a:spcPts val="100"/>
              </a:spcBef>
            </a:pPr>
            <a:r>
              <a:rPr sz="2200" spc="-10" dirty="0">
                <a:solidFill>
                  <a:srgbClr val="FFFFFF"/>
                </a:solidFill>
                <a:latin typeface="Georgia"/>
                <a:cs typeface="Georgia"/>
              </a:rPr>
              <a:t>Cataract </a:t>
            </a:r>
            <a:r>
              <a:rPr sz="2200" spc="-25" dirty="0">
                <a:solidFill>
                  <a:srgbClr val="FFFFFF"/>
                </a:solidFill>
                <a:latin typeface="Georgia"/>
                <a:cs typeface="Georgia"/>
              </a:rPr>
              <a:t>that </a:t>
            </a:r>
            <a:r>
              <a:rPr sz="2200" spc="30" dirty="0">
                <a:solidFill>
                  <a:srgbClr val="FFFFFF"/>
                </a:solidFill>
                <a:latin typeface="Georgia"/>
                <a:cs typeface="Georgia"/>
              </a:rPr>
              <a:t>develops </a:t>
            </a:r>
            <a:r>
              <a:rPr sz="2200" spc="10" dirty="0">
                <a:solidFill>
                  <a:srgbClr val="FFFFFF"/>
                </a:solidFill>
                <a:latin typeface="Georgia"/>
                <a:cs typeface="Georgia"/>
              </a:rPr>
              <a:t>secondary </a:t>
            </a:r>
            <a:r>
              <a:rPr sz="2200" spc="-20" dirty="0">
                <a:solidFill>
                  <a:srgbClr val="FFFFFF"/>
                </a:solidFill>
                <a:latin typeface="Georgia"/>
                <a:cs typeface="Georgia"/>
              </a:rPr>
              <a:t>to </a:t>
            </a:r>
            <a:r>
              <a:rPr sz="2200" spc="-10" dirty="0">
                <a:solidFill>
                  <a:srgbClr val="FFFFFF"/>
                </a:solidFill>
                <a:latin typeface="Georgia"/>
                <a:cs typeface="Georgia"/>
              </a:rPr>
              <a:t>a </a:t>
            </a:r>
            <a:r>
              <a:rPr sz="2200" spc="15" dirty="0">
                <a:solidFill>
                  <a:srgbClr val="FFFFFF"/>
                </a:solidFill>
                <a:latin typeface="Georgia"/>
                <a:cs typeface="Georgia"/>
              </a:rPr>
              <a:t>primary </a:t>
            </a:r>
            <a:r>
              <a:rPr sz="2200" spc="-5" dirty="0">
                <a:solidFill>
                  <a:srgbClr val="FFFFFF"/>
                </a:solidFill>
                <a:latin typeface="Georgia"/>
                <a:cs typeface="Georgia"/>
              </a:rPr>
              <a:t>ocular  </a:t>
            </a:r>
            <a:r>
              <a:rPr sz="2200" spc="-10" dirty="0">
                <a:solidFill>
                  <a:srgbClr val="FFFFFF"/>
                </a:solidFill>
                <a:latin typeface="Georgia"/>
                <a:cs typeface="Georgia"/>
              </a:rPr>
              <a:t>disease.</a:t>
            </a:r>
            <a:endParaRPr sz="2200">
              <a:latin typeface="Georgia"/>
              <a:cs typeface="Georgia"/>
            </a:endParaRPr>
          </a:p>
          <a:p>
            <a:pPr marL="424180" marR="5080" indent="-411480">
              <a:lnSpc>
                <a:spcPct val="110200"/>
              </a:lnSpc>
              <a:spcBef>
                <a:spcPts val="650"/>
              </a:spcBef>
            </a:pPr>
            <a:r>
              <a:rPr sz="2200" spc="-15" dirty="0">
                <a:solidFill>
                  <a:srgbClr val="FFFFFF"/>
                </a:solidFill>
                <a:latin typeface="Georgia"/>
                <a:cs typeface="Georgia"/>
              </a:rPr>
              <a:t>Characterstic </a:t>
            </a:r>
            <a:r>
              <a:rPr sz="2200" spc="-10" dirty="0">
                <a:solidFill>
                  <a:srgbClr val="FFFFFF"/>
                </a:solidFill>
                <a:latin typeface="Georgia"/>
                <a:cs typeface="Georgia"/>
              </a:rPr>
              <a:t>feature </a:t>
            </a:r>
            <a:r>
              <a:rPr sz="2200" spc="-15" dirty="0">
                <a:solidFill>
                  <a:srgbClr val="FFFFFF"/>
                </a:solidFill>
                <a:latin typeface="Georgia"/>
                <a:cs typeface="Georgia"/>
              </a:rPr>
              <a:t>is </a:t>
            </a:r>
            <a:r>
              <a:rPr sz="2200" b="1" u="heavy" spc="-160" dirty="0">
                <a:solidFill>
                  <a:srgbClr val="FFFF00"/>
                </a:solidFill>
                <a:uFill>
                  <a:solidFill>
                    <a:srgbClr val="FFFF00"/>
                  </a:solidFill>
                </a:uFill>
                <a:latin typeface="Georgia"/>
                <a:cs typeface="Georgia"/>
              </a:rPr>
              <a:t>polychromatic lustre </a:t>
            </a:r>
            <a:r>
              <a:rPr sz="2200" b="1" u="heavy" spc="-165" dirty="0">
                <a:solidFill>
                  <a:srgbClr val="FFFF00"/>
                </a:solidFill>
                <a:uFill>
                  <a:solidFill>
                    <a:srgbClr val="FFFF00"/>
                  </a:solidFill>
                </a:uFill>
                <a:latin typeface="Georgia"/>
                <a:cs typeface="Georgia"/>
              </a:rPr>
              <a:t>and </a:t>
            </a:r>
            <a:r>
              <a:rPr sz="2200" b="1" u="heavy" spc="-175" dirty="0">
                <a:solidFill>
                  <a:srgbClr val="FFFF00"/>
                </a:solidFill>
                <a:uFill>
                  <a:solidFill>
                    <a:srgbClr val="FFFF00"/>
                  </a:solidFill>
                </a:uFill>
                <a:latin typeface="Georgia"/>
                <a:cs typeface="Georgia"/>
              </a:rPr>
              <a:t>bread </a:t>
            </a:r>
            <a:r>
              <a:rPr sz="2200" b="1" spc="-175" dirty="0">
                <a:solidFill>
                  <a:srgbClr val="FFFF00"/>
                </a:solidFill>
                <a:latin typeface="Georgia"/>
                <a:cs typeface="Georgia"/>
              </a:rPr>
              <a:t> </a:t>
            </a:r>
            <a:r>
              <a:rPr sz="2200" b="1" u="heavy" spc="-200" dirty="0">
                <a:solidFill>
                  <a:srgbClr val="FFFF00"/>
                </a:solidFill>
                <a:uFill>
                  <a:solidFill>
                    <a:srgbClr val="FFFF00"/>
                  </a:solidFill>
                </a:uFill>
                <a:latin typeface="Georgia"/>
                <a:cs typeface="Georgia"/>
              </a:rPr>
              <a:t>crumb</a:t>
            </a:r>
            <a:r>
              <a:rPr sz="2200" b="1" u="heavy" spc="-20" dirty="0">
                <a:solidFill>
                  <a:srgbClr val="FFFF00"/>
                </a:solidFill>
                <a:uFill>
                  <a:solidFill>
                    <a:srgbClr val="FFFF00"/>
                  </a:solidFill>
                </a:uFill>
                <a:latin typeface="Georgia"/>
                <a:cs typeface="Georgia"/>
              </a:rPr>
              <a:t> </a:t>
            </a:r>
            <a:r>
              <a:rPr sz="2200" b="1" u="heavy" spc="-185" dirty="0">
                <a:solidFill>
                  <a:srgbClr val="FFFF00"/>
                </a:solidFill>
                <a:uFill>
                  <a:solidFill>
                    <a:srgbClr val="FFFF00"/>
                  </a:solidFill>
                </a:uFill>
                <a:latin typeface="Georgia"/>
                <a:cs typeface="Georgia"/>
              </a:rPr>
              <a:t>appearance</a:t>
            </a:r>
            <a:endParaRPr sz="2200">
              <a:latin typeface="Georgia"/>
              <a:cs typeface="Georgia"/>
            </a:endParaRPr>
          </a:p>
          <a:p>
            <a:pPr>
              <a:lnSpc>
                <a:spcPct val="100000"/>
              </a:lnSpc>
            </a:pPr>
            <a:endParaRPr sz="2600">
              <a:latin typeface="Georgia"/>
              <a:cs typeface="Georgia"/>
            </a:endParaRPr>
          </a:p>
          <a:p>
            <a:pPr marL="12700">
              <a:lnSpc>
                <a:spcPct val="100000"/>
              </a:lnSpc>
              <a:spcBef>
                <a:spcPts val="1485"/>
              </a:spcBef>
            </a:pPr>
            <a:r>
              <a:rPr sz="2200" spc="5" dirty="0">
                <a:solidFill>
                  <a:srgbClr val="FFFFFF"/>
                </a:solidFill>
                <a:latin typeface="Georgia"/>
                <a:cs typeface="Georgia"/>
              </a:rPr>
              <a:t>Chronic </a:t>
            </a:r>
            <a:r>
              <a:rPr sz="2200" spc="-20" dirty="0">
                <a:solidFill>
                  <a:srgbClr val="FFFFFF"/>
                </a:solidFill>
                <a:latin typeface="Georgia"/>
                <a:cs typeface="Georgia"/>
              </a:rPr>
              <a:t>anterior</a:t>
            </a:r>
            <a:r>
              <a:rPr sz="2200" spc="20" dirty="0">
                <a:solidFill>
                  <a:srgbClr val="FFFFFF"/>
                </a:solidFill>
                <a:latin typeface="Georgia"/>
                <a:cs typeface="Georgia"/>
              </a:rPr>
              <a:t> </a:t>
            </a:r>
            <a:r>
              <a:rPr sz="2200" spc="-10" dirty="0">
                <a:solidFill>
                  <a:srgbClr val="FFFFFF"/>
                </a:solidFill>
                <a:latin typeface="Georgia"/>
                <a:cs typeface="Georgia"/>
              </a:rPr>
              <a:t>uveitis:</a:t>
            </a:r>
            <a:endParaRPr sz="2200">
              <a:latin typeface="Georgia"/>
              <a:cs typeface="Georgia"/>
            </a:endParaRPr>
          </a:p>
          <a:p>
            <a:pPr marL="12700">
              <a:lnSpc>
                <a:spcPct val="100000"/>
              </a:lnSpc>
              <a:spcBef>
                <a:spcPts val="919"/>
              </a:spcBef>
            </a:pPr>
            <a:r>
              <a:rPr sz="2200" spc="-15" dirty="0">
                <a:solidFill>
                  <a:srgbClr val="FFFFFF"/>
                </a:solidFill>
                <a:latin typeface="Georgia"/>
                <a:cs typeface="Georgia"/>
              </a:rPr>
              <a:t>most</a:t>
            </a:r>
            <a:r>
              <a:rPr sz="2200" spc="15" dirty="0">
                <a:solidFill>
                  <a:srgbClr val="FFFFFF"/>
                </a:solidFill>
                <a:latin typeface="Georgia"/>
                <a:cs typeface="Georgia"/>
              </a:rPr>
              <a:t> </a:t>
            </a:r>
            <a:r>
              <a:rPr sz="2200" spc="-10" dirty="0">
                <a:solidFill>
                  <a:srgbClr val="FFFFFF"/>
                </a:solidFill>
                <a:latin typeface="Georgia"/>
                <a:cs typeface="Georgia"/>
              </a:rPr>
              <a:t>common</a:t>
            </a:r>
            <a:endParaRPr sz="2200">
              <a:latin typeface="Georgia"/>
              <a:cs typeface="Georgia"/>
            </a:endParaRPr>
          </a:p>
          <a:p>
            <a:pPr marL="12700">
              <a:lnSpc>
                <a:spcPct val="100000"/>
              </a:lnSpc>
              <a:spcBef>
                <a:spcPts val="910"/>
              </a:spcBef>
            </a:pPr>
            <a:r>
              <a:rPr sz="2200" spc="-5" dirty="0">
                <a:solidFill>
                  <a:srgbClr val="FFFFFF"/>
                </a:solidFill>
                <a:latin typeface="Georgia"/>
                <a:cs typeface="Georgia"/>
              </a:rPr>
              <a:t>Polychromatic </a:t>
            </a:r>
            <a:r>
              <a:rPr sz="2200" spc="-15" dirty="0">
                <a:solidFill>
                  <a:srgbClr val="FFFFFF"/>
                </a:solidFill>
                <a:latin typeface="Georgia"/>
                <a:cs typeface="Georgia"/>
              </a:rPr>
              <a:t>lustre </a:t>
            </a:r>
            <a:r>
              <a:rPr sz="2200" spc="-30" dirty="0">
                <a:solidFill>
                  <a:srgbClr val="FFFFFF"/>
                </a:solidFill>
                <a:latin typeface="Georgia"/>
                <a:cs typeface="Georgia"/>
              </a:rPr>
              <a:t>at </a:t>
            </a:r>
            <a:r>
              <a:rPr sz="2200" spc="-10" dirty="0">
                <a:solidFill>
                  <a:srgbClr val="FFFFFF"/>
                </a:solidFill>
                <a:latin typeface="Georgia"/>
                <a:cs typeface="Georgia"/>
              </a:rPr>
              <a:t>posterior</a:t>
            </a:r>
            <a:r>
              <a:rPr sz="2200" spc="110" dirty="0">
                <a:solidFill>
                  <a:srgbClr val="FFFFFF"/>
                </a:solidFill>
                <a:latin typeface="Georgia"/>
                <a:cs typeface="Georgia"/>
              </a:rPr>
              <a:t> </a:t>
            </a:r>
            <a:r>
              <a:rPr sz="2200" spc="15" dirty="0">
                <a:solidFill>
                  <a:srgbClr val="FFFFFF"/>
                </a:solidFill>
                <a:latin typeface="Georgia"/>
                <a:cs typeface="Georgia"/>
              </a:rPr>
              <a:t>pole</a:t>
            </a:r>
            <a:endParaRPr sz="2200">
              <a:latin typeface="Georgia"/>
              <a:cs typeface="Georgia"/>
            </a:endParaRPr>
          </a:p>
          <a:p>
            <a:pPr marL="83820" marR="1756410" indent="-71120">
              <a:lnSpc>
                <a:spcPct val="134800"/>
              </a:lnSpc>
            </a:pPr>
            <a:r>
              <a:rPr sz="2200" spc="-50" dirty="0">
                <a:solidFill>
                  <a:srgbClr val="FFFFFF"/>
                </a:solidFill>
                <a:latin typeface="Georgia"/>
                <a:cs typeface="Georgia"/>
              </a:rPr>
              <a:t>If </a:t>
            </a:r>
            <a:r>
              <a:rPr sz="2200" spc="-15" dirty="0">
                <a:solidFill>
                  <a:srgbClr val="FFFFFF"/>
                </a:solidFill>
                <a:latin typeface="Georgia"/>
                <a:cs typeface="Georgia"/>
              </a:rPr>
              <a:t>persists </a:t>
            </a:r>
            <a:r>
              <a:rPr sz="2200" spc="-20" dirty="0">
                <a:solidFill>
                  <a:srgbClr val="FFFFFF"/>
                </a:solidFill>
                <a:latin typeface="Georgia"/>
                <a:cs typeface="Georgia"/>
              </a:rPr>
              <a:t>anterior </a:t>
            </a:r>
            <a:r>
              <a:rPr sz="2200" spc="15" dirty="0">
                <a:solidFill>
                  <a:srgbClr val="FFFFFF"/>
                </a:solidFill>
                <a:latin typeface="Georgia"/>
                <a:cs typeface="Georgia"/>
              </a:rPr>
              <a:t>and </a:t>
            </a:r>
            <a:r>
              <a:rPr sz="2200" spc="-10" dirty="0">
                <a:solidFill>
                  <a:srgbClr val="FFFFFF"/>
                </a:solidFill>
                <a:latin typeface="Georgia"/>
                <a:cs typeface="Georgia"/>
              </a:rPr>
              <a:t>posterior opacities  </a:t>
            </a:r>
            <a:r>
              <a:rPr sz="2200" spc="40" dirty="0">
                <a:solidFill>
                  <a:srgbClr val="FFFFFF"/>
                </a:solidFill>
                <a:latin typeface="Georgia"/>
                <a:cs typeface="Georgia"/>
              </a:rPr>
              <a:t>develop</a:t>
            </a:r>
            <a:endParaRPr sz="2200">
              <a:latin typeface="Georgia"/>
              <a:cs typeface="Georgia"/>
            </a:endParaRPr>
          </a:p>
        </p:txBody>
      </p:sp>
      <p:grpSp>
        <p:nvGrpSpPr>
          <p:cNvPr id="2" name="object 4"/>
          <p:cNvGrpSpPr/>
          <p:nvPr/>
        </p:nvGrpSpPr>
        <p:grpSpPr>
          <a:xfrm>
            <a:off x="6096000" y="2820670"/>
            <a:ext cx="2590800" cy="3646170"/>
            <a:chOff x="6096000" y="2820670"/>
            <a:chExt cx="2590800" cy="3646170"/>
          </a:xfrm>
        </p:grpSpPr>
        <p:sp>
          <p:nvSpPr>
            <p:cNvPr id="5" name="object 5"/>
            <p:cNvSpPr/>
            <p:nvPr/>
          </p:nvSpPr>
          <p:spPr>
            <a:xfrm>
              <a:off x="6172200" y="4649470"/>
              <a:ext cx="2514600" cy="181736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096000" y="2820670"/>
              <a:ext cx="2514600" cy="1817369"/>
            </a:xfrm>
            <a:prstGeom prst="rect">
              <a:avLst/>
            </a:prstGeom>
            <a:blipFill>
              <a:blip r:embed="rId3" cstate="print"/>
              <a:stretch>
                <a:fillRect/>
              </a:stretch>
            </a:blipFill>
          </p:spPr>
          <p:txBody>
            <a:bodyPr wrap="square" lIns="0" tIns="0" rIns="0" bIns="0" rtlCol="0"/>
            <a:lstStyle/>
            <a:p>
              <a:endParaRPr/>
            </a:p>
          </p:txBody>
        </p:sp>
      </p:grpSp>
      <p:sp>
        <p:nvSpPr>
          <p:cNvPr id="7" name="Rectangle 6"/>
          <p:cNvSpPr/>
          <p:nvPr/>
        </p:nvSpPr>
        <p:spPr>
          <a:xfrm>
            <a:off x="1714480" y="357166"/>
            <a:ext cx="635622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Compl</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icated cataract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720090"/>
            <a:ext cx="7724140" cy="3683000"/>
          </a:xfrm>
          <a:prstGeom prst="rect">
            <a:avLst/>
          </a:prstGeom>
        </p:spPr>
        <p:txBody>
          <a:bodyPr vert="horz" wrap="square" lIns="0" tIns="12700" rIns="0" bIns="0" rtlCol="0">
            <a:spAutoFit/>
          </a:bodyPr>
          <a:lstStyle/>
          <a:p>
            <a:pPr marL="12700" marR="370840">
              <a:lnSpc>
                <a:spcPct val="100000"/>
              </a:lnSpc>
              <a:spcBef>
                <a:spcPts val="100"/>
              </a:spcBef>
            </a:pPr>
            <a:r>
              <a:rPr sz="2400" spc="45" dirty="0">
                <a:solidFill>
                  <a:srgbClr val="FFFFFF"/>
                </a:solidFill>
                <a:latin typeface="Georgia"/>
                <a:cs typeface="Georgia"/>
              </a:rPr>
              <a:t>Acute </a:t>
            </a:r>
            <a:r>
              <a:rPr sz="2400" spc="10" dirty="0">
                <a:solidFill>
                  <a:srgbClr val="FFFFFF"/>
                </a:solidFill>
                <a:latin typeface="Georgia"/>
                <a:cs typeface="Georgia"/>
              </a:rPr>
              <a:t>congestive angle </a:t>
            </a:r>
            <a:r>
              <a:rPr sz="2400" spc="-25" dirty="0">
                <a:solidFill>
                  <a:srgbClr val="FFFFFF"/>
                </a:solidFill>
                <a:latin typeface="Georgia"/>
                <a:cs typeface="Georgia"/>
              </a:rPr>
              <a:t>closure: </a:t>
            </a:r>
            <a:r>
              <a:rPr sz="2400" dirty="0">
                <a:solidFill>
                  <a:srgbClr val="FFFFFF"/>
                </a:solidFill>
                <a:latin typeface="Georgia"/>
                <a:cs typeface="Georgia"/>
              </a:rPr>
              <a:t>focal </a:t>
            </a:r>
            <a:r>
              <a:rPr sz="2400" spc="-25" dirty="0">
                <a:solidFill>
                  <a:srgbClr val="FFFFFF"/>
                </a:solidFill>
                <a:latin typeface="Georgia"/>
                <a:cs typeface="Georgia"/>
              </a:rPr>
              <a:t>infarcts </a:t>
            </a:r>
            <a:r>
              <a:rPr sz="2400" spc="10" dirty="0">
                <a:solidFill>
                  <a:srgbClr val="FFFFFF"/>
                </a:solidFill>
                <a:latin typeface="Georgia"/>
                <a:cs typeface="Georgia"/>
              </a:rPr>
              <a:t>of </a:t>
            </a:r>
            <a:r>
              <a:rPr sz="2400" spc="-15" dirty="0">
                <a:solidFill>
                  <a:srgbClr val="FFFFFF"/>
                </a:solidFill>
                <a:latin typeface="Georgia"/>
                <a:cs typeface="Georgia"/>
              </a:rPr>
              <a:t>lens  </a:t>
            </a:r>
            <a:r>
              <a:rPr sz="2400" dirty="0">
                <a:solidFill>
                  <a:srgbClr val="FFFFFF"/>
                </a:solidFill>
                <a:latin typeface="Georgia"/>
                <a:cs typeface="Georgia"/>
              </a:rPr>
              <a:t>epithelium </a:t>
            </a:r>
            <a:r>
              <a:rPr sz="2400" spc="-345" dirty="0">
                <a:solidFill>
                  <a:srgbClr val="FFFFFF"/>
                </a:solidFill>
                <a:latin typeface="Georgia"/>
                <a:cs typeface="Georgia"/>
              </a:rPr>
              <a:t>– </a:t>
            </a:r>
            <a:r>
              <a:rPr sz="2400" spc="-5" dirty="0">
                <a:solidFill>
                  <a:srgbClr val="FFFFFF"/>
                </a:solidFill>
                <a:latin typeface="Georgia"/>
                <a:cs typeface="Georgia"/>
              </a:rPr>
              <a:t>small </a:t>
            </a:r>
            <a:r>
              <a:rPr sz="2400" spc="25" dirty="0">
                <a:solidFill>
                  <a:srgbClr val="FFFFFF"/>
                </a:solidFill>
                <a:latin typeface="Georgia"/>
                <a:cs typeface="Georgia"/>
              </a:rPr>
              <a:t>grey-white </a:t>
            </a:r>
            <a:r>
              <a:rPr sz="2400" spc="-25" dirty="0">
                <a:solidFill>
                  <a:srgbClr val="FFFFFF"/>
                </a:solidFill>
                <a:latin typeface="Georgia"/>
                <a:cs typeface="Georgia"/>
              </a:rPr>
              <a:t>anterior </a:t>
            </a:r>
            <a:r>
              <a:rPr sz="2400" dirty="0">
                <a:solidFill>
                  <a:srgbClr val="FFFFFF"/>
                </a:solidFill>
                <a:latin typeface="Georgia"/>
                <a:cs typeface="Georgia"/>
              </a:rPr>
              <a:t>subcapsular, </a:t>
            </a:r>
            <a:r>
              <a:rPr sz="2400" spc="-15" dirty="0">
                <a:solidFill>
                  <a:srgbClr val="FFFFFF"/>
                </a:solidFill>
                <a:latin typeface="Georgia"/>
                <a:cs typeface="Georgia"/>
              </a:rPr>
              <a:t>or  </a:t>
            </a:r>
            <a:r>
              <a:rPr sz="2400" dirty="0">
                <a:solidFill>
                  <a:srgbClr val="FFFFFF"/>
                </a:solidFill>
                <a:latin typeface="Georgia"/>
                <a:cs typeface="Georgia"/>
              </a:rPr>
              <a:t>capsular </a:t>
            </a:r>
            <a:r>
              <a:rPr sz="2400" spc="-20" dirty="0">
                <a:solidFill>
                  <a:srgbClr val="FFFFFF"/>
                </a:solidFill>
                <a:latin typeface="Georgia"/>
                <a:cs typeface="Georgia"/>
              </a:rPr>
              <a:t>opacities-</a:t>
            </a:r>
            <a:r>
              <a:rPr sz="2400" spc="60" dirty="0">
                <a:solidFill>
                  <a:srgbClr val="FFFFFF"/>
                </a:solidFill>
                <a:latin typeface="Georgia"/>
                <a:cs typeface="Georgia"/>
              </a:rPr>
              <a:t> </a:t>
            </a:r>
            <a:r>
              <a:rPr sz="2400" spc="15" dirty="0">
                <a:solidFill>
                  <a:srgbClr val="FFFF00"/>
                </a:solidFill>
                <a:latin typeface="Georgia"/>
                <a:cs typeface="Georgia"/>
              </a:rPr>
              <a:t>glaukomfecken</a:t>
            </a:r>
            <a:endParaRPr sz="2400">
              <a:latin typeface="Georgia"/>
              <a:cs typeface="Georgia"/>
            </a:endParaRPr>
          </a:p>
          <a:p>
            <a:pPr>
              <a:lnSpc>
                <a:spcPct val="100000"/>
              </a:lnSpc>
              <a:spcBef>
                <a:spcPts val="35"/>
              </a:spcBef>
            </a:pPr>
            <a:endParaRPr sz="2500">
              <a:latin typeface="Georgia"/>
              <a:cs typeface="Georgia"/>
            </a:endParaRPr>
          </a:p>
          <a:p>
            <a:pPr marL="12700" marR="5080">
              <a:lnSpc>
                <a:spcPct val="100000"/>
              </a:lnSpc>
              <a:spcBef>
                <a:spcPts val="5"/>
              </a:spcBef>
            </a:pPr>
            <a:r>
              <a:rPr sz="2400" dirty="0">
                <a:solidFill>
                  <a:srgbClr val="FFFFFF"/>
                </a:solidFill>
                <a:latin typeface="Georgia"/>
                <a:cs typeface="Georgia"/>
              </a:rPr>
              <a:t>Pathological </a:t>
            </a:r>
            <a:r>
              <a:rPr sz="2400" spc="5" dirty="0">
                <a:solidFill>
                  <a:srgbClr val="FFFFFF"/>
                </a:solidFill>
                <a:latin typeface="Georgia"/>
                <a:cs typeface="Georgia"/>
              </a:rPr>
              <a:t>myopia: </a:t>
            </a:r>
            <a:r>
              <a:rPr sz="2400" spc="-10" dirty="0">
                <a:solidFill>
                  <a:srgbClr val="FFFFFF"/>
                </a:solidFill>
                <a:latin typeface="Georgia"/>
                <a:cs typeface="Georgia"/>
              </a:rPr>
              <a:t>posterior </a:t>
            </a:r>
            <a:r>
              <a:rPr sz="2400" spc="5" dirty="0">
                <a:solidFill>
                  <a:srgbClr val="FFFFFF"/>
                </a:solidFill>
                <a:latin typeface="Georgia"/>
                <a:cs typeface="Georgia"/>
              </a:rPr>
              <a:t>subcapsular </a:t>
            </a:r>
            <a:r>
              <a:rPr sz="2400" spc="-10" dirty="0">
                <a:solidFill>
                  <a:srgbClr val="FFFFFF"/>
                </a:solidFill>
                <a:latin typeface="Georgia"/>
                <a:cs typeface="Georgia"/>
              </a:rPr>
              <a:t>opacities </a:t>
            </a:r>
            <a:r>
              <a:rPr sz="2400" spc="15" dirty="0">
                <a:solidFill>
                  <a:srgbClr val="FFFFFF"/>
                </a:solidFill>
                <a:latin typeface="Georgia"/>
                <a:cs typeface="Georgia"/>
              </a:rPr>
              <a:t>and  </a:t>
            </a:r>
            <a:r>
              <a:rPr sz="2400" spc="20" dirty="0">
                <a:solidFill>
                  <a:srgbClr val="FFFFFF"/>
                </a:solidFill>
                <a:latin typeface="Georgia"/>
                <a:cs typeface="Georgia"/>
              </a:rPr>
              <a:t>early </a:t>
            </a:r>
            <a:r>
              <a:rPr sz="2400" spc="-20" dirty="0">
                <a:solidFill>
                  <a:srgbClr val="FFFFFF"/>
                </a:solidFill>
                <a:latin typeface="Georgia"/>
                <a:cs typeface="Georgia"/>
              </a:rPr>
              <a:t>onset </a:t>
            </a:r>
            <a:r>
              <a:rPr sz="2400" dirty="0">
                <a:solidFill>
                  <a:srgbClr val="FFFFFF"/>
                </a:solidFill>
                <a:latin typeface="Georgia"/>
                <a:cs typeface="Georgia"/>
              </a:rPr>
              <a:t>nucleur </a:t>
            </a:r>
            <a:r>
              <a:rPr sz="2400" spc="-15" dirty="0">
                <a:solidFill>
                  <a:srgbClr val="FFFFFF"/>
                </a:solidFill>
                <a:latin typeface="Georgia"/>
                <a:cs typeface="Georgia"/>
              </a:rPr>
              <a:t>sclerosis </a:t>
            </a:r>
            <a:r>
              <a:rPr sz="2400" spc="-35" dirty="0">
                <a:solidFill>
                  <a:srgbClr val="FFFFFF"/>
                </a:solidFill>
                <a:latin typeface="Georgia"/>
                <a:cs typeface="Georgia"/>
              </a:rPr>
              <a:t>that </a:t>
            </a:r>
            <a:r>
              <a:rPr sz="2400" spc="-20" dirty="0">
                <a:solidFill>
                  <a:srgbClr val="FFFFFF"/>
                </a:solidFill>
                <a:latin typeface="Georgia"/>
                <a:cs typeface="Georgia"/>
              </a:rPr>
              <a:t>increase</a:t>
            </a:r>
            <a:r>
              <a:rPr sz="2400" spc="155" dirty="0">
                <a:solidFill>
                  <a:srgbClr val="FFFFFF"/>
                </a:solidFill>
                <a:latin typeface="Georgia"/>
                <a:cs typeface="Georgia"/>
              </a:rPr>
              <a:t> </a:t>
            </a:r>
            <a:r>
              <a:rPr sz="2400" spc="35" dirty="0">
                <a:solidFill>
                  <a:srgbClr val="FFFFFF"/>
                </a:solidFill>
                <a:latin typeface="Georgia"/>
                <a:cs typeface="Georgia"/>
              </a:rPr>
              <a:t>myopia</a:t>
            </a:r>
            <a:endParaRPr sz="2400">
              <a:latin typeface="Georgia"/>
              <a:cs typeface="Georgia"/>
            </a:endParaRPr>
          </a:p>
          <a:p>
            <a:pPr>
              <a:lnSpc>
                <a:spcPct val="100000"/>
              </a:lnSpc>
              <a:spcBef>
                <a:spcPts val="35"/>
              </a:spcBef>
            </a:pPr>
            <a:endParaRPr sz="2500">
              <a:latin typeface="Georgia"/>
              <a:cs typeface="Georgia"/>
            </a:endParaRPr>
          </a:p>
          <a:p>
            <a:pPr marL="12700" marR="3769995">
              <a:lnSpc>
                <a:spcPct val="100000"/>
              </a:lnSpc>
            </a:pPr>
            <a:r>
              <a:rPr sz="2400" spc="15" dirty="0">
                <a:solidFill>
                  <a:srgbClr val="FFFFFF"/>
                </a:solidFill>
                <a:latin typeface="Georgia"/>
                <a:cs typeface="Georgia"/>
              </a:rPr>
              <a:t>Heridity </a:t>
            </a:r>
            <a:r>
              <a:rPr sz="2400" spc="30" dirty="0">
                <a:solidFill>
                  <a:srgbClr val="FFFFFF"/>
                </a:solidFill>
                <a:latin typeface="Georgia"/>
                <a:cs typeface="Georgia"/>
              </a:rPr>
              <a:t>fundus</a:t>
            </a:r>
            <a:r>
              <a:rPr sz="2400" spc="-45" dirty="0">
                <a:solidFill>
                  <a:srgbClr val="FFFFFF"/>
                </a:solidFill>
                <a:latin typeface="Georgia"/>
                <a:cs typeface="Georgia"/>
              </a:rPr>
              <a:t> </a:t>
            </a:r>
            <a:r>
              <a:rPr sz="2400" dirty="0">
                <a:solidFill>
                  <a:srgbClr val="FFFFFF"/>
                </a:solidFill>
                <a:latin typeface="Georgia"/>
                <a:cs typeface="Georgia"/>
              </a:rPr>
              <a:t>dystrophies:  </a:t>
            </a:r>
            <a:r>
              <a:rPr sz="2400" spc="-35" dirty="0">
                <a:solidFill>
                  <a:srgbClr val="FFFFFF"/>
                </a:solidFill>
                <a:latin typeface="Georgia"/>
                <a:cs typeface="Georgia"/>
              </a:rPr>
              <a:t>Lebers: </a:t>
            </a:r>
            <a:r>
              <a:rPr sz="2400" spc="-20" dirty="0">
                <a:solidFill>
                  <a:srgbClr val="FFFFFF"/>
                </a:solidFill>
                <a:latin typeface="Georgia"/>
                <a:cs typeface="Georgia"/>
              </a:rPr>
              <a:t>total</a:t>
            </a:r>
            <a:r>
              <a:rPr sz="2400" spc="65" dirty="0">
                <a:solidFill>
                  <a:srgbClr val="FFFFFF"/>
                </a:solidFill>
                <a:latin typeface="Georgia"/>
                <a:cs typeface="Georgia"/>
              </a:rPr>
              <a:t> </a:t>
            </a:r>
            <a:r>
              <a:rPr sz="2400" spc="-30" dirty="0">
                <a:solidFill>
                  <a:srgbClr val="FFFFFF"/>
                </a:solidFill>
                <a:latin typeface="Georgia"/>
                <a:cs typeface="Georgia"/>
              </a:rPr>
              <a:t>cataract</a:t>
            </a:r>
            <a:endParaRPr sz="2400">
              <a:latin typeface="Georgia"/>
              <a:cs typeface="Georgia"/>
            </a:endParaRPr>
          </a:p>
          <a:p>
            <a:pPr marL="12700">
              <a:lnSpc>
                <a:spcPct val="100000"/>
              </a:lnSpc>
            </a:pPr>
            <a:r>
              <a:rPr sz="2400" spc="-25" dirty="0">
                <a:solidFill>
                  <a:srgbClr val="FFFFFF"/>
                </a:solidFill>
                <a:latin typeface="Georgia"/>
                <a:cs typeface="Georgia"/>
              </a:rPr>
              <a:t>Stickler </a:t>
            </a:r>
            <a:r>
              <a:rPr sz="2400" dirty="0">
                <a:solidFill>
                  <a:srgbClr val="FFFFFF"/>
                </a:solidFill>
                <a:latin typeface="Georgia"/>
                <a:cs typeface="Georgia"/>
              </a:rPr>
              <a:t>syndrome: </a:t>
            </a:r>
            <a:r>
              <a:rPr sz="2400" spc="-20" dirty="0">
                <a:solidFill>
                  <a:srgbClr val="FFFFFF"/>
                </a:solidFill>
                <a:latin typeface="Georgia"/>
                <a:cs typeface="Georgia"/>
              </a:rPr>
              <a:t>cortical</a:t>
            </a:r>
            <a:r>
              <a:rPr sz="2400" spc="70" dirty="0">
                <a:solidFill>
                  <a:srgbClr val="FFFFFF"/>
                </a:solidFill>
                <a:latin typeface="Georgia"/>
                <a:cs typeface="Georgia"/>
              </a:rPr>
              <a:t> </a:t>
            </a:r>
            <a:r>
              <a:rPr sz="2400" spc="-30" dirty="0">
                <a:solidFill>
                  <a:srgbClr val="FFFFFF"/>
                </a:solidFill>
                <a:latin typeface="Georgia"/>
                <a:cs typeface="Georgia"/>
              </a:rPr>
              <a:t>cataract</a:t>
            </a:r>
            <a:endParaRPr sz="2400">
              <a:latin typeface="Georgia"/>
              <a:cs typeface="Georgia"/>
            </a:endParaRPr>
          </a:p>
        </p:txBody>
      </p:sp>
      <p:sp>
        <p:nvSpPr>
          <p:cNvPr id="3" name="object 3"/>
          <p:cNvSpPr/>
          <p:nvPr/>
        </p:nvSpPr>
        <p:spPr>
          <a:xfrm>
            <a:off x="5410200" y="3505200"/>
            <a:ext cx="3340100" cy="25044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4629" y="1311910"/>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4" name="object 4"/>
          <p:cNvSpPr txBox="1">
            <a:spLocks noGrp="1"/>
          </p:cNvSpPr>
          <p:nvPr>
            <p:ph type="title"/>
          </p:nvPr>
        </p:nvSpPr>
        <p:spPr>
          <a:xfrm>
            <a:off x="626109" y="1238250"/>
            <a:ext cx="2720975" cy="452120"/>
          </a:xfrm>
          <a:prstGeom prst="rect">
            <a:avLst/>
          </a:prstGeom>
        </p:spPr>
        <p:txBody>
          <a:bodyPr vert="horz" wrap="square" lIns="0" tIns="12700" rIns="0" bIns="0" rtlCol="0">
            <a:spAutoFit/>
          </a:bodyPr>
          <a:lstStyle/>
          <a:p>
            <a:pPr marL="12700">
              <a:lnSpc>
                <a:spcPct val="100000"/>
              </a:lnSpc>
              <a:spcBef>
                <a:spcPts val="100"/>
              </a:spcBef>
            </a:pPr>
            <a:r>
              <a:rPr sz="2800" spc="-15" dirty="0"/>
              <a:t>Diabetic</a:t>
            </a:r>
            <a:r>
              <a:rPr sz="2800" spc="-45" dirty="0"/>
              <a:t> </a:t>
            </a:r>
            <a:r>
              <a:rPr sz="2800" spc="-50" dirty="0"/>
              <a:t>cataract:</a:t>
            </a:r>
            <a:endParaRPr sz="2800"/>
          </a:p>
        </p:txBody>
      </p:sp>
      <p:sp>
        <p:nvSpPr>
          <p:cNvPr id="5" name="object 5"/>
          <p:cNvSpPr txBox="1"/>
          <p:nvPr/>
        </p:nvSpPr>
        <p:spPr>
          <a:xfrm>
            <a:off x="214629" y="1724659"/>
            <a:ext cx="8453755" cy="4718050"/>
          </a:xfrm>
          <a:prstGeom prst="rect">
            <a:avLst/>
          </a:prstGeom>
        </p:spPr>
        <p:txBody>
          <a:bodyPr vert="horz" wrap="square" lIns="0" tIns="50165" rIns="0" bIns="0" rtlCol="0">
            <a:spAutoFit/>
          </a:bodyPr>
          <a:lstStyle/>
          <a:p>
            <a:pPr marL="424180" marR="1076325" indent="-411480">
              <a:lnSpc>
                <a:spcPts val="3130"/>
              </a:lnSpc>
              <a:spcBef>
                <a:spcPts val="395"/>
              </a:spcBef>
              <a:tabLst>
                <a:tab pos="4559300" algn="l"/>
                <a:tab pos="6140450" algn="l"/>
              </a:tabLst>
            </a:pPr>
            <a:r>
              <a:rPr sz="2800" spc="-40" dirty="0">
                <a:solidFill>
                  <a:srgbClr val="FFFFFF"/>
                </a:solidFill>
                <a:latin typeface="Georgia"/>
                <a:cs typeface="Georgia"/>
              </a:rPr>
              <a:t>Mech:</a:t>
            </a:r>
            <a:r>
              <a:rPr sz="2800" spc="30" dirty="0">
                <a:solidFill>
                  <a:srgbClr val="FFFFFF"/>
                </a:solidFill>
                <a:latin typeface="Georgia"/>
                <a:cs typeface="Georgia"/>
              </a:rPr>
              <a:t> hyperglycemia	</a:t>
            </a:r>
            <a:r>
              <a:rPr sz="2800" spc="-15" dirty="0">
                <a:solidFill>
                  <a:srgbClr val="FFFFFF"/>
                </a:solidFill>
                <a:latin typeface="Georgia"/>
                <a:cs typeface="Georgia"/>
              </a:rPr>
              <a:t>excess </a:t>
            </a:r>
            <a:r>
              <a:rPr sz="2800" spc="20" dirty="0">
                <a:solidFill>
                  <a:srgbClr val="FFFFFF"/>
                </a:solidFill>
                <a:latin typeface="Georgia"/>
                <a:cs typeface="Georgia"/>
              </a:rPr>
              <a:t>glucose </a:t>
            </a:r>
            <a:r>
              <a:rPr sz="2800" spc="-20" dirty="0">
                <a:solidFill>
                  <a:srgbClr val="FFFFFF"/>
                </a:solidFill>
                <a:latin typeface="Georgia"/>
                <a:cs typeface="Georgia"/>
              </a:rPr>
              <a:t>to  </a:t>
            </a:r>
            <a:r>
              <a:rPr sz="2800" spc="-10" dirty="0">
                <a:solidFill>
                  <a:srgbClr val="FFFFFF"/>
                </a:solidFill>
                <a:latin typeface="Georgia"/>
                <a:cs typeface="Georgia"/>
              </a:rPr>
              <a:t>m</a:t>
            </a:r>
            <a:r>
              <a:rPr sz="2800" spc="-5" dirty="0">
                <a:solidFill>
                  <a:srgbClr val="FFFFFF"/>
                </a:solidFill>
                <a:latin typeface="Georgia"/>
                <a:cs typeface="Georgia"/>
              </a:rPr>
              <a:t>e</a:t>
            </a:r>
            <a:r>
              <a:rPr sz="2800" spc="-60" dirty="0">
                <a:solidFill>
                  <a:srgbClr val="FFFFFF"/>
                </a:solidFill>
                <a:latin typeface="Georgia"/>
                <a:cs typeface="Georgia"/>
              </a:rPr>
              <a:t>t</a:t>
            </a:r>
            <a:r>
              <a:rPr sz="2800" dirty="0">
                <a:solidFill>
                  <a:srgbClr val="FFFFFF"/>
                </a:solidFill>
                <a:latin typeface="Georgia"/>
                <a:cs typeface="Georgia"/>
              </a:rPr>
              <a:t>abo</a:t>
            </a:r>
            <a:r>
              <a:rPr sz="2800" spc="-10" dirty="0">
                <a:solidFill>
                  <a:srgbClr val="FFFFFF"/>
                </a:solidFill>
                <a:latin typeface="Georgia"/>
                <a:cs typeface="Georgia"/>
              </a:rPr>
              <a:t>li</a:t>
            </a:r>
            <a:r>
              <a:rPr sz="2800" spc="70" dirty="0">
                <a:solidFill>
                  <a:srgbClr val="FFFFFF"/>
                </a:solidFill>
                <a:latin typeface="Georgia"/>
                <a:cs typeface="Georgia"/>
              </a:rPr>
              <a:t>ze</a:t>
            </a:r>
            <a:r>
              <a:rPr sz="2800" spc="15" dirty="0">
                <a:solidFill>
                  <a:srgbClr val="FFFFFF"/>
                </a:solidFill>
                <a:latin typeface="Georgia"/>
                <a:cs typeface="Georgia"/>
              </a:rPr>
              <a:t> </a:t>
            </a:r>
            <a:r>
              <a:rPr sz="2800" spc="-10" dirty="0">
                <a:solidFill>
                  <a:srgbClr val="FFFFFF"/>
                </a:solidFill>
                <a:latin typeface="Georgia"/>
                <a:cs typeface="Georgia"/>
              </a:rPr>
              <a:t>i</a:t>
            </a:r>
            <a:r>
              <a:rPr sz="2800" spc="-45" dirty="0">
                <a:solidFill>
                  <a:srgbClr val="FFFFFF"/>
                </a:solidFill>
                <a:latin typeface="Georgia"/>
                <a:cs typeface="Georgia"/>
              </a:rPr>
              <a:t>nt</a:t>
            </a:r>
            <a:r>
              <a:rPr sz="2800" spc="15" dirty="0">
                <a:solidFill>
                  <a:srgbClr val="FFFFFF"/>
                </a:solidFill>
                <a:latin typeface="Georgia"/>
                <a:cs typeface="Georgia"/>
              </a:rPr>
              <a:t>o</a:t>
            </a:r>
            <a:r>
              <a:rPr sz="2800" spc="5" dirty="0">
                <a:solidFill>
                  <a:srgbClr val="FFFFFF"/>
                </a:solidFill>
                <a:latin typeface="Georgia"/>
                <a:cs typeface="Georgia"/>
              </a:rPr>
              <a:t> </a:t>
            </a:r>
            <a:r>
              <a:rPr sz="2800" spc="-25" dirty="0">
                <a:solidFill>
                  <a:srgbClr val="FFFFFF"/>
                </a:solidFill>
                <a:latin typeface="Georgia"/>
                <a:cs typeface="Georgia"/>
              </a:rPr>
              <a:t>s</a:t>
            </a:r>
            <a:r>
              <a:rPr sz="2800" spc="5" dirty="0">
                <a:solidFill>
                  <a:srgbClr val="FFFFFF"/>
                </a:solidFill>
                <a:latin typeface="Georgia"/>
                <a:cs typeface="Georgia"/>
              </a:rPr>
              <a:t>o</a:t>
            </a:r>
            <a:r>
              <a:rPr sz="2800" spc="-35" dirty="0">
                <a:solidFill>
                  <a:srgbClr val="FFFFFF"/>
                </a:solidFill>
                <a:latin typeface="Georgia"/>
                <a:cs typeface="Georgia"/>
              </a:rPr>
              <a:t>r</a:t>
            </a:r>
            <a:r>
              <a:rPr sz="2800" spc="-45" dirty="0">
                <a:solidFill>
                  <a:srgbClr val="FFFFFF"/>
                </a:solidFill>
                <a:latin typeface="Georgia"/>
                <a:cs typeface="Georgia"/>
              </a:rPr>
              <a:t>b</a:t>
            </a:r>
            <a:r>
              <a:rPr sz="2800" spc="-10" dirty="0">
                <a:solidFill>
                  <a:srgbClr val="FFFFFF"/>
                </a:solidFill>
                <a:latin typeface="Georgia"/>
                <a:cs typeface="Georgia"/>
              </a:rPr>
              <a:t>i</a:t>
            </a:r>
            <a:r>
              <a:rPr sz="2800" spc="-60" dirty="0">
                <a:solidFill>
                  <a:srgbClr val="FFFFFF"/>
                </a:solidFill>
                <a:latin typeface="Georgia"/>
                <a:cs typeface="Georgia"/>
              </a:rPr>
              <a:t>t</a:t>
            </a:r>
            <a:r>
              <a:rPr sz="2800" spc="15" dirty="0">
                <a:solidFill>
                  <a:srgbClr val="FFFFFF"/>
                </a:solidFill>
                <a:latin typeface="Georgia"/>
                <a:cs typeface="Georgia"/>
              </a:rPr>
              <a:t>o</a:t>
            </a:r>
            <a:r>
              <a:rPr sz="2800" spc="10" dirty="0">
                <a:solidFill>
                  <a:srgbClr val="FFFFFF"/>
                </a:solidFill>
                <a:latin typeface="Georgia"/>
                <a:cs typeface="Georgia"/>
              </a:rPr>
              <a:t>l</a:t>
            </a:r>
            <a:r>
              <a:rPr sz="2800" spc="15" dirty="0">
                <a:solidFill>
                  <a:srgbClr val="FFFFFF"/>
                </a:solidFill>
                <a:latin typeface="Georgia"/>
                <a:cs typeface="Georgia"/>
              </a:rPr>
              <a:t> </a:t>
            </a:r>
            <a:r>
              <a:rPr sz="2800" spc="-10" dirty="0">
                <a:solidFill>
                  <a:srgbClr val="FFFFFF"/>
                </a:solidFill>
                <a:latin typeface="Georgia"/>
                <a:cs typeface="Georgia"/>
              </a:rPr>
              <a:t>i</a:t>
            </a:r>
            <a:r>
              <a:rPr sz="2800" spc="-25" dirty="0">
                <a:solidFill>
                  <a:srgbClr val="FFFFFF"/>
                </a:solidFill>
                <a:latin typeface="Georgia"/>
                <a:cs typeface="Georgia"/>
              </a:rPr>
              <a:t>n</a:t>
            </a:r>
            <a:r>
              <a:rPr sz="2800" spc="10" dirty="0">
                <a:solidFill>
                  <a:srgbClr val="FFFFFF"/>
                </a:solidFill>
                <a:latin typeface="Georgia"/>
                <a:cs typeface="Georgia"/>
              </a:rPr>
              <a:t> l</a:t>
            </a:r>
            <a:r>
              <a:rPr sz="2800" spc="-20" dirty="0">
                <a:solidFill>
                  <a:srgbClr val="FFFFFF"/>
                </a:solidFill>
                <a:latin typeface="Georgia"/>
                <a:cs typeface="Georgia"/>
              </a:rPr>
              <a:t>en</a:t>
            </a:r>
            <a:r>
              <a:rPr sz="2800" spc="-25" dirty="0">
                <a:solidFill>
                  <a:srgbClr val="FFFFFF"/>
                </a:solidFill>
                <a:latin typeface="Georgia"/>
                <a:cs typeface="Georgia"/>
              </a:rPr>
              <a:t>s</a:t>
            </a:r>
            <a:r>
              <a:rPr sz="2800" dirty="0">
                <a:solidFill>
                  <a:srgbClr val="FFFFFF"/>
                </a:solidFill>
                <a:latin typeface="Georgia"/>
                <a:cs typeface="Georgia"/>
              </a:rPr>
              <a:t>	</a:t>
            </a:r>
            <a:r>
              <a:rPr sz="2800" spc="-10" dirty="0">
                <a:solidFill>
                  <a:srgbClr val="FFFFFF"/>
                </a:solidFill>
                <a:latin typeface="Georgia"/>
                <a:cs typeface="Georgia"/>
              </a:rPr>
              <a:t>o</a:t>
            </a:r>
            <a:r>
              <a:rPr sz="2800" spc="-5" dirty="0">
                <a:solidFill>
                  <a:srgbClr val="FFFFFF"/>
                </a:solidFill>
                <a:latin typeface="Georgia"/>
                <a:cs typeface="Georgia"/>
              </a:rPr>
              <a:t>s</a:t>
            </a:r>
            <a:r>
              <a:rPr sz="2800" spc="10" dirty="0">
                <a:solidFill>
                  <a:srgbClr val="FFFFFF"/>
                </a:solidFill>
                <a:latin typeface="Georgia"/>
                <a:cs typeface="Georgia"/>
              </a:rPr>
              <a:t>m</a:t>
            </a:r>
            <a:r>
              <a:rPr sz="2800" spc="-5" dirty="0">
                <a:solidFill>
                  <a:srgbClr val="FFFFFF"/>
                </a:solidFill>
                <a:latin typeface="Georgia"/>
                <a:cs typeface="Georgia"/>
              </a:rPr>
              <a:t>o</a:t>
            </a:r>
            <a:r>
              <a:rPr sz="2800" spc="-60" dirty="0">
                <a:solidFill>
                  <a:srgbClr val="FFFFFF"/>
                </a:solidFill>
                <a:latin typeface="Georgia"/>
                <a:cs typeface="Georgia"/>
              </a:rPr>
              <a:t>t</a:t>
            </a:r>
            <a:r>
              <a:rPr sz="2800" spc="-10" dirty="0">
                <a:solidFill>
                  <a:srgbClr val="FFFFFF"/>
                </a:solidFill>
                <a:latin typeface="Georgia"/>
                <a:cs typeface="Georgia"/>
              </a:rPr>
              <a:t>i</a:t>
            </a:r>
            <a:r>
              <a:rPr sz="2800" spc="-20" dirty="0">
                <a:solidFill>
                  <a:srgbClr val="FFFFFF"/>
                </a:solidFill>
                <a:latin typeface="Georgia"/>
                <a:cs typeface="Georgia"/>
              </a:rPr>
              <a:t>c  </a:t>
            </a:r>
            <a:r>
              <a:rPr sz="2800" spc="15" dirty="0">
                <a:solidFill>
                  <a:srgbClr val="FFFFFF"/>
                </a:solidFill>
                <a:latin typeface="Georgia"/>
                <a:cs typeface="Georgia"/>
              </a:rPr>
              <a:t>overhydration</a:t>
            </a:r>
            <a:endParaRPr sz="2800">
              <a:latin typeface="Georgia"/>
              <a:cs typeface="Georgia"/>
            </a:endParaRPr>
          </a:p>
          <a:p>
            <a:pPr>
              <a:lnSpc>
                <a:spcPct val="100000"/>
              </a:lnSpc>
              <a:spcBef>
                <a:spcPts val="30"/>
              </a:spcBef>
            </a:pPr>
            <a:endParaRPr sz="3700">
              <a:latin typeface="Georgia"/>
              <a:cs typeface="Georgia"/>
            </a:endParaRPr>
          </a:p>
          <a:p>
            <a:pPr marL="101600">
              <a:lnSpc>
                <a:spcPct val="100000"/>
              </a:lnSpc>
            </a:pPr>
            <a:r>
              <a:rPr sz="2800" spc="-90" dirty="0">
                <a:solidFill>
                  <a:srgbClr val="FFFFFF"/>
                </a:solidFill>
                <a:latin typeface="Georgia"/>
                <a:cs typeface="Georgia"/>
              </a:rPr>
              <a:t>Is </a:t>
            </a:r>
            <a:r>
              <a:rPr sz="2800" spc="15" dirty="0">
                <a:solidFill>
                  <a:srgbClr val="FFFFFF"/>
                </a:solidFill>
                <a:latin typeface="Georgia"/>
                <a:cs typeface="Georgia"/>
              </a:rPr>
              <a:t>of </a:t>
            </a:r>
            <a:r>
              <a:rPr sz="2800" spc="-165" dirty="0">
                <a:solidFill>
                  <a:srgbClr val="FFFFFF"/>
                </a:solidFill>
                <a:latin typeface="Georgia"/>
                <a:cs typeface="Georgia"/>
              </a:rPr>
              <a:t>2</a:t>
            </a:r>
            <a:r>
              <a:rPr sz="2800" spc="114" dirty="0">
                <a:solidFill>
                  <a:srgbClr val="FFFFFF"/>
                </a:solidFill>
                <a:latin typeface="Georgia"/>
                <a:cs typeface="Georgia"/>
              </a:rPr>
              <a:t> </a:t>
            </a:r>
            <a:r>
              <a:rPr sz="2800" spc="30" dirty="0">
                <a:solidFill>
                  <a:srgbClr val="FFFFFF"/>
                </a:solidFill>
                <a:latin typeface="Georgia"/>
                <a:cs typeface="Georgia"/>
              </a:rPr>
              <a:t>types</a:t>
            </a:r>
            <a:endParaRPr sz="2800">
              <a:latin typeface="Georgia"/>
              <a:cs typeface="Georgia"/>
            </a:endParaRPr>
          </a:p>
          <a:p>
            <a:pPr marL="424180" marR="201930" indent="-411480">
              <a:lnSpc>
                <a:spcPct val="108800"/>
              </a:lnSpc>
              <a:spcBef>
                <a:spcPts val="695"/>
              </a:spcBef>
              <a:buClr>
                <a:srgbClr val="F8F8F8"/>
              </a:buClr>
              <a:buSzPct val="64285"/>
              <a:buAutoNum type="arabicParenR"/>
              <a:tabLst>
                <a:tab pos="423545" algn="l"/>
                <a:tab pos="424180" algn="l"/>
              </a:tabLst>
            </a:pPr>
            <a:r>
              <a:rPr sz="2800" spc="-20" dirty="0">
                <a:solidFill>
                  <a:srgbClr val="FFFFFF"/>
                </a:solidFill>
                <a:latin typeface="Georgia"/>
                <a:cs typeface="Georgia"/>
              </a:rPr>
              <a:t>classic </a:t>
            </a:r>
            <a:r>
              <a:rPr sz="2800" spc="-10" dirty="0">
                <a:solidFill>
                  <a:srgbClr val="FFFFFF"/>
                </a:solidFill>
                <a:latin typeface="Georgia"/>
                <a:cs typeface="Georgia"/>
              </a:rPr>
              <a:t>diabetic </a:t>
            </a:r>
            <a:r>
              <a:rPr sz="2800" spc="-35" dirty="0">
                <a:solidFill>
                  <a:srgbClr val="FFFFFF"/>
                </a:solidFill>
                <a:latin typeface="Georgia"/>
                <a:cs typeface="Georgia"/>
              </a:rPr>
              <a:t>cataract </a:t>
            </a:r>
            <a:r>
              <a:rPr sz="2800" spc="-175" dirty="0">
                <a:solidFill>
                  <a:srgbClr val="FFFFFF"/>
                </a:solidFill>
                <a:latin typeface="Georgia"/>
                <a:cs typeface="Georgia"/>
              </a:rPr>
              <a:t>: </a:t>
            </a:r>
            <a:r>
              <a:rPr sz="2800" spc="-35" dirty="0">
                <a:solidFill>
                  <a:srgbClr val="FFFFFF"/>
                </a:solidFill>
                <a:latin typeface="Georgia"/>
                <a:cs typeface="Georgia"/>
              </a:rPr>
              <a:t>rare, </a:t>
            </a:r>
            <a:r>
              <a:rPr sz="2800" spc="40" dirty="0">
                <a:solidFill>
                  <a:srgbClr val="FFFFFF"/>
                </a:solidFill>
                <a:latin typeface="Georgia"/>
                <a:cs typeface="Georgia"/>
              </a:rPr>
              <a:t>fluid </a:t>
            </a:r>
            <a:r>
              <a:rPr sz="2800" spc="20" dirty="0">
                <a:solidFill>
                  <a:srgbClr val="FFFFFF"/>
                </a:solidFill>
                <a:latin typeface="Georgia"/>
                <a:cs typeface="Georgia"/>
              </a:rPr>
              <a:t>vacuoles </a:t>
            </a:r>
            <a:r>
              <a:rPr sz="2800" spc="-15" dirty="0">
                <a:solidFill>
                  <a:srgbClr val="FFFFFF"/>
                </a:solidFill>
                <a:latin typeface="Georgia"/>
                <a:cs typeface="Georgia"/>
              </a:rPr>
              <a:t>in  </a:t>
            </a:r>
            <a:r>
              <a:rPr sz="2800" spc="10" dirty="0">
                <a:solidFill>
                  <a:srgbClr val="FFFFFF"/>
                </a:solidFill>
                <a:latin typeface="Georgia"/>
                <a:cs typeface="Georgia"/>
              </a:rPr>
              <a:t>capsule </a:t>
            </a:r>
            <a:r>
              <a:rPr sz="2800" spc="-25" dirty="0">
                <a:solidFill>
                  <a:srgbClr val="FFFFFF"/>
                </a:solidFill>
                <a:latin typeface="Georgia"/>
                <a:cs typeface="Georgia"/>
              </a:rPr>
              <a:t>then </a:t>
            </a:r>
            <a:r>
              <a:rPr sz="2800" dirty="0">
                <a:solidFill>
                  <a:srgbClr val="FFFFFF"/>
                </a:solidFill>
                <a:latin typeface="Georgia"/>
                <a:cs typeface="Georgia"/>
              </a:rPr>
              <a:t>dense </a:t>
            </a:r>
            <a:r>
              <a:rPr sz="2800" spc="35" dirty="0">
                <a:solidFill>
                  <a:srgbClr val="FFFFFF"/>
                </a:solidFill>
                <a:latin typeface="Georgia"/>
                <a:cs typeface="Georgia"/>
              </a:rPr>
              <a:t>white </a:t>
            </a:r>
            <a:r>
              <a:rPr sz="2800" spc="5" dirty="0">
                <a:solidFill>
                  <a:srgbClr val="FFFFFF"/>
                </a:solidFill>
                <a:latin typeface="Georgia"/>
                <a:cs typeface="Georgia"/>
              </a:rPr>
              <a:t>subcapsular </a:t>
            </a:r>
            <a:r>
              <a:rPr sz="2800" spc="-10" dirty="0">
                <a:solidFill>
                  <a:srgbClr val="FFFFFF"/>
                </a:solidFill>
                <a:latin typeface="Georgia"/>
                <a:cs typeface="Georgia"/>
              </a:rPr>
              <a:t>opacities </a:t>
            </a:r>
            <a:r>
              <a:rPr sz="2800" spc="-15" dirty="0">
                <a:solidFill>
                  <a:srgbClr val="FFFFFF"/>
                </a:solidFill>
                <a:latin typeface="Georgia"/>
                <a:cs typeface="Georgia"/>
              </a:rPr>
              <a:t>in  </a:t>
            </a:r>
            <a:r>
              <a:rPr sz="2800" spc="-20" dirty="0">
                <a:solidFill>
                  <a:srgbClr val="FFFFFF"/>
                </a:solidFill>
                <a:latin typeface="Georgia"/>
                <a:cs typeface="Georgia"/>
              </a:rPr>
              <a:t>cortex </a:t>
            </a:r>
            <a:r>
              <a:rPr sz="2800" spc="-175" dirty="0">
                <a:solidFill>
                  <a:srgbClr val="FFFFFF"/>
                </a:solidFill>
                <a:latin typeface="Georgia"/>
                <a:cs typeface="Georgia"/>
              </a:rPr>
              <a:t>: </a:t>
            </a:r>
            <a:r>
              <a:rPr sz="2800" spc="30" dirty="0">
                <a:solidFill>
                  <a:srgbClr val="FFFF00"/>
                </a:solidFill>
                <a:latin typeface="Georgia"/>
                <a:cs typeface="Georgia"/>
              </a:rPr>
              <a:t>snowflake</a:t>
            </a:r>
            <a:r>
              <a:rPr sz="2800" spc="-260" dirty="0">
                <a:solidFill>
                  <a:srgbClr val="FFFF00"/>
                </a:solidFill>
                <a:latin typeface="Georgia"/>
                <a:cs typeface="Georgia"/>
              </a:rPr>
              <a:t> </a:t>
            </a:r>
            <a:r>
              <a:rPr sz="2800" spc="-35" dirty="0">
                <a:solidFill>
                  <a:srgbClr val="FFFF00"/>
                </a:solidFill>
                <a:latin typeface="Georgia"/>
                <a:cs typeface="Georgia"/>
              </a:rPr>
              <a:t>cataract</a:t>
            </a:r>
            <a:endParaRPr sz="2800">
              <a:latin typeface="Georgia"/>
              <a:cs typeface="Georgia"/>
            </a:endParaRPr>
          </a:p>
          <a:p>
            <a:pPr marL="424180" marR="5080" indent="-411480">
              <a:lnSpc>
                <a:spcPct val="108900"/>
              </a:lnSpc>
              <a:spcBef>
                <a:spcPts val="690"/>
              </a:spcBef>
              <a:buClr>
                <a:srgbClr val="F8F8F8"/>
              </a:buClr>
              <a:buSzPct val="64285"/>
              <a:buAutoNum type="arabicParenR"/>
              <a:tabLst>
                <a:tab pos="423545" algn="l"/>
                <a:tab pos="424180" algn="l"/>
              </a:tabLst>
            </a:pPr>
            <a:r>
              <a:rPr sz="2800" spc="-5" dirty="0">
                <a:solidFill>
                  <a:srgbClr val="FFFFFF"/>
                </a:solidFill>
                <a:latin typeface="Georgia"/>
                <a:cs typeface="Georgia"/>
              </a:rPr>
              <a:t>age-related </a:t>
            </a:r>
            <a:r>
              <a:rPr sz="2800" spc="-35" dirty="0">
                <a:solidFill>
                  <a:srgbClr val="FFFFFF"/>
                </a:solidFill>
                <a:latin typeface="Georgia"/>
                <a:cs typeface="Georgia"/>
              </a:rPr>
              <a:t>cataract </a:t>
            </a:r>
            <a:r>
              <a:rPr sz="2800" spc="15" dirty="0">
                <a:solidFill>
                  <a:srgbClr val="FFFFFF"/>
                </a:solidFill>
                <a:latin typeface="Georgia"/>
                <a:cs typeface="Georgia"/>
              </a:rPr>
              <a:t>of </a:t>
            </a:r>
            <a:r>
              <a:rPr sz="2800" spc="-10" dirty="0">
                <a:solidFill>
                  <a:srgbClr val="FFFFFF"/>
                </a:solidFill>
                <a:latin typeface="Georgia"/>
                <a:cs typeface="Georgia"/>
              </a:rPr>
              <a:t>diabetic </a:t>
            </a:r>
            <a:r>
              <a:rPr sz="2800" spc="-35" dirty="0">
                <a:solidFill>
                  <a:srgbClr val="FFFFFF"/>
                </a:solidFill>
                <a:latin typeface="Georgia"/>
                <a:cs typeface="Georgia"/>
              </a:rPr>
              <a:t>patients: </a:t>
            </a:r>
            <a:r>
              <a:rPr sz="2800" spc="-20" dirty="0">
                <a:solidFill>
                  <a:srgbClr val="FFFFFF"/>
                </a:solidFill>
                <a:latin typeface="Georgia"/>
                <a:cs typeface="Georgia"/>
              </a:rPr>
              <a:t>earlier </a:t>
            </a:r>
            <a:r>
              <a:rPr sz="2800" spc="20" dirty="0">
                <a:solidFill>
                  <a:srgbClr val="FFFFFF"/>
                </a:solidFill>
                <a:latin typeface="Georgia"/>
                <a:cs typeface="Georgia"/>
              </a:rPr>
              <a:t>and  rapid </a:t>
            </a:r>
            <a:r>
              <a:rPr sz="2800" dirty="0">
                <a:solidFill>
                  <a:srgbClr val="FFFFFF"/>
                </a:solidFill>
                <a:latin typeface="Georgia"/>
                <a:cs typeface="Georgia"/>
              </a:rPr>
              <a:t>progression </a:t>
            </a:r>
            <a:r>
              <a:rPr sz="2800" spc="15" dirty="0">
                <a:solidFill>
                  <a:srgbClr val="FFFFFF"/>
                </a:solidFill>
                <a:latin typeface="Georgia"/>
                <a:cs typeface="Georgia"/>
              </a:rPr>
              <a:t>of </a:t>
            </a:r>
            <a:r>
              <a:rPr sz="2800" spc="-15" dirty="0">
                <a:solidFill>
                  <a:srgbClr val="FFFFFF"/>
                </a:solidFill>
                <a:latin typeface="Georgia"/>
                <a:cs typeface="Georgia"/>
              </a:rPr>
              <a:t>senile</a:t>
            </a:r>
            <a:r>
              <a:rPr sz="2800" spc="30" dirty="0">
                <a:solidFill>
                  <a:srgbClr val="FFFFFF"/>
                </a:solidFill>
                <a:latin typeface="Georgia"/>
                <a:cs typeface="Georgia"/>
              </a:rPr>
              <a:t> </a:t>
            </a:r>
            <a:r>
              <a:rPr sz="2800" spc="-35" dirty="0">
                <a:solidFill>
                  <a:srgbClr val="FFFFFF"/>
                </a:solidFill>
                <a:latin typeface="Georgia"/>
                <a:cs typeface="Georgia"/>
              </a:rPr>
              <a:t>cataract</a:t>
            </a:r>
            <a:endParaRPr sz="2800">
              <a:latin typeface="Georgia"/>
              <a:cs typeface="Georgia"/>
            </a:endParaRPr>
          </a:p>
        </p:txBody>
      </p:sp>
      <p:grpSp>
        <p:nvGrpSpPr>
          <p:cNvPr id="2" name="object 6"/>
          <p:cNvGrpSpPr/>
          <p:nvPr/>
        </p:nvGrpSpPr>
        <p:grpSpPr>
          <a:xfrm>
            <a:off x="3957727" y="1747927"/>
            <a:ext cx="695325" cy="390525"/>
            <a:chOff x="3957727" y="1747927"/>
            <a:chExt cx="695325" cy="390525"/>
          </a:xfrm>
        </p:grpSpPr>
        <p:sp>
          <p:nvSpPr>
            <p:cNvPr id="7" name="object 7"/>
            <p:cNvSpPr/>
            <p:nvPr/>
          </p:nvSpPr>
          <p:spPr>
            <a:xfrm>
              <a:off x="3962400" y="1752599"/>
              <a:ext cx="685800" cy="381000"/>
            </a:xfrm>
            <a:custGeom>
              <a:avLst/>
              <a:gdLst/>
              <a:ahLst/>
              <a:cxnLst/>
              <a:rect l="l" t="t" r="r" b="b"/>
              <a:pathLst>
                <a:path w="685800" h="381000">
                  <a:moveTo>
                    <a:pt x="495300" y="0"/>
                  </a:moveTo>
                  <a:lnTo>
                    <a:pt x="495300" y="95250"/>
                  </a:lnTo>
                  <a:lnTo>
                    <a:pt x="0" y="95250"/>
                  </a:lnTo>
                  <a:lnTo>
                    <a:pt x="0" y="285750"/>
                  </a:lnTo>
                  <a:lnTo>
                    <a:pt x="495300" y="285750"/>
                  </a:lnTo>
                  <a:lnTo>
                    <a:pt x="495300" y="381000"/>
                  </a:lnTo>
                  <a:lnTo>
                    <a:pt x="685800" y="190500"/>
                  </a:lnTo>
                  <a:lnTo>
                    <a:pt x="495300" y="0"/>
                  </a:lnTo>
                  <a:close/>
                </a:path>
              </a:pathLst>
            </a:custGeom>
            <a:solidFill>
              <a:srgbClr val="CDB866"/>
            </a:solidFill>
          </p:spPr>
          <p:txBody>
            <a:bodyPr wrap="square" lIns="0" tIns="0" rIns="0" bIns="0" rtlCol="0"/>
            <a:lstStyle/>
            <a:p>
              <a:endParaRPr/>
            </a:p>
          </p:txBody>
        </p:sp>
        <p:sp>
          <p:nvSpPr>
            <p:cNvPr id="8" name="object 8"/>
            <p:cNvSpPr/>
            <p:nvPr/>
          </p:nvSpPr>
          <p:spPr>
            <a:xfrm>
              <a:off x="3962400" y="1752599"/>
              <a:ext cx="685800" cy="381000"/>
            </a:xfrm>
            <a:custGeom>
              <a:avLst/>
              <a:gdLst/>
              <a:ahLst/>
              <a:cxnLst/>
              <a:rect l="l" t="t" r="r" b="b"/>
              <a:pathLst>
                <a:path w="685800" h="381000">
                  <a:moveTo>
                    <a:pt x="0" y="95250"/>
                  </a:moveTo>
                  <a:lnTo>
                    <a:pt x="495300" y="95250"/>
                  </a:lnTo>
                  <a:lnTo>
                    <a:pt x="495300" y="0"/>
                  </a:lnTo>
                  <a:lnTo>
                    <a:pt x="685800" y="190500"/>
                  </a:lnTo>
                  <a:lnTo>
                    <a:pt x="495300" y="381000"/>
                  </a:lnTo>
                  <a:lnTo>
                    <a:pt x="495300" y="285750"/>
                  </a:lnTo>
                  <a:lnTo>
                    <a:pt x="0" y="285750"/>
                  </a:lnTo>
                  <a:lnTo>
                    <a:pt x="0" y="95250"/>
                  </a:lnTo>
                  <a:close/>
                </a:path>
                <a:path w="685800" h="381000">
                  <a:moveTo>
                    <a:pt x="0" y="0"/>
                  </a:moveTo>
                  <a:lnTo>
                    <a:pt x="0" y="0"/>
                  </a:lnTo>
                </a:path>
                <a:path w="685800" h="381000">
                  <a:moveTo>
                    <a:pt x="685800" y="381000"/>
                  </a:moveTo>
                  <a:lnTo>
                    <a:pt x="685800" y="381000"/>
                  </a:lnTo>
                </a:path>
              </a:pathLst>
            </a:custGeom>
            <a:ln w="9344">
              <a:solidFill>
                <a:srgbClr val="FFFFFF"/>
              </a:solidFill>
            </a:ln>
          </p:spPr>
          <p:txBody>
            <a:bodyPr wrap="square" lIns="0" tIns="0" rIns="0" bIns="0" rtlCol="0"/>
            <a:lstStyle/>
            <a:p>
              <a:endParaRPr/>
            </a:p>
          </p:txBody>
        </p:sp>
      </p:grpSp>
      <p:grpSp>
        <p:nvGrpSpPr>
          <p:cNvPr id="6" name="object 9"/>
          <p:cNvGrpSpPr/>
          <p:nvPr/>
        </p:nvGrpSpPr>
        <p:grpSpPr>
          <a:xfrm>
            <a:off x="5634127" y="2128927"/>
            <a:ext cx="619125" cy="390525"/>
            <a:chOff x="5634127" y="2128927"/>
            <a:chExt cx="619125" cy="390525"/>
          </a:xfrm>
        </p:grpSpPr>
        <p:sp>
          <p:nvSpPr>
            <p:cNvPr id="10" name="object 10"/>
            <p:cNvSpPr/>
            <p:nvPr/>
          </p:nvSpPr>
          <p:spPr>
            <a:xfrm>
              <a:off x="5638800" y="2133599"/>
              <a:ext cx="609600" cy="381000"/>
            </a:xfrm>
            <a:custGeom>
              <a:avLst/>
              <a:gdLst/>
              <a:ahLst/>
              <a:cxnLst/>
              <a:rect l="l" t="t" r="r" b="b"/>
              <a:pathLst>
                <a:path w="609600" h="381000">
                  <a:moveTo>
                    <a:pt x="419100" y="0"/>
                  </a:moveTo>
                  <a:lnTo>
                    <a:pt x="419100" y="95250"/>
                  </a:lnTo>
                  <a:lnTo>
                    <a:pt x="0" y="95250"/>
                  </a:lnTo>
                  <a:lnTo>
                    <a:pt x="0" y="285750"/>
                  </a:lnTo>
                  <a:lnTo>
                    <a:pt x="419100" y="285750"/>
                  </a:lnTo>
                  <a:lnTo>
                    <a:pt x="419100" y="381000"/>
                  </a:lnTo>
                  <a:lnTo>
                    <a:pt x="609600" y="190500"/>
                  </a:lnTo>
                  <a:lnTo>
                    <a:pt x="419100" y="0"/>
                  </a:lnTo>
                  <a:close/>
                </a:path>
              </a:pathLst>
            </a:custGeom>
            <a:solidFill>
              <a:srgbClr val="CDB866"/>
            </a:solidFill>
          </p:spPr>
          <p:txBody>
            <a:bodyPr wrap="square" lIns="0" tIns="0" rIns="0" bIns="0" rtlCol="0"/>
            <a:lstStyle/>
            <a:p>
              <a:endParaRPr/>
            </a:p>
          </p:txBody>
        </p:sp>
        <p:sp>
          <p:nvSpPr>
            <p:cNvPr id="11" name="object 11"/>
            <p:cNvSpPr/>
            <p:nvPr/>
          </p:nvSpPr>
          <p:spPr>
            <a:xfrm>
              <a:off x="5638800" y="2133599"/>
              <a:ext cx="609600" cy="381000"/>
            </a:xfrm>
            <a:custGeom>
              <a:avLst/>
              <a:gdLst/>
              <a:ahLst/>
              <a:cxnLst/>
              <a:rect l="l" t="t" r="r" b="b"/>
              <a:pathLst>
                <a:path w="609600" h="381000">
                  <a:moveTo>
                    <a:pt x="0" y="95250"/>
                  </a:moveTo>
                  <a:lnTo>
                    <a:pt x="419100" y="95250"/>
                  </a:lnTo>
                  <a:lnTo>
                    <a:pt x="419100" y="0"/>
                  </a:lnTo>
                  <a:lnTo>
                    <a:pt x="609600" y="190500"/>
                  </a:lnTo>
                  <a:lnTo>
                    <a:pt x="419100" y="381000"/>
                  </a:lnTo>
                  <a:lnTo>
                    <a:pt x="419100" y="285750"/>
                  </a:lnTo>
                  <a:lnTo>
                    <a:pt x="0" y="285750"/>
                  </a:lnTo>
                  <a:lnTo>
                    <a:pt x="0" y="95250"/>
                  </a:lnTo>
                  <a:close/>
                </a:path>
                <a:path w="609600" h="381000">
                  <a:moveTo>
                    <a:pt x="0" y="0"/>
                  </a:moveTo>
                  <a:lnTo>
                    <a:pt x="0" y="0"/>
                  </a:lnTo>
                </a:path>
                <a:path w="609600" h="381000">
                  <a:moveTo>
                    <a:pt x="609600" y="381000"/>
                  </a:moveTo>
                  <a:lnTo>
                    <a:pt x="609600" y="381000"/>
                  </a:lnTo>
                </a:path>
              </a:pathLst>
            </a:custGeom>
            <a:ln w="9344">
              <a:solidFill>
                <a:srgbClr val="FFFFFF"/>
              </a:solidFill>
            </a:ln>
          </p:spPr>
          <p:txBody>
            <a:bodyPr wrap="square" lIns="0" tIns="0" rIns="0" bIns="0" rtlCol="0"/>
            <a:lstStyle/>
            <a:p>
              <a:endParaRPr/>
            </a:p>
          </p:txBody>
        </p:sp>
      </p:grpSp>
      <p:sp>
        <p:nvSpPr>
          <p:cNvPr id="12" name="Rectangle 11"/>
          <p:cNvSpPr/>
          <p:nvPr/>
        </p:nvSpPr>
        <p:spPr>
          <a:xfrm>
            <a:off x="1785918" y="214290"/>
            <a:ext cx="56551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Metabolic cataract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0700" y="769619"/>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3" name="object 3"/>
          <p:cNvSpPr txBox="1">
            <a:spLocks noGrp="1"/>
          </p:cNvSpPr>
          <p:nvPr>
            <p:ph type="title"/>
          </p:nvPr>
        </p:nvSpPr>
        <p:spPr>
          <a:xfrm>
            <a:off x="930910" y="718820"/>
            <a:ext cx="7759065" cy="1305560"/>
          </a:xfrm>
          <a:prstGeom prst="rect">
            <a:avLst/>
          </a:prstGeom>
        </p:spPr>
        <p:txBody>
          <a:bodyPr vert="horz" wrap="square" lIns="0" tIns="12700" rIns="0" bIns="0" rtlCol="0">
            <a:spAutoFit/>
          </a:bodyPr>
          <a:lstStyle/>
          <a:p>
            <a:pPr marL="12700" marR="5080">
              <a:lnSpc>
                <a:spcPct val="100000"/>
              </a:lnSpc>
              <a:spcBef>
                <a:spcPts val="100"/>
              </a:spcBef>
            </a:pPr>
            <a:r>
              <a:rPr sz="2800" spc="10" dirty="0"/>
              <a:t>Myotonic </a:t>
            </a:r>
            <a:r>
              <a:rPr sz="2800" spc="20" dirty="0"/>
              <a:t>dystrophy: </a:t>
            </a:r>
            <a:r>
              <a:rPr sz="2800" spc="-10" dirty="0"/>
              <a:t>fine </a:t>
            </a:r>
            <a:r>
              <a:rPr sz="2800" spc="20" dirty="0"/>
              <a:t>dust </a:t>
            </a:r>
            <a:r>
              <a:rPr sz="2800" spc="10" dirty="0"/>
              <a:t>like </a:t>
            </a:r>
            <a:r>
              <a:rPr sz="2800" spc="-10" dirty="0"/>
              <a:t>opacities </a:t>
            </a:r>
            <a:r>
              <a:rPr sz="2800" spc="45" dirty="0"/>
              <a:t>with  </a:t>
            </a:r>
            <a:r>
              <a:rPr sz="2800" spc="20" dirty="0"/>
              <a:t>tiny </a:t>
            </a:r>
            <a:r>
              <a:rPr sz="2800" spc="-20" dirty="0"/>
              <a:t>iridescent </a:t>
            </a:r>
            <a:r>
              <a:rPr sz="2800" spc="-5" dirty="0"/>
              <a:t>spots </a:t>
            </a:r>
            <a:r>
              <a:rPr sz="2800" spc="-15" dirty="0"/>
              <a:t>in </a:t>
            </a:r>
            <a:r>
              <a:rPr sz="2800" spc="-35" dirty="0"/>
              <a:t>cortex- </a:t>
            </a:r>
            <a:r>
              <a:rPr sz="2800" u="heavy" spc="-25" dirty="0">
                <a:solidFill>
                  <a:srgbClr val="FFFF00"/>
                </a:solidFill>
                <a:uFill>
                  <a:solidFill>
                    <a:srgbClr val="FFFF00"/>
                  </a:solidFill>
                </a:uFill>
              </a:rPr>
              <a:t>christmas </a:t>
            </a:r>
            <a:r>
              <a:rPr sz="2800" u="heavy" spc="-35" dirty="0">
                <a:solidFill>
                  <a:srgbClr val="FFFF00"/>
                </a:solidFill>
                <a:uFill>
                  <a:solidFill>
                    <a:srgbClr val="FFFF00"/>
                  </a:solidFill>
                </a:uFill>
              </a:rPr>
              <a:t>tree </a:t>
            </a:r>
            <a:r>
              <a:rPr sz="2800" spc="-35" dirty="0">
                <a:solidFill>
                  <a:srgbClr val="FFFF00"/>
                </a:solidFill>
              </a:rPr>
              <a:t> </a:t>
            </a:r>
            <a:r>
              <a:rPr sz="2800" u="heavy" spc="-35" dirty="0">
                <a:solidFill>
                  <a:srgbClr val="FFFF00"/>
                </a:solidFill>
                <a:uFill>
                  <a:solidFill>
                    <a:srgbClr val="FFFF00"/>
                  </a:solidFill>
                </a:uFill>
              </a:rPr>
              <a:t>cataract</a:t>
            </a:r>
            <a:endParaRPr sz="2800"/>
          </a:p>
        </p:txBody>
      </p:sp>
      <p:sp>
        <p:nvSpPr>
          <p:cNvPr id="4" name="object 4"/>
          <p:cNvSpPr txBox="1"/>
          <p:nvPr/>
        </p:nvSpPr>
        <p:spPr>
          <a:xfrm>
            <a:off x="784859" y="2087879"/>
            <a:ext cx="7689215" cy="452120"/>
          </a:xfrm>
          <a:prstGeom prst="rect">
            <a:avLst/>
          </a:prstGeom>
        </p:spPr>
        <p:txBody>
          <a:bodyPr vert="horz" wrap="square" lIns="0" tIns="12700" rIns="0" bIns="0" rtlCol="0">
            <a:spAutoFit/>
          </a:bodyPr>
          <a:lstStyle/>
          <a:p>
            <a:pPr marL="12700">
              <a:lnSpc>
                <a:spcPct val="100000"/>
              </a:lnSpc>
              <a:spcBef>
                <a:spcPts val="100"/>
              </a:spcBef>
            </a:pPr>
            <a:r>
              <a:rPr sz="2800" spc="70" dirty="0">
                <a:solidFill>
                  <a:srgbClr val="FFFFFF"/>
                </a:solidFill>
                <a:latin typeface="Georgia"/>
                <a:cs typeface="Georgia"/>
              </a:rPr>
              <a:t>May </a:t>
            </a:r>
            <a:r>
              <a:rPr sz="2800" spc="5" dirty="0">
                <a:solidFill>
                  <a:srgbClr val="FFFFFF"/>
                </a:solidFill>
                <a:latin typeface="Georgia"/>
                <a:cs typeface="Georgia"/>
              </a:rPr>
              <a:t>progress </a:t>
            </a:r>
            <a:r>
              <a:rPr sz="2800" spc="-15" dirty="0">
                <a:solidFill>
                  <a:srgbClr val="FFFFFF"/>
                </a:solidFill>
                <a:latin typeface="Georgia"/>
                <a:cs typeface="Georgia"/>
              </a:rPr>
              <a:t>to </a:t>
            </a:r>
            <a:r>
              <a:rPr sz="2800" spc="-20" dirty="0">
                <a:solidFill>
                  <a:srgbClr val="FFFF00"/>
                </a:solidFill>
                <a:latin typeface="Georgia"/>
                <a:cs typeface="Georgia"/>
              </a:rPr>
              <a:t>stellate </a:t>
            </a:r>
            <a:r>
              <a:rPr sz="2800" spc="20" dirty="0">
                <a:solidFill>
                  <a:srgbClr val="FFFF00"/>
                </a:solidFill>
                <a:latin typeface="Georgia"/>
                <a:cs typeface="Georgia"/>
              </a:rPr>
              <a:t>opacity </a:t>
            </a:r>
            <a:r>
              <a:rPr sz="2800" spc="-35" dirty="0">
                <a:solidFill>
                  <a:srgbClr val="FFFFFF"/>
                </a:solidFill>
                <a:latin typeface="Georgia"/>
                <a:cs typeface="Georgia"/>
              </a:rPr>
              <a:t>at </a:t>
            </a:r>
            <a:r>
              <a:rPr sz="2800" spc="-10" dirty="0">
                <a:solidFill>
                  <a:srgbClr val="FFFFFF"/>
                </a:solidFill>
                <a:latin typeface="Georgia"/>
                <a:cs typeface="Georgia"/>
              </a:rPr>
              <a:t>posterior</a:t>
            </a:r>
            <a:r>
              <a:rPr sz="2800" spc="90" dirty="0">
                <a:solidFill>
                  <a:srgbClr val="FFFFFF"/>
                </a:solidFill>
                <a:latin typeface="Georgia"/>
                <a:cs typeface="Georgia"/>
              </a:rPr>
              <a:t> </a:t>
            </a:r>
            <a:r>
              <a:rPr sz="2800" spc="20" dirty="0">
                <a:solidFill>
                  <a:srgbClr val="FFFFFF"/>
                </a:solidFill>
                <a:latin typeface="Georgia"/>
                <a:cs typeface="Georgia"/>
              </a:rPr>
              <a:t>pole</a:t>
            </a:r>
            <a:endParaRPr sz="2800">
              <a:latin typeface="Georgia"/>
              <a:cs typeface="Georgia"/>
            </a:endParaRPr>
          </a:p>
        </p:txBody>
      </p:sp>
      <p:sp>
        <p:nvSpPr>
          <p:cNvPr id="5" name="object 5"/>
          <p:cNvSpPr txBox="1"/>
          <p:nvPr/>
        </p:nvSpPr>
        <p:spPr>
          <a:xfrm>
            <a:off x="520700" y="3168650"/>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6" name="object 6"/>
          <p:cNvSpPr txBox="1"/>
          <p:nvPr/>
        </p:nvSpPr>
        <p:spPr>
          <a:xfrm>
            <a:off x="930910" y="3117850"/>
            <a:ext cx="6916420" cy="878840"/>
          </a:xfrm>
          <a:prstGeom prst="rect">
            <a:avLst/>
          </a:prstGeom>
        </p:spPr>
        <p:txBody>
          <a:bodyPr vert="horz" wrap="square" lIns="0" tIns="12700" rIns="0" bIns="0" rtlCol="0">
            <a:spAutoFit/>
          </a:bodyPr>
          <a:lstStyle/>
          <a:p>
            <a:pPr marL="12700" marR="5080">
              <a:lnSpc>
                <a:spcPct val="100000"/>
              </a:lnSpc>
              <a:spcBef>
                <a:spcPts val="100"/>
              </a:spcBef>
            </a:pPr>
            <a:r>
              <a:rPr sz="2800" spc="45" dirty="0">
                <a:solidFill>
                  <a:srgbClr val="FFFFFF"/>
                </a:solidFill>
                <a:latin typeface="Georgia"/>
                <a:cs typeface="Georgia"/>
              </a:rPr>
              <a:t>Atopic </a:t>
            </a:r>
            <a:r>
              <a:rPr sz="2800" spc="-30" dirty="0">
                <a:solidFill>
                  <a:srgbClr val="FFFFFF"/>
                </a:solidFill>
                <a:latin typeface="Georgia"/>
                <a:cs typeface="Georgia"/>
              </a:rPr>
              <a:t>dermatitis: </a:t>
            </a:r>
            <a:r>
              <a:rPr sz="2800" u="heavy" spc="10" dirty="0">
                <a:solidFill>
                  <a:srgbClr val="FFFF00"/>
                </a:solidFill>
                <a:uFill>
                  <a:solidFill>
                    <a:srgbClr val="FFFF00"/>
                  </a:solidFill>
                </a:uFill>
                <a:latin typeface="Georgia"/>
                <a:cs typeface="Georgia"/>
              </a:rPr>
              <a:t>shield</a:t>
            </a:r>
            <a:r>
              <a:rPr sz="2800" spc="10" dirty="0">
                <a:solidFill>
                  <a:srgbClr val="FFFF00"/>
                </a:solidFill>
                <a:latin typeface="Georgia"/>
                <a:cs typeface="Georgia"/>
              </a:rPr>
              <a:t> </a:t>
            </a:r>
            <a:r>
              <a:rPr sz="2800" spc="5" dirty="0">
                <a:solidFill>
                  <a:srgbClr val="FFFFFF"/>
                </a:solidFill>
                <a:latin typeface="Georgia"/>
                <a:cs typeface="Georgia"/>
              </a:rPr>
              <a:t>like </a:t>
            </a:r>
            <a:r>
              <a:rPr sz="2800" dirty="0">
                <a:solidFill>
                  <a:srgbClr val="FFFFFF"/>
                </a:solidFill>
                <a:latin typeface="Georgia"/>
                <a:cs typeface="Georgia"/>
              </a:rPr>
              <a:t>dense </a:t>
            </a:r>
            <a:r>
              <a:rPr sz="2800" spc="-25" dirty="0">
                <a:solidFill>
                  <a:srgbClr val="FFFFFF"/>
                </a:solidFill>
                <a:latin typeface="Georgia"/>
                <a:cs typeface="Georgia"/>
              </a:rPr>
              <a:t>anterior  </a:t>
            </a:r>
            <a:r>
              <a:rPr sz="2800" spc="5" dirty="0">
                <a:solidFill>
                  <a:srgbClr val="FFFFFF"/>
                </a:solidFill>
                <a:latin typeface="Georgia"/>
                <a:cs typeface="Georgia"/>
              </a:rPr>
              <a:t>subcapsular </a:t>
            </a:r>
            <a:r>
              <a:rPr sz="2800" spc="25" dirty="0">
                <a:solidFill>
                  <a:srgbClr val="FFFFFF"/>
                </a:solidFill>
                <a:latin typeface="Georgia"/>
                <a:cs typeface="Georgia"/>
              </a:rPr>
              <a:t>plaque</a:t>
            </a:r>
            <a:endParaRPr sz="2800">
              <a:latin typeface="Georgia"/>
              <a:cs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0700" y="922019"/>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3" name="object 3"/>
          <p:cNvSpPr txBox="1">
            <a:spLocks noGrp="1"/>
          </p:cNvSpPr>
          <p:nvPr>
            <p:ph type="title"/>
          </p:nvPr>
        </p:nvSpPr>
        <p:spPr>
          <a:xfrm>
            <a:off x="930910" y="871220"/>
            <a:ext cx="7748270" cy="878840"/>
          </a:xfrm>
          <a:prstGeom prst="rect">
            <a:avLst/>
          </a:prstGeom>
        </p:spPr>
        <p:txBody>
          <a:bodyPr vert="horz" wrap="square" lIns="0" tIns="12700" rIns="0" bIns="0" rtlCol="0">
            <a:spAutoFit/>
          </a:bodyPr>
          <a:lstStyle/>
          <a:p>
            <a:pPr marL="12700" marR="5080">
              <a:lnSpc>
                <a:spcPct val="100000"/>
              </a:lnSpc>
              <a:spcBef>
                <a:spcPts val="100"/>
              </a:spcBef>
            </a:pPr>
            <a:r>
              <a:rPr sz="2800" spc="-20" dirty="0"/>
              <a:t>Galactosemia: </a:t>
            </a:r>
            <a:r>
              <a:rPr sz="2800" spc="-25" dirty="0"/>
              <a:t>anterior </a:t>
            </a:r>
            <a:r>
              <a:rPr sz="2800" spc="20" dirty="0"/>
              <a:t>and </a:t>
            </a:r>
            <a:r>
              <a:rPr sz="2800" spc="-10" dirty="0"/>
              <a:t>posterior </a:t>
            </a:r>
            <a:r>
              <a:rPr sz="2800" spc="5" dirty="0"/>
              <a:t>subcapsular  </a:t>
            </a:r>
            <a:r>
              <a:rPr sz="2800" spc="-5" dirty="0"/>
              <a:t>lamellar </a:t>
            </a:r>
            <a:r>
              <a:rPr sz="2800" spc="-20" dirty="0"/>
              <a:t>opacities- </a:t>
            </a:r>
            <a:r>
              <a:rPr sz="2800" spc="5" dirty="0">
                <a:solidFill>
                  <a:srgbClr val="FFFF00"/>
                </a:solidFill>
              </a:rPr>
              <a:t>oil </a:t>
            </a:r>
            <a:r>
              <a:rPr sz="2800" spc="30" dirty="0">
                <a:solidFill>
                  <a:srgbClr val="FFFF00"/>
                </a:solidFill>
              </a:rPr>
              <a:t>drop</a:t>
            </a:r>
            <a:r>
              <a:rPr sz="2800" spc="95" dirty="0">
                <a:solidFill>
                  <a:srgbClr val="FFFF00"/>
                </a:solidFill>
              </a:rPr>
              <a:t> </a:t>
            </a:r>
            <a:r>
              <a:rPr sz="2800" spc="-35" dirty="0">
                <a:solidFill>
                  <a:srgbClr val="FFFF00"/>
                </a:solidFill>
              </a:rPr>
              <a:t>cataract</a:t>
            </a:r>
            <a:endParaRPr sz="2800"/>
          </a:p>
        </p:txBody>
      </p:sp>
      <p:sp>
        <p:nvSpPr>
          <p:cNvPr id="4" name="object 4"/>
          <p:cNvSpPr txBox="1"/>
          <p:nvPr/>
        </p:nvSpPr>
        <p:spPr>
          <a:xfrm>
            <a:off x="520700" y="2378710"/>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5" name="object 5"/>
          <p:cNvSpPr txBox="1"/>
          <p:nvPr/>
        </p:nvSpPr>
        <p:spPr>
          <a:xfrm>
            <a:off x="930910" y="2327909"/>
            <a:ext cx="560070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FFFFFF"/>
                </a:solidFill>
                <a:latin typeface="Georgia"/>
                <a:cs typeface="Georgia"/>
              </a:rPr>
              <a:t>Wilsons </a:t>
            </a:r>
            <a:r>
              <a:rPr sz="2800" spc="-25" dirty="0">
                <a:solidFill>
                  <a:srgbClr val="FFFFFF"/>
                </a:solidFill>
                <a:latin typeface="Georgia"/>
                <a:cs typeface="Georgia"/>
              </a:rPr>
              <a:t>disease: </a:t>
            </a:r>
            <a:r>
              <a:rPr sz="2800" spc="30" dirty="0">
                <a:solidFill>
                  <a:srgbClr val="FFFF00"/>
                </a:solidFill>
                <a:latin typeface="Georgia"/>
                <a:cs typeface="Georgia"/>
              </a:rPr>
              <a:t>sunflower</a:t>
            </a:r>
            <a:r>
              <a:rPr sz="2800" spc="50" dirty="0">
                <a:solidFill>
                  <a:srgbClr val="FFFF00"/>
                </a:solidFill>
                <a:latin typeface="Georgia"/>
                <a:cs typeface="Georgia"/>
              </a:rPr>
              <a:t> </a:t>
            </a:r>
            <a:r>
              <a:rPr sz="2800" spc="-35" dirty="0">
                <a:solidFill>
                  <a:srgbClr val="FFFF00"/>
                </a:solidFill>
                <a:latin typeface="Georgia"/>
                <a:cs typeface="Georgia"/>
              </a:rPr>
              <a:t>cataract</a:t>
            </a:r>
            <a:endParaRPr sz="2800">
              <a:latin typeface="Georgia"/>
              <a:cs typeface="Georgia"/>
            </a:endParaRPr>
          </a:p>
        </p:txBody>
      </p:sp>
      <p:sp>
        <p:nvSpPr>
          <p:cNvPr id="6" name="object 6"/>
          <p:cNvSpPr txBox="1"/>
          <p:nvPr/>
        </p:nvSpPr>
        <p:spPr>
          <a:xfrm>
            <a:off x="520700" y="3408679"/>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7" name="object 7"/>
          <p:cNvSpPr txBox="1"/>
          <p:nvPr/>
        </p:nvSpPr>
        <p:spPr>
          <a:xfrm>
            <a:off x="930910" y="3357879"/>
            <a:ext cx="3074035" cy="452120"/>
          </a:xfrm>
          <a:prstGeom prst="rect">
            <a:avLst/>
          </a:prstGeom>
        </p:spPr>
        <p:txBody>
          <a:bodyPr vert="horz" wrap="square" lIns="0" tIns="12700" rIns="0" bIns="0" rtlCol="0">
            <a:spAutoFit/>
          </a:bodyPr>
          <a:lstStyle/>
          <a:p>
            <a:pPr marL="12700">
              <a:lnSpc>
                <a:spcPct val="100000"/>
              </a:lnSpc>
              <a:spcBef>
                <a:spcPts val="100"/>
              </a:spcBef>
            </a:pPr>
            <a:r>
              <a:rPr sz="2800" spc="5" dirty="0">
                <a:solidFill>
                  <a:srgbClr val="FFFFFF"/>
                </a:solidFill>
                <a:latin typeface="Georgia"/>
                <a:cs typeface="Georgia"/>
              </a:rPr>
              <a:t>Parathyroid</a:t>
            </a:r>
            <a:r>
              <a:rPr sz="2800" spc="-40" dirty="0">
                <a:solidFill>
                  <a:srgbClr val="FFFFFF"/>
                </a:solidFill>
                <a:latin typeface="Georgia"/>
                <a:cs typeface="Georgia"/>
              </a:rPr>
              <a:t> </a:t>
            </a:r>
            <a:r>
              <a:rPr sz="2800" spc="-25" dirty="0">
                <a:solidFill>
                  <a:srgbClr val="FFFFFF"/>
                </a:solidFill>
                <a:latin typeface="Georgia"/>
                <a:cs typeface="Georgia"/>
              </a:rPr>
              <a:t>tetany:</a:t>
            </a:r>
            <a:endParaRPr sz="2800">
              <a:latin typeface="Georgia"/>
              <a:cs typeface="Georgia"/>
            </a:endParaRPr>
          </a:p>
        </p:txBody>
      </p:sp>
      <p:sp>
        <p:nvSpPr>
          <p:cNvPr id="8" name="object 8"/>
          <p:cNvSpPr txBox="1"/>
          <p:nvPr/>
        </p:nvSpPr>
        <p:spPr>
          <a:xfrm>
            <a:off x="520700" y="3785870"/>
            <a:ext cx="6958965" cy="1054100"/>
          </a:xfrm>
          <a:prstGeom prst="rect">
            <a:avLst/>
          </a:prstGeom>
        </p:spPr>
        <p:txBody>
          <a:bodyPr vert="horz" wrap="square" lIns="0" tIns="100330" rIns="0" bIns="0" rtlCol="0">
            <a:spAutoFit/>
          </a:bodyPr>
          <a:lstStyle/>
          <a:p>
            <a:pPr marL="12700">
              <a:lnSpc>
                <a:spcPct val="100000"/>
              </a:lnSpc>
              <a:spcBef>
                <a:spcPts val="790"/>
              </a:spcBef>
            </a:pPr>
            <a:r>
              <a:rPr sz="2800" spc="20" dirty="0">
                <a:solidFill>
                  <a:srgbClr val="FFFFFF"/>
                </a:solidFill>
                <a:latin typeface="Georgia"/>
                <a:cs typeface="Georgia"/>
              </a:rPr>
              <a:t>Children </a:t>
            </a:r>
            <a:r>
              <a:rPr sz="2800" spc="-175" dirty="0">
                <a:solidFill>
                  <a:srgbClr val="FFFFFF"/>
                </a:solidFill>
                <a:latin typeface="Georgia"/>
                <a:cs typeface="Georgia"/>
              </a:rPr>
              <a:t>: </a:t>
            </a:r>
            <a:r>
              <a:rPr sz="2800" spc="-5" dirty="0">
                <a:solidFill>
                  <a:srgbClr val="FFFFFF"/>
                </a:solidFill>
                <a:latin typeface="Georgia"/>
                <a:cs typeface="Georgia"/>
              </a:rPr>
              <a:t>lamellar</a:t>
            </a:r>
            <a:r>
              <a:rPr sz="2800" spc="-315" dirty="0">
                <a:solidFill>
                  <a:srgbClr val="FFFFFF"/>
                </a:solidFill>
                <a:latin typeface="Georgia"/>
                <a:cs typeface="Georgia"/>
              </a:rPr>
              <a:t> </a:t>
            </a:r>
            <a:r>
              <a:rPr sz="2800" spc="-10" dirty="0">
                <a:solidFill>
                  <a:srgbClr val="FFFFFF"/>
                </a:solidFill>
                <a:latin typeface="Georgia"/>
                <a:cs typeface="Georgia"/>
              </a:rPr>
              <a:t>opacities</a:t>
            </a:r>
            <a:endParaRPr sz="2800">
              <a:latin typeface="Georgia"/>
              <a:cs typeface="Georgia"/>
            </a:endParaRPr>
          </a:p>
          <a:p>
            <a:pPr marL="12700">
              <a:lnSpc>
                <a:spcPct val="100000"/>
              </a:lnSpc>
              <a:spcBef>
                <a:spcPts val="690"/>
              </a:spcBef>
            </a:pPr>
            <a:r>
              <a:rPr sz="2800" spc="25" dirty="0">
                <a:solidFill>
                  <a:srgbClr val="FFFFFF"/>
                </a:solidFill>
                <a:latin typeface="Georgia"/>
                <a:cs typeface="Georgia"/>
              </a:rPr>
              <a:t>Adults: </a:t>
            </a:r>
            <a:r>
              <a:rPr sz="2800" spc="20" dirty="0">
                <a:solidFill>
                  <a:srgbClr val="FFFFFF"/>
                </a:solidFill>
                <a:latin typeface="Georgia"/>
                <a:cs typeface="Georgia"/>
              </a:rPr>
              <a:t>anterior/ </a:t>
            </a:r>
            <a:r>
              <a:rPr sz="2800" spc="-10" dirty="0">
                <a:solidFill>
                  <a:srgbClr val="FFFFFF"/>
                </a:solidFill>
                <a:latin typeface="Georgia"/>
                <a:cs typeface="Georgia"/>
              </a:rPr>
              <a:t>posterior punctate</a:t>
            </a:r>
            <a:r>
              <a:rPr sz="2800" spc="5" dirty="0">
                <a:solidFill>
                  <a:srgbClr val="FFFFFF"/>
                </a:solidFill>
                <a:latin typeface="Georgia"/>
                <a:cs typeface="Georgia"/>
              </a:rPr>
              <a:t> </a:t>
            </a:r>
            <a:r>
              <a:rPr sz="2800" spc="20" dirty="0">
                <a:solidFill>
                  <a:srgbClr val="FFFFFF"/>
                </a:solidFill>
                <a:latin typeface="Georgia"/>
                <a:cs typeface="Georgia"/>
              </a:rPr>
              <a:t>opacity</a:t>
            </a:r>
            <a:endParaRPr sz="2800">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457200"/>
            <a:ext cx="2669540" cy="2209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49630" y="2928620"/>
            <a:ext cx="209867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Snowflake</a:t>
            </a:r>
            <a:r>
              <a:rPr sz="1800" b="1" spc="-45" dirty="0">
                <a:solidFill>
                  <a:srgbClr val="FFFFFF"/>
                </a:solidFill>
                <a:latin typeface="Arial"/>
                <a:cs typeface="Arial"/>
              </a:rPr>
              <a:t> </a:t>
            </a:r>
            <a:r>
              <a:rPr sz="1800" b="1" spc="-10" dirty="0">
                <a:solidFill>
                  <a:srgbClr val="FFFFFF"/>
                </a:solidFill>
                <a:latin typeface="Arial"/>
                <a:cs typeface="Arial"/>
              </a:rPr>
              <a:t>cataract</a:t>
            </a:r>
            <a:endParaRPr sz="1800">
              <a:latin typeface="Arial"/>
              <a:cs typeface="Arial"/>
            </a:endParaRPr>
          </a:p>
        </p:txBody>
      </p:sp>
      <p:sp>
        <p:nvSpPr>
          <p:cNvPr id="4" name="object 4"/>
          <p:cNvSpPr/>
          <p:nvPr/>
        </p:nvSpPr>
        <p:spPr>
          <a:xfrm>
            <a:off x="3429000" y="457200"/>
            <a:ext cx="2696210" cy="21336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599179" y="2928620"/>
            <a:ext cx="256032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Arial"/>
                <a:cs typeface="Arial"/>
              </a:rPr>
              <a:t>Christmas </a:t>
            </a:r>
            <a:r>
              <a:rPr sz="1800" b="1" spc="-5" dirty="0">
                <a:solidFill>
                  <a:srgbClr val="FFFFFF"/>
                </a:solidFill>
                <a:latin typeface="Arial"/>
                <a:cs typeface="Arial"/>
              </a:rPr>
              <a:t>tree</a:t>
            </a:r>
            <a:r>
              <a:rPr sz="1800" b="1" spc="-30" dirty="0">
                <a:solidFill>
                  <a:srgbClr val="FFFFFF"/>
                </a:solidFill>
                <a:latin typeface="Arial"/>
                <a:cs typeface="Arial"/>
              </a:rPr>
              <a:t> </a:t>
            </a:r>
            <a:r>
              <a:rPr sz="1800" b="1" spc="-10" dirty="0">
                <a:solidFill>
                  <a:srgbClr val="FFFFFF"/>
                </a:solidFill>
                <a:latin typeface="Arial"/>
                <a:cs typeface="Arial"/>
              </a:rPr>
              <a:t>cataract</a:t>
            </a:r>
            <a:endParaRPr sz="1800">
              <a:latin typeface="Arial"/>
              <a:cs typeface="Arial"/>
            </a:endParaRPr>
          </a:p>
        </p:txBody>
      </p:sp>
      <p:sp>
        <p:nvSpPr>
          <p:cNvPr id="6" name="object 6"/>
          <p:cNvSpPr/>
          <p:nvPr/>
        </p:nvSpPr>
        <p:spPr>
          <a:xfrm>
            <a:off x="6324600" y="381000"/>
            <a:ext cx="2667000" cy="32004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81000" y="3352800"/>
            <a:ext cx="2590800" cy="243840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622300" y="6129020"/>
            <a:ext cx="21056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Oil </a:t>
            </a:r>
            <a:r>
              <a:rPr sz="1800" b="1" spc="-5" dirty="0">
                <a:solidFill>
                  <a:srgbClr val="FFFFFF"/>
                </a:solidFill>
                <a:latin typeface="Arial"/>
                <a:cs typeface="Arial"/>
              </a:rPr>
              <a:t>droplet</a:t>
            </a:r>
            <a:r>
              <a:rPr sz="1800" b="1" spc="-65" dirty="0">
                <a:solidFill>
                  <a:srgbClr val="FFFFFF"/>
                </a:solidFill>
                <a:latin typeface="Arial"/>
                <a:cs typeface="Arial"/>
              </a:rPr>
              <a:t> </a:t>
            </a:r>
            <a:r>
              <a:rPr sz="1800" b="1" spc="-10" dirty="0">
                <a:solidFill>
                  <a:srgbClr val="FFFFFF"/>
                </a:solidFill>
                <a:latin typeface="Arial"/>
                <a:cs typeface="Arial"/>
              </a:rPr>
              <a:t>cataract</a:t>
            </a:r>
            <a:endParaRPr sz="1800">
              <a:latin typeface="Arial"/>
              <a:cs typeface="Arial"/>
            </a:endParaRPr>
          </a:p>
        </p:txBody>
      </p:sp>
      <p:sp>
        <p:nvSpPr>
          <p:cNvPr id="9" name="object 9"/>
          <p:cNvSpPr/>
          <p:nvPr/>
        </p:nvSpPr>
        <p:spPr>
          <a:xfrm>
            <a:off x="3581400" y="3429000"/>
            <a:ext cx="2630170" cy="2286000"/>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3820159" y="6129020"/>
            <a:ext cx="207391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Sunflower</a:t>
            </a:r>
            <a:r>
              <a:rPr sz="1800" b="1" spc="-50" dirty="0">
                <a:solidFill>
                  <a:srgbClr val="FFFFFF"/>
                </a:solidFill>
                <a:latin typeface="Arial"/>
                <a:cs typeface="Arial"/>
              </a:rPr>
              <a:t> </a:t>
            </a:r>
            <a:r>
              <a:rPr sz="1800" b="1" spc="-10" dirty="0">
                <a:solidFill>
                  <a:srgbClr val="FFFFFF"/>
                </a:solidFill>
                <a:latin typeface="Arial"/>
                <a:cs typeface="Arial"/>
              </a:rPr>
              <a:t>cataract</a:t>
            </a:r>
            <a:endParaRPr sz="18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1830" y="1764029"/>
            <a:ext cx="104139" cy="283210"/>
          </a:xfrm>
          <a:prstGeom prst="rect">
            <a:avLst/>
          </a:prstGeom>
        </p:spPr>
        <p:txBody>
          <a:bodyPr vert="horz" wrap="square" lIns="0" tIns="11430" rIns="0" bIns="0" rtlCol="0">
            <a:spAutoFit/>
          </a:bodyPr>
          <a:lstStyle/>
          <a:p>
            <a:pPr marL="12700">
              <a:lnSpc>
                <a:spcPct val="100000"/>
              </a:lnSpc>
              <a:spcBef>
                <a:spcPts val="90"/>
              </a:spcBef>
            </a:pPr>
            <a:r>
              <a:rPr sz="1700" spc="-1085" dirty="0">
                <a:solidFill>
                  <a:srgbClr val="F8F8F8"/>
                </a:solidFill>
                <a:latin typeface="UnDotum"/>
                <a:cs typeface="UnDotum"/>
              </a:rPr>
              <a:t></a:t>
            </a:r>
            <a:endParaRPr sz="1700">
              <a:latin typeface="UnDotum"/>
              <a:cs typeface="UnDotum"/>
            </a:endParaRPr>
          </a:p>
        </p:txBody>
      </p:sp>
      <p:sp>
        <p:nvSpPr>
          <p:cNvPr id="4" name="object 4"/>
          <p:cNvSpPr txBox="1">
            <a:spLocks noGrp="1"/>
          </p:cNvSpPr>
          <p:nvPr>
            <p:ph type="title"/>
          </p:nvPr>
        </p:nvSpPr>
        <p:spPr>
          <a:prstGeom prst="rect">
            <a:avLst/>
          </a:prstGeom>
        </p:spPr>
        <p:txBody>
          <a:bodyPr vert="horz" wrap="square" lIns="0" tIns="247649" rIns="0" bIns="0" rtlCol="0">
            <a:spAutoFit/>
          </a:bodyPr>
          <a:lstStyle/>
          <a:p>
            <a:pPr marL="795655" marR="5080">
              <a:lnSpc>
                <a:spcPct val="113799"/>
              </a:lnSpc>
              <a:spcBef>
                <a:spcPts val="100"/>
              </a:spcBef>
            </a:pPr>
            <a:r>
              <a:rPr dirty="0"/>
              <a:t>Corticosteroid </a:t>
            </a:r>
            <a:r>
              <a:rPr spc="-30" dirty="0"/>
              <a:t>cataract </a:t>
            </a:r>
            <a:r>
              <a:rPr spc="-165" dirty="0"/>
              <a:t>: </a:t>
            </a:r>
            <a:r>
              <a:rPr spc="-10" dirty="0"/>
              <a:t>posterior </a:t>
            </a:r>
            <a:r>
              <a:rPr spc="5" dirty="0"/>
              <a:t>subcapsular  </a:t>
            </a:r>
            <a:r>
              <a:rPr spc="-30" dirty="0"/>
              <a:t>cataract</a:t>
            </a:r>
          </a:p>
        </p:txBody>
      </p:sp>
      <p:sp>
        <p:nvSpPr>
          <p:cNvPr id="5" name="object 5"/>
          <p:cNvSpPr txBox="1"/>
          <p:nvPr/>
        </p:nvSpPr>
        <p:spPr>
          <a:xfrm>
            <a:off x="671830" y="2748279"/>
            <a:ext cx="104139" cy="283210"/>
          </a:xfrm>
          <a:prstGeom prst="rect">
            <a:avLst/>
          </a:prstGeom>
        </p:spPr>
        <p:txBody>
          <a:bodyPr vert="horz" wrap="square" lIns="0" tIns="11430" rIns="0" bIns="0" rtlCol="0">
            <a:spAutoFit/>
          </a:bodyPr>
          <a:lstStyle/>
          <a:p>
            <a:pPr marL="12700">
              <a:lnSpc>
                <a:spcPct val="100000"/>
              </a:lnSpc>
              <a:spcBef>
                <a:spcPts val="90"/>
              </a:spcBef>
            </a:pPr>
            <a:r>
              <a:rPr sz="1700" spc="-1085" dirty="0">
                <a:solidFill>
                  <a:srgbClr val="F8F8F8"/>
                </a:solidFill>
                <a:latin typeface="UnDotum"/>
                <a:cs typeface="UnDotum"/>
              </a:rPr>
              <a:t></a:t>
            </a:r>
            <a:endParaRPr sz="1700">
              <a:latin typeface="UnDotum"/>
              <a:cs typeface="UnDotum"/>
            </a:endParaRPr>
          </a:p>
        </p:txBody>
      </p:sp>
      <p:sp>
        <p:nvSpPr>
          <p:cNvPr id="6" name="object 6"/>
          <p:cNvSpPr txBox="1"/>
          <p:nvPr/>
        </p:nvSpPr>
        <p:spPr>
          <a:xfrm>
            <a:off x="671830" y="3281679"/>
            <a:ext cx="104139" cy="283210"/>
          </a:xfrm>
          <a:prstGeom prst="rect">
            <a:avLst/>
          </a:prstGeom>
        </p:spPr>
        <p:txBody>
          <a:bodyPr vert="horz" wrap="square" lIns="0" tIns="11430" rIns="0" bIns="0" rtlCol="0">
            <a:spAutoFit/>
          </a:bodyPr>
          <a:lstStyle/>
          <a:p>
            <a:pPr marL="12700">
              <a:lnSpc>
                <a:spcPct val="100000"/>
              </a:lnSpc>
              <a:spcBef>
                <a:spcPts val="90"/>
              </a:spcBef>
            </a:pPr>
            <a:r>
              <a:rPr sz="1700" spc="-1085" dirty="0">
                <a:solidFill>
                  <a:srgbClr val="F8F8F8"/>
                </a:solidFill>
                <a:latin typeface="UnDotum"/>
                <a:cs typeface="UnDotum"/>
              </a:rPr>
              <a:t></a:t>
            </a:r>
            <a:endParaRPr sz="1700">
              <a:latin typeface="UnDotum"/>
              <a:cs typeface="UnDotum"/>
            </a:endParaRPr>
          </a:p>
        </p:txBody>
      </p:sp>
      <p:sp>
        <p:nvSpPr>
          <p:cNvPr id="7" name="object 7"/>
          <p:cNvSpPr txBox="1"/>
          <p:nvPr/>
        </p:nvSpPr>
        <p:spPr>
          <a:xfrm>
            <a:off x="671830" y="3813809"/>
            <a:ext cx="104139" cy="283210"/>
          </a:xfrm>
          <a:prstGeom prst="rect">
            <a:avLst/>
          </a:prstGeom>
        </p:spPr>
        <p:txBody>
          <a:bodyPr vert="horz" wrap="square" lIns="0" tIns="11430" rIns="0" bIns="0" rtlCol="0">
            <a:spAutoFit/>
          </a:bodyPr>
          <a:lstStyle/>
          <a:p>
            <a:pPr marL="12700">
              <a:lnSpc>
                <a:spcPct val="100000"/>
              </a:lnSpc>
              <a:spcBef>
                <a:spcPts val="90"/>
              </a:spcBef>
            </a:pPr>
            <a:r>
              <a:rPr sz="1700" spc="-1085" dirty="0">
                <a:solidFill>
                  <a:srgbClr val="F8F8F8"/>
                </a:solidFill>
                <a:latin typeface="UnDotum"/>
                <a:cs typeface="UnDotum"/>
              </a:rPr>
              <a:t></a:t>
            </a:r>
            <a:endParaRPr sz="1700">
              <a:latin typeface="UnDotum"/>
              <a:cs typeface="UnDotum"/>
            </a:endParaRPr>
          </a:p>
        </p:txBody>
      </p:sp>
      <p:sp>
        <p:nvSpPr>
          <p:cNvPr id="8" name="object 8"/>
          <p:cNvSpPr txBox="1"/>
          <p:nvPr/>
        </p:nvSpPr>
        <p:spPr>
          <a:xfrm>
            <a:off x="671830" y="4347209"/>
            <a:ext cx="104139" cy="283210"/>
          </a:xfrm>
          <a:prstGeom prst="rect">
            <a:avLst/>
          </a:prstGeom>
        </p:spPr>
        <p:txBody>
          <a:bodyPr vert="horz" wrap="square" lIns="0" tIns="11430" rIns="0" bIns="0" rtlCol="0">
            <a:spAutoFit/>
          </a:bodyPr>
          <a:lstStyle/>
          <a:p>
            <a:pPr marL="12700">
              <a:lnSpc>
                <a:spcPct val="100000"/>
              </a:lnSpc>
              <a:spcBef>
                <a:spcPts val="90"/>
              </a:spcBef>
            </a:pPr>
            <a:r>
              <a:rPr sz="1700" spc="-1085" dirty="0">
                <a:solidFill>
                  <a:srgbClr val="F8F8F8"/>
                </a:solidFill>
                <a:latin typeface="UnDotum"/>
                <a:cs typeface="UnDotum"/>
              </a:rPr>
              <a:t></a:t>
            </a:r>
            <a:endParaRPr sz="1700">
              <a:latin typeface="UnDotum"/>
              <a:cs typeface="UnDotum"/>
            </a:endParaRPr>
          </a:p>
        </p:txBody>
      </p:sp>
      <p:sp>
        <p:nvSpPr>
          <p:cNvPr id="9" name="object 9"/>
          <p:cNvSpPr txBox="1"/>
          <p:nvPr/>
        </p:nvSpPr>
        <p:spPr>
          <a:xfrm>
            <a:off x="671830" y="5331459"/>
            <a:ext cx="104139" cy="283210"/>
          </a:xfrm>
          <a:prstGeom prst="rect">
            <a:avLst/>
          </a:prstGeom>
        </p:spPr>
        <p:txBody>
          <a:bodyPr vert="horz" wrap="square" lIns="0" tIns="11430" rIns="0" bIns="0" rtlCol="0">
            <a:spAutoFit/>
          </a:bodyPr>
          <a:lstStyle/>
          <a:p>
            <a:pPr marL="12700">
              <a:lnSpc>
                <a:spcPct val="100000"/>
              </a:lnSpc>
              <a:spcBef>
                <a:spcPts val="90"/>
              </a:spcBef>
            </a:pPr>
            <a:r>
              <a:rPr sz="1700" spc="-1085" dirty="0">
                <a:solidFill>
                  <a:srgbClr val="F8F8F8"/>
                </a:solidFill>
                <a:latin typeface="UnDotum"/>
                <a:cs typeface="UnDotum"/>
              </a:rPr>
              <a:t></a:t>
            </a:r>
            <a:endParaRPr sz="1700">
              <a:latin typeface="UnDotum"/>
              <a:cs typeface="UnDotum"/>
            </a:endParaRPr>
          </a:p>
        </p:txBody>
      </p:sp>
      <p:sp>
        <p:nvSpPr>
          <p:cNvPr id="10" name="object 10"/>
          <p:cNvSpPr txBox="1"/>
          <p:nvPr/>
        </p:nvSpPr>
        <p:spPr>
          <a:xfrm>
            <a:off x="1083310" y="2545080"/>
            <a:ext cx="6744334" cy="3140710"/>
          </a:xfrm>
          <a:prstGeom prst="rect">
            <a:avLst/>
          </a:prstGeom>
        </p:spPr>
        <p:txBody>
          <a:bodyPr vert="horz" wrap="square" lIns="0" tIns="148590" rIns="0" bIns="0" rtlCol="0">
            <a:spAutoFit/>
          </a:bodyPr>
          <a:lstStyle/>
          <a:p>
            <a:pPr marL="12700">
              <a:lnSpc>
                <a:spcPct val="100000"/>
              </a:lnSpc>
              <a:spcBef>
                <a:spcPts val="1170"/>
              </a:spcBef>
            </a:pPr>
            <a:r>
              <a:rPr sz="2600" spc="20" dirty="0">
                <a:solidFill>
                  <a:srgbClr val="FFFFFF"/>
                </a:solidFill>
                <a:latin typeface="Georgia"/>
                <a:cs typeface="Georgia"/>
              </a:rPr>
              <a:t>Chlorpromazine</a:t>
            </a:r>
            <a:r>
              <a:rPr sz="2600" spc="10" dirty="0">
                <a:solidFill>
                  <a:srgbClr val="FFFFFF"/>
                </a:solidFill>
                <a:latin typeface="Georgia"/>
                <a:cs typeface="Georgia"/>
              </a:rPr>
              <a:t> </a:t>
            </a:r>
            <a:r>
              <a:rPr sz="2600" spc="-30" dirty="0">
                <a:solidFill>
                  <a:srgbClr val="FFFFFF"/>
                </a:solidFill>
                <a:latin typeface="Georgia"/>
                <a:cs typeface="Georgia"/>
              </a:rPr>
              <a:t>cataract</a:t>
            </a:r>
            <a:endParaRPr sz="2600">
              <a:latin typeface="Georgia"/>
              <a:cs typeface="Georgia"/>
            </a:endParaRPr>
          </a:p>
          <a:p>
            <a:pPr marL="12700" marR="5080">
              <a:lnSpc>
                <a:spcPts val="4200"/>
              </a:lnSpc>
              <a:spcBef>
                <a:spcPts val="309"/>
              </a:spcBef>
            </a:pPr>
            <a:r>
              <a:rPr sz="2600" spc="-10" dirty="0">
                <a:solidFill>
                  <a:srgbClr val="FFFFFF"/>
                </a:solidFill>
                <a:latin typeface="Georgia"/>
                <a:cs typeface="Georgia"/>
              </a:rPr>
              <a:t>Miotic </a:t>
            </a:r>
            <a:r>
              <a:rPr sz="2600" spc="-30" dirty="0">
                <a:solidFill>
                  <a:srgbClr val="FFFFFF"/>
                </a:solidFill>
                <a:latin typeface="Georgia"/>
                <a:cs typeface="Georgia"/>
              </a:rPr>
              <a:t>cataract </a:t>
            </a:r>
            <a:r>
              <a:rPr sz="2600" spc="-165" dirty="0">
                <a:solidFill>
                  <a:srgbClr val="FFFFFF"/>
                </a:solidFill>
                <a:latin typeface="Georgia"/>
                <a:cs typeface="Georgia"/>
              </a:rPr>
              <a:t>: </a:t>
            </a:r>
            <a:r>
              <a:rPr sz="2600" spc="10" dirty="0">
                <a:solidFill>
                  <a:srgbClr val="FFFFFF"/>
                </a:solidFill>
                <a:latin typeface="Georgia"/>
                <a:cs typeface="Georgia"/>
              </a:rPr>
              <a:t>Anterior </a:t>
            </a:r>
            <a:r>
              <a:rPr sz="2600" spc="5" dirty="0">
                <a:solidFill>
                  <a:srgbClr val="FFFFFF"/>
                </a:solidFill>
                <a:latin typeface="Georgia"/>
                <a:cs typeface="Georgia"/>
              </a:rPr>
              <a:t>subcapsular </a:t>
            </a:r>
            <a:r>
              <a:rPr sz="2600" spc="-30" dirty="0">
                <a:solidFill>
                  <a:srgbClr val="FFFFFF"/>
                </a:solidFill>
                <a:latin typeface="Georgia"/>
                <a:cs typeface="Georgia"/>
              </a:rPr>
              <a:t>cataract  </a:t>
            </a:r>
            <a:r>
              <a:rPr sz="2600" spc="-15" dirty="0">
                <a:solidFill>
                  <a:srgbClr val="FFFFFF"/>
                </a:solidFill>
                <a:latin typeface="Georgia"/>
                <a:cs typeface="Georgia"/>
              </a:rPr>
              <a:t>Trinitrotoluence</a:t>
            </a:r>
            <a:r>
              <a:rPr sz="2600" spc="10" dirty="0">
                <a:solidFill>
                  <a:srgbClr val="FFFFFF"/>
                </a:solidFill>
                <a:latin typeface="Georgia"/>
                <a:cs typeface="Georgia"/>
              </a:rPr>
              <a:t> </a:t>
            </a:r>
            <a:r>
              <a:rPr sz="2600" spc="-30" dirty="0">
                <a:solidFill>
                  <a:srgbClr val="FFFFFF"/>
                </a:solidFill>
                <a:latin typeface="Georgia"/>
                <a:cs typeface="Georgia"/>
              </a:rPr>
              <a:t>cataract</a:t>
            </a:r>
            <a:endParaRPr sz="2600">
              <a:latin typeface="Georgia"/>
              <a:cs typeface="Georgia"/>
            </a:endParaRPr>
          </a:p>
          <a:p>
            <a:pPr marL="12700" marR="949325">
              <a:lnSpc>
                <a:spcPct val="113799"/>
              </a:lnSpc>
              <a:spcBef>
                <a:spcPts val="330"/>
              </a:spcBef>
            </a:pPr>
            <a:r>
              <a:rPr sz="2600" spc="-5" dirty="0">
                <a:solidFill>
                  <a:srgbClr val="FFFFFF"/>
                </a:solidFill>
                <a:latin typeface="Georgia"/>
                <a:cs typeface="Georgia"/>
              </a:rPr>
              <a:t>Other </a:t>
            </a:r>
            <a:r>
              <a:rPr sz="2600" spc="45" dirty="0">
                <a:solidFill>
                  <a:srgbClr val="FFFFFF"/>
                </a:solidFill>
                <a:latin typeface="Georgia"/>
                <a:cs typeface="Georgia"/>
              </a:rPr>
              <a:t>drugs </a:t>
            </a:r>
            <a:r>
              <a:rPr sz="2600" spc="5" dirty="0">
                <a:solidFill>
                  <a:srgbClr val="FFFFFF"/>
                </a:solidFill>
                <a:latin typeface="Georgia"/>
                <a:cs typeface="Georgia"/>
              </a:rPr>
              <a:t>like </a:t>
            </a:r>
            <a:r>
              <a:rPr sz="2600" dirty="0">
                <a:solidFill>
                  <a:srgbClr val="FFFFFF"/>
                </a:solidFill>
                <a:latin typeface="Georgia"/>
                <a:cs typeface="Georgia"/>
              </a:rPr>
              <a:t>busulfan, </a:t>
            </a:r>
            <a:r>
              <a:rPr sz="2600" spc="-5" dirty="0">
                <a:solidFill>
                  <a:srgbClr val="FFFFFF"/>
                </a:solidFill>
                <a:latin typeface="Georgia"/>
                <a:cs typeface="Georgia"/>
              </a:rPr>
              <a:t>chloroquine,  </a:t>
            </a:r>
            <a:r>
              <a:rPr sz="2600" dirty="0">
                <a:solidFill>
                  <a:srgbClr val="FFFFFF"/>
                </a:solidFill>
                <a:latin typeface="Georgia"/>
                <a:cs typeface="Georgia"/>
              </a:rPr>
              <a:t>amiodarone</a:t>
            </a:r>
            <a:endParaRPr sz="2600">
              <a:latin typeface="Georgia"/>
              <a:cs typeface="Georgia"/>
            </a:endParaRPr>
          </a:p>
          <a:p>
            <a:pPr marL="12700">
              <a:lnSpc>
                <a:spcPct val="100000"/>
              </a:lnSpc>
              <a:spcBef>
                <a:spcPts val="1080"/>
              </a:spcBef>
              <a:tabLst>
                <a:tab pos="1155700" algn="l"/>
              </a:tabLst>
            </a:pPr>
            <a:r>
              <a:rPr sz="2600" spc="-10" dirty="0">
                <a:solidFill>
                  <a:srgbClr val="FFFFFF"/>
                </a:solidFill>
                <a:latin typeface="Georgia"/>
                <a:cs typeface="Georgia"/>
              </a:rPr>
              <a:t>Metals	</a:t>
            </a:r>
            <a:r>
              <a:rPr sz="2600" spc="10" dirty="0">
                <a:solidFill>
                  <a:srgbClr val="FFFFFF"/>
                </a:solidFill>
                <a:latin typeface="Georgia"/>
                <a:cs typeface="Georgia"/>
              </a:rPr>
              <a:t>like </a:t>
            </a:r>
            <a:r>
              <a:rPr sz="2600" spc="-25" dirty="0">
                <a:solidFill>
                  <a:srgbClr val="FFFFFF"/>
                </a:solidFill>
                <a:latin typeface="Georgia"/>
                <a:cs typeface="Georgia"/>
              </a:rPr>
              <a:t>iron, </a:t>
            </a:r>
            <a:r>
              <a:rPr sz="2600" spc="35" dirty="0">
                <a:solidFill>
                  <a:srgbClr val="FFFFFF"/>
                </a:solidFill>
                <a:latin typeface="Georgia"/>
                <a:cs typeface="Georgia"/>
              </a:rPr>
              <a:t>gold,</a:t>
            </a:r>
            <a:r>
              <a:rPr sz="2600" spc="65" dirty="0">
                <a:solidFill>
                  <a:srgbClr val="FFFFFF"/>
                </a:solidFill>
                <a:latin typeface="Georgia"/>
                <a:cs typeface="Georgia"/>
              </a:rPr>
              <a:t> </a:t>
            </a:r>
            <a:r>
              <a:rPr sz="2600" spc="10" dirty="0">
                <a:solidFill>
                  <a:srgbClr val="FFFFFF"/>
                </a:solidFill>
                <a:latin typeface="Georgia"/>
                <a:cs typeface="Georgia"/>
              </a:rPr>
              <a:t>copper</a:t>
            </a:r>
            <a:endParaRPr sz="2600">
              <a:latin typeface="Georgia"/>
              <a:cs typeface="Georgia"/>
            </a:endParaRPr>
          </a:p>
        </p:txBody>
      </p:sp>
      <p:sp>
        <p:nvSpPr>
          <p:cNvPr id="11" name="Rectangle 10"/>
          <p:cNvSpPr/>
          <p:nvPr/>
        </p:nvSpPr>
        <p:spPr>
          <a:xfrm>
            <a:off x="714348" y="642918"/>
            <a:ext cx="7643866" cy="707886"/>
          </a:xfrm>
          <a:prstGeom prst="rect">
            <a:avLst/>
          </a:prstGeom>
        </p:spPr>
        <p:txBody>
          <a:bodyPr wrap="square">
            <a:spAutoFit/>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Drug induced and Toxic cataract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224280"/>
          </a:xfrm>
          <a:custGeom>
            <a:avLst/>
            <a:gdLst/>
            <a:ahLst/>
            <a:cxnLst/>
            <a:rect l="l" t="t" r="r" b="b"/>
            <a:pathLst>
              <a:path w="9144000" h="1224280">
                <a:moveTo>
                  <a:pt x="0" y="1223772"/>
                </a:moveTo>
                <a:lnTo>
                  <a:pt x="9144000" y="1223772"/>
                </a:lnTo>
                <a:lnTo>
                  <a:pt x="9144000" y="0"/>
                </a:lnTo>
                <a:lnTo>
                  <a:pt x="0" y="0"/>
                </a:lnTo>
                <a:lnTo>
                  <a:pt x="0" y="1223772"/>
                </a:lnTo>
                <a:close/>
              </a:path>
            </a:pathLst>
          </a:custGeom>
          <a:solidFill>
            <a:srgbClr val="42558D"/>
          </a:solidFill>
        </p:spPr>
        <p:txBody>
          <a:bodyPr wrap="square" lIns="0" tIns="0" rIns="0" bIns="0" rtlCol="0"/>
          <a:lstStyle/>
          <a:p>
            <a:endParaRPr/>
          </a:p>
        </p:txBody>
      </p:sp>
      <p:sp>
        <p:nvSpPr>
          <p:cNvPr id="3" name="object 3"/>
          <p:cNvSpPr txBox="1">
            <a:spLocks noGrp="1"/>
          </p:cNvSpPr>
          <p:nvPr>
            <p:ph type="title"/>
          </p:nvPr>
        </p:nvSpPr>
        <p:spPr>
          <a:xfrm>
            <a:off x="2088260" y="26289"/>
            <a:ext cx="4966970" cy="1122680"/>
          </a:xfrm>
          <a:prstGeom prst="rect">
            <a:avLst/>
          </a:prstGeom>
        </p:spPr>
        <p:txBody>
          <a:bodyPr vert="horz" wrap="square" lIns="0" tIns="12700" rIns="0" bIns="0" rtlCol="0">
            <a:spAutoFit/>
          </a:bodyPr>
          <a:lstStyle/>
          <a:p>
            <a:pPr marL="12700">
              <a:lnSpc>
                <a:spcPct val="100000"/>
              </a:lnSpc>
              <a:spcBef>
                <a:spcPts val="100"/>
              </a:spcBef>
            </a:pPr>
            <a:r>
              <a:rPr sz="7200" spc="-140" dirty="0"/>
              <a:t>CATARACT</a:t>
            </a:r>
            <a:endParaRPr sz="7200"/>
          </a:p>
        </p:txBody>
      </p:sp>
      <p:sp>
        <p:nvSpPr>
          <p:cNvPr id="4" name="object 4"/>
          <p:cNvSpPr/>
          <p:nvPr/>
        </p:nvSpPr>
        <p:spPr>
          <a:xfrm>
            <a:off x="685800" y="2133600"/>
            <a:ext cx="7757159" cy="3505200"/>
          </a:xfrm>
          <a:prstGeom prst="rect">
            <a:avLst/>
          </a:prstGeom>
          <a:blipFill>
            <a:blip r:embed="rId2" cstate="print"/>
            <a:stretch>
              <a:fillRect/>
            </a:stretch>
          </a:blipFill>
        </p:spPr>
        <p:txBody>
          <a:bodyPr wrap="square" lIns="0" tIns="0" rIns="0" bIns="0" rtlCol="0"/>
          <a:lstStyle/>
          <a:p>
            <a:endParaRPr/>
          </a:p>
        </p:txBody>
      </p:sp>
      <p:cxnSp>
        <p:nvCxnSpPr>
          <p:cNvPr id="9" name="Straight Arrow Connector 8"/>
          <p:cNvCxnSpPr/>
          <p:nvPr/>
        </p:nvCxnSpPr>
        <p:spPr>
          <a:xfrm flipV="1">
            <a:off x="142844" y="4214818"/>
            <a:ext cx="1643074"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523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20700" y="1855470"/>
            <a:ext cx="125095" cy="351790"/>
          </a:xfrm>
          <a:prstGeom prst="rect">
            <a:avLst/>
          </a:prstGeom>
        </p:spPr>
        <p:txBody>
          <a:bodyPr vert="horz" wrap="square" lIns="0" tIns="11430" rIns="0" bIns="0" rtlCol="0">
            <a:spAutoFit/>
          </a:bodyPr>
          <a:lstStyle/>
          <a:p>
            <a:pPr marL="12700">
              <a:lnSpc>
                <a:spcPct val="100000"/>
              </a:lnSpc>
              <a:spcBef>
                <a:spcPts val="90"/>
              </a:spcBef>
            </a:pPr>
            <a:r>
              <a:rPr sz="2150" spc="-1370" dirty="0">
                <a:solidFill>
                  <a:srgbClr val="F8F8F8"/>
                </a:solidFill>
                <a:latin typeface="UnDotum"/>
                <a:cs typeface="UnDotum"/>
              </a:rPr>
              <a:t></a:t>
            </a:r>
            <a:endParaRPr sz="2150">
              <a:latin typeface="UnDotum"/>
              <a:cs typeface="UnDotum"/>
            </a:endParaRPr>
          </a:p>
        </p:txBody>
      </p:sp>
      <p:sp>
        <p:nvSpPr>
          <p:cNvPr id="4" name="object 4"/>
          <p:cNvSpPr txBox="1">
            <a:spLocks noGrp="1"/>
          </p:cNvSpPr>
          <p:nvPr>
            <p:ph type="title"/>
          </p:nvPr>
        </p:nvSpPr>
        <p:spPr>
          <a:xfrm>
            <a:off x="930910" y="1769109"/>
            <a:ext cx="1447165" cy="528320"/>
          </a:xfrm>
          <a:prstGeom prst="rect">
            <a:avLst/>
          </a:prstGeom>
        </p:spPr>
        <p:txBody>
          <a:bodyPr vert="horz" wrap="square" lIns="0" tIns="12700" rIns="0" bIns="0" rtlCol="0">
            <a:spAutoFit/>
          </a:bodyPr>
          <a:lstStyle/>
          <a:p>
            <a:pPr marL="12700">
              <a:lnSpc>
                <a:spcPct val="100000"/>
              </a:lnSpc>
              <a:spcBef>
                <a:spcPts val="100"/>
              </a:spcBef>
            </a:pPr>
            <a:r>
              <a:rPr sz="3300" spc="110" dirty="0">
                <a:solidFill>
                  <a:srgbClr val="400081"/>
                </a:solidFill>
              </a:rPr>
              <a:t>C</a:t>
            </a:r>
            <a:r>
              <a:rPr sz="3300" spc="90" dirty="0">
                <a:solidFill>
                  <a:srgbClr val="400081"/>
                </a:solidFill>
              </a:rPr>
              <a:t>a</a:t>
            </a:r>
            <a:r>
              <a:rPr sz="3300" spc="30" dirty="0">
                <a:solidFill>
                  <a:srgbClr val="400081"/>
                </a:solidFill>
              </a:rPr>
              <a:t>us</a:t>
            </a:r>
            <a:r>
              <a:rPr sz="3300" spc="-85" dirty="0">
                <a:solidFill>
                  <a:srgbClr val="400081"/>
                </a:solidFill>
              </a:rPr>
              <a:t>es:</a:t>
            </a:r>
            <a:endParaRPr sz="3300"/>
          </a:p>
        </p:txBody>
      </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12700" marR="3841750">
              <a:lnSpc>
                <a:spcPct val="114100"/>
              </a:lnSpc>
              <a:spcBef>
                <a:spcPts val="100"/>
              </a:spcBef>
            </a:pPr>
            <a:r>
              <a:rPr spc="-25" dirty="0"/>
              <a:t>Concussion– </a:t>
            </a:r>
            <a:r>
              <a:rPr spc="-35" dirty="0">
                <a:solidFill>
                  <a:srgbClr val="FFFF00"/>
                </a:solidFill>
              </a:rPr>
              <a:t>Rosette </a:t>
            </a:r>
            <a:r>
              <a:rPr spc="-30" dirty="0">
                <a:solidFill>
                  <a:srgbClr val="FFFF00"/>
                </a:solidFill>
              </a:rPr>
              <a:t>cataract  </a:t>
            </a:r>
            <a:r>
              <a:rPr spc="-15" dirty="0"/>
              <a:t>Penetrating</a:t>
            </a:r>
            <a:r>
              <a:rPr spc="20" dirty="0"/>
              <a:t> </a:t>
            </a:r>
            <a:r>
              <a:rPr spc="-10" dirty="0"/>
              <a:t>trauma</a:t>
            </a:r>
          </a:p>
          <a:p>
            <a:pPr marL="341630" marR="355600" indent="-328930">
              <a:lnSpc>
                <a:spcPct val="93100"/>
              </a:lnSpc>
              <a:spcBef>
                <a:spcPts val="645"/>
              </a:spcBef>
            </a:pPr>
            <a:r>
              <a:rPr spc="-5" dirty="0"/>
              <a:t>Heat </a:t>
            </a:r>
            <a:r>
              <a:rPr spc="-45" dirty="0"/>
              <a:t>cataract: </a:t>
            </a:r>
            <a:r>
              <a:rPr spc="-20" dirty="0"/>
              <a:t>seen </a:t>
            </a:r>
            <a:r>
              <a:rPr spc="-15" dirty="0"/>
              <a:t>in </a:t>
            </a:r>
            <a:r>
              <a:rPr spc="20" dirty="0"/>
              <a:t>glassworkers and </a:t>
            </a:r>
            <a:r>
              <a:rPr spc="5" dirty="0"/>
              <a:t>ironworkers,  </a:t>
            </a:r>
            <a:r>
              <a:rPr spc="-5" dirty="0"/>
              <a:t>small </a:t>
            </a:r>
            <a:r>
              <a:rPr spc="-15" dirty="0"/>
              <a:t>posterior </a:t>
            </a:r>
            <a:r>
              <a:rPr spc="-20" dirty="0"/>
              <a:t>cortex </a:t>
            </a:r>
            <a:r>
              <a:rPr spc="20" dirty="0"/>
              <a:t>opacity </a:t>
            </a:r>
            <a:r>
              <a:rPr spc="45" dirty="0"/>
              <a:t>with </a:t>
            </a:r>
            <a:r>
              <a:rPr spc="20" dirty="0"/>
              <a:t>zonular  </a:t>
            </a:r>
            <a:r>
              <a:rPr spc="-5" dirty="0"/>
              <a:t>exfoliation</a:t>
            </a:r>
          </a:p>
          <a:p>
            <a:pPr marL="341630" marR="5080" indent="-328930">
              <a:lnSpc>
                <a:spcPts val="2900"/>
              </a:lnSpc>
              <a:spcBef>
                <a:spcPts val="720"/>
              </a:spcBef>
            </a:pPr>
            <a:r>
              <a:rPr spc="-10" dirty="0"/>
              <a:t>Radiation </a:t>
            </a:r>
            <a:r>
              <a:rPr spc="-45" dirty="0"/>
              <a:t>cataract: </a:t>
            </a:r>
            <a:r>
              <a:rPr spc="-15" dirty="0"/>
              <a:t>posterior </a:t>
            </a:r>
            <a:r>
              <a:rPr spc="5" dirty="0"/>
              <a:t>subcapsular </a:t>
            </a:r>
            <a:r>
              <a:rPr spc="-10" dirty="0"/>
              <a:t>opacities </a:t>
            </a:r>
            <a:r>
              <a:rPr spc="-25" dirty="0"/>
              <a:t>near  </a:t>
            </a:r>
            <a:r>
              <a:rPr spc="-10" dirty="0"/>
              <a:t>posterior</a:t>
            </a:r>
            <a:r>
              <a:rPr spc="15" dirty="0"/>
              <a:t> pole</a:t>
            </a:r>
          </a:p>
          <a:p>
            <a:pPr marL="341630" marR="1174750" indent="-328930">
              <a:lnSpc>
                <a:spcPts val="2900"/>
              </a:lnSpc>
              <a:spcBef>
                <a:spcPts val="660"/>
              </a:spcBef>
            </a:pPr>
            <a:r>
              <a:rPr spc="-35" dirty="0"/>
              <a:t>Electric </a:t>
            </a:r>
            <a:r>
              <a:rPr spc="-30" dirty="0"/>
              <a:t>cataract </a:t>
            </a:r>
            <a:r>
              <a:rPr spc="-165" dirty="0"/>
              <a:t>: </a:t>
            </a:r>
            <a:r>
              <a:rPr spc="-25" dirty="0"/>
              <a:t>anterior </a:t>
            </a:r>
            <a:r>
              <a:rPr spc="355" dirty="0"/>
              <a:t>/ </a:t>
            </a:r>
            <a:r>
              <a:rPr spc="-15" dirty="0"/>
              <a:t>posterior iridescent  </a:t>
            </a:r>
            <a:r>
              <a:rPr spc="-10" dirty="0"/>
              <a:t>opacities </a:t>
            </a:r>
            <a:r>
              <a:rPr spc="45" dirty="0"/>
              <a:t>with </a:t>
            </a:r>
            <a:r>
              <a:rPr spc="-20" dirty="0"/>
              <a:t>stellate</a:t>
            </a:r>
            <a:r>
              <a:rPr spc="5" dirty="0"/>
              <a:t> </a:t>
            </a:r>
            <a:r>
              <a:rPr spc="-15" dirty="0"/>
              <a:t>pattern</a:t>
            </a:r>
          </a:p>
        </p:txBody>
      </p:sp>
      <p:sp>
        <p:nvSpPr>
          <p:cNvPr id="6" name="Rectangle 5"/>
          <p:cNvSpPr/>
          <p:nvPr/>
        </p:nvSpPr>
        <p:spPr>
          <a:xfrm>
            <a:off x="1571604" y="428604"/>
            <a:ext cx="628654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Traumatic cataract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687069"/>
            <a:ext cx="3276600" cy="318261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309369" y="4071620"/>
            <a:ext cx="179832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Rosette</a:t>
            </a:r>
            <a:r>
              <a:rPr sz="1800" b="1" spc="-70" dirty="0">
                <a:solidFill>
                  <a:srgbClr val="FFFFFF"/>
                </a:solidFill>
                <a:latin typeface="Arial"/>
                <a:cs typeface="Arial"/>
              </a:rPr>
              <a:t> </a:t>
            </a:r>
            <a:r>
              <a:rPr sz="1800" b="1" spc="-10" dirty="0">
                <a:solidFill>
                  <a:srgbClr val="FFFFFF"/>
                </a:solidFill>
                <a:latin typeface="Arial"/>
                <a:cs typeface="Arial"/>
              </a:rPr>
              <a:t>cataract</a:t>
            </a:r>
            <a:endParaRPr sz="1800">
              <a:latin typeface="Arial"/>
              <a:cs typeface="Arial"/>
            </a:endParaRPr>
          </a:p>
        </p:txBody>
      </p:sp>
      <p:sp>
        <p:nvSpPr>
          <p:cNvPr id="4" name="object 4"/>
          <p:cNvSpPr/>
          <p:nvPr/>
        </p:nvSpPr>
        <p:spPr>
          <a:xfrm>
            <a:off x="4953000" y="3124200"/>
            <a:ext cx="2924809" cy="27432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265420" y="2548890"/>
            <a:ext cx="205232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Traumatic</a:t>
            </a:r>
            <a:r>
              <a:rPr sz="1800" b="1" spc="-65" dirty="0">
                <a:solidFill>
                  <a:srgbClr val="FFFFFF"/>
                </a:solidFill>
                <a:latin typeface="Arial"/>
                <a:cs typeface="Arial"/>
              </a:rPr>
              <a:t> </a:t>
            </a:r>
            <a:r>
              <a:rPr sz="1800" b="1" spc="-10" dirty="0">
                <a:solidFill>
                  <a:srgbClr val="FFFFFF"/>
                </a:solidFill>
                <a:latin typeface="Arial"/>
                <a:cs typeface="Arial"/>
              </a:rPr>
              <a:t>cataract</a:t>
            </a:r>
            <a:endParaRPr sz="1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01980" y="2278379"/>
            <a:ext cx="8099425" cy="1920526"/>
          </a:xfrm>
        </p:spPr>
        <p:txBody>
          <a:bodyPr/>
          <a:lstStyle/>
          <a:p>
            <a:pPr marL="12700" marR="732155">
              <a:lnSpc>
                <a:spcPct val="130300"/>
              </a:lnSpc>
              <a:spcBef>
                <a:spcPts val="10"/>
              </a:spcBef>
            </a:pPr>
            <a:r>
              <a:rPr lang="en-US" sz="2400" spc="-20" dirty="0" smtClean="0">
                <a:solidFill>
                  <a:srgbClr val="400081"/>
                </a:solidFill>
              </a:rPr>
              <a:t>Anatomical </a:t>
            </a:r>
            <a:r>
              <a:rPr lang="en-US" sz="2400" spc="-20" dirty="0" smtClean="0">
                <a:solidFill>
                  <a:srgbClr val="FFFFFF"/>
                </a:solidFill>
              </a:rPr>
              <a:t>: </a:t>
            </a:r>
          </a:p>
          <a:p>
            <a:pPr marL="12700" marR="732155">
              <a:lnSpc>
                <a:spcPct val="130300"/>
              </a:lnSpc>
              <a:spcBef>
                <a:spcPts val="10"/>
              </a:spcBef>
            </a:pPr>
            <a:r>
              <a:rPr lang="en-US" sz="2400" spc="-15" dirty="0" smtClean="0">
                <a:solidFill>
                  <a:srgbClr val="FFFFFF"/>
                </a:solidFill>
              </a:rPr>
              <a:t>Cortical, </a:t>
            </a:r>
          </a:p>
          <a:p>
            <a:pPr marL="12700" marR="732155">
              <a:lnSpc>
                <a:spcPct val="130300"/>
              </a:lnSpc>
              <a:spcBef>
                <a:spcPts val="10"/>
              </a:spcBef>
            </a:pPr>
            <a:r>
              <a:rPr lang="en-US" sz="2400" spc="-5" dirty="0" smtClean="0">
                <a:solidFill>
                  <a:srgbClr val="FFFFFF"/>
                </a:solidFill>
              </a:rPr>
              <a:t>Nuclear, </a:t>
            </a:r>
          </a:p>
          <a:p>
            <a:pPr marL="12700" marR="732155">
              <a:lnSpc>
                <a:spcPct val="130300"/>
              </a:lnSpc>
              <a:spcBef>
                <a:spcPts val="10"/>
              </a:spcBef>
            </a:pPr>
            <a:r>
              <a:rPr lang="en-US" sz="2400" spc="15" dirty="0" err="1" smtClean="0">
                <a:solidFill>
                  <a:srgbClr val="FFFFFF"/>
                </a:solidFill>
              </a:rPr>
              <a:t>Subcapsular</a:t>
            </a:r>
            <a:r>
              <a:rPr lang="en-US" sz="2400" spc="15" dirty="0" smtClean="0">
                <a:solidFill>
                  <a:srgbClr val="FFFFFF"/>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0910" y="1620520"/>
            <a:ext cx="3208020" cy="391160"/>
          </a:xfrm>
          <a:prstGeom prst="rect">
            <a:avLst/>
          </a:prstGeom>
        </p:spPr>
        <p:txBody>
          <a:bodyPr vert="horz" wrap="square" lIns="0" tIns="12700" rIns="0" bIns="0" rtlCol="0">
            <a:spAutoFit/>
          </a:bodyPr>
          <a:lstStyle/>
          <a:p>
            <a:pPr marL="12700">
              <a:lnSpc>
                <a:spcPct val="100000"/>
              </a:lnSpc>
              <a:spcBef>
                <a:spcPts val="100"/>
              </a:spcBef>
            </a:pPr>
            <a:r>
              <a:rPr sz="2400" spc="-10" dirty="0"/>
              <a:t>The </a:t>
            </a:r>
            <a:r>
              <a:rPr sz="2400" spc="-15" dirty="0"/>
              <a:t>most </a:t>
            </a:r>
            <a:r>
              <a:rPr sz="2400" spc="-5" dirty="0"/>
              <a:t>common</a:t>
            </a:r>
            <a:r>
              <a:rPr sz="2400" spc="10" dirty="0"/>
              <a:t> </a:t>
            </a:r>
            <a:r>
              <a:rPr sz="2400" spc="35" dirty="0"/>
              <a:t>type</a:t>
            </a:r>
            <a:endParaRPr sz="2400"/>
          </a:p>
        </p:txBody>
      </p:sp>
      <p:sp>
        <p:nvSpPr>
          <p:cNvPr id="4" name="object 4"/>
          <p:cNvSpPr txBox="1"/>
          <p:nvPr/>
        </p:nvSpPr>
        <p:spPr>
          <a:xfrm>
            <a:off x="520700" y="1682750"/>
            <a:ext cx="97790" cy="680085"/>
          </a:xfrm>
          <a:prstGeom prst="rect">
            <a:avLst/>
          </a:prstGeom>
        </p:spPr>
        <p:txBody>
          <a:bodyPr vert="horz" wrap="square" lIns="0" tIns="13970" rIns="0" bIns="0" rtlCol="0">
            <a:spAutoFit/>
          </a:bodyPr>
          <a:lstStyle/>
          <a:p>
            <a:pPr marL="12700">
              <a:lnSpc>
                <a:spcPct val="100000"/>
              </a:lnSpc>
              <a:spcBef>
                <a:spcPts val="110"/>
              </a:spcBef>
            </a:pPr>
            <a:r>
              <a:rPr sz="1550" spc="-985" dirty="0">
                <a:solidFill>
                  <a:srgbClr val="F8F8F8"/>
                </a:solidFill>
                <a:latin typeface="UnDotum"/>
                <a:cs typeface="UnDotum"/>
              </a:rPr>
              <a:t></a:t>
            </a:r>
            <a:endParaRPr sz="1550">
              <a:latin typeface="UnDotum"/>
              <a:cs typeface="UnDotum"/>
            </a:endParaRPr>
          </a:p>
          <a:p>
            <a:pPr marL="12700">
              <a:lnSpc>
                <a:spcPct val="100000"/>
              </a:lnSpc>
              <a:spcBef>
                <a:spcPts val="1420"/>
              </a:spcBef>
            </a:pPr>
            <a:r>
              <a:rPr sz="1550" spc="-985" dirty="0">
                <a:solidFill>
                  <a:srgbClr val="F8F8F8"/>
                </a:solidFill>
                <a:latin typeface="UnDotum"/>
                <a:cs typeface="UnDotum"/>
              </a:rPr>
              <a:t></a:t>
            </a:r>
            <a:endParaRPr sz="1550">
              <a:latin typeface="UnDotum"/>
              <a:cs typeface="UnDotum"/>
            </a:endParaRPr>
          </a:p>
        </p:txBody>
      </p:sp>
      <p:sp>
        <p:nvSpPr>
          <p:cNvPr id="5" name="object 5"/>
          <p:cNvSpPr txBox="1"/>
          <p:nvPr/>
        </p:nvSpPr>
        <p:spPr>
          <a:xfrm>
            <a:off x="930910" y="2037079"/>
            <a:ext cx="7648575" cy="731520"/>
          </a:xfrm>
          <a:prstGeom prst="rect">
            <a:avLst/>
          </a:prstGeom>
        </p:spPr>
        <p:txBody>
          <a:bodyPr vert="horz" wrap="square" lIns="0" tIns="45085" rIns="0" bIns="0" rtlCol="0">
            <a:spAutoFit/>
          </a:bodyPr>
          <a:lstStyle/>
          <a:p>
            <a:pPr marL="12700" marR="5080">
              <a:lnSpc>
                <a:spcPts val="2680"/>
              </a:lnSpc>
              <a:spcBef>
                <a:spcPts val="355"/>
              </a:spcBef>
            </a:pPr>
            <a:r>
              <a:rPr sz="2400" spc="-10" dirty="0">
                <a:solidFill>
                  <a:srgbClr val="FFFFFF"/>
                </a:solidFill>
                <a:latin typeface="Georgia"/>
                <a:cs typeface="Georgia"/>
              </a:rPr>
              <a:t>Etiopathogenesis </a:t>
            </a:r>
            <a:r>
              <a:rPr sz="2400" spc="-150" dirty="0">
                <a:solidFill>
                  <a:srgbClr val="FFFFFF"/>
                </a:solidFill>
                <a:latin typeface="Georgia"/>
                <a:cs typeface="Georgia"/>
              </a:rPr>
              <a:t>: </a:t>
            </a:r>
            <a:r>
              <a:rPr sz="2400" spc="15" dirty="0">
                <a:solidFill>
                  <a:srgbClr val="FFFFFF"/>
                </a:solidFill>
                <a:latin typeface="Georgia"/>
                <a:cs typeface="Georgia"/>
              </a:rPr>
              <a:t>Hydration </a:t>
            </a:r>
            <a:r>
              <a:rPr sz="2400" spc="45" dirty="0">
                <a:solidFill>
                  <a:srgbClr val="FFFFFF"/>
                </a:solidFill>
                <a:latin typeface="Georgia"/>
                <a:cs typeface="Georgia"/>
              </a:rPr>
              <a:t>followed </a:t>
            </a:r>
            <a:r>
              <a:rPr sz="2400" spc="65" dirty="0">
                <a:solidFill>
                  <a:srgbClr val="FFFFFF"/>
                </a:solidFill>
                <a:latin typeface="Georgia"/>
                <a:cs typeface="Georgia"/>
              </a:rPr>
              <a:t>by </a:t>
            </a:r>
            <a:r>
              <a:rPr sz="2400" dirty="0">
                <a:solidFill>
                  <a:srgbClr val="FFFFFF"/>
                </a:solidFill>
                <a:latin typeface="Georgia"/>
                <a:cs typeface="Georgia"/>
              </a:rPr>
              <a:t>coagulation </a:t>
            </a:r>
            <a:r>
              <a:rPr sz="2400" spc="10" dirty="0">
                <a:solidFill>
                  <a:srgbClr val="FFFFFF"/>
                </a:solidFill>
                <a:latin typeface="Georgia"/>
                <a:cs typeface="Georgia"/>
              </a:rPr>
              <a:t>of  </a:t>
            </a:r>
            <a:r>
              <a:rPr sz="2400" spc="-10" dirty="0">
                <a:solidFill>
                  <a:srgbClr val="FFFFFF"/>
                </a:solidFill>
                <a:latin typeface="Georgia"/>
                <a:cs typeface="Georgia"/>
              </a:rPr>
              <a:t>proteins </a:t>
            </a:r>
            <a:r>
              <a:rPr sz="2400" spc="-20" dirty="0">
                <a:solidFill>
                  <a:srgbClr val="FFFFFF"/>
                </a:solidFill>
                <a:latin typeface="Georgia"/>
                <a:cs typeface="Georgia"/>
              </a:rPr>
              <a:t>in </a:t>
            </a:r>
            <a:r>
              <a:rPr sz="2400" spc="-25" dirty="0">
                <a:solidFill>
                  <a:srgbClr val="FFFFFF"/>
                </a:solidFill>
                <a:latin typeface="Georgia"/>
                <a:cs typeface="Georgia"/>
              </a:rPr>
              <a:t>the</a:t>
            </a:r>
            <a:r>
              <a:rPr sz="2400" spc="85" dirty="0">
                <a:solidFill>
                  <a:srgbClr val="FFFFFF"/>
                </a:solidFill>
                <a:latin typeface="Georgia"/>
                <a:cs typeface="Georgia"/>
              </a:rPr>
              <a:t> </a:t>
            </a:r>
            <a:r>
              <a:rPr sz="2400" spc="-25" dirty="0">
                <a:solidFill>
                  <a:srgbClr val="FFFFFF"/>
                </a:solidFill>
                <a:latin typeface="Georgia"/>
                <a:cs typeface="Georgia"/>
              </a:rPr>
              <a:t>cortex.</a:t>
            </a:r>
            <a:endParaRPr sz="2400">
              <a:latin typeface="Georgia"/>
              <a:cs typeface="Georgia"/>
            </a:endParaRPr>
          </a:p>
        </p:txBody>
      </p:sp>
      <p:sp>
        <p:nvSpPr>
          <p:cNvPr id="6" name="object 6"/>
          <p:cNvSpPr txBox="1"/>
          <p:nvPr/>
        </p:nvSpPr>
        <p:spPr>
          <a:xfrm>
            <a:off x="520700" y="3271520"/>
            <a:ext cx="97790" cy="263525"/>
          </a:xfrm>
          <a:prstGeom prst="rect">
            <a:avLst/>
          </a:prstGeom>
        </p:spPr>
        <p:txBody>
          <a:bodyPr vert="horz" wrap="square" lIns="0" tIns="13970" rIns="0" bIns="0" rtlCol="0">
            <a:spAutoFit/>
          </a:bodyPr>
          <a:lstStyle/>
          <a:p>
            <a:pPr marL="12700">
              <a:lnSpc>
                <a:spcPct val="100000"/>
              </a:lnSpc>
              <a:spcBef>
                <a:spcPts val="110"/>
              </a:spcBef>
            </a:pPr>
            <a:r>
              <a:rPr sz="1550" spc="-985" dirty="0">
                <a:solidFill>
                  <a:srgbClr val="F8F8F8"/>
                </a:solidFill>
                <a:latin typeface="UnDotum"/>
                <a:cs typeface="UnDotum"/>
              </a:rPr>
              <a:t></a:t>
            </a:r>
            <a:endParaRPr sz="1550">
              <a:latin typeface="UnDotum"/>
              <a:cs typeface="UnDotum"/>
            </a:endParaRPr>
          </a:p>
        </p:txBody>
      </p:sp>
      <p:sp>
        <p:nvSpPr>
          <p:cNvPr id="7" name="object 7"/>
          <p:cNvSpPr txBox="1"/>
          <p:nvPr/>
        </p:nvSpPr>
        <p:spPr>
          <a:xfrm>
            <a:off x="825500" y="3158490"/>
            <a:ext cx="3143885" cy="2523490"/>
          </a:xfrm>
          <a:prstGeom prst="rect">
            <a:avLst/>
          </a:prstGeom>
        </p:spPr>
        <p:txBody>
          <a:bodyPr vert="horz" wrap="square" lIns="0" tIns="63500" rIns="0" bIns="0" rtlCol="0">
            <a:spAutoFit/>
          </a:bodyPr>
          <a:lstStyle/>
          <a:p>
            <a:pPr marL="117475">
              <a:lnSpc>
                <a:spcPct val="100000"/>
              </a:lnSpc>
              <a:spcBef>
                <a:spcPts val="500"/>
              </a:spcBef>
            </a:pPr>
            <a:r>
              <a:rPr sz="2400" spc="-35" dirty="0">
                <a:solidFill>
                  <a:srgbClr val="400081"/>
                </a:solidFill>
                <a:latin typeface="Georgia"/>
                <a:cs typeface="Georgia"/>
              </a:rPr>
              <a:t>Stages:</a:t>
            </a:r>
            <a:endParaRPr sz="2400">
              <a:latin typeface="Georgia"/>
              <a:cs typeface="Georgia"/>
            </a:endParaRPr>
          </a:p>
          <a:p>
            <a:pPr marL="443865" indent="-431800">
              <a:lnSpc>
                <a:spcPct val="100000"/>
              </a:lnSpc>
              <a:spcBef>
                <a:spcPts val="400"/>
              </a:spcBef>
              <a:buAutoNum type="arabicParenBoth"/>
              <a:tabLst>
                <a:tab pos="444500" algn="l"/>
              </a:tabLst>
            </a:pPr>
            <a:r>
              <a:rPr sz="2400" spc="-5" dirty="0">
                <a:solidFill>
                  <a:srgbClr val="FFFFFF"/>
                </a:solidFill>
                <a:latin typeface="Georgia"/>
                <a:cs typeface="Georgia"/>
              </a:rPr>
              <a:t>Lamellar</a:t>
            </a:r>
            <a:r>
              <a:rPr sz="2400" spc="-55" dirty="0">
                <a:solidFill>
                  <a:srgbClr val="FFFFFF"/>
                </a:solidFill>
                <a:latin typeface="Georgia"/>
                <a:cs typeface="Georgia"/>
              </a:rPr>
              <a:t> </a:t>
            </a:r>
            <a:r>
              <a:rPr sz="2400" spc="-10" dirty="0">
                <a:solidFill>
                  <a:srgbClr val="FFFFFF"/>
                </a:solidFill>
                <a:latin typeface="Georgia"/>
                <a:cs typeface="Georgia"/>
              </a:rPr>
              <a:t>seperation</a:t>
            </a:r>
            <a:endParaRPr sz="2400">
              <a:latin typeface="Georgia"/>
              <a:cs typeface="Georgia"/>
            </a:endParaRPr>
          </a:p>
          <a:p>
            <a:pPr marL="443865" indent="-431800">
              <a:lnSpc>
                <a:spcPct val="100000"/>
              </a:lnSpc>
              <a:spcBef>
                <a:spcPts val="400"/>
              </a:spcBef>
              <a:buAutoNum type="arabicParenBoth"/>
              <a:tabLst>
                <a:tab pos="444500" algn="l"/>
              </a:tabLst>
            </a:pPr>
            <a:r>
              <a:rPr sz="2400" spc="-25" dirty="0">
                <a:solidFill>
                  <a:srgbClr val="FFFFFF"/>
                </a:solidFill>
                <a:latin typeface="Georgia"/>
                <a:cs typeface="Georgia"/>
              </a:rPr>
              <a:t>Incipient</a:t>
            </a:r>
            <a:r>
              <a:rPr sz="2400" dirty="0">
                <a:solidFill>
                  <a:srgbClr val="FFFFFF"/>
                </a:solidFill>
                <a:latin typeface="Georgia"/>
                <a:cs typeface="Georgia"/>
              </a:rPr>
              <a:t> </a:t>
            </a:r>
            <a:r>
              <a:rPr sz="2400" spc="-30" dirty="0">
                <a:solidFill>
                  <a:srgbClr val="FFFFFF"/>
                </a:solidFill>
                <a:latin typeface="Georgia"/>
                <a:cs typeface="Georgia"/>
              </a:rPr>
              <a:t>cataract</a:t>
            </a:r>
            <a:endParaRPr sz="2400">
              <a:latin typeface="Georgia"/>
              <a:cs typeface="Georgia"/>
            </a:endParaRPr>
          </a:p>
          <a:p>
            <a:pPr marL="443865" indent="-431800">
              <a:lnSpc>
                <a:spcPct val="100000"/>
              </a:lnSpc>
              <a:spcBef>
                <a:spcPts val="390"/>
              </a:spcBef>
              <a:buAutoNum type="arabicParenBoth"/>
              <a:tabLst>
                <a:tab pos="444500" algn="l"/>
              </a:tabLst>
            </a:pPr>
            <a:r>
              <a:rPr sz="2400" spc="-25" dirty="0">
                <a:solidFill>
                  <a:srgbClr val="FFFFFF"/>
                </a:solidFill>
                <a:latin typeface="Georgia"/>
                <a:cs typeface="Georgia"/>
              </a:rPr>
              <a:t>Immature</a:t>
            </a:r>
            <a:r>
              <a:rPr sz="2400" spc="10" dirty="0">
                <a:solidFill>
                  <a:srgbClr val="FFFFFF"/>
                </a:solidFill>
                <a:latin typeface="Georgia"/>
                <a:cs typeface="Georgia"/>
              </a:rPr>
              <a:t> </a:t>
            </a:r>
            <a:r>
              <a:rPr sz="2400" dirty="0">
                <a:solidFill>
                  <a:srgbClr val="FFFFFF"/>
                </a:solidFill>
                <a:latin typeface="Georgia"/>
                <a:cs typeface="Georgia"/>
              </a:rPr>
              <a:t>stage</a:t>
            </a:r>
            <a:endParaRPr sz="2400">
              <a:latin typeface="Georgia"/>
              <a:cs typeface="Georgia"/>
            </a:endParaRPr>
          </a:p>
          <a:p>
            <a:pPr marL="443865" indent="-431800">
              <a:lnSpc>
                <a:spcPct val="100000"/>
              </a:lnSpc>
              <a:spcBef>
                <a:spcPts val="400"/>
              </a:spcBef>
              <a:buAutoNum type="arabicParenBoth"/>
              <a:tabLst>
                <a:tab pos="444500" algn="l"/>
              </a:tabLst>
            </a:pPr>
            <a:r>
              <a:rPr sz="2400" spc="-5" dirty="0">
                <a:solidFill>
                  <a:srgbClr val="FFFFFF"/>
                </a:solidFill>
                <a:latin typeface="Georgia"/>
                <a:cs typeface="Georgia"/>
              </a:rPr>
              <a:t>Mature</a:t>
            </a:r>
            <a:r>
              <a:rPr sz="2400" spc="15" dirty="0">
                <a:solidFill>
                  <a:srgbClr val="FFFFFF"/>
                </a:solidFill>
                <a:latin typeface="Georgia"/>
                <a:cs typeface="Georgia"/>
              </a:rPr>
              <a:t> </a:t>
            </a:r>
            <a:r>
              <a:rPr sz="2400" dirty="0">
                <a:solidFill>
                  <a:srgbClr val="FFFFFF"/>
                </a:solidFill>
                <a:latin typeface="Georgia"/>
                <a:cs typeface="Georgia"/>
              </a:rPr>
              <a:t>stage</a:t>
            </a:r>
            <a:endParaRPr sz="2400">
              <a:latin typeface="Georgia"/>
              <a:cs typeface="Georgia"/>
            </a:endParaRPr>
          </a:p>
          <a:p>
            <a:pPr marL="443865" indent="-431800">
              <a:lnSpc>
                <a:spcPct val="100000"/>
              </a:lnSpc>
              <a:spcBef>
                <a:spcPts val="400"/>
              </a:spcBef>
              <a:buAutoNum type="arabicParenBoth"/>
              <a:tabLst>
                <a:tab pos="444500" algn="l"/>
              </a:tabLst>
            </a:pPr>
            <a:r>
              <a:rPr sz="2400" spc="10" dirty="0">
                <a:solidFill>
                  <a:srgbClr val="FFFFFF"/>
                </a:solidFill>
                <a:latin typeface="Georgia"/>
                <a:cs typeface="Georgia"/>
              </a:rPr>
              <a:t>Hypermature</a:t>
            </a:r>
            <a:r>
              <a:rPr sz="2400" dirty="0">
                <a:solidFill>
                  <a:srgbClr val="FFFFFF"/>
                </a:solidFill>
                <a:latin typeface="Georgia"/>
                <a:cs typeface="Georgia"/>
              </a:rPr>
              <a:t> stage</a:t>
            </a:r>
            <a:endParaRPr sz="2400">
              <a:latin typeface="Georgia"/>
              <a:cs typeface="Georgia"/>
            </a:endParaRPr>
          </a:p>
        </p:txBody>
      </p:sp>
      <p:sp>
        <p:nvSpPr>
          <p:cNvPr id="8" name="Rectangle 7"/>
          <p:cNvSpPr/>
          <p:nvPr/>
        </p:nvSpPr>
        <p:spPr>
          <a:xfrm>
            <a:off x="2285984" y="357166"/>
            <a:ext cx="49444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Cortical cataract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20700" y="1469390"/>
            <a:ext cx="7653020" cy="985519"/>
          </a:xfrm>
          <a:prstGeom prst="rect">
            <a:avLst/>
          </a:prstGeom>
        </p:spPr>
        <p:txBody>
          <a:bodyPr vert="horz" wrap="square" lIns="0" tIns="41910" rIns="0" bIns="0" rtlCol="0">
            <a:spAutoFit/>
          </a:bodyPr>
          <a:lstStyle/>
          <a:p>
            <a:pPr marL="422909" marR="5080" indent="-410209">
              <a:lnSpc>
                <a:spcPts val="2460"/>
              </a:lnSpc>
              <a:spcBef>
                <a:spcPts val="330"/>
              </a:spcBef>
            </a:pPr>
            <a:r>
              <a:rPr sz="2200" spc="-25" dirty="0"/>
              <a:t>Etio-pathogenesis:- Intensification </a:t>
            </a:r>
            <a:r>
              <a:rPr sz="2200" spc="10" dirty="0"/>
              <a:t>of </a:t>
            </a:r>
            <a:r>
              <a:rPr sz="2200" spc="25" dirty="0"/>
              <a:t>age </a:t>
            </a:r>
            <a:r>
              <a:rPr sz="2200" spc="-10" dirty="0"/>
              <a:t>related </a:t>
            </a:r>
            <a:r>
              <a:rPr sz="2200" spc="10" dirty="0"/>
              <a:t>degenerative  </a:t>
            </a:r>
            <a:r>
              <a:rPr sz="2200" dirty="0"/>
              <a:t>changes </a:t>
            </a:r>
            <a:r>
              <a:rPr sz="2200" spc="-5" dirty="0"/>
              <a:t>associated </a:t>
            </a:r>
            <a:r>
              <a:rPr sz="2200" spc="35" dirty="0"/>
              <a:t>with </a:t>
            </a:r>
            <a:r>
              <a:rPr sz="2200" spc="15" dirty="0"/>
              <a:t>dehydration and </a:t>
            </a:r>
            <a:r>
              <a:rPr sz="2200" spc="-10" dirty="0"/>
              <a:t>compaction </a:t>
            </a:r>
            <a:r>
              <a:rPr sz="2200" spc="10" dirty="0"/>
              <a:t>of  </a:t>
            </a:r>
            <a:r>
              <a:rPr sz="2200" dirty="0"/>
              <a:t>nucleus </a:t>
            </a:r>
            <a:r>
              <a:rPr sz="2200" spc="-15" dirty="0"/>
              <a:t>ie </a:t>
            </a:r>
            <a:r>
              <a:rPr sz="2200" dirty="0"/>
              <a:t>nucleur</a:t>
            </a:r>
            <a:r>
              <a:rPr sz="2200" spc="65" dirty="0"/>
              <a:t> </a:t>
            </a:r>
            <a:r>
              <a:rPr sz="2200" spc="-20" dirty="0"/>
              <a:t>sclerosis</a:t>
            </a:r>
            <a:endParaRPr sz="2200"/>
          </a:p>
        </p:txBody>
      </p:sp>
      <p:sp>
        <p:nvSpPr>
          <p:cNvPr id="4" name="object 4"/>
          <p:cNvSpPr txBox="1"/>
          <p:nvPr/>
        </p:nvSpPr>
        <p:spPr>
          <a:xfrm>
            <a:off x="520700" y="2915919"/>
            <a:ext cx="109855" cy="2538730"/>
          </a:xfrm>
          <a:prstGeom prst="rect">
            <a:avLst/>
          </a:prstGeom>
        </p:spPr>
        <p:txBody>
          <a:bodyPr vert="horz" wrap="square" lIns="0" tIns="16510" rIns="0" bIns="0" rtlCol="0">
            <a:spAutoFit/>
          </a:bodyPr>
          <a:lstStyle/>
          <a:p>
            <a:pPr marL="12700">
              <a:lnSpc>
                <a:spcPct val="100000"/>
              </a:lnSpc>
              <a:spcBef>
                <a:spcPts val="130"/>
              </a:spcBef>
            </a:pPr>
            <a:r>
              <a:rPr sz="1400" spc="-880" dirty="0">
                <a:solidFill>
                  <a:srgbClr val="F8F8F8"/>
                </a:solidFill>
                <a:latin typeface="UnDotum"/>
                <a:cs typeface="UnDotum"/>
              </a:rPr>
              <a:t></a:t>
            </a:r>
            <a:endParaRPr sz="1400">
              <a:latin typeface="UnDotum"/>
              <a:cs typeface="UnDotum"/>
            </a:endParaRPr>
          </a:p>
          <a:p>
            <a:pPr marL="12700">
              <a:lnSpc>
                <a:spcPct val="100000"/>
              </a:lnSpc>
              <a:spcBef>
                <a:spcPts val="1330"/>
              </a:spcBef>
            </a:pPr>
            <a:r>
              <a:rPr sz="1400" spc="-740" dirty="0">
                <a:solidFill>
                  <a:srgbClr val="F8F8F8"/>
                </a:solidFill>
                <a:latin typeface="UnDotum"/>
                <a:cs typeface="UnDotum"/>
              </a:rPr>
              <a:t></a:t>
            </a:r>
            <a:endParaRPr sz="1400">
              <a:latin typeface="UnDotum"/>
              <a:cs typeface="UnDotum"/>
            </a:endParaRPr>
          </a:p>
          <a:p>
            <a:pPr marL="12700">
              <a:lnSpc>
                <a:spcPct val="100000"/>
              </a:lnSpc>
              <a:spcBef>
                <a:spcPts val="1330"/>
              </a:spcBef>
            </a:pPr>
            <a:r>
              <a:rPr sz="1400" spc="-740" dirty="0">
                <a:solidFill>
                  <a:srgbClr val="F8F8F8"/>
                </a:solidFill>
                <a:latin typeface="UnDotum"/>
                <a:cs typeface="UnDotum"/>
              </a:rPr>
              <a:t></a:t>
            </a:r>
            <a:endParaRPr sz="1400">
              <a:latin typeface="UnDotum"/>
              <a:cs typeface="UnDotum"/>
            </a:endParaRPr>
          </a:p>
          <a:p>
            <a:pPr marL="12700">
              <a:lnSpc>
                <a:spcPct val="100000"/>
              </a:lnSpc>
              <a:spcBef>
                <a:spcPts val="1340"/>
              </a:spcBef>
            </a:pPr>
            <a:r>
              <a:rPr sz="1400" spc="-740" dirty="0">
                <a:solidFill>
                  <a:srgbClr val="F8F8F8"/>
                </a:solidFill>
                <a:latin typeface="UnDotum"/>
                <a:cs typeface="UnDotum"/>
              </a:rPr>
              <a:t></a:t>
            </a:r>
            <a:endParaRPr sz="1400">
              <a:latin typeface="UnDotum"/>
              <a:cs typeface="UnDotum"/>
            </a:endParaRPr>
          </a:p>
          <a:p>
            <a:pPr marL="12700">
              <a:lnSpc>
                <a:spcPct val="100000"/>
              </a:lnSpc>
              <a:spcBef>
                <a:spcPts val="1330"/>
              </a:spcBef>
            </a:pPr>
            <a:r>
              <a:rPr sz="1400" spc="-740" dirty="0">
                <a:solidFill>
                  <a:srgbClr val="F8F8F8"/>
                </a:solidFill>
                <a:latin typeface="UnDotum"/>
                <a:cs typeface="UnDotum"/>
              </a:rPr>
              <a:t></a:t>
            </a:r>
            <a:endParaRPr sz="1400">
              <a:latin typeface="UnDotum"/>
              <a:cs typeface="UnDotum"/>
            </a:endParaRPr>
          </a:p>
          <a:p>
            <a:pPr marL="12700">
              <a:lnSpc>
                <a:spcPct val="100000"/>
              </a:lnSpc>
              <a:spcBef>
                <a:spcPts val="1330"/>
              </a:spcBef>
            </a:pPr>
            <a:r>
              <a:rPr sz="1400" spc="-740" dirty="0">
                <a:solidFill>
                  <a:srgbClr val="F8F8F8"/>
                </a:solidFill>
                <a:latin typeface="UnDotum"/>
                <a:cs typeface="UnDotum"/>
              </a:rPr>
              <a:t></a:t>
            </a:r>
            <a:endParaRPr sz="1400">
              <a:latin typeface="UnDotum"/>
              <a:cs typeface="UnDotum"/>
            </a:endParaRPr>
          </a:p>
          <a:p>
            <a:pPr marL="12700">
              <a:lnSpc>
                <a:spcPct val="100000"/>
              </a:lnSpc>
              <a:spcBef>
                <a:spcPts val="1330"/>
              </a:spcBef>
            </a:pPr>
            <a:r>
              <a:rPr sz="1400" spc="-740" dirty="0">
                <a:solidFill>
                  <a:srgbClr val="F8F8F8"/>
                </a:solidFill>
                <a:latin typeface="UnDotum"/>
                <a:cs typeface="UnDotum"/>
              </a:rPr>
              <a:t></a:t>
            </a:r>
            <a:endParaRPr sz="1400">
              <a:latin typeface="UnDotum"/>
              <a:cs typeface="UnDotum"/>
            </a:endParaRPr>
          </a:p>
        </p:txBody>
      </p:sp>
      <p:sp>
        <p:nvSpPr>
          <p:cNvPr id="5" name="object 5"/>
          <p:cNvSpPr txBox="1"/>
          <p:nvPr/>
        </p:nvSpPr>
        <p:spPr>
          <a:xfrm>
            <a:off x="930910" y="2811779"/>
            <a:ext cx="7595234" cy="2702560"/>
          </a:xfrm>
          <a:prstGeom prst="rect">
            <a:avLst/>
          </a:prstGeom>
        </p:spPr>
        <p:txBody>
          <a:bodyPr vert="horz" wrap="square" lIns="0" tIns="59690" rIns="0" bIns="0" rtlCol="0">
            <a:spAutoFit/>
          </a:bodyPr>
          <a:lstStyle/>
          <a:p>
            <a:pPr marL="12700">
              <a:lnSpc>
                <a:spcPct val="100000"/>
              </a:lnSpc>
              <a:spcBef>
                <a:spcPts val="470"/>
              </a:spcBef>
            </a:pPr>
            <a:r>
              <a:rPr sz="2200" spc="-40" dirty="0">
                <a:solidFill>
                  <a:srgbClr val="FFFFFF"/>
                </a:solidFill>
                <a:latin typeface="Georgia"/>
                <a:cs typeface="Georgia"/>
              </a:rPr>
              <a:t>Features:</a:t>
            </a:r>
            <a:endParaRPr sz="2200">
              <a:latin typeface="Georgia"/>
              <a:cs typeface="Georgia"/>
            </a:endParaRPr>
          </a:p>
          <a:p>
            <a:pPr marL="12700" marR="3940175">
              <a:lnSpc>
                <a:spcPts val="3020"/>
              </a:lnSpc>
              <a:spcBef>
                <a:spcPts val="155"/>
              </a:spcBef>
            </a:pPr>
            <a:r>
              <a:rPr sz="2200" spc="-35" dirty="0">
                <a:solidFill>
                  <a:srgbClr val="FFFFFF"/>
                </a:solidFill>
                <a:latin typeface="Georgia"/>
                <a:cs typeface="Georgia"/>
              </a:rPr>
              <a:t>start </a:t>
            </a:r>
            <a:r>
              <a:rPr sz="2200" spc="-20" dirty="0">
                <a:solidFill>
                  <a:srgbClr val="FFFFFF"/>
                </a:solidFill>
                <a:latin typeface="Georgia"/>
                <a:cs typeface="Georgia"/>
              </a:rPr>
              <a:t>earlier, </a:t>
            </a:r>
            <a:r>
              <a:rPr sz="2200" spc="15" dirty="0">
                <a:solidFill>
                  <a:srgbClr val="FFFFFF"/>
                </a:solidFill>
                <a:latin typeface="Georgia"/>
                <a:cs typeface="Georgia"/>
              </a:rPr>
              <a:t>generally </a:t>
            </a:r>
            <a:r>
              <a:rPr sz="2200" spc="-5" dirty="0">
                <a:solidFill>
                  <a:srgbClr val="FFFFFF"/>
                </a:solidFill>
                <a:latin typeface="Georgia"/>
                <a:cs typeface="Georgia"/>
              </a:rPr>
              <a:t>on </a:t>
            </a:r>
            <a:r>
              <a:rPr sz="2200" spc="-80" dirty="0">
                <a:solidFill>
                  <a:srgbClr val="FFFFFF"/>
                </a:solidFill>
                <a:latin typeface="Georgia"/>
                <a:cs typeface="Georgia"/>
              </a:rPr>
              <a:t>40’s  </a:t>
            </a:r>
            <a:r>
              <a:rPr sz="2200" spc="15" dirty="0">
                <a:solidFill>
                  <a:srgbClr val="FFFFFF"/>
                </a:solidFill>
                <a:latin typeface="Georgia"/>
                <a:cs typeface="Georgia"/>
              </a:rPr>
              <a:t>Hard </a:t>
            </a:r>
            <a:r>
              <a:rPr sz="2200" spc="-30" dirty="0">
                <a:solidFill>
                  <a:srgbClr val="FFFFFF"/>
                </a:solidFill>
                <a:latin typeface="Georgia"/>
                <a:cs typeface="Georgia"/>
              </a:rPr>
              <a:t>cataract </a:t>
            </a:r>
            <a:r>
              <a:rPr sz="2200" spc="-15" dirty="0">
                <a:solidFill>
                  <a:srgbClr val="FFFFFF"/>
                </a:solidFill>
                <a:latin typeface="Georgia"/>
                <a:cs typeface="Georgia"/>
              </a:rPr>
              <a:t>is</a:t>
            </a:r>
            <a:r>
              <a:rPr sz="2200" spc="50" dirty="0">
                <a:solidFill>
                  <a:srgbClr val="FFFFFF"/>
                </a:solidFill>
                <a:latin typeface="Georgia"/>
                <a:cs typeface="Georgia"/>
              </a:rPr>
              <a:t> </a:t>
            </a:r>
            <a:r>
              <a:rPr sz="2200" dirty="0">
                <a:solidFill>
                  <a:srgbClr val="FFFFFF"/>
                </a:solidFill>
                <a:latin typeface="Georgia"/>
                <a:cs typeface="Georgia"/>
              </a:rPr>
              <a:t>formed.</a:t>
            </a:r>
            <a:endParaRPr sz="2200">
              <a:latin typeface="Georgia"/>
              <a:cs typeface="Georgia"/>
            </a:endParaRPr>
          </a:p>
          <a:p>
            <a:pPr marL="12700">
              <a:lnSpc>
                <a:spcPct val="100000"/>
              </a:lnSpc>
              <a:spcBef>
                <a:spcPts val="204"/>
              </a:spcBef>
            </a:pPr>
            <a:r>
              <a:rPr sz="2200" spc="-15" dirty="0">
                <a:solidFill>
                  <a:srgbClr val="FFFFFF"/>
                </a:solidFill>
                <a:latin typeface="Georgia"/>
                <a:cs typeface="Georgia"/>
              </a:rPr>
              <a:t>Significant </a:t>
            </a:r>
            <a:r>
              <a:rPr sz="2200" spc="-20" dirty="0">
                <a:solidFill>
                  <a:srgbClr val="FFFFFF"/>
                </a:solidFill>
                <a:latin typeface="Georgia"/>
                <a:cs typeface="Georgia"/>
              </a:rPr>
              <a:t>increase </a:t>
            </a:r>
            <a:r>
              <a:rPr sz="2200" spc="-15" dirty="0">
                <a:solidFill>
                  <a:srgbClr val="FFFFFF"/>
                </a:solidFill>
                <a:latin typeface="Georgia"/>
                <a:cs typeface="Georgia"/>
              </a:rPr>
              <a:t>in </a:t>
            </a:r>
            <a:r>
              <a:rPr sz="2200" spc="20" dirty="0">
                <a:solidFill>
                  <a:srgbClr val="FFFFFF"/>
                </a:solidFill>
                <a:latin typeface="Georgia"/>
                <a:cs typeface="Georgia"/>
              </a:rPr>
              <a:t>water </a:t>
            </a:r>
            <a:r>
              <a:rPr sz="2200" dirty="0">
                <a:solidFill>
                  <a:srgbClr val="FFFFFF"/>
                </a:solidFill>
                <a:latin typeface="Georgia"/>
                <a:cs typeface="Georgia"/>
              </a:rPr>
              <a:t>insoluble</a:t>
            </a:r>
            <a:r>
              <a:rPr sz="2200" spc="120" dirty="0">
                <a:solidFill>
                  <a:srgbClr val="FFFFFF"/>
                </a:solidFill>
                <a:latin typeface="Georgia"/>
                <a:cs typeface="Georgia"/>
              </a:rPr>
              <a:t> </a:t>
            </a:r>
            <a:r>
              <a:rPr sz="2200" spc="-15" dirty="0">
                <a:solidFill>
                  <a:srgbClr val="FFFFFF"/>
                </a:solidFill>
                <a:latin typeface="Georgia"/>
                <a:cs typeface="Georgia"/>
              </a:rPr>
              <a:t>protein.</a:t>
            </a:r>
            <a:endParaRPr sz="2200">
              <a:latin typeface="Georgia"/>
              <a:cs typeface="Georgia"/>
            </a:endParaRPr>
          </a:p>
          <a:p>
            <a:pPr marL="12700" marR="5080">
              <a:lnSpc>
                <a:spcPct val="113999"/>
              </a:lnSpc>
            </a:pPr>
            <a:r>
              <a:rPr sz="2200" spc="-10" dirty="0">
                <a:solidFill>
                  <a:srgbClr val="FFFFFF"/>
                </a:solidFill>
                <a:latin typeface="Georgia"/>
                <a:cs typeface="Georgia"/>
              </a:rPr>
              <a:t>Lens </a:t>
            </a:r>
            <a:r>
              <a:rPr sz="2200" spc="-15" dirty="0">
                <a:solidFill>
                  <a:srgbClr val="FFFFFF"/>
                </a:solidFill>
                <a:latin typeface="Georgia"/>
                <a:cs typeface="Georgia"/>
              </a:rPr>
              <a:t>becomes </a:t>
            </a:r>
            <a:r>
              <a:rPr sz="2200" spc="-25" dirty="0">
                <a:solidFill>
                  <a:srgbClr val="FFFFFF"/>
                </a:solidFill>
                <a:latin typeface="Georgia"/>
                <a:cs typeface="Georgia"/>
              </a:rPr>
              <a:t>in-elastic </a:t>
            </a:r>
            <a:r>
              <a:rPr sz="2200" spc="15" dirty="0">
                <a:solidFill>
                  <a:srgbClr val="FFFFFF"/>
                </a:solidFill>
                <a:latin typeface="Georgia"/>
                <a:cs typeface="Georgia"/>
              </a:rPr>
              <a:t>and </a:t>
            </a:r>
            <a:r>
              <a:rPr sz="2200" spc="-5" dirty="0">
                <a:solidFill>
                  <a:srgbClr val="FFFFFF"/>
                </a:solidFill>
                <a:latin typeface="Georgia"/>
                <a:cs typeface="Georgia"/>
              </a:rPr>
              <a:t>looses </a:t>
            </a:r>
            <a:r>
              <a:rPr sz="2200" spc="45" dirty="0">
                <a:solidFill>
                  <a:srgbClr val="FFFFFF"/>
                </a:solidFill>
                <a:latin typeface="Georgia"/>
                <a:cs typeface="Georgia"/>
              </a:rPr>
              <a:t>power </a:t>
            </a:r>
            <a:r>
              <a:rPr sz="2200" spc="10" dirty="0">
                <a:solidFill>
                  <a:srgbClr val="FFFFFF"/>
                </a:solidFill>
                <a:latin typeface="Georgia"/>
                <a:cs typeface="Georgia"/>
              </a:rPr>
              <a:t>of </a:t>
            </a:r>
            <a:r>
              <a:rPr sz="2200" spc="-10" dirty="0">
                <a:solidFill>
                  <a:srgbClr val="FFFFFF"/>
                </a:solidFill>
                <a:latin typeface="Georgia"/>
                <a:cs typeface="Georgia"/>
              </a:rPr>
              <a:t>accommodation.  </a:t>
            </a:r>
            <a:r>
              <a:rPr sz="2200" spc="25" dirty="0">
                <a:solidFill>
                  <a:srgbClr val="FFFFFF"/>
                </a:solidFill>
                <a:latin typeface="Georgia"/>
                <a:cs typeface="Georgia"/>
              </a:rPr>
              <a:t>Changes </a:t>
            </a:r>
            <a:r>
              <a:rPr sz="2200" spc="5" dirty="0">
                <a:solidFill>
                  <a:srgbClr val="FFFFFF"/>
                </a:solidFill>
                <a:latin typeface="Georgia"/>
                <a:cs typeface="Georgia"/>
              </a:rPr>
              <a:t>begin </a:t>
            </a:r>
            <a:r>
              <a:rPr sz="2200" spc="-5" dirty="0">
                <a:solidFill>
                  <a:srgbClr val="FFFFFF"/>
                </a:solidFill>
                <a:latin typeface="Georgia"/>
                <a:cs typeface="Georgia"/>
              </a:rPr>
              <a:t>centrally </a:t>
            </a:r>
            <a:r>
              <a:rPr sz="2200" spc="15" dirty="0">
                <a:solidFill>
                  <a:srgbClr val="FFFFFF"/>
                </a:solidFill>
                <a:latin typeface="Georgia"/>
                <a:cs typeface="Georgia"/>
              </a:rPr>
              <a:t>and </a:t>
            </a:r>
            <a:r>
              <a:rPr sz="2200" spc="55" dirty="0">
                <a:solidFill>
                  <a:srgbClr val="FFFFFF"/>
                </a:solidFill>
                <a:latin typeface="Georgia"/>
                <a:cs typeface="Georgia"/>
              </a:rPr>
              <a:t>slowly </a:t>
            </a:r>
            <a:r>
              <a:rPr sz="2200" spc="10" dirty="0">
                <a:solidFill>
                  <a:srgbClr val="FFFFFF"/>
                </a:solidFill>
                <a:latin typeface="Georgia"/>
                <a:cs typeface="Georgia"/>
              </a:rPr>
              <a:t>spread </a:t>
            </a:r>
            <a:r>
              <a:rPr sz="2200" spc="-20" dirty="0">
                <a:solidFill>
                  <a:srgbClr val="FFFFFF"/>
                </a:solidFill>
                <a:latin typeface="Georgia"/>
                <a:cs typeface="Georgia"/>
              </a:rPr>
              <a:t>to</a:t>
            </a:r>
            <a:r>
              <a:rPr sz="2200" spc="35" dirty="0">
                <a:solidFill>
                  <a:srgbClr val="FFFFFF"/>
                </a:solidFill>
                <a:latin typeface="Georgia"/>
                <a:cs typeface="Georgia"/>
              </a:rPr>
              <a:t> </a:t>
            </a:r>
            <a:r>
              <a:rPr sz="2200" spc="10" dirty="0">
                <a:solidFill>
                  <a:srgbClr val="FFFFFF"/>
                </a:solidFill>
                <a:latin typeface="Georgia"/>
                <a:cs typeface="Georgia"/>
              </a:rPr>
              <a:t>periphery.</a:t>
            </a:r>
            <a:endParaRPr sz="2200">
              <a:latin typeface="Georgia"/>
              <a:cs typeface="Georgia"/>
            </a:endParaRPr>
          </a:p>
          <a:p>
            <a:pPr marL="12700">
              <a:lnSpc>
                <a:spcPct val="100000"/>
              </a:lnSpc>
              <a:spcBef>
                <a:spcPts val="370"/>
              </a:spcBef>
            </a:pPr>
            <a:r>
              <a:rPr sz="2200" spc="10" dirty="0">
                <a:solidFill>
                  <a:srgbClr val="FFFFFF"/>
                </a:solidFill>
                <a:latin typeface="Georgia"/>
                <a:cs typeface="Georgia"/>
              </a:rPr>
              <a:t>Cortex </a:t>
            </a:r>
            <a:r>
              <a:rPr sz="2200" spc="-15" dirty="0">
                <a:solidFill>
                  <a:srgbClr val="FFFFFF"/>
                </a:solidFill>
                <a:latin typeface="Georgia"/>
                <a:cs typeface="Georgia"/>
              </a:rPr>
              <a:t>is</a:t>
            </a:r>
            <a:r>
              <a:rPr sz="2200" spc="20" dirty="0">
                <a:solidFill>
                  <a:srgbClr val="FFFFFF"/>
                </a:solidFill>
                <a:latin typeface="Georgia"/>
                <a:cs typeface="Georgia"/>
              </a:rPr>
              <a:t> </a:t>
            </a:r>
            <a:r>
              <a:rPr sz="2200" spc="-20" dirty="0">
                <a:solidFill>
                  <a:srgbClr val="FFFFFF"/>
                </a:solidFill>
                <a:latin typeface="Georgia"/>
                <a:cs typeface="Georgia"/>
              </a:rPr>
              <a:t>clear</a:t>
            </a:r>
            <a:endParaRPr sz="2200">
              <a:latin typeface="Georgia"/>
              <a:cs typeface="Georgia"/>
            </a:endParaRPr>
          </a:p>
        </p:txBody>
      </p:sp>
      <p:sp>
        <p:nvSpPr>
          <p:cNvPr id="6" name="Rectangle 5"/>
          <p:cNvSpPr/>
          <p:nvPr/>
        </p:nvSpPr>
        <p:spPr>
          <a:xfrm>
            <a:off x="1928794" y="285728"/>
            <a:ext cx="496930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Nuclear cataract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158" y="714356"/>
            <a:ext cx="8786842" cy="566822"/>
          </a:xfrm>
          <a:prstGeom prst="rect">
            <a:avLst/>
          </a:prstGeom>
        </p:spPr>
        <p:txBody>
          <a:bodyPr vert="horz" wrap="square" lIns="0" tIns="12700" rIns="0" bIns="0" rtlCol="0">
            <a:spAutoFit/>
          </a:bodyPr>
          <a:lstStyle/>
          <a:p>
            <a:pPr marL="12700">
              <a:lnSpc>
                <a:spcPct val="100000"/>
              </a:lnSpc>
              <a:spcBef>
                <a:spcPts val="100"/>
              </a:spcBef>
            </a:pPr>
            <a:r>
              <a:rPr lang="en-US" sz="3600" spc="45" dirty="0" smtClean="0">
                <a:solidFill>
                  <a:srgbClr val="400081"/>
                </a:solidFill>
              </a:rPr>
              <a:t>Nuclear Sclerosis</a:t>
            </a:r>
            <a:r>
              <a:rPr sz="3600" spc="-35" smtClean="0">
                <a:solidFill>
                  <a:srgbClr val="400081"/>
                </a:solidFill>
              </a:rPr>
              <a:t>:</a:t>
            </a:r>
            <a:endParaRPr sz="3600"/>
          </a:p>
        </p:txBody>
      </p:sp>
      <p:sp>
        <p:nvSpPr>
          <p:cNvPr id="41986" name="AutoShape 2" descr="Grading in ophthalmology - Eye Health Nep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Grading in ophthalmology - Eye Health Nep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0" name="AutoShape 6" descr="Grading in ophthalmology - Eye Health Nep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NS Grading 1.jpg"/>
          <p:cNvPicPr>
            <a:picLocks noChangeAspect="1"/>
          </p:cNvPicPr>
          <p:nvPr/>
        </p:nvPicPr>
        <p:blipFill>
          <a:blip r:embed="rId2"/>
          <a:stretch>
            <a:fillRect/>
          </a:stretch>
        </p:blipFill>
        <p:spPr>
          <a:xfrm>
            <a:off x="714348" y="1500174"/>
            <a:ext cx="7643865" cy="504024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0700" y="1289049"/>
            <a:ext cx="125095" cy="283210"/>
          </a:xfrm>
          <a:prstGeom prst="rect">
            <a:avLst/>
          </a:prstGeom>
        </p:spPr>
        <p:txBody>
          <a:bodyPr vert="horz" wrap="square" lIns="0" tIns="11430" rIns="0" bIns="0" rtlCol="0">
            <a:spAutoFit/>
          </a:bodyPr>
          <a:lstStyle/>
          <a:p>
            <a:pPr marL="12700">
              <a:lnSpc>
                <a:spcPct val="100000"/>
              </a:lnSpc>
              <a:spcBef>
                <a:spcPts val="90"/>
              </a:spcBef>
            </a:pPr>
            <a:r>
              <a:rPr sz="1700" spc="-919" dirty="0">
                <a:solidFill>
                  <a:srgbClr val="F8F8F8"/>
                </a:solidFill>
                <a:latin typeface="UnDotum"/>
                <a:cs typeface="UnDotum"/>
              </a:rPr>
              <a:t></a:t>
            </a:r>
            <a:endParaRPr sz="1700">
              <a:latin typeface="UnDotum"/>
              <a:cs typeface="UnDotum"/>
            </a:endParaRPr>
          </a:p>
        </p:txBody>
      </p:sp>
      <p:sp>
        <p:nvSpPr>
          <p:cNvPr id="3" name="object 3"/>
          <p:cNvSpPr txBox="1"/>
          <p:nvPr/>
        </p:nvSpPr>
        <p:spPr>
          <a:xfrm>
            <a:off x="930910" y="1221740"/>
            <a:ext cx="7064375" cy="749300"/>
          </a:xfrm>
          <a:prstGeom prst="rect">
            <a:avLst/>
          </a:prstGeom>
        </p:spPr>
        <p:txBody>
          <a:bodyPr vert="horz" wrap="square" lIns="0" tIns="80645" rIns="0" bIns="0" rtlCol="0">
            <a:spAutoFit/>
          </a:bodyPr>
          <a:lstStyle/>
          <a:p>
            <a:pPr marL="12700" marR="5080">
              <a:lnSpc>
                <a:spcPts val="2580"/>
              </a:lnSpc>
              <a:spcBef>
                <a:spcPts val="635"/>
              </a:spcBef>
            </a:pPr>
            <a:r>
              <a:rPr sz="2600" dirty="0">
                <a:solidFill>
                  <a:srgbClr val="FFFFFF"/>
                </a:solidFill>
                <a:latin typeface="Georgia"/>
                <a:cs typeface="Georgia"/>
              </a:rPr>
              <a:t>Deposition </a:t>
            </a:r>
            <a:r>
              <a:rPr sz="2600" spc="10" dirty="0">
                <a:solidFill>
                  <a:srgbClr val="FFFFFF"/>
                </a:solidFill>
                <a:latin typeface="Georgia"/>
                <a:cs typeface="Georgia"/>
              </a:rPr>
              <a:t>of </a:t>
            </a:r>
            <a:r>
              <a:rPr sz="2600" spc="15" dirty="0">
                <a:solidFill>
                  <a:srgbClr val="FFFFFF"/>
                </a:solidFill>
                <a:latin typeface="Georgia"/>
                <a:cs typeface="Georgia"/>
              </a:rPr>
              <a:t>tryptophan </a:t>
            </a:r>
            <a:r>
              <a:rPr sz="2600" spc="40" dirty="0">
                <a:solidFill>
                  <a:srgbClr val="FFFFFF"/>
                </a:solidFill>
                <a:latin typeface="Georgia"/>
                <a:cs typeface="Georgia"/>
              </a:rPr>
              <a:t>derived </a:t>
            </a:r>
            <a:r>
              <a:rPr sz="2600" spc="5" dirty="0">
                <a:solidFill>
                  <a:srgbClr val="FFFFFF"/>
                </a:solidFill>
                <a:latin typeface="Georgia"/>
                <a:cs typeface="Georgia"/>
              </a:rPr>
              <a:t>pigments </a:t>
            </a:r>
            <a:r>
              <a:rPr sz="2600" spc="-30" dirty="0">
                <a:solidFill>
                  <a:srgbClr val="FFFFFF"/>
                </a:solidFill>
                <a:latin typeface="Georgia"/>
                <a:cs typeface="Georgia"/>
              </a:rPr>
              <a:t>that  </a:t>
            </a:r>
            <a:r>
              <a:rPr sz="2600" spc="50" dirty="0">
                <a:solidFill>
                  <a:srgbClr val="FFFFFF"/>
                </a:solidFill>
                <a:latin typeface="Georgia"/>
                <a:cs typeface="Georgia"/>
              </a:rPr>
              <a:t>gives </a:t>
            </a:r>
            <a:r>
              <a:rPr sz="2600" spc="-25" dirty="0">
                <a:solidFill>
                  <a:srgbClr val="FFFFFF"/>
                </a:solidFill>
                <a:latin typeface="Georgia"/>
                <a:cs typeface="Georgia"/>
              </a:rPr>
              <a:t>characteristic </a:t>
            </a:r>
            <a:r>
              <a:rPr sz="2600" dirty="0">
                <a:solidFill>
                  <a:srgbClr val="FFFFFF"/>
                </a:solidFill>
                <a:latin typeface="Georgia"/>
                <a:cs typeface="Georgia"/>
              </a:rPr>
              <a:t>colour </a:t>
            </a:r>
            <a:r>
              <a:rPr sz="2600" spc="-20" dirty="0">
                <a:solidFill>
                  <a:srgbClr val="FFFFFF"/>
                </a:solidFill>
                <a:latin typeface="Georgia"/>
                <a:cs typeface="Georgia"/>
              </a:rPr>
              <a:t>to</a:t>
            </a:r>
            <a:r>
              <a:rPr sz="2600" spc="40" dirty="0">
                <a:solidFill>
                  <a:srgbClr val="FFFFFF"/>
                </a:solidFill>
                <a:latin typeface="Georgia"/>
                <a:cs typeface="Georgia"/>
              </a:rPr>
              <a:t> </a:t>
            </a:r>
            <a:r>
              <a:rPr sz="2600" spc="5" dirty="0">
                <a:solidFill>
                  <a:srgbClr val="FFFFFF"/>
                </a:solidFill>
                <a:latin typeface="Georgia"/>
                <a:cs typeface="Georgia"/>
              </a:rPr>
              <a:t>nucleus</a:t>
            </a:r>
            <a:endParaRPr sz="2600">
              <a:latin typeface="Georgia"/>
              <a:cs typeface="Georgia"/>
            </a:endParaRPr>
          </a:p>
        </p:txBody>
      </p:sp>
      <p:sp>
        <p:nvSpPr>
          <p:cNvPr id="4" name="object 4"/>
          <p:cNvSpPr txBox="1"/>
          <p:nvPr/>
        </p:nvSpPr>
        <p:spPr>
          <a:xfrm>
            <a:off x="520700" y="1959609"/>
            <a:ext cx="4206240" cy="1242060"/>
          </a:xfrm>
          <a:prstGeom prst="rect">
            <a:avLst/>
          </a:prstGeom>
        </p:spPr>
        <p:txBody>
          <a:bodyPr vert="horz" wrap="square" lIns="0" tIns="14604" rIns="0" bIns="0" rtlCol="0">
            <a:spAutoFit/>
          </a:bodyPr>
          <a:lstStyle/>
          <a:p>
            <a:pPr marL="12700" marR="5080">
              <a:lnSpc>
                <a:spcPts val="3229"/>
              </a:lnSpc>
              <a:spcBef>
                <a:spcPts val="114"/>
              </a:spcBef>
            </a:pPr>
            <a:r>
              <a:rPr sz="2600" spc="-30" dirty="0">
                <a:solidFill>
                  <a:srgbClr val="FFFF00"/>
                </a:solidFill>
                <a:latin typeface="Georgia"/>
                <a:cs typeface="Georgia"/>
              </a:rPr>
              <a:t>cataracta </a:t>
            </a:r>
            <a:r>
              <a:rPr sz="2600" spc="-25" dirty="0">
                <a:solidFill>
                  <a:srgbClr val="FFFF00"/>
                </a:solidFill>
                <a:latin typeface="Georgia"/>
                <a:cs typeface="Georgia"/>
              </a:rPr>
              <a:t>brunescens</a:t>
            </a:r>
            <a:r>
              <a:rPr sz="2600" spc="-25" dirty="0">
                <a:solidFill>
                  <a:srgbClr val="FFFFFF"/>
                </a:solidFill>
                <a:latin typeface="Georgia"/>
                <a:cs typeface="Georgia"/>
              </a:rPr>
              <a:t>- </a:t>
            </a:r>
            <a:r>
              <a:rPr sz="2600" spc="35" dirty="0">
                <a:solidFill>
                  <a:srgbClr val="FFFFFF"/>
                </a:solidFill>
                <a:latin typeface="Georgia"/>
                <a:cs typeface="Georgia"/>
              </a:rPr>
              <a:t>brown  </a:t>
            </a:r>
            <a:r>
              <a:rPr sz="2600" spc="-30" dirty="0">
                <a:solidFill>
                  <a:srgbClr val="FFFF00"/>
                </a:solidFill>
                <a:latin typeface="Georgia"/>
                <a:cs typeface="Georgia"/>
              </a:rPr>
              <a:t>cataracta </a:t>
            </a:r>
            <a:r>
              <a:rPr sz="2600" spc="-10" dirty="0">
                <a:solidFill>
                  <a:srgbClr val="FFFF00"/>
                </a:solidFill>
                <a:latin typeface="Georgia"/>
                <a:cs typeface="Georgia"/>
              </a:rPr>
              <a:t>nigra</a:t>
            </a:r>
            <a:r>
              <a:rPr sz="2600" spc="-10" dirty="0">
                <a:solidFill>
                  <a:srgbClr val="FFFFFF"/>
                </a:solidFill>
                <a:latin typeface="Georgia"/>
                <a:cs typeface="Georgia"/>
              </a:rPr>
              <a:t>- </a:t>
            </a:r>
            <a:r>
              <a:rPr sz="2600" spc="-5" dirty="0">
                <a:solidFill>
                  <a:srgbClr val="FFFFFF"/>
                </a:solidFill>
                <a:latin typeface="Georgia"/>
                <a:cs typeface="Georgia"/>
              </a:rPr>
              <a:t>black  </a:t>
            </a:r>
            <a:r>
              <a:rPr sz="2600" spc="-5" dirty="0">
                <a:solidFill>
                  <a:srgbClr val="FFFF00"/>
                </a:solidFill>
                <a:latin typeface="Georgia"/>
                <a:cs typeface="Georgia"/>
              </a:rPr>
              <a:t>Cataracta </a:t>
            </a:r>
            <a:r>
              <a:rPr sz="2600" spc="-20" dirty="0">
                <a:solidFill>
                  <a:srgbClr val="FFFF00"/>
                </a:solidFill>
                <a:latin typeface="Georgia"/>
                <a:cs typeface="Georgia"/>
              </a:rPr>
              <a:t>rubra</a:t>
            </a:r>
            <a:r>
              <a:rPr sz="2600" spc="-20" dirty="0">
                <a:solidFill>
                  <a:srgbClr val="FFFFFF"/>
                </a:solidFill>
                <a:latin typeface="Georgia"/>
                <a:cs typeface="Georgia"/>
              </a:rPr>
              <a:t>- </a:t>
            </a:r>
            <a:r>
              <a:rPr sz="2600" spc="70" dirty="0">
                <a:solidFill>
                  <a:srgbClr val="FFFFFF"/>
                </a:solidFill>
                <a:latin typeface="Georgia"/>
                <a:cs typeface="Georgia"/>
              </a:rPr>
              <a:t>dusky</a:t>
            </a:r>
            <a:r>
              <a:rPr sz="2600" spc="65" dirty="0">
                <a:solidFill>
                  <a:srgbClr val="FFFFFF"/>
                </a:solidFill>
                <a:latin typeface="Georgia"/>
                <a:cs typeface="Georgia"/>
              </a:rPr>
              <a:t> </a:t>
            </a:r>
            <a:r>
              <a:rPr sz="2600" spc="10" dirty="0">
                <a:solidFill>
                  <a:srgbClr val="FFFFFF"/>
                </a:solidFill>
                <a:latin typeface="Georgia"/>
                <a:cs typeface="Georgia"/>
              </a:rPr>
              <a:t>red</a:t>
            </a:r>
            <a:endParaRPr sz="2600">
              <a:latin typeface="Georgia"/>
              <a:cs typeface="Georgia"/>
            </a:endParaRPr>
          </a:p>
        </p:txBody>
      </p:sp>
      <p:sp>
        <p:nvSpPr>
          <p:cNvPr id="5" name="object 5"/>
          <p:cNvSpPr txBox="1"/>
          <p:nvPr/>
        </p:nvSpPr>
        <p:spPr>
          <a:xfrm>
            <a:off x="520700" y="3669029"/>
            <a:ext cx="125095" cy="283210"/>
          </a:xfrm>
          <a:prstGeom prst="rect">
            <a:avLst/>
          </a:prstGeom>
        </p:spPr>
        <p:txBody>
          <a:bodyPr vert="horz" wrap="square" lIns="0" tIns="11430" rIns="0" bIns="0" rtlCol="0">
            <a:spAutoFit/>
          </a:bodyPr>
          <a:lstStyle/>
          <a:p>
            <a:pPr marL="12700">
              <a:lnSpc>
                <a:spcPct val="100000"/>
              </a:lnSpc>
              <a:spcBef>
                <a:spcPts val="90"/>
              </a:spcBef>
            </a:pPr>
            <a:r>
              <a:rPr sz="1700" spc="-919" dirty="0">
                <a:solidFill>
                  <a:srgbClr val="F8F8F8"/>
                </a:solidFill>
                <a:latin typeface="UnDotum"/>
                <a:cs typeface="UnDotum"/>
              </a:rPr>
              <a:t></a:t>
            </a:r>
            <a:endParaRPr sz="1700">
              <a:latin typeface="UnDotum"/>
              <a:cs typeface="UnDotum"/>
            </a:endParaRPr>
          </a:p>
        </p:txBody>
      </p:sp>
      <p:sp>
        <p:nvSpPr>
          <p:cNvPr id="6" name="object 6"/>
          <p:cNvSpPr txBox="1"/>
          <p:nvPr/>
        </p:nvSpPr>
        <p:spPr>
          <a:xfrm>
            <a:off x="930910" y="3601720"/>
            <a:ext cx="6837680" cy="749300"/>
          </a:xfrm>
          <a:prstGeom prst="rect">
            <a:avLst/>
          </a:prstGeom>
        </p:spPr>
        <p:txBody>
          <a:bodyPr vert="horz" wrap="square" lIns="0" tIns="80645" rIns="0" bIns="0" rtlCol="0">
            <a:spAutoFit/>
          </a:bodyPr>
          <a:lstStyle/>
          <a:p>
            <a:pPr marL="12700" marR="5080">
              <a:lnSpc>
                <a:spcPts val="2580"/>
              </a:lnSpc>
              <a:spcBef>
                <a:spcPts val="635"/>
              </a:spcBef>
            </a:pPr>
            <a:r>
              <a:rPr sz="2600" spc="-10" dirty="0">
                <a:solidFill>
                  <a:srgbClr val="FFFFFF"/>
                </a:solidFill>
                <a:latin typeface="Georgia"/>
                <a:cs typeface="Georgia"/>
              </a:rPr>
              <a:t>Vision: </a:t>
            </a:r>
            <a:r>
              <a:rPr sz="2600" spc="-5" dirty="0">
                <a:solidFill>
                  <a:srgbClr val="FFFFFF"/>
                </a:solidFill>
                <a:latin typeface="Georgia"/>
                <a:cs typeface="Georgia"/>
              </a:rPr>
              <a:t>no </a:t>
            </a:r>
            <a:r>
              <a:rPr sz="2600" spc="20" dirty="0">
                <a:solidFill>
                  <a:srgbClr val="FFFFFF"/>
                </a:solidFill>
                <a:latin typeface="Georgia"/>
                <a:cs typeface="Georgia"/>
              </a:rPr>
              <a:t>vision </a:t>
            </a:r>
            <a:r>
              <a:rPr sz="2600" spc="30" dirty="0">
                <a:solidFill>
                  <a:srgbClr val="FFFFFF"/>
                </a:solidFill>
                <a:latin typeface="Georgia"/>
                <a:cs typeface="Georgia"/>
              </a:rPr>
              <a:t>damage </a:t>
            </a:r>
            <a:r>
              <a:rPr sz="2600" spc="10" dirty="0">
                <a:solidFill>
                  <a:srgbClr val="FFFFFF"/>
                </a:solidFill>
                <a:latin typeface="Georgia"/>
                <a:cs typeface="Georgia"/>
              </a:rPr>
              <a:t>early, </a:t>
            </a:r>
            <a:r>
              <a:rPr sz="2600" spc="35" dirty="0">
                <a:solidFill>
                  <a:srgbClr val="FFFFFF"/>
                </a:solidFill>
                <a:latin typeface="Georgia"/>
                <a:cs typeface="Georgia"/>
              </a:rPr>
              <a:t>myopia </a:t>
            </a:r>
            <a:r>
              <a:rPr sz="2600" spc="50" dirty="0">
                <a:solidFill>
                  <a:srgbClr val="FFFFFF"/>
                </a:solidFill>
                <a:latin typeface="Georgia"/>
                <a:cs typeface="Georgia"/>
              </a:rPr>
              <a:t>due </a:t>
            </a:r>
            <a:r>
              <a:rPr sz="2600" spc="-15" dirty="0">
                <a:solidFill>
                  <a:srgbClr val="FFFFFF"/>
                </a:solidFill>
                <a:latin typeface="Georgia"/>
                <a:cs typeface="Georgia"/>
              </a:rPr>
              <a:t>to  </a:t>
            </a:r>
            <a:r>
              <a:rPr sz="2600" spc="-20" dirty="0">
                <a:solidFill>
                  <a:srgbClr val="FFFFFF"/>
                </a:solidFill>
                <a:latin typeface="Georgia"/>
                <a:cs typeface="Georgia"/>
              </a:rPr>
              <a:t>increase </a:t>
            </a:r>
            <a:r>
              <a:rPr sz="2600" spc="-15" dirty="0">
                <a:solidFill>
                  <a:srgbClr val="FFFFFF"/>
                </a:solidFill>
                <a:latin typeface="Georgia"/>
                <a:cs typeface="Georgia"/>
              </a:rPr>
              <a:t>in </a:t>
            </a:r>
            <a:r>
              <a:rPr sz="2600" spc="-114" dirty="0">
                <a:solidFill>
                  <a:srgbClr val="FFFFFF"/>
                </a:solidFill>
                <a:latin typeface="Georgia"/>
                <a:cs typeface="Georgia"/>
              </a:rPr>
              <a:t>RI </a:t>
            </a:r>
            <a:r>
              <a:rPr sz="2600" spc="15" dirty="0">
                <a:solidFill>
                  <a:srgbClr val="FFFFFF"/>
                </a:solidFill>
                <a:latin typeface="Georgia"/>
                <a:cs typeface="Georgia"/>
              </a:rPr>
              <a:t>of</a:t>
            </a:r>
            <a:r>
              <a:rPr sz="2600" spc="204" dirty="0">
                <a:solidFill>
                  <a:srgbClr val="FFFFFF"/>
                </a:solidFill>
                <a:latin typeface="Georgia"/>
                <a:cs typeface="Georgia"/>
              </a:rPr>
              <a:t> </a:t>
            </a:r>
            <a:r>
              <a:rPr sz="2600" spc="5" dirty="0">
                <a:solidFill>
                  <a:srgbClr val="FFFFFF"/>
                </a:solidFill>
                <a:latin typeface="Georgia"/>
                <a:cs typeface="Georgia"/>
              </a:rPr>
              <a:t>nucleus</a:t>
            </a:r>
            <a:endParaRPr sz="2600">
              <a:latin typeface="Georgia"/>
              <a:cs typeface="Georgia"/>
            </a:endParaRPr>
          </a:p>
        </p:txBody>
      </p:sp>
      <p:sp>
        <p:nvSpPr>
          <p:cNvPr id="7" name="object 7"/>
          <p:cNvSpPr txBox="1">
            <a:spLocks noGrp="1"/>
          </p:cNvSpPr>
          <p:nvPr>
            <p:ph type="title"/>
          </p:nvPr>
        </p:nvSpPr>
        <p:spPr>
          <a:xfrm>
            <a:off x="495300" y="811529"/>
            <a:ext cx="6795134" cy="421640"/>
          </a:xfrm>
          <a:prstGeom prst="rect">
            <a:avLst/>
          </a:prstGeom>
        </p:spPr>
        <p:txBody>
          <a:bodyPr vert="horz" wrap="square" lIns="0" tIns="12700" rIns="0" bIns="0" rtlCol="0">
            <a:spAutoFit/>
          </a:bodyPr>
          <a:lstStyle/>
          <a:p>
            <a:pPr marL="38100">
              <a:lnSpc>
                <a:spcPct val="100000"/>
              </a:lnSpc>
              <a:spcBef>
                <a:spcPts val="100"/>
              </a:spcBef>
              <a:tabLst>
                <a:tab pos="280035" algn="l"/>
              </a:tabLst>
            </a:pPr>
            <a:r>
              <a:rPr sz="2550" spc="-1380" baseline="13071" dirty="0">
                <a:solidFill>
                  <a:srgbClr val="F8F8F8"/>
                </a:solidFill>
                <a:latin typeface="UnDotum"/>
                <a:cs typeface="UnDotum"/>
              </a:rPr>
              <a:t>	</a:t>
            </a:r>
            <a:r>
              <a:rPr sz="2700" b="1" baseline="27777" dirty="0">
                <a:latin typeface="Arial"/>
                <a:cs typeface="Arial"/>
              </a:rPr>
              <a:t>. </a:t>
            </a:r>
            <a:r>
              <a:rPr sz="2600" spc="70" dirty="0"/>
              <a:t>slowly </a:t>
            </a:r>
            <a:r>
              <a:rPr sz="2600" spc="10" dirty="0"/>
              <a:t>progressive, </a:t>
            </a:r>
            <a:r>
              <a:rPr sz="2600" spc="-25" dirty="0"/>
              <a:t>not </a:t>
            </a:r>
            <a:r>
              <a:rPr sz="2600" spc="35" dirty="0"/>
              <a:t>likely </a:t>
            </a:r>
            <a:r>
              <a:rPr sz="2600" spc="-20" dirty="0"/>
              <a:t>to be</a:t>
            </a:r>
            <a:r>
              <a:rPr sz="2600" spc="-135" dirty="0"/>
              <a:t> </a:t>
            </a:r>
            <a:r>
              <a:rPr sz="2600" spc="-15" dirty="0"/>
              <a:t>mature.</a:t>
            </a:r>
            <a:endParaRPr sz="26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571500"/>
            <a:ext cx="7620000" cy="5524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428736"/>
            <a:ext cx="10501386" cy="3098284"/>
          </a:xfrm>
          <a:prstGeom prst="rect">
            <a:avLst/>
          </a:prstGeom>
        </p:spPr>
        <p:txBody>
          <a:bodyPr wrap="square">
            <a:spAutoFit/>
          </a:bodyPr>
          <a:lstStyle/>
          <a:p>
            <a:pPr marL="12700" marR="444500">
              <a:lnSpc>
                <a:spcPct val="109700"/>
              </a:lnSpc>
              <a:spcBef>
                <a:spcPts val="680"/>
              </a:spcBef>
            </a:pPr>
            <a:r>
              <a:rPr lang="en-US" sz="2800" spc="5" dirty="0" smtClean="0">
                <a:solidFill>
                  <a:schemeClr val="tx1">
                    <a:lumMod val="85000"/>
                    <a:lumOff val="15000"/>
                  </a:schemeClr>
                </a:solidFill>
              </a:rPr>
              <a:t>Degree of opacity </a:t>
            </a:r>
          </a:p>
          <a:p>
            <a:pPr marL="12700" marR="444500">
              <a:lnSpc>
                <a:spcPct val="109700"/>
              </a:lnSpc>
              <a:spcBef>
                <a:spcPts val="680"/>
              </a:spcBef>
              <a:buFont typeface="Arial" pitchFamily="34" charset="0"/>
              <a:buChar char="•"/>
            </a:pPr>
            <a:r>
              <a:rPr lang="en-US" sz="2800" spc="-5" dirty="0" smtClean="0">
                <a:solidFill>
                  <a:srgbClr val="FFFFFF"/>
                </a:solidFill>
              </a:rPr>
              <a:t>Immature, </a:t>
            </a:r>
          </a:p>
          <a:p>
            <a:pPr marL="12700" marR="444500">
              <a:lnSpc>
                <a:spcPct val="109700"/>
              </a:lnSpc>
              <a:spcBef>
                <a:spcPts val="680"/>
              </a:spcBef>
              <a:buFont typeface="Arial" pitchFamily="34" charset="0"/>
              <a:buChar char="•"/>
            </a:pPr>
            <a:r>
              <a:rPr lang="en-US" sz="2800" spc="-15" dirty="0" err="1" smtClean="0">
                <a:solidFill>
                  <a:srgbClr val="FFFFFF"/>
                </a:solidFill>
              </a:rPr>
              <a:t>Intumescent</a:t>
            </a:r>
            <a:r>
              <a:rPr lang="en-US" sz="2800" spc="-15" dirty="0" smtClean="0">
                <a:solidFill>
                  <a:srgbClr val="FFFFFF"/>
                </a:solidFill>
              </a:rPr>
              <a:t>, </a:t>
            </a:r>
          </a:p>
          <a:p>
            <a:pPr marL="12700" marR="444500">
              <a:lnSpc>
                <a:spcPct val="109700"/>
              </a:lnSpc>
              <a:spcBef>
                <a:spcPts val="680"/>
              </a:spcBef>
              <a:buFont typeface="Arial" pitchFamily="34" charset="0"/>
              <a:buChar char="•"/>
            </a:pPr>
            <a:r>
              <a:rPr lang="en-US" sz="2800" spc="-5" dirty="0" smtClean="0">
                <a:solidFill>
                  <a:srgbClr val="FFFFFF"/>
                </a:solidFill>
              </a:rPr>
              <a:t>Mature,  </a:t>
            </a:r>
          </a:p>
          <a:p>
            <a:pPr marL="12700" marR="444500">
              <a:lnSpc>
                <a:spcPct val="109700"/>
              </a:lnSpc>
              <a:spcBef>
                <a:spcPts val="680"/>
              </a:spcBef>
              <a:buFont typeface="Arial" pitchFamily="34" charset="0"/>
              <a:buChar char="•"/>
            </a:pPr>
            <a:r>
              <a:rPr lang="en-US" sz="2800" spc="20" dirty="0" err="1" smtClean="0">
                <a:solidFill>
                  <a:srgbClr val="FFFFFF"/>
                </a:solidFill>
              </a:rPr>
              <a:t>Hypermature</a:t>
            </a:r>
            <a:endParaRPr lang="en-US" sz="2800" dirty="0" smtClean="0"/>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8450" y="224790"/>
            <a:ext cx="8553450" cy="115315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14629" y="1920239"/>
            <a:ext cx="132715" cy="302895"/>
          </a:xfrm>
          <a:prstGeom prst="rect">
            <a:avLst/>
          </a:prstGeom>
        </p:spPr>
        <p:txBody>
          <a:bodyPr vert="horz" wrap="square" lIns="0" tIns="15240" rIns="0" bIns="0" rtlCol="0">
            <a:spAutoFit/>
          </a:bodyPr>
          <a:lstStyle/>
          <a:p>
            <a:pPr marL="12700">
              <a:lnSpc>
                <a:spcPct val="100000"/>
              </a:lnSpc>
              <a:spcBef>
                <a:spcPts val="120"/>
              </a:spcBef>
            </a:pPr>
            <a:r>
              <a:rPr sz="1800" spc="-960" dirty="0">
                <a:solidFill>
                  <a:srgbClr val="F8F8F8"/>
                </a:solidFill>
                <a:latin typeface="UnDotum"/>
                <a:cs typeface="UnDotum"/>
              </a:rPr>
              <a:t></a:t>
            </a:r>
            <a:endParaRPr sz="1800">
              <a:latin typeface="UnDotum"/>
              <a:cs typeface="UnDotum"/>
            </a:endParaRPr>
          </a:p>
        </p:txBody>
      </p:sp>
      <p:sp>
        <p:nvSpPr>
          <p:cNvPr id="4" name="object 4"/>
          <p:cNvSpPr txBox="1">
            <a:spLocks noGrp="1"/>
          </p:cNvSpPr>
          <p:nvPr>
            <p:ph type="title"/>
          </p:nvPr>
        </p:nvSpPr>
        <p:spPr>
          <a:prstGeom prst="rect">
            <a:avLst/>
          </a:prstGeom>
        </p:spPr>
        <p:txBody>
          <a:bodyPr vert="horz" wrap="square" lIns="0" tIns="452754" rIns="0" bIns="0" rtlCol="0">
            <a:spAutoFit/>
          </a:bodyPr>
          <a:lstStyle/>
          <a:p>
            <a:pPr marL="337820" marR="5080" indent="88900">
              <a:lnSpc>
                <a:spcPts val="3490"/>
              </a:lnSpc>
              <a:spcBef>
                <a:spcPts val="105"/>
              </a:spcBef>
            </a:pPr>
            <a:r>
              <a:rPr sz="2800" spc="-15" dirty="0"/>
              <a:t>Demarcation </a:t>
            </a:r>
            <a:r>
              <a:rPr sz="2800" spc="15" dirty="0"/>
              <a:t>of </a:t>
            </a:r>
            <a:r>
              <a:rPr sz="2800" spc="-25" dirty="0"/>
              <a:t>cortical </a:t>
            </a:r>
            <a:r>
              <a:rPr sz="2800" spc="-20" dirty="0"/>
              <a:t>fibres </a:t>
            </a:r>
            <a:r>
              <a:rPr sz="2800" spc="70" dirty="0"/>
              <a:t>owing </a:t>
            </a:r>
            <a:r>
              <a:rPr sz="2800" spc="-20" dirty="0"/>
              <a:t>to </a:t>
            </a:r>
            <a:r>
              <a:rPr sz="2800" spc="-25" dirty="0"/>
              <a:t>their  </a:t>
            </a:r>
            <a:r>
              <a:rPr sz="2800" spc="-15" dirty="0"/>
              <a:t>separation </a:t>
            </a:r>
            <a:r>
              <a:rPr sz="2800" spc="75" dirty="0"/>
              <a:t>by</a:t>
            </a:r>
            <a:r>
              <a:rPr sz="2800" spc="35" dirty="0"/>
              <a:t> </a:t>
            </a:r>
            <a:r>
              <a:rPr sz="2800" spc="20" dirty="0"/>
              <a:t>fluid.</a:t>
            </a:r>
            <a:endParaRPr sz="2800"/>
          </a:p>
        </p:txBody>
      </p:sp>
      <p:sp>
        <p:nvSpPr>
          <p:cNvPr id="5" name="object 5"/>
          <p:cNvSpPr txBox="1"/>
          <p:nvPr/>
        </p:nvSpPr>
        <p:spPr>
          <a:xfrm>
            <a:off x="214629" y="2893060"/>
            <a:ext cx="132715" cy="302895"/>
          </a:xfrm>
          <a:prstGeom prst="rect">
            <a:avLst/>
          </a:prstGeom>
        </p:spPr>
        <p:txBody>
          <a:bodyPr vert="horz" wrap="square" lIns="0" tIns="15240" rIns="0" bIns="0" rtlCol="0">
            <a:spAutoFit/>
          </a:bodyPr>
          <a:lstStyle/>
          <a:p>
            <a:pPr marL="12700">
              <a:lnSpc>
                <a:spcPct val="100000"/>
              </a:lnSpc>
              <a:spcBef>
                <a:spcPts val="120"/>
              </a:spcBef>
            </a:pPr>
            <a:r>
              <a:rPr sz="1800" spc="-960" dirty="0">
                <a:solidFill>
                  <a:srgbClr val="F8F8F8"/>
                </a:solidFill>
                <a:latin typeface="UnDotum"/>
                <a:cs typeface="UnDotum"/>
              </a:rPr>
              <a:t></a:t>
            </a:r>
            <a:endParaRPr sz="1800">
              <a:latin typeface="UnDotum"/>
              <a:cs typeface="UnDotum"/>
            </a:endParaRPr>
          </a:p>
        </p:txBody>
      </p:sp>
      <p:sp>
        <p:nvSpPr>
          <p:cNvPr id="6" name="object 6"/>
          <p:cNvSpPr txBox="1"/>
          <p:nvPr/>
        </p:nvSpPr>
        <p:spPr>
          <a:xfrm>
            <a:off x="214629" y="3423920"/>
            <a:ext cx="132715" cy="302895"/>
          </a:xfrm>
          <a:prstGeom prst="rect">
            <a:avLst/>
          </a:prstGeom>
        </p:spPr>
        <p:txBody>
          <a:bodyPr vert="horz" wrap="square" lIns="0" tIns="15240" rIns="0" bIns="0" rtlCol="0">
            <a:spAutoFit/>
          </a:bodyPr>
          <a:lstStyle/>
          <a:p>
            <a:pPr marL="12700">
              <a:lnSpc>
                <a:spcPct val="100000"/>
              </a:lnSpc>
              <a:spcBef>
                <a:spcPts val="120"/>
              </a:spcBef>
            </a:pPr>
            <a:r>
              <a:rPr sz="1800" spc="-960" dirty="0">
                <a:solidFill>
                  <a:srgbClr val="F8F8F8"/>
                </a:solidFill>
                <a:latin typeface="UnDotum"/>
                <a:cs typeface="UnDotum"/>
              </a:rPr>
              <a:t></a:t>
            </a:r>
            <a:endParaRPr sz="1800">
              <a:latin typeface="UnDotum"/>
              <a:cs typeface="UnDotum"/>
            </a:endParaRPr>
          </a:p>
        </p:txBody>
      </p:sp>
      <p:sp>
        <p:nvSpPr>
          <p:cNvPr id="7" name="object 7"/>
          <p:cNvSpPr txBox="1"/>
          <p:nvPr/>
        </p:nvSpPr>
        <p:spPr>
          <a:xfrm>
            <a:off x="214629" y="4396739"/>
            <a:ext cx="132715" cy="302895"/>
          </a:xfrm>
          <a:prstGeom prst="rect">
            <a:avLst/>
          </a:prstGeom>
        </p:spPr>
        <p:txBody>
          <a:bodyPr vert="horz" wrap="square" lIns="0" tIns="15240" rIns="0" bIns="0" rtlCol="0">
            <a:spAutoFit/>
          </a:bodyPr>
          <a:lstStyle/>
          <a:p>
            <a:pPr marL="12700">
              <a:lnSpc>
                <a:spcPct val="100000"/>
              </a:lnSpc>
              <a:spcBef>
                <a:spcPts val="120"/>
              </a:spcBef>
            </a:pPr>
            <a:r>
              <a:rPr sz="1800" spc="-960" dirty="0">
                <a:solidFill>
                  <a:srgbClr val="F8F8F8"/>
                </a:solidFill>
                <a:latin typeface="UnDotum"/>
                <a:cs typeface="UnDotum"/>
              </a:rPr>
              <a:t></a:t>
            </a:r>
            <a:endParaRPr sz="1800">
              <a:latin typeface="UnDotum"/>
              <a:cs typeface="UnDotum"/>
            </a:endParaRPr>
          </a:p>
        </p:txBody>
      </p:sp>
      <p:sp>
        <p:nvSpPr>
          <p:cNvPr id="8" name="object 8"/>
          <p:cNvSpPr txBox="1"/>
          <p:nvPr/>
        </p:nvSpPr>
        <p:spPr>
          <a:xfrm>
            <a:off x="626109" y="2715260"/>
            <a:ext cx="7308215" cy="2059939"/>
          </a:xfrm>
          <a:prstGeom prst="rect">
            <a:avLst/>
          </a:prstGeom>
        </p:spPr>
        <p:txBody>
          <a:bodyPr vert="horz" wrap="square" lIns="0" tIns="116839" rIns="0" bIns="0" rtlCol="0">
            <a:spAutoFit/>
          </a:bodyPr>
          <a:lstStyle/>
          <a:p>
            <a:pPr marL="12700" indent="88900">
              <a:lnSpc>
                <a:spcPct val="100000"/>
              </a:lnSpc>
              <a:spcBef>
                <a:spcPts val="919"/>
              </a:spcBef>
            </a:pPr>
            <a:r>
              <a:rPr sz="2800" spc="-10" dirty="0">
                <a:solidFill>
                  <a:srgbClr val="FFFFFF"/>
                </a:solidFill>
                <a:latin typeface="Georgia"/>
                <a:cs typeface="Georgia"/>
              </a:rPr>
              <a:t>Demonstrated </a:t>
            </a:r>
            <a:r>
              <a:rPr sz="2800" spc="75" dirty="0">
                <a:solidFill>
                  <a:srgbClr val="FFFFFF"/>
                </a:solidFill>
                <a:latin typeface="Georgia"/>
                <a:cs typeface="Georgia"/>
              </a:rPr>
              <a:t>by </a:t>
            </a:r>
            <a:r>
              <a:rPr sz="2800" spc="-25" dirty="0">
                <a:solidFill>
                  <a:srgbClr val="FFFFFF"/>
                </a:solidFill>
                <a:latin typeface="Georgia"/>
                <a:cs typeface="Georgia"/>
              </a:rPr>
              <a:t>Slit-lamp </a:t>
            </a:r>
            <a:r>
              <a:rPr sz="2800" spc="-15" dirty="0">
                <a:solidFill>
                  <a:srgbClr val="FFFFFF"/>
                </a:solidFill>
                <a:latin typeface="Georgia"/>
                <a:cs typeface="Georgia"/>
              </a:rPr>
              <a:t>examination</a:t>
            </a:r>
            <a:r>
              <a:rPr sz="2800" spc="65" dirty="0">
                <a:solidFill>
                  <a:srgbClr val="FFFFFF"/>
                </a:solidFill>
                <a:latin typeface="Georgia"/>
                <a:cs typeface="Georgia"/>
              </a:rPr>
              <a:t> </a:t>
            </a:r>
            <a:r>
              <a:rPr sz="2800" spc="20" dirty="0">
                <a:solidFill>
                  <a:srgbClr val="FFFFFF"/>
                </a:solidFill>
                <a:latin typeface="Georgia"/>
                <a:cs typeface="Georgia"/>
              </a:rPr>
              <a:t>only.</a:t>
            </a:r>
            <a:endParaRPr sz="2800">
              <a:latin typeface="Georgia"/>
              <a:cs typeface="Georgia"/>
            </a:endParaRPr>
          </a:p>
          <a:p>
            <a:pPr marL="12700" marR="5080">
              <a:lnSpc>
                <a:spcPct val="103600"/>
              </a:lnSpc>
              <a:spcBef>
                <a:spcPts val="700"/>
              </a:spcBef>
            </a:pPr>
            <a:r>
              <a:rPr sz="2800" spc="-15" dirty="0">
                <a:solidFill>
                  <a:srgbClr val="FFFFFF"/>
                </a:solidFill>
                <a:latin typeface="Georgia"/>
                <a:cs typeface="Georgia"/>
              </a:rPr>
              <a:t>Characteristic </a:t>
            </a:r>
            <a:r>
              <a:rPr sz="2800" spc="60" dirty="0">
                <a:solidFill>
                  <a:srgbClr val="FFFFFF"/>
                </a:solidFill>
                <a:latin typeface="Georgia"/>
                <a:cs typeface="Georgia"/>
              </a:rPr>
              <a:t>grey </a:t>
            </a:r>
            <a:r>
              <a:rPr sz="2800" dirty="0">
                <a:solidFill>
                  <a:srgbClr val="FFFFFF"/>
                </a:solidFill>
                <a:latin typeface="Georgia"/>
                <a:cs typeface="Georgia"/>
              </a:rPr>
              <a:t>appearance </a:t>
            </a:r>
            <a:r>
              <a:rPr sz="2800" spc="15" dirty="0">
                <a:solidFill>
                  <a:srgbClr val="FFFFFF"/>
                </a:solidFill>
                <a:latin typeface="Georgia"/>
                <a:cs typeface="Georgia"/>
              </a:rPr>
              <a:t>of </a:t>
            </a:r>
            <a:r>
              <a:rPr sz="2800" spc="45" dirty="0">
                <a:solidFill>
                  <a:srgbClr val="FFFFFF"/>
                </a:solidFill>
                <a:latin typeface="Georgia"/>
                <a:cs typeface="Georgia"/>
              </a:rPr>
              <a:t>pupil </a:t>
            </a:r>
            <a:r>
              <a:rPr sz="2800" spc="50" dirty="0">
                <a:solidFill>
                  <a:srgbClr val="FFFFFF"/>
                </a:solidFill>
                <a:latin typeface="Georgia"/>
                <a:cs typeface="Georgia"/>
              </a:rPr>
              <a:t>due </a:t>
            </a:r>
            <a:r>
              <a:rPr sz="2800" spc="-20" dirty="0">
                <a:solidFill>
                  <a:srgbClr val="FFFFFF"/>
                </a:solidFill>
                <a:latin typeface="Georgia"/>
                <a:cs typeface="Georgia"/>
              </a:rPr>
              <a:t>to  scattering </a:t>
            </a:r>
            <a:r>
              <a:rPr sz="2800" spc="15" dirty="0">
                <a:solidFill>
                  <a:srgbClr val="FFFFFF"/>
                </a:solidFill>
                <a:latin typeface="Georgia"/>
                <a:cs typeface="Georgia"/>
              </a:rPr>
              <a:t>of</a:t>
            </a:r>
            <a:r>
              <a:rPr sz="2800" spc="50" dirty="0">
                <a:solidFill>
                  <a:srgbClr val="FFFFFF"/>
                </a:solidFill>
                <a:latin typeface="Georgia"/>
                <a:cs typeface="Georgia"/>
              </a:rPr>
              <a:t> </a:t>
            </a:r>
            <a:r>
              <a:rPr sz="2800" spc="15" dirty="0">
                <a:solidFill>
                  <a:srgbClr val="FFFFFF"/>
                </a:solidFill>
                <a:latin typeface="Georgia"/>
                <a:cs typeface="Georgia"/>
              </a:rPr>
              <a:t>light</a:t>
            </a:r>
            <a:endParaRPr sz="2800">
              <a:latin typeface="Georgia"/>
              <a:cs typeface="Georgia"/>
            </a:endParaRPr>
          </a:p>
          <a:p>
            <a:pPr marL="101600">
              <a:lnSpc>
                <a:spcPct val="100000"/>
              </a:lnSpc>
              <a:spcBef>
                <a:spcPts val="820"/>
              </a:spcBef>
            </a:pPr>
            <a:r>
              <a:rPr sz="2800" spc="30" dirty="0">
                <a:solidFill>
                  <a:srgbClr val="FFFFFF"/>
                </a:solidFill>
                <a:latin typeface="Georgia"/>
                <a:cs typeface="Georgia"/>
              </a:rPr>
              <a:t>Changes </a:t>
            </a:r>
            <a:r>
              <a:rPr sz="2800" spc="-25" dirty="0">
                <a:solidFill>
                  <a:srgbClr val="FFFFFF"/>
                </a:solidFill>
                <a:latin typeface="Georgia"/>
                <a:cs typeface="Georgia"/>
              </a:rPr>
              <a:t>are</a:t>
            </a:r>
            <a:r>
              <a:rPr sz="2800" spc="-5" dirty="0">
                <a:solidFill>
                  <a:srgbClr val="FFFFFF"/>
                </a:solidFill>
                <a:latin typeface="Georgia"/>
                <a:cs typeface="Georgia"/>
              </a:rPr>
              <a:t> reversible.</a:t>
            </a:r>
            <a:endParaRPr sz="2800">
              <a:latin typeface="Georgia"/>
              <a:cs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224280"/>
          </a:xfrm>
          <a:custGeom>
            <a:avLst/>
            <a:gdLst/>
            <a:ahLst/>
            <a:cxnLst/>
            <a:rect l="l" t="t" r="r" b="b"/>
            <a:pathLst>
              <a:path w="9144000" h="1224280">
                <a:moveTo>
                  <a:pt x="0" y="1223772"/>
                </a:moveTo>
                <a:lnTo>
                  <a:pt x="9144000" y="1223772"/>
                </a:lnTo>
                <a:lnTo>
                  <a:pt x="9144000" y="0"/>
                </a:lnTo>
                <a:lnTo>
                  <a:pt x="0" y="0"/>
                </a:lnTo>
                <a:lnTo>
                  <a:pt x="0" y="1223772"/>
                </a:lnTo>
                <a:close/>
              </a:path>
            </a:pathLst>
          </a:custGeom>
          <a:solidFill>
            <a:srgbClr val="42558D"/>
          </a:solidFill>
        </p:spPr>
        <p:txBody>
          <a:bodyPr wrap="square" lIns="0" tIns="0" rIns="0" bIns="0" rtlCol="0"/>
          <a:lstStyle/>
          <a:p>
            <a:endParaRPr/>
          </a:p>
        </p:txBody>
      </p:sp>
      <p:sp>
        <p:nvSpPr>
          <p:cNvPr id="3" name="object 3"/>
          <p:cNvSpPr txBox="1">
            <a:spLocks noGrp="1"/>
          </p:cNvSpPr>
          <p:nvPr>
            <p:ph type="title"/>
          </p:nvPr>
        </p:nvSpPr>
        <p:spPr>
          <a:xfrm>
            <a:off x="2088260" y="26289"/>
            <a:ext cx="4966970" cy="1122680"/>
          </a:xfrm>
          <a:prstGeom prst="rect">
            <a:avLst/>
          </a:prstGeom>
        </p:spPr>
        <p:txBody>
          <a:bodyPr vert="horz" wrap="square" lIns="0" tIns="12700" rIns="0" bIns="0" rtlCol="0">
            <a:spAutoFit/>
          </a:bodyPr>
          <a:lstStyle/>
          <a:p>
            <a:pPr marL="12700">
              <a:lnSpc>
                <a:spcPct val="100000"/>
              </a:lnSpc>
              <a:spcBef>
                <a:spcPts val="100"/>
              </a:spcBef>
            </a:pPr>
            <a:r>
              <a:rPr sz="7200" spc="-140" dirty="0"/>
              <a:t>CATARACT</a:t>
            </a:r>
            <a:endParaRPr sz="7200"/>
          </a:p>
        </p:txBody>
      </p:sp>
      <p:sp>
        <p:nvSpPr>
          <p:cNvPr id="4" name="object 4"/>
          <p:cNvSpPr txBox="1"/>
          <p:nvPr/>
        </p:nvSpPr>
        <p:spPr>
          <a:xfrm>
            <a:off x="307340" y="1406143"/>
            <a:ext cx="7889875" cy="1422400"/>
          </a:xfrm>
          <a:prstGeom prst="rect">
            <a:avLst/>
          </a:prstGeom>
        </p:spPr>
        <p:txBody>
          <a:bodyPr vert="horz" wrap="square" lIns="0" tIns="12065" rIns="0" bIns="0" rtlCol="0">
            <a:spAutoFit/>
          </a:bodyPr>
          <a:lstStyle/>
          <a:p>
            <a:pPr marL="12700">
              <a:lnSpc>
                <a:spcPct val="100000"/>
              </a:lnSpc>
              <a:spcBef>
                <a:spcPts val="95"/>
              </a:spcBef>
            </a:pPr>
            <a:r>
              <a:rPr sz="2800" b="1" spc="-60" dirty="0">
                <a:latin typeface="Arial"/>
                <a:cs typeface="Arial"/>
              </a:rPr>
              <a:t>WHAT </a:t>
            </a:r>
            <a:r>
              <a:rPr sz="2800" b="1" spc="-5" dirty="0">
                <a:latin typeface="Arial"/>
                <a:cs typeface="Arial"/>
              </a:rPr>
              <a:t>IS</a:t>
            </a:r>
            <a:r>
              <a:rPr sz="2800" b="1" spc="55" dirty="0">
                <a:latin typeface="Arial"/>
                <a:cs typeface="Arial"/>
              </a:rPr>
              <a:t> </a:t>
            </a:r>
            <a:r>
              <a:rPr sz="2800" b="1" spc="-55" dirty="0">
                <a:latin typeface="Arial"/>
                <a:cs typeface="Arial"/>
              </a:rPr>
              <a:t>CATARACT?</a:t>
            </a:r>
            <a:endParaRPr sz="2800">
              <a:latin typeface="Arial"/>
              <a:cs typeface="Arial"/>
            </a:endParaRPr>
          </a:p>
          <a:p>
            <a:pPr marL="166370" marR="5080">
              <a:lnSpc>
                <a:spcPct val="100000"/>
              </a:lnSpc>
              <a:spcBef>
                <a:spcPts val="1880"/>
              </a:spcBef>
            </a:pPr>
            <a:r>
              <a:rPr sz="2400" spc="-15" dirty="0">
                <a:latin typeface="Carlito"/>
                <a:cs typeface="Carlito"/>
              </a:rPr>
              <a:t>Cataract </a:t>
            </a:r>
            <a:r>
              <a:rPr sz="2400" dirty="0">
                <a:latin typeface="Carlito"/>
                <a:cs typeface="Carlito"/>
              </a:rPr>
              <a:t>is a clouding </a:t>
            </a:r>
            <a:r>
              <a:rPr sz="2400" spc="-5" dirty="0">
                <a:latin typeface="Carlito"/>
                <a:cs typeface="Carlito"/>
              </a:rPr>
              <a:t>of </a:t>
            </a:r>
            <a:r>
              <a:rPr sz="2400" dirty="0">
                <a:latin typeface="Carlito"/>
                <a:cs typeface="Carlito"/>
              </a:rPr>
              <a:t>the lens </a:t>
            </a:r>
            <a:r>
              <a:rPr sz="2400" spc="-5" dirty="0">
                <a:latin typeface="Carlito"/>
                <a:cs typeface="Carlito"/>
              </a:rPr>
              <a:t>or </a:t>
            </a:r>
            <a:r>
              <a:rPr sz="2400" spc="-20" dirty="0">
                <a:latin typeface="Carlito"/>
                <a:cs typeface="Carlito"/>
              </a:rPr>
              <a:t>any </a:t>
            </a:r>
            <a:r>
              <a:rPr sz="2400" spc="-5" dirty="0">
                <a:latin typeface="Carlito"/>
                <a:cs typeface="Carlito"/>
              </a:rPr>
              <a:t>opacity </a:t>
            </a:r>
            <a:r>
              <a:rPr sz="2400" dirty="0">
                <a:latin typeface="Carlito"/>
                <a:cs typeface="Carlito"/>
              </a:rPr>
              <a:t>within the</a:t>
            </a:r>
            <a:r>
              <a:rPr sz="2400" spc="-114" dirty="0">
                <a:latin typeface="Carlito"/>
                <a:cs typeface="Carlito"/>
              </a:rPr>
              <a:t> </a:t>
            </a:r>
            <a:r>
              <a:rPr sz="2400" dirty="0">
                <a:latin typeface="Carlito"/>
                <a:cs typeface="Carlito"/>
              </a:rPr>
              <a:t>lens  which leads </a:t>
            </a:r>
            <a:r>
              <a:rPr sz="2400" spc="-15" dirty="0">
                <a:latin typeface="Carlito"/>
                <a:cs typeface="Carlito"/>
              </a:rPr>
              <a:t>to </a:t>
            </a:r>
            <a:r>
              <a:rPr sz="2400" dirty="0">
                <a:latin typeface="Carlito"/>
                <a:cs typeface="Carlito"/>
              </a:rPr>
              <a:t>a </a:t>
            </a:r>
            <a:r>
              <a:rPr sz="2400" spc="-5" dirty="0">
                <a:latin typeface="Carlito"/>
                <a:cs typeface="Carlito"/>
              </a:rPr>
              <a:t>decrease </a:t>
            </a:r>
            <a:r>
              <a:rPr sz="2400" dirty="0">
                <a:latin typeface="Carlito"/>
                <a:cs typeface="Carlito"/>
              </a:rPr>
              <a:t>in</a:t>
            </a:r>
            <a:r>
              <a:rPr sz="2400" spc="-35" dirty="0">
                <a:latin typeface="Carlito"/>
                <a:cs typeface="Carlito"/>
              </a:rPr>
              <a:t> </a:t>
            </a:r>
            <a:r>
              <a:rPr sz="2400" spc="-5" dirty="0">
                <a:latin typeface="Carlito"/>
                <a:cs typeface="Carlito"/>
              </a:rPr>
              <a:t>vision</a:t>
            </a:r>
            <a:endParaRPr sz="2400">
              <a:latin typeface="Carlito"/>
              <a:cs typeface="Carlito"/>
            </a:endParaRPr>
          </a:p>
        </p:txBody>
      </p:sp>
      <p:sp>
        <p:nvSpPr>
          <p:cNvPr id="5" name="object 5"/>
          <p:cNvSpPr/>
          <p:nvPr/>
        </p:nvSpPr>
        <p:spPr>
          <a:xfrm>
            <a:off x="304800" y="1828800"/>
            <a:ext cx="8458200" cy="76200"/>
          </a:xfrm>
          <a:custGeom>
            <a:avLst/>
            <a:gdLst/>
            <a:ahLst/>
            <a:cxnLst/>
            <a:rect l="l" t="t" r="r" b="b"/>
            <a:pathLst>
              <a:path w="8458200" h="76200">
                <a:moveTo>
                  <a:pt x="8458200" y="0"/>
                </a:moveTo>
                <a:lnTo>
                  <a:pt x="0" y="0"/>
                </a:lnTo>
                <a:lnTo>
                  <a:pt x="0" y="76200"/>
                </a:lnTo>
                <a:lnTo>
                  <a:pt x="8458200" y="76200"/>
                </a:lnTo>
                <a:lnTo>
                  <a:pt x="8458200" y="0"/>
                </a:lnTo>
                <a:close/>
              </a:path>
            </a:pathLst>
          </a:custGeom>
          <a:solidFill>
            <a:srgbClr val="42558D">
              <a:alpha val="45881"/>
            </a:srgbClr>
          </a:solidFill>
        </p:spPr>
        <p:txBody>
          <a:bodyPr wrap="square" lIns="0" tIns="0" rIns="0" bIns="0" rtlCol="0"/>
          <a:lstStyle/>
          <a:p>
            <a:endParaRPr/>
          </a:p>
        </p:txBody>
      </p:sp>
      <p:sp>
        <p:nvSpPr>
          <p:cNvPr id="6" name="object 6"/>
          <p:cNvSpPr/>
          <p:nvPr/>
        </p:nvSpPr>
        <p:spPr>
          <a:xfrm>
            <a:off x="1919477" y="3367292"/>
            <a:ext cx="5184343" cy="312646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516227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850" y="267970"/>
            <a:ext cx="8242300" cy="11582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71830" y="1691639"/>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4" name="object 4"/>
          <p:cNvSpPr txBox="1">
            <a:spLocks noGrp="1"/>
          </p:cNvSpPr>
          <p:nvPr>
            <p:ph type="title"/>
          </p:nvPr>
        </p:nvSpPr>
        <p:spPr>
          <a:prstGeom prst="rect">
            <a:avLst/>
          </a:prstGeom>
        </p:spPr>
        <p:txBody>
          <a:bodyPr vert="horz" wrap="square" lIns="0" tIns="224154" rIns="0" bIns="0" rtlCol="0">
            <a:spAutoFit/>
          </a:bodyPr>
          <a:lstStyle/>
          <a:p>
            <a:pPr marL="795655" marR="5080" indent="88900">
              <a:lnSpc>
                <a:spcPts val="3490"/>
              </a:lnSpc>
              <a:spcBef>
                <a:spcPts val="105"/>
              </a:spcBef>
            </a:pPr>
            <a:r>
              <a:rPr sz="2800" spc="45" dirty="0"/>
              <a:t>Wedge </a:t>
            </a:r>
            <a:r>
              <a:rPr sz="2800" spc="20" dirty="0"/>
              <a:t>shaped </a:t>
            </a:r>
            <a:r>
              <a:rPr sz="2800" spc="-10" dirty="0"/>
              <a:t>opacities </a:t>
            </a:r>
            <a:r>
              <a:rPr sz="2800" spc="45" dirty="0"/>
              <a:t>with </a:t>
            </a:r>
            <a:r>
              <a:rPr sz="2800" spc="-20" dirty="0"/>
              <a:t>clear areas </a:t>
            </a:r>
            <a:r>
              <a:rPr sz="2800" spc="-15" dirty="0"/>
              <a:t>in  </a:t>
            </a:r>
            <a:r>
              <a:rPr sz="2800" dirty="0"/>
              <a:t>between( </a:t>
            </a:r>
            <a:r>
              <a:rPr sz="2800" spc="-15" dirty="0"/>
              <a:t>Lens</a:t>
            </a:r>
            <a:r>
              <a:rPr sz="2800" spc="40" dirty="0"/>
              <a:t> </a:t>
            </a:r>
            <a:r>
              <a:rPr sz="2800" spc="-45" dirty="0"/>
              <a:t>striae).</a:t>
            </a:r>
            <a:endParaRPr sz="2800"/>
          </a:p>
        </p:txBody>
      </p:sp>
      <p:sp>
        <p:nvSpPr>
          <p:cNvPr id="5" name="object 5"/>
          <p:cNvSpPr txBox="1"/>
          <p:nvPr/>
        </p:nvSpPr>
        <p:spPr>
          <a:xfrm>
            <a:off x="671830" y="2664460"/>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6" name="object 6"/>
          <p:cNvSpPr txBox="1"/>
          <p:nvPr/>
        </p:nvSpPr>
        <p:spPr>
          <a:xfrm>
            <a:off x="671830" y="3637279"/>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7" name="object 7"/>
          <p:cNvSpPr txBox="1"/>
          <p:nvPr/>
        </p:nvSpPr>
        <p:spPr>
          <a:xfrm>
            <a:off x="671830" y="4168139"/>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8" name="object 8"/>
          <p:cNvSpPr txBox="1"/>
          <p:nvPr/>
        </p:nvSpPr>
        <p:spPr>
          <a:xfrm>
            <a:off x="1083310" y="2590800"/>
            <a:ext cx="7438390" cy="2397760"/>
          </a:xfrm>
          <a:prstGeom prst="rect">
            <a:avLst/>
          </a:prstGeom>
        </p:spPr>
        <p:txBody>
          <a:bodyPr vert="horz" wrap="square" lIns="0" tIns="14604" rIns="0" bIns="0" rtlCol="0">
            <a:spAutoFit/>
          </a:bodyPr>
          <a:lstStyle/>
          <a:p>
            <a:pPr marL="12700" marR="437515" indent="88900">
              <a:lnSpc>
                <a:spcPts val="3479"/>
              </a:lnSpc>
              <a:spcBef>
                <a:spcPts val="114"/>
              </a:spcBef>
            </a:pPr>
            <a:r>
              <a:rPr sz="2800" spc="-10" dirty="0">
                <a:solidFill>
                  <a:srgbClr val="FFFFFF"/>
                </a:solidFill>
                <a:latin typeface="Georgia"/>
                <a:cs typeface="Georgia"/>
              </a:rPr>
              <a:t>Most common </a:t>
            </a:r>
            <a:r>
              <a:rPr sz="2800" spc="-15" dirty="0">
                <a:solidFill>
                  <a:srgbClr val="FFFFFF"/>
                </a:solidFill>
                <a:latin typeface="Georgia"/>
                <a:cs typeface="Georgia"/>
              </a:rPr>
              <a:t>in </a:t>
            </a:r>
            <a:r>
              <a:rPr sz="2800" spc="20" dirty="0">
                <a:solidFill>
                  <a:srgbClr val="FFFFFF"/>
                </a:solidFill>
                <a:latin typeface="Georgia"/>
                <a:cs typeface="Georgia"/>
              </a:rPr>
              <a:t>periphery and </a:t>
            </a:r>
            <a:r>
              <a:rPr sz="2800" spc="45" dirty="0">
                <a:solidFill>
                  <a:srgbClr val="FFFFFF"/>
                </a:solidFill>
                <a:latin typeface="Georgia"/>
                <a:cs typeface="Georgia"/>
              </a:rPr>
              <a:t>lower </a:t>
            </a:r>
            <a:r>
              <a:rPr sz="2800" spc="-15" dirty="0">
                <a:solidFill>
                  <a:srgbClr val="FFFFFF"/>
                </a:solidFill>
                <a:latin typeface="Georgia"/>
                <a:cs typeface="Georgia"/>
              </a:rPr>
              <a:t>nasal  </a:t>
            </a:r>
            <a:r>
              <a:rPr sz="2800" spc="-5" dirty="0">
                <a:solidFill>
                  <a:srgbClr val="FFFFFF"/>
                </a:solidFill>
                <a:latin typeface="Georgia"/>
                <a:cs typeface="Georgia"/>
              </a:rPr>
              <a:t>quadrant.</a:t>
            </a:r>
            <a:endParaRPr sz="2800">
              <a:latin typeface="Georgia"/>
              <a:cs typeface="Georgia"/>
            </a:endParaRPr>
          </a:p>
          <a:p>
            <a:pPr marL="101600">
              <a:lnSpc>
                <a:spcPct val="100000"/>
              </a:lnSpc>
              <a:spcBef>
                <a:spcPts val="685"/>
              </a:spcBef>
            </a:pPr>
            <a:r>
              <a:rPr sz="2800" spc="65" dirty="0">
                <a:solidFill>
                  <a:srgbClr val="FFFFFF"/>
                </a:solidFill>
                <a:latin typeface="Georgia"/>
                <a:cs typeface="Georgia"/>
              </a:rPr>
              <a:t>Only </a:t>
            </a:r>
            <a:r>
              <a:rPr sz="2800" spc="-20" dirty="0">
                <a:solidFill>
                  <a:srgbClr val="FFFFFF"/>
                </a:solidFill>
                <a:latin typeface="Georgia"/>
                <a:cs typeface="Georgia"/>
              </a:rPr>
              <a:t>seen </a:t>
            </a:r>
            <a:r>
              <a:rPr sz="2800" spc="-15" dirty="0">
                <a:solidFill>
                  <a:srgbClr val="FFFFFF"/>
                </a:solidFill>
                <a:latin typeface="Georgia"/>
                <a:cs typeface="Georgia"/>
              </a:rPr>
              <a:t>in </a:t>
            </a:r>
            <a:r>
              <a:rPr sz="2800" spc="15" dirty="0">
                <a:solidFill>
                  <a:srgbClr val="FFFFFF"/>
                </a:solidFill>
                <a:latin typeface="Georgia"/>
                <a:cs typeface="Georgia"/>
              </a:rPr>
              <a:t>dilated</a:t>
            </a:r>
            <a:r>
              <a:rPr sz="2800" spc="20" dirty="0">
                <a:solidFill>
                  <a:srgbClr val="FFFFFF"/>
                </a:solidFill>
                <a:latin typeface="Georgia"/>
                <a:cs typeface="Georgia"/>
              </a:rPr>
              <a:t> </a:t>
            </a:r>
            <a:r>
              <a:rPr sz="2800" spc="45" dirty="0">
                <a:solidFill>
                  <a:srgbClr val="FFFFFF"/>
                </a:solidFill>
                <a:latin typeface="Georgia"/>
                <a:cs typeface="Georgia"/>
              </a:rPr>
              <a:t>pupil</a:t>
            </a:r>
            <a:endParaRPr sz="2800">
              <a:latin typeface="Georgia"/>
              <a:cs typeface="Georgia"/>
            </a:endParaRPr>
          </a:p>
          <a:p>
            <a:pPr marL="12700" marR="5080" indent="88900">
              <a:lnSpc>
                <a:spcPct val="103600"/>
              </a:lnSpc>
              <a:spcBef>
                <a:spcPts val="700"/>
              </a:spcBef>
            </a:pPr>
            <a:r>
              <a:rPr sz="2800" spc="-20" dirty="0">
                <a:solidFill>
                  <a:srgbClr val="FFFFFF"/>
                </a:solidFill>
                <a:latin typeface="Georgia"/>
                <a:cs typeface="Georgia"/>
              </a:rPr>
              <a:t>Irregularities in </a:t>
            </a:r>
            <a:r>
              <a:rPr sz="2800" spc="-25" dirty="0">
                <a:solidFill>
                  <a:srgbClr val="FFFFFF"/>
                </a:solidFill>
                <a:latin typeface="Georgia"/>
                <a:cs typeface="Georgia"/>
              </a:rPr>
              <a:t>refraction, </a:t>
            </a:r>
            <a:r>
              <a:rPr sz="2800" spc="35" dirty="0">
                <a:solidFill>
                  <a:srgbClr val="FFFFFF"/>
                </a:solidFill>
                <a:latin typeface="Georgia"/>
                <a:cs typeface="Georgia"/>
              </a:rPr>
              <a:t>visual </a:t>
            </a:r>
            <a:r>
              <a:rPr sz="2800" spc="-15" dirty="0">
                <a:solidFill>
                  <a:srgbClr val="FFFFFF"/>
                </a:solidFill>
                <a:latin typeface="Georgia"/>
                <a:cs typeface="Georgia"/>
              </a:rPr>
              <a:t>deterioration  </a:t>
            </a:r>
            <a:r>
              <a:rPr sz="2800" spc="20" dirty="0">
                <a:solidFill>
                  <a:srgbClr val="FFFFFF"/>
                </a:solidFill>
                <a:latin typeface="Georgia"/>
                <a:cs typeface="Georgia"/>
              </a:rPr>
              <a:t>and</a:t>
            </a:r>
            <a:r>
              <a:rPr sz="2800" spc="5" dirty="0">
                <a:solidFill>
                  <a:srgbClr val="FFFFFF"/>
                </a:solidFill>
                <a:latin typeface="Georgia"/>
                <a:cs typeface="Georgia"/>
              </a:rPr>
              <a:t> </a:t>
            </a:r>
            <a:r>
              <a:rPr sz="2800" spc="30" dirty="0">
                <a:solidFill>
                  <a:srgbClr val="FFFFFF"/>
                </a:solidFill>
                <a:latin typeface="Georgia"/>
                <a:cs typeface="Georgia"/>
              </a:rPr>
              <a:t>polyopia.</a:t>
            </a:r>
            <a:endParaRPr sz="2800">
              <a:latin typeface="Georgia"/>
              <a:cs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 y="1144269"/>
            <a:ext cx="7543800" cy="41859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8450" y="224790"/>
            <a:ext cx="8553450" cy="115315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727710" marR="5080" indent="-87630">
              <a:lnSpc>
                <a:spcPct val="113999"/>
              </a:lnSpc>
              <a:spcBef>
                <a:spcPts val="100"/>
              </a:spcBef>
            </a:pPr>
            <a:r>
              <a:rPr sz="2800"/>
              <a:t>Opacification</a:t>
            </a:r>
            <a:r>
              <a:rPr sz="2800" dirty="0"/>
              <a:t> </a:t>
            </a:r>
            <a:r>
              <a:rPr sz="2800" spc="-15" dirty="0"/>
              <a:t>becomes more </a:t>
            </a:r>
            <a:r>
              <a:rPr sz="2800" spc="20" dirty="0"/>
              <a:t>diffuse and </a:t>
            </a:r>
            <a:r>
              <a:rPr sz="2800" spc="-5" dirty="0"/>
              <a:t>irregular.  </a:t>
            </a:r>
            <a:r>
              <a:rPr sz="2800" spc="-15" dirty="0"/>
              <a:t>Lens is</a:t>
            </a:r>
            <a:r>
              <a:rPr sz="2800" spc="50" dirty="0"/>
              <a:t> </a:t>
            </a:r>
            <a:r>
              <a:rPr sz="2800" spc="20" dirty="0"/>
              <a:t>swollen.</a:t>
            </a:r>
            <a:endParaRPr sz="2800"/>
          </a:p>
          <a:p>
            <a:pPr marL="727710">
              <a:lnSpc>
                <a:spcPct val="100000"/>
              </a:lnSpc>
              <a:spcBef>
                <a:spcPts val="470"/>
              </a:spcBef>
            </a:pPr>
            <a:r>
              <a:rPr sz="2800" spc="-60" dirty="0"/>
              <a:t>Iris </a:t>
            </a:r>
            <a:r>
              <a:rPr sz="2800" spc="55" dirty="0"/>
              <a:t>shadow </a:t>
            </a:r>
            <a:r>
              <a:rPr sz="2800" spc="-15" dirty="0"/>
              <a:t>still</a:t>
            </a:r>
            <a:r>
              <a:rPr sz="2800" spc="45" dirty="0"/>
              <a:t> </a:t>
            </a:r>
            <a:r>
              <a:rPr sz="2800" spc="5" dirty="0"/>
              <a:t>visible.</a:t>
            </a:r>
            <a:endParaRPr sz="2800"/>
          </a:p>
        </p:txBody>
      </p:sp>
      <p:sp>
        <p:nvSpPr>
          <p:cNvPr id="4" name="object 4"/>
          <p:cNvSpPr txBox="1"/>
          <p:nvPr/>
        </p:nvSpPr>
        <p:spPr>
          <a:xfrm>
            <a:off x="516890" y="1540510"/>
            <a:ext cx="233679" cy="1760855"/>
          </a:xfrm>
          <a:prstGeom prst="rect">
            <a:avLst/>
          </a:prstGeom>
        </p:spPr>
        <p:txBody>
          <a:bodyPr vert="horz" wrap="square" lIns="0" tIns="15240" rIns="0" bIns="0" rtlCol="0">
            <a:spAutoFit/>
          </a:bodyPr>
          <a:lstStyle/>
          <a:p>
            <a:pPr marL="12700">
              <a:lnSpc>
                <a:spcPct val="100000"/>
              </a:lnSpc>
              <a:spcBef>
                <a:spcPts val="120"/>
              </a:spcBef>
            </a:pPr>
            <a:r>
              <a:rPr sz="1800" spc="-165" dirty="0">
                <a:solidFill>
                  <a:srgbClr val="F8F8F8"/>
                </a:solidFill>
                <a:latin typeface="UnDotum"/>
                <a:cs typeface="UnDotum"/>
              </a:rPr>
              <a:t></a:t>
            </a:r>
            <a:endParaRPr sz="1800">
              <a:latin typeface="UnDotum"/>
              <a:cs typeface="UnDotum"/>
            </a:endParaRPr>
          </a:p>
          <a:p>
            <a:pPr marL="12700">
              <a:lnSpc>
                <a:spcPct val="100000"/>
              </a:lnSpc>
              <a:spcBef>
                <a:spcPts val="1670"/>
              </a:spcBef>
            </a:pPr>
            <a:r>
              <a:rPr sz="1800" spc="-165" dirty="0">
                <a:solidFill>
                  <a:srgbClr val="F8F8F8"/>
                </a:solidFill>
                <a:latin typeface="UnDotum"/>
                <a:cs typeface="UnDotum"/>
              </a:rPr>
              <a:t></a:t>
            </a:r>
            <a:endParaRPr sz="1800">
              <a:latin typeface="UnDotum"/>
              <a:cs typeface="UnDotum"/>
            </a:endParaRPr>
          </a:p>
          <a:p>
            <a:pPr marL="12700">
              <a:lnSpc>
                <a:spcPct val="100000"/>
              </a:lnSpc>
              <a:spcBef>
                <a:spcPts val="1660"/>
              </a:spcBef>
            </a:pPr>
            <a:r>
              <a:rPr sz="1800" spc="-165" dirty="0">
                <a:solidFill>
                  <a:srgbClr val="F8F8F8"/>
                </a:solidFill>
                <a:latin typeface="UnDotum"/>
                <a:cs typeface="UnDotum"/>
              </a:rPr>
              <a:t></a:t>
            </a:r>
            <a:endParaRPr sz="1800">
              <a:latin typeface="UnDotum"/>
              <a:cs typeface="UnDotum"/>
            </a:endParaRPr>
          </a:p>
          <a:p>
            <a:pPr marL="12700">
              <a:lnSpc>
                <a:spcPct val="100000"/>
              </a:lnSpc>
              <a:spcBef>
                <a:spcPts val="1670"/>
              </a:spcBef>
            </a:pPr>
            <a:r>
              <a:rPr sz="1800" spc="-165" dirty="0">
                <a:solidFill>
                  <a:srgbClr val="F8F8F8"/>
                </a:solidFill>
                <a:latin typeface="UnDotum"/>
                <a:cs typeface="UnDotum"/>
              </a:rPr>
              <a:t></a:t>
            </a:r>
            <a:endParaRPr sz="1800">
              <a:latin typeface="UnDotum"/>
              <a:cs typeface="UnDotum"/>
            </a:endParaRPr>
          </a:p>
        </p:txBody>
      </p:sp>
      <p:sp>
        <p:nvSpPr>
          <p:cNvPr id="5" name="object 5"/>
          <p:cNvSpPr txBox="1"/>
          <p:nvPr/>
        </p:nvSpPr>
        <p:spPr>
          <a:xfrm>
            <a:off x="1016000" y="2926079"/>
            <a:ext cx="5673090"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FFFFFF"/>
                </a:solidFill>
                <a:latin typeface="Georgia"/>
                <a:cs typeface="Georgia"/>
              </a:rPr>
              <a:t>Anterior </a:t>
            </a:r>
            <a:r>
              <a:rPr sz="2800" spc="-20" dirty="0">
                <a:solidFill>
                  <a:srgbClr val="FFFFFF"/>
                </a:solidFill>
                <a:latin typeface="Georgia"/>
                <a:cs typeface="Georgia"/>
              </a:rPr>
              <a:t>chamber </a:t>
            </a:r>
            <a:r>
              <a:rPr sz="2800" spc="-15" dirty="0">
                <a:solidFill>
                  <a:srgbClr val="FFFFFF"/>
                </a:solidFill>
                <a:latin typeface="Georgia"/>
                <a:cs typeface="Georgia"/>
              </a:rPr>
              <a:t>becomes</a:t>
            </a:r>
            <a:r>
              <a:rPr sz="2800" spc="55" dirty="0">
                <a:solidFill>
                  <a:srgbClr val="FFFFFF"/>
                </a:solidFill>
                <a:latin typeface="Georgia"/>
                <a:cs typeface="Georgia"/>
              </a:rPr>
              <a:t> </a:t>
            </a:r>
            <a:r>
              <a:rPr sz="2800" spc="20" dirty="0">
                <a:solidFill>
                  <a:srgbClr val="FFFFFF"/>
                </a:solidFill>
                <a:latin typeface="Georgia"/>
                <a:cs typeface="Georgia"/>
              </a:rPr>
              <a:t>shallow.</a:t>
            </a:r>
            <a:endParaRPr sz="2800">
              <a:latin typeface="Georgia"/>
              <a:cs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200" y="458469"/>
            <a:ext cx="7315200" cy="57962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7200" y="1577340"/>
            <a:ext cx="3657600" cy="4555093"/>
          </a:xfrm>
        </p:spPr>
        <p:txBody>
          <a:bodyPr/>
          <a:lstStyle/>
          <a:p>
            <a:pPr marL="342900" indent="-342900">
              <a:buFont typeface="Arial" panose="020B0604020202020204" pitchFamily="34" charset="0"/>
              <a:buChar char="•"/>
            </a:pPr>
            <a:r>
              <a:rPr lang="en-IN" sz="2400" b="1" u="sng" dirty="0" smtClean="0"/>
              <a:t>IMMATURE SENILE CATARACT</a:t>
            </a:r>
          </a:p>
          <a:p>
            <a:pPr marL="342900" indent="-342900">
              <a:buFont typeface="Arial" panose="020B0604020202020204" pitchFamily="34" charset="0"/>
              <a:buChar char="•"/>
            </a:pPr>
            <a:endParaRPr lang="en-IN" sz="2000" dirty="0"/>
          </a:p>
          <a:p>
            <a:pPr marL="342900" indent="-342900">
              <a:buFont typeface="Arial" panose="020B0604020202020204" pitchFamily="34" charset="0"/>
              <a:buChar char="•"/>
            </a:pPr>
            <a:r>
              <a:rPr lang="en-IN" sz="2000" dirty="0" smtClean="0"/>
              <a:t>Painless, progressive loss of vision</a:t>
            </a:r>
          </a:p>
          <a:p>
            <a:pPr marL="342900" indent="-342900">
              <a:buFont typeface="Arial" panose="020B0604020202020204" pitchFamily="34" charset="0"/>
              <a:buChar char="•"/>
            </a:pPr>
            <a:r>
              <a:rPr lang="en-IN" sz="2000" dirty="0" smtClean="0"/>
              <a:t>Greyish colour of lens</a:t>
            </a:r>
          </a:p>
          <a:p>
            <a:pPr marL="342900" indent="-342900">
              <a:buFont typeface="Arial" panose="020B0604020202020204" pitchFamily="34" charset="0"/>
              <a:buChar char="•"/>
            </a:pPr>
            <a:r>
              <a:rPr lang="en-IN" sz="2000" dirty="0" smtClean="0"/>
              <a:t>Iris shadow is present</a:t>
            </a:r>
          </a:p>
          <a:p>
            <a:pPr marL="342900" indent="-342900">
              <a:buFont typeface="Arial" panose="020B0604020202020204" pitchFamily="34" charset="0"/>
              <a:buChar char="•"/>
            </a:pPr>
            <a:r>
              <a:rPr lang="en-IN" sz="2000" dirty="0" smtClean="0"/>
              <a:t>Black spot against red glow are observed on distant DO</a:t>
            </a:r>
          </a:p>
          <a:p>
            <a:pPr marL="342900" indent="-342900">
              <a:buFont typeface="Arial" panose="020B0604020202020204" pitchFamily="34" charset="0"/>
              <a:buChar char="•"/>
            </a:pPr>
            <a:r>
              <a:rPr lang="en-IN" sz="2000" dirty="0" smtClean="0"/>
              <a:t>SLE reveals area of </a:t>
            </a:r>
            <a:r>
              <a:rPr lang="en-IN" sz="2000" dirty="0" err="1" smtClean="0"/>
              <a:t>cataractous</a:t>
            </a:r>
            <a:r>
              <a:rPr lang="en-IN" sz="2000" dirty="0" smtClean="0"/>
              <a:t> cortex</a:t>
            </a:r>
          </a:p>
          <a:p>
            <a:pPr marL="342900" indent="-342900">
              <a:buFont typeface="Arial" panose="020B0604020202020204" pitchFamily="34" charset="0"/>
              <a:buChar char="•"/>
            </a:pPr>
            <a:r>
              <a:rPr lang="en-IN" sz="2000" dirty="0" smtClean="0"/>
              <a:t>Visual acuity not improve on pin hole testing</a:t>
            </a:r>
          </a:p>
          <a:p>
            <a:pPr marL="342900" indent="-342900">
              <a:buFont typeface="Arial" panose="020B0604020202020204" pitchFamily="34" charset="0"/>
              <a:buChar char="•"/>
            </a:pPr>
            <a:endParaRPr lang="en-IN" sz="2000" dirty="0"/>
          </a:p>
        </p:txBody>
      </p:sp>
      <p:sp>
        <p:nvSpPr>
          <p:cNvPr id="6" name="Content Placeholder 5"/>
          <p:cNvSpPr>
            <a:spLocks noGrp="1"/>
          </p:cNvSpPr>
          <p:nvPr>
            <p:ph sz="half" idx="3"/>
          </p:nvPr>
        </p:nvSpPr>
        <p:spPr>
          <a:xfrm>
            <a:off x="4709160" y="1577340"/>
            <a:ext cx="3291840" cy="4893647"/>
          </a:xfrm>
        </p:spPr>
        <p:txBody>
          <a:bodyPr/>
          <a:lstStyle/>
          <a:p>
            <a:pPr marL="342900" indent="-342900">
              <a:buFont typeface="Arial" panose="020B0604020202020204" pitchFamily="34" charset="0"/>
              <a:buChar char="•"/>
            </a:pPr>
            <a:r>
              <a:rPr lang="en-IN" sz="2400" b="1" u="sng" dirty="0" smtClean="0"/>
              <a:t>NUCLEAR SCLEROSIS</a:t>
            </a:r>
          </a:p>
          <a:p>
            <a:pPr marL="342900" indent="-342900">
              <a:buFont typeface="Arial" panose="020B0604020202020204" pitchFamily="34" charset="0"/>
              <a:buChar char="•"/>
            </a:pPr>
            <a:endParaRPr lang="en-IN" sz="2000" b="1" u="sng" dirty="0"/>
          </a:p>
          <a:p>
            <a:pPr marL="342900" indent="-342900">
              <a:buFont typeface="Arial" panose="020B0604020202020204" pitchFamily="34" charset="0"/>
              <a:buChar char="•"/>
            </a:pPr>
            <a:r>
              <a:rPr lang="en-IN" sz="2000" dirty="0" smtClean="0"/>
              <a:t>Painless, progressive loss of vision</a:t>
            </a:r>
          </a:p>
          <a:p>
            <a:pPr marL="342900" indent="-342900">
              <a:buFont typeface="Arial" panose="020B0604020202020204" pitchFamily="34" charset="0"/>
              <a:buChar char="•"/>
            </a:pPr>
            <a:r>
              <a:rPr lang="en-IN" sz="2000" dirty="0" smtClean="0"/>
              <a:t>Greyish colour of lens</a:t>
            </a:r>
          </a:p>
          <a:p>
            <a:pPr marL="342900" indent="-342900">
              <a:buFont typeface="Arial" panose="020B0604020202020204" pitchFamily="34" charset="0"/>
              <a:buChar char="•"/>
            </a:pPr>
            <a:r>
              <a:rPr lang="en-IN" sz="2000" dirty="0" smtClean="0"/>
              <a:t>Iris shadow is absent</a:t>
            </a:r>
          </a:p>
          <a:p>
            <a:pPr marL="342900" indent="-342900">
              <a:buFont typeface="Arial" panose="020B0604020202020204" pitchFamily="34" charset="0"/>
              <a:buChar char="•"/>
            </a:pPr>
            <a:endParaRPr lang="en-IN" sz="2000" dirty="0" smtClean="0"/>
          </a:p>
          <a:p>
            <a:pPr marL="342900" indent="-342900">
              <a:buFont typeface="Arial" panose="020B0604020202020204" pitchFamily="34" charset="0"/>
              <a:buChar char="•"/>
            </a:pPr>
            <a:r>
              <a:rPr lang="en-IN" sz="2000" dirty="0" smtClean="0"/>
              <a:t>No black spots are seen against red glow</a:t>
            </a:r>
          </a:p>
          <a:p>
            <a:pPr marL="342900" indent="-342900">
              <a:buFont typeface="Arial" panose="020B0604020202020204" pitchFamily="34" charset="0"/>
              <a:buChar char="•"/>
            </a:pPr>
            <a:r>
              <a:rPr lang="en-IN" sz="2000" dirty="0" smtClean="0"/>
              <a:t>SLE reveals clear lens</a:t>
            </a:r>
          </a:p>
          <a:p>
            <a:pPr marL="342900" indent="-342900">
              <a:buFont typeface="Arial" panose="020B0604020202020204" pitchFamily="34" charset="0"/>
              <a:buChar char="•"/>
            </a:pPr>
            <a:endParaRPr lang="en-IN" sz="2000" dirty="0"/>
          </a:p>
          <a:p>
            <a:pPr marL="342900" indent="-342900">
              <a:buFont typeface="Arial" panose="020B0604020202020204" pitchFamily="34" charset="0"/>
              <a:buChar char="•"/>
            </a:pPr>
            <a:r>
              <a:rPr lang="en-IN" sz="2000" dirty="0" smtClean="0"/>
              <a:t>Visual acuity improves on pin hole testing</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endParaRPr lang="en-IN" dirty="0" smtClean="0"/>
          </a:p>
          <a:p>
            <a:pPr marL="342900" indent="-342900">
              <a:buFont typeface="Arial" panose="020B0604020202020204" pitchFamily="34" charset="0"/>
              <a:buChar char="•"/>
            </a:pPr>
            <a:endParaRPr lang="en-IN" dirty="0" smtClean="0"/>
          </a:p>
        </p:txBody>
      </p:sp>
      <p:sp>
        <p:nvSpPr>
          <p:cNvPr id="8" name="Title 7"/>
          <p:cNvSpPr>
            <a:spLocks noGrp="1"/>
          </p:cNvSpPr>
          <p:nvPr>
            <p:ph type="title"/>
          </p:nvPr>
        </p:nvSpPr>
        <p:spPr>
          <a:xfrm>
            <a:off x="437515" y="914400"/>
            <a:ext cx="8543289" cy="1484630"/>
          </a:xfrm>
        </p:spPr>
        <p:txBody>
          <a:bodyPr/>
          <a:lstStyle/>
          <a:p>
            <a:endParaRPr lang="en-IN" dirty="0"/>
          </a:p>
        </p:txBody>
      </p:sp>
      <p:sp>
        <p:nvSpPr>
          <p:cNvPr id="9" name="TextBox 8"/>
          <p:cNvSpPr txBox="1"/>
          <p:nvPr/>
        </p:nvSpPr>
        <p:spPr>
          <a:xfrm>
            <a:off x="4267200" y="180030"/>
            <a:ext cx="1219200" cy="707886"/>
          </a:xfrm>
          <a:prstGeom prst="rect">
            <a:avLst/>
          </a:prstGeom>
          <a:noFill/>
        </p:spPr>
        <p:txBody>
          <a:bodyPr wrap="square" rtlCol="0">
            <a:spAutoFit/>
          </a:bodyPr>
          <a:lstStyle/>
          <a:p>
            <a:r>
              <a:rPr lang="en-IN" sz="4000" dirty="0" smtClean="0"/>
              <a:t>D/D</a:t>
            </a:r>
            <a:endParaRPr lang="en-IN" sz="4000" dirty="0"/>
          </a:p>
        </p:txBody>
      </p:sp>
    </p:spTree>
    <p:extLst>
      <p:ext uri="{BB962C8B-B14F-4D97-AF65-F5344CB8AC3E}">
        <p14:creationId xmlns:p14="http://schemas.microsoft.com/office/powerpoint/2010/main" xmlns="" val="4163561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850" y="267970"/>
            <a:ext cx="8242300" cy="11582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71830" y="1691639"/>
            <a:ext cx="233679" cy="302895"/>
          </a:xfrm>
          <a:prstGeom prst="rect">
            <a:avLst/>
          </a:prstGeom>
        </p:spPr>
        <p:txBody>
          <a:bodyPr vert="horz" wrap="square" lIns="0" tIns="15240" rIns="0" bIns="0" rtlCol="0">
            <a:spAutoFit/>
          </a:bodyPr>
          <a:lstStyle/>
          <a:p>
            <a:pPr marL="12700">
              <a:lnSpc>
                <a:spcPct val="100000"/>
              </a:lnSpc>
              <a:spcBef>
                <a:spcPts val="120"/>
              </a:spcBef>
            </a:pPr>
            <a:r>
              <a:rPr sz="1800" spc="-165" dirty="0">
                <a:solidFill>
                  <a:srgbClr val="F8F8F8"/>
                </a:solidFill>
                <a:latin typeface="UnDotum"/>
                <a:cs typeface="UnDotum"/>
              </a:rPr>
              <a:t></a:t>
            </a:r>
            <a:endParaRPr sz="1800">
              <a:latin typeface="UnDotum"/>
              <a:cs typeface="UnDotum"/>
            </a:endParaRPr>
          </a:p>
        </p:txBody>
      </p:sp>
      <p:sp>
        <p:nvSpPr>
          <p:cNvPr id="4" name="object 4"/>
          <p:cNvSpPr txBox="1"/>
          <p:nvPr/>
        </p:nvSpPr>
        <p:spPr>
          <a:xfrm>
            <a:off x="671830" y="2222500"/>
            <a:ext cx="233679" cy="302895"/>
          </a:xfrm>
          <a:prstGeom prst="rect">
            <a:avLst/>
          </a:prstGeom>
        </p:spPr>
        <p:txBody>
          <a:bodyPr vert="horz" wrap="square" lIns="0" tIns="15240" rIns="0" bIns="0" rtlCol="0">
            <a:spAutoFit/>
          </a:bodyPr>
          <a:lstStyle/>
          <a:p>
            <a:pPr marL="12700">
              <a:lnSpc>
                <a:spcPct val="100000"/>
              </a:lnSpc>
              <a:spcBef>
                <a:spcPts val="120"/>
              </a:spcBef>
            </a:pPr>
            <a:r>
              <a:rPr sz="1800" spc="-165" dirty="0">
                <a:solidFill>
                  <a:srgbClr val="F8F8F8"/>
                </a:solidFill>
                <a:latin typeface="UnDotum"/>
                <a:cs typeface="UnDotum"/>
              </a:rPr>
              <a:t></a:t>
            </a:r>
            <a:endParaRPr sz="1800">
              <a:latin typeface="UnDotum"/>
              <a:cs typeface="UnDotum"/>
            </a:endParaRPr>
          </a:p>
        </p:txBody>
      </p:sp>
      <p:sp>
        <p:nvSpPr>
          <p:cNvPr id="5" name="object 5"/>
          <p:cNvSpPr txBox="1"/>
          <p:nvPr/>
        </p:nvSpPr>
        <p:spPr>
          <a:xfrm>
            <a:off x="671830" y="2753360"/>
            <a:ext cx="233679" cy="302895"/>
          </a:xfrm>
          <a:prstGeom prst="rect">
            <a:avLst/>
          </a:prstGeom>
        </p:spPr>
        <p:txBody>
          <a:bodyPr vert="horz" wrap="square" lIns="0" tIns="15240" rIns="0" bIns="0" rtlCol="0">
            <a:spAutoFit/>
          </a:bodyPr>
          <a:lstStyle/>
          <a:p>
            <a:pPr marL="12700">
              <a:lnSpc>
                <a:spcPct val="100000"/>
              </a:lnSpc>
              <a:spcBef>
                <a:spcPts val="120"/>
              </a:spcBef>
            </a:pPr>
            <a:r>
              <a:rPr sz="1800" spc="-165" dirty="0">
                <a:solidFill>
                  <a:srgbClr val="F8F8F8"/>
                </a:solidFill>
                <a:latin typeface="UnDotum"/>
                <a:cs typeface="UnDotum"/>
              </a:rPr>
              <a:t></a:t>
            </a:r>
            <a:endParaRPr sz="1800">
              <a:latin typeface="UnDotum"/>
              <a:cs typeface="UnDotum"/>
            </a:endParaRPr>
          </a:p>
        </p:txBody>
      </p:sp>
      <p:sp>
        <p:nvSpPr>
          <p:cNvPr id="6" name="object 6"/>
          <p:cNvSpPr txBox="1"/>
          <p:nvPr/>
        </p:nvSpPr>
        <p:spPr>
          <a:xfrm>
            <a:off x="671830" y="3284219"/>
            <a:ext cx="233679" cy="302895"/>
          </a:xfrm>
          <a:prstGeom prst="rect">
            <a:avLst/>
          </a:prstGeom>
        </p:spPr>
        <p:txBody>
          <a:bodyPr vert="horz" wrap="square" lIns="0" tIns="15240" rIns="0" bIns="0" rtlCol="0">
            <a:spAutoFit/>
          </a:bodyPr>
          <a:lstStyle/>
          <a:p>
            <a:pPr marL="12700">
              <a:lnSpc>
                <a:spcPct val="100000"/>
              </a:lnSpc>
              <a:spcBef>
                <a:spcPts val="120"/>
              </a:spcBef>
            </a:pPr>
            <a:r>
              <a:rPr sz="1800" spc="-165" dirty="0">
                <a:solidFill>
                  <a:srgbClr val="F8F8F8"/>
                </a:solidFill>
                <a:latin typeface="UnDotum"/>
                <a:cs typeface="UnDotum"/>
              </a:rPr>
              <a:t></a:t>
            </a:r>
            <a:endParaRPr sz="1800">
              <a:latin typeface="UnDotum"/>
              <a:cs typeface="UnDotum"/>
            </a:endParaRPr>
          </a:p>
        </p:txBody>
      </p:sp>
      <p:sp>
        <p:nvSpPr>
          <p:cNvPr id="7" name="object 7"/>
          <p:cNvSpPr txBox="1">
            <a:spLocks noGrp="1"/>
          </p:cNvSpPr>
          <p:nvPr>
            <p:ph type="title"/>
          </p:nvPr>
        </p:nvSpPr>
        <p:spPr>
          <a:xfrm>
            <a:off x="1083310" y="1513839"/>
            <a:ext cx="5664835" cy="2148840"/>
          </a:xfrm>
          <a:prstGeom prst="rect">
            <a:avLst/>
          </a:prstGeom>
        </p:spPr>
        <p:txBody>
          <a:bodyPr vert="horz" wrap="square" lIns="0" tIns="12700" rIns="0" bIns="0" rtlCol="0">
            <a:spAutoFit/>
          </a:bodyPr>
          <a:lstStyle/>
          <a:p>
            <a:pPr marL="101600" marR="1650364">
              <a:lnSpc>
                <a:spcPct val="124400"/>
              </a:lnSpc>
              <a:spcBef>
                <a:spcPts val="100"/>
              </a:spcBef>
            </a:pPr>
            <a:r>
              <a:rPr sz="2800" spc="20" dirty="0"/>
              <a:t>Complete </a:t>
            </a:r>
            <a:r>
              <a:rPr sz="2800" spc="-10"/>
              <a:t>opacification</a:t>
            </a:r>
            <a:r>
              <a:rPr sz="2800" spc="-10" dirty="0"/>
              <a:t>  </a:t>
            </a:r>
            <a:r>
              <a:rPr sz="2800" spc="10" dirty="0"/>
              <a:t>Whole </a:t>
            </a:r>
            <a:r>
              <a:rPr sz="2800" spc="-20" dirty="0"/>
              <a:t>cortex </a:t>
            </a:r>
            <a:r>
              <a:rPr sz="2800" spc="-15" dirty="0"/>
              <a:t>is</a:t>
            </a:r>
            <a:r>
              <a:rPr sz="2800" spc="-10" dirty="0"/>
              <a:t> </a:t>
            </a:r>
            <a:r>
              <a:rPr sz="2800" spc="55" dirty="0"/>
              <a:t>involved</a:t>
            </a:r>
            <a:endParaRPr sz="2800"/>
          </a:p>
          <a:p>
            <a:pPr marL="101600" marR="5080" indent="-88900">
              <a:lnSpc>
                <a:spcPct val="124400"/>
              </a:lnSpc>
            </a:pPr>
            <a:r>
              <a:rPr sz="2800" spc="-15" dirty="0"/>
              <a:t>Lens </a:t>
            </a:r>
            <a:r>
              <a:rPr sz="2800" spc="5" dirty="0"/>
              <a:t>appears </a:t>
            </a:r>
            <a:r>
              <a:rPr sz="2800" spc="30" dirty="0"/>
              <a:t>pearly </a:t>
            </a:r>
            <a:r>
              <a:rPr sz="2800" spc="35" dirty="0"/>
              <a:t>white </a:t>
            </a:r>
            <a:r>
              <a:rPr sz="2800" spc="-20" dirty="0"/>
              <a:t>in </a:t>
            </a:r>
            <a:r>
              <a:rPr sz="2800" dirty="0"/>
              <a:t>colour  </a:t>
            </a:r>
            <a:r>
              <a:rPr sz="2800" spc="70" dirty="0"/>
              <a:t>Also </a:t>
            </a:r>
            <a:r>
              <a:rPr sz="2800" spc="55" dirty="0"/>
              <a:t>known </a:t>
            </a:r>
            <a:r>
              <a:rPr sz="2800" spc="-20" dirty="0"/>
              <a:t>as </a:t>
            </a:r>
            <a:r>
              <a:rPr sz="2800" dirty="0"/>
              <a:t>ripe</a:t>
            </a:r>
            <a:r>
              <a:rPr sz="2800" spc="-60" dirty="0"/>
              <a:t> </a:t>
            </a:r>
            <a:r>
              <a:rPr sz="2800" spc="-35" dirty="0"/>
              <a:t>cataract</a:t>
            </a:r>
            <a:endParaRPr sz="2800"/>
          </a:p>
        </p:txBody>
      </p:sp>
      <p:sp>
        <p:nvSpPr>
          <p:cNvPr id="8" name="object 8"/>
          <p:cNvSpPr txBox="1"/>
          <p:nvPr/>
        </p:nvSpPr>
        <p:spPr>
          <a:xfrm>
            <a:off x="671830" y="3813809"/>
            <a:ext cx="233679" cy="302895"/>
          </a:xfrm>
          <a:prstGeom prst="rect">
            <a:avLst/>
          </a:prstGeom>
        </p:spPr>
        <p:txBody>
          <a:bodyPr vert="horz" wrap="square" lIns="0" tIns="15240" rIns="0" bIns="0" rtlCol="0">
            <a:spAutoFit/>
          </a:bodyPr>
          <a:lstStyle/>
          <a:p>
            <a:pPr marL="12700">
              <a:lnSpc>
                <a:spcPct val="100000"/>
              </a:lnSpc>
              <a:spcBef>
                <a:spcPts val="120"/>
              </a:spcBef>
            </a:pPr>
            <a:r>
              <a:rPr sz="1800" spc="-165" dirty="0">
                <a:solidFill>
                  <a:srgbClr val="F8F8F8"/>
                </a:solidFill>
                <a:latin typeface="UnDotum"/>
                <a:cs typeface="UnDotum"/>
              </a:rPr>
              <a:t></a:t>
            </a:r>
            <a:endParaRPr sz="1800">
              <a:latin typeface="UnDotum"/>
              <a:cs typeface="UnDotum"/>
            </a:endParaRPr>
          </a:p>
        </p:txBody>
      </p:sp>
      <p:sp>
        <p:nvSpPr>
          <p:cNvPr id="9" name="object 9"/>
          <p:cNvSpPr txBox="1"/>
          <p:nvPr/>
        </p:nvSpPr>
        <p:spPr>
          <a:xfrm>
            <a:off x="1083310" y="3741420"/>
            <a:ext cx="2432050" cy="452120"/>
          </a:xfrm>
          <a:prstGeom prst="rect">
            <a:avLst/>
          </a:prstGeom>
        </p:spPr>
        <p:txBody>
          <a:bodyPr vert="horz" wrap="square" lIns="0" tIns="12700" rIns="0" bIns="0" rtlCol="0">
            <a:spAutoFit/>
          </a:bodyPr>
          <a:lstStyle/>
          <a:p>
            <a:pPr marL="12700">
              <a:lnSpc>
                <a:spcPct val="100000"/>
              </a:lnSpc>
              <a:spcBef>
                <a:spcPts val="100"/>
              </a:spcBef>
            </a:pPr>
            <a:r>
              <a:rPr sz="2800" spc="95" dirty="0">
                <a:solidFill>
                  <a:srgbClr val="FFFFFF"/>
                </a:solidFill>
                <a:latin typeface="Georgia"/>
                <a:cs typeface="Georgia"/>
              </a:rPr>
              <a:t>No </a:t>
            </a:r>
            <a:r>
              <a:rPr sz="2800" spc="-25" dirty="0">
                <a:solidFill>
                  <a:srgbClr val="FFFFFF"/>
                </a:solidFill>
                <a:latin typeface="Georgia"/>
                <a:cs typeface="Georgia"/>
              </a:rPr>
              <a:t>iris</a:t>
            </a:r>
            <a:r>
              <a:rPr sz="2800" spc="-145" dirty="0">
                <a:solidFill>
                  <a:srgbClr val="FFFFFF"/>
                </a:solidFill>
                <a:latin typeface="Georgia"/>
                <a:cs typeface="Georgia"/>
              </a:rPr>
              <a:t> </a:t>
            </a:r>
            <a:r>
              <a:rPr sz="2800" spc="55" dirty="0">
                <a:solidFill>
                  <a:srgbClr val="FFFFFF"/>
                </a:solidFill>
                <a:latin typeface="Georgia"/>
                <a:cs typeface="Georgia"/>
              </a:rPr>
              <a:t>shadow</a:t>
            </a:r>
            <a:endParaRPr sz="2800">
              <a:latin typeface="Georgia"/>
              <a:cs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838200"/>
            <a:ext cx="7620000" cy="5257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850" y="267970"/>
            <a:ext cx="8242300" cy="11582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14629" y="1924050"/>
            <a:ext cx="8829675" cy="2485390"/>
          </a:xfrm>
          <a:prstGeom prst="rect">
            <a:avLst/>
          </a:prstGeom>
        </p:spPr>
        <p:txBody>
          <a:bodyPr vert="horz" wrap="square" lIns="0" tIns="14604" rIns="0" bIns="0" rtlCol="0">
            <a:spAutoFit/>
          </a:bodyPr>
          <a:lstStyle/>
          <a:p>
            <a:pPr marL="424180" marR="5080" indent="-411480">
              <a:lnSpc>
                <a:spcPts val="3479"/>
              </a:lnSpc>
              <a:spcBef>
                <a:spcPts val="114"/>
              </a:spcBef>
            </a:pPr>
            <a:r>
              <a:rPr sz="2800" spc="15" dirty="0">
                <a:solidFill>
                  <a:srgbClr val="FFFFFF"/>
                </a:solidFill>
                <a:latin typeface="Georgia"/>
                <a:cs typeface="Georgia"/>
              </a:rPr>
              <a:t>Cortex </a:t>
            </a:r>
            <a:r>
              <a:rPr sz="2800" spc="-15" dirty="0">
                <a:solidFill>
                  <a:srgbClr val="FFFFFF"/>
                </a:solidFill>
                <a:latin typeface="Georgia"/>
                <a:cs typeface="Georgia"/>
              </a:rPr>
              <a:t>is </a:t>
            </a:r>
            <a:r>
              <a:rPr sz="2800" dirty="0">
                <a:solidFill>
                  <a:srgbClr val="FFFFFF"/>
                </a:solidFill>
                <a:latin typeface="Georgia"/>
                <a:cs typeface="Georgia"/>
              </a:rPr>
              <a:t>disintegrated </a:t>
            </a:r>
            <a:r>
              <a:rPr sz="2800" spc="20" dirty="0">
                <a:solidFill>
                  <a:srgbClr val="FFFFFF"/>
                </a:solidFill>
                <a:latin typeface="Georgia"/>
                <a:cs typeface="Georgia"/>
              </a:rPr>
              <a:t>and </a:t>
            </a:r>
            <a:r>
              <a:rPr sz="2800" spc="-10" dirty="0">
                <a:solidFill>
                  <a:srgbClr val="FFFFFF"/>
                </a:solidFill>
                <a:latin typeface="Georgia"/>
                <a:cs typeface="Georgia"/>
              </a:rPr>
              <a:t>transformed </a:t>
            </a:r>
            <a:r>
              <a:rPr sz="2800" spc="-20" dirty="0">
                <a:solidFill>
                  <a:srgbClr val="FFFFFF"/>
                </a:solidFill>
                <a:latin typeface="Georgia"/>
                <a:cs typeface="Georgia"/>
              </a:rPr>
              <a:t>into </a:t>
            </a:r>
            <a:r>
              <a:rPr sz="2800" spc="10" dirty="0">
                <a:solidFill>
                  <a:srgbClr val="FFFFFF"/>
                </a:solidFill>
                <a:latin typeface="Georgia"/>
                <a:cs typeface="Georgia"/>
              </a:rPr>
              <a:t>pultaceous  </a:t>
            </a:r>
            <a:r>
              <a:rPr sz="2800" spc="-25" dirty="0">
                <a:solidFill>
                  <a:srgbClr val="FFFFFF"/>
                </a:solidFill>
                <a:latin typeface="Georgia"/>
                <a:cs typeface="Georgia"/>
              </a:rPr>
              <a:t>material.</a:t>
            </a:r>
            <a:endParaRPr sz="2800">
              <a:latin typeface="Georgia"/>
              <a:cs typeface="Georgia"/>
            </a:endParaRPr>
          </a:p>
          <a:p>
            <a:pPr marL="12700">
              <a:lnSpc>
                <a:spcPct val="100000"/>
              </a:lnSpc>
              <a:spcBef>
                <a:spcPts val="685"/>
              </a:spcBef>
            </a:pPr>
            <a:r>
              <a:rPr sz="2800" spc="40" dirty="0">
                <a:solidFill>
                  <a:srgbClr val="FFFFFF"/>
                </a:solidFill>
                <a:latin typeface="Georgia"/>
                <a:cs typeface="Georgia"/>
              </a:rPr>
              <a:t>Usually </a:t>
            </a:r>
            <a:r>
              <a:rPr sz="2800" spc="-10" dirty="0">
                <a:solidFill>
                  <a:srgbClr val="FFFFFF"/>
                </a:solidFill>
                <a:latin typeface="Georgia"/>
                <a:cs typeface="Georgia"/>
              </a:rPr>
              <a:t>occurs </a:t>
            </a:r>
            <a:r>
              <a:rPr sz="2800" spc="-15" dirty="0">
                <a:solidFill>
                  <a:srgbClr val="FFFFFF"/>
                </a:solidFill>
                <a:latin typeface="Georgia"/>
                <a:cs typeface="Georgia"/>
              </a:rPr>
              <a:t>in </a:t>
            </a:r>
            <a:r>
              <a:rPr sz="2800" spc="70" dirty="0">
                <a:solidFill>
                  <a:srgbClr val="FFFFFF"/>
                </a:solidFill>
                <a:latin typeface="Georgia"/>
                <a:cs typeface="Georgia"/>
              </a:rPr>
              <a:t>two</a:t>
            </a:r>
            <a:r>
              <a:rPr sz="2800" spc="45" dirty="0">
                <a:solidFill>
                  <a:srgbClr val="FFFFFF"/>
                </a:solidFill>
                <a:latin typeface="Georgia"/>
                <a:cs typeface="Georgia"/>
              </a:rPr>
              <a:t> </a:t>
            </a:r>
            <a:r>
              <a:rPr sz="2800" spc="-50" dirty="0">
                <a:solidFill>
                  <a:srgbClr val="FFFFFF"/>
                </a:solidFill>
                <a:latin typeface="Georgia"/>
                <a:cs typeface="Georgia"/>
              </a:rPr>
              <a:t>forms:-</a:t>
            </a:r>
            <a:endParaRPr sz="2800">
              <a:latin typeface="Georgia"/>
              <a:cs typeface="Georgia"/>
            </a:endParaRPr>
          </a:p>
          <a:p>
            <a:pPr marL="367665" indent="-355600">
              <a:lnSpc>
                <a:spcPct val="100000"/>
              </a:lnSpc>
              <a:spcBef>
                <a:spcPts val="820"/>
              </a:spcBef>
              <a:buAutoNum type="arabicPeriod"/>
              <a:tabLst>
                <a:tab pos="368300" algn="l"/>
              </a:tabLst>
            </a:pPr>
            <a:r>
              <a:rPr sz="2800" spc="15" dirty="0">
                <a:solidFill>
                  <a:srgbClr val="FFFFFF"/>
                </a:solidFill>
                <a:latin typeface="Georgia"/>
                <a:cs typeface="Georgia"/>
              </a:rPr>
              <a:t>Morgagnian </a:t>
            </a:r>
            <a:r>
              <a:rPr sz="2800" spc="-25" dirty="0">
                <a:solidFill>
                  <a:srgbClr val="FFFFFF"/>
                </a:solidFill>
                <a:latin typeface="Georgia"/>
                <a:cs typeface="Georgia"/>
              </a:rPr>
              <a:t>hyper–mature</a:t>
            </a:r>
            <a:r>
              <a:rPr sz="2800" spc="10" dirty="0">
                <a:solidFill>
                  <a:srgbClr val="FFFFFF"/>
                </a:solidFill>
                <a:latin typeface="Georgia"/>
                <a:cs typeface="Georgia"/>
              </a:rPr>
              <a:t> </a:t>
            </a:r>
            <a:r>
              <a:rPr sz="2800" spc="-35" dirty="0">
                <a:solidFill>
                  <a:srgbClr val="FFFFFF"/>
                </a:solidFill>
                <a:latin typeface="Georgia"/>
                <a:cs typeface="Georgia"/>
              </a:rPr>
              <a:t>cataract</a:t>
            </a:r>
            <a:endParaRPr sz="2800">
              <a:latin typeface="Georgia"/>
              <a:cs typeface="Georgia"/>
            </a:endParaRPr>
          </a:p>
          <a:p>
            <a:pPr marL="367665" indent="-355600">
              <a:lnSpc>
                <a:spcPct val="100000"/>
              </a:lnSpc>
              <a:spcBef>
                <a:spcPts val="810"/>
              </a:spcBef>
              <a:buAutoNum type="arabicPeriod"/>
              <a:tabLst>
                <a:tab pos="368300" algn="l"/>
              </a:tabLst>
            </a:pPr>
            <a:r>
              <a:rPr sz="2800" spc="-35" dirty="0">
                <a:solidFill>
                  <a:srgbClr val="FFFFFF"/>
                </a:solidFill>
                <a:latin typeface="Georgia"/>
                <a:cs typeface="Georgia"/>
              </a:rPr>
              <a:t>Sclerotic </a:t>
            </a:r>
            <a:r>
              <a:rPr sz="2800" spc="-25" dirty="0">
                <a:solidFill>
                  <a:srgbClr val="FFFFFF"/>
                </a:solidFill>
                <a:latin typeface="Georgia"/>
                <a:cs typeface="Georgia"/>
              </a:rPr>
              <a:t>hyper–mature</a:t>
            </a:r>
            <a:r>
              <a:rPr sz="2800" spc="70" dirty="0">
                <a:solidFill>
                  <a:srgbClr val="FFFFFF"/>
                </a:solidFill>
                <a:latin typeface="Georgia"/>
                <a:cs typeface="Georgia"/>
              </a:rPr>
              <a:t> </a:t>
            </a:r>
            <a:r>
              <a:rPr sz="2800" spc="-35" dirty="0">
                <a:solidFill>
                  <a:srgbClr val="FFFFFF"/>
                </a:solidFill>
                <a:latin typeface="Georgia"/>
                <a:cs typeface="Georgia"/>
              </a:rPr>
              <a:t>cataract</a:t>
            </a:r>
            <a:endParaRPr sz="2800">
              <a:latin typeface="Georgia"/>
              <a:cs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230" y="539750"/>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3" name="object 3"/>
          <p:cNvSpPr txBox="1">
            <a:spLocks noGrp="1"/>
          </p:cNvSpPr>
          <p:nvPr>
            <p:ph type="title"/>
          </p:nvPr>
        </p:nvSpPr>
        <p:spPr>
          <a:xfrm>
            <a:off x="532130" y="462279"/>
            <a:ext cx="7463155" cy="1242060"/>
          </a:xfrm>
          <a:prstGeom prst="rect">
            <a:avLst/>
          </a:prstGeom>
        </p:spPr>
        <p:txBody>
          <a:bodyPr vert="horz" wrap="square" lIns="0" tIns="12700" rIns="0" bIns="0" rtlCol="0">
            <a:spAutoFit/>
          </a:bodyPr>
          <a:lstStyle/>
          <a:p>
            <a:pPr marL="335280">
              <a:lnSpc>
                <a:spcPct val="100000"/>
              </a:lnSpc>
              <a:spcBef>
                <a:spcPts val="100"/>
              </a:spcBef>
            </a:pPr>
            <a:r>
              <a:rPr sz="2800" b="1" spc="-25" dirty="0">
                <a:solidFill>
                  <a:srgbClr val="FFFF00"/>
                </a:solidFill>
                <a:latin typeface="Georgia"/>
                <a:cs typeface="Georgia"/>
              </a:rPr>
              <a:t>MORGAGNIAN</a:t>
            </a:r>
            <a:r>
              <a:rPr sz="2800" b="1" spc="-20" dirty="0">
                <a:solidFill>
                  <a:srgbClr val="FFFF00"/>
                </a:solidFill>
                <a:latin typeface="Georgia"/>
                <a:cs typeface="Georgia"/>
              </a:rPr>
              <a:t> </a:t>
            </a:r>
            <a:r>
              <a:rPr sz="2800" b="1" spc="-25" dirty="0">
                <a:solidFill>
                  <a:srgbClr val="FFFF00"/>
                </a:solidFill>
                <a:latin typeface="Georgia"/>
                <a:cs typeface="Georgia"/>
              </a:rPr>
              <a:t>CATARACT</a:t>
            </a:r>
            <a:endParaRPr sz="2800">
              <a:latin typeface="Georgia"/>
              <a:cs typeface="Georgia"/>
            </a:endParaRPr>
          </a:p>
          <a:p>
            <a:pPr marL="335280" marR="5080" indent="-322580">
              <a:lnSpc>
                <a:spcPts val="2790"/>
              </a:lnSpc>
              <a:spcBef>
                <a:spcPts val="635"/>
              </a:spcBef>
            </a:pPr>
            <a:r>
              <a:rPr sz="2800" spc="20" dirty="0"/>
              <a:t>Complete </a:t>
            </a:r>
            <a:r>
              <a:rPr sz="2800" spc="-20" dirty="0"/>
              <a:t>cortex is </a:t>
            </a:r>
            <a:r>
              <a:rPr sz="2800" spc="15" dirty="0"/>
              <a:t>liquefied </a:t>
            </a:r>
            <a:r>
              <a:rPr sz="2800" spc="20" dirty="0"/>
              <a:t>and </a:t>
            </a:r>
            <a:r>
              <a:rPr sz="2800" spc="5" dirty="0"/>
              <a:t>appears </a:t>
            </a:r>
            <a:r>
              <a:rPr sz="2800" spc="45" dirty="0"/>
              <a:t>milky  </a:t>
            </a:r>
            <a:r>
              <a:rPr sz="2800" spc="35" dirty="0"/>
              <a:t>white </a:t>
            </a:r>
            <a:r>
              <a:rPr sz="2800" spc="-15" dirty="0"/>
              <a:t>in</a:t>
            </a:r>
            <a:r>
              <a:rPr sz="2800" spc="-10" dirty="0"/>
              <a:t> </a:t>
            </a:r>
            <a:r>
              <a:rPr sz="2800" spc="-5" dirty="0"/>
              <a:t>colour.</a:t>
            </a:r>
            <a:endParaRPr sz="2800"/>
          </a:p>
        </p:txBody>
      </p:sp>
      <p:sp>
        <p:nvSpPr>
          <p:cNvPr id="4" name="object 4"/>
          <p:cNvSpPr txBox="1"/>
          <p:nvPr/>
        </p:nvSpPr>
        <p:spPr>
          <a:xfrm>
            <a:off x="443230" y="1694179"/>
            <a:ext cx="7275195" cy="1247140"/>
          </a:xfrm>
          <a:prstGeom prst="rect">
            <a:avLst/>
          </a:prstGeom>
        </p:spPr>
        <p:txBody>
          <a:bodyPr vert="horz" wrap="square" lIns="0" tIns="12700" rIns="0" bIns="0" rtlCol="0">
            <a:spAutoFit/>
          </a:bodyPr>
          <a:lstStyle/>
          <a:p>
            <a:pPr marL="12700">
              <a:lnSpc>
                <a:spcPct val="100000"/>
              </a:lnSpc>
              <a:spcBef>
                <a:spcPts val="100"/>
              </a:spcBef>
            </a:pPr>
            <a:r>
              <a:rPr sz="2800" spc="35" dirty="0">
                <a:solidFill>
                  <a:srgbClr val="FFFFFF"/>
                </a:solidFill>
                <a:latin typeface="Georgia"/>
                <a:cs typeface="Georgia"/>
              </a:rPr>
              <a:t>Nucleus </a:t>
            </a:r>
            <a:r>
              <a:rPr sz="2800" spc="-30" dirty="0">
                <a:solidFill>
                  <a:srgbClr val="FFFFFF"/>
                </a:solidFill>
                <a:latin typeface="Georgia"/>
                <a:cs typeface="Georgia"/>
              </a:rPr>
              <a:t>settles </a:t>
            </a:r>
            <a:r>
              <a:rPr sz="2800" spc="-35" dirty="0">
                <a:solidFill>
                  <a:srgbClr val="FFFFFF"/>
                </a:solidFill>
                <a:latin typeface="Georgia"/>
                <a:cs typeface="Georgia"/>
              </a:rPr>
              <a:t>at </a:t>
            </a:r>
            <a:r>
              <a:rPr sz="2800" spc="-30" dirty="0">
                <a:solidFill>
                  <a:srgbClr val="FFFFFF"/>
                </a:solidFill>
                <a:latin typeface="Georgia"/>
                <a:cs typeface="Georgia"/>
              </a:rPr>
              <a:t>the</a:t>
            </a:r>
            <a:r>
              <a:rPr sz="2800" spc="110" dirty="0">
                <a:solidFill>
                  <a:srgbClr val="FFFFFF"/>
                </a:solidFill>
                <a:latin typeface="Georgia"/>
                <a:cs typeface="Georgia"/>
              </a:rPr>
              <a:t> </a:t>
            </a:r>
            <a:r>
              <a:rPr sz="2800" spc="-25" dirty="0">
                <a:solidFill>
                  <a:srgbClr val="FFFFFF"/>
                </a:solidFill>
                <a:latin typeface="Georgia"/>
                <a:cs typeface="Georgia"/>
              </a:rPr>
              <a:t>bottom.</a:t>
            </a:r>
            <a:endParaRPr sz="2800">
              <a:latin typeface="Georgia"/>
              <a:cs typeface="Georgia"/>
            </a:endParaRPr>
          </a:p>
          <a:p>
            <a:pPr marL="424180" marR="5080" indent="-411480">
              <a:lnSpc>
                <a:spcPts val="2780"/>
              </a:lnSpc>
              <a:spcBef>
                <a:spcPts val="695"/>
              </a:spcBef>
            </a:pPr>
            <a:r>
              <a:rPr sz="2800" spc="30" dirty="0">
                <a:solidFill>
                  <a:srgbClr val="FFFFFF"/>
                </a:solidFill>
                <a:latin typeface="Georgia"/>
                <a:cs typeface="Georgia"/>
              </a:rPr>
              <a:t>Calcium </a:t>
            </a:r>
            <a:r>
              <a:rPr sz="2800" spc="5" dirty="0">
                <a:solidFill>
                  <a:srgbClr val="FFFFFF"/>
                </a:solidFill>
                <a:latin typeface="Georgia"/>
                <a:cs typeface="Georgia"/>
              </a:rPr>
              <a:t>deposits </a:t>
            </a:r>
            <a:r>
              <a:rPr sz="2800" spc="50" dirty="0">
                <a:solidFill>
                  <a:srgbClr val="FFFFFF"/>
                </a:solidFill>
                <a:latin typeface="Georgia"/>
                <a:cs typeface="Georgia"/>
              </a:rPr>
              <a:t>may </a:t>
            </a:r>
            <a:r>
              <a:rPr sz="2800" spc="-5" dirty="0">
                <a:solidFill>
                  <a:srgbClr val="FFFFFF"/>
                </a:solidFill>
                <a:latin typeface="Georgia"/>
                <a:cs typeface="Georgia"/>
              </a:rPr>
              <a:t>also </a:t>
            </a:r>
            <a:r>
              <a:rPr sz="2800" spc="-20" dirty="0">
                <a:solidFill>
                  <a:srgbClr val="FFFFFF"/>
                </a:solidFill>
                <a:latin typeface="Georgia"/>
                <a:cs typeface="Georgia"/>
              </a:rPr>
              <a:t>be seen </a:t>
            </a:r>
            <a:r>
              <a:rPr sz="2800" spc="-10" dirty="0">
                <a:solidFill>
                  <a:srgbClr val="FFFFFF"/>
                </a:solidFill>
                <a:latin typeface="Georgia"/>
                <a:cs typeface="Georgia"/>
              </a:rPr>
              <a:t>on </a:t>
            </a:r>
            <a:r>
              <a:rPr sz="2800" spc="-25" dirty="0">
                <a:solidFill>
                  <a:srgbClr val="FFFFFF"/>
                </a:solidFill>
                <a:latin typeface="Georgia"/>
                <a:cs typeface="Georgia"/>
              </a:rPr>
              <a:t>the </a:t>
            </a:r>
            <a:r>
              <a:rPr sz="2800" spc="-20" dirty="0">
                <a:solidFill>
                  <a:srgbClr val="FFFFFF"/>
                </a:solidFill>
                <a:latin typeface="Georgia"/>
                <a:cs typeface="Georgia"/>
              </a:rPr>
              <a:t>lens  </a:t>
            </a:r>
            <a:r>
              <a:rPr sz="2800" dirty="0">
                <a:solidFill>
                  <a:srgbClr val="FFFFFF"/>
                </a:solidFill>
                <a:latin typeface="Georgia"/>
                <a:cs typeface="Georgia"/>
              </a:rPr>
              <a:t>capsule.</a:t>
            </a:r>
            <a:endParaRPr sz="2800">
              <a:latin typeface="Georgia"/>
              <a:cs typeface="Georgia"/>
            </a:endParaRPr>
          </a:p>
        </p:txBody>
      </p:sp>
      <p:sp>
        <p:nvSpPr>
          <p:cNvPr id="5" name="object 5"/>
          <p:cNvSpPr txBox="1"/>
          <p:nvPr/>
        </p:nvSpPr>
        <p:spPr>
          <a:xfrm>
            <a:off x="443230" y="3440429"/>
            <a:ext cx="109855" cy="302895"/>
          </a:xfrm>
          <a:prstGeom prst="rect">
            <a:avLst/>
          </a:prstGeom>
        </p:spPr>
        <p:txBody>
          <a:bodyPr vert="horz" wrap="square" lIns="0" tIns="15240" rIns="0" bIns="0" rtlCol="0">
            <a:spAutoFit/>
          </a:bodyPr>
          <a:lstStyle/>
          <a:p>
            <a:pPr marL="12700">
              <a:lnSpc>
                <a:spcPct val="100000"/>
              </a:lnSpc>
              <a:spcBef>
                <a:spcPts val="120"/>
              </a:spcBef>
            </a:pPr>
            <a:r>
              <a:rPr sz="1800" spc="-1140" dirty="0">
                <a:solidFill>
                  <a:srgbClr val="F8F8F8"/>
                </a:solidFill>
                <a:latin typeface="UnDotum"/>
                <a:cs typeface="UnDotum"/>
              </a:rPr>
              <a:t></a:t>
            </a:r>
            <a:endParaRPr sz="1800">
              <a:latin typeface="UnDotum"/>
              <a:cs typeface="UnDotum"/>
            </a:endParaRPr>
          </a:p>
        </p:txBody>
      </p:sp>
      <p:sp>
        <p:nvSpPr>
          <p:cNvPr id="6" name="object 6"/>
          <p:cNvSpPr txBox="1"/>
          <p:nvPr/>
        </p:nvSpPr>
        <p:spPr>
          <a:xfrm>
            <a:off x="854710" y="3364229"/>
            <a:ext cx="7369809" cy="452120"/>
          </a:xfrm>
          <a:prstGeom prst="rect">
            <a:avLst/>
          </a:prstGeom>
        </p:spPr>
        <p:txBody>
          <a:bodyPr vert="horz" wrap="square" lIns="0" tIns="12700" rIns="0" bIns="0" rtlCol="0">
            <a:spAutoFit/>
          </a:bodyPr>
          <a:lstStyle/>
          <a:p>
            <a:pPr marL="12700">
              <a:lnSpc>
                <a:spcPct val="100000"/>
              </a:lnSpc>
              <a:spcBef>
                <a:spcPts val="100"/>
              </a:spcBef>
            </a:pPr>
            <a:r>
              <a:rPr sz="2800" b="1" spc="-120" dirty="0">
                <a:solidFill>
                  <a:srgbClr val="FFFF00"/>
                </a:solidFill>
                <a:latin typeface="Georgia"/>
                <a:cs typeface="Georgia"/>
              </a:rPr>
              <a:t>SCLEROTIC </a:t>
            </a:r>
            <a:r>
              <a:rPr sz="2800" b="1" spc="-220" dirty="0">
                <a:solidFill>
                  <a:srgbClr val="FFFF00"/>
                </a:solidFill>
                <a:latin typeface="Georgia"/>
                <a:cs typeface="Georgia"/>
              </a:rPr>
              <a:t>HYPER–MATURE</a:t>
            </a:r>
            <a:r>
              <a:rPr sz="2800" b="1" spc="100" dirty="0">
                <a:solidFill>
                  <a:srgbClr val="FFFF00"/>
                </a:solidFill>
                <a:latin typeface="Georgia"/>
                <a:cs typeface="Georgia"/>
              </a:rPr>
              <a:t> </a:t>
            </a:r>
            <a:r>
              <a:rPr sz="2800" b="1" spc="-25" dirty="0">
                <a:solidFill>
                  <a:srgbClr val="FFFF00"/>
                </a:solidFill>
                <a:latin typeface="Georgia"/>
                <a:cs typeface="Georgia"/>
              </a:rPr>
              <a:t>CATARACT</a:t>
            </a:r>
            <a:endParaRPr sz="2800">
              <a:latin typeface="Georgia"/>
              <a:cs typeface="Georgia"/>
            </a:endParaRPr>
          </a:p>
        </p:txBody>
      </p:sp>
      <p:sp>
        <p:nvSpPr>
          <p:cNvPr id="7" name="object 7"/>
          <p:cNvSpPr txBox="1"/>
          <p:nvPr/>
        </p:nvSpPr>
        <p:spPr>
          <a:xfrm>
            <a:off x="443230" y="3799840"/>
            <a:ext cx="7597775" cy="26619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FFFFFF"/>
                </a:solidFill>
                <a:latin typeface="Georgia"/>
                <a:cs typeface="Georgia"/>
              </a:rPr>
              <a:t>Disintegrated</a:t>
            </a:r>
            <a:r>
              <a:rPr sz="2800" spc="5" dirty="0">
                <a:solidFill>
                  <a:srgbClr val="FFFFFF"/>
                </a:solidFill>
                <a:latin typeface="Georgia"/>
                <a:cs typeface="Georgia"/>
              </a:rPr>
              <a:t> </a:t>
            </a:r>
            <a:r>
              <a:rPr sz="2800" spc="-30" dirty="0">
                <a:solidFill>
                  <a:srgbClr val="FFFFFF"/>
                </a:solidFill>
                <a:latin typeface="Georgia"/>
                <a:cs typeface="Georgia"/>
              </a:rPr>
              <a:t>cortex.</a:t>
            </a:r>
            <a:endParaRPr sz="2800">
              <a:latin typeface="Georgia"/>
              <a:cs typeface="Georgia"/>
            </a:endParaRPr>
          </a:p>
          <a:p>
            <a:pPr marL="101600" marR="1072515" indent="-88900">
              <a:lnSpc>
                <a:spcPct val="103600"/>
              </a:lnSpc>
            </a:pPr>
            <a:r>
              <a:rPr sz="2800" spc="-15" dirty="0">
                <a:solidFill>
                  <a:srgbClr val="FFFFFF"/>
                </a:solidFill>
                <a:latin typeface="Georgia"/>
                <a:cs typeface="Georgia"/>
              </a:rPr>
              <a:t>Shrunken lens sometimes </a:t>
            </a:r>
            <a:r>
              <a:rPr sz="2800" spc="5" dirty="0">
                <a:solidFill>
                  <a:srgbClr val="FFFFFF"/>
                </a:solidFill>
                <a:latin typeface="Georgia"/>
                <a:cs typeface="Georgia"/>
              </a:rPr>
              <a:t>appears </a:t>
            </a:r>
            <a:r>
              <a:rPr sz="2800" spc="75" dirty="0">
                <a:solidFill>
                  <a:srgbClr val="FFFFFF"/>
                </a:solidFill>
                <a:latin typeface="Georgia"/>
                <a:cs typeface="Georgia"/>
              </a:rPr>
              <a:t>yellow  </a:t>
            </a:r>
            <a:r>
              <a:rPr sz="2800" spc="15" dirty="0">
                <a:solidFill>
                  <a:srgbClr val="FFFFFF"/>
                </a:solidFill>
                <a:latin typeface="Georgia"/>
                <a:cs typeface="Georgia"/>
              </a:rPr>
              <a:t>Wrinkled </a:t>
            </a:r>
            <a:r>
              <a:rPr sz="2800" spc="-25" dirty="0">
                <a:solidFill>
                  <a:srgbClr val="FFFFFF"/>
                </a:solidFill>
                <a:latin typeface="Georgia"/>
                <a:cs typeface="Georgia"/>
              </a:rPr>
              <a:t>anterior </a:t>
            </a:r>
            <a:r>
              <a:rPr sz="2800" spc="10" dirty="0">
                <a:solidFill>
                  <a:srgbClr val="FFFFFF"/>
                </a:solidFill>
                <a:latin typeface="Georgia"/>
                <a:cs typeface="Georgia"/>
              </a:rPr>
              <a:t>capsule</a:t>
            </a:r>
            <a:r>
              <a:rPr sz="2800" spc="45" dirty="0">
                <a:solidFill>
                  <a:srgbClr val="FFFFFF"/>
                </a:solidFill>
                <a:latin typeface="Georgia"/>
                <a:cs typeface="Georgia"/>
              </a:rPr>
              <a:t> </a:t>
            </a:r>
            <a:r>
              <a:rPr sz="2800" spc="-55" dirty="0">
                <a:solidFill>
                  <a:srgbClr val="FFFFFF"/>
                </a:solidFill>
                <a:latin typeface="Georgia"/>
                <a:cs typeface="Georgia"/>
              </a:rPr>
              <a:t>.</a:t>
            </a:r>
            <a:endParaRPr sz="2800">
              <a:latin typeface="Georgia"/>
              <a:cs typeface="Georgia"/>
            </a:endParaRPr>
          </a:p>
          <a:p>
            <a:pPr marL="101600" marR="5080">
              <a:lnSpc>
                <a:spcPct val="103600"/>
              </a:lnSpc>
            </a:pPr>
            <a:r>
              <a:rPr sz="2800" spc="-5" dirty="0">
                <a:solidFill>
                  <a:srgbClr val="FFFFFF"/>
                </a:solidFill>
                <a:latin typeface="Georgia"/>
                <a:cs typeface="Georgia"/>
              </a:rPr>
              <a:t>Dense </a:t>
            </a:r>
            <a:r>
              <a:rPr sz="2800" spc="30" dirty="0">
                <a:solidFill>
                  <a:srgbClr val="FFFFFF"/>
                </a:solidFill>
                <a:latin typeface="Georgia"/>
                <a:cs typeface="Georgia"/>
              </a:rPr>
              <a:t>white </a:t>
            </a:r>
            <a:r>
              <a:rPr sz="2800" dirty="0">
                <a:solidFill>
                  <a:srgbClr val="FFFFFF"/>
                </a:solidFill>
                <a:latin typeface="Georgia"/>
                <a:cs typeface="Georgia"/>
              </a:rPr>
              <a:t>capsular </a:t>
            </a:r>
            <a:r>
              <a:rPr sz="2800" spc="-35" dirty="0">
                <a:solidFill>
                  <a:srgbClr val="FFFFFF"/>
                </a:solidFill>
                <a:latin typeface="Georgia"/>
                <a:cs typeface="Georgia"/>
              </a:rPr>
              <a:t>cataract </a:t>
            </a:r>
            <a:r>
              <a:rPr sz="2800" spc="-15" dirty="0">
                <a:solidFill>
                  <a:srgbClr val="FFFFFF"/>
                </a:solidFill>
                <a:latin typeface="Georgia"/>
                <a:cs typeface="Georgia"/>
              </a:rPr>
              <a:t>in </a:t>
            </a:r>
            <a:r>
              <a:rPr sz="2800" spc="35" dirty="0">
                <a:solidFill>
                  <a:srgbClr val="FFFFFF"/>
                </a:solidFill>
                <a:latin typeface="Georgia"/>
                <a:cs typeface="Georgia"/>
              </a:rPr>
              <a:t>pupillary </a:t>
            </a:r>
            <a:r>
              <a:rPr sz="2800" spc="-30" dirty="0">
                <a:solidFill>
                  <a:srgbClr val="FFFFFF"/>
                </a:solidFill>
                <a:latin typeface="Georgia"/>
                <a:cs typeface="Georgia"/>
              </a:rPr>
              <a:t>area.  </a:t>
            </a:r>
            <a:r>
              <a:rPr sz="2800" spc="30" dirty="0">
                <a:solidFill>
                  <a:srgbClr val="FFFFFF"/>
                </a:solidFill>
                <a:latin typeface="Georgia"/>
                <a:cs typeface="Georgia"/>
              </a:rPr>
              <a:t>Deep</a:t>
            </a:r>
            <a:r>
              <a:rPr sz="2800" spc="5" dirty="0">
                <a:solidFill>
                  <a:srgbClr val="FFFFFF"/>
                </a:solidFill>
                <a:latin typeface="Georgia"/>
                <a:cs typeface="Georgia"/>
              </a:rPr>
              <a:t> </a:t>
            </a:r>
            <a:r>
              <a:rPr sz="2800" dirty="0">
                <a:solidFill>
                  <a:srgbClr val="FFFFFF"/>
                </a:solidFill>
                <a:latin typeface="Georgia"/>
                <a:cs typeface="Georgia"/>
              </a:rPr>
              <a:t>Anterior-Chamber.</a:t>
            </a:r>
            <a:endParaRPr sz="2800">
              <a:latin typeface="Georgia"/>
              <a:cs typeface="Georgia"/>
            </a:endParaRPr>
          </a:p>
          <a:p>
            <a:pPr marL="12700">
              <a:lnSpc>
                <a:spcPct val="100000"/>
              </a:lnSpc>
              <a:spcBef>
                <a:spcPts val="114"/>
              </a:spcBef>
            </a:pPr>
            <a:r>
              <a:rPr sz="2800" spc="5" dirty="0">
                <a:solidFill>
                  <a:srgbClr val="FFFFFF"/>
                </a:solidFill>
                <a:latin typeface="Georgia"/>
                <a:cs typeface="Georgia"/>
              </a:rPr>
              <a:t>Tremulous </a:t>
            </a:r>
            <a:r>
              <a:rPr sz="2800" spc="-60" dirty="0">
                <a:solidFill>
                  <a:srgbClr val="FFFFFF"/>
                </a:solidFill>
                <a:latin typeface="Georgia"/>
                <a:cs typeface="Georgia"/>
              </a:rPr>
              <a:t>Iris</a:t>
            </a:r>
            <a:r>
              <a:rPr sz="2800" spc="30" dirty="0">
                <a:solidFill>
                  <a:srgbClr val="FFFFFF"/>
                </a:solidFill>
                <a:latin typeface="Georgia"/>
                <a:cs typeface="Georgia"/>
              </a:rPr>
              <a:t> </a:t>
            </a:r>
            <a:r>
              <a:rPr sz="2800" spc="-55" dirty="0">
                <a:solidFill>
                  <a:srgbClr val="FFFFFF"/>
                </a:solidFill>
                <a:latin typeface="Georgia"/>
                <a:cs typeface="Georgia"/>
              </a:rPr>
              <a:t>.</a:t>
            </a:r>
            <a:endParaRPr sz="2800">
              <a:latin typeface="Georgia"/>
              <a:cs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836930"/>
            <a:ext cx="3429000" cy="30149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29200" y="3048000"/>
            <a:ext cx="3276600" cy="314579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004569" y="4377690"/>
            <a:ext cx="225869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Morgagnian</a:t>
            </a:r>
            <a:r>
              <a:rPr sz="1800" b="1" spc="-35" dirty="0">
                <a:solidFill>
                  <a:srgbClr val="FFFFFF"/>
                </a:solidFill>
                <a:latin typeface="Arial"/>
                <a:cs typeface="Arial"/>
              </a:rPr>
              <a:t> </a:t>
            </a:r>
            <a:r>
              <a:rPr sz="1800" b="1" spc="-10" dirty="0">
                <a:solidFill>
                  <a:srgbClr val="FFFFFF"/>
                </a:solidFill>
                <a:latin typeface="Arial"/>
                <a:cs typeface="Arial"/>
              </a:rPr>
              <a:t>cataract</a:t>
            </a:r>
            <a:endParaRPr sz="1800">
              <a:latin typeface="Arial"/>
              <a:cs typeface="Arial"/>
            </a:endParaRPr>
          </a:p>
        </p:txBody>
      </p:sp>
      <p:sp>
        <p:nvSpPr>
          <p:cNvPr id="5" name="object 5"/>
          <p:cNvSpPr txBox="1"/>
          <p:nvPr/>
        </p:nvSpPr>
        <p:spPr>
          <a:xfrm>
            <a:off x="5652770" y="2396490"/>
            <a:ext cx="2015489"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Shrunken</a:t>
            </a:r>
            <a:r>
              <a:rPr sz="1800" b="1" spc="-60" dirty="0">
                <a:solidFill>
                  <a:srgbClr val="FFFFFF"/>
                </a:solidFill>
                <a:latin typeface="Arial"/>
                <a:cs typeface="Arial"/>
              </a:rPr>
              <a:t> </a:t>
            </a:r>
            <a:r>
              <a:rPr sz="1800" b="1" spc="-10" dirty="0">
                <a:solidFill>
                  <a:srgbClr val="FFFFFF"/>
                </a:solidFill>
                <a:latin typeface="Arial"/>
                <a:cs typeface="Arial"/>
              </a:rPr>
              <a:t>cataract</a:t>
            </a:r>
            <a:endParaRPr sz="1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224280"/>
          </a:xfrm>
          <a:custGeom>
            <a:avLst/>
            <a:gdLst/>
            <a:ahLst/>
            <a:cxnLst/>
            <a:rect l="l" t="t" r="r" b="b"/>
            <a:pathLst>
              <a:path w="9144000" h="1224280">
                <a:moveTo>
                  <a:pt x="0" y="1223772"/>
                </a:moveTo>
                <a:lnTo>
                  <a:pt x="9144000" y="1223772"/>
                </a:lnTo>
                <a:lnTo>
                  <a:pt x="9144000" y="0"/>
                </a:lnTo>
                <a:lnTo>
                  <a:pt x="0" y="0"/>
                </a:lnTo>
                <a:lnTo>
                  <a:pt x="0" y="1223772"/>
                </a:lnTo>
                <a:close/>
              </a:path>
            </a:pathLst>
          </a:custGeom>
          <a:solidFill>
            <a:srgbClr val="42558D"/>
          </a:solidFill>
        </p:spPr>
        <p:txBody>
          <a:bodyPr wrap="square" lIns="0" tIns="0" rIns="0" bIns="0" rtlCol="0"/>
          <a:lstStyle/>
          <a:p>
            <a:endParaRPr/>
          </a:p>
        </p:txBody>
      </p:sp>
      <p:sp>
        <p:nvSpPr>
          <p:cNvPr id="3" name="object 3"/>
          <p:cNvSpPr txBox="1">
            <a:spLocks noGrp="1"/>
          </p:cNvSpPr>
          <p:nvPr>
            <p:ph type="title"/>
          </p:nvPr>
        </p:nvSpPr>
        <p:spPr>
          <a:xfrm>
            <a:off x="1492377" y="86614"/>
            <a:ext cx="6158230" cy="1031240"/>
          </a:xfrm>
          <a:prstGeom prst="rect">
            <a:avLst/>
          </a:prstGeom>
        </p:spPr>
        <p:txBody>
          <a:bodyPr vert="horz" wrap="square" lIns="0" tIns="12700" rIns="0" bIns="0" rtlCol="0">
            <a:spAutoFit/>
          </a:bodyPr>
          <a:lstStyle/>
          <a:p>
            <a:pPr marL="12700">
              <a:lnSpc>
                <a:spcPct val="100000"/>
              </a:lnSpc>
              <a:spcBef>
                <a:spcPts val="100"/>
              </a:spcBef>
            </a:pPr>
            <a:r>
              <a:rPr sz="6600" dirty="0"/>
              <a:t>LENS</a:t>
            </a:r>
            <a:r>
              <a:rPr sz="6600" spc="-95" dirty="0"/>
              <a:t> </a:t>
            </a:r>
            <a:r>
              <a:rPr sz="6600" spc="-70" dirty="0"/>
              <a:t>OPACITY</a:t>
            </a:r>
            <a:endParaRPr sz="6600"/>
          </a:p>
        </p:txBody>
      </p:sp>
      <p:sp>
        <p:nvSpPr>
          <p:cNvPr id="4" name="object 4"/>
          <p:cNvSpPr/>
          <p:nvPr/>
        </p:nvSpPr>
        <p:spPr>
          <a:xfrm>
            <a:off x="762000" y="1981200"/>
            <a:ext cx="2895600" cy="276758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48200" y="1981200"/>
            <a:ext cx="3733800" cy="275082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001674" y="4814392"/>
            <a:ext cx="2416810" cy="758190"/>
          </a:xfrm>
          <a:prstGeom prst="rect">
            <a:avLst/>
          </a:prstGeom>
        </p:spPr>
        <p:txBody>
          <a:bodyPr vert="horz" wrap="square" lIns="0" tIns="12700" rIns="0" bIns="0" rtlCol="0">
            <a:spAutoFit/>
          </a:bodyPr>
          <a:lstStyle/>
          <a:p>
            <a:pPr algn="ctr">
              <a:lnSpc>
                <a:spcPct val="100000"/>
              </a:lnSpc>
              <a:spcBef>
                <a:spcPts val="100"/>
              </a:spcBef>
            </a:pPr>
            <a:r>
              <a:rPr sz="2400" spc="-5" dirty="0">
                <a:latin typeface="Carlito"/>
                <a:cs typeface="Carlito"/>
              </a:rPr>
              <a:t>Normal </a:t>
            </a:r>
            <a:r>
              <a:rPr sz="2400" spc="-10" dirty="0">
                <a:latin typeface="Carlito"/>
                <a:cs typeface="Carlito"/>
              </a:rPr>
              <a:t>eye </a:t>
            </a:r>
            <a:r>
              <a:rPr sz="2400" dirty="0">
                <a:latin typeface="Carlito"/>
                <a:cs typeface="Carlito"/>
              </a:rPr>
              <a:t>–</a:t>
            </a:r>
            <a:r>
              <a:rPr sz="2400" spc="-65" dirty="0">
                <a:latin typeface="Carlito"/>
                <a:cs typeface="Carlito"/>
              </a:rPr>
              <a:t> </a:t>
            </a:r>
            <a:r>
              <a:rPr sz="2400" spc="-5" dirty="0">
                <a:latin typeface="Carlito"/>
                <a:cs typeface="Carlito"/>
              </a:rPr>
              <a:t>Good</a:t>
            </a:r>
            <a:endParaRPr sz="2400">
              <a:latin typeface="Carlito"/>
              <a:cs typeface="Carlito"/>
            </a:endParaRPr>
          </a:p>
          <a:p>
            <a:pPr algn="ctr">
              <a:lnSpc>
                <a:spcPct val="100000"/>
              </a:lnSpc>
              <a:spcBef>
                <a:spcPts val="5"/>
              </a:spcBef>
            </a:pPr>
            <a:r>
              <a:rPr sz="2400" spc="-15" dirty="0">
                <a:latin typeface="Carlito"/>
                <a:cs typeface="Carlito"/>
              </a:rPr>
              <a:t>red</a:t>
            </a:r>
            <a:r>
              <a:rPr sz="2400" spc="-10" dirty="0">
                <a:latin typeface="Carlito"/>
                <a:cs typeface="Carlito"/>
              </a:rPr>
              <a:t> </a:t>
            </a:r>
            <a:r>
              <a:rPr sz="2400" spc="-20" dirty="0">
                <a:latin typeface="Carlito"/>
                <a:cs typeface="Carlito"/>
              </a:rPr>
              <a:t>reflex</a:t>
            </a:r>
            <a:endParaRPr sz="2400">
              <a:latin typeface="Carlito"/>
              <a:cs typeface="Carlito"/>
            </a:endParaRPr>
          </a:p>
        </p:txBody>
      </p:sp>
      <p:sp>
        <p:nvSpPr>
          <p:cNvPr id="7" name="object 7"/>
          <p:cNvSpPr txBox="1"/>
          <p:nvPr/>
        </p:nvSpPr>
        <p:spPr>
          <a:xfrm>
            <a:off x="4419600" y="4814392"/>
            <a:ext cx="3806698" cy="751488"/>
          </a:xfrm>
          <a:prstGeom prst="rect">
            <a:avLst/>
          </a:prstGeom>
        </p:spPr>
        <p:txBody>
          <a:bodyPr vert="horz" wrap="square" lIns="0" tIns="12700" rIns="0" bIns="0" rtlCol="0">
            <a:spAutoFit/>
          </a:bodyPr>
          <a:lstStyle/>
          <a:p>
            <a:pPr algn="ctr">
              <a:lnSpc>
                <a:spcPct val="100000"/>
              </a:lnSpc>
              <a:spcBef>
                <a:spcPts val="100"/>
              </a:spcBef>
            </a:pPr>
            <a:r>
              <a:rPr sz="2400" spc="-15" dirty="0">
                <a:latin typeface="Carlito"/>
                <a:cs typeface="Carlito"/>
              </a:rPr>
              <a:t>Cataractous </a:t>
            </a:r>
            <a:r>
              <a:rPr sz="2400" spc="-10" dirty="0">
                <a:latin typeface="Carlito"/>
                <a:cs typeface="Carlito"/>
              </a:rPr>
              <a:t>eye </a:t>
            </a:r>
            <a:r>
              <a:rPr sz="2400" dirty="0">
                <a:latin typeface="Carlito"/>
                <a:cs typeface="Carlito"/>
              </a:rPr>
              <a:t>– </a:t>
            </a:r>
            <a:r>
              <a:rPr sz="2400" spc="-20" dirty="0">
                <a:latin typeface="Carlito"/>
                <a:cs typeface="Carlito"/>
              </a:rPr>
              <a:t>Poor</a:t>
            </a:r>
            <a:r>
              <a:rPr sz="2400" spc="-70" dirty="0">
                <a:latin typeface="Carlito"/>
                <a:cs typeface="Carlito"/>
              </a:rPr>
              <a:t> </a:t>
            </a:r>
            <a:r>
              <a:rPr sz="2400" spc="-15" dirty="0">
                <a:latin typeface="Carlito"/>
                <a:cs typeface="Carlito"/>
              </a:rPr>
              <a:t>red</a:t>
            </a:r>
            <a:endParaRPr sz="2400" dirty="0">
              <a:latin typeface="Carlito"/>
              <a:cs typeface="Carlito"/>
            </a:endParaRPr>
          </a:p>
          <a:p>
            <a:pPr algn="ctr">
              <a:lnSpc>
                <a:spcPct val="100000"/>
              </a:lnSpc>
              <a:spcBef>
                <a:spcPts val="5"/>
              </a:spcBef>
            </a:pPr>
            <a:r>
              <a:rPr sz="2400" spc="-20" dirty="0">
                <a:latin typeface="Carlito"/>
                <a:cs typeface="Carlito"/>
              </a:rPr>
              <a:t>reflex</a:t>
            </a:r>
            <a:endParaRPr sz="2400" dirty="0">
              <a:latin typeface="Carlito"/>
              <a:cs typeface="Carlito"/>
            </a:endParaRPr>
          </a:p>
        </p:txBody>
      </p:sp>
    </p:spTree>
    <p:extLst>
      <p:ext uri="{BB962C8B-B14F-4D97-AF65-F5344CB8AC3E}">
        <p14:creationId xmlns:p14="http://schemas.microsoft.com/office/powerpoint/2010/main" xmlns="" val="2983629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9150" y="857249"/>
            <a:ext cx="1731010" cy="435609"/>
          </a:xfrm>
          <a:prstGeom prst="rect">
            <a:avLst/>
          </a:prstGeom>
        </p:spPr>
        <p:txBody>
          <a:bodyPr vert="horz" wrap="square" lIns="0" tIns="11430" rIns="0" bIns="0" rtlCol="0">
            <a:spAutoFit/>
          </a:bodyPr>
          <a:lstStyle/>
          <a:p>
            <a:pPr marL="12700">
              <a:lnSpc>
                <a:spcPct val="100000"/>
              </a:lnSpc>
              <a:spcBef>
                <a:spcPts val="90"/>
              </a:spcBef>
            </a:pPr>
            <a:r>
              <a:rPr lang="en-US" sz="2700" spc="-20" dirty="0" smtClean="0">
                <a:solidFill>
                  <a:srgbClr val="400081"/>
                </a:solidFill>
              </a:rPr>
              <a:t>S</a:t>
            </a:r>
            <a:r>
              <a:rPr sz="2700" spc="-20" smtClean="0">
                <a:solidFill>
                  <a:srgbClr val="400081"/>
                </a:solidFill>
              </a:rPr>
              <a:t>ymptoms</a:t>
            </a:r>
            <a:r>
              <a:rPr sz="2700" spc="-20" dirty="0">
                <a:solidFill>
                  <a:srgbClr val="400081"/>
                </a:solidFill>
              </a:rPr>
              <a:t>:</a:t>
            </a:r>
            <a:endParaRPr sz="2700"/>
          </a:p>
        </p:txBody>
      </p:sp>
      <p:sp>
        <p:nvSpPr>
          <p:cNvPr id="9" name="object 9"/>
          <p:cNvSpPr txBox="1"/>
          <p:nvPr/>
        </p:nvSpPr>
        <p:spPr>
          <a:xfrm>
            <a:off x="357158" y="1428736"/>
            <a:ext cx="7858179" cy="3008837"/>
          </a:xfrm>
          <a:prstGeom prst="rect">
            <a:avLst/>
          </a:prstGeom>
        </p:spPr>
        <p:txBody>
          <a:bodyPr vert="horz" wrap="square" lIns="0" tIns="12700" rIns="0" bIns="0" rtlCol="0">
            <a:spAutoFit/>
          </a:bodyPr>
          <a:lstStyle/>
          <a:p>
            <a:pPr marL="12700" marR="491490">
              <a:lnSpc>
                <a:spcPct val="108700"/>
              </a:lnSpc>
              <a:spcBef>
                <a:spcPts val="100"/>
              </a:spcBef>
              <a:buFont typeface="Arial" pitchFamily="34" charset="0"/>
              <a:buChar char="•"/>
            </a:pPr>
            <a:r>
              <a:rPr lang="en-US" sz="2300" dirty="0" smtClean="0">
                <a:solidFill>
                  <a:srgbClr val="FFFFFF"/>
                </a:solidFill>
                <a:latin typeface="Georgia"/>
                <a:cs typeface="Georgia"/>
              </a:rPr>
              <a:t>D</a:t>
            </a:r>
            <a:r>
              <a:rPr sz="2300" smtClean="0">
                <a:solidFill>
                  <a:srgbClr val="FFFFFF"/>
                </a:solidFill>
                <a:latin typeface="Georgia"/>
                <a:cs typeface="Georgia"/>
              </a:rPr>
              <a:t>ecreased </a:t>
            </a:r>
            <a:r>
              <a:rPr sz="2300" spc="-5">
                <a:solidFill>
                  <a:srgbClr val="FFFFFF"/>
                </a:solidFill>
                <a:latin typeface="Georgia"/>
                <a:cs typeface="Georgia"/>
              </a:rPr>
              <a:t>vision</a:t>
            </a:r>
            <a:r>
              <a:rPr sz="2300" spc="-5" smtClean="0">
                <a:solidFill>
                  <a:srgbClr val="FFFFFF"/>
                </a:solidFill>
                <a:latin typeface="Georgia"/>
                <a:cs typeface="Georgia"/>
              </a:rPr>
              <a:t>:</a:t>
            </a:r>
            <a:r>
              <a:rPr lang="en-US" sz="2300" spc="-5" dirty="0" smtClean="0">
                <a:solidFill>
                  <a:srgbClr val="FFFFFF"/>
                </a:solidFill>
                <a:latin typeface="Georgia"/>
                <a:cs typeface="Georgia"/>
              </a:rPr>
              <a:t> Gradual, progressive, painless loss of vision.</a:t>
            </a:r>
            <a:r>
              <a:rPr sz="2300" spc="-5" smtClean="0">
                <a:solidFill>
                  <a:srgbClr val="FFFFFF"/>
                </a:solidFill>
                <a:latin typeface="Georgia"/>
                <a:cs typeface="Georgia"/>
              </a:rPr>
              <a:t> </a:t>
            </a:r>
            <a:r>
              <a:rPr lang="en-US" sz="2300" spc="-5" dirty="0" smtClean="0">
                <a:solidFill>
                  <a:srgbClr val="FFFFFF"/>
                </a:solidFill>
                <a:latin typeface="Georgia"/>
                <a:cs typeface="Georgia"/>
              </a:rPr>
              <a:t> </a:t>
            </a:r>
          </a:p>
          <a:p>
            <a:pPr marL="12700">
              <a:lnSpc>
                <a:spcPct val="100000"/>
              </a:lnSpc>
              <a:spcBef>
                <a:spcPts val="810"/>
              </a:spcBef>
              <a:buFont typeface="Arial" pitchFamily="34" charset="0"/>
              <a:buChar char="•"/>
            </a:pPr>
            <a:r>
              <a:rPr lang="en-US" sz="2300" dirty="0" smtClean="0">
                <a:solidFill>
                  <a:srgbClr val="FFFFFF"/>
                </a:solidFill>
                <a:latin typeface="Georgia"/>
                <a:cs typeface="Georgia"/>
              </a:rPr>
              <a:t>D</a:t>
            </a:r>
            <a:r>
              <a:rPr sz="2300" smtClean="0">
                <a:solidFill>
                  <a:srgbClr val="FFFFFF"/>
                </a:solidFill>
                <a:latin typeface="Georgia"/>
                <a:cs typeface="Georgia"/>
              </a:rPr>
              <a:t>ecreased </a:t>
            </a:r>
            <a:r>
              <a:rPr sz="2300" spc="-25">
                <a:solidFill>
                  <a:srgbClr val="FFFFFF"/>
                </a:solidFill>
                <a:latin typeface="Georgia"/>
                <a:cs typeface="Georgia"/>
              </a:rPr>
              <a:t>contrast</a:t>
            </a:r>
            <a:r>
              <a:rPr sz="2300" spc="35">
                <a:solidFill>
                  <a:srgbClr val="FFFFFF"/>
                </a:solidFill>
                <a:latin typeface="Georgia"/>
                <a:cs typeface="Georgia"/>
              </a:rPr>
              <a:t> </a:t>
            </a:r>
            <a:r>
              <a:rPr sz="2300" spc="10" smtClean="0">
                <a:solidFill>
                  <a:srgbClr val="FFFFFF"/>
                </a:solidFill>
                <a:latin typeface="Georgia"/>
                <a:cs typeface="Georgia"/>
              </a:rPr>
              <a:t>sensitivty</a:t>
            </a:r>
            <a:r>
              <a:rPr lang="en-US" sz="2300" spc="10" dirty="0" smtClean="0">
                <a:solidFill>
                  <a:srgbClr val="FFFFFF"/>
                </a:solidFill>
                <a:latin typeface="Georgia"/>
                <a:cs typeface="Georgia"/>
              </a:rPr>
              <a:t>.</a:t>
            </a:r>
            <a:endParaRPr sz="2300">
              <a:latin typeface="Georgia"/>
              <a:cs typeface="Georgia"/>
            </a:endParaRPr>
          </a:p>
          <a:p>
            <a:pPr marL="12700" marR="469900">
              <a:lnSpc>
                <a:spcPct val="108700"/>
              </a:lnSpc>
              <a:spcBef>
                <a:spcPts val="570"/>
              </a:spcBef>
              <a:buFont typeface="Arial" pitchFamily="34" charset="0"/>
              <a:buChar char="•"/>
            </a:pPr>
            <a:r>
              <a:rPr lang="en-US" sz="2300" dirty="0" smtClean="0">
                <a:solidFill>
                  <a:srgbClr val="FFFFFF"/>
                </a:solidFill>
                <a:latin typeface="Georgia"/>
                <a:cs typeface="Georgia"/>
              </a:rPr>
              <a:t>M</a:t>
            </a:r>
            <a:r>
              <a:rPr sz="2300" smtClean="0">
                <a:solidFill>
                  <a:srgbClr val="FFFFFF"/>
                </a:solidFill>
                <a:latin typeface="Georgia"/>
                <a:cs typeface="Georgia"/>
              </a:rPr>
              <a:t>onocular </a:t>
            </a:r>
            <a:r>
              <a:rPr sz="2300" spc="25" smtClean="0">
                <a:solidFill>
                  <a:srgbClr val="FFFFFF"/>
                </a:solidFill>
                <a:latin typeface="Georgia"/>
                <a:cs typeface="Georgia"/>
              </a:rPr>
              <a:t>diplopia</a:t>
            </a:r>
            <a:r>
              <a:rPr lang="en-US" sz="2300" spc="25" dirty="0" smtClean="0">
                <a:solidFill>
                  <a:srgbClr val="FFFFFF"/>
                </a:solidFill>
                <a:latin typeface="Georgia"/>
                <a:cs typeface="Georgia"/>
              </a:rPr>
              <a:t>.</a:t>
            </a:r>
            <a:endParaRPr lang="en-US" sz="2300" spc="15" dirty="0" smtClean="0">
              <a:solidFill>
                <a:srgbClr val="FFFFFF"/>
              </a:solidFill>
              <a:latin typeface="Georgia"/>
              <a:cs typeface="Georgia"/>
            </a:endParaRPr>
          </a:p>
          <a:p>
            <a:pPr marL="12700" marR="469900">
              <a:lnSpc>
                <a:spcPct val="108700"/>
              </a:lnSpc>
              <a:spcBef>
                <a:spcPts val="570"/>
              </a:spcBef>
              <a:buFont typeface="Arial" pitchFamily="34" charset="0"/>
              <a:buChar char="•"/>
            </a:pPr>
            <a:r>
              <a:rPr lang="en-US" sz="2300" spc="10" dirty="0" smtClean="0">
                <a:solidFill>
                  <a:srgbClr val="FFFFFF"/>
                </a:solidFill>
                <a:latin typeface="Georgia"/>
                <a:cs typeface="Georgia"/>
              </a:rPr>
              <a:t>C</a:t>
            </a:r>
            <a:r>
              <a:rPr sz="2300" spc="10" smtClean="0">
                <a:solidFill>
                  <a:srgbClr val="FFFFFF"/>
                </a:solidFill>
                <a:latin typeface="Georgia"/>
                <a:cs typeface="Georgia"/>
              </a:rPr>
              <a:t>oloured </a:t>
            </a:r>
            <a:r>
              <a:rPr sz="2300" spc="-5" dirty="0">
                <a:solidFill>
                  <a:srgbClr val="FFFFFF"/>
                </a:solidFill>
                <a:latin typeface="Georgia"/>
                <a:cs typeface="Georgia"/>
              </a:rPr>
              <a:t>halos </a:t>
            </a:r>
            <a:r>
              <a:rPr sz="2300" spc="40" dirty="0">
                <a:solidFill>
                  <a:srgbClr val="FFFFFF"/>
                </a:solidFill>
                <a:latin typeface="Georgia"/>
                <a:cs typeface="Georgia"/>
              </a:rPr>
              <a:t>due </a:t>
            </a:r>
            <a:r>
              <a:rPr sz="2300" spc="-15" dirty="0">
                <a:solidFill>
                  <a:srgbClr val="FFFFFF"/>
                </a:solidFill>
                <a:latin typeface="Georgia"/>
                <a:cs typeface="Georgia"/>
              </a:rPr>
              <a:t>to  </a:t>
            </a:r>
            <a:r>
              <a:rPr sz="2300" spc="5" dirty="0">
                <a:solidFill>
                  <a:srgbClr val="FFFFFF"/>
                </a:solidFill>
                <a:latin typeface="Georgia"/>
                <a:cs typeface="Georgia"/>
              </a:rPr>
              <a:t>irregular </a:t>
            </a:r>
            <a:r>
              <a:rPr sz="2300" spc="-15" dirty="0">
                <a:solidFill>
                  <a:srgbClr val="FFFFFF"/>
                </a:solidFill>
                <a:latin typeface="Georgia"/>
                <a:cs typeface="Georgia"/>
              </a:rPr>
              <a:t>refraction </a:t>
            </a:r>
            <a:r>
              <a:rPr sz="2300" spc="60" dirty="0">
                <a:solidFill>
                  <a:srgbClr val="FFFFFF"/>
                </a:solidFill>
                <a:latin typeface="Georgia"/>
                <a:cs typeface="Georgia"/>
              </a:rPr>
              <a:t>by </a:t>
            </a:r>
            <a:r>
              <a:rPr sz="2300" spc="-5" dirty="0">
                <a:solidFill>
                  <a:srgbClr val="FFFFFF"/>
                </a:solidFill>
                <a:latin typeface="Georgia"/>
                <a:cs typeface="Georgia"/>
              </a:rPr>
              <a:t>different </a:t>
            </a:r>
            <a:r>
              <a:rPr sz="2300" spc="-10" dirty="0">
                <a:solidFill>
                  <a:srgbClr val="FFFFFF"/>
                </a:solidFill>
                <a:latin typeface="Georgia"/>
                <a:cs typeface="Georgia"/>
              </a:rPr>
              <a:t>parts </a:t>
            </a:r>
            <a:r>
              <a:rPr sz="2300" spc="15">
                <a:solidFill>
                  <a:srgbClr val="FFFFFF"/>
                </a:solidFill>
                <a:latin typeface="Georgia"/>
                <a:cs typeface="Georgia"/>
              </a:rPr>
              <a:t>of</a:t>
            </a:r>
            <a:r>
              <a:rPr sz="2300" spc="65">
                <a:solidFill>
                  <a:srgbClr val="FFFFFF"/>
                </a:solidFill>
                <a:latin typeface="Georgia"/>
                <a:cs typeface="Georgia"/>
              </a:rPr>
              <a:t> </a:t>
            </a:r>
            <a:r>
              <a:rPr sz="2300" spc="-15" smtClean="0">
                <a:solidFill>
                  <a:srgbClr val="FFFFFF"/>
                </a:solidFill>
                <a:latin typeface="Georgia"/>
                <a:cs typeface="Georgia"/>
              </a:rPr>
              <a:t>lens</a:t>
            </a:r>
            <a:r>
              <a:rPr lang="en-US" sz="2300" spc="-15" dirty="0" smtClean="0">
                <a:solidFill>
                  <a:srgbClr val="FFFFFF"/>
                </a:solidFill>
                <a:latin typeface="Georgia"/>
                <a:cs typeface="Georgia"/>
              </a:rPr>
              <a:t>.</a:t>
            </a:r>
            <a:endParaRPr sz="2300">
              <a:latin typeface="Georgia"/>
              <a:cs typeface="Georgia"/>
            </a:endParaRPr>
          </a:p>
          <a:p>
            <a:pPr marL="12700">
              <a:lnSpc>
                <a:spcPct val="100000"/>
              </a:lnSpc>
              <a:spcBef>
                <a:spcPts val="810"/>
              </a:spcBef>
              <a:buFont typeface="Arial" pitchFamily="34" charset="0"/>
              <a:buChar char="•"/>
            </a:pPr>
            <a:r>
              <a:rPr lang="en-US" sz="2300" spc="10" dirty="0" smtClean="0">
                <a:solidFill>
                  <a:srgbClr val="FFFFFF"/>
                </a:solidFill>
                <a:latin typeface="Georgia"/>
                <a:cs typeface="Georgia"/>
              </a:rPr>
              <a:t>G</a:t>
            </a:r>
            <a:r>
              <a:rPr sz="2300" spc="10" smtClean="0">
                <a:solidFill>
                  <a:srgbClr val="FFFFFF"/>
                </a:solidFill>
                <a:latin typeface="Georgia"/>
                <a:cs typeface="Georgia"/>
              </a:rPr>
              <a:t>lare </a:t>
            </a:r>
            <a:r>
              <a:rPr sz="2300" spc="40" dirty="0">
                <a:solidFill>
                  <a:srgbClr val="FFFFFF"/>
                </a:solidFill>
                <a:latin typeface="Georgia"/>
                <a:cs typeface="Georgia"/>
              </a:rPr>
              <a:t>due </a:t>
            </a:r>
            <a:r>
              <a:rPr sz="2300" spc="-15" dirty="0">
                <a:solidFill>
                  <a:srgbClr val="FFFFFF"/>
                </a:solidFill>
                <a:latin typeface="Georgia"/>
                <a:cs typeface="Georgia"/>
              </a:rPr>
              <a:t>to scattered </a:t>
            </a:r>
            <a:r>
              <a:rPr sz="2300" spc="10">
                <a:solidFill>
                  <a:srgbClr val="FFFFFF"/>
                </a:solidFill>
                <a:latin typeface="Georgia"/>
                <a:cs typeface="Georgia"/>
              </a:rPr>
              <a:t>light</a:t>
            </a:r>
            <a:r>
              <a:rPr sz="2300" spc="70">
                <a:solidFill>
                  <a:srgbClr val="FFFFFF"/>
                </a:solidFill>
                <a:latin typeface="Georgia"/>
                <a:cs typeface="Georgia"/>
              </a:rPr>
              <a:t> </a:t>
            </a:r>
            <a:r>
              <a:rPr sz="2300" spc="20" smtClean="0">
                <a:solidFill>
                  <a:srgbClr val="FFFFFF"/>
                </a:solidFill>
                <a:latin typeface="Georgia"/>
                <a:cs typeface="Georgia"/>
              </a:rPr>
              <a:t>rays</a:t>
            </a:r>
            <a:r>
              <a:rPr lang="en-US" sz="2300" spc="20" dirty="0" smtClean="0">
                <a:solidFill>
                  <a:srgbClr val="FFFFFF"/>
                </a:solidFill>
                <a:latin typeface="Georgia"/>
                <a:cs typeface="Georgia"/>
              </a:rPr>
              <a:t>.</a:t>
            </a:r>
            <a:endParaRPr sz="2300">
              <a:latin typeface="Georgia"/>
              <a:cs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224280"/>
          </a:xfrm>
          <a:custGeom>
            <a:avLst/>
            <a:gdLst/>
            <a:ahLst/>
            <a:cxnLst/>
            <a:rect l="l" t="t" r="r" b="b"/>
            <a:pathLst>
              <a:path w="9144000" h="1224280">
                <a:moveTo>
                  <a:pt x="0" y="1223772"/>
                </a:moveTo>
                <a:lnTo>
                  <a:pt x="9144000" y="1223772"/>
                </a:lnTo>
                <a:lnTo>
                  <a:pt x="9144000" y="0"/>
                </a:lnTo>
                <a:lnTo>
                  <a:pt x="0" y="0"/>
                </a:lnTo>
                <a:lnTo>
                  <a:pt x="0" y="1223772"/>
                </a:lnTo>
                <a:close/>
              </a:path>
            </a:pathLst>
          </a:custGeom>
          <a:solidFill>
            <a:srgbClr val="42558D"/>
          </a:solidFill>
        </p:spPr>
        <p:txBody>
          <a:bodyPr wrap="square" lIns="0" tIns="0" rIns="0" bIns="0" rtlCol="0"/>
          <a:lstStyle/>
          <a:p>
            <a:endParaRPr/>
          </a:p>
        </p:txBody>
      </p:sp>
      <p:sp>
        <p:nvSpPr>
          <p:cNvPr id="3" name="object 3"/>
          <p:cNvSpPr txBox="1">
            <a:spLocks noGrp="1"/>
          </p:cNvSpPr>
          <p:nvPr>
            <p:ph type="title"/>
          </p:nvPr>
        </p:nvSpPr>
        <p:spPr>
          <a:xfrm>
            <a:off x="1368933" y="86614"/>
            <a:ext cx="6405245" cy="1031240"/>
          </a:xfrm>
          <a:prstGeom prst="rect">
            <a:avLst/>
          </a:prstGeom>
        </p:spPr>
        <p:txBody>
          <a:bodyPr vert="horz" wrap="square" lIns="0" tIns="12700" rIns="0" bIns="0" rtlCol="0">
            <a:spAutoFit/>
          </a:bodyPr>
          <a:lstStyle/>
          <a:p>
            <a:pPr marL="12700">
              <a:lnSpc>
                <a:spcPct val="100000"/>
              </a:lnSpc>
              <a:spcBef>
                <a:spcPts val="100"/>
              </a:spcBef>
            </a:pPr>
            <a:r>
              <a:rPr sz="6600" dirty="0"/>
              <a:t>VISUAL</a:t>
            </a:r>
            <a:r>
              <a:rPr sz="6600" spc="-465" dirty="0"/>
              <a:t> </a:t>
            </a:r>
            <a:r>
              <a:rPr sz="6600" dirty="0"/>
              <a:t>ACUITY</a:t>
            </a:r>
            <a:endParaRPr sz="6600"/>
          </a:p>
        </p:txBody>
      </p:sp>
      <p:sp>
        <p:nvSpPr>
          <p:cNvPr id="4" name="object 4"/>
          <p:cNvSpPr/>
          <p:nvPr/>
        </p:nvSpPr>
        <p:spPr>
          <a:xfrm>
            <a:off x="1752600" y="1371600"/>
            <a:ext cx="5791200" cy="43688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329308" y="5958027"/>
            <a:ext cx="648652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rlito"/>
                <a:cs typeface="Carlito"/>
              </a:rPr>
              <a:t>Blurred vision due </a:t>
            </a:r>
            <a:r>
              <a:rPr sz="2400" spc="-15" dirty="0">
                <a:latin typeface="Carlito"/>
                <a:cs typeface="Carlito"/>
              </a:rPr>
              <a:t>to scattering </a:t>
            </a:r>
            <a:r>
              <a:rPr sz="2400" spc="-5" dirty="0">
                <a:latin typeface="Carlito"/>
                <a:cs typeface="Carlito"/>
              </a:rPr>
              <a:t>of light on </a:t>
            </a:r>
            <a:r>
              <a:rPr sz="2400" dirty="0">
                <a:latin typeface="Carlito"/>
                <a:cs typeface="Carlito"/>
              </a:rPr>
              <a:t>the</a:t>
            </a:r>
            <a:r>
              <a:rPr sz="2400" spc="-15" dirty="0">
                <a:latin typeface="Carlito"/>
                <a:cs typeface="Carlito"/>
              </a:rPr>
              <a:t> </a:t>
            </a:r>
            <a:r>
              <a:rPr sz="2400" spc="-10" dirty="0">
                <a:latin typeface="Carlito"/>
                <a:cs typeface="Carlito"/>
              </a:rPr>
              <a:t>retina</a:t>
            </a:r>
            <a:endParaRPr sz="2400">
              <a:latin typeface="Carlito"/>
              <a:cs typeface="Carlito"/>
            </a:endParaRPr>
          </a:p>
        </p:txBody>
      </p:sp>
    </p:spTree>
    <p:extLst>
      <p:ext uri="{BB962C8B-B14F-4D97-AF65-F5344CB8AC3E}">
        <p14:creationId xmlns:p14="http://schemas.microsoft.com/office/powerpoint/2010/main" xmlns="" val="3029654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224280"/>
          </a:xfrm>
          <a:custGeom>
            <a:avLst/>
            <a:gdLst/>
            <a:ahLst/>
            <a:cxnLst/>
            <a:rect l="l" t="t" r="r" b="b"/>
            <a:pathLst>
              <a:path w="9144000" h="1224280">
                <a:moveTo>
                  <a:pt x="0" y="1223772"/>
                </a:moveTo>
                <a:lnTo>
                  <a:pt x="9144000" y="1223772"/>
                </a:lnTo>
                <a:lnTo>
                  <a:pt x="9144000" y="0"/>
                </a:lnTo>
                <a:lnTo>
                  <a:pt x="0" y="0"/>
                </a:lnTo>
                <a:lnTo>
                  <a:pt x="0" y="1223772"/>
                </a:lnTo>
                <a:close/>
              </a:path>
            </a:pathLst>
          </a:custGeom>
          <a:solidFill>
            <a:srgbClr val="42558D"/>
          </a:solidFill>
        </p:spPr>
        <p:txBody>
          <a:bodyPr wrap="square" lIns="0" tIns="0" rIns="0" bIns="0" rtlCol="0"/>
          <a:lstStyle/>
          <a:p>
            <a:endParaRPr/>
          </a:p>
        </p:txBody>
      </p:sp>
      <p:sp>
        <p:nvSpPr>
          <p:cNvPr id="3" name="object 3"/>
          <p:cNvSpPr txBox="1">
            <a:spLocks noGrp="1"/>
          </p:cNvSpPr>
          <p:nvPr>
            <p:ph type="title"/>
          </p:nvPr>
        </p:nvSpPr>
        <p:spPr>
          <a:xfrm>
            <a:off x="1368933" y="86614"/>
            <a:ext cx="6405245" cy="1031240"/>
          </a:xfrm>
          <a:prstGeom prst="rect">
            <a:avLst/>
          </a:prstGeom>
        </p:spPr>
        <p:txBody>
          <a:bodyPr vert="horz" wrap="square" lIns="0" tIns="12700" rIns="0" bIns="0" rtlCol="0">
            <a:spAutoFit/>
          </a:bodyPr>
          <a:lstStyle/>
          <a:p>
            <a:pPr marL="12700">
              <a:lnSpc>
                <a:spcPct val="100000"/>
              </a:lnSpc>
              <a:spcBef>
                <a:spcPts val="100"/>
              </a:spcBef>
            </a:pPr>
            <a:r>
              <a:rPr sz="6600" dirty="0"/>
              <a:t>VISUAL</a:t>
            </a:r>
            <a:r>
              <a:rPr sz="6600" spc="-465" dirty="0"/>
              <a:t> </a:t>
            </a:r>
            <a:r>
              <a:rPr sz="6600" dirty="0"/>
              <a:t>ACUITY</a:t>
            </a:r>
            <a:endParaRPr sz="6600"/>
          </a:p>
        </p:txBody>
      </p:sp>
      <p:sp>
        <p:nvSpPr>
          <p:cNvPr id="4" name="object 4"/>
          <p:cNvSpPr/>
          <p:nvPr/>
        </p:nvSpPr>
        <p:spPr>
          <a:xfrm>
            <a:off x="762000" y="1981200"/>
            <a:ext cx="7627620" cy="33528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248722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224280"/>
          </a:xfrm>
          <a:custGeom>
            <a:avLst/>
            <a:gdLst/>
            <a:ahLst/>
            <a:cxnLst/>
            <a:rect l="l" t="t" r="r" b="b"/>
            <a:pathLst>
              <a:path w="9144000" h="1224280">
                <a:moveTo>
                  <a:pt x="0" y="1223772"/>
                </a:moveTo>
                <a:lnTo>
                  <a:pt x="9144000" y="1223772"/>
                </a:lnTo>
                <a:lnTo>
                  <a:pt x="9144000" y="0"/>
                </a:lnTo>
                <a:lnTo>
                  <a:pt x="0" y="0"/>
                </a:lnTo>
                <a:lnTo>
                  <a:pt x="0" y="1223772"/>
                </a:lnTo>
                <a:close/>
              </a:path>
            </a:pathLst>
          </a:custGeom>
          <a:solidFill>
            <a:srgbClr val="42558D"/>
          </a:solidFill>
        </p:spPr>
        <p:txBody>
          <a:bodyPr wrap="square" lIns="0" tIns="0" rIns="0" bIns="0" rtlCol="0"/>
          <a:lstStyle/>
          <a:p>
            <a:endParaRPr/>
          </a:p>
        </p:txBody>
      </p:sp>
      <p:sp>
        <p:nvSpPr>
          <p:cNvPr id="3" name="object 3"/>
          <p:cNvSpPr txBox="1">
            <a:spLocks noGrp="1"/>
          </p:cNvSpPr>
          <p:nvPr>
            <p:ph type="title"/>
          </p:nvPr>
        </p:nvSpPr>
        <p:spPr>
          <a:xfrm>
            <a:off x="1368933" y="86614"/>
            <a:ext cx="6405245" cy="1031240"/>
          </a:xfrm>
          <a:prstGeom prst="rect">
            <a:avLst/>
          </a:prstGeom>
        </p:spPr>
        <p:txBody>
          <a:bodyPr vert="horz" wrap="square" lIns="0" tIns="12700" rIns="0" bIns="0" rtlCol="0">
            <a:spAutoFit/>
          </a:bodyPr>
          <a:lstStyle/>
          <a:p>
            <a:pPr marL="12700">
              <a:lnSpc>
                <a:spcPct val="100000"/>
              </a:lnSpc>
              <a:spcBef>
                <a:spcPts val="100"/>
              </a:spcBef>
            </a:pPr>
            <a:r>
              <a:rPr sz="6600" dirty="0"/>
              <a:t>VISUAL</a:t>
            </a:r>
            <a:r>
              <a:rPr sz="6600" spc="-465" dirty="0"/>
              <a:t> </a:t>
            </a:r>
            <a:r>
              <a:rPr sz="6600" dirty="0"/>
              <a:t>ACUITY</a:t>
            </a:r>
            <a:endParaRPr sz="6600"/>
          </a:p>
        </p:txBody>
      </p:sp>
      <p:sp>
        <p:nvSpPr>
          <p:cNvPr id="4" name="object 4"/>
          <p:cNvSpPr/>
          <p:nvPr/>
        </p:nvSpPr>
        <p:spPr>
          <a:xfrm>
            <a:off x="0" y="2286000"/>
            <a:ext cx="9076943" cy="349605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631171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7E7E7E"/>
          </a:solidFill>
        </p:spPr>
        <p:txBody>
          <a:bodyPr wrap="square" lIns="0" tIns="0" rIns="0" bIns="0" rtlCol="0"/>
          <a:lstStyle/>
          <a:p>
            <a:endParaRPr/>
          </a:p>
        </p:txBody>
      </p:sp>
      <p:sp>
        <p:nvSpPr>
          <p:cNvPr id="3" name="object 3"/>
          <p:cNvSpPr txBox="1">
            <a:spLocks noGrp="1"/>
          </p:cNvSpPr>
          <p:nvPr>
            <p:ph type="title"/>
          </p:nvPr>
        </p:nvSpPr>
        <p:spPr>
          <a:xfrm>
            <a:off x="1526794" y="2595194"/>
            <a:ext cx="6048375" cy="1245870"/>
          </a:xfrm>
          <a:prstGeom prst="rect">
            <a:avLst/>
          </a:prstGeom>
        </p:spPr>
        <p:txBody>
          <a:bodyPr vert="horz" wrap="square" lIns="0" tIns="13335" rIns="0" bIns="0" rtlCol="0">
            <a:spAutoFit/>
          </a:bodyPr>
          <a:lstStyle/>
          <a:p>
            <a:pPr marL="12700">
              <a:lnSpc>
                <a:spcPct val="100000"/>
              </a:lnSpc>
              <a:spcBef>
                <a:spcPts val="105"/>
              </a:spcBef>
            </a:pPr>
            <a:r>
              <a:rPr sz="8000" dirty="0"/>
              <a:t>THANK</a:t>
            </a:r>
            <a:r>
              <a:rPr sz="8000" spc="-229" dirty="0"/>
              <a:t> </a:t>
            </a:r>
            <a:r>
              <a:rPr sz="8000" dirty="0"/>
              <a:t>YOU</a:t>
            </a:r>
          </a:p>
        </p:txBody>
      </p:sp>
    </p:spTree>
    <p:extLst>
      <p:ext uri="{BB962C8B-B14F-4D97-AF65-F5344CB8AC3E}">
        <p14:creationId xmlns:p14="http://schemas.microsoft.com/office/powerpoint/2010/main" xmlns="" val="47700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8450" y="450850"/>
            <a:ext cx="8553450" cy="115823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083310" y="1617979"/>
            <a:ext cx="7115809" cy="874598"/>
          </a:xfrm>
          <a:prstGeom prst="rect">
            <a:avLst/>
          </a:prstGeom>
        </p:spPr>
        <p:txBody>
          <a:bodyPr vert="horz" wrap="square" lIns="0" tIns="12700" rIns="0" bIns="0" rtlCol="0">
            <a:spAutoFit/>
          </a:bodyPr>
          <a:lstStyle/>
          <a:p>
            <a:pPr marL="12700">
              <a:spcBef>
                <a:spcPts val="100"/>
              </a:spcBef>
            </a:pPr>
            <a:r>
              <a:rPr lang="en-US" sz="2800" dirty="0" smtClean="0"/>
              <a:t/>
            </a:r>
            <a:br>
              <a:rPr lang="en-US" sz="2800" dirty="0" smtClean="0"/>
            </a:br>
            <a:endParaRPr sz="2800"/>
          </a:p>
        </p:txBody>
      </p:sp>
      <p:sp>
        <p:nvSpPr>
          <p:cNvPr id="7" name="object 7"/>
          <p:cNvSpPr txBox="1"/>
          <p:nvPr/>
        </p:nvSpPr>
        <p:spPr>
          <a:xfrm>
            <a:off x="214282" y="1285860"/>
            <a:ext cx="7858180" cy="3911326"/>
          </a:xfrm>
          <a:prstGeom prst="rect">
            <a:avLst/>
          </a:prstGeom>
        </p:spPr>
        <p:txBody>
          <a:bodyPr vert="horz" wrap="square" lIns="0" tIns="116839" rIns="0" bIns="0" rtlCol="0">
            <a:spAutoFit/>
          </a:bodyPr>
          <a:lstStyle/>
          <a:p>
            <a:pPr marL="12700">
              <a:lnSpc>
                <a:spcPct val="100000"/>
              </a:lnSpc>
              <a:spcBef>
                <a:spcPts val="919"/>
              </a:spcBef>
              <a:buFont typeface="Arial" pitchFamily="34" charset="0"/>
              <a:buChar char="•"/>
            </a:pPr>
            <a:r>
              <a:rPr sz="2800" spc="15" smtClean="0">
                <a:solidFill>
                  <a:srgbClr val="FFFFFF"/>
                </a:solidFill>
                <a:latin typeface="Georgia"/>
                <a:cs typeface="Georgia"/>
              </a:rPr>
              <a:t>Hydration</a:t>
            </a:r>
            <a:r>
              <a:rPr lang="en-US" sz="2800" spc="15" dirty="0" smtClean="0">
                <a:solidFill>
                  <a:srgbClr val="FFFFFF"/>
                </a:solidFill>
                <a:latin typeface="Georgia"/>
                <a:cs typeface="Georgia"/>
              </a:rPr>
              <a:t>: </a:t>
            </a:r>
          </a:p>
          <a:p>
            <a:pPr marL="12700">
              <a:lnSpc>
                <a:spcPct val="100000"/>
              </a:lnSpc>
              <a:spcBef>
                <a:spcPts val="919"/>
              </a:spcBef>
              <a:buFont typeface="Arial" pitchFamily="34" charset="0"/>
              <a:buChar char="•"/>
            </a:pPr>
            <a:r>
              <a:rPr lang="en-US" sz="2800" spc="15" dirty="0" smtClean="0">
                <a:solidFill>
                  <a:srgbClr val="FFFFFF"/>
                </a:solidFill>
                <a:latin typeface="Georgia"/>
                <a:cs typeface="Georgia"/>
              </a:rPr>
              <a:t>Due to degenerative changes there is change in  permeability of the capsule of the lens  hence, water permeates into the lens causing lens fiber separation (lamellar separation) leading to opacity of lens. ( Cortical cataract)</a:t>
            </a:r>
          </a:p>
          <a:p>
            <a:pPr marL="12700">
              <a:lnSpc>
                <a:spcPct val="100000"/>
              </a:lnSpc>
              <a:spcBef>
                <a:spcPts val="919"/>
              </a:spcBef>
              <a:buFont typeface="Arial" pitchFamily="34" charset="0"/>
              <a:buChar char="•"/>
            </a:pPr>
            <a:endParaRPr lang="en-US" sz="2800" spc="15" dirty="0" smtClean="0">
              <a:solidFill>
                <a:srgbClr val="FFFFFF"/>
              </a:solidFill>
              <a:latin typeface="Georgia"/>
              <a:cs typeface="Georgia"/>
            </a:endParaRPr>
          </a:p>
          <a:p>
            <a:pPr marL="12700">
              <a:lnSpc>
                <a:spcPct val="100000"/>
              </a:lnSpc>
              <a:spcBef>
                <a:spcPts val="919"/>
              </a:spcBef>
              <a:buFont typeface="Arial" pitchFamily="34" charset="0"/>
              <a:buChar char="•"/>
            </a:pPr>
            <a:endParaRPr lang="en-US" sz="2800" spc="15" dirty="0" smtClean="0">
              <a:solidFill>
                <a:srgbClr val="FFFFFF"/>
              </a:solidFill>
              <a:latin typeface="Georgia"/>
              <a:cs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43042" y="0"/>
            <a:ext cx="2090875" cy="1655268"/>
            <a:chOff x="5220" y="2024469"/>
            <a:chExt cx="2282526" cy="1369516"/>
          </a:xfrm>
        </p:grpSpPr>
        <p:sp>
          <p:nvSpPr>
            <p:cNvPr id="5" name="Rounded Rectangle 4"/>
            <p:cNvSpPr/>
            <p:nvPr/>
          </p:nvSpPr>
          <p:spPr>
            <a:xfrm>
              <a:off x="5220" y="2024469"/>
              <a:ext cx="2282526" cy="1369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45332" y="2064581"/>
              <a:ext cx="2202302" cy="1289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lang="en-US" sz="1900" kern="1200" dirty="0">
                  <a:sym typeface="+mn-ea"/>
                </a:rPr>
                <a:t>droplet of fluids</a:t>
              </a:r>
              <a:endParaRPr lang="en-US" sz="1900" kern="1200" dirty="0"/>
            </a:p>
          </p:txBody>
        </p:sp>
      </p:grpSp>
      <p:grpSp>
        <p:nvGrpSpPr>
          <p:cNvPr id="7" name="Group 6"/>
          <p:cNvGrpSpPr/>
          <p:nvPr/>
        </p:nvGrpSpPr>
        <p:grpSpPr>
          <a:xfrm rot="5400000">
            <a:off x="2508081" y="1665470"/>
            <a:ext cx="443265" cy="684177"/>
            <a:chOff x="2515999" y="2426194"/>
            <a:chExt cx="483895" cy="566066"/>
          </a:xfrm>
        </p:grpSpPr>
        <p:sp>
          <p:nvSpPr>
            <p:cNvPr id="8" name="Right Arrow 7"/>
            <p:cNvSpPr/>
            <p:nvPr/>
          </p:nvSpPr>
          <p:spPr>
            <a:xfrm>
              <a:off x="2515999" y="2426194"/>
              <a:ext cx="483895" cy="56606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Right Arrow 6"/>
            <p:cNvSpPr/>
            <p:nvPr/>
          </p:nvSpPr>
          <p:spPr>
            <a:xfrm>
              <a:off x="2515999" y="2539407"/>
              <a:ext cx="338727" cy="339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10" name="Group 9"/>
          <p:cNvGrpSpPr/>
          <p:nvPr/>
        </p:nvGrpSpPr>
        <p:grpSpPr>
          <a:xfrm>
            <a:off x="1714480" y="2285992"/>
            <a:ext cx="2090875" cy="1655268"/>
            <a:chOff x="3200757" y="2024469"/>
            <a:chExt cx="2282526" cy="1369516"/>
          </a:xfrm>
        </p:grpSpPr>
        <p:sp>
          <p:nvSpPr>
            <p:cNvPr id="11" name="Rounded Rectangle 10"/>
            <p:cNvSpPr/>
            <p:nvPr/>
          </p:nvSpPr>
          <p:spPr>
            <a:xfrm>
              <a:off x="3200757" y="2024469"/>
              <a:ext cx="2282526" cy="1369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8"/>
            <p:cNvSpPr/>
            <p:nvPr/>
          </p:nvSpPr>
          <p:spPr>
            <a:xfrm>
              <a:off x="3240869" y="2064581"/>
              <a:ext cx="2202302" cy="1289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sz="1900" kern="1200">
                  <a:sym typeface="+mn-ea"/>
                </a:rPr>
                <a:t>g</a:t>
              </a:r>
              <a:r>
                <a:rPr lang="en-US" sz="1900" kern="1200" dirty="0" err="1">
                  <a:sym typeface="+mn-ea"/>
                </a:rPr>
                <a:t>ather</a:t>
              </a:r>
              <a:r>
                <a:rPr lang="en-US" sz="1900" kern="1200" dirty="0">
                  <a:sym typeface="+mn-ea"/>
                </a:rPr>
                <a:t> under capsule forming lacunae between </a:t>
              </a:r>
              <a:r>
                <a:rPr lang="en-US" sz="1900" kern="1200" dirty="0" err="1">
                  <a:sym typeface="+mn-ea"/>
                </a:rPr>
                <a:t>fibres</a:t>
              </a:r>
              <a:r>
                <a:rPr lang="en-US" sz="1900" kern="1200" dirty="0">
                  <a:sym typeface="+mn-ea"/>
                </a:rPr>
                <a:t>  </a:t>
              </a:r>
              <a:endParaRPr lang="en-US" sz="1900" kern="1200" dirty="0"/>
            </a:p>
          </p:txBody>
        </p:sp>
      </p:grpSp>
      <p:grpSp>
        <p:nvGrpSpPr>
          <p:cNvPr id="13" name="Group 12"/>
          <p:cNvGrpSpPr/>
          <p:nvPr/>
        </p:nvGrpSpPr>
        <p:grpSpPr>
          <a:xfrm rot="5400000">
            <a:off x="2477878" y="3865411"/>
            <a:ext cx="443265" cy="684177"/>
            <a:chOff x="5711537" y="2426194"/>
            <a:chExt cx="483895" cy="566066"/>
          </a:xfrm>
        </p:grpSpPr>
        <p:sp>
          <p:nvSpPr>
            <p:cNvPr id="14" name="Right Arrow 13"/>
            <p:cNvSpPr/>
            <p:nvPr/>
          </p:nvSpPr>
          <p:spPr>
            <a:xfrm>
              <a:off x="5711537" y="2426194"/>
              <a:ext cx="483895" cy="56606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10"/>
            <p:cNvSpPr/>
            <p:nvPr/>
          </p:nvSpPr>
          <p:spPr>
            <a:xfrm>
              <a:off x="5711537" y="2539407"/>
              <a:ext cx="338727" cy="339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16" name="Group 15"/>
          <p:cNvGrpSpPr/>
          <p:nvPr/>
        </p:nvGrpSpPr>
        <p:grpSpPr>
          <a:xfrm>
            <a:off x="1714480" y="4500570"/>
            <a:ext cx="2090875" cy="1655268"/>
            <a:chOff x="6396295" y="2024469"/>
            <a:chExt cx="2282526" cy="1369516"/>
          </a:xfrm>
        </p:grpSpPr>
        <p:sp>
          <p:nvSpPr>
            <p:cNvPr id="17" name="Rounded Rectangle 16"/>
            <p:cNvSpPr/>
            <p:nvPr/>
          </p:nvSpPr>
          <p:spPr>
            <a:xfrm>
              <a:off x="6396295" y="2024469"/>
              <a:ext cx="2282526" cy="1369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12"/>
            <p:cNvSpPr/>
            <p:nvPr/>
          </p:nvSpPr>
          <p:spPr>
            <a:xfrm>
              <a:off x="6436407" y="2064581"/>
              <a:ext cx="2202302" cy="1289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lang="en-US" sz="1900" kern="1200">
                  <a:sym typeface="+mn-ea"/>
                </a:rPr>
                <a:t>Entire tissue swells</a:t>
              </a:r>
              <a:endParaRPr lang="en-US" sz="1900" kern="1200"/>
            </a:p>
          </p:txBody>
        </p:sp>
      </p:grpSp>
      <p:grpSp>
        <p:nvGrpSpPr>
          <p:cNvPr id="19" name="Group 18"/>
          <p:cNvGrpSpPr/>
          <p:nvPr/>
        </p:nvGrpSpPr>
        <p:grpSpPr>
          <a:xfrm>
            <a:off x="4071934" y="4929198"/>
            <a:ext cx="443265" cy="684177"/>
            <a:chOff x="8907074" y="2426194"/>
            <a:chExt cx="483895" cy="566066"/>
          </a:xfrm>
        </p:grpSpPr>
        <p:sp>
          <p:nvSpPr>
            <p:cNvPr id="20" name="Right Arrow 19"/>
            <p:cNvSpPr/>
            <p:nvPr/>
          </p:nvSpPr>
          <p:spPr>
            <a:xfrm>
              <a:off x="8907074" y="2426194"/>
              <a:ext cx="483895" cy="56606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ight Arrow 14"/>
            <p:cNvSpPr/>
            <p:nvPr/>
          </p:nvSpPr>
          <p:spPr>
            <a:xfrm>
              <a:off x="8907074" y="2539407"/>
              <a:ext cx="338727" cy="339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22" name="Group 21"/>
          <p:cNvGrpSpPr/>
          <p:nvPr/>
        </p:nvGrpSpPr>
        <p:grpSpPr>
          <a:xfrm>
            <a:off x="4714876" y="4488376"/>
            <a:ext cx="2090875" cy="1655268"/>
            <a:chOff x="9591832" y="2024469"/>
            <a:chExt cx="2282526" cy="1369516"/>
          </a:xfrm>
        </p:grpSpPr>
        <p:sp>
          <p:nvSpPr>
            <p:cNvPr id="23" name="Rounded Rectangle 22"/>
            <p:cNvSpPr/>
            <p:nvPr/>
          </p:nvSpPr>
          <p:spPr>
            <a:xfrm>
              <a:off x="9591832" y="2024469"/>
              <a:ext cx="2282526" cy="1369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16"/>
            <p:cNvSpPr/>
            <p:nvPr/>
          </p:nvSpPr>
          <p:spPr>
            <a:xfrm>
              <a:off x="9631944" y="2064581"/>
              <a:ext cx="2202302" cy="1289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sz="1900" kern="1200">
                  <a:sym typeface="+mn-ea"/>
                </a:rPr>
                <a:t>B</a:t>
              </a:r>
              <a:r>
                <a:rPr lang="en-US" sz="1900" kern="1200" dirty="0" err="1">
                  <a:sym typeface="+mn-ea"/>
                </a:rPr>
                <a:t>ecome</a:t>
              </a:r>
              <a:r>
                <a:rPr lang="en-US" sz="1900" kern="1200" dirty="0">
                  <a:sym typeface="+mn-ea"/>
                </a:rPr>
                <a:t> opaque</a:t>
              </a:r>
              <a:endParaRPr lang="en-US" sz="1900" kern="1200" dirty="0"/>
            </a:p>
          </p:txBody>
        </p:sp>
      </p:grpSp>
      <p:sp>
        <p:nvSpPr>
          <p:cNvPr id="25" name="TextBox 24"/>
          <p:cNvSpPr txBox="1"/>
          <p:nvPr/>
        </p:nvSpPr>
        <p:spPr>
          <a:xfrm>
            <a:off x="1357290" y="6215082"/>
            <a:ext cx="6929486" cy="461665"/>
          </a:xfrm>
          <a:prstGeom prst="rect">
            <a:avLst/>
          </a:prstGeom>
          <a:noFill/>
        </p:spPr>
        <p:txBody>
          <a:bodyPr wrap="square" rtlCol="0">
            <a:spAutoFit/>
          </a:bodyPr>
          <a:lstStyle/>
          <a:p>
            <a:r>
              <a:rPr lang="en-US" sz="2400" b="1" dirty="0" smtClean="0"/>
              <a:t>Hydration</a:t>
            </a:r>
            <a:r>
              <a:rPr lang="en-US" sz="2400" dirty="0" smtClean="0"/>
              <a:t> : Leading to cataract Development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357298"/>
            <a:ext cx="8543289" cy="1200329"/>
          </a:xfrm>
        </p:spPr>
        <p:txBody>
          <a:bodyPr/>
          <a:lstStyle/>
          <a:p>
            <a:pPr marL="12700">
              <a:lnSpc>
                <a:spcPct val="100000"/>
              </a:lnSpc>
              <a:spcBef>
                <a:spcPts val="919"/>
              </a:spcBef>
            </a:pPr>
            <a:r>
              <a:rPr lang="en-US" sz="2400" dirty="0" smtClean="0"/>
              <a:t/>
            </a:r>
            <a:br>
              <a:rPr lang="en-US" sz="2400" dirty="0" smtClean="0"/>
            </a:br>
            <a:r>
              <a:rPr lang="en-US" sz="2800" spc="-10" dirty="0" smtClean="0">
                <a:solidFill>
                  <a:srgbClr val="FFFFFF"/>
                </a:solidFill>
              </a:rPr>
              <a:t>Denaturation </a:t>
            </a:r>
            <a:r>
              <a:rPr lang="en-US" sz="2400" spc="15" dirty="0" smtClean="0">
                <a:solidFill>
                  <a:srgbClr val="FFFFFF"/>
                </a:solidFill>
              </a:rPr>
              <a:t>of </a:t>
            </a:r>
            <a:r>
              <a:rPr lang="en-US" sz="2400" spc="-15" dirty="0" smtClean="0">
                <a:solidFill>
                  <a:srgbClr val="FFFFFF"/>
                </a:solidFill>
              </a:rPr>
              <a:t>lens proteins  </a:t>
            </a:r>
            <a:r>
              <a:rPr lang="en-US" sz="2400" spc="-30" dirty="0" smtClean="0">
                <a:solidFill>
                  <a:srgbClr val="FFFFFF"/>
                </a:solidFill>
              </a:rPr>
              <a:t>Sclerosis</a:t>
            </a:r>
            <a:r>
              <a:rPr lang="en-US" sz="2400" dirty="0" smtClean="0"/>
              <a:t/>
            </a:r>
            <a:br>
              <a:rPr lang="en-US" sz="2400" dirty="0" smtClean="0"/>
            </a:br>
            <a:endParaRPr lang="en-US" dirty="0"/>
          </a:p>
        </p:txBody>
      </p:sp>
      <p:sp>
        <p:nvSpPr>
          <p:cNvPr id="3" name="Text Placeholder 2"/>
          <p:cNvSpPr>
            <a:spLocks noGrp="1"/>
          </p:cNvSpPr>
          <p:nvPr>
            <p:ph type="body" idx="1"/>
          </p:nvPr>
        </p:nvSpPr>
        <p:spPr>
          <a:xfrm>
            <a:off x="285720" y="2357430"/>
            <a:ext cx="8099425" cy="1200329"/>
          </a:xfrm>
        </p:spPr>
        <p:txBody>
          <a:bodyPr/>
          <a:lstStyle/>
          <a:p>
            <a:r>
              <a:rPr lang="en-US" dirty="0" smtClean="0"/>
              <a:t>Another change due to aging is denaturation of lens proteins and sclerosis causing opacification of lens        ( nuclear cataract)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850" y="267970"/>
            <a:ext cx="8242300" cy="11582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71830" y="1703069"/>
            <a:ext cx="106680" cy="302895"/>
          </a:xfrm>
          <a:prstGeom prst="rect">
            <a:avLst/>
          </a:prstGeom>
        </p:spPr>
        <p:txBody>
          <a:bodyPr vert="horz" wrap="square" lIns="0" tIns="15240" rIns="0" bIns="0" rtlCol="0">
            <a:spAutoFit/>
          </a:bodyPr>
          <a:lstStyle/>
          <a:p>
            <a:pPr marL="12700">
              <a:lnSpc>
                <a:spcPct val="100000"/>
              </a:lnSpc>
              <a:spcBef>
                <a:spcPts val="120"/>
              </a:spcBef>
            </a:pPr>
            <a:r>
              <a:rPr sz="1800" spc="5" dirty="0">
                <a:solidFill>
                  <a:srgbClr val="F8F8F8"/>
                </a:solidFill>
                <a:latin typeface="Arial"/>
                <a:cs typeface="Arial"/>
              </a:rPr>
              <a:t>•</a:t>
            </a:r>
            <a:endParaRPr sz="1800">
              <a:latin typeface="Arial"/>
              <a:cs typeface="Arial"/>
            </a:endParaRPr>
          </a:p>
        </p:txBody>
      </p:sp>
      <p:sp>
        <p:nvSpPr>
          <p:cNvPr id="4" name="object 4"/>
          <p:cNvSpPr txBox="1"/>
          <p:nvPr/>
        </p:nvSpPr>
        <p:spPr>
          <a:xfrm>
            <a:off x="671830" y="2233930"/>
            <a:ext cx="106680" cy="302895"/>
          </a:xfrm>
          <a:prstGeom prst="rect">
            <a:avLst/>
          </a:prstGeom>
        </p:spPr>
        <p:txBody>
          <a:bodyPr vert="horz" wrap="square" lIns="0" tIns="15240" rIns="0" bIns="0" rtlCol="0">
            <a:spAutoFit/>
          </a:bodyPr>
          <a:lstStyle/>
          <a:p>
            <a:pPr marL="12700">
              <a:lnSpc>
                <a:spcPct val="100000"/>
              </a:lnSpc>
              <a:spcBef>
                <a:spcPts val="120"/>
              </a:spcBef>
            </a:pPr>
            <a:r>
              <a:rPr sz="1800" spc="5" dirty="0">
                <a:solidFill>
                  <a:srgbClr val="F8F8F8"/>
                </a:solidFill>
                <a:latin typeface="Arial"/>
                <a:cs typeface="Arial"/>
              </a:rPr>
              <a:t>•</a:t>
            </a:r>
            <a:endParaRPr sz="1800">
              <a:latin typeface="Arial"/>
              <a:cs typeface="Arial"/>
            </a:endParaRPr>
          </a:p>
        </p:txBody>
      </p:sp>
      <p:sp>
        <p:nvSpPr>
          <p:cNvPr id="5" name="object 5"/>
          <p:cNvSpPr txBox="1">
            <a:spLocks noGrp="1"/>
          </p:cNvSpPr>
          <p:nvPr>
            <p:ph type="title"/>
          </p:nvPr>
        </p:nvSpPr>
        <p:spPr>
          <a:xfrm>
            <a:off x="1083310" y="1513839"/>
            <a:ext cx="1435735" cy="1087120"/>
          </a:xfrm>
          <a:prstGeom prst="rect">
            <a:avLst/>
          </a:prstGeom>
        </p:spPr>
        <p:txBody>
          <a:bodyPr vert="horz" wrap="square" lIns="0" tIns="12700" rIns="0" bIns="0" rtlCol="0">
            <a:spAutoFit/>
          </a:bodyPr>
          <a:lstStyle/>
          <a:p>
            <a:pPr marL="12700" marR="5080">
              <a:lnSpc>
                <a:spcPct val="124400"/>
              </a:lnSpc>
              <a:spcBef>
                <a:spcPts val="100"/>
              </a:spcBef>
            </a:pPr>
            <a:r>
              <a:rPr sz="2800" spc="5" dirty="0"/>
              <a:t>Hered</a:t>
            </a:r>
            <a:r>
              <a:rPr sz="2800" spc="-5" dirty="0"/>
              <a:t>i</a:t>
            </a:r>
            <a:r>
              <a:rPr sz="2800" spc="-60" dirty="0"/>
              <a:t>t</a:t>
            </a:r>
            <a:r>
              <a:rPr sz="2800" spc="114" dirty="0"/>
              <a:t>y  </a:t>
            </a:r>
            <a:r>
              <a:rPr sz="2800" spc="130" dirty="0"/>
              <a:t>Age</a:t>
            </a:r>
            <a:endParaRPr sz="2800"/>
          </a:p>
        </p:txBody>
      </p:sp>
      <p:sp>
        <p:nvSpPr>
          <p:cNvPr id="6" name="object 6"/>
          <p:cNvSpPr txBox="1"/>
          <p:nvPr/>
        </p:nvSpPr>
        <p:spPr>
          <a:xfrm>
            <a:off x="671830" y="2764789"/>
            <a:ext cx="106680" cy="302895"/>
          </a:xfrm>
          <a:prstGeom prst="rect">
            <a:avLst/>
          </a:prstGeom>
        </p:spPr>
        <p:txBody>
          <a:bodyPr vert="horz" wrap="square" lIns="0" tIns="15240" rIns="0" bIns="0" rtlCol="0">
            <a:spAutoFit/>
          </a:bodyPr>
          <a:lstStyle/>
          <a:p>
            <a:pPr marL="12700">
              <a:lnSpc>
                <a:spcPct val="100000"/>
              </a:lnSpc>
              <a:spcBef>
                <a:spcPts val="120"/>
              </a:spcBef>
            </a:pPr>
            <a:r>
              <a:rPr sz="1800" spc="5" dirty="0">
                <a:solidFill>
                  <a:srgbClr val="F8F8F8"/>
                </a:solidFill>
                <a:latin typeface="Arial"/>
                <a:cs typeface="Arial"/>
              </a:rPr>
              <a:t>•</a:t>
            </a:r>
            <a:endParaRPr sz="1800">
              <a:latin typeface="Arial"/>
              <a:cs typeface="Arial"/>
            </a:endParaRPr>
          </a:p>
        </p:txBody>
      </p:sp>
      <p:sp>
        <p:nvSpPr>
          <p:cNvPr id="8" name="object 8"/>
          <p:cNvSpPr txBox="1"/>
          <p:nvPr/>
        </p:nvSpPr>
        <p:spPr>
          <a:xfrm>
            <a:off x="671830" y="3825239"/>
            <a:ext cx="106680" cy="302895"/>
          </a:xfrm>
          <a:prstGeom prst="rect">
            <a:avLst/>
          </a:prstGeom>
        </p:spPr>
        <p:txBody>
          <a:bodyPr vert="horz" wrap="square" lIns="0" tIns="15240" rIns="0" bIns="0" rtlCol="0">
            <a:spAutoFit/>
          </a:bodyPr>
          <a:lstStyle/>
          <a:p>
            <a:pPr marL="12700">
              <a:lnSpc>
                <a:spcPct val="100000"/>
              </a:lnSpc>
              <a:spcBef>
                <a:spcPts val="120"/>
              </a:spcBef>
            </a:pPr>
            <a:r>
              <a:rPr sz="1800" spc="5" dirty="0">
                <a:solidFill>
                  <a:srgbClr val="F8F8F8"/>
                </a:solidFill>
                <a:latin typeface="Arial"/>
                <a:cs typeface="Arial"/>
              </a:rPr>
              <a:t>•</a:t>
            </a:r>
            <a:endParaRPr sz="1800">
              <a:latin typeface="Arial"/>
              <a:cs typeface="Arial"/>
            </a:endParaRPr>
          </a:p>
        </p:txBody>
      </p:sp>
      <p:sp>
        <p:nvSpPr>
          <p:cNvPr id="9" name="object 9"/>
          <p:cNvSpPr txBox="1"/>
          <p:nvPr/>
        </p:nvSpPr>
        <p:spPr>
          <a:xfrm>
            <a:off x="671830" y="4356100"/>
            <a:ext cx="106680" cy="302895"/>
          </a:xfrm>
          <a:prstGeom prst="rect">
            <a:avLst/>
          </a:prstGeom>
        </p:spPr>
        <p:txBody>
          <a:bodyPr vert="horz" wrap="square" lIns="0" tIns="15240" rIns="0" bIns="0" rtlCol="0">
            <a:spAutoFit/>
          </a:bodyPr>
          <a:lstStyle/>
          <a:p>
            <a:pPr marL="12700">
              <a:lnSpc>
                <a:spcPct val="100000"/>
              </a:lnSpc>
              <a:spcBef>
                <a:spcPts val="120"/>
              </a:spcBef>
            </a:pPr>
            <a:r>
              <a:rPr sz="1800" spc="5" dirty="0">
                <a:solidFill>
                  <a:srgbClr val="F8F8F8"/>
                </a:solidFill>
                <a:latin typeface="Arial"/>
                <a:cs typeface="Arial"/>
              </a:rPr>
              <a:t>•</a:t>
            </a:r>
            <a:endParaRPr sz="1800">
              <a:latin typeface="Arial"/>
              <a:cs typeface="Arial"/>
            </a:endParaRPr>
          </a:p>
        </p:txBody>
      </p:sp>
      <p:sp>
        <p:nvSpPr>
          <p:cNvPr id="10" name="object 10"/>
          <p:cNvSpPr txBox="1"/>
          <p:nvPr/>
        </p:nvSpPr>
        <p:spPr>
          <a:xfrm>
            <a:off x="671830" y="4886959"/>
            <a:ext cx="106680" cy="302895"/>
          </a:xfrm>
          <a:prstGeom prst="rect">
            <a:avLst/>
          </a:prstGeom>
        </p:spPr>
        <p:txBody>
          <a:bodyPr vert="horz" wrap="square" lIns="0" tIns="15240" rIns="0" bIns="0" rtlCol="0">
            <a:spAutoFit/>
          </a:bodyPr>
          <a:lstStyle/>
          <a:p>
            <a:pPr marL="12700">
              <a:lnSpc>
                <a:spcPct val="100000"/>
              </a:lnSpc>
              <a:spcBef>
                <a:spcPts val="120"/>
              </a:spcBef>
            </a:pPr>
            <a:r>
              <a:rPr sz="1800" spc="5" dirty="0">
                <a:solidFill>
                  <a:srgbClr val="F8F8F8"/>
                </a:solidFill>
                <a:latin typeface="Arial"/>
                <a:cs typeface="Arial"/>
              </a:rPr>
              <a:t>•</a:t>
            </a:r>
            <a:endParaRPr sz="1800">
              <a:latin typeface="Arial"/>
              <a:cs typeface="Arial"/>
            </a:endParaRPr>
          </a:p>
        </p:txBody>
      </p:sp>
      <p:sp>
        <p:nvSpPr>
          <p:cNvPr id="11" name="object 11"/>
          <p:cNvSpPr txBox="1"/>
          <p:nvPr/>
        </p:nvSpPr>
        <p:spPr>
          <a:xfrm>
            <a:off x="671830" y="5417820"/>
            <a:ext cx="106680" cy="302895"/>
          </a:xfrm>
          <a:prstGeom prst="rect">
            <a:avLst/>
          </a:prstGeom>
        </p:spPr>
        <p:txBody>
          <a:bodyPr vert="horz" wrap="square" lIns="0" tIns="15240" rIns="0" bIns="0" rtlCol="0">
            <a:spAutoFit/>
          </a:bodyPr>
          <a:lstStyle/>
          <a:p>
            <a:pPr marL="12700">
              <a:lnSpc>
                <a:spcPct val="100000"/>
              </a:lnSpc>
              <a:spcBef>
                <a:spcPts val="120"/>
              </a:spcBef>
            </a:pPr>
            <a:r>
              <a:rPr sz="1800" spc="5" dirty="0">
                <a:solidFill>
                  <a:srgbClr val="F8F8F8"/>
                </a:solidFill>
                <a:latin typeface="Arial"/>
                <a:cs typeface="Arial"/>
              </a:rPr>
              <a:t>•</a:t>
            </a:r>
            <a:endParaRPr sz="1800">
              <a:latin typeface="Arial"/>
              <a:cs typeface="Arial"/>
            </a:endParaRPr>
          </a:p>
        </p:txBody>
      </p:sp>
      <p:sp>
        <p:nvSpPr>
          <p:cNvPr id="12" name="object 12"/>
          <p:cNvSpPr txBox="1"/>
          <p:nvPr/>
        </p:nvSpPr>
        <p:spPr>
          <a:xfrm>
            <a:off x="1083310" y="2575560"/>
            <a:ext cx="6050280" cy="3651321"/>
          </a:xfrm>
          <a:prstGeom prst="rect">
            <a:avLst/>
          </a:prstGeom>
        </p:spPr>
        <p:txBody>
          <a:bodyPr vert="horz" wrap="square" lIns="0" tIns="116840" rIns="0" bIns="0" rtlCol="0">
            <a:spAutoFit/>
          </a:bodyPr>
          <a:lstStyle/>
          <a:p>
            <a:pPr marL="12700">
              <a:lnSpc>
                <a:spcPct val="100000"/>
              </a:lnSpc>
              <a:spcBef>
                <a:spcPts val="920"/>
              </a:spcBef>
            </a:pPr>
            <a:r>
              <a:rPr sz="2800" spc="100">
                <a:solidFill>
                  <a:srgbClr val="FFFFFF"/>
                </a:solidFill>
                <a:latin typeface="Georgia"/>
                <a:cs typeface="Georgia"/>
              </a:rPr>
              <a:t>UV</a:t>
            </a:r>
            <a:r>
              <a:rPr sz="2800" spc="15">
                <a:solidFill>
                  <a:srgbClr val="FFFFFF"/>
                </a:solidFill>
                <a:latin typeface="Georgia"/>
                <a:cs typeface="Georgia"/>
              </a:rPr>
              <a:t> </a:t>
            </a:r>
            <a:r>
              <a:rPr sz="2800" spc="-10" smtClean="0">
                <a:solidFill>
                  <a:srgbClr val="FFFFFF"/>
                </a:solidFill>
                <a:latin typeface="Georgia"/>
                <a:cs typeface="Georgia"/>
              </a:rPr>
              <a:t>radiation</a:t>
            </a:r>
            <a:r>
              <a:rPr lang="en-US" sz="2800" spc="-10" dirty="0" smtClean="0">
                <a:solidFill>
                  <a:srgbClr val="FFFFFF"/>
                </a:solidFill>
                <a:latin typeface="Georgia"/>
                <a:cs typeface="Georgia"/>
              </a:rPr>
              <a:t>, Due to excessive exposure of sunlight.</a:t>
            </a:r>
            <a:endParaRPr sz="2800">
              <a:latin typeface="Georgia"/>
              <a:cs typeface="Georgia"/>
            </a:endParaRPr>
          </a:p>
          <a:p>
            <a:pPr marL="12700" marR="5080">
              <a:lnSpc>
                <a:spcPct val="124400"/>
              </a:lnSpc>
            </a:pPr>
            <a:r>
              <a:rPr sz="2800" spc="15" dirty="0">
                <a:solidFill>
                  <a:srgbClr val="FFFFFF"/>
                </a:solidFill>
                <a:latin typeface="Georgia"/>
                <a:cs typeface="Georgia"/>
              </a:rPr>
              <a:t>Dietary </a:t>
            </a:r>
            <a:r>
              <a:rPr sz="2800" spc="-10" dirty="0">
                <a:solidFill>
                  <a:srgbClr val="FFFFFF"/>
                </a:solidFill>
                <a:latin typeface="Georgia"/>
                <a:cs typeface="Georgia"/>
              </a:rPr>
              <a:t>deficiencies </a:t>
            </a:r>
            <a:r>
              <a:rPr sz="2800" spc="15" dirty="0">
                <a:solidFill>
                  <a:srgbClr val="FFFFFF"/>
                </a:solidFill>
                <a:latin typeface="Georgia"/>
                <a:cs typeface="Georgia"/>
              </a:rPr>
              <a:t>of </a:t>
            </a:r>
            <a:r>
              <a:rPr sz="2800" dirty="0">
                <a:solidFill>
                  <a:srgbClr val="FFFFFF"/>
                </a:solidFill>
                <a:latin typeface="Georgia"/>
                <a:cs typeface="Georgia"/>
              </a:rPr>
              <a:t>Vitamins </a:t>
            </a:r>
            <a:r>
              <a:rPr sz="2800" spc="45" dirty="0">
                <a:solidFill>
                  <a:srgbClr val="FFFFFF"/>
                </a:solidFill>
                <a:latin typeface="Georgia"/>
                <a:cs typeface="Georgia"/>
              </a:rPr>
              <a:t>A,C,E  </a:t>
            </a:r>
            <a:r>
              <a:rPr sz="2800" spc="-5" dirty="0">
                <a:solidFill>
                  <a:srgbClr val="FFFFFF"/>
                </a:solidFill>
                <a:latin typeface="Georgia"/>
                <a:cs typeface="Georgia"/>
              </a:rPr>
              <a:t>Severe</a:t>
            </a:r>
            <a:r>
              <a:rPr sz="2800" spc="10" dirty="0">
                <a:solidFill>
                  <a:srgbClr val="FFFFFF"/>
                </a:solidFill>
                <a:latin typeface="Georgia"/>
                <a:cs typeface="Georgia"/>
              </a:rPr>
              <a:t> </a:t>
            </a:r>
            <a:r>
              <a:rPr sz="2800" spc="-5" dirty="0">
                <a:solidFill>
                  <a:srgbClr val="FFFFFF"/>
                </a:solidFill>
                <a:latin typeface="Georgia"/>
                <a:cs typeface="Georgia"/>
              </a:rPr>
              <a:t>diarrhoea</a:t>
            </a:r>
            <a:endParaRPr sz="2800">
              <a:latin typeface="Georgia"/>
              <a:cs typeface="Georgia"/>
            </a:endParaRPr>
          </a:p>
          <a:p>
            <a:pPr marL="12700" marR="3635375">
              <a:lnSpc>
                <a:spcPct val="124300"/>
              </a:lnSpc>
            </a:pPr>
            <a:r>
              <a:rPr sz="2800" spc="-10" dirty="0">
                <a:solidFill>
                  <a:srgbClr val="FFFFFF"/>
                </a:solidFill>
                <a:latin typeface="Georgia"/>
                <a:cs typeface="Georgia"/>
              </a:rPr>
              <a:t>Diabetes  </a:t>
            </a:r>
            <a:r>
              <a:rPr sz="2800" spc="5" dirty="0">
                <a:solidFill>
                  <a:srgbClr val="FFFFFF"/>
                </a:solidFill>
                <a:latin typeface="Georgia"/>
                <a:cs typeface="Georgia"/>
              </a:rPr>
              <a:t>Smoking  </a:t>
            </a:r>
            <a:r>
              <a:rPr sz="2800" spc="175" dirty="0">
                <a:solidFill>
                  <a:srgbClr val="FFFFFF"/>
                </a:solidFill>
                <a:latin typeface="Georgia"/>
                <a:cs typeface="Georgia"/>
              </a:rPr>
              <a:t>C</a:t>
            </a:r>
            <a:r>
              <a:rPr sz="2800" spc="-20" dirty="0">
                <a:solidFill>
                  <a:srgbClr val="FFFFFF"/>
                </a:solidFill>
                <a:latin typeface="Georgia"/>
                <a:cs typeface="Georgia"/>
              </a:rPr>
              <a:t>or</a:t>
            </a:r>
            <a:r>
              <a:rPr sz="2800" spc="-60" dirty="0">
                <a:solidFill>
                  <a:srgbClr val="FFFFFF"/>
                </a:solidFill>
                <a:latin typeface="Georgia"/>
                <a:cs typeface="Georgia"/>
              </a:rPr>
              <a:t>t</a:t>
            </a:r>
            <a:r>
              <a:rPr sz="2800" spc="-10" dirty="0">
                <a:solidFill>
                  <a:srgbClr val="FFFFFF"/>
                </a:solidFill>
                <a:latin typeface="Georgia"/>
                <a:cs typeface="Georgia"/>
              </a:rPr>
              <a:t>i</a:t>
            </a:r>
            <a:r>
              <a:rPr sz="2800" spc="-45" dirty="0">
                <a:solidFill>
                  <a:srgbClr val="FFFFFF"/>
                </a:solidFill>
                <a:latin typeface="Georgia"/>
                <a:cs typeface="Georgia"/>
              </a:rPr>
              <a:t>c</a:t>
            </a:r>
            <a:r>
              <a:rPr sz="2800" spc="-10" dirty="0">
                <a:solidFill>
                  <a:srgbClr val="FFFFFF"/>
                </a:solidFill>
                <a:latin typeface="Georgia"/>
                <a:cs typeface="Georgia"/>
              </a:rPr>
              <a:t>o</a:t>
            </a:r>
            <a:r>
              <a:rPr sz="2800" spc="-5" dirty="0">
                <a:solidFill>
                  <a:srgbClr val="FFFFFF"/>
                </a:solidFill>
                <a:latin typeface="Georgia"/>
                <a:cs typeface="Georgia"/>
              </a:rPr>
              <a:t>s</a:t>
            </a:r>
            <a:r>
              <a:rPr sz="2800" spc="-60" dirty="0">
                <a:solidFill>
                  <a:srgbClr val="FFFFFF"/>
                </a:solidFill>
                <a:latin typeface="Georgia"/>
                <a:cs typeface="Georgia"/>
              </a:rPr>
              <a:t>t</a:t>
            </a:r>
            <a:r>
              <a:rPr sz="2800" spc="-30" dirty="0">
                <a:solidFill>
                  <a:srgbClr val="FFFFFF"/>
                </a:solidFill>
                <a:latin typeface="Georgia"/>
                <a:cs typeface="Georgia"/>
              </a:rPr>
              <a:t>e</a:t>
            </a:r>
            <a:r>
              <a:rPr sz="2800" spc="-35" dirty="0">
                <a:solidFill>
                  <a:srgbClr val="FFFFFF"/>
                </a:solidFill>
                <a:latin typeface="Georgia"/>
                <a:cs typeface="Georgia"/>
              </a:rPr>
              <a:t>r</a:t>
            </a:r>
            <a:r>
              <a:rPr sz="2800" dirty="0">
                <a:solidFill>
                  <a:srgbClr val="FFFFFF"/>
                </a:solidFill>
                <a:latin typeface="Georgia"/>
                <a:cs typeface="Georgia"/>
              </a:rPr>
              <a:t>oi</a:t>
            </a:r>
            <a:r>
              <a:rPr sz="2800" spc="85" dirty="0">
                <a:solidFill>
                  <a:srgbClr val="FFFFFF"/>
                </a:solidFill>
                <a:latin typeface="Georgia"/>
                <a:cs typeface="Georgia"/>
              </a:rPr>
              <a:t>d</a:t>
            </a:r>
            <a:r>
              <a:rPr sz="2800" spc="-25" dirty="0">
                <a:solidFill>
                  <a:srgbClr val="FFFFFF"/>
                </a:solidFill>
                <a:latin typeface="Georgia"/>
                <a:cs typeface="Georgia"/>
              </a:rPr>
              <a:t>s</a:t>
            </a:r>
            <a:endParaRPr sz="2800">
              <a:latin typeface="Georgia"/>
              <a:cs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959" y="548639"/>
            <a:ext cx="2594610" cy="523875"/>
          </a:xfrm>
          <a:prstGeom prst="rect">
            <a:avLst/>
          </a:prstGeom>
        </p:spPr>
        <p:txBody>
          <a:bodyPr vert="horz" wrap="square" lIns="0" tIns="15240" rIns="0" bIns="0" rtlCol="0">
            <a:spAutoFit/>
          </a:bodyPr>
          <a:lstStyle/>
          <a:p>
            <a:pPr marL="12700">
              <a:lnSpc>
                <a:spcPct val="100000"/>
              </a:lnSpc>
              <a:spcBef>
                <a:spcPts val="120"/>
              </a:spcBef>
            </a:pPr>
            <a:r>
              <a:rPr sz="3250" spc="-10" dirty="0">
                <a:solidFill>
                  <a:srgbClr val="400081"/>
                </a:solidFill>
              </a:rPr>
              <a:t>Classification:</a:t>
            </a:r>
            <a:endParaRPr sz="3250"/>
          </a:p>
        </p:txBody>
      </p:sp>
      <p:sp>
        <p:nvSpPr>
          <p:cNvPr id="3" name="object 3"/>
          <p:cNvSpPr txBox="1"/>
          <p:nvPr/>
        </p:nvSpPr>
        <p:spPr>
          <a:xfrm>
            <a:off x="441959" y="1816100"/>
            <a:ext cx="252729" cy="298450"/>
          </a:xfrm>
          <a:prstGeom prst="rect">
            <a:avLst/>
          </a:prstGeom>
        </p:spPr>
        <p:txBody>
          <a:bodyPr vert="horz" wrap="square" lIns="0" tIns="11430" rIns="0" bIns="0" rtlCol="0">
            <a:spAutoFit/>
          </a:bodyPr>
          <a:lstStyle/>
          <a:p>
            <a:pPr marL="12700">
              <a:lnSpc>
                <a:spcPct val="100000"/>
              </a:lnSpc>
              <a:spcBef>
                <a:spcPts val="90"/>
              </a:spcBef>
            </a:pPr>
            <a:r>
              <a:rPr sz="1800" spc="-10" dirty="0">
                <a:solidFill>
                  <a:srgbClr val="FFFFFF"/>
                </a:solidFill>
                <a:latin typeface="UnDotum"/>
                <a:cs typeface="UnDotum"/>
              </a:rPr>
              <a:t></a:t>
            </a:r>
            <a:endParaRPr sz="1800">
              <a:latin typeface="UnDotum"/>
              <a:cs typeface="UnDotum"/>
            </a:endParaRPr>
          </a:p>
        </p:txBody>
      </p:sp>
      <p:sp>
        <p:nvSpPr>
          <p:cNvPr id="8" name="object 8"/>
          <p:cNvSpPr txBox="1"/>
          <p:nvPr/>
        </p:nvSpPr>
        <p:spPr>
          <a:xfrm>
            <a:off x="849630" y="1706117"/>
            <a:ext cx="7176770" cy="4279377"/>
          </a:xfrm>
          <a:prstGeom prst="rect">
            <a:avLst/>
          </a:prstGeom>
        </p:spPr>
        <p:txBody>
          <a:bodyPr vert="horz" wrap="square" lIns="0" tIns="12700" rIns="0" bIns="0" rtlCol="0">
            <a:spAutoFit/>
          </a:bodyPr>
          <a:lstStyle/>
          <a:p>
            <a:pPr marL="12700" marR="5080">
              <a:lnSpc>
                <a:spcPct val="109500"/>
              </a:lnSpc>
              <a:spcBef>
                <a:spcPts val="100"/>
              </a:spcBef>
            </a:pPr>
            <a:r>
              <a:rPr lang="en-US" sz="2750" spc="-20" dirty="0" smtClean="0">
                <a:solidFill>
                  <a:srgbClr val="400081"/>
                </a:solidFill>
                <a:latin typeface="Georgia"/>
                <a:cs typeface="Georgia"/>
              </a:rPr>
              <a:t>Etiological</a:t>
            </a:r>
            <a:r>
              <a:rPr sz="2750" spc="-20" smtClean="0">
                <a:solidFill>
                  <a:srgbClr val="FFFFFF"/>
                </a:solidFill>
                <a:latin typeface="Georgia"/>
                <a:cs typeface="Georgia"/>
              </a:rPr>
              <a:t>: </a:t>
            </a:r>
            <a:endParaRPr lang="en-US" sz="2750" spc="-20" dirty="0" smtClean="0">
              <a:solidFill>
                <a:srgbClr val="FFFFFF"/>
              </a:solidFill>
              <a:latin typeface="Georgia"/>
              <a:cs typeface="Georgia"/>
            </a:endParaRPr>
          </a:p>
          <a:p>
            <a:pPr marL="12700" marR="5080">
              <a:lnSpc>
                <a:spcPct val="109500"/>
              </a:lnSpc>
              <a:spcBef>
                <a:spcPts val="100"/>
              </a:spcBef>
              <a:buFont typeface="Arial" pitchFamily="34" charset="0"/>
              <a:buChar char="•"/>
            </a:pPr>
            <a:r>
              <a:rPr sz="2750" smtClean="0">
                <a:solidFill>
                  <a:srgbClr val="FFFFFF"/>
                </a:solidFill>
                <a:latin typeface="Georgia"/>
                <a:cs typeface="Georgia"/>
              </a:rPr>
              <a:t>congenital</a:t>
            </a:r>
            <a:r>
              <a:rPr sz="2750">
                <a:solidFill>
                  <a:srgbClr val="FFFFFF"/>
                </a:solidFill>
                <a:latin typeface="Georgia"/>
                <a:cs typeface="Georgia"/>
              </a:rPr>
              <a:t>, </a:t>
            </a:r>
            <a:endParaRPr lang="en-US" sz="2750" dirty="0" smtClean="0">
              <a:solidFill>
                <a:srgbClr val="FFFFFF"/>
              </a:solidFill>
              <a:latin typeface="Georgia"/>
              <a:cs typeface="Georgia"/>
            </a:endParaRPr>
          </a:p>
          <a:p>
            <a:pPr marL="12700" marR="5080">
              <a:lnSpc>
                <a:spcPct val="109500"/>
              </a:lnSpc>
              <a:spcBef>
                <a:spcPts val="100"/>
              </a:spcBef>
              <a:buFont typeface="Arial" pitchFamily="34" charset="0"/>
              <a:buChar char="•"/>
            </a:pPr>
            <a:r>
              <a:rPr lang="en-US" sz="2750" spc="-15" dirty="0" smtClean="0">
                <a:solidFill>
                  <a:srgbClr val="FFFFFF"/>
                </a:solidFill>
                <a:latin typeface="Georgia"/>
                <a:cs typeface="Georgia"/>
              </a:rPr>
              <a:t>S</a:t>
            </a:r>
            <a:r>
              <a:rPr sz="2750" spc="-15" smtClean="0">
                <a:solidFill>
                  <a:srgbClr val="FFFFFF"/>
                </a:solidFill>
                <a:latin typeface="Georgia"/>
                <a:cs typeface="Georgia"/>
              </a:rPr>
              <a:t>enile</a:t>
            </a:r>
            <a:r>
              <a:rPr lang="en-US" sz="2750" spc="-15" dirty="0" smtClean="0">
                <a:solidFill>
                  <a:srgbClr val="FFFFFF"/>
                </a:solidFill>
                <a:latin typeface="Georgia"/>
                <a:cs typeface="Georgia"/>
              </a:rPr>
              <a:t> </a:t>
            </a:r>
            <a:r>
              <a:rPr sz="2750" spc="-15" smtClean="0">
                <a:solidFill>
                  <a:srgbClr val="FFFFFF"/>
                </a:solidFill>
                <a:latin typeface="Georgia"/>
                <a:cs typeface="Georgia"/>
              </a:rPr>
              <a:t>(age-related</a:t>
            </a:r>
            <a:r>
              <a:rPr sz="2750" spc="-15">
                <a:solidFill>
                  <a:srgbClr val="FFFFFF"/>
                </a:solidFill>
                <a:latin typeface="Georgia"/>
                <a:cs typeface="Georgia"/>
              </a:rPr>
              <a:t>),  </a:t>
            </a:r>
            <a:endParaRPr lang="en-US" sz="2750" spc="-15" dirty="0" smtClean="0">
              <a:solidFill>
                <a:srgbClr val="FFFFFF"/>
              </a:solidFill>
              <a:latin typeface="Georgia"/>
              <a:cs typeface="Georgia"/>
            </a:endParaRPr>
          </a:p>
          <a:p>
            <a:pPr marL="12700" marR="5080">
              <a:lnSpc>
                <a:spcPct val="109500"/>
              </a:lnSpc>
              <a:spcBef>
                <a:spcPts val="100"/>
              </a:spcBef>
              <a:buFont typeface="Arial" pitchFamily="34" charset="0"/>
              <a:buChar char="•"/>
            </a:pPr>
            <a:r>
              <a:rPr lang="en-US" sz="2750" spc="10" dirty="0" smtClean="0">
                <a:solidFill>
                  <a:srgbClr val="FFFFFF"/>
                </a:solidFill>
                <a:latin typeface="Georgia"/>
                <a:cs typeface="Georgia"/>
              </a:rPr>
              <a:t>C</a:t>
            </a:r>
            <a:r>
              <a:rPr sz="2750" spc="10" smtClean="0">
                <a:solidFill>
                  <a:srgbClr val="FFFFFF"/>
                </a:solidFill>
                <a:latin typeface="Georgia"/>
                <a:cs typeface="Georgia"/>
              </a:rPr>
              <a:t>omplicated</a:t>
            </a:r>
            <a:r>
              <a:rPr lang="en-US" sz="2750" spc="10" dirty="0" smtClean="0">
                <a:solidFill>
                  <a:srgbClr val="FFFFFF"/>
                </a:solidFill>
                <a:latin typeface="Georgia"/>
                <a:cs typeface="Georgia"/>
              </a:rPr>
              <a:t> (Due to ocular diseases, like </a:t>
            </a:r>
            <a:r>
              <a:rPr lang="en-US" sz="2750" spc="10" dirty="0" err="1" smtClean="0">
                <a:solidFill>
                  <a:srgbClr val="FFFFFF"/>
                </a:solidFill>
                <a:latin typeface="Georgia"/>
                <a:cs typeface="Georgia"/>
              </a:rPr>
              <a:t>Uveitis</a:t>
            </a:r>
            <a:r>
              <a:rPr lang="en-US" sz="2750" spc="10" dirty="0" smtClean="0">
                <a:solidFill>
                  <a:srgbClr val="FFFFFF"/>
                </a:solidFill>
                <a:latin typeface="Georgia"/>
                <a:cs typeface="Georgia"/>
              </a:rPr>
              <a:t>, Retinal detachment, High myopia, Retinitis </a:t>
            </a:r>
            <a:r>
              <a:rPr lang="en-US" sz="2750" spc="10" dirty="0" err="1" smtClean="0">
                <a:solidFill>
                  <a:srgbClr val="FFFFFF"/>
                </a:solidFill>
                <a:latin typeface="Georgia"/>
                <a:cs typeface="Georgia"/>
              </a:rPr>
              <a:t>pigmentosa</a:t>
            </a:r>
            <a:r>
              <a:rPr lang="en-US" sz="2750" spc="10" dirty="0" smtClean="0">
                <a:solidFill>
                  <a:srgbClr val="FFFFFF"/>
                </a:solidFill>
                <a:latin typeface="Georgia"/>
                <a:cs typeface="Georgia"/>
              </a:rPr>
              <a:t>)</a:t>
            </a:r>
            <a:r>
              <a:rPr sz="2750" spc="10" smtClean="0">
                <a:solidFill>
                  <a:srgbClr val="FFFFFF"/>
                </a:solidFill>
                <a:latin typeface="Georgia"/>
                <a:cs typeface="Georgia"/>
              </a:rPr>
              <a:t> </a:t>
            </a:r>
            <a:endParaRPr lang="en-US" sz="2750" spc="10" dirty="0" smtClean="0">
              <a:solidFill>
                <a:srgbClr val="FFFFFF"/>
              </a:solidFill>
              <a:latin typeface="Georgia"/>
              <a:cs typeface="Georgia"/>
            </a:endParaRPr>
          </a:p>
          <a:p>
            <a:pPr marL="12700" marR="5080">
              <a:lnSpc>
                <a:spcPct val="109500"/>
              </a:lnSpc>
              <a:spcBef>
                <a:spcPts val="100"/>
              </a:spcBef>
              <a:buFont typeface="Arial" pitchFamily="34" charset="0"/>
              <a:buChar char="•"/>
            </a:pPr>
            <a:r>
              <a:rPr lang="en-US" sz="2750" spc="-15" dirty="0" smtClean="0">
                <a:solidFill>
                  <a:srgbClr val="FFFFFF"/>
                </a:solidFill>
                <a:latin typeface="Georgia"/>
                <a:cs typeface="Georgia"/>
              </a:rPr>
              <a:t>M</a:t>
            </a:r>
            <a:r>
              <a:rPr sz="2750" spc="-15" smtClean="0">
                <a:solidFill>
                  <a:srgbClr val="FFFFFF"/>
                </a:solidFill>
                <a:latin typeface="Georgia"/>
                <a:cs typeface="Georgia"/>
              </a:rPr>
              <a:t>etabolic</a:t>
            </a:r>
            <a:r>
              <a:rPr lang="en-US" sz="2750" spc="-15" dirty="0" smtClean="0">
                <a:solidFill>
                  <a:srgbClr val="FFFFFF"/>
                </a:solidFill>
                <a:latin typeface="Georgia"/>
                <a:cs typeface="Georgia"/>
              </a:rPr>
              <a:t> ( Diabetes)</a:t>
            </a:r>
          </a:p>
          <a:p>
            <a:pPr marL="12700" marR="5080">
              <a:lnSpc>
                <a:spcPct val="109500"/>
              </a:lnSpc>
              <a:spcBef>
                <a:spcPts val="100"/>
              </a:spcBef>
              <a:buFont typeface="Arial" pitchFamily="34" charset="0"/>
              <a:buChar char="•"/>
            </a:pPr>
            <a:r>
              <a:rPr lang="en-US" sz="2750" spc="-15" dirty="0" smtClean="0">
                <a:solidFill>
                  <a:srgbClr val="FFFFFF"/>
                </a:solidFill>
                <a:latin typeface="Georgia"/>
                <a:cs typeface="Georgia"/>
              </a:rPr>
              <a:t>Traumatic  </a:t>
            </a:r>
          </a:p>
          <a:p>
            <a:pPr marL="12700" marR="5080">
              <a:lnSpc>
                <a:spcPct val="109500"/>
              </a:lnSpc>
              <a:spcBef>
                <a:spcPts val="100"/>
              </a:spcBef>
              <a:buFont typeface="Arial" pitchFamily="34" charset="0"/>
              <a:buChar char="•"/>
            </a:pPr>
            <a:r>
              <a:rPr lang="en-US" sz="2750" spc="-15" dirty="0" smtClean="0">
                <a:solidFill>
                  <a:srgbClr val="FFFFFF"/>
                </a:solidFill>
                <a:latin typeface="Georgia"/>
                <a:cs typeface="Georgia"/>
              </a:rPr>
              <a:t>T</a:t>
            </a:r>
            <a:r>
              <a:rPr sz="2750" spc="-15" smtClean="0">
                <a:solidFill>
                  <a:srgbClr val="FFFFFF"/>
                </a:solidFill>
                <a:latin typeface="Georgia"/>
                <a:cs typeface="Georgia"/>
              </a:rPr>
              <a:t>oxic</a:t>
            </a:r>
            <a:r>
              <a:rPr lang="en-US" sz="2750" spc="-15" dirty="0" smtClean="0">
                <a:solidFill>
                  <a:srgbClr val="FFFFFF"/>
                </a:solidFill>
                <a:latin typeface="Georgia"/>
                <a:cs typeface="Georgia"/>
              </a:rPr>
              <a:t> ( Corticosteroids </a:t>
            </a:r>
            <a:r>
              <a:rPr lang="en-US" sz="2750" spc="-15" dirty="0" err="1" smtClean="0">
                <a:solidFill>
                  <a:srgbClr val="FFFFFF"/>
                </a:solidFill>
                <a:latin typeface="Georgia"/>
                <a:cs typeface="Georgia"/>
              </a:rPr>
              <a:t>therepy</a:t>
            </a:r>
            <a:r>
              <a:rPr lang="en-US" sz="2750" spc="-15" dirty="0" smtClean="0">
                <a:solidFill>
                  <a:srgbClr val="FFFFFF"/>
                </a:solidFill>
                <a:latin typeface="Georgia"/>
                <a:cs typeface="Georgia"/>
              </a:rPr>
              <a:t> ) </a:t>
            </a:r>
            <a:endParaRPr sz="2750" smtClean="0">
              <a:latin typeface="Georgia"/>
              <a:cs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Words>1074</Words>
  <Application>Microsoft Office PowerPoint</Application>
  <PresentationFormat>On-screen Show (4:3)</PresentationFormat>
  <Paragraphs>246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CATARACT</vt:lpstr>
      <vt:lpstr>CATARACT</vt:lpstr>
      <vt:lpstr>LENS OPACITY</vt:lpstr>
      <vt:lpstr> </vt:lpstr>
      <vt:lpstr>Slide 6</vt:lpstr>
      <vt:lpstr> Denaturation of lens proteins  Sclerosis </vt:lpstr>
      <vt:lpstr>Heredity  Age</vt:lpstr>
      <vt:lpstr>Classification:</vt:lpstr>
      <vt:lpstr>Slide 10</vt:lpstr>
      <vt:lpstr> Congenital cataract</vt:lpstr>
      <vt:lpstr>Nuclear Cataract</vt:lpstr>
      <vt:lpstr>Slide 13</vt:lpstr>
      <vt:lpstr>Slide 14</vt:lpstr>
      <vt:lpstr>Diabetic cataract:</vt:lpstr>
      <vt:lpstr>Myotonic dystrophy: fine dust like opacities with  tiny iridescent spots in cortex- christmas tree  cataract</vt:lpstr>
      <vt:lpstr>Galactosemia: anterior and posterior subcapsular  lamellar opacities- oil drop cataract</vt:lpstr>
      <vt:lpstr>Slide 18</vt:lpstr>
      <vt:lpstr>Corticosteroid cataract : posterior subcapsular  cataract</vt:lpstr>
      <vt:lpstr>Causes:</vt:lpstr>
      <vt:lpstr>Slide 21</vt:lpstr>
      <vt:lpstr>Slide 22</vt:lpstr>
      <vt:lpstr>The most common type</vt:lpstr>
      <vt:lpstr>Etio-pathogenesis:- Intensification of age related degenerative  changes associated with dehydration and compaction of  nucleus ie nucleur sclerosis</vt:lpstr>
      <vt:lpstr>Nuclear Sclerosis:</vt:lpstr>
      <vt:lpstr> . slowly progressive, not likely to be mature.</vt:lpstr>
      <vt:lpstr>Slide 27</vt:lpstr>
      <vt:lpstr>Slide 28</vt:lpstr>
      <vt:lpstr>Demarcation of cortical fibres owing to their  separation by fluid.</vt:lpstr>
      <vt:lpstr>Wedge shaped opacities with clear areas in  between( Lens striae).</vt:lpstr>
      <vt:lpstr>Slide 31</vt:lpstr>
      <vt:lpstr>Opacification becomes more diffuse and irregular.  Lens is swollen. Iris shadow still visible.</vt:lpstr>
      <vt:lpstr>Slide 33</vt:lpstr>
      <vt:lpstr>Slide 34</vt:lpstr>
      <vt:lpstr>Complete opacification  Whole cortex is involved Lens appears pearly white in colour  Also known as ripe cataract</vt:lpstr>
      <vt:lpstr>Slide 36</vt:lpstr>
      <vt:lpstr>Slide 37</vt:lpstr>
      <vt:lpstr>MORGAGNIAN CATARACT Complete cortex is liquefied and appears milky  white in colour.</vt:lpstr>
      <vt:lpstr>Slide 39</vt:lpstr>
      <vt:lpstr>Symptoms:</vt:lpstr>
      <vt:lpstr>VISUAL ACUITY</vt:lpstr>
      <vt:lpstr>VISUAL ACUITY</vt:lpstr>
      <vt:lpstr>VISUAL ACUITY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22</cp:revision>
  <dcterms:created xsi:type="dcterms:W3CDTF">2020-04-04T17:28:15Z</dcterms:created>
  <dcterms:modified xsi:type="dcterms:W3CDTF">2020-04-20T07:18:44Z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2017-02-03T00:00:00Z</vt:filetime>
  </property>
  <property fmtid="{D5CDD505-2E9C-101B-9397-08002B2CF9AE}" pid="3" name="Creator">
    <vt:lpwstr>pdftk 1.44 - www.pdftk.com</vt:lpwstr>
  </property>
  <property fmtid="{D5CDD505-2E9C-101B-9397-08002B2CF9AE}" pid="4" name="LastSaved">
    <vt:filetime>2020-04-04T00:00:00Z</vt:filetime>
  </property>
</Properties>
</file>