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13/09/2021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13/09/2021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13/09/2021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13/09/2021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13/09/2021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1257" y="461899"/>
            <a:ext cx="630148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2294001"/>
            <a:ext cx="8072120" cy="417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13/09/2021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3352800"/>
            <a:ext cx="7078980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>
                <a:latin typeface="Times New Roman"/>
                <a:cs typeface="Times New Roman"/>
              </a:rPr>
              <a:t>OCULAR</a:t>
            </a:r>
            <a:r>
              <a:rPr sz="6000" b="1" spc="-75">
                <a:latin typeface="Times New Roman"/>
                <a:cs typeface="Times New Roman"/>
              </a:rPr>
              <a:t> </a:t>
            </a:r>
            <a:r>
              <a:rPr sz="6000" b="1" spc="-5" smtClean="0">
                <a:latin typeface="Times New Roman"/>
                <a:cs typeface="Times New Roman"/>
              </a:rPr>
              <a:t>INJURIES</a:t>
            </a:r>
            <a:endParaRPr lang="en-US" sz="6000" b="1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6000" b="1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 smtClean="0"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latin typeface="Times New Roman"/>
                <a:cs typeface="Times New Roman"/>
              </a:rPr>
              <a:t>                                                    </a:t>
            </a:r>
            <a:r>
              <a:rPr lang="en-US" sz="2400" b="1" spc="-5" dirty="0" smtClean="0">
                <a:latin typeface="Times New Roman"/>
                <a:cs typeface="Times New Roman"/>
              </a:rPr>
              <a:t>By Dr </a:t>
            </a:r>
            <a:r>
              <a:rPr lang="en-US" sz="2400" b="1" spc="-5" dirty="0" err="1" smtClean="0">
                <a:latin typeface="Times New Roman"/>
                <a:cs typeface="Times New Roman"/>
              </a:rPr>
              <a:t>Namrata</a:t>
            </a:r>
            <a:r>
              <a:rPr lang="en-US" sz="2400" b="1" spc="-5" dirty="0" smtClean="0">
                <a:latin typeface="Times New Roman"/>
                <a:cs typeface="Times New Roman"/>
              </a:rPr>
              <a:t> </a:t>
            </a:r>
            <a:r>
              <a:rPr lang="en-US" sz="2400" b="1" spc="-5" dirty="0" err="1" smtClean="0">
                <a:latin typeface="Times New Roman"/>
                <a:cs typeface="Times New Roman"/>
              </a:rPr>
              <a:t>gupta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609600"/>
            <a:ext cx="32004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609600"/>
            <a:ext cx="3285744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693" y="478663"/>
            <a:ext cx="80556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89425" algn="l"/>
              </a:tabLst>
            </a:pPr>
            <a:r>
              <a:rPr b="1" spc="-5" dirty="0">
                <a:latin typeface="Times New Roman"/>
                <a:cs typeface="Times New Roman"/>
              </a:rPr>
              <a:t>CONJU</a:t>
            </a:r>
            <a:r>
              <a:rPr b="1" spc="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TI</a:t>
            </a:r>
            <a:r>
              <a:rPr b="1" spc="-555" dirty="0">
                <a:latin typeface="Times New Roman"/>
                <a:cs typeface="Times New Roman"/>
              </a:rPr>
              <a:t>V</a:t>
            </a:r>
            <a:r>
              <a:rPr b="1" spc="-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L	LA</a:t>
            </a:r>
            <a:r>
              <a:rPr b="1" spc="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ER</a:t>
            </a:r>
            <a:r>
              <a:rPr b="1" spc="-31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6229"/>
            <a:ext cx="7997825" cy="412305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1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Seidel </a:t>
            </a:r>
            <a:r>
              <a:rPr sz="2400" dirty="0">
                <a:latin typeface="Times New Roman"/>
                <a:cs typeface="Times New Roman"/>
              </a:rPr>
              <a:t>test to exclude perforation of the globe (can be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negative  if a full-thickness laceration is </a:t>
            </a:r>
            <a:r>
              <a:rPr sz="2400" spc="-5" dirty="0">
                <a:latin typeface="Times New Roman"/>
                <a:cs typeface="Times New Roman"/>
              </a:rPr>
              <a:t>small </a:t>
            </a:r>
            <a:r>
              <a:rPr sz="2400" dirty="0">
                <a:latin typeface="Times New Roman"/>
                <a:cs typeface="Times New Roman"/>
              </a:rPr>
              <a:t>or has </a:t>
            </a:r>
            <a:r>
              <a:rPr sz="2400" spc="-5" dirty="0">
                <a:latin typeface="Times New Roman"/>
                <a:cs typeface="Times New Roman"/>
              </a:rPr>
              <a:t>spontaneously  </a:t>
            </a:r>
            <a:r>
              <a:rPr sz="2400" dirty="0">
                <a:latin typeface="Times New Roman"/>
                <a:cs typeface="Times New Roman"/>
              </a:rPr>
              <a:t>closed)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Inspect the conjunctiva for a </a:t>
            </a:r>
            <a:r>
              <a:rPr sz="2400" spc="-5" dirty="0">
                <a:latin typeface="Times New Roman"/>
                <a:cs typeface="Times New Roman"/>
              </a:rPr>
              <a:t>foreign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body.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447675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Conjunctival foreign bodies usually can be </a:t>
            </a:r>
            <a:r>
              <a:rPr sz="2400" spc="-5" dirty="0">
                <a:latin typeface="Times New Roman"/>
                <a:cs typeface="Times New Roman"/>
              </a:rPr>
              <a:t>removed with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5" dirty="0">
                <a:latin typeface="Times New Roman"/>
                <a:cs typeface="Times New Roman"/>
              </a:rPr>
              <a:t>moistened, </a:t>
            </a:r>
            <a:r>
              <a:rPr sz="2400" dirty="0">
                <a:latin typeface="Times New Roman"/>
                <a:cs typeface="Times New Roman"/>
              </a:rPr>
              <a:t>cotton tipped applicator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Erythromycin </a:t>
            </a:r>
            <a:r>
              <a:rPr sz="2400" spc="-5" dirty="0">
                <a:latin typeface="Times New Roman"/>
                <a:cs typeface="Times New Roman"/>
              </a:rPr>
              <a:t>ophthalmic ointment </a:t>
            </a:r>
            <a:r>
              <a:rPr sz="2400" dirty="0">
                <a:latin typeface="Times New Roman"/>
                <a:cs typeface="Times New Roman"/>
              </a:rPr>
              <a:t>0.5% </a:t>
            </a:r>
            <a:r>
              <a:rPr sz="2400" spc="-5" dirty="0">
                <a:latin typeface="Times New Roman"/>
                <a:cs typeface="Times New Roman"/>
              </a:rPr>
              <a:t>four times </a:t>
            </a:r>
            <a:r>
              <a:rPr sz="2400" dirty="0">
                <a:latin typeface="Times New Roman"/>
                <a:cs typeface="Times New Roman"/>
              </a:rPr>
              <a:t>a day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2 to 3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69" y="694690"/>
            <a:ext cx="5311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Times New Roman"/>
                <a:cs typeface="Times New Roman"/>
              </a:rPr>
              <a:t>CORNEAL</a:t>
            </a:r>
            <a:r>
              <a:rPr sz="4000" b="1" spc="-490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ABRASION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3600" y="1219200"/>
            <a:ext cx="2743200" cy="196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852625"/>
            <a:ext cx="5477510" cy="337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5" dirty="0">
                <a:latin typeface="Times New Roman"/>
                <a:cs typeface="Times New Roman"/>
              </a:rPr>
              <a:t>Cornea is richly innervated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painful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12700" marR="142240">
              <a:lnSpc>
                <a:spcPct val="10000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5" dirty="0">
                <a:latin typeface="Times New Roman"/>
                <a:cs typeface="Times New Roman"/>
              </a:rPr>
              <a:t>Corneal epithelium regenerates </a:t>
            </a:r>
            <a:r>
              <a:rPr sz="2200" spc="-20" dirty="0">
                <a:latin typeface="Times New Roman"/>
                <a:cs typeface="Times New Roman"/>
              </a:rPr>
              <a:t>quickly, </a:t>
            </a:r>
            <a:r>
              <a:rPr sz="2200" spc="-5" dirty="0">
                <a:latin typeface="Times New Roman"/>
                <a:cs typeface="Times New Roman"/>
              </a:rPr>
              <a:t>heals  within </a:t>
            </a:r>
            <a:r>
              <a:rPr sz="2200" dirty="0">
                <a:latin typeface="Times New Roman"/>
                <a:cs typeface="Times New Roman"/>
              </a:rPr>
              <a:t>24 </a:t>
            </a:r>
            <a:r>
              <a:rPr sz="2200" spc="-5" dirty="0">
                <a:latin typeface="Times New Roman"/>
                <a:cs typeface="Times New Roman"/>
              </a:rPr>
              <a:t>to 48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hours.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Causes : Contact lens </a:t>
            </a:r>
            <a:r>
              <a:rPr sz="2200" spc="-25" dirty="0">
                <a:latin typeface="Times New Roman"/>
                <a:cs typeface="Times New Roman"/>
              </a:rPr>
              <a:t>wear,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fingernails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makeup </a:t>
            </a:r>
            <a:r>
              <a:rPr sz="2200" spc="-5" dirty="0">
                <a:latin typeface="Times New Roman"/>
                <a:cs typeface="Times New Roman"/>
              </a:rPr>
              <a:t>brushes, foreign objects blown into </a:t>
            </a:r>
            <a:r>
              <a:rPr sz="2200" dirty="0">
                <a:latin typeface="Times New Roman"/>
                <a:cs typeface="Times New Roman"/>
              </a:rPr>
              <a:t>eyes  </a:t>
            </a:r>
            <a:r>
              <a:rPr sz="2200" spc="-5" dirty="0">
                <a:latin typeface="Times New Roman"/>
                <a:cs typeface="Times New Roman"/>
              </a:rPr>
              <a:t>while driving or on windy </a:t>
            </a:r>
            <a:r>
              <a:rPr sz="2200" dirty="0">
                <a:latin typeface="Times New Roman"/>
                <a:cs typeface="Times New Roman"/>
              </a:rPr>
              <a:t>days, </a:t>
            </a:r>
            <a:r>
              <a:rPr sz="2200" spc="-5" dirty="0">
                <a:latin typeface="Times New Roman"/>
                <a:cs typeface="Times New Roman"/>
              </a:rPr>
              <a:t>or which drop  into the </a:t>
            </a:r>
            <a:r>
              <a:rPr sz="2200" dirty="0">
                <a:latin typeface="Times New Roman"/>
                <a:cs typeface="Times New Roman"/>
              </a:rPr>
              <a:t>eye </a:t>
            </a:r>
            <a:r>
              <a:rPr sz="2200" spc="-5" dirty="0">
                <a:latin typeface="Times New Roman"/>
                <a:cs typeface="Times New Roman"/>
              </a:rPr>
              <a:t>while working overhead  (construction) </a:t>
            </a:r>
            <a:r>
              <a:rPr sz="2200" dirty="0">
                <a:latin typeface="Times New Roman"/>
                <a:cs typeface="Times New Roman"/>
              </a:rPr>
              <a:t>or under </a:t>
            </a:r>
            <a:r>
              <a:rPr sz="2200" spc="-5" dirty="0">
                <a:latin typeface="Times New Roman"/>
                <a:cs typeface="Times New Roman"/>
              </a:rPr>
              <a:t>a car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(mechanics).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3600" y="3810000"/>
            <a:ext cx="29718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31850"/>
            <a:ext cx="7978140" cy="3166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Symptoms </a:t>
            </a:r>
            <a:r>
              <a:rPr sz="2000" dirty="0">
                <a:latin typeface="Times New Roman"/>
                <a:cs typeface="Times New Roman"/>
              </a:rPr>
              <a:t>: Intense pain, foreign body </a:t>
            </a:r>
            <a:r>
              <a:rPr sz="2000" spc="-5" dirty="0">
                <a:latin typeface="Times New Roman"/>
                <a:cs typeface="Times New Roman"/>
              </a:rPr>
              <a:t>sensation, </a:t>
            </a:r>
            <a:r>
              <a:rPr sz="2000" dirty="0">
                <a:latin typeface="Times New Roman"/>
                <a:cs typeface="Times New Roman"/>
              </a:rPr>
              <a:t>photophobia, and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tearing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Inspection </a:t>
            </a:r>
            <a:r>
              <a:rPr sz="2000" dirty="0">
                <a:latin typeface="Times New Roman"/>
                <a:cs typeface="Times New Roman"/>
              </a:rPr>
              <a:t>: conjunctival injection, tearing, and </a:t>
            </a:r>
            <a:r>
              <a:rPr sz="2000" spc="-5" dirty="0">
                <a:latin typeface="Times New Roman"/>
                <a:cs typeface="Times New Roman"/>
              </a:rPr>
              <a:t>lid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swelling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marR="161925" indent="-342900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Slit </a:t>
            </a:r>
            <a:r>
              <a:rPr sz="2000" spc="-10" dirty="0">
                <a:latin typeface="Times New Roman"/>
                <a:cs typeface="Times New Roman"/>
              </a:rPr>
              <a:t>lamp </a:t>
            </a:r>
            <a:r>
              <a:rPr sz="2000" dirty="0">
                <a:latin typeface="Times New Roman"/>
                <a:cs typeface="Times New Roman"/>
              </a:rPr>
              <a:t>: flare and </a:t>
            </a:r>
            <a:r>
              <a:rPr sz="2000" spc="-5" dirty="0">
                <a:latin typeface="Times New Roman"/>
                <a:cs typeface="Times New Roman"/>
              </a:rPr>
              <a:t>cells </a:t>
            </a:r>
            <a:r>
              <a:rPr sz="2000" dirty="0">
                <a:latin typeface="Times New Roman"/>
                <a:cs typeface="Times New Roman"/>
              </a:rPr>
              <a:t>from </a:t>
            </a:r>
            <a:r>
              <a:rPr sz="2000" spc="-5" dirty="0">
                <a:latin typeface="Times New Roman"/>
                <a:cs typeface="Times New Roman"/>
              </a:rPr>
              <a:t>iritis </a:t>
            </a:r>
            <a:r>
              <a:rPr sz="2000" dirty="0">
                <a:latin typeface="Times New Roman"/>
                <a:cs typeface="Times New Roman"/>
              </a:rPr>
              <a:t>if the abrasion is </a:t>
            </a:r>
            <a:r>
              <a:rPr sz="2000" spc="-10" dirty="0">
                <a:latin typeface="Times New Roman"/>
                <a:cs typeface="Times New Roman"/>
              </a:rPr>
              <a:t>large </a:t>
            </a:r>
            <a:r>
              <a:rPr sz="2000" dirty="0">
                <a:latin typeface="Times New Roman"/>
                <a:cs typeface="Times New Roman"/>
              </a:rPr>
              <a:t>and &gt;24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hours  old,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dirty="0">
                <a:latin typeface="Times New Roman"/>
                <a:cs typeface="Times New Roman"/>
              </a:rPr>
              <a:t>there is no corneal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infiltrate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355600" marR="586105" indent="-342900" algn="just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 abrasion usually appears as a </a:t>
            </a:r>
            <a:r>
              <a:rPr sz="2000" spc="-5" dirty="0">
                <a:latin typeface="Times New Roman"/>
                <a:cs typeface="Times New Roman"/>
              </a:rPr>
              <a:t>superficial, </a:t>
            </a:r>
            <a:r>
              <a:rPr sz="2000" dirty="0">
                <a:latin typeface="Times New Roman"/>
                <a:cs typeface="Times New Roman"/>
              </a:rPr>
              <a:t>irregular corneal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defect  appearing bright green under the cobalt blue light after </a:t>
            </a:r>
            <a:r>
              <a:rPr sz="2000" spc="-5" dirty="0">
                <a:latin typeface="Times New Roman"/>
                <a:cs typeface="Times New Roman"/>
              </a:rPr>
              <a:t>instillation </a:t>
            </a:r>
            <a:r>
              <a:rPr sz="2000" dirty="0">
                <a:latin typeface="Times New Roman"/>
                <a:cs typeface="Times New Roman"/>
              </a:rPr>
              <a:t>of  fluorescein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97552" y="4191000"/>
            <a:ext cx="272795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4192523"/>
            <a:ext cx="2962655" cy="228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2805"/>
            <a:ext cx="7965440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Key </a:t>
            </a:r>
            <a:r>
              <a:rPr sz="2400" dirty="0">
                <a:latin typeface="Times New Roman"/>
                <a:cs typeface="Times New Roman"/>
              </a:rPr>
              <a:t>to pain control is adequate and </a:t>
            </a:r>
            <a:r>
              <a:rPr sz="2400" spc="-5" dirty="0">
                <a:latin typeface="Times New Roman"/>
                <a:cs typeface="Times New Roman"/>
              </a:rPr>
              <a:t>persistent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cycloplegia.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7493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If an abrasion is &gt;2 </a:t>
            </a:r>
            <a:r>
              <a:rPr sz="2400" spc="-15" dirty="0">
                <a:latin typeface="Times New Roman"/>
                <a:cs typeface="Times New Roman"/>
              </a:rPr>
              <a:t>mm </a:t>
            </a:r>
            <a:r>
              <a:rPr sz="2400" dirty="0">
                <a:latin typeface="Times New Roman"/>
                <a:cs typeface="Times New Roman"/>
              </a:rPr>
              <a:t>or very painful, instill a cycloplegic  agent (cyclopentolate 1% or </a:t>
            </a:r>
            <a:r>
              <a:rPr sz="2400" spc="-5" dirty="0">
                <a:latin typeface="Times New Roman"/>
                <a:cs typeface="Times New Roman"/>
              </a:rPr>
              <a:t>homatropine </a:t>
            </a:r>
            <a:r>
              <a:rPr sz="2400" dirty="0">
                <a:latin typeface="Times New Roman"/>
                <a:cs typeface="Times New Roman"/>
              </a:rPr>
              <a:t>5%) one drop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every  6 to 8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hours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40" dirty="0">
                <a:latin typeface="Times New Roman"/>
                <a:cs typeface="Times New Roman"/>
              </a:rPr>
              <a:t>Avoid </a:t>
            </a:r>
            <a:r>
              <a:rPr sz="2400" b="1" spc="-5" dirty="0">
                <a:latin typeface="Times New Roman"/>
                <a:cs typeface="Times New Roman"/>
              </a:rPr>
              <a:t>atropine because </a:t>
            </a:r>
            <a:r>
              <a:rPr sz="2400" b="1" dirty="0">
                <a:latin typeface="Times New Roman"/>
                <a:cs typeface="Times New Roman"/>
              </a:rPr>
              <a:t>the effect lasts for </a:t>
            </a:r>
            <a:r>
              <a:rPr sz="2400" b="1" spc="-5" dirty="0">
                <a:latin typeface="Times New Roman"/>
                <a:cs typeface="Times New Roman"/>
              </a:rPr>
              <a:t>approximately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  </a:t>
            </a:r>
            <a:r>
              <a:rPr sz="2400" b="1" spc="-5" dirty="0">
                <a:latin typeface="Times New Roman"/>
                <a:cs typeface="Times New Roman"/>
              </a:rPr>
              <a:t>weeks.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2805"/>
            <a:ext cx="7889240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Patients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dirty="0">
                <a:latin typeface="Times New Roman"/>
                <a:cs typeface="Times New Roman"/>
              </a:rPr>
              <a:t>abrasions or abrasions in the central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visual  </a:t>
            </a:r>
            <a:r>
              <a:rPr sz="2400" dirty="0">
                <a:latin typeface="Times New Roman"/>
                <a:cs typeface="Times New Roman"/>
              </a:rPr>
              <a:t>axis </a:t>
            </a:r>
            <a:r>
              <a:rPr sz="2400" spc="-5" dirty="0">
                <a:latin typeface="Times New Roman"/>
                <a:cs typeface="Times New Roman"/>
              </a:rPr>
              <a:t>should </a:t>
            </a:r>
            <a:r>
              <a:rPr sz="2400" dirty="0">
                <a:latin typeface="Times New Roman"/>
                <a:cs typeface="Times New Roman"/>
              </a:rPr>
              <a:t>follow up </a:t>
            </a:r>
            <a:r>
              <a:rPr sz="2400" spc="-5" dirty="0">
                <a:latin typeface="Times New Roman"/>
                <a:cs typeface="Times New Roman"/>
              </a:rPr>
              <a:t>with ophthalmology </a:t>
            </a:r>
            <a:r>
              <a:rPr sz="2400" dirty="0">
                <a:latin typeface="Times New Roman"/>
                <a:cs typeface="Times New Roman"/>
              </a:rPr>
              <a:t>in 24 hours, others  at 48 to 72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hours.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Patching </a:t>
            </a:r>
            <a:r>
              <a:rPr sz="2400" dirty="0">
                <a:latin typeface="Times New Roman"/>
                <a:cs typeface="Times New Roman"/>
              </a:rPr>
              <a:t>the eye does not </a:t>
            </a:r>
            <a:r>
              <a:rPr sz="2400" spc="-5" dirty="0">
                <a:latin typeface="Times New Roman"/>
                <a:cs typeface="Times New Roman"/>
              </a:rPr>
              <a:t>promote </a:t>
            </a:r>
            <a:r>
              <a:rPr sz="2400" dirty="0">
                <a:latin typeface="Times New Roman"/>
                <a:cs typeface="Times New Roman"/>
              </a:rPr>
              <a:t>healing, but </a:t>
            </a:r>
            <a:r>
              <a:rPr sz="2400" spc="-10" dirty="0">
                <a:latin typeface="Times New Roman"/>
                <a:cs typeface="Times New Roman"/>
              </a:rPr>
              <a:t>some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patients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feel better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the eye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patched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4191000"/>
            <a:ext cx="72390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422" y="770890"/>
            <a:ext cx="37084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86105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Times New Roman"/>
                <a:cs typeface="Times New Roman"/>
              </a:rPr>
              <a:t>CORNEAL  </a:t>
            </a:r>
            <a:r>
              <a:rPr sz="4000" b="1" spc="-5" dirty="0">
                <a:latin typeface="Times New Roman"/>
                <a:cs typeface="Times New Roman"/>
              </a:rPr>
              <a:t>LA</a:t>
            </a:r>
            <a:r>
              <a:rPr sz="4000" b="1" spc="-25" dirty="0">
                <a:latin typeface="Times New Roman"/>
                <a:cs typeface="Times New Roman"/>
              </a:rPr>
              <a:t>C</a:t>
            </a:r>
            <a:r>
              <a:rPr sz="4000" b="1" spc="-5" dirty="0">
                <a:latin typeface="Times New Roman"/>
                <a:cs typeface="Times New Roman"/>
              </a:rPr>
              <a:t>ER</a:t>
            </a:r>
            <a:r>
              <a:rPr sz="4000" b="1" spc="-325" dirty="0">
                <a:latin typeface="Times New Roman"/>
                <a:cs typeface="Times New Roman"/>
              </a:rPr>
              <a:t>A</a:t>
            </a:r>
            <a:r>
              <a:rPr sz="4000" b="1" spc="-5" dirty="0">
                <a:latin typeface="Times New Roman"/>
                <a:cs typeface="Times New Roman"/>
              </a:rPr>
              <a:t>TIONS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2472054"/>
            <a:ext cx="8058150" cy="38481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149860" indent="-34290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Times New Roman"/>
                <a:cs typeface="Times New Roman"/>
              </a:rPr>
              <a:t>Misshapen iris, </a:t>
            </a:r>
            <a:r>
              <a:rPr sz="2200" spc="-10" dirty="0">
                <a:latin typeface="Times New Roman"/>
                <a:cs typeface="Times New Roman"/>
              </a:rPr>
              <a:t>macro- </a:t>
            </a:r>
            <a:r>
              <a:rPr sz="2200" spc="-5" dirty="0">
                <a:latin typeface="Times New Roman"/>
                <a:cs typeface="Times New Roman"/>
              </a:rPr>
              <a:t>or microhyphema, decrease in visual </a:t>
            </a:r>
            <a:r>
              <a:rPr sz="2200" spc="-20" dirty="0">
                <a:latin typeface="Times New Roman"/>
                <a:cs typeface="Times New Roman"/>
              </a:rPr>
              <a:t>acuity,  </a:t>
            </a:r>
            <a:r>
              <a:rPr sz="2200" spc="-5" dirty="0">
                <a:latin typeface="Times New Roman"/>
                <a:cs typeface="Times New Roman"/>
              </a:rPr>
              <a:t>and shallow anterior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chamber.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Seidel test will be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positive.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431290" algn="l"/>
              </a:tabLst>
            </a:pPr>
            <a:r>
              <a:rPr sz="2200" spc="-5" dirty="0">
                <a:latin typeface="Times New Roman"/>
                <a:cs typeface="Times New Roman"/>
              </a:rPr>
              <a:t>Causes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:	sharp </a:t>
            </a:r>
            <a:r>
              <a:rPr sz="2200" spc="-10" dirty="0">
                <a:latin typeface="Times New Roman"/>
                <a:cs typeface="Times New Roman"/>
              </a:rPr>
              <a:t>sticks, </a:t>
            </a:r>
            <a:r>
              <a:rPr sz="2200" spc="-5" dirty="0">
                <a:latin typeface="Times New Roman"/>
                <a:cs typeface="Times New Roman"/>
              </a:rPr>
              <a:t>fingernails, thorns, broken glass, or sharp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toys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Times New Roman"/>
                <a:cs typeface="Times New Roman"/>
              </a:rPr>
              <a:t>Pain </a:t>
            </a:r>
            <a:r>
              <a:rPr sz="2200" dirty="0">
                <a:latin typeface="Times New Roman"/>
                <a:cs typeface="Times New Roman"/>
              </a:rPr>
              <a:t>out </a:t>
            </a:r>
            <a:r>
              <a:rPr sz="2200" spc="-5" dirty="0">
                <a:latin typeface="Times New Roman"/>
                <a:cs typeface="Times New Roman"/>
              </a:rPr>
              <a:t>of proportion to physical findings, decrease in visual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acuity,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or </a:t>
            </a:r>
            <a:r>
              <a:rPr sz="2200" dirty="0">
                <a:latin typeface="Times New Roman"/>
                <a:cs typeface="Times New Roman"/>
              </a:rPr>
              <a:t>other unexplained </a:t>
            </a:r>
            <a:r>
              <a:rPr sz="2200" spc="-5" dirty="0">
                <a:latin typeface="Times New Roman"/>
                <a:cs typeface="Times New Roman"/>
              </a:rPr>
              <a:t>ocular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symptoms.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97155" indent="-342900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Times New Roman"/>
                <a:cs typeface="Times New Roman"/>
              </a:rPr>
              <a:t>CT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orbit to identify changes in </a:t>
            </a:r>
            <a:r>
              <a:rPr sz="2200" dirty="0">
                <a:latin typeface="Times New Roman"/>
                <a:cs typeface="Times New Roman"/>
              </a:rPr>
              <a:t>globe </a:t>
            </a:r>
            <a:r>
              <a:rPr sz="2200" spc="-5" dirty="0">
                <a:latin typeface="Times New Roman"/>
                <a:cs typeface="Times New Roman"/>
              </a:rPr>
              <a:t>anatomy </a:t>
            </a:r>
            <a:r>
              <a:rPr sz="2200" dirty="0">
                <a:latin typeface="Times New Roman"/>
                <a:cs typeface="Times New Roman"/>
              </a:rPr>
              <a:t>or contour or </a:t>
            </a:r>
            <a:r>
              <a:rPr sz="2200" spc="-5" dirty="0">
                <a:latin typeface="Times New Roman"/>
                <a:cs typeface="Times New Roman"/>
              </a:rPr>
              <a:t>a  foreign </a:t>
            </a:r>
            <a:r>
              <a:rPr sz="2200" dirty="0">
                <a:latin typeface="Times New Roman"/>
                <a:cs typeface="Times New Roman"/>
              </a:rPr>
              <a:t>body </a:t>
            </a:r>
            <a:r>
              <a:rPr sz="2200" spc="-5" dirty="0">
                <a:latin typeface="Times New Roman"/>
                <a:cs typeface="Times New Roman"/>
              </a:rPr>
              <a:t>within the globe, and consult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ophthalmology.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304800"/>
            <a:ext cx="29718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954" y="478663"/>
            <a:ext cx="7230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90" dirty="0">
                <a:latin typeface="Times New Roman"/>
                <a:cs typeface="Times New Roman"/>
              </a:rPr>
              <a:t>ULTRAVIOLET</a:t>
            </a:r>
            <a:r>
              <a:rPr b="1" spc="-170" dirty="0">
                <a:latin typeface="Times New Roman"/>
                <a:cs typeface="Times New Roman"/>
              </a:rPr>
              <a:t> </a:t>
            </a:r>
            <a:r>
              <a:rPr b="1" spc="-35" dirty="0">
                <a:latin typeface="Times New Roman"/>
                <a:cs typeface="Times New Roman"/>
              </a:rPr>
              <a:t>KERATITIS</a:t>
            </a:r>
          </a:p>
        </p:txBody>
      </p:sp>
      <p:sp>
        <p:nvSpPr>
          <p:cNvPr id="3" name="object 3"/>
          <p:cNvSpPr/>
          <p:nvPr/>
        </p:nvSpPr>
        <p:spPr>
          <a:xfrm>
            <a:off x="457962" y="2180082"/>
            <a:ext cx="8229600" cy="637540"/>
          </a:xfrm>
          <a:custGeom>
            <a:avLst/>
            <a:gdLst/>
            <a:ahLst/>
            <a:cxnLst/>
            <a:rect l="l" t="t" r="r" b="b"/>
            <a:pathLst>
              <a:path w="8229600" h="637539">
                <a:moveTo>
                  <a:pt x="8123428" y="0"/>
                </a:moveTo>
                <a:lnTo>
                  <a:pt x="106172" y="0"/>
                </a:lnTo>
                <a:lnTo>
                  <a:pt x="64845" y="8338"/>
                </a:lnTo>
                <a:lnTo>
                  <a:pt x="31097" y="31083"/>
                </a:lnTo>
                <a:lnTo>
                  <a:pt x="8343" y="64829"/>
                </a:lnTo>
                <a:lnTo>
                  <a:pt x="0" y="106171"/>
                </a:lnTo>
                <a:lnTo>
                  <a:pt x="0" y="530859"/>
                </a:lnTo>
                <a:lnTo>
                  <a:pt x="8343" y="572202"/>
                </a:lnTo>
                <a:lnTo>
                  <a:pt x="31097" y="605948"/>
                </a:lnTo>
                <a:lnTo>
                  <a:pt x="64845" y="628693"/>
                </a:lnTo>
                <a:lnTo>
                  <a:pt x="106172" y="637031"/>
                </a:lnTo>
                <a:lnTo>
                  <a:pt x="8123428" y="637031"/>
                </a:lnTo>
                <a:lnTo>
                  <a:pt x="8164770" y="628693"/>
                </a:lnTo>
                <a:lnTo>
                  <a:pt x="8198516" y="605948"/>
                </a:lnTo>
                <a:lnTo>
                  <a:pt x="8221261" y="572202"/>
                </a:lnTo>
                <a:lnTo>
                  <a:pt x="8229600" y="530859"/>
                </a:lnTo>
                <a:lnTo>
                  <a:pt x="8229600" y="106171"/>
                </a:lnTo>
                <a:lnTo>
                  <a:pt x="8221261" y="64829"/>
                </a:lnTo>
                <a:lnTo>
                  <a:pt x="8198516" y="31083"/>
                </a:lnTo>
                <a:lnTo>
                  <a:pt x="8164770" y="8338"/>
                </a:lnTo>
                <a:lnTo>
                  <a:pt x="812342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180082"/>
            <a:ext cx="8229600" cy="637540"/>
          </a:xfrm>
          <a:custGeom>
            <a:avLst/>
            <a:gdLst/>
            <a:ahLst/>
            <a:cxnLst/>
            <a:rect l="l" t="t" r="r" b="b"/>
            <a:pathLst>
              <a:path w="8229600" h="637539">
                <a:moveTo>
                  <a:pt x="0" y="106171"/>
                </a:moveTo>
                <a:lnTo>
                  <a:pt x="8343" y="64829"/>
                </a:lnTo>
                <a:lnTo>
                  <a:pt x="31097" y="31083"/>
                </a:lnTo>
                <a:lnTo>
                  <a:pt x="64845" y="8338"/>
                </a:lnTo>
                <a:lnTo>
                  <a:pt x="106172" y="0"/>
                </a:lnTo>
                <a:lnTo>
                  <a:pt x="8123428" y="0"/>
                </a:lnTo>
                <a:lnTo>
                  <a:pt x="8164770" y="8338"/>
                </a:lnTo>
                <a:lnTo>
                  <a:pt x="8198516" y="31083"/>
                </a:lnTo>
                <a:lnTo>
                  <a:pt x="8221261" y="64829"/>
                </a:lnTo>
                <a:lnTo>
                  <a:pt x="8229600" y="106171"/>
                </a:lnTo>
                <a:lnTo>
                  <a:pt x="8229600" y="530859"/>
                </a:lnTo>
                <a:lnTo>
                  <a:pt x="8221261" y="572202"/>
                </a:lnTo>
                <a:lnTo>
                  <a:pt x="8198516" y="605948"/>
                </a:lnTo>
                <a:lnTo>
                  <a:pt x="8164770" y="628693"/>
                </a:lnTo>
                <a:lnTo>
                  <a:pt x="8123428" y="637031"/>
                </a:lnTo>
                <a:lnTo>
                  <a:pt x="106172" y="637031"/>
                </a:lnTo>
                <a:lnTo>
                  <a:pt x="64845" y="628693"/>
                </a:lnTo>
                <a:lnTo>
                  <a:pt x="31097" y="605948"/>
                </a:lnTo>
                <a:lnTo>
                  <a:pt x="8343" y="572202"/>
                </a:lnTo>
                <a:lnTo>
                  <a:pt x="0" y="530859"/>
                </a:lnTo>
                <a:lnTo>
                  <a:pt x="0" y="10617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962" y="2862833"/>
            <a:ext cx="8229600" cy="637540"/>
          </a:xfrm>
          <a:custGeom>
            <a:avLst/>
            <a:gdLst/>
            <a:ahLst/>
            <a:cxnLst/>
            <a:rect l="l" t="t" r="r" b="b"/>
            <a:pathLst>
              <a:path w="8229600" h="637539">
                <a:moveTo>
                  <a:pt x="8123428" y="0"/>
                </a:moveTo>
                <a:lnTo>
                  <a:pt x="106172" y="0"/>
                </a:lnTo>
                <a:lnTo>
                  <a:pt x="64845" y="8338"/>
                </a:lnTo>
                <a:lnTo>
                  <a:pt x="31097" y="31083"/>
                </a:lnTo>
                <a:lnTo>
                  <a:pt x="8343" y="64829"/>
                </a:lnTo>
                <a:lnTo>
                  <a:pt x="0" y="106171"/>
                </a:lnTo>
                <a:lnTo>
                  <a:pt x="0" y="530860"/>
                </a:lnTo>
                <a:lnTo>
                  <a:pt x="8343" y="572202"/>
                </a:lnTo>
                <a:lnTo>
                  <a:pt x="31097" y="605948"/>
                </a:lnTo>
                <a:lnTo>
                  <a:pt x="64845" y="628693"/>
                </a:lnTo>
                <a:lnTo>
                  <a:pt x="106172" y="637031"/>
                </a:lnTo>
                <a:lnTo>
                  <a:pt x="8123428" y="637031"/>
                </a:lnTo>
                <a:lnTo>
                  <a:pt x="8164770" y="628693"/>
                </a:lnTo>
                <a:lnTo>
                  <a:pt x="8198516" y="605948"/>
                </a:lnTo>
                <a:lnTo>
                  <a:pt x="8221261" y="572202"/>
                </a:lnTo>
                <a:lnTo>
                  <a:pt x="8229600" y="530860"/>
                </a:lnTo>
                <a:lnTo>
                  <a:pt x="8229600" y="106171"/>
                </a:lnTo>
                <a:lnTo>
                  <a:pt x="8221261" y="64829"/>
                </a:lnTo>
                <a:lnTo>
                  <a:pt x="8198516" y="31083"/>
                </a:lnTo>
                <a:lnTo>
                  <a:pt x="8164770" y="8338"/>
                </a:lnTo>
                <a:lnTo>
                  <a:pt x="812342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962" y="2862833"/>
            <a:ext cx="8229600" cy="637540"/>
          </a:xfrm>
          <a:custGeom>
            <a:avLst/>
            <a:gdLst/>
            <a:ahLst/>
            <a:cxnLst/>
            <a:rect l="l" t="t" r="r" b="b"/>
            <a:pathLst>
              <a:path w="8229600" h="637539">
                <a:moveTo>
                  <a:pt x="0" y="106171"/>
                </a:moveTo>
                <a:lnTo>
                  <a:pt x="8343" y="64829"/>
                </a:lnTo>
                <a:lnTo>
                  <a:pt x="31097" y="31083"/>
                </a:lnTo>
                <a:lnTo>
                  <a:pt x="64845" y="8338"/>
                </a:lnTo>
                <a:lnTo>
                  <a:pt x="106172" y="0"/>
                </a:lnTo>
                <a:lnTo>
                  <a:pt x="8123428" y="0"/>
                </a:lnTo>
                <a:lnTo>
                  <a:pt x="8164770" y="8338"/>
                </a:lnTo>
                <a:lnTo>
                  <a:pt x="8198516" y="31083"/>
                </a:lnTo>
                <a:lnTo>
                  <a:pt x="8221261" y="64829"/>
                </a:lnTo>
                <a:lnTo>
                  <a:pt x="8229600" y="106171"/>
                </a:lnTo>
                <a:lnTo>
                  <a:pt x="8229600" y="530860"/>
                </a:lnTo>
                <a:lnTo>
                  <a:pt x="8221261" y="572202"/>
                </a:lnTo>
                <a:lnTo>
                  <a:pt x="8198516" y="605948"/>
                </a:lnTo>
                <a:lnTo>
                  <a:pt x="8164770" y="628693"/>
                </a:lnTo>
                <a:lnTo>
                  <a:pt x="8123428" y="637031"/>
                </a:lnTo>
                <a:lnTo>
                  <a:pt x="106172" y="637031"/>
                </a:lnTo>
                <a:lnTo>
                  <a:pt x="64845" y="628693"/>
                </a:lnTo>
                <a:lnTo>
                  <a:pt x="31097" y="605948"/>
                </a:lnTo>
                <a:lnTo>
                  <a:pt x="8343" y="572202"/>
                </a:lnTo>
                <a:lnTo>
                  <a:pt x="0" y="530860"/>
                </a:lnTo>
                <a:lnTo>
                  <a:pt x="0" y="10617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962" y="3545585"/>
            <a:ext cx="8229600" cy="637540"/>
          </a:xfrm>
          <a:custGeom>
            <a:avLst/>
            <a:gdLst/>
            <a:ahLst/>
            <a:cxnLst/>
            <a:rect l="l" t="t" r="r" b="b"/>
            <a:pathLst>
              <a:path w="8229600" h="637539">
                <a:moveTo>
                  <a:pt x="8123428" y="0"/>
                </a:moveTo>
                <a:lnTo>
                  <a:pt x="106172" y="0"/>
                </a:lnTo>
                <a:lnTo>
                  <a:pt x="64845" y="8338"/>
                </a:lnTo>
                <a:lnTo>
                  <a:pt x="31097" y="31083"/>
                </a:lnTo>
                <a:lnTo>
                  <a:pt x="8343" y="64829"/>
                </a:lnTo>
                <a:lnTo>
                  <a:pt x="0" y="106171"/>
                </a:lnTo>
                <a:lnTo>
                  <a:pt x="0" y="530859"/>
                </a:lnTo>
                <a:lnTo>
                  <a:pt x="8343" y="572202"/>
                </a:lnTo>
                <a:lnTo>
                  <a:pt x="31097" y="605948"/>
                </a:lnTo>
                <a:lnTo>
                  <a:pt x="64845" y="628693"/>
                </a:lnTo>
                <a:lnTo>
                  <a:pt x="106172" y="637032"/>
                </a:lnTo>
                <a:lnTo>
                  <a:pt x="8123428" y="637032"/>
                </a:lnTo>
                <a:lnTo>
                  <a:pt x="8164770" y="628693"/>
                </a:lnTo>
                <a:lnTo>
                  <a:pt x="8198516" y="605948"/>
                </a:lnTo>
                <a:lnTo>
                  <a:pt x="8221261" y="572202"/>
                </a:lnTo>
                <a:lnTo>
                  <a:pt x="8229600" y="530859"/>
                </a:lnTo>
                <a:lnTo>
                  <a:pt x="8229600" y="106171"/>
                </a:lnTo>
                <a:lnTo>
                  <a:pt x="8221261" y="64829"/>
                </a:lnTo>
                <a:lnTo>
                  <a:pt x="8198516" y="31083"/>
                </a:lnTo>
                <a:lnTo>
                  <a:pt x="8164770" y="8338"/>
                </a:lnTo>
                <a:lnTo>
                  <a:pt x="812342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962" y="3545585"/>
            <a:ext cx="8229600" cy="637540"/>
          </a:xfrm>
          <a:custGeom>
            <a:avLst/>
            <a:gdLst/>
            <a:ahLst/>
            <a:cxnLst/>
            <a:rect l="l" t="t" r="r" b="b"/>
            <a:pathLst>
              <a:path w="8229600" h="637539">
                <a:moveTo>
                  <a:pt x="0" y="106171"/>
                </a:moveTo>
                <a:lnTo>
                  <a:pt x="8343" y="64829"/>
                </a:lnTo>
                <a:lnTo>
                  <a:pt x="31097" y="31083"/>
                </a:lnTo>
                <a:lnTo>
                  <a:pt x="64845" y="8338"/>
                </a:lnTo>
                <a:lnTo>
                  <a:pt x="106172" y="0"/>
                </a:lnTo>
                <a:lnTo>
                  <a:pt x="8123428" y="0"/>
                </a:lnTo>
                <a:lnTo>
                  <a:pt x="8164770" y="8338"/>
                </a:lnTo>
                <a:lnTo>
                  <a:pt x="8198516" y="31083"/>
                </a:lnTo>
                <a:lnTo>
                  <a:pt x="8221261" y="64829"/>
                </a:lnTo>
                <a:lnTo>
                  <a:pt x="8229600" y="106171"/>
                </a:lnTo>
                <a:lnTo>
                  <a:pt x="8229600" y="530859"/>
                </a:lnTo>
                <a:lnTo>
                  <a:pt x="8221261" y="572202"/>
                </a:lnTo>
                <a:lnTo>
                  <a:pt x="8198516" y="605948"/>
                </a:lnTo>
                <a:lnTo>
                  <a:pt x="8164770" y="628693"/>
                </a:lnTo>
                <a:lnTo>
                  <a:pt x="8123428" y="637032"/>
                </a:lnTo>
                <a:lnTo>
                  <a:pt x="106172" y="637032"/>
                </a:lnTo>
                <a:lnTo>
                  <a:pt x="64845" y="628693"/>
                </a:lnTo>
                <a:lnTo>
                  <a:pt x="31097" y="605948"/>
                </a:lnTo>
                <a:lnTo>
                  <a:pt x="8343" y="572202"/>
                </a:lnTo>
                <a:lnTo>
                  <a:pt x="0" y="530859"/>
                </a:lnTo>
                <a:lnTo>
                  <a:pt x="0" y="10617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962" y="4228338"/>
            <a:ext cx="8229600" cy="637540"/>
          </a:xfrm>
          <a:custGeom>
            <a:avLst/>
            <a:gdLst/>
            <a:ahLst/>
            <a:cxnLst/>
            <a:rect l="l" t="t" r="r" b="b"/>
            <a:pathLst>
              <a:path w="8229600" h="637539">
                <a:moveTo>
                  <a:pt x="8123428" y="0"/>
                </a:moveTo>
                <a:lnTo>
                  <a:pt x="106172" y="0"/>
                </a:lnTo>
                <a:lnTo>
                  <a:pt x="64845" y="8338"/>
                </a:lnTo>
                <a:lnTo>
                  <a:pt x="31097" y="31083"/>
                </a:lnTo>
                <a:lnTo>
                  <a:pt x="8343" y="64829"/>
                </a:lnTo>
                <a:lnTo>
                  <a:pt x="0" y="106172"/>
                </a:lnTo>
                <a:lnTo>
                  <a:pt x="0" y="530860"/>
                </a:lnTo>
                <a:lnTo>
                  <a:pt x="8343" y="572202"/>
                </a:lnTo>
                <a:lnTo>
                  <a:pt x="31097" y="605948"/>
                </a:lnTo>
                <a:lnTo>
                  <a:pt x="64845" y="628693"/>
                </a:lnTo>
                <a:lnTo>
                  <a:pt x="106172" y="637032"/>
                </a:lnTo>
                <a:lnTo>
                  <a:pt x="8123428" y="637032"/>
                </a:lnTo>
                <a:lnTo>
                  <a:pt x="8164770" y="628693"/>
                </a:lnTo>
                <a:lnTo>
                  <a:pt x="8198516" y="605948"/>
                </a:lnTo>
                <a:lnTo>
                  <a:pt x="8221261" y="572202"/>
                </a:lnTo>
                <a:lnTo>
                  <a:pt x="8229600" y="530860"/>
                </a:lnTo>
                <a:lnTo>
                  <a:pt x="8229600" y="106172"/>
                </a:lnTo>
                <a:lnTo>
                  <a:pt x="8221261" y="64829"/>
                </a:lnTo>
                <a:lnTo>
                  <a:pt x="8198516" y="31083"/>
                </a:lnTo>
                <a:lnTo>
                  <a:pt x="8164770" y="8338"/>
                </a:lnTo>
                <a:lnTo>
                  <a:pt x="812342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962" y="4228338"/>
            <a:ext cx="8229600" cy="637540"/>
          </a:xfrm>
          <a:custGeom>
            <a:avLst/>
            <a:gdLst/>
            <a:ahLst/>
            <a:cxnLst/>
            <a:rect l="l" t="t" r="r" b="b"/>
            <a:pathLst>
              <a:path w="8229600" h="637539">
                <a:moveTo>
                  <a:pt x="0" y="106172"/>
                </a:moveTo>
                <a:lnTo>
                  <a:pt x="8343" y="64829"/>
                </a:lnTo>
                <a:lnTo>
                  <a:pt x="31097" y="31083"/>
                </a:lnTo>
                <a:lnTo>
                  <a:pt x="64845" y="8338"/>
                </a:lnTo>
                <a:lnTo>
                  <a:pt x="106172" y="0"/>
                </a:lnTo>
                <a:lnTo>
                  <a:pt x="8123428" y="0"/>
                </a:lnTo>
                <a:lnTo>
                  <a:pt x="8164770" y="8338"/>
                </a:lnTo>
                <a:lnTo>
                  <a:pt x="8198516" y="31083"/>
                </a:lnTo>
                <a:lnTo>
                  <a:pt x="8221261" y="64829"/>
                </a:lnTo>
                <a:lnTo>
                  <a:pt x="8229600" y="106172"/>
                </a:lnTo>
                <a:lnTo>
                  <a:pt x="8229600" y="530860"/>
                </a:lnTo>
                <a:lnTo>
                  <a:pt x="8221261" y="572202"/>
                </a:lnTo>
                <a:lnTo>
                  <a:pt x="8198516" y="605948"/>
                </a:lnTo>
                <a:lnTo>
                  <a:pt x="8164770" y="628693"/>
                </a:lnTo>
                <a:lnTo>
                  <a:pt x="8123428" y="637032"/>
                </a:lnTo>
                <a:lnTo>
                  <a:pt x="106172" y="637032"/>
                </a:lnTo>
                <a:lnTo>
                  <a:pt x="64845" y="628693"/>
                </a:lnTo>
                <a:lnTo>
                  <a:pt x="31097" y="605948"/>
                </a:lnTo>
                <a:lnTo>
                  <a:pt x="8343" y="572202"/>
                </a:lnTo>
                <a:lnTo>
                  <a:pt x="0" y="530860"/>
                </a:lnTo>
                <a:lnTo>
                  <a:pt x="0" y="10617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962" y="4911090"/>
            <a:ext cx="8229600" cy="635635"/>
          </a:xfrm>
          <a:custGeom>
            <a:avLst/>
            <a:gdLst/>
            <a:ahLst/>
            <a:cxnLst/>
            <a:rect l="l" t="t" r="r" b="b"/>
            <a:pathLst>
              <a:path w="8229600" h="635635">
                <a:moveTo>
                  <a:pt x="8123682" y="0"/>
                </a:moveTo>
                <a:lnTo>
                  <a:pt x="105917" y="0"/>
                </a:lnTo>
                <a:lnTo>
                  <a:pt x="64690" y="8316"/>
                </a:lnTo>
                <a:lnTo>
                  <a:pt x="31022" y="31003"/>
                </a:lnTo>
                <a:lnTo>
                  <a:pt x="8323" y="64668"/>
                </a:lnTo>
                <a:lnTo>
                  <a:pt x="0" y="105918"/>
                </a:lnTo>
                <a:lnTo>
                  <a:pt x="0" y="529590"/>
                </a:lnTo>
                <a:lnTo>
                  <a:pt x="8323" y="570839"/>
                </a:lnTo>
                <a:lnTo>
                  <a:pt x="31022" y="604504"/>
                </a:lnTo>
                <a:lnTo>
                  <a:pt x="64690" y="627191"/>
                </a:lnTo>
                <a:lnTo>
                  <a:pt x="105917" y="635508"/>
                </a:lnTo>
                <a:lnTo>
                  <a:pt x="8123682" y="635508"/>
                </a:lnTo>
                <a:lnTo>
                  <a:pt x="8164931" y="627191"/>
                </a:lnTo>
                <a:lnTo>
                  <a:pt x="8198596" y="604504"/>
                </a:lnTo>
                <a:lnTo>
                  <a:pt x="8221283" y="570839"/>
                </a:lnTo>
                <a:lnTo>
                  <a:pt x="8229600" y="529590"/>
                </a:lnTo>
                <a:lnTo>
                  <a:pt x="8229600" y="105918"/>
                </a:lnTo>
                <a:lnTo>
                  <a:pt x="8221283" y="64668"/>
                </a:lnTo>
                <a:lnTo>
                  <a:pt x="8198596" y="31003"/>
                </a:lnTo>
                <a:lnTo>
                  <a:pt x="8164931" y="8316"/>
                </a:lnTo>
                <a:lnTo>
                  <a:pt x="812368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962" y="4911090"/>
            <a:ext cx="8229600" cy="635635"/>
          </a:xfrm>
          <a:custGeom>
            <a:avLst/>
            <a:gdLst/>
            <a:ahLst/>
            <a:cxnLst/>
            <a:rect l="l" t="t" r="r" b="b"/>
            <a:pathLst>
              <a:path w="8229600" h="635635">
                <a:moveTo>
                  <a:pt x="0" y="105918"/>
                </a:moveTo>
                <a:lnTo>
                  <a:pt x="8323" y="64668"/>
                </a:lnTo>
                <a:lnTo>
                  <a:pt x="31022" y="31003"/>
                </a:lnTo>
                <a:lnTo>
                  <a:pt x="64690" y="8316"/>
                </a:lnTo>
                <a:lnTo>
                  <a:pt x="105917" y="0"/>
                </a:lnTo>
                <a:lnTo>
                  <a:pt x="8123682" y="0"/>
                </a:lnTo>
                <a:lnTo>
                  <a:pt x="8164931" y="8316"/>
                </a:lnTo>
                <a:lnTo>
                  <a:pt x="8198596" y="31003"/>
                </a:lnTo>
                <a:lnTo>
                  <a:pt x="8221283" y="64668"/>
                </a:lnTo>
                <a:lnTo>
                  <a:pt x="8229600" y="105918"/>
                </a:lnTo>
                <a:lnTo>
                  <a:pt x="8229600" y="529590"/>
                </a:lnTo>
                <a:lnTo>
                  <a:pt x="8221283" y="570839"/>
                </a:lnTo>
                <a:lnTo>
                  <a:pt x="8198596" y="604504"/>
                </a:lnTo>
                <a:lnTo>
                  <a:pt x="8164931" y="627191"/>
                </a:lnTo>
                <a:lnTo>
                  <a:pt x="8123682" y="635508"/>
                </a:lnTo>
                <a:lnTo>
                  <a:pt x="105917" y="635508"/>
                </a:lnTo>
                <a:lnTo>
                  <a:pt x="64690" y="627191"/>
                </a:lnTo>
                <a:lnTo>
                  <a:pt x="31022" y="604504"/>
                </a:lnTo>
                <a:lnTo>
                  <a:pt x="8323" y="570839"/>
                </a:lnTo>
                <a:lnTo>
                  <a:pt x="0" y="529590"/>
                </a:lnTo>
                <a:lnTo>
                  <a:pt x="0" y="10591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6549" y="2229104"/>
            <a:ext cx="8009890" cy="32219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238125">
              <a:lnSpc>
                <a:spcPts val="1750"/>
              </a:lnSpc>
              <a:spcBef>
                <a:spcPts val="295"/>
              </a:spcBef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Light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1600" spc="-155" dirty="0">
                <a:solidFill>
                  <a:srgbClr val="FFFFFF"/>
                </a:solidFill>
                <a:latin typeface="Arial"/>
                <a:cs typeface="Arial"/>
              </a:rPr>
              <a:t>UV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range 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cause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death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corneal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epithelial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cells.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Classically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described </a:t>
            </a:r>
            <a:r>
              <a:rPr sz="1600" spc="-15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1600" i="1" spc="-30" dirty="0">
                <a:solidFill>
                  <a:srgbClr val="FFFFFF"/>
                </a:solidFill>
                <a:latin typeface="Arial"/>
                <a:cs typeface="Arial"/>
              </a:rPr>
              <a:t>snow  </a:t>
            </a:r>
            <a:r>
              <a:rPr sz="1600" i="1" spc="-65" dirty="0">
                <a:solidFill>
                  <a:srgbClr val="FFFFFF"/>
                </a:solidFill>
                <a:latin typeface="Arial"/>
                <a:cs typeface="Arial"/>
              </a:rPr>
              <a:t>blindness”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Unprotected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arc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welders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tanning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beds,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and is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often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1600" i="1" spc="-35" dirty="0">
                <a:solidFill>
                  <a:srgbClr val="FFFFFF"/>
                </a:solidFill>
                <a:latin typeface="Arial"/>
                <a:cs typeface="Arial"/>
              </a:rPr>
              <a:t>welder’s</a:t>
            </a:r>
            <a:r>
              <a:rPr sz="1600" i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45" dirty="0">
                <a:solidFill>
                  <a:srgbClr val="FFFFFF"/>
                </a:solidFill>
                <a:latin typeface="Arial"/>
                <a:cs typeface="Arial"/>
              </a:rPr>
              <a:t>flash.”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Blepharospasm,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conjunctival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injection,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prominent</a:t>
            </a: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tearing.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</a:pP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Slit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lamp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diffuse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punctate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corneal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edema,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instillation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fluorescein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reveals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diffuse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punctate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5"/>
              </a:lnSpc>
            </a:pP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corneal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abrasions.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835"/>
              </a:lnSpc>
            </a:pP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include double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patching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both 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eyes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requests, 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cycloplegics,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5"/>
              </a:lnSpc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topical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antibiotics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(erythromycin),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oral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analgesics.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Healing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24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36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606" y="450849"/>
            <a:ext cx="396112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6025" marR="5080" indent="-1203960">
              <a:lnSpc>
                <a:spcPct val="100000"/>
              </a:lnSpc>
              <a:spcBef>
                <a:spcPts val="95"/>
              </a:spcBef>
            </a:pPr>
            <a:r>
              <a:rPr sz="4000" spc="-570" dirty="0"/>
              <a:t>CORNEAL </a:t>
            </a:r>
            <a:r>
              <a:rPr sz="4000" spc="-515" dirty="0"/>
              <a:t>FOREIGN  BODIES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095626"/>
            <a:ext cx="7845425" cy="3501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65" dirty="0">
                <a:latin typeface="Arial"/>
                <a:cs typeface="Arial"/>
              </a:rPr>
              <a:t>Penetration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foreign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body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globe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can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cause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loss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vision.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marR="29209" indent="-342900">
              <a:lnSpc>
                <a:spcPts val="192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latin typeface="Arial"/>
                <a:cs typeface="Arial"/>
              </a:rPr>
              <a:t>Metallic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foreign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bodies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present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cornea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more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than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few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hours  </a:t>
            </a:r>
            <a:r>
              <a:rPr sz="2000" spc="5" dirty="0">
                <a:latin typeface="Arial"/>
                <a:cs typeface="Arial"/>
              </a:rPr>
              <a:t>will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cause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rust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diffuse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cornea,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termed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“</a:t>
            </a:r>
            <a:r>
              <a:rPr sz="2000" i="1" spc="-5" dirty="0">
                <a:latin typeface="Arial"/>
                <a:cs typeface="Arial"/>
              </a:rPr>
              <a:t>rust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55" dirty="0">
                <a:latin typeface="Arial"/>
                <a:cs typeface="Arial"/>
              </a:rPr>
              <a:t>ring.”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0" dirty="0">
                <a:latin typeface="Arial"/>
                <a:cs typeface="Arial"/>
              </a:rPr>
              <a:t>Inflammatory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reaction,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dilating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blood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vessels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conjunctiva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spc="-120" dirty="0">
                <a:latin typeface="Arial"/>
                <a:cs typeface="Arial"/>
              </a:rPr>
              <a:t>causing </a:t>
            </a:r>
            <a:r>
              <a:rPr sz="2000" spc="-105" dirty="0">
                <a:latin typeface="Arial"/>
                <a:cs typeface="Arial"/>
              </a:rPr>
              <a:t>edema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65" dirty="0">
                <a:latin typeface="Arial"/>
                <a:cs typeface="Arial"/>
              </a:rPr>
              <a:t>lids, conjunctiva, </a:t>
            </a:r>
            <a:r>
              <a:rPr sz="2000" spc="-95" dirty="0">
                <a:latin typeface="Arial"/>
                <a:cs typeface="Arial"/>
              </a:rPr>
              <a:t>and</a:t>
            </a:r>
            <a:r>
              <a:rPr sz="2000" spc="-38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cornea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14" dirty="0">
                <a:latin typeface="Arial"/>
                <a:cs typeface="Arial"/>
              </a:rPr>
              <a:t>Tearing, </a:t>
            </a:r>
            <a:r>
              <a:rPr sz="2000" spc="-35" dirty="0">
                <a:latin typeface="Arial"/>
                <a:cs typeface="Arial"/>
              </a:rPr>
              <a:t>blurred </a:t>
            </a:r>
            <a:r>
              <a:rPr sz="2000" spc="-70" dirty="0">
                <a:latin typeface="Arial"/>
                <a:cs typeface="Arial"/>
              </a:rPr>
              <a:t>vision, </a:t>
            </a:r>
            <a:r>
              <a:rPr sz="2000" spc="-90" dirty="0">
                <a:latin typeface="Arial"/>
                <a:cs typeface="Arial"/>
              </a:rPr>
              <a:t>and </a:t>
            </a:r>
            <a:r>
              <a:rPr sz="2000" spc="-50" dirty="0">
                <a:latin typeface="Arial"/>
                <a:cs typeface="Arial"/>
              </a:rPr>
              <a:t>photophobia </a:t>
            </a:r>
            <a:r>
              <a:rPr sz="2000" spc="-90" dirty="0">
                <a:latin typeface="Arial"/>
                <a:cs typeface="Arial"/>
              </a:rPr>
              <a:t>are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common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105" dirty="0">
                <a:latin typeface="Arial"/>
                <a:cs typeface="Arial"/>
              </a:rPr>
              <a:t>presence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42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hyphema </a:t>
            </a:r>
            <a:r>
              <a:rPr sz="2000" spc="-30" dirty="0">
                <a:latin typeface="Arial"/>
                <a:cs typeface="Arial"/>
              </a:rPr>
              <a:t>(or </a:t>
            </a:r>
            <a:r>
              <a:rPr sz="2000" spc="-80" dirty="0">
                <a:latin typeface="Arial"/>
                <a:cs typeface="Arial"/>
              </a:rPr>
              <a:t>microhyphema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35" dirty="0">
                <a:latin typeface="Arial"/>
                <a:cs typeface="Arial"/>
              </a:rPr>
              <a:t>anterior </a:t>
            </a:r>
            <a:r>
              <a:rPr sz="2000" spc="-85" dirty="0">
                <a:latin typeface="Arial"/>
                <a:cs typeface="Arial"/>
              </a:rPr>
              <a:t>chamber </a:t>
            </a:r>
            <a:r>
              <a:rPr sz="2000" spc="-65" dirty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spc="-25" dirty="0">
                <a:latin typeface="Arial"/>
                <a:cs typeface="Arial"/>
              </a:rPr>
              <a:t>slit </a:t>
            </a:r>
            <a:r>
              <a:rPr sz="2000" spc="-70" dirty="0">
                <a:latin typeface="Arial"/>
                <a:cs typeface="Arial"/>
              </a:rPr>
              <a:t>lamp examination) </a:t>
            </a:r>
            <a:r>
              <a:rPr sz="2000" spc="-135" dirty="0">
                <a:latin typeface="Arial"/>
                <a:cs typeface="Arial"/>
              </a:rPr>
              <a:t>suggests </a:t>
            </a:r>
            <a:r>
              <a:rPr sz="2000" spc="-80" dirty="0">
                <a:latin typeface="Arial"/>
                <a:cs typeface="Arial"/>
              </a:rPr>
              <a:t>globe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perforation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152400"/>
            <a:ext cx="3133344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941" y="527049"/>
            <a:ext cx="31699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990" marR="5080" indent="-542925">
              <a:lnSpc>
                <a:spcPct val="100000"/>
              </a:lnSpc>
              <a:spcBef>
                <a:spcPts val="95"/>
              </a:spcBef>
            </a:pPr>
            <a:r>
              <a:rPr sz="4000" spc="-515" dirty="0"/>
              <a:t>FOREIGN </a:t>
            </a:r>
            <a:r>
              <a:rPr sz="4000" spc="-550" dirty="0"/>
              <a:t>BODY  </a:t>
            </a:r>
            <a:r>
              <a:rPr sz="4000" spc="-480" dirty="0"/>
              <a:t>REMOVAL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2312034"/>
            <a:ext cx="807021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Irrigate </a:t>
            </a:r>
            <a:r>
              <a:rPr sz="2400" spc="-5" dirty="0">
                <a:latin typeface="Times New Roman"/>
                <a:cs typeface="Times New Roman"/>
              </a:rPr>
              <a:t>with normal saline </a:t>
            </a:r>
            <a:r>
              <a:rPr sz="2400" dirty="0">
                <a:latin typeface="Times New Roman"/>
                <a:cs typeface="Times New Roman"/>
              </a:rPr>
              <a:t>(NS)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first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Local anesthetic </a:t>
            </a:r>
            <a:r>
              <a:rPr sz="2400" spc="-5" dirty="0">
                <a:latin typeface="Times New Roman"/>
                <a:cs typeface="Times New Roman"/>
              </a:rPr>
              <a:t>such </a:t>
            </a:r>
            <a:r>
              <a:rPr sz="2400" dirty="0">
                <a:latin typeface="Times New Roman"/>
                <a:cs typeface="Times New Roman"/>
              </a:rPr>
              <a:t>as 0.5%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proparacaine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Full-thickness corneal </a:t>
            </a:r>
            <a:r>
              <a:rPr sz="2400" b="1" spc="-10" dirty="0">
                <a:latin typeface="Times New Roman"/>
                <a:cs typeface="Times New Roman"/>
              </a:rPr>
              <a:t>foreign </a:t>
            </a:r>
            <a:r>
              <a:rPr sz="2400" b="1" spc="-5" dirty="0">
                <a:latin typeface="Times New Roman"/>
                <a:cs typeface="Times New Roman"/>
              </a:rPr>
              <a:t>bodies should be </a:t>
            </a:r>
            <a:r>
              <a:rPr sz="2400" b="1" spc="-10" dirty="0">
                <a:latin typeface="Times New Roman"/>
                <a:cs typeface="Times New Roman"/>
              </a:rPr>
              <a:t>removed </a:t>
            </a:r>
            <a:r>
              <a:rPr sz="2400" b="1" spc="-5" dirty="0">
                <a:latin typeface="Times New Roman"/>
                <a:cs typeface="Times New Roman"/>
              </a:rPr>
              <a:t>by  </a:t>
            </a:r>
            <a:r>
              <a:rPr sz="2400" b="1" dirty="0">
                <a:latin typeface="Times New Roman"/>
                <a:cs typeface="Times New Roman"/>
              </a:rPr>
              <a:t>an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ophthalmologist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marR="78740" indent="-342900">
              <a:lnSpc>
                <a:spcPts val="23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For superficial </a:t>
            </a:r>
            <a:r>
              <a:rPr sz="2400" dirty="0">
                <a:latin typeface="Times New Roman"/>
                <a:cs typeface="Times New Roman"/>
              </a:rPr>
              <a:t>foreign bodies, a 25-gauge needle (bevel up)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a sterile foreign body </a:t>
            </a:r>
            <a:r>
              <a:rPr sz="2400" spc="-5" dirty="0">
                <a:latin typeface="Times New Roman"/>
                <a:cs typeface="Times New Roman"/>
              </a:rPr>
              <a:t>spud </a:t>
            </a:r>
            <a:r>
              <a:rPr sz="2400" dirty="0">
                <a:latin typeface="Times New Roman"/>
                <a:cs typeface="Times New Roman"/>
              </a:rPr>
              <a:t>on an </a:t>
            </a:r>
            <a:r>
              <a:rPr sz="2400" spc="-5" dirty="0">
                <a:latin typeface="Times New Roman"/>
                <a:cs typeface="Times New Roman"/>
              </a:rPr>
              <a:t>Alger </a:t>
            </a:r>
            <a:r>
              <a:rPr sz="2400" dirty="0">
                <a:latin typeface="Times New Roman"/>
                <a:cs typeface="Times New Roman"/>
              </a:rPr>
              <a:t>brush (a </a:t>
            </a:r>
            <a:r>
              <a:rPr sz="2400" spc="-5" dirty="0">
                <a:latin typeface="Times New Roman"/>
                <a:cs typeface="Times New Roman"/>
              </a:rPr>
              <a:t>low-speed,  </a:t>
            </a:r>
            <a:r>
              <a:rPr sz="2400" dirty="0">
                <a:latin typeface="Times New Roman"/>
                <a:cs typeface="Times New Roman"/>
              </a:rPr>
              <a:t>low-torque, battery operated hand-held drill) can be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If a rust ring is </a:t>
            </a:r>
            <a:r>
              <a:rPr sz="2400" spc="-5" dirty="0">
                <a:latin typeface="Times New Roman"/>
                <a:cs typeface="Times New Roman"/>
              </a:rPr>
              <a:t>present,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spud </a:t>
            </a:r>
            <a:r>
              <a:rPr sz="2400" dirty="0">
                <a:latin typeface="Times New Roman"/>
                <a:cs typeface="Times New Roman"/>
              </a:rPr>
              <a:t>or an </a:t>
            </a:r>
            <a:r>
              <a:rPr sz="2400" spc="-5" dirty="0">
                <a:latin typeface="Times New Roman"/>
                <a:cs typeface="Times New Roman"/>
              </a:rPr>
              <a:t>ophthalmic </a:t>
            </a:r>
            <a:r>
              <a:rPr sz="2400" dirty="0">
                <a:latin typeface="Times New Roman"/>
                <a:cs typeface="Times New Roman"/>
              </a:rPr>
              <a:t>burr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595"/>
              </a:lnSpc>
            </a:pPr>
            <a:r>
              <a:rPr sz="2400" spc="-5" dirty="0">
                <a:latin typeface="Times New Roman"/>
                <a:cs typeface="Times New Roman"/>
              </a:rPr>
              <a:t>remove superficial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9400" y="304800"/>
            <a:ext cx="20574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304800"/>
            <a:ext cx="2286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618" y="491997"/>
            <a:ext cx="40741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25" dirty="0">
                <a:latin typeface="Trebuchet MS"/>
                <a:cs typeface="Trebuchet MS"/>
              </a:rPr>
              <a:t>LID</a:t>
            </a:r>
            <a:r>
              <a:rPr b="1" spc="-395" dirty="0">
                <a:latin typeface="Trebuchet MS"/>
                <a:cs typeface="Trebuchet MS"/>
              </a:rPr>
              <a:t> </a:t>
            </a:r>
            <a:r>
              <a:rPr b="1" spc="-280" dirty="0">
                <a:latin typeface="Trebuchet MS"/>
                <a:cs typeface="Trebuchet MS"/>
              </a:rPr>
              <a:t>LACERATIONS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540635"/>
            <a:ext cx="7553325" cy="3464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Eyelid </a:t>
            </a:r>
            <a:r>
              <a:rPr sz="2400" spc="-5" dirty="0">
                <a:latin typeface="Times New Roman"/>
                <a:cs typeface="Times New Roman"/>
              </a:rPr>
              <a:t>lacerations </a:t>
            </a:r>
            <a:r>
              <a:rPr sz="2400" dirty="0">
                <a:latin typeface="Times New Roman"/>
                <a:cs typeface="Times New Roman"/>
              </a:rPr>
              <a:t>that involve the lid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margin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those </a:t>
            </a:r>
            <a:r>
              <a:rPr sz="2400" spc="-5" dirty="0">
                <a:latin typeface="Times New Roman"/>
                <a:cs typeface="Times New Roman"/>
              </a:rPr>
              <a:t>within </a:t>
            </a:r>
            <a:r>
              <a:rPr sz="2400" dirty="0">
                <a:latin typeface="Times New Roman"/>
                <a:cs typeface="Times New Roman"/>
              </a:rPr>
              <a:t>6 to 8 </a:t>
            </a:r>
            <a:r>
              <a:rPr sz="2400" spc="-10" dirty="0">
                <a:latin typeface="Times New Roman"/>
                <a:cs typeface="Times New Roman"/>
              </a:rPr>
              <a:t>mm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medial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canthus</a:t>
            </a:r>
            <a:endParaRPr sz="24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latin typeface="Times New Roman"/>
                <a:cs typeface="Times New Roman"/>
              </a:rPr>
              <a:t>involving the </a:t>
            </a:r>
            <a:r>
              <a:rPr sz="2400" spc="-5" dirty="0">
                <a:latin typeface="Times New Roman"/>
                <a:cs typeface="Times New Roman"/>
              </a:rPr>
              <a:t>lacrimal </a:t>
            </a:r>
            <a:r>
              <a:rPr sz="2400" dirty="0">
                <a:latin typeface="Times New Roman"/>
                <a:cs typeface="Times New Roman"/>
              </a:rPr>
              <a:t>duct or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sac,</a:t>
            </a:r>
            <a:endParaRPr sz="24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latin typeface="Times New Roman"/>
                <a:cs typeface="Times New Roman"/>
              </a:rPr>
              <a:t>those involving the inner </a:t>
            </a:r>
            <a:r>
              <a:rPr sz="2400" spc="-5" dirty="0">
                <a:latin typeface="Times New Roman"/>
                <a:cs typeface="Times New Roman"/>
              </a:rPr>
              <a:t>surface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lid,</a:t>
            </a:r>
            <a:endParaRPr sz="24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latin typeface="Times New Roman"/>
                <a:cs typeface="Times New Roman"/>
              </a:rPr>
              <a:t>those involving the lid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margins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wounds </a:t>
            </a:r>
            <a:r>
              <a:rPr sz="2400" dirty="0">
                <a:latin typeface="Times New Roman"/>
                <a:cs typeface="Times New Roman"/>
              </a:rPr>
              <a:t>associated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ptosis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those involving the tarsal plate or levator palpebrae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muscle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need </a:t>
            </a:r>
            <a:r>
              <a:rPr sz="2400" b="1" spc="-10" dirty="0">
                <a:latin typeface="Times New Roman"/>
                <a:cs typeface="Times New Roman"/>
              </a:rPr>
              <a:t>repair </a:t>
            </a:r>
            <a:r>
              <a:rPr sz="2400" b="1" spc="-5" dirty="0">
                <a:latin typeface="Times New Roman"/>
                <a:cs typeface="Times New Roman"/>
              </a:rPr>
              <a:t>by </a:t>
            </a:r>
            <a:r>
              <a:rPr sz="2400" b="1" dirty="0">
                <a:latin typeface="Times New Roman"/>
                <a:cs typeface="Times New Roman"/>
              </a:rPr>
              <a:t>an oculoplastic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specialist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228600"/>
            <a:ext cx="3482340" cy="215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677" y="449961"/>
            <a:ext cx="53206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smtClean="0"/>
              <a:t>s </a:t>
            </a:r>
            <a:r>
              <a:rPr spc="-140" dirty="0"/>
              <a:t>ocular</a:t>
            </a:r>
            <a:r>
              <a:rPr spc="-405" dirty="0"/>
              <a:t> </a:t>
            </a:r>
            <a:r>
              <a:rPr spc="-160" dirty="0"/>
              <a:t>trauma?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403349"/>
            <a:ext cx="7098665" cy="12325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46355">
              <a:lnSpc>
                <a:spcPct val="80000"/>
              </a:lnSpc>
              <a:spcBef>
                <a:spcPts val="620"/>
              </a:spcBef>
            </a:pPr>
            <a:r>
              <a:rPr sz="2200" spc="-170" dirty="0">
                <a:solidFill>
                  <a:srgbClr val="888888"/>
                </a:solidFill>
                <a:latin typeface="Arial"/>
                <a:cs typeface="Arial"/>
              </a:rPr>
              <a:t>Damage </a:t>
            </a:r>
            <a:r>
              <a:rPr sz="2200" spc="-20" dirty="0">
                <a:solidFill>
                  <a:srgbClr val="888888"/>
                </a:solidFill>
                <a:latin typeface="Arial"/>
                <a:cs typeface="Arial"/>
              </a:rPr>
              <a:t>or </a:t>
            </a:r>
            <a:r>
              <a:rPr sz="2200" spc="-65" dirty="0">
                <a:solidFill>
                  <a:srgbClr val="888888"/>
                </a:solidFill>
                <a:latin typeface="Arial"/>
                <a:cs typeface="Arial"/>
              </a:rPr>
              <a:t>trauma </a:t>
            </a:r>
            <a:r>
              <a:rPr sz="2200" spc="-35" dirty="0">
                <a:solidFill>
                  <a:srgbClr val="888888"/>
                </a:solidFill>
                <a:latin typeface="Arial"/>
                <a:cs typeface="Arial"/>
              </a:rPr>
              <a:t>inflicted </a:t>
            </a:r>
            <a:r>
              <a:rPr sz="2200" spc="15" dirty="0">
                <a:solidFill>
                  <a:srgbClr val="888888"/>
                </a:solidFill>
                <a:latin typeface="Arial"/>
                <a:cs typeface="Arial"/>
              </a:rPr>
              <a:t>to </a:t>
            </a:r>
            <a:r>
              <a:rPr sz="2200" spc="-30" dirty="0">
                <a:solidFill>
                  <a:srgbClr val="888888"/>
                </a:solidFill>
                <a:latin typeface="Arial"/>
                <a:cs typeface="Arial"/>
              </a:rPr>
              <a:t>the </a:t>
            </a:r>
            <a:r>
              <a:rPr sz="2200" spc="-140" dirty="0">
                <a:solidFill>
                  <a:srgbClr val="888888"/>
                </a:solidFill>
                <a:latin typeface="Arial"/>
                <a:cs typeface="Arial"/>
              </a:rPr>
              <a:t>eye </a:t>
            </a:r>
            <a:r>
              <a:rPr sz="2200" spc="-100" dirty="0">
                <a:solidFill>
                  <a:srgbClr val="888888"/>
                </a:solidFill>
                <a:latin typeface="Arial"/>
                <a:cs typeface="Arial"/>
              </a:rPr>
              <a:t>by </a:t>
            </a:r>
            <a:r>
              <a:rPr sz="2200" spc="-70" dirty="0">
                <a:solidFill>
                  <a:srgbClr val="888888"/>
                </a:solidFill>
                <a:latin typeface="Arial"/>
                <a:cs typeface="Arial"/>
              </a:rPr>
              <a:t>external </a:t>
            </a:r>
            <a:r>
              <a:rPr sz="2200" spc="-125" dirty="0">
                <a:solidFill>
                  <a:srgbClr val="888888"/>
                </a:solidFill>
                <a:latin typeface="Arial"/>
                <a:cs typeface="Arial"/>
              </a:rPr>
              <a:t>means.</a:t>
            </a:r>
            <a:r>
              <a:rPr sz="2200" spc="-4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888888"/>
                </a:solidFill>
                <a:latin typeface="Arial"/>
                <a:cs typeface="Arial"/>
              </a:rPr>
              <a:t>The  </a:t>
            </a:r>
            <a:r>
              <a:rPr sz="2200" spc="-90" dirty="0">
                <a:solidFill>
                  <a:srgbClr val="888888"/>
                </a:solidFill>
                <a:latin typeface="Arial"/>
                <a:cs typeface="Arial"/>
              </a:rPr>
              <a:t>concept </a:t>
            </a:r>
            <a:r>
              <a:rPr sz="2200" spc="-95" dirty="0">
                <a:solidFill>
                  <a:srgbClr val="888888"/>
                </a:solidFill>
                <a:latin typeface="Arial"/>
                <a:cs typeface="Arial"/>
              </a:rPr>
              <a:t>includes </a:t>
            </a:r>
            <a:r>
              <a:rPr sz="2200" spc="-25" dirty="0">
                <a:solidFill>
                  <a:srgbClr val="888888"/>
                </a:solidFill>
                <a:latin typeface="Arial"/>
                <a:cs typeface="Arial"/>
              </a:rPr>
              <a:t>both </a:t>
            </a:r>
            <a:r>
              <a:rPr sz="2200" spc="-110" dirty="0">
                <a:solidFill>
                  <a:srgbClr val="888888"/>
                </a:solidFill>
                <a:latin typeface="Arial"/>
                <a:cs typeface="Arial"/>
              </a:rPr>
              <a:t>surface </a:t>
            </a:r>
            <a:r>
              <a:rPr sz="2200" spc="-55" dirty="0">
                <a:solidFill>
                  <a:srgbClr val="888888"/>
                </a:solidFill>
                <a:latin typeface="Arial"/>
                <a:cs typeface="Arial"/>
              </a:rPr>
              <a:t>injuries </a:t>
            </a:r>
            <a:r>
              <a:rPr sz="2200" spc="-105" dirty="0">
                <a:solidFill>
                  <a:srgbClr val="888888"/>
                </a:solidFill>
                <a:latin typeface="Arial"/>
                <a:cs typeface="Arial"/>
              </a:rPr>
              <a:t>and </a:t>
            </a:r>
            <a:r>
              <a:rPr sz="2200" spc="-55" dirty="0">
                <a:solidFill>
                  <a:srgbClr val="888888"/>
                </a:solidFill>
                <a:latin typeface="Arial"/>
                <a:cs typeface="Arial"/>
              </a:rPr>
              <a:t>intraocular</a:t>
            </a:r>
            <a:r>
              <a:rPr sz="2200" spc="-30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888888"/>
                </a:solidFill>
                <a:latin typeface="Arial"/>
                <a:cs typeface="Arial"/>
              </a:rPr>
              <a:t>injuries.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535"/>
              </a:spcBef>
            </a:pPr>
            <a:r>
              <a:rPr sz="2200" spc="-95" dirty="0">
                <a:solidFill>
                  <a:srgbClr val="888888"/>
                </a:solidFill>
                <a:latin typeface="Arial"/>
                <a:cs typeface="Arial"/>
              </a:rPr>
              <a:t>During </a:t>
            </a:r>
            <a:r>
              <a:rPr sz="2200" spc="-65" dirty="0">
                <a:solidFill>
                  <a:srgbClr val="888888"/>
                </a:solidFill>
                <a:latin typeface="Arial"/>
                <a:cs typeface="Arial"/>
              </a:rPr>
              <a:t>trauma </a:t>
            </a:r>
            <a:r>
              <a:rPr sz="2200" spc="-35" dirty="0">
                <a:solidFill>
                  <a:srgbClr val="888888"/>
                </a:solidFill>
                <a:latin typeface="Arial"/>
                <a:cs typeface="Arial"/>
              </a:rPr>
              <a:t>soft </a:t>
            </a:r>
            <a:r>
              <a:rPr sz="2200" spc="-114" dirty="0">
                <a:solidFill>
                  <a:srgbClr val="888888"/>
                </a:solidFill>
                <a:latin typeface="Arial"/>
                <a:cs typeface="Arial"/>
              </a:rPr>
              <a:t>tissues </a:t>
            </a:r>
            <a:r>
              <a:rPr sz="2200" spc="-105" dirty="0">
                <a:solidFill>
                  <a:srgbClr val="888888"/>
                </a:solidFill>
                <a:latin typeface="Arial"/>
                <a:cs typeface="Arial"/>
              </a:rPr>
              <a:t>and </a:t>
            </a:r>
            <a:r>
              <a:rPr sz="2200" spc="-90" dirty="0">
                <a:solidFill>
                  <a:srgbClr val="888888"/>
                </a:solidFill>
                <a:latin typeface="Arial"/>
                <a:cs typeface="Arial"/>
              </a:rPr>
              <a:t>bony </a:t>
            </a:r>
            <a:r>
              <a:rPr sz="2200" spc="-70" dirty="0">
                <a:solidFill>
                  <a:srgbClr val="888888"/>
                </a:solidFill>
                <a:latin typeface="Arial"/>
                <a:cs typeface="Arial"/>
              </a:rPr>
              <a:t>structures </a:t>
            </a:r>
            <a:r>
              <a:rPr sz="2200" spc="-80" dirty="0">
                <a:solidFill>
                  <a:srgbClr val="888888"/>
                </a:solidFill>
                <a:latin typeface="Arial"/>
                <a:cs typeface="Arial"/>
              </a:rPr>
              <a:t>around </a:t>
            </a:r>
            <a:r>
              <a:rPr sz="2200" spc="-30" dirty="0">
                <a:solidFill>
                  <a:srgbClr val="888888"/>
                </a:solidFill>
                <a:latin typeface="Arial"/>
                <a:cs typeface="Arial"/>
              </a:rPr>
              <a:t>the</a:t>
            </a:r>
            <a:r>
              <a:rPr sz="2200" spc="-39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888888"/>
                </a:solidFill>
                <a:latin typeface="Arial"/>
                <a:cs typeface="Arial"/>
              </a:rPr>
              <a:t>eye  </a:t>
            </a:r>
            <a:r>
              <a:rPr sz="2200" spc="-120" dirty="0">
                <a:solidFill>
                  <a:srgbClr val="888888"/>
                </a:solidFill>
                <a:latin typeface="Arial"/>
                <a:cs typeface="Arial"/>
              </a:rPr>
              <a:t>maybe </a:t>
            </a:r>
            <a:r>
              <a:rPr sz="2200" spc="-75" dirty="0">
                <a:solidFill>
                  <a:srgbClr val="888888"/>
                </a:solidFill>
                <a:latin typeface="Arial"/>
                <a:cs typeface="Arial"/>
              </a:rPr>
              <a:t>involved.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96759" y="73152"/>
            <a:ext cx="646683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2895600"/>
            <a:ext cx="48768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7273"/>
            <a:ext cx="5079365" cy="47872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269240" indent="-342900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Deep </a:t>
            </a:r>
            <a:r>
              <a:rPr sz="2200" spc="-5" dirty="0">
                <a:latin typeface="Times New Roman"/>
                <a:cs typeface="Times New Roman"/>
              </a:rPr>
              <a:t>lacerations medial to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punctum  potentially can transect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canalicular  system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marR="53340" indent="-342900">
              <a:lnSpc>
                <a:spcPts val="21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Instillation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fluorescein </a:t>
            </a:r>
            <a:r>
              <a:rPr sz="2200" dirty="0">
                <a:latin typeface="Times New Roman"/>
                <a:cs typeface="Times New Roman"/>
              </a:rPr>
              <a:t>dye </a:t>
            </a: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dirty="0">
                <a:latin typeface="Times New Roman"/>
                <a:cs typeface="Times New Roman"/>
              </a:rPr>
              <a:t>the eye  </a:t>
            </a:r>
            <a:r>
              <a:rPr sz="2200" spc="-10" dirty="0">
                <a:latin typeface="Times New Roman"/>
                <a:cs typeface="Times New Roman"/>
              </a:rPr>
              <a:t>with </a:t>
            </a:r>
            <a:r>
              <a:rPr sz="2200" spc="-5" dirty="0">
                <a:latin typeface="Times New Roman"/>
                <a:cs typeface="Times New Roman"/>
              </a:rPr>
              <a:t>subsequent appearance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wound  indicates loss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canalic ular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integrity.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619125" indent="-342900" algn="just">
              <a:lnSpc>
                <a:spcPct val="80000"/>
              </a:lnSpc>
              <a:buFont typeface="Arial"/>
              <a:buChar char="•"/>
              <a:tabLst>
                <a:tab pos="426084" algn="l"/>
              </a:tabLst>
            </a:pPr>
            <a:r>
              <a:rPr sz="2200" spc="-5" dirty="0">
                <a:latin typeface="Times New Roman"/>
                <a:cs typeface="Times New Roman"/>
              </a:rPr>
              <a:t>Canalicular laceration : Repair and  Silastic tube stenting within </a:t>
            </a:r>
            <a:r>
              <a:rPr sz="2200" dirty="0">
                <a:latin typeface="Times New Roman"/>
                <a:cs typeface="Times New Roman"/>
              </a:rPr>
              <a:t>24 </a:t>
            </a:r>
            <a:r>
              <a:rPr sz="2200" spc="-5" dirty="0">
                <a:latin typeface="Times New Roman"/>
                <a:cs typeface="Times New Roman"/>
              </a:rPr>
              <a:t>to 36  </a:t>
            </a:r>
            <a:r>
              <a:rPr sz="2200" dirty="0">
                <a:latin typeface="Times New Roman"/>
                <a:cs typeface="Times New Roman"/>
              </a:rPr>
              <a:t>hours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Oral </a:t>
            </a:r>
            <a:r>
              <a:rPr sz="2200" spc="-5" dirty="0">
                <a:latin typeface="Times New Roman"/>
                <a:cs typeface="Times New Roman"/>
              </a:rPr>
              <a:t>cephalexin </a:t>
            </a:r>
            <a:r>
              <a:rPr sz="2200" spc="-10" dirty="0">
                <a:latin typeface="Times New Roman"/>
                <a:cs typeface="Times New Roman"/>
              </a:rPr>
              <a:t>(Keflex </a:t>
            </a:r>
            <a:r>
              <a:rPr sz="2200" spc="-5" dirty="0">
                <a:latin typeface="Times New Roman"/>
                <a:cs typeface="Times New Roman"/>
              </a:rPr>
              <a:t>R), 500 </a:t>
            </a:r>
            <a:r>
              <a:rPr sz="2200" spc="-15" dirty="0">
                <a:latin typeface="Times New Roman"/>
                <a:cs typeface="Times New Roman"/>
              </a:rPr>
              <a:t>mg </a:t>
            </a:r>
            <a:r>
              <a:rPr sz="2200" spc="-5" dirty="0">
                <a:latin typeface="Times New Roman"/>
                <a:cs typeface="Times New Roman"/>
              </a:rPr>
              <a:t>twice  </a:t>
            </a:r>
            <a:r>
              <a:rPr sz="2200" dirty="0">
                <a:latin typeface="Times New Roman"/>
                <a:cs typeface="Times New Roman"/>
              </a:rPr>
              <a:t>or four </a:t>
            </a:r>
            <a:r>
              <a:rPr sz="2200" spc="-5" dirty="0">
                <a:latin typeface="Times New Roman"/>
                <a:cs typeface="Times New Roman"/>
              </a:rPr>
              <a:t>times </a:t>
            </a:r>
            <a:r>
              <a:rPr sz="2200" spc="-25" dirty="0">
                <a:latin typeface="Times New Roman"/>
                <a:cs typeface="Times New Roman"/>
              </a:rPr>
              <a:t>daily,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topical  erythromycin </a:t>
            </a:r>
            <a:r>
              <a:rPr sz="2200" spc="-5" dirty="0">
                <a:latin typeface="Times New Roman"/>
                <a:cs typeface="Times New Roman"/>
              </a:rPr>
              <a:t>ophthalmic ointment four  times daily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2341" y="1371600"/>
            <a:ext cx="3005561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386711"/>
            <a:ext cx="8223884" cy="3713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5" dirty="0">
                <a:latin typeface="Times New Roman"/>
                <a:cs typeface="Times New Roman"/>
              </a:rPr>
              <a:t>Very </a:t>
            </a:r>
            <a:r>
              <a:rPr sz="2200" b="1" spc="-10" dirty="0">
                <a:latin typeface="Times New Roman"/>
                <a:cs typeface="Times New Roman"/>
              </a:rPr>
              <a:t>small </a:t>
            </a:r>
            <a:r>
              <a:rPr sz="2200" b="1" spc="-5" dirty="0">
                <a:latin typeface="Times New Roman"/>
                <a:cs typeface="Times New Roman"/>
              </a:rPr>
              <a:t>lacerations (&lt;1 </a:t>
            </a:r>
            <a:r>
              <a:rPr sz="2200" b="1" spc="-10" dirty="0">
                <a:latin typeface="Times New Roman"/>
                <a:cs typeface="Times New Roman"/>
              </a:rPr>
              <a:t>mm) </a:t>
            </a:r>
            <a:r>
              <a:rPr sz="2200" b="1" spc="-5" dirty="0">
                <a:latin typeface="Times New Roman"/>
                <a:cs typeface="Times New Roman"/>
              </a:rPr>
              <a:t>at the lid edge only do not need  </a:t>
            </a:r>
            <a:r>
              <a:rPr sz="2200" b="1" spc="-10" dirty="0">
                <a:latin typeface="Times New Roman"/>
                <a:cs typeface="Times New Roman"/>
              </a:rPr>
              <a:t>suturing </a:t>
            </a:r>
            <a:r>
              <a:rPr sz="2200" b="1" spc="-5" dirty="0">
                <a:latin typeface="Times New Roman"/>
                <a:cs typeface="Times New Roman"/>
              </a:rPr>
              <a:t>and can </a:t>
            </a:r>
            <a:r>
              <a:rPr sz="2200" b="1" spc="-10" dirty="0">
                <a:latin typeface="Times New Roman"/>
                <a:cs typeface="Times New Roman"/>
              </a:rPr>
              <a:t>heal</a:t>
            </a:r>
            <a:r>
              <a:rPr sz="2200" b="1" spc="4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spontaneously.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Consider </a:t>
            </a:r>
            <a:r>
              <a:rPr sz="2200" b="1" spc="-5" dirty="0">
                <a:latin typeface="Times New Roman"/>
                <a:cs typeface="Times New Roman"/>
              </a:rPr>
              <a:t>the </a:t>
            </a:r>
            <a:r>
              <a:rPr sz="2200" b="1" spc="-10" dirty="0">
                <a:latin typeface="Times New Roman"/>
                <a:cs typeface="Times New Roman"/>
              </a:rPr>
              <a:t>possibility </a:t>
            </a:r>
            <a:r>
              <a:rPr sz="2200" b="1" spc="-5" dirty="0">
                <a:latin typeface="Times New Roman"/>
                <a:cs typeface="Times New Roman"/>
              </a:rPr>
              <a:t>of corneal laceration and globe </a:t>
            </a:r>
            <a:r>
              <a:rPr sz="2200" b="1" spc="-10" dirty="0">
                <a:latin typeface="Times New Roman"/>
                <a:cs typeface="Times New Roman"/>
              </a:rPr>
              <a:t>rupture</a:t>
            </a:r>
            <a:r>
              <a:rPr sz="2200" b="1" spc="16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in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all full-thickness lid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lacerations.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marR="38163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Partial-thickness lid lacerations usually be repaired in the ED, </a:t>
            </a:r>
            <a:r>
              <a:rPr sz="2200" spc="-10" dirty="0">
                <a:latin typeface="Times New Roman"/>
                <a:cs typeface="Times New Roman"/>
              </a:rPr>
              <a:t>with  </a:t>
            </a:r>
            <a:r>
              <a:rPr sz="2200" spc="-5" dirty="0">
                <a:latin typeface="Times New Roman"/>
                <a:cs typeface="Times New Roman"/>
              </a:rPr>
              <a:t>referral for ophthalmologic evaluation in 2 to 3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days.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Use a soft, absorbable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nonabsorbable 6-0 or </a:t>
            </a:r>
            <a:r>
              <a:rPr sz="2200" dirty="0">
                <a:latin typeface="Times New Roman"/>
                <a:cs typeface="Times New Roman"/>
              </a:rPr>
              <a:t>7-0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suture.</a:t>
            </a:r>
            <a:endParaRPr sz="2200">
              <a:latin typeface="Times New Roman"/>
              <a:cs typeface="Times New Roman"/>
            </a:endParaRPr>
          </a:p>
          <a:p>
            <a:pPr marL="355600" marR="20447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Have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suture ends closest to the cornea tucked under more distant  sutures to avoid corneal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irritation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228600"/>
            <a:ext cx="3895344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0134" y="831849"/>
            <a:ext cx="4335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75" dirty="0">
                <a:latin typeface="Trebuchet MS"/>
                <a:cs typeface="Trebuchet MS"/>
              </a:rPr>
              <a:t>BLUNT </a:t>
            </a:r>
            <a:r>
              <a:rPr sz="4000" b="1" spc="-350" dirty="0">
                <a:latin typeface="Trebuchet MS"/>
                <a:cs typeface="Trebuchet MS"/>
              </a:rPr>
              <a:t>EYE</a:t>
            </a:r>
            <a:r>
              <a:rPr sz="4000" b="1" spc="-409" dirty="0">
                <a:latin typeface="Trebuchet MS"/>
                <a:cs typeface="Trebuchet MS"/>
              </a:rPr>
              <a:t> </a:t>
            </a:r>
            <a:r>
              <a:rPr sz="4000" b="1" spc="-95" dirty="0">
                <a:latin typeface="Trebuchet MS"/>
                <a:cs typeface="Trebuchet MS"/>
              </a:rPr>
              <a:t>TRAUMA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558923"/>
            <a:ext cx="8056245" cy="332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latin typeface="Times New Roman"/>
                <a:cs typeface="Times New Roman"/>
              </a:rPr>
              <a:t>Assessment </a:t>
            </a:r>
            <a:r>
              <a:rPr sz="1900" spc="-5" dirty="0">
                <a:latin typeface="Times New Roman"/>
                <a:cs typeface="Times New Roman"/>
              </a:rPr>
              <a:t>of the visual </a:t>
            </a:r>
            <a:r>
              <a:rPr sz="1900" spc="-20" dirty="0">
                <a:latin typeface="Times New Roman"/>
                <a:cs typeface="Times New Roman"/>
              </a:rPr>
              <a:t>acuity, </a:t>
            </a:r>
            <a:r>
              <a:rPr sz="1900" spc="-5" dirty="0">
                <a:latin typeface="Times New Roman"/>
                <a:cs typeface="Times New Roman"/>
              </a:rPr>
              <a:t>anterior </a:t>
            </a:r>
            <a:r>
              <a:rPr sz="1900" spc="-15" dirty="0">
                <a:latin typeface="Times New Roman"/>
                <a:cs typeface="Times New Roman"/>
              </a:rPr>
              <a:t>chamber, </a:t>
            </a:r>
            <a:r>
              <a:rPr sz="1900" spc="-5" dirty="0">
                <a:latin typeface="Times New Roman"/>
                <a:cs typeface="Times New Roman"/>
              </a:rPr>
              <a:t>and integrity of the</a:t>
            </a:r>
            <a:r>
              <a:rPr sz="1900" spc="114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globe.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Times New Roman"/>
                <a:cs typeface="Times New Roman"/>
              </a:rPr>
              <a:t>If the anterior </a:t>
            </a:r>
            <a:r>
              <a:rPr sz="1900" spc="-10" dirty="0">
                <a:latin typeface="Times New Roman"/>
                <a:cs typeface="Times New Roman"/>
              </a:rPr>
              <a:t>chamber </a:t>
            </a:r>
            <a:r>
              <a:rPr sz="1900" spc="-5" dirty="0">
                <a:latin typeface="Times New Roman"/>
                <a:cs typeface="Times New Roman"/>
              </a:rPr>
              <a:t>is flat, a ruptured globe is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certain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ts val="205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Times New Roman"/>
                <a:cs typeface="Times New Roman"/>
              </a:rPr>
              <a:t>Restricted upgaze or lateral gaze suggests a blow-out fracture with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entrapment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ts val="2055"/>
              </a:lnSpc>
            </a:pPr>
            <a:r>
              <a:rPr sz="1900" spc="-5" dirty="0">
                <a:latin typeface="Times New Roman"/>
                <a:cs typeface="Times New Roman"/>
              </a:rPr>
              <a:t>and a </a:t>
            </a:r>
            <a:r>
              <a:rPr sz="1900" spc="-10" dirty="0">
                <a:latin typeface="Times New Roman"/>
                <a:cs typeface="Times New Roman"/>
              </a:rPr>
              <a:t>CT scan </a:t>
            </a:r>
            <a:r>
              <a:rPr sz="1900" spc="-5" dirty="0">
                <a:latin typeface="Times New Roman"/>
                <a:cs typeface="Times New Roman"/>
              </a:rPr>
              <a:t>of facial bones </a:t>
            </a:r>
            <a:r>
              <a:rPr sz="1900" spc="-10" dirty="0">
                <a:latin typeface="Times New Roman"/>
                <a:cs typeface="Times New Roman"/>
              </a:rPr>
              <a:t>should </a:t>
            </a:r>
            <a:r>
              <a:rPr sz="1900" spc="-5" dirty="0">
                <a:latin typeface="Times New Roman"/>
                <a:cs typeface="Times New Roman"/>
              </a:rPr>
              <a:t>be obtained.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latin typeface="Times New Roman"/>
                <a:cs typeface="Times New Roman"/>
              </a:rPr>
              <a:t>Feel </a:t>
            </a:r>
            <a:r>
              <a:rPr sz="1900" spc="-5" dirty="0">
                <a:latin typeface="Times New Roman"/>
                <a:cs typeface="Times New Roman"/>
              </a:rPr>
              <a:t>the orbital rim above and below for </a:t>
            </a:r>
            <a:r>
              <a:rPr sz="1900" spc="-10" dirty="0">
                <a:latin typeface="Times New Roman"/>
                <a:cs typeface="Times New Roman"/>
              </a:rPr>
              <a:t>step-off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deformities.</a:t>
            </a:r>
            <a:endParaRPr sz="1900">
              <a:latin typeface="Times New Roman"/>
              <a:cs typeface="Times New Roman"/>
            </a:endParaRPr>
          </a:p>
          <a:p>
            <a:pPr marL="355600" marR="169545" indent="-342900">
              <a:lnSpc>
                <a:spcPts val="1820"/>
              </a:lnSpc>
              <a:spcBef>
                <a:spcPts val="4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40" dirty="0">
                <a:latin typeface="Times New Roman"/>
                <a:cs typeface="Times New Roman"/>
              </a:rPr>
              <a:t>Test </a:t>
            </a:r>
            <a:r>
              <a:rPr sz="1900" spc="-5" dirty="0">
                <a:latin typeface="Times New Roman"/>
                <a:cs typeface="Times New Roman"/>
              </a:rPr>
              <a:t>for cutaneous sensation along the distribution of the inferior orbital nerve  (below the eye and ipsilateral </a:t>
            </a:r>
            <a:r>
              <a:rPr sz="1900" spc="-10" dirty="0">
                <a:latin typeface="Times New Roman"/>
                <a:cs typeface="Times New Roman"/>
              </a:rPr>
              <a:t>side </a:t>
            </a:r>
            <a:r>
              <a:rPr sz="1900" spc="-5" dirty="0">
                <a:latin typeface="Times New Roman"/>
                <a:cs typeface="Times New Roman"/>
              </a:rPr>
              <a:t>of the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nose).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415925" algn="l"/>
                <a:tab pos="416559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Perform a slit lamp examination </a:t>
            </a:r>
            <a:r>
              <a:rPr sz="1900" b="1" dirty="0">
                <a:latin typeface="Times New Roman"/>
                <a:cs typeface="Times New Roman"/>
              </a:rPr>
              <a:t>with </a:t>
            </a:r>
            <a:r>
              <a:rPr sz="1900" b="1" spc="-10" dirty="0">
                <a:latin typeface="Times New Roman"/>
                <a:cs typeface="Times New Roman"/>
              </a:rPr>
              <a:t>fluorescein staining </a:t>
            </a:r>
            <a:r>
              <a:rPr sz="1900" b="1" spc="-5" dirty="0">
                <a:latin typeface="Times New Roman"/>
                <a:cs typeface="Times New Roman"/>
              </a:rPr>
              <a:t>to check for  abrasions, lacerations, </a:t>
            </a:r>
            <a:r>
              <a:rPr sz="1900" b="1" spc="-10" dirty="0">
                <a:latin typeface="Times New Roman"/>
                <a:cs typeface="Times New Roman"/>
              </a:rPr>
              <a:t>foreign </a:t>
            </a:r>
            <a:r>
              <a:rPr sz="1900" b="1" spc="-5" dirty="0">
                <a:latin typeface="Times New Roman"/>
                <a:cs typeface="Times New Roman"/>
              </a:rPr>
              <a:t>bodies, hyphema, iritis, and lens</a:t>
            </a:r>
            <a:r>
              <a:rPr sz="1900" b="1" spc="18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dislocation.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381000"/>
            <a:ext cx="3514344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95273"/>
            <a:ext cx="7883525" cy="27749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080" indent="-34290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If </a:t>
            </a:r>
            <a:r>
              <a:rPr sz="2200" dirty="0">
                <a:latin typeface="Times New Roman"/>
                <a:cs typeface="Times New Roman"/>
              </a:rPr>
              <a:t>vision </a:t>
            </a:r>
            <a:r>
              <a:rPr sz="2200" spc="-5" dirty="0">
                <a:latin typeface="Times New Roman"/>
                <a:cs typeface="Times New Roman"/>
              </a:rPr>
              <a:t>and ocular anatomy and </a:t>
            </a:r>
            <a:r>
              <a:rPr sz="2200" dirty="0">
                <a:latin typeface="Times New Roman"/>
                <a:cs typeface="Times New Roman"/>
              </a:rPr>
              <a:t>function </a:t>
            </a:r>
            <a:r>
              <a:rPr sz="2200" spc="-5" dirty="0">
                <a:latin typeface="Times New Roman"/>
                <a:cs typeface="Times New Roman"/>
              </a:rPr>
              <a:t>are preserved, outpatient  follow-up </a:t>
            </a:r>
            <a:r>
              <a:rPr sz="2200" dirty="0">
                <a:latin typeface="Times New Roman"/>
                <a:cs typeface="Times New Roman"/>
              </a:rPr>
              <a:t>by </a:t>
            </a:r>
            <a:r>
              <a:rPr sz="2200" spc="-5" dirty="0">
                <a:latin typeface="Times New Roman"/>
                <a:cs typeface="Times New Roman"/>
              </a:rPr>
              <a:t>an ophthalmologist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next 48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hours.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18923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If a </a:t>
            </a:r>
            <a:r>
              <a:rPr sz="2200" dirty="0">
                <a:latin typeface="Times New Roman"/>
                <a:cs typeface="Times New Roman"/>
              </a:rPr>
              <a:t>ruptured globe </a:t>
            </a:r>
            <a:r>
              <a:rPr sz="2200" spc="-5" dirty="0">
                <a:latin typeface="Times New Roman"/>
                <a:cs typeface="Times New Roman"/>
              </a:rPr>
              <a:t>is suspected </a:t>
            </a:r>
            <a:r>
              <a:rPr sz="2200" dirty="0">
                <a:latin typeface="Times New Roman"/>
                <a:cs typeface="Times New Roman"/>
              </a:rPr>
              <a:t>due </a:t>
            </a:r>
            <a:r>
              <a:rPr sz="2200" spc="-5" dirty="0">
                <a:latin typeface="Times New Roman"/>
                <a:cs typeface="Times New Roman"/>
              </a:rPr>
              <a:t>to loss </a:t>
            </a:r>
            <a:r>
              <a:rPr sz="2200" dirty="0">
                <a:latin typeface="Times New Roman"/>
                <a:cs typeface="Times New Roman"/>
              </a:rPr>
              <a:t>of visual </a:t>
            </a:r>
            <a:r>
              <a:rPr sz="2200" spc="-20" dirty="0">
                <a:latin typeface="Times New Roman"/>
                <a:cs typeface="Times New Roman"/>
              </a:rPr>
              <a:t>acuity, </a:t>
            </a:r>
            <a:r>
              <a:rPr sz="2200" spc="-5" dirty="0">
                <a:latin typeface="Times New Roman"/>
                <a:cs typeface="Times New Roman"/>
              </a:rPr>
              <a:t>flat  anterior </a:t>
            </a:r>
            <a:r>
              <a:rPr sz="2200" spc="-15" dirty="0">
                <a:latin typeface="Times New Roman"/>
                <a:cs typeface="Times New Roman"/>
              </a:rPr>
              <a:t>chamber, </a:t>
            </a:r>
            <a:r>
              <a:rPr sz="2200" dirty="0">
                <a:latin typeface="Times New Roman"/>
                <a:cs typeface="Times New Roman"/>
              </a:rPr>
              <a:t>obvious </a:t>
            </a:r>
            <a:r>
              <a:rPr sz="2200" spc="-5" dirty="0">
                <a:latin typeface="Times New Roman"/>
                <a:cs typeface="Times New Roman"/>
              </a:rPr>
              <a:t>full-thickness laceration, or intraocular  foreign </a:t>
            </a:r>
            <a:r>
              <a:rPr sz="2200" spc="-25" dirty="0">
                <a:latin typeface="Times New Roman"/>
                <a:cs typeface="Times New Roman"/>
              </a:rPr>
              <a:t>body, </a:t>
            </a:r>
            <a:r>
              <a:rPr sz="2200" dirty="0">
                <a:latin typeface="Times New Roman"/>
                <a:cs typeface="Times New Roman"/>
              </a:rPr>
              <a:t>do not </a:t>
            </a:r>
            <a:r>
              <a:rPr sz="2200" spc="-5" dirty="0">
                <a:latin typeface="Times New Roman"/>
                <a:cs typeface="Times New Roman"/>
              </a:rPr>
              <a:t>manipulate </a:t>
            </a:r>
            <a:r>
              <a:rPr sz="2200" dirty="0">
                <a:latin typeface="Times New Roman"/>
                <a:cs typeface="Times New Roman"/>
              </a:rPr>
              <a:t>the eye or </a:t>
            </a:r>
            <a:r>
              <a:rPr sz="2200" spc="-5" dirty="0">
                <a:latin typeface="Times New Roman"/>
                <a:cs typeface="Times New Roman"/>
              </a:rPr>
              <a:t>measure intraocular  pressure.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Consult ophthalmology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immediately.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4038600"/>
            <a:ext cx="5256276" cy="2450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1568" y="201166"/>
            <a:ext cx="5448560" cy="6632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1637352"/>
            <a:ext cx="5715000" cy="3696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6280" y="720597"/>
            <a:ext cx="2359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90" dirty="0"/>
              <a:t>HYPHEMA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95525"/>
            <a:ext cx="780288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Blood or blood </a:t>
            </a:r>
            <a:r>
              <a:rPr sz="2000" spc="-5" dirty="0">
                <a:latin typeface="Times New Roman"/>
                <a:cs typeface="Times New Roman"/>
              </a:rPr>
              <a:t>clots </a:t>
            </a:r>
            <a:r>
              <a:rPr sz="2000" dirty="0">
                <a:latin typeface="Times New Roman"/>
                <a:cs typeface="Times New Roman"/>
              </a:rPr>
              <a:t>in the anterior </a:t>
            </a:r>
            <a:r>
              <a:rPr sz="2000" spc="-5" dirty="0">
                <a:latin typeface="Times New Roman"/>
                <a:cs typeface="Times New Roman"/>
              </a:rPr>
              <a:t>chamber </a:t>
            </a:r>
            <a:r>
              <a:rPr sz="2000" dirty="0">
                <a:latin typeface="Times New Roman"/>
                <a:cs typeface="Times New Roman"/>
              </a:rPr>
              <a:t>are referred to as a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hyphema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Traumatic </a:t>
            </a:r>
            <a:r>
              <a:rPr sz="2000" dirty="0">
                <a:latin typeface="Times New Roman"/>
                <a:cs typeface="Times New Roman"/>
              </a:rPr>
              <a:t>hyphema usually : bleeding from a ruptured iris root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vessel.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Spontaneous hyphemas : </a:t>
            </a:r>
            <a:r>
              <a:rPr sz="2000" spc="-5" dirty="0">
                <a:latin typeface="Times New Roman"/>
                <a:cs typeface="Times New Roman"/>
              </a:rPr>
              <a:t>sickle cell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234950" indent="-34290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Treatment: </a:t>
            </a:r>
            <a:r>
              <a:rPr sz="2000" dirty="0">
                <a:latin typeface="Times New Roman"/>
                <a:cs typeface="Times New Roman"/>
              </a:rPr>
              <a:t>Elevate the </a:t>
            </a:r>
            <a:r>
              <a:rPr sz="2000" spc="-15" dirty="0">
                <a:latin typeface="Times New Roman"/>
                <a:cs typeface="Times New Roman"/>
              </a:rPr>
              <a:t>patient’s </a:t>
            </a:r>
            <a:r>
              <a:rPr sz="2000" dirty="0">
                <a:latin typeface="Times New Roman"/>
                <a:cs typeface="Times New Roman"/>
              </a:rPr>
              <a:t>head to promote </a:t>
            </a:r>
            <a:r>
              <a:rPr sz="2000" spc="-5" dirty="0">
                <a:latin typeface="Times New Roman"/>
                <a:cs typeface="Times New Roman"/>
              </a:rPr>
              <a:t>settling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suspended  </a:t>
            </a:r>
            <a:r>
              <a:rPr sz="2000" spc="-5" dirty="0">
                <a:latin typeface="Times New Roman"/>
                <a:cs typeface="Times New Roman"/>
              </a:rPr>
              <a:t>RBCs inferiorly </a:t>
            </a:r>
            <a:r>
              <a:rPr sz="2000" dirty="0">
                <a:latin typeface="Times New Roman"/>
                <a:cs typeface="Times New Roman"/>
              </a:rPr>
              <a:t>to prevent occlusion of the trabecular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meshwork.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14604" indent="-342900">
              <a:lnSpc>
                <a:spcPct val="80000"/>
              </a:lnSpc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2000" dirty="0">
                <a:latin typeface="Times New Roman"/>
                <a:cs typeface="Times New Roman"/>
              </a:rPr>
              <a:t>After </a:t>
            </a:r>
            <a:r>
              <a:rPr sz="2000" spc="-5" dirty="0">
                <a:latin typeface="Times New Roman"/>
                <a:cs typeface="Times New Roman"/>
              </a:rPr>
              <a:t>consultation </a:t>
            </a:r>
            <a:r>
              <a:rPr sz="2000" dirty="0">
                <a:latin typeface="Times New Roman"/>
                <a:cs typeface="Times New Roman"/>
              </a:rPr>
              <a:t>with </a:t>
            </a:r>
            <a:r>
              <a:rPr sz="2000" spc="-5" dirty="0">
                <a:latin typeface="Times New Roman"/>
                <a:cs typeface="Times New Roman"/>
              </a:rPr>
              <a:t>the ophthalmologist, dilate </a:t>
            </a:r>
            <a:r>
              <a:rPr sz="2000" dirty="0">
                <a:latin typeface="Times New Roman"/>
                <a:cs typeface="Times New Roman"/>
              </a:rPr>
              <a:t>the pupil to avoid  “pupillary play” </a:t>
            </a:r>
            <a:r>
              <a:rPr sz="2000" spc="-5" dirty="0">
                <a:latin typeface="Times New Roman"/>
                <a:cs typeface="Times New Roman"/>
              </a:rPr>
              <a:t>(constriction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dilation movements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5" dirty="0">
                <a:latin typeface="Times New Roman"/>
                <a:cs typeface="Times New Roman"/>
              </a:rPr>
              <a:t>iris </a:t>
            </a:r>
            <a:r>
              <a:rPr sz="2000" dirty="0">
                <a:latin typeface="Times New Roman"/>
                <a:cs typeface="Times New Roman"/>
              </a:rPr>
              <a:t>in  response to changing lighting conditions), which can </a:t>
            </a:r>
            <a:r>
              <a:rPr sz="2000" spc="-5" dirty="0">
                <a:latin typeface="Times New Roman"/>
                <a:cs typeface="Times New Roman"/>
              </a:rPr>
              <a:t>stretch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involved  </a:t>
            </a:r>
            <a:r>
              <a:rPr sz="2000" dirty="0">
                <a:latin typeface="Times New Roman"/>
                <a:cs typeface="Times New Roman"/>
              </a:rPr>
              <a:t>iris vessel, causing </a:t>
            </a:r>
            <a:r>
              <a:rPr sz="2000" spc="-5" dirty="0">
                <a:latin typeface="Times New Roman"/>
                <a:cs typeface="Times New Roman"/>
              </a:rPr>
              <a:t>additional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bleeding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304800"/>
            <a:ext cx="30480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034410"/>
            <a:ext cx="8043545" cy="33178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Control of intraocular </a:t>
            </a:r>
            <a:r>
              <a:rPr sz="2400" spc="-5" dirty="0">
                <a:latin typeface="Times New Roman"/>
                <a:cs typeface="Times New Roman"/>
              </a:rPr>
              <a:t>pressure consists </a:t>
            </a:r>
            <a:r>
              <a:rPr sz="2400" dirty="0">
                <a:latin typeface="Times New Roman"/>
                <a:cs typeface="Times New Roman"/>
              </a:rPr>
              <a:t>of topical β-blockers,  IV </a:t>
            </a:r>
            <a:r>
              <a:rPr sz="2400" spc="-5" dirty="0">
                <a:latin typeface="Times New Roman"/>
                <a:cs typeface="Times New Roman"/>
              </a:rPr>
              <a:t>mannitol, </a:t>
            </a:r>
            <a:r>
              <a:rPr sz="2400" dirty="0">
                <a:latin typeface="Times New Roman"/>
                <a:cs typeface="Times New Roman"/>
              </a:rPr>
              <a:t>topical </a:t>
            </a:r>
            <a:r>
              <a:rPr sz="2400" spc="-5" dirty="0">
                <a:latin typeface="Times New Roman"/>
                <a:cs typeface="Times New Roman"/>
              </a:rPr>
              <a:t>α-adrenergic </a:t>
            </a:r>
            <a:r>
              <a:rPr sz="2400" dirty="0">
                <a:latin typeface="Times New Roman"/>
                <a:cs typeface="Times New Roman"/>
              </a:rPr>
              <a:t>agonists (apraclonidine),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oral, topical, or IV carbonic anhydrase inhibitors (CAIs) </a:t>
            </a:r>
            <a:r>
              <a:rPr sz="2400" spc="-5" dirty="0">
                <a:latin typeface="Times New Roman"/>
                <a:cs typeface="Times New Roman"/>
              </a:rPr>
              <a:t>such 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Diamox.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Do not </a:t>
            </a:r>
            <a:r>
              <a:rPr sz="2400" b="1" dirty="0">
                <a:latin typeface="Times New Roman"/>
                <a:cs typeface="Times New Roman"/>
              </a:rPr>
              <a:t>give </a:t>
            </a:r>
            <a:r>
              <a:rPr sz="2400" b="1" spc="-5" dirty="0">
                <a:latin typeface="Times New Roman"/>
                <a:cs typeface="Times New Roman"/>
              </a:rPr>
              <a:t>CAIs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patients with </a:t>
            </a:r>
            <a:r>
              <a:rPr sz="2400" b="1" dirty="0">
                <a:latin typeface="Times New Roman"/>
                <a:cs typeface="Times New Roman"/>
              </a:rPr>
              <a:t>sickle cell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disease.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650875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patients </a:t>
            </a:r>
            <a:r>
              <a:rPr sz="2400" spc="-5" dirty="0">
                <a:latin typeface="Times New Roman"/>
                <a:cs typeface="Times New Roman"/>
              </a:rPr>
              <a:t>with hyphemas </a:t>
            </a:r>
            <a:r>
              <a:rPr sz="2400" dirty="0">
                <a:latin typeface="Times New Roman"/>
                <a:cs typeface="Times New Roman"/>
              </a:rPr>
              <a:t>occupying one third or less of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anterior </a:t>
            </a:r>
            <a:r>
              <a:rPr sz="2400" spc="-5" dirty="0">
                <a:latin typeface="Times New Roman"/>
                <a:cs typeface="Times New Roman"/>
              </a:rPr>
              <a:t>chamber </a:t>
            </a:r>
            <a:r>
              <a:rPr sz="2400" dirty="0">
                <a:latin typeface="Times New Roman"/>
                <a:cs typeface="Times New Roman"/>
              </a:rPr>
              <a:t>can be followed closely as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outpatients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304800"/>
            <a:ext cx="3319272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228600"/>
            <a:ext cx="2663952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609600"/>
            <a:ext cx="6540475" cy="5933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5702" y="527049"/>
            <a:ext cx="24244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7465">
              <a:lnSpc>
                <a:spcPct val="100000"/>
              </a:lnSpc>
              <a:spcBef>
                <a:spcPts val="95"/>
              </a:spcBef>
            </a:pPr>
            <a:r>
              <a:rPr sz="4000" spc="-415" dirty="0"/>
              <a:t>BLOW-OUT  </a:t>
            </a:r>
            <a:r>
              <a:rPr sz="4000" spc="-570" dirty="0"/>
              <a:t>FR</a:t>
            </a:r>
            <a:r>
              <a:rPr sz="4000" spc="-585" dirty="0"/>
              <a:t>A</a:t>
            </a:r>
            <a:r>
              <a:rPr sz="4000" spc="-735" dirty="0"/>
              <a:t>C</a:t>
            </a:r>
            <a:r>
              <a:rPr sz="4000" spc="-575" dirty="0"/>
              <a:t>TUR</a:t>
            </a:r>
            <a:r>
              <a:rPr sz="4000" spc="-585" dirty="0"/>
              <a:t>E</a:t>
            </a:r>
            <a:r>
              <a:rPr sz="4000" spc="-835" dirty="0"/>
              <a:t>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2921634"/>
            <a:ext cx="8018145" cy="30257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frequent </a:t>
            </a:r>
            <a:r>
              <a:rPr sz="2400" spc="-5" dirty="0">
                <a:latin typeface="Times New Roman"/>
                <a:cs typeface="Times New Roman"/>
              </a:rPr>
              <a:t>sites </a:t>
            </a:r>
            <a:r>
              <a:rPr sz="2400" dirty="0">
                <a:latin typeface="Times New Roman"/>
                <a:cs typeface="Times New Roman"/>
              </a:rPr>
              <a:t>: inferior </a:t>
            </a:r>
            <a:r>
              <a:rPr sz="2400" spc="-5" dirty="0">
                <a:latin typeface="Times New Roman"/>
                <a:cs typeface="Times New Roman"/>
              </a:rPr>
              <a:t>wall </a:t>
            </a:r>
            <a:r>
              <a:rPr sz="2400" dirty="0">
                <a:latin typeface="Times New Roman"/>
                <a:cs typeface="Times New Roman"/>
              </a:rPr>
              <a:t>(maxillary </a:t>
            </a:r>
            <a:r>
              <a:rPr sz="2400" spc="-5" dirty="0">
                <a:latin typeface="Times New Roman"/>
                <a:cs typeface="Times New Roman"/>
              </a:rPr>
              <a:t>sinus)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medial  wall (ethmoid sinus </a:t>
            </a:r>
            <a:r>
              <a:rPr sz="2400" dirty="0">
                <a:latin typeface="Times New Roman"/>
                <a:cs typeface="Times New Roman"/>
              </a:rPr>
              <a:t>through the </a:t>
            </a:r>
            <a:r>
              <a:rPr sz="2400" spc="-5" dirty="0">
                <a:latin typeface="Times New Roman"/>
                <a:cs typeface="Times New Roman"/>
              </a:rPr>
              <a:t>lamina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papyracea).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marR="32512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Fractures </a:t>
            </a:r>
            <a:r>
              <a:rPr sz="2400" dirty="0">
                <a:latin typeface="Times New Roman"/>
                <a:cs typeface="Times New Roman"/>
              </a:rPr>
              <a:t>of the inferior </a:t>
            </a:r>
            <a:r>
              <a:rPr sz="2400" spc="-5" dirty="0">
                <a:latin typeface="Times New Roman"/>
                <a:cs typeface="Times New Roman"/>
              </a:rPr>
              <a:t>wall with entrapment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inferior  rectus </a:t>
            </a:r>
            <a:r>
              <a:rPr sz="2400" spc="-5" dirty="0">
                <a:latin typeface="Times New Roman"/>
                <a:cs typeface="Times New Roman"/>
              </a:rPr>
              <a:t>muscle </a:t>
            </a:r>
            <a:r>
              <a:rPr sz="2400" dirty="0">
                <a:latin typeface="Times New Roman"/>
                <a:cs typeface="Times New Roman"/>
              </a:rPr>
              <a:t>can cause restriction of upgaze and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diplopia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marR="113664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Isolated blow-out fractures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without entrapment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 referred to </a:t>
            </a:r>
            <a:r>
              <a:rPr sz="2400" spc="-15" dirty="0">
                <a:latin typeface="Times New Roman"/>
                <a:cs typeface="Times New Roman"/>
              </a:rPr>
              <a:t>ophthalmology, </a:t>
            </a:r>
            <a:r>
              <a:rPr sz="2400" dirty="0">
                <a:latin typeface="Times New Roman"/>
                <a:cs typeface="Times New Roman"/>
              </a:rPr>
              <a:t>plastic </a:t>
            </a:r>
            <a:r>
              <a:rPr sz="2400" spc="-30" dirty="0">
                <a:latin typeface="Times New Roman"/>
                <a:cs typeface="Times New Roman"/>
              </a:rPr>
              <a:t>surgery, </a:t>
            </a:r>
            <a:r>
              <a:rPr sz="2400" spc="-5" dirty="0">
                <a:latin typeface="Times New Roman"/>
                <a:cs typeface="Times New Roman"/>
              </a:rPr>
              <a:t>OMFS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ENT </a:t>
            </a:r>
            <a:r>
              <a:rPr sz="2400" dirty="0">
                <a:latin typeface="Times New Roman"/>
                <a:cs typeface="Times New Roman"/>
              </a:rPr>
              <a:t>for  repair </a:t>
            </a:r>
            <a:r>
              <a:rPr sz="2400" spc="-5" dirty="0">
                <a:latin typeface="Times New Roman"/>
                <a:cs typeface="Times New Roman"/>
              </a:rPr>
              <a:t>within </a:t>
            </a:r>
            <a:r>
              <a:rPr sz="2400" dirty="0">
                <a:latin typeface="Times New Roman"/>
                <a:cs typeface="Times New Roman"/>
              </a:rPr>
              <a:t>the next 3 to 10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228600"/>
            <a:ext cx="3800855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4329"/>
            <a:ext cx="8025765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Ocular injuries are </a:t>
            </a:r>
            <a:r>
              <a:rPr sz="2200" spc="-10" dirty="0">
                <a:latin typeface="Times New Roman"/>
                <a:cs typeface="Times New Roman"/>
              </a:rPr>
              <a:t>classified </a:t>
            </a:r>
            <a:r>
              <a:rPr sz="2200" spc="-5" dirty="0">
                <a:latin typeface="Times New Roman"/>
                <a:cs typeface="Times New Roman"/>
              </a:rPr>
              <a:t>as </a:t>
            </a:r>
            <a:r>
              <a:rPr sz="2200" dirty="0">
                <a:latin typeface="Times New Roman"/>
                <a:cs typeface="Times New Roman"/>
              </a:rPr>
              <a:t>open globe, </a:t>
            </a:r>
            <a:r>
              <a:rPr sz="2200" spc="-5" dirty="0">
                <a:latin typeface="Times New Roman"/>
                <a:cs typeface="Times New Roman"/>
              </a:rPr>
              <a:t>closed </a:t>
            </a:r>
            <a:r>
              <a:rPr sz="2200" dirty="0">
                <a:latin typeface="Times New Roman"/>
                <a:cs typeface="Times New Roman"/>
              </a:rPr>
              <a:t>globe,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periocular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333375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Open globe </a:t>
            </a:r>
            <a:r>
              <a:rPr sz="2200" spc="-5" dirty="0">
                <a:latin typeface="Times New Roman"/>
                <a:cs typeface="Times New Roman"/>
              </a:rPr>
              <a:t>— </a:t>
            </a:r>
            <a:r>
              <a:rPr sz="2200" spc="-10" dirty="0">
                <a:latin typeface="Times New Roman"/>
                <a:cs typeface="Times New Roman"/>
              </a:rPr>
              <a:t>Open </a:t>
            </a:r>
            <a:r>
              <a:rPr sz="2200" spc="-5" dirty="0">
                <a:latin typeface="Times New Roman"/>
                <a:cs typeface="Times New Roman"/>
              </a:rPr>
              <a:t>globe injuries have a full thickness break </a:t>
            </a:r>
            <a:r>
              <a:rPr sz="2200" dirty="0">
                <a:latin typeface="Times New Roman"/>
                <a:cs typeface="Times New Roman"/>
              </a:rPr>
              <a:t>of  the eye </a:t>
            </a:r>
            <a:r>
              <a:rPr sz="2200" spc="-10" dirty="0">
                <a:latin typeface="Times New Roman"/>
                <a:cs typeface="Times New Roman"/>
              </a:rPr>
              <a:t>wall, </a:t>
            </a:r>
            <a:r>
              <a:rPr sz="2200" spc="-5" dirty="0">
                <a:latin typeface="Times New Roman"/>
                <a:cs typeface="Times New Roman"/>
              </a:rPr>
              <a:t>which is composed </a:t>
            </a:r>
            <a:r>
              <a:rPr sz="2200" dirty="0">
                <a:latin typeface="Times New Roman"/>
                <a:cs typeface="Times New Roman"/>
              </a:rPr>
              <a:t>of the </a:t>
            </a:r>
            <a:r>
              <a:rPr sz="2200" spc="-10" dirty="0">
                <a:latin typeface="Times New Roman"/>
                <a:cs typeface="Times New Roman"/>
              </a:rPr>
              <a:t>sclera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cornea.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These injuries are </a:t>
            </a:r>
            <a:r>
              <a:rPr sz="2200" dirty="0">
                <a:latin typeface="Times New Roman"/>
                <a:cs typeface="Times New Roman"/>
              </a:rPr>
              <a:t>further </a:t>
            </a:r>
            <a:r>
              <a:rPr sz="2200" spc="-5" dirty="0">
                <a:latin typeface="Times New Roman"/>
                <a:cs typeface="Times New Roman"/>
              </a:rPr>
              <a:t>described as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follows: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●</a:t>
            </a:r>
            <a:r>
              <a:rPr sz="2200" b="1" spc="-5" dirty="0">
                <a:latin typeface="Times New Roman"/>
                <a:cs typeface="Times New Roman"/>
              </a:rPr>
              <a:t>Open globe </a:t>
            </a:r>
            <a:r>
              <a:rPr sz="2200" b="1" spc="-10" dirty="0">
                <a:latin typeface="Times New Roman"/>
                <a:cs typeface="Times New Roman"/>
              </a:rPr>
              <a:t>ruptures </a:t>
            </a:r>
            <a:r>
              <a:rPr sz="2200" spc="-5" dirty="0">
                <a:latin typeface="Times New Roman"/>
                <a:cs typeface="Times New Roman"/>
              </a:rPr>
              <a:t>– Full thickness </a:t>
            </a:r>
            <a:r>
              <a:rPr sz="2200" dirty="0">
                <a:latin typeface="Times New Roman"/>
                <a:cs typeface="Times New Roman"/>
              </a:rPr>
              <a:t>eye </a:t>
            </a:r>
            <a:r>
              <a:rPr sz="2200" spc="-5" dirty="0">
                <a:latin typeface="Times New Roman"/>
                <a:cs typeface="Times New Roman"/>
              </a:rPr>
              <a:t>injuries caused </a:t>
            </a:r>
            <a:r>
              <a:rPr sz="2200" dirty="0">
                <a:latin typeface="Times New Roman"/>
                <a:cs typeface="Times New Roman"/>
              </a:rPr>
              <a:t>by </a:t>
            </a:r>
            <a:r>
              <a:rPr sz="2200" spc="-5" dirty="0">
                <a:latin typeface="Times New Roman"/>
                <a:cs typeface="Times New Roman"/>
              </a:rPr>
              <a:t>blunt  trauma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●</a:t>
            </a:r>
            <a:r>
              <a:rPr sz="2200" b="1" spc="-5" dirty="0">
                <a:latin typeface="Times New Roman"/>
                <a:cs typeface="Times New Roman"/>
              </a:rPr>
              <a:t>Open globe lacerations </a:t>
            </a:r>
            <a:r>
              <a:rPr sz="2200" spc="-5" dirty="0">
                <a:latin typeface="Times New Roman"/>
                <a:cs typeface="Times New Roman"/>
              </a:rPr>
              <a:t>– Full thickness </a:t>
            </a:r>
            <a:r>
              <a:rPr sz="2200" dirty="0">
                <a:latin typeface="Times New Roman"/>
                <a:cs typeface="Times New Roman"/>
              </a:rPr>
              <a:t>eye </a:t>
            </a:r>
            <a:r>
              <a:rPr sz="2200" spc="-5" dirty="0">
                <a:latin typeface="Times New Roman"/>
                <a:cs typeface="Times New Roman"/>
              </a:rPr>
              <a:t>injuries caused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sharp objects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76782"/>
            <a:ext cx="5264785" cy="549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413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35" dirty="0">
                <a:latin typeface="Times New Roman"/>
                <a:cs typeface="Times New Roman"/>
              </a:rPr>
              <a:t>Waters </a:t>
            </a:r>
            <a:r>
              <a:rPr sz="2600" dirty="0">
                <a:latin typeface="Times New Roman"/>
                <a:cs typeface="Times New Roman"/>
              </a:rPr>
              <a:t>view x-ray : cloudy  </a:t>
            </a:r>
            <a:r>
              <a:rPr sz="2600" spc="-5" dirty="0">
                <a:latin typeface="Times New Roman"/>
                <a:cs typeface="Times New Roman"/>
              </a:rPr>
              <a:t>maxillary sinus representing </a:t>
            </a:r>
            <a:r>
              <a:rPr sz="2600" dirty="0">
                <a:latin typeface="Times New Roman"/>
                <a:cs typeface="Times New Roman"/>
              </a:rPr>
              <a:t>blood,  fluid, </a:t>
            </a:r>
            <a:r>
              <a:rPr sz="2600" spc="-5" dirty="0">
                <a:latin typeface="Times New Roman"/>
                <a:cs typeface="Times New Roman"/>
              </a:rPr>
              <a:t>and tissue </a:t>
            </a:r>
            <a:r>
              <a:rPr sz="2600" dirty="0">
                <a:latin typeface="Times New Roman"/>
                <a:cs typeface="Times New Roman"/>
              </a:rPr>
              <a:t>on the </a:t>
            </a:r>
            <a:r>
              <a:rPr sz="2600" spc="-5" dirty="0">
                <a:latin typeface="Times New Roman"/>
                <a:cs typeface="Times New Roman"/>
              </a:rPr>
              <a:t>side </a:t>
            </a:r>
            <a:r>
              <a:rPr sz="2600" dirty="0">
                <a:latin typeface="Times New Roman"/>
                <a:cs typeface="Times New Roman"/>
              </a:rPr>
              <a:t>of the  </a:t>
            </a:r>
            <a:r>
              <a:rPr sz="2600" spc="-5" dirty="0">
                <a:latin typeface="Times New Roman"/>
                <a:cs typeface="Times New Roman"/>
              </a:rPr>
              <a:t>trauma.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21399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latin typeface="Times New Roman"/>
                <a:cs typeface="Times New Roman"/>
              </a:rPr>
              <a:t>Oral </a:t>
            </a:r>
            <a:r>
              <a:rPr sz="2600" dirty="0">
                <a:latin typeface="Times New Roman"/>
                <a:cs typeface="Times New Roman"/>
              </a:rPr>
              <a:t>antibiotics (cephalexin, </a:t>
            </a:r>
            <a:r>
              <a:rPr sz="2600" spc="5" dirty="0">
                <a:latin typeface="Times New Roman"/>
                <a:cs typeface="Times New Roman"/>
              </a:rPr>
              <a:t>250 </a:t>
            </a:r>
            <a:r>
              <a:rPr sz="2600" dirty="0">
                <a:latin typeface="Times New Roman"/>
                <a:cs typeface="Times New Roman"/>
              </a:rPr>
              <a:t>to  500 </a:t>
            </a:r>
            <a:r>
              <a:rPr sz="2600" spc="-5" dirty="0">
                <a:latin typeface="Times New Roman"/>
                <a:cs typeface="Times New Roman"/>
              </a:rPr>
              <a:t>milligrams </a:t>
            </a:r>
            <a:r>
              <a:rPr sz="2600" dirty="0">
                <a:latin typeface="Times New Roman"/>
                <a:cs typeface="Times New Roman"/>
              </a:rPr>
              <a:t>PO four </a:t>
            </a:r>
            <a:r>
              <a:rPr sz="2600" spc="-5" dirty="0">
                <a:latin typeface="Times New Roman"/>
                <a:cs typeface="Times New Roman"/>
              </a:rPr>
              <a:t>times daily  </a:t>
            </a:r>
            <a:r>
              <a:rPr sz="2600" dirty="0">
                <a:latin typeface="Times New Roman"/>
                <a:cs typeface="Times New Roman"/>
              </a:rPr>
              <a:t>for 10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days).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Refer </a:t>
            </a:r>
            <a:r>
              <a:rPr sz="2600" b="1" dirty="0">
                <a:latin typeface="Times New Roman"/>
                <a:cs typeface="Times New Roman"/>
              </a:rPr>
              <a:t>to an ophthalmologist for an  outpatient full </a:t>
            </a:r>
            <a:r>
              <a:rPr sz="2600" b="1" spc="-5" dirty="0">
                <a:latin typeface="Times New Roman"/>
                <a:cs typeface="Times New Roman"/>
              </a:rPr>
              <a:t>dilated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examination  to rule out any </a:t>
            </a:r>
            <a:r>
              <a:rPr sz="2600" b="1" spc="-5" dirty="0">
                <a:latin typeface="Times New Roman"/>
                <a:cs typeface="Times New Roman"/>
              </a:rPr>
              <a:t>unidentified </a:t>
            </a:r>
            <a:r>
              <a:rPr sz="2600" b="1" spc="-10" dirty="0">
                <a:latin typeface="Times New Roman"/>
                <a:cs typeface="Times New Roman"/>
              </a:rPr>
              <a:t>retinal  </a:t>
            </a:r>
            <a:r>
              <a:rPr sz="2600" b="1" dirty="0">
                <a:latin typeface="Times New Roman"/>
                <a:cs typeface="Times New Roman"/>
              </a:rPr>
              <a:t>tears or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detachments.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703" y="304800"/>
            <a:ext cx="2742697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0" y="2634994"/>
            <a:ext cx="2080259" cy="4223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326" y="679449"/>
            <a:ext cx="3793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45" dirty="0"/>
              <a:t>RUPTURED</a:t>
            </a:r>
            <a:r>
              <a:rPr sz="4000" spc="-275" dirty="0"/>
              <a:t> </a:t>
            </a:r>
            <a:r>
              <a:rPr sz="4000" spc="-585" dirty="0"/>
              <a:t>GLOBE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167254"/>
            <a:ext cx="7885430" cy="42500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638175" indent="-34290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Mechanism </a:t>
            </a:r>
            <a:r>
              <a:rPr sz="2200" dirty="0">
                <a:latin typeface="Times New Roman"/>
                <a:cs typeface="Times New Roman"/>
              </a:rPr>
              <a:t>of Injury </a:t>
            </a:r>
            <a:r>
              <a:rPr sz="2200" spc="-10" dirty="0">
                <a:latin typeface="Times New Roman"/>
                <a:cs typeface="Times New Roman"/>
              </a:rPr>
              <a:t>Scleral </a:t>
            </a:r>
            <a:r>
              <a:rPr sz="2200" spc="-5" dirty="0">
                <a:latin typeface="Times New Roman"/>
                <a:cs typeface="Times New Roman"/>
              </a:rPr>
              <a:t>rupture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occur from blunt or  penetrating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trauma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Penetrating trauma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occur from bullets, BB pellets,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knives,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sticks, darts, needles, hammering, and lawn </a:t>
            </a:r>
            <a:r>
              <a:rPr sz="2200" spc="-10" dirty="0">
                <a:latin typeface="Times New Roman"/>
                <a:cs typeface="Times New Roman"/>
              </a:rPr>
              <a:t>mower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projectiles.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35623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Suspect </a:t>
            </a:r>
            <a:r>
              <a:rPr sz="2200" dirty="0">
                <a:latin typeface="Times New Roman"/>
                <a:cs typeface="Times New Roman"/>
              </a:rPr>
              <a:t>globe </a:t>
            </a:r>
            <a:r>
              <a:rPr sz="2200" spc="-5" dirty="0">
                <a:latin typeface="Times New Roman"/>
                <a:cs typeface="Times New Roman"/>
              </a:rPr>
              <a:t>penetration with any </a:t>
            </a:r>
            <a:r>
              <a:rPr sz="2200" dirty="0">
                <a:latin typeface="Times New Roman"/>
                <a:cs typeface="Times New Roman"/>
              </a:rPr>
              <a:t>puncture or </a:t>
            </a:r>
            <a:r>
              <a:rPr sz="2200" spc="-5" dirty="0">
                <a:latin typeface="Times New Roman"/>
                <a:cs typeface="Times New Roman"/>
              </a:rPr>
              <a:t>laceration </a:t>
            </a:r>
            <a:r>
              <a:rPr sz="2200" dirty="0">
                <a:latin typeface="Times New Roman"/>
                <a:cs typeface="Times New Roman"/>
              </a:rPr>
              <a:t>of the  eyelid or </a:t>
            </a:r>
            <a:r>
              <a:rPr sz="2200" spc="-5" dirty="0">
                <a:latin typeface="Times New Roman"/>
                <a:cs typeface="Times New Roman"/>
              </a:rPr>
              <a:t>periorbital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area.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Corneal abrasions </a:t>
            </a:r>
            <a:r>
              <a:rPr sz="2200" dirty="0">
                <a:latin typeface="Times New Roman"/>
                <a:cs typeface="Times New Roman"/>
              </a:rPr>
              <a:t>occurring </a:t>
            </a:r>
            <a:r>
              <a:rPr sz="2200" spc="-5" dirty="0">
                <a:latin typeface="Times New Roman"/>
                <a:cs typeface="Times New Roman"/>
              </a:rPr>
              <a:t>when hammering </a:t>
            </a:r>
            <a:r>
              <a:rPr sz="2200" spc="-10" dirty="0">
                <a:latin typeface="Times New Roman"/>
                <a:cs typeface="Times New Roman"/>
              </a:rPr>
              <a:t>metal </a:t>
            </a:r>
            <a:r>
              <a:rPr sz="2200" spc="-5" dirty="0">
                <a:latin typeface="Times New Roman"/>
                <a:cs typeface="Times New Roman"/>
              </a:rPr>
              <a:t>on metal,  associated with use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high-speed machinery </a:t>
            </a:r>
            <a:r>
              <a:rPr sz="2200" spc="-10" dirty="0">
                <a:latin typeface="Times New Roman"/>
                <a:cs typeface="Times New Roman"/>
              </a:rPr>
              <a:t>such </a:t>
            </a:r>
            <a:r>
              <a:rPr sz="2200" spc="-5" dirty="0">
                <a:latin typeface="Times New Roman"/>
                <a:cs typeface="Times New Roman"/>
              </a:rPr>
              <a:t>as lawn mowers,  line </a:t>
            </a:r>
            <a:r>
              <a:rPr sz="2200" spc="-10" dirty="0">
                <a:latin typeface="Times New Roman"/>
                <a:cs typeface="Times New Roman"/>
              </a:rPr>
              <a:t>trimmers </a:t>
            </a:r>
            <a:r>
              <a:rPr sz="2200" spc="-5" dirty="0">
                <a:latin typeface="Times New Roman"/>
                <a:cs typeface="Times New Roman"/>
              </a:rPr>
              <a:t>(weed whackers), </a:t>
            </a:r>
            <a:r>
              <a:rPr sz="2200" dirty="0">
                <a:latin typeface="Times New Roman"/>
                <a:cs typeface="Times New Roman"/>
              </a:rPr>
              <a:t>grinders, or drills,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spc="-10" dirty="0">
                <a:latin typeface="Times New Roman"/>
                <a:cs typeface="Times New Roman"/>
              </a:rPr>
              <a:t>sustained  </a:t>
            </a:r>
            <a:r>
              <a:rPr sz="2200" dirty="0">
                <a:latin typeface="Times New Roman"/>
                <a:cs typeface="Times New Roman"/>
              </a:rPr>
              <a:t>during </a:t>
            </a:r>
            <a:r>
              <a:rPr sz="2200" spc="-5" dirty="0">
                <a:latin typeface="Times New Roman"/>
                <a:cs typeface="Times New Roman"/>
              </a:rPr>
              <a:t>explosions should </a:t>
            </a:r>
            <a:r>
              <a:rPr sz="2200" dirty="0">
                <a:latin typeface="Times New Roman"/>
                <a:cs typeface="Times New Roman"/>
              </a:rPr>
              <a:t>always be </a:t>
            </a:r>
            <a:r>
              <a:rPr sz="2200" spc="-5" dirty="0">
                <a:latin typeface="Times New Roman"/>
                <a:cs typeface="Times New Roman"/>
              </a:rPr>
              <a:t>investigated </a:t>
            </a:r>
            <a:r>
              <a:rPr sz="2200" dirty="0">
                <a:latin typeface="Times New Roman"/>
                <a:cs typeface="Times New Roman"/>
              </a:rPr>
              <a:t>for occult globe  penetration.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0"/>
            <a:ext cx="2828544" cy="2145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100198"/>
            <a:ext cx="5473065" cy="43707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marR="5080" indent="-342900" algn="just">
              <a:lnSpc>
                <a:spcPts val="1820"/>
              </a:lnSpc>
              <a:spcBef>
                <a:spcPts val="540"/>
              </a:spcBef>
              <a:buChar char="•"/>
              <a:tabLst>
                <a:tab pos="355600" algn="l"/>
              </a:tabLst>
            </a:pPr>
            <a:r>
              <a:rPr sz="1900" spc="-85" dirty="0">
                <a:latin typeface="Arial"/>
                <a:cs typeface="Arial"/>
              </a:rPr>
              <a:t>Whenever globe </a:t>
            </a:r>
            <a:r>
              <a:rPr sz="1900" spc="-25" dirty="0">
                <a:latin typeface="Arial"/>
                <a:cs typeface="Arial"/>
              </a:rPr>
              <a:t>rupture </a:t>
            </a:r>
            <a:r>
              <a:rPr sz="1900" spc="-100" dirty="0">
                <a:latin typeface="Arial"/>
                <a:cs typeface="Arial"/>
              </a:rPr>
              <a:t>is suspected, </a:t>
            </a:r>
            <a:r>
              <a:rPr sz="1900" spc="-90" dirty="0">
                <a:latin typeface="Arial"/>
                <a:cs typeface="Arial"/>
              </a:rPr>
              <a:t>cover </a:t>
            </a:r>
            <a:r>
              <a:rPr sz="1900" spc="-25" dirty="0">
                <a:latin typeface="Arial"/>
                <a:cs typeface="Arial"/>
              </a:rPr>
              <a:t>the </a:t>
            </a:r>
            <a:r>
              <a:rPr sz="1900" spc="-120" dirty="0">
                <a:latin typeface="Arial"/>
                <a:cs typeface="Arial"/>
              </a:rPr>
              <a:t>eye  </a:t>
            </a:r>
            <a:r>
              <a:rPr sz="1900" spc="10" dirty="0">
                <a:latin typeface="Arial"/>
                <a:cs typeface="Arial"/>
              </a:rPr>
              <a:t>with </a:t>
            </a:r>
            <a:r>
              <a:rPr sz="1900" spc="-150" dirty="0">
                <a:latin typeface="Arial"/>
                <a:cs typeface="Arial"/>
              </a:rPr>
              <a:t>a </a:t>
            </a:r>
            <a:r>
              <a:rPr sz="1900" spc="-55" dirty="0">
                <a:latin typeface="Arial"/>
                <a:cs typeface="Arial"/>
              </a:rPr>
              <a:t>metal </a:t>
            </a:r>
            <a:r>
              <a:rPr sz="1900" spc="-120" dirty="0">
                <a:latin typeface="Arial"/>
                <a:cs typeface="Arial"/>
              </a:rPr>
              <a:t>eye </a:t>
            </a:r>
            <a:r>
              <a:rPr sz="1900" spc="-75" dirty="0">
                <a:latin typeface="Arial"/>
                <a:cs typeface="Arial"/>
              </a:rPr>
              <a:t>shield </a:t>
            </a:r>
            <a:r>
              <a:rPr sz="1900" b="1" spc="-90" dirty="0">
                <a:latin typeface="Trebuchet MS"/>
                <a:cs typeface="Trebuchet MS"/>
              </a:rPr>
              <a:t>and </a:t>
            </a:r>
            <a:r>
              <a:rPr sz="1900" b="1" spc="-105" dirty="0">
                <a:latin typeface="Trebuchet MS"/>
                <a:cs typeface="Trebuchet MS"/>
              </a:rPr>
              <a:t>consult </a:t>
            </a:r>
            <a:r>
              <a:rPr sz="1900" b="1" spc="-85" dirty="0">
                <a:latin typeface="Trebuchet MS"/>
                <a:cs typeface="Trebuchet MS"/>
              </a:rPr>
              <a:t>ophthalmology  </a:t>
            </a:r>
            <a:r>
              <a:rPr sz="1900" b="1" spc="-110" dirty="0">
                <a:latin typeface="Trebuchet MS"/>
                <a:cs typeface="Trebuchet MS"/>
              </a:rPr>
              <a:t>immediately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255904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Times New Roman"/>
                <a:cs typeface="Times New Roman"/>
              </a:rPr>
              <a:t>Clinical features : Decreased visual </a:t>
            </a:r>
            <a:r>
              <a:rPr sz="1900" spc="-20" dirty="0">
                <a:latin typeface="Times New Roman"/>
                <a:cs typeface="Times New Roman"/>
              </a:rPr>
              <a:t>acuity, </a:t>
            </a:r>
            <a:r>
              <a:rPr sz="1900" spc="-5" dirty="0">
                <a:latin typeface="Times New Roman"/>
                <a:cs typeface="Times New Roman"/>
              </a:rPr>
              <a:t>an  irregular or teardrop-shaped pupil, an </a:t>
            </a:r>
            <a:r>
              <a:rPr sz="1900" spc="-10" dirty="0">
                <a:latin typeface="Times New Roman"/>
                <a:cs typeface="Times New Roman"/>
              </a:rPr>
              <a:t>afferent  </a:t>
            </a:r>
            <a:r>
              <a:rPr sz="1900" spc="-5" dirty="0">
                <a:latin typeface="Times New Roman"/>
                <a:cs typeface="Times New Roman"/>
              </a:rPr>
              <a:t>pupillary defect, shallow anterior </a:t>
            </a:r>
            <a:r>
              <a:rPr sz="1900" spc="-15" dirty="0">
                <a:latin typeface="Times New Roman"/>
                <a:cs typeface="Times New Roman"/>
              </a:rPr>
              <a:t>chamber,  </a:t>
            </a:r>
            <a:r>
              <a:rPr sz="1900" spc="-5" dirty="0">
                <a:latin typeface="Times New Roman"/>
                <a:cs typeface="Times New Roman"/>
              </a:rPr>
              <a:t>hyphema, positive </a:t>
            </a:r>
            <a:r>
              <a:rPr sz="1900" spc="-10" dirty="0">
                <a:latin typeface="Times New Roman"/>
                <a:cs typeface="Times New Roman"/>
              </a:rPr>
              <a:t>Seidel </a:t>
            </a:r>
            <a:r>
              <a:rPr sz="1900" spc="-5" dirty="0">
                <a:latin typeface="Times New Roman"/>
                <a:cs typeface="Times New Roman"/>
              </a:rPr>
              <a:t>test, and lens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dislocation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355600" marR="37465" indent="-342900" algn="just">
              <a:lnSpc>
                <a:spcPts val="1820"/>
              </a:lnSpc>
              <a:buFont typeface="Arial"/>
              <a:buChar char="•"/>
              <a:tabLst>
                <a:tab pos="416559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Presence </a:t>
            </a:r>
            <a:r>
              <a:rPr sz="1900" b="1" spc="-5" dirty="0">
                <a:latin typeface="Times New Roman"/>
                <a:cs typeface="Times New Roman"/>
              </a:rPr>
              <a:t>of a large subconjunctival </a:t>
            </a:r>
            <a:r>
              <a:rPr sz="1900" b="1" spc="-10" dirty="0">
                <a:latin typeface="Times New Roman"/>
                <a:cs typeface="Times New Roman"/>
              </a:rPr>
              <a:t>hemorrhage  </a:t>
            </a:r>
            <a:r>
              <a:rPr sz="1900" b="1" spc="-5" dirty="0">
                <a:latin typeface="Times New Roman"/>
                <a:cs typeface="Times New Roman"/>
              </a:rPr>
              <a:t>involving the </a:t>
            </a:r>
            <a:r>
              <a:rPr sz="1900" spc="-5" dirty="0">
                <a:latin typeface="Times New Roman"/>
                <a:cs typeface="Times New Roman"/>
              </a:rPr>
              <a:t>entire sclera or hemorrhagic </a:t>
            </a:r>
            <a:r>
              <a:rPr sz="1900" spc="-10" dirty="0">
                <a:latin typeface="Times New Roman"/>
                <a:cs typeface="Times New Roman"/>
              </a:rPr>
              <a:t>chemosis  </a:t>
            </a:r>
            <a:r>
              <a:rPr sz="1900" spc="-5" dirty="0">
                <a:latin typeface="Times New Roman"/>
                <a:cs typeface="Times New Roman"/>
              </a:rPr>
              <a:t>(bullous, raised subconjunctival hemorrhage) is very  suspicious for </a:t>
            </a:r>
            <a:r>
              <a:rPr sz="1900" dirty="0">
                <a:latin typeface="Times New Roman"/>
                <a:cs typeface="Times New Roman"/>
              </a:rPr>
              <a:t>rupture </a:t>
            </a:r>
            <a:r>
              <a:rPr sz="1900" spc="-5" dirty="0">
                <a:latin typeface="Times New Roman"/>
                <a:cs typeface="Times New Roman"/>
              </a:rPr>
              <a:t>of the globe 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9842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latin typeface="Times New Roman"/>
                <a:cs typeface="Times New Roman"/>
              </a:rPr>
              <a:t>Uveal </a:t>
            </a:r>
            <a:r>
              <a:rPr sz="1900" spc="-5" dirty="0">
                <a:latin typeface="Times New Roman"/>
                <a:cs typeface="Times New Roman"/>
              </a:rPr>
              <a:t>prolapse through a scleral </a:t>
            </a:r>
            <a:r>
              <a:rPr sz="1900" spc="-10" dirty="0">
                <a:latin typeface="Times New Roman"/>
                <a:cs typeface="Times New Roman"/>
              </a:rPr>
              <a:t>wound </a:t>
            </a:r>
            <a:r>
              <a:rPr sz="1900" spc="-15" dirty="0">
                <a:latin typeface="Times New Roman"/>
                <a:cs typeface="Times New Roman"/>
              </a:rPr>
              <a:t>may </a:t>
            </a:r>
            <a:r>
              <a:rPr sz="1900" spc="-5" dirty="0">
                <a:latin typeface="Times New Roman"/>
                <a:cs typeface="Times New Roman"/>
              </a:rPr>
              <a:t>appear  as a brownish-black discoloration against the </a:t>
            </a:r>
            <a:r>
              <a:rPr sz="1900" spc="-10" dirty="0">
                <a:latin typeface="Times New Roman"/>
                <a:cs typeface="Times New Roman"/>
              </a:rPr>
              <a:t>white  </a:t>
            </a:r>
            <a:r>
              <a:rPr sz="1900" spc="-5" dirty="0">
                <a:latin typeface="Times New Roman"/>
                <a:cs typeface="Times New Roman"/>
              </a:rPr>
              <a:t>sclera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52400"/>
            <a:ext cx="2877312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1905000"/>
            <a:ext cx="28956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4495800"/>
            <a:ext cx="28194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501010"/>
            <a:ext cx="7955280" cy="34645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  <a:tab pos="1800860" algn="l"/>
              </a:tabLst>
            </a:pPr>
            <a:r>
              <a:rPr sz="2400" spc="-5" dirty="0">
                <a:latin typeface="Times New Roman"/>
                <a:cs typeface="Times New Roman"/>
              </a:rPr>
              <a:t>US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well </a:t>
            </a:r>
            <a:r>
              <a:rPr sz="2400" dirty="0">
                <a:latin typeface="Times New Roman"/>
                <a:cs typeface="Times New Roman"/>
              </a:rPr>
              <a:t>as both direct and indirect </a:t>
            </a:r>
            <a:r>
              <a:rPr sz="2400" spc="-5" dirty="0">
                <a:latin typeface="Times New Roman"/>
                <a:cs typeface="Times New Roman"/>
              </a:rPr>
              <a:t>ophthalmoscopy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helpful  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locating	orbital and intraocular foreign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bodies.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Immediate ophthalmologic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consultation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Broad-spectrum </a:t>
            </a:r>
            <a:r>
              <a:rPr sz="2400" dirty="0">
                <a:latin typeface="Times New Roman"/>
                <a:cs typeface="Times New Roman"/>
              </a:rPr>
              <a:t>IV </a:t>
            </a:r>
            <a:r>
              <a:rPr sz="2400" spc="-5" dirty="0">
                <a:latin typeface="Times New Roman"/>
                <a:cs typeface="Times New Roman"/>
              </a:rPr>
              <a:t>antibiotics </a:t>
            </a:r>
            <a:r>
              <a:rPr sz="2400" dirty="0">
                <a:latin typeface="Times New Roman"/>
                <a:cs typeface="Times New Roman"/>
              </a:rPr>
              <a:t>and TT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administered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Provide sedation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analgesia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  <a:tab pos="7162800" algn="l"/>
              </a:tabLst>
            </a:pPr>
            <a:r>
              <a:rPr sz="2400" spc="-5" dirty="0">
                <a:latin typeface="Times New Roman"/>
                <a:cs typeface="Times New Roman"/>
              </a:rPr>
              <a:t>Administer </a:t>
            </a:r>
            <a:r>
              <a:rPr sz="2400" dirty="0">
                <a:latin typeface="Times New Roman"/>
                <a:cs typeface="Times New Roman"/>
              </a:rPr>
              <a:t>antiemetic agents to prevent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IOP	and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extrusion of intraocular contents from </a:t>
            </a:r>
            <a:r>
              <a:rPr sz="2400" spc="-5" dirty="0">
                <a:latin typeface="Times New Roman"/>
                <a:cs typeface="Times New Roman"/>
              </a:rPr>
              <a:t>vomiting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retching.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patient </a:t>
            </a:r>
            <a:r>
              <a:rPr sz="2400" spc="-5" dirty="0">
                <a:latin typeface="Times New Roman"/>
                <a:cs typeface="Times New Roman"/>
              </a:rPr>
              <a:t>should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maintained NPO, </a:t>
            </a:r>
            <a:r>
              <a:rPr sz="2400" dirty="0">
                <a:latin typeface="Times New Roman"/>
                <a:cs typeface="Times New Roman"/>
              </a:rPr>
              <a:t>anticipating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surgery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5600" y="228600"/>
            <a:ext cx="35814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615" dirty="0"/>
              <a:t>RETROBULBAR</a:t>
            </a:r>
            <a:r>
              <a:rPr spc="-275" dirty="0"/>
              <a:t> </a:t>
            </a:r>
            <a:r>
              <a:rPr spc="-420" dirty="0"/>
              <a:t>HEMATOMA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90802"/>
            <a:ext cx="8034020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51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Severe </a:t>
            </a:r>
            <a:r>
              <a:rPr sz="2200" dirty="0">
                <a:latin typeface="Times New Roman"/>
                <a:cs typeface="Times New Roman"/>
              </a:rPr>
              <a:t>blunt </a:t>
            </a:r>
            <a:r>
              <a:rPr sz="2200" spc="-5" dirty="0">
                <a:latin typeface="Times New Roman"/>
                <a:cs typeface="Times New Roman"/>
              </a:rPr>
              <a:t>trauma to </a:t>
            </a:r>
            <a:r>
              <a:rPr sz="2200" dirty="0">
                <a:latin typeface="Times New Roman"/>
                <a:cs typeface="Times New Roman"/>
              </a:rPr>
              <a:t>the orbit </a:t>
            </a:r>
            <a:r>
              <a:rPr sz="2200" spc="-5" dirty="0">
                <a:latin typeface="Times New Roman"/>
                <a:cs typeface="Times New Roman"/>
              </a:rPr>
              <a:t>can occasionally cause a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retrobulbar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latin typeface="Times New Roman"/>
                <a:cs typeface="Times New Roman"/>
              </a:rPr>
              <a:t>hematoma.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617855" indent="-342900">
              <a:lnSpc>
                <a:spcPts val="23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Abrupt increase in IOP cause decreased </a:t>
            </a:r>
            <a:r>
              <a:rPr sz="2200" dirty="0">
                <a:latin typeface="Times New Roman"/>
                <a:cs typeface="Times New Roman"/>
              </a:rPr>
              <a:t>blood </a:t>
            </a:r>
            <a:r>
              <a:rPr sz="2200" spc="-5" dirty="0">
                <a:latin typeface="Times New Roman"/>
                <a:cs typeface="Times New Roman"/>
              </a:rPr>
              <a:t>flow to </a:t>
            </a:r>
            <a:r>
              <a:rPr sz="2200" dirty="0">
                <a:latin typeface="Times New Roman"/>
                <a:cs typeface="Times New Roman"/>
              </a:rPr>
              <a:t>the optic  </a:t>
            </a:r>
            <a:r>
              <a:rPr sz="2200" spc="-5" dirty="0">
                <a:latin typeface="Times New Roman"/>
                <a:cs typeface="Times New Roman"/>
              </a:rPr>
              <a:t>nerve and loss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vision.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Pain, proptosis, and decreasing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vision.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A CT </a:t>
            </a:r>
            <a:r>
              <a:rPr sz="2200" spc="-10" dirty="0">
                <a:latin typeface="Times New Roman"/>
                <a:cs typeface="Times New Roman"/>
              </a:rPr>
              <a:t>scan </a:t>
            </a:r>
            <a:r>
              <a:rPr sz="2200" dirty="0">
                <a:latin typeface="Times New Roman"/>
                <a:cs typeface="Times New Roman"/>
              </a:rPr>
              <a:t>of the orbit </a:t>
            </a:r>
            <a:r>
              <a:rPr sz="2200" spc="-10" dirty="0">
                <a:latin typeface="Times New Roman"/>
                <a:cs typeface="Times New Roman"/>
              </a:rPr>
              <a:t>will </a:t>
            </a:r>
            <a:r>
              <a:rPr sz="2200" spc="-5" dirty="0">
                <a:latin typeface="Times New Roman"/>
                <a:cs typeface="Times New Roman"/>
              </a:rPr>
              <a:t>demonstrate retrobulbar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hemorrhage.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marR="1148715" indent="-342900">
              <a:lnSpc>
                <a:spcPts val="2380"/>
              </a:lnSpc>
              <a:buFont typeface="Arial"/>
              <a:buChar char="•"/>
              <a:tabLst>
                <a:tab pos="410209" algn="l"/>
                <a:tab pos="410845" algn="l"/>
              </a:tabLst>
            </a:pPr>
            <a:r>
              <a:rPr sz="2200" spc="-5" dirty="0">
                <a:latin typeface="Times New Roman"/>
                <a:cs typeface="Times New Roman"/>
              </a:rPr>
              <a:t>An intraocular pressure &gt;40 </a:t>
            </a:r>
            <a:r>
              <a:rPr sz="2200" spc="-15" dirty="0">
                <a:latin typeface="Times New Roman"/>
                <a:cs typeface="Times New Roman"/>
              </a:rPr>
              <a:t>mm </a:t>
            </a:r>
            <a:r>
              <a:rPr sz="2200" spc="-5" dirty="0">
                <a:latin typeface="Times New Roman"/>
                <a:cs typeface="Times New Roman"/>
              </a:rPr>
              <a:t>Hg is a consideration </a:t>
            </a:r>
            <a:r>
              <a:rPr sz="2200" dirty="0">
                <a:latin typeface="Times New Roman"/>
                <a:cs typeface="Times New Roman"/>
              </a:rPr>
              <a:t>for  </a:t>
            </a:r>
            <a:r>
              <a:rPr sz="2200" spc="-10" dirty="0">
                <a:latin typeface="Times New Roman"/>
                <a:cs typeface="Times New Roman"/>
              </a:rPr>
              <a:t>emergency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canthotomy.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621" y="694690"/>
            <a:ext cx="42545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4215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Times New Roman"/>
                <a:cs typeface="Times New Roman"/>
              </a:rPr>
              <a:t>CHEMICAL  </a:t>
            </a:r>
            <a:r>
              <a:rPr sz="4000" b="1" spc="-5" dirty="0">
                <a:latin typeface="Times New Roman"/>
                <a:cs typeface="Times New Roman"/>
              </a:rPr>
              <a:t>OCULAR</a:t>
            </a:r>
            <a:r>
              <a:rPr sz="4000" b="1" spc="-60" dirty="0">
                <a:latin typeface="Times New Roman"/>
                <a:cs typeface="Times New Roman"/>
              </a:rPr>
              <a:t> </a:t>
            </a:r>
            <a:r>
              <a:rPr sz="4000" b="1" spc="-30" dirty="0">
                <a:latin typeface="Times New Roman"/>
                <a:cs typeface="Times New Roman"/>
              </a:rPr>
              <a:t>INJURY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613786"/>
            <a:ext cx="8023225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Complications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chemical </a:t>
            </a:r>
            <a:r>
              <a:rPr sz="2400" dirty="0">
                <a:latin typeface="Times New Roman"/>
                <a:cs typeface="Times New Roman"/>
              </a:rPr>
              <a:t>burns to the eye include scarring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the cornea </a:t>
            </a:r>
            <a:r>
              <a:rPr sz="2400" spc="-5" dirty="0">
                <a:latin typeface="Times New Roman"/>
                <a:cs typeface="Times New Roman"/>
              </a:rPr>
              <a:t>with permanent </a:t>
            </a:r>
            <a:r>
              <a:rPr sz="2400" dirty="0">
                <a:latin typeface="Times New Roman"/>
                <a:cs typeface="Times New Roman"/>
              </a:rPr>
              <a:t>loss of </a:t>
            </a:r>
            <a:r>
              <a:rPr sz="2400" spc="-5" dirty="0">
                <a:latin typeface="Times New Roman"/>
                <a:cs typeface="Times New Roman"/>
              </a:rPr>
              <a:t>vision </a:t>
            </a:r>
            <a:r>
              <a:rPr sz="2400" dirty="0">
                <a:latin typeface="Times New Roman"/>
                <a:cs typeface="Times New Roman"/>
              </a:rPr>
              <a:t>and loss of the eye  due to corneal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perforation.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5049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Irrigation of the eyes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1 to 2 L of </a:t>
            </a:r>
            <a:r>
              <a:rPr sz="2400" spc="-5" dirty="0">
                <a:latin typeface="Times New Roman"/>
                <a:cs typeface="Times New Roman"/>
              </a:rPr>
              <a:t>NS must </a:t>
            </a:r>
            <a:r>
              <a:rPr sz="2400" dirty="0">
                <a:latin typeface="Times New Roman"/>
                <a:cs typeface="Times New Roman"/>
              </a:rPr>
              <a:t>be done  </a:t>
            </a:r>
            <a:r>
              <a:rPr sz="2400" spc="-5" dirty="0">
                <a:latin typeface="Times New Roman"/>
                <a:cs typeface="Times New Roman"/>
              </a:rPr>
              <a:t>immediately </a:t>
            </a:r>
            <a:r>
              <a:rPr sz="2400" dirty="0">
                <a:latin typeface="Times New Roman"/>
                <a:cs typeface="Times New Roman"/>
              </a:rPr>
              <a:t>and before any examination, including testing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vision.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799" y="152388"/>
            <a:ext cx="3124210" cy="2191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276" y="914400"/>
            <a:ext cx="8390723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380" y="461899"/>
            <a:ext cx="60940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9" dirty="0"/>
              <a:t>ALKALI </a:t>
            </a:r>
            <a:r>
              <a:rPr spc="-400" dirty="0"/>
              <a:t>AND </a:t>
            </a:r>
            <a:r>
              <a:rPr spc="-465" dirty="0"/>
              <a:t>ACID</a:t>
            </a:r>
            <a:r>
              <a:rPr spc="-600" dirty="0"/>
              <a:t> </a:t>
            </a:r>
            <a:r>
              <a:rPr spc="-535" dirty="0"/>
              <a:t>INJURIES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7273"/>
            <a:ext cx="5767705" cy="45186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88265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spc="-5" dirty="0">
                <a:latin typeface="Times New Roman"/>
                <a:cs typeface="Times New Roman"/>
              </a:rPr>
              <a:t>serious alkali </a:t>
            </a:r>
            <a:r>
              <a:rPr sz="2200" dirty="0">
                <a:latin typeface="Times New Roman"/>
                <a:cs typeface="Times New Roman"/>
              </a:rPr>
              <a:t>injuries </a:t>
            </a:r>
            <a:r>
              <a:rPr sz="2200" spc="-5" dirty="0">
                <a:latin typeface="Times New Roman"/>
                <a:cs typeface="Times New Roman"/>
              </a:rPr>
              <a:t>are associated  with </a:t>
            </a:r>
            <a:r>
              <a:rPr sz="2200" spc="-10" dirty="0">
                <a:latin typeface="Times New Roman"/>
                <a:cs typeface="Times New Roman"/>
              </a:rPr>
              <a:t>ammonia </a:t>
            </a:r>
            <a:r>
              <a:rPr sz="2200" spc="-5" dirty="0">
                <a:latin typeface="Times New Roman"/>
                <a:cs typeface="Times New Roman"/>
              </a:rPr>
              <a:t>found in many household  cleaners, and </a:t>
            </a:r>
            <a:r>
              <a:rPr sz="2200" dirty="0">
                <a:latin typeface="Times New Roman"/>
                <a:cs typeface="Times New Roman"/>
              </a:rPr>
              <a:t>lye, </a:t>
            </a:r>
            <a:r>
              <a:rPr sz="2200" spc="-5" dirty="0">
                <a:latin typeface="Times New Roman"/>
                <a:cs typeface="Times New Roman"/>
              </a:rPr>
              <a:t>a </a:t>
            </a:r>
            <a:r>
              <a:rPr sz="2200" spc="-10" dirty="0">
                <a:latin typeface="Times New Roman"/>
                <a:cs typeface="Times New Roman"/>
              </a:rPr>
              <a:t>common </a:t>
            </a:r>
            <a:r>
              <a:rPr sz="2200" spc="-5" dirty="0">
                <a:latin typeface="Times New Roman"/>
                <a:cs typeface="Times New Roman"/>
              </a:rPr>
              <a:t>ingredient in drain  cleaners.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40" dirty="0">
                <a:latin typeface="Times New Roman"/>
                <a:cs typeface="Times New Roman"/>
              </a:rPr>
              <a:t>Lye </a:t>
            </a:r>
            <a:r>
              <a:rPr sz="2200" spc="-5" dirty="0">
                <a:latin typeface="Times New Roman"/>
                <a:cs typeface="Times New Roman"/>
              </a:rPr>
              <a:t>is also a component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concrete.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Alkali </a:t>
            </a:r>
            <a:r>
              <a:rPr sz="2200" dirty="0">
                <a:latin typeface="Times New Roman"/>
                <a:cs typeface="Times New Roman"/>
              </a:rPr>
              <a:t>injuries </a:t>
            </a:r>
            <a:r>
              <a:rPr sz="2200" spc="-5" dirty="0">
                <a:latin typeface="Times New Roman"/>
                <a:cs typeface="Times New Roman"/>
              </a:rPr>
              <a:t>cause a liquefaction necrosis,  characterized </a:t>
            </a:r>
            <a:r>
              <a:rPr sz="2200" dirty="0">
                <a:latin typeface="Times New Roman"/>
                <a:cs typeface="Times New Roman"/>
              </a:rPr>
              <a:t>by denaturing of proteins </a:t>
            </a:r>
            <a:r>
              <a:rPr sz="2200" spc="-5" dirty="0">
                <a:latin typeface="Times New Roman"/>
                <a:cs typeface="Times New Roman"/>
              </a:rPr>
              <a:t>and  saponification of fats, allowing deep penetration  into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tissue.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214629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Acid </a:t>
            </a:r>
            <a:r>
              <a:rPr sz="2200" spc="-5" dirty="0">
                <a:latin typeface="Times New Roman"/>
                <a:cs typeface="Times New Roman"/>
              </a:rPr>
              <a:t>causes coagulation necrosis, with  </a:t>
            </a:r>
            <a:r>
              <a:rPr sz="2200" dirty="0">
                <a:latin typeface="Times New Roman"/>
                <a:cs typeface="Times New Roman"/>
              </a:rPr>
              <a:t>denaturing of protein </a:t>
            </a:r>
            <a:r>
              <a:rPr sz="2200" spc="-5" dirty="0">
                <a:latin typeface="Times New Roman"/>
                <a:cs typeface="Times New Roman"/>
              </a:rPr>
              <a:t>forming a coagulum that  acts as a barrier to further tissue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penetration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1447800"/>
            <a:ext cx="1892807" cy="4671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013205"/>
            <a:ext cx="489966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Irrigation </a:t>
            </a:r>
            <a:r>
              <a:rPr sz="2400" spc="-5" dirty="0">
                <a:latin typeface="Times New Roman"/>
                <a:cs typeface="Times New Roman"/>
              </a:rPr>
              <a:t>should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sterile </a:t>
            </a:r>
            <a:r>
              <a:rPr sz="2400" spc="-5" dirty="0">
                <a:latin typeface="Times New Roman"/>
                <a:cs typeface="Times New Roman"/>
              </a:rPr>
              <a:t>NS  </a:t>
            </a:r>
            <a:r>
              <a:rPr sz="2400" dirty="0">
                <a:latin typeface="Times New Roman"/>
                <a:cs typeface="Times New Roman"/>
              </a:rPr>
              <a:t>or other isotonic </a:t>
            </a:r>
            <a:r>
              <a:rPr sz="2400" spc="-5" dirty="0">
                <a:latin typeface="Times New Roman"/>
                <a:cs typeface="Times New Roman"/>
              </a:rPr>
              <a:t>solution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10" dirty="0">
                <a:latin typeface="Times New Roman"/>
                <a:cs typeface="Times New Roman"/>
              </a:rPr>
              <a:t>may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 instilled into the eye via a </a:t>
            </a:r>
            <a:r>
              <a:rPr sz="2400" spc="-10" dirty="0">
                <a:latin typeface="Times New Roman"/>
                <a:cs typeface="Times New Roman"/>
              </a:rPr>
              <a:t>Morgan  </a:t>
            </a:r>
            <a:r>
              <a:rPr sz="2400" dirty="0">
                <a:latin typeface="Times New Roman"/>
                <a:cs typeface="Times New Roman"/>
              </a:rPr>
              <a:t>Lens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1493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If the pH is &gt;7.4, continue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irrigation  until the pH </a:t>
            </a:r>
            <a:r>
              <a:rPr sz="2400" spc="-5" dirty="0">
                <a:latin typeface="Times New Roman"/>
                <a:cs typeface="Times New Roman"/>
              </a:rPr>
              <a:t>remains </a:t>
            </a:r>
            <a:r>
              <a:rPr sz="2400" dirty="0">
                <a:latin typeface="Times New Roman"/>
                <a:cs typeface="Times New Roman"/>
              </a:rPr>
              <a:t>neutral 30  </a:t>
            </a:r>
            <a:r>
              <a:rPr sz="2400" spc="-5" dirty="0">
                <a:latin typeface="Times New Roman"/>
                <a:cs typeface="Times New Roman"/>
              </a:rPr>
              <a:t>minutes </a:t>
            </a:r>
            <a:r>
              <a:rPr sz="2400" dirty="0">
                <a:latin typeface="Times New Roman"/>
                <a:cs typeface="Times New Roman"/>
              </a:rPr>
              <a:t>after the last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irrigation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2032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Conjunctival injection and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chemosis,  scleral </a:t>
            </a:r>
            <a:r>
              <a:rPr sz="2400" dirty="0">
                <a:latin typeface="Times New Roman"/>
                <a:cs typeface="Times New Roman"/>
              </a:rPr>
              <a:t>whitening, </a:t>
            </a:r>
            <a:r>
              <a:rPr sz="2400" spc="-5" dirty="0">
                <a:latin typeface="Times New Roman"/>
                <a:cs typeface="Times New Roman"/>
              </a:rPr>
              <a:t>secondary </a:t>
            </a:r>
            <a:r>
              <a:rPr sz="2400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ischemia </a:t>
            </a:r>
            <a:r>
              <a:rPr sz="2400" dirty="0">
                <a:latin typeface="Times New Roman"/>
                <a:cs typeface="Times New Roman"/>
              </a:rPr>
              <a:t>and blood vessel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injury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200" y="1295400"/>
            <a:ext cx="30480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2805"/>
            <a:ext cx="7972425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Patients </a:t>
            </a:r>
            <a:r>
              <a:rPr sz="2400" spc="-5" dirty="0">
                <a:latin typeface="Times New Roman"/>
                <a:cs typeface="Times New Roman"/>
              </a:rPr>
              <a:t>with chemosis (edema </a:t>
            </a:r>
            <a:r>
              <a:rPr sz="2400" dirty="0">
                <a:latin typeface="Times New Roman"/>
                <a:cs typeface="Times New Roman"/>
              </a:rPr>
              <a:t>of the bulbar conjunctiva  overlying the </a:t>
            </a:r>
            <a:r>
              <a:rPr sz="2400" spc="-5" dirty="0">
                <a:latin typeface="Times New Roman"/>
                <a:cs typeface="Times New Roman"/>
              </a:rPr>
              <a:t>white </a:t>
            </a:r>
            <a:r>
              <a:rPr sz="2400" dirty="0">
                <a:latin typeface="Times New Roman"/>
                <a:cs typeface="Times New Roman"/>
              </a:rPr>
              <a:t>sclera) and no corneal or anterior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chamber  </a:t>
            </a:r>
            <a:r>
              <a:rPr sz="2400" dirty="0">
                <a:latin typeface="Times New Roman"/>
                <a:cs typeface="Times New Roman"/>
              </a:rPr>
              <a:t>findings </a:t>
            </a:r>
            <a:r>
              <a:rPr sz="2400" spc="-5" dirty="0">
                <a:latin typeface="Times New Roman"/>
                <a:cs typeface="Times New Roman"/>
              </a:rPr>
              <a:t>should </a:t>
            </a:r>
            <a:r>
              <a:rPr sz="2400" dirty="0">
                <a:latin typeface="Times New Roman"/>
                <a:cs typeface="Times New Roman"/>
              </a:rPr>
              <a:t>be treated after irrigation </a:t>
            </a:r>
            <a:r>
              <a:rPr sz="2400" spc="-5" dirty="0">
                <a:latin typeface="Times New Roman"/>
                <a:cs typeface="Times New Roman"/>
              </a:rPr>
              <a:t>with erythromycin  ointment </a:t>
            </a:r>
            <a:r>
              <a:rPr sz="2400" dirty="0">
                <a:latin typeface="Times New Roman"/>
                <a:cs typeface="Times New Roman"/>
              </a:rPr>
              <a:t>four </a:t>
            </a:r>
            <a:r>
              <a:rPr sz="2400" spc="-5" dirty="0">
                <a:latin typeface="Times New Roman"/>
                <a:cs typeface="Times New Roman"/>
              </a:rPr>
              <a:t>times </a:t>
            </a:r>
            <a:r>
              <a:rPr sz="2400" dirty="0">
                <a:latin typeface="Times New Roman"/>
                <a:cs typeface="Times New Roman"/>
              </a:rPr>
              <a:t>daily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Refer for an </a:t>
            </a:r>
            <a:r>
              <a:rPr sz="2400" spc="-5" dirty="0">
                <a:latin typeface="Times New Roman"/>
                <a:cs typeface="Times New Roman"/>
              </a:rPr>
              <a:t>ophthalmologic </a:t>
            </a:r>
            <a:r>
              <a:rPr sz="2400" dirty="0">
                <a:latin typeface="Times New Roman"/>
                <a:cs typeface="Times New Roman"/>
              </a:rPr>
              <a:t>examination in 24 to 48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hours.</a:t>
            </a:r>
            <a:endParaRPr sz="2400">
              <a:latin typeface="Times New Roman"/>
              <a:cs typeface="Times New Roman"/>
            </a:endParaRPr>
          </a:p>
          <a:p>
            <a:pPr marL="355600" marR="166560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sz="2400" dirty="0">
                <a:latin typeface="Times New Roman"/>
                <a:cs typeface="Times New Roman"/>
              </a:rPr>
              <a:t>These patients are considered to have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“chemical  conjunctivitis.”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A topical cycloplegic agent </a:t>
            </a:r>
            <a:r>
              <a:rPr sz="2400" spc="-5" dirty="0">
                <a:latin typeface="Times New Roman"/>
                <a:cs typeface="Times New Roman"/>
              </a:rPr>
              <a:t>should </a:t>
            </a:r>
            <a:r>
              <a:rPr sz="2400" dirty="0">
                <a:latin typeface="Times New Roman"/>
                <a:cs typeface="Times New Roman"/>
              </a:rPr>
              <a:t>be used three </a:t>
            </a:r>
            <a:r>
              <a:rPr sz="2400" spc="-5" dirty="0">
                <a:latin typeface="Times New Roman"/>
                <a:cs typeface="Times New Roman"/>
              </a:rPr>
              <a:t>times</a:t>
            </a:r>
            <a:r>
              <a:rPr sz="2400" spc="-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daily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for pain reduction if an epithelial defect is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present.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304" y="478663"/>
            <a:ext cx="5025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Times New Roman"/>
                <a:cs typeface="Times New Roman"/>
              </a:rPr>
              <a:t>Closed </a:t>
            </a:r>
            <a:r>
              <a:rPr b="1" dirty="0">
                <a:latin typeface="Times New Roman"/>
                <a:cs typeface="Times New Roman"/>
              </a:rPr>
              <a:t>globe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injuries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7273"/>
            <a:ext cx="7972425" cy="37141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21082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Closed globe </a:t>
            </a:r>
            <a:r>
              <a:rPr sz="2200" spc="-5" dirty="0">
                <a:latin typeface="Times New Roman"/>
                <a:cs typeface="Times New Roman"/>
              </a:rPr>
              <a:t>— Closed globe injuries do </a:t>
            </a:r>
            <a:r>
              <a:rPr sz="2200" dirty="0">
                <a:latin typeface="Times New Roman"/>
                <a:cs typeface="Times New Roman"/>
              </a:rPr>
              <a:t>not </a:t>
            </a:r>
            <a:r>
              <a:rPr sz="2200" spc="-5" dirty="0">
                <a:latin typeface="Times New Roman"/>
                <a:cs typeface="Times New Roman"/>
              </a:rPr>
              <a:t>have full thickness  breaks of </a:t>
            </a:r>
            <a:r>
              <a:rPr sz="2200" dirty="0">
                <a:latin typeface="Times New Roman"/>
                <a:cs typeface="Times New Roman"/>
              </a:rPr>
              <a:t>the eye </a:t>
            </a:r>
            <a:r>
              <a:rPr sz="2200" spc="-5" dirty="0">
                <a:latin typeface="Times New Roman"/>
                <a:cs typeface="Times New Roman"/>
              </a:rPr>
              <a:t>wall. </a:t>
            </a:r>
            <a:r>
              <a:rPr sz="2200" dirty="0">
                <a:latin typeface="Times New Roman"/>
                <a:cs typeface="Times New Roman"/>
              </a:rPr>
              <a:t>They </a:t>
            </a:r>
            <a:r>
              <a:rPr sz="2200" spc="-5" dirty="0">
                <a:latin typeface="Times New Roman"/>
                <a:cs typeface="Times New Roman"/>
              </a:rPr>
              <a:t>are </a:t>
            </a:r>
            <a:r>
              <a:rPr sz="2200" dirty="0">
                <a:latin typeface="Times New Roman"/>
                <a:cs typeface="Times New Roman"/>
              </a:rPr>
              <a:t>further divided </a:t>
            </a:r>
            <a:r>
              <a:rPr sz="2200" spc="-5" dirty="0">
                <a:latin typeface="Times New Roman"/>
                <a:cs typeface="Times New Roman"/>
              </a:rPr>
              <a:t>into lamellar  lacerations (partial thickness wound to </a:t>
            </a:r>
            <a:r>
              <a:rPr sz="2200" dirty="0">
                <a:latin typeface="Times New Roman"/>
                <a:cs typeface="Times New Roman"/>
              </a:rPr>
              <a:t>the eye </a:t>
            </a:r>
            <a:r>
              <a:rPr sz="2200" spc="-10" dirty="0">
                <a:latin typeface="Times New Roman"/>
                <a:cs typeface="Times New Roman"/>
              </a:rPr>
              <a:t>wall)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contusions  (no </a:t>
            </a:r>
            <a:r>
              <a:rPr sz="2200" dirty="0">
                <a:latin typeface="Times New Roman"/>
                <a:cs typeface="Times New Roman"/>
              </a:rPr>
              <a:t>eye </a:t>
            </a:r>
            <a:r>
              <a:rPr sz="2200" spc="-10" dirty="0">
                <a:latin typeface="Times New Roman"/>
                <a:cs typeface="Times New Roman"/>
              </a:rPr>
              <a:t>wall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wound).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Thus,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following </a:t>
            </a:r>
            <a:r>
              <a:rPr sz="2200" dirty="0">
                <a:latin typeface="Times New Roman"/>
                <a:cs typeface="Times New Roman"/>
              </a:rPr>
              <a:t>injuries </a:t>
            </a:r>
            <a:r>
              <a:rPr sz="2200" spc="-5" dirty="0">
                <a:latin typeface="Times New Roman"/>
                <a:cs typeface="Times New Roman"/>
              </a:rPr>
              <a:t>are also lamellar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lacerations: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●</a:t>
            </a:r>
            <a:r>
              <a:rPr sz="2200" b="1" spc="-5" dirty="0">
                <a:latin typeface="Times New Roman"/>
                <a:cs typeface="Times New Roman"/>
              </a:rPr>
              <a:t>Conjunctival laceration </a:t>
            </a:r>
            <a:r>
              <a:rPr sz="2200" spc="-5" dirty="0">
                <a:latin typeface="Times New Roman"/>
                <a:cs typeface="Times New Roman"/>
              </a:rPr>
              <a:t>– Full thickness break </a:t>
            </a:r>
            <a:r>
              <a:rPr sz="2200" dirty="0">
                <a:latin typeface="Times New Roman"/>
                <a:cs typeface="Times New Roman"/>
              </a:rPr>
              <a:t>of the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conjunctiva</a:t>
            </a:r>
            <a:endParaRPr sz="2200">
              <a:latin typeface="Times New Roman"/>
              <a:cs typeface="Times New Roman"/>
            </a:endParaRPr>
          </a:p>
          <a:p>
            <a:pPr marL="355600" marR="100076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●</a:t>
            </a:r>
            <a:r>
              <a:rPr sz="2200" b="1" spc="-5" dirty="0">
                <a:latin typeface="Times New Roman"/>
                <a:cs typeface="Times New Roman"/>
              </a:rPr>
              <a:t>Partial thickness </a:t>
            </a:r>
            <a:r>
              <a:rPr sz="2200" b="1" spc="-10" dirty="0">
                <a:latin typeface="Times New Roman"/>
                <a:cs typeface="Times New Roman"/>
              </a:rPr>
              <a:t>scleral </a:t>
            </a:r>
            <a:r>
              <a:rPr sz="2200" b="1" spc="-5" dirty="0">
                <a:latin typeface="Times New Roman"/>
                <a:cs typeface="Times New Roman"/>
              </a:rPr>
              <a:t>laceration </a:t>
            </a:r>
            <a:r>
              <a:rPr sz="2200" spc="-5" dirty="0">
                <a:latin typeface="Times New Roman"/>
                <a:cs typeface="Times New Roman"/>
              </a:rPr>
              <a:t>– Incomplete </a:t>
            </a:r>
            <a:r>
              <a:rPr sz="2200" spc="-10" dirty="0">
                <a:latin typeface="Times New Roman"/>
                <a:cs typeface="Times New Roman"/>
              </a:rPr>
              <a:t>scleral  </a:t>
            </a:r>
            <a:r>
              <a:rPr sz="2200" spc="-5" dirty="0">
                <a:latin typeface="Times New Roman"/>
                <a:cs typeface="Times New Roman"/>
              </a:rPr>
              <a:t>break </a:t>
            </a:r>
            <a:r>
              <a:rPr sz="2200" b="1" spc="-5" dirty="0">
                <a:latin typeface="Times New Roman"/>
                <a:cs typeface="Times New Roman"/>
              </a:rPr>
              <a:t>not </a:t>
            </a:r>
            <a:r>
              <a:rPr sz="2200" spc="-5" dirty="0">
                <a:latin typeface="Times New Roman"/>
                <a:cs typeface="Times New Roman"/>
              </a:rPr>
              <a:t>to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level </a:t>
            </a:r>
            <a:r>
              <a:rPr sz="2200" dirty="0">
                <a:latin typeface="Times New Roman"/>
                <a:cs typeface="Times New Roman"/>
              </a:rPr>
              <a:t>of 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choroid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●</a:t>
            </a:r>
            <a:r>
              <a:rPr sz="2200" b="1" spc="-5" dirty="0">
                <a:latin typeface="Times New Roman"/>
                <a:cs typeface="Times New Roman"/>
              </a:rPr>
              <a:t>Partial thickness corneal laceration </a:t>
            </a:r>
            <a:r>
              <a:rPr sz="2200" spc="-5" dirty="0">
                <a:latin typeface="Times New Roman"/>
                <a:cs typeface="Times New Roman"/>
              </a:rPr>
              <a:t>– Incomplete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corneal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break </a:t>
            </a:r>
            <a:r>
              <a:rPr sz="2200" b="1" spc="-5" dirty="0">
                <a:latin typeface="Times New Roman"/>
                <a:cs typeface="Times New Roman"/>
              </a:rPr>
              <a:t>without </a:t>
            </a:r>
            <a:r>
              <a:rPr sz="2200" spc="-5" dirty="0">
                <a:latin typeface="Times New Roman"/>
                <a:cs typeface="Times New Roman"/>
              </a:rPr>
              <a:t>loss of </a:t>
            </a:r>
            <a:r>
              <a:rPr sz="2200" dirty="0">
                <a:latin typeface="Times New Roman"/>
                <a:cs typeface="Times New Roman"/>
              </a:rPr>
              <a:t>aqueous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humor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301" y="362839"/>
            <a:ext cx="49568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2610" marR="5080" indent="-550545">
              <a:lnSpc>
                <a:spcPct val="100000"/>
              </a:lnSpc>
              <a:spcBef>
                <a:spcPts val="100"/>
              </a:spcBef>
            </a:pPr>
            <a:r>
              <a:rPr sz="3000" b="1" spc="-50" dirty="0">
                <a:latin typeface="Times New Roman"/>
                <a:cs typeface="Times New Roman"/>
              </a:rPr>
              <a:t>CYANOACRYLATE </a:t>
            </a:r>
            <a:r>
              <a:rPr sz="3000" b="1" dirty="0">
                <a:latin typeface="Times New Roman"/>
                <a:cs typeface="Times New Roman"/>
              </a:rPr>
              <a:t>(SUPER  GLUE/CRAZY</a:t>
            </a:r>
            <a:r>
              <a:rPr sz="3000" b="1" spc="-16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GLUE)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136775"/>
            <a:ext cx="7807959" cy="3996054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marR="164465" indent="-342900">
              <a:lnSpc>
                <a:spcPct val="82700"/>
              </a:lnSpc>
              <a:spcBef>
                <a:spcPts val="595"/>
              </a:spcBef>
              <a:buSzPct val="125000"/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sz="2400" dirty="0">
                <a:latin typeface="Times New Roman"/>
                <a:cs typeface="Times New Roman"/>
              </a:rPr>
              <a:t>Accidental </a:t>
            </a:r>
            <a:r>
              <a:rPr sz="2400" spc="-5" dirty="0">
                <a:latin typeface="Times New Roman"/>
                <a:cs typeface="Times New Roman"/>
              </a:rPr>
              <a:t>instillation </a:t>
            </a:r>
            <a:r>
              <a:rPr sz="2400" dirty="0">
                <a:latin typeface="Times New Roman"/>
                <a:cs typeface="Times New Roman"/>
              </a:rPr>
              <a:t>into the eye and adnexa can cause  adherence of the lids and </a:t>
            </a:r>
            <a:r>
              <a:rPr sz="2400" spc="-5" dirty="0">
                <a:latin typeface="Times New Roman"/>
                <a:cs typeface="Times New Roman"/>
              </a:rPr>
              <a:t>clumps </a:t>
            </a:r>
            <a:r>
              <a:rPr sz="2400" dirty="0">
                <a:latin typeface="Times New Roman"/>
                <a:cs typeface="Times New Roman"/>
              </a:rPr>
              <a:t>of adhesive to form on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cornea.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remove </a:t>
            </a:r>
            <a:r>
              <a:rPr sz="2400" dirty="0">
                <a:latin typeface="Times New Roman"/>
                <a:cs typeface="Times New Roman"/>
              </a:rPr>
              <a:t>crazy glue, instill generous </a:t>
            </a:r>
            <a:r>
              <a:rPr sz="2400" spc="-5" dirty="0">
                <a:latin typeface="Times New Roman"/>
                <a:cs typeface="Times New Roman"/>
              </a:rPr>
              <a:t>amounts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erythromycin ointment </a:t>
            </a:r>
            <a:r>
              <a:rPr sz="2400" dirty="0">
                <a:latin typeface="Times New Roman"/>
                <a:cs typeface="Times New Roman"/>
              </a:rPr>
              <a:t>onto the eye and on the </a:t>
            </a:r>
            <a:r>
              <a:rPr sz="2400" spc="-5" dirty="0">
                <a:latin typeface="Times New Roman"/>
                <a:cs typeface="Times New Roman"/>
              </a:rPr>
              <a:t>surface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eyelids to </a:t>
            </a:r>
            <a:r>
              <a:rPr sz="2400" spc="-5" dirty="0">
                <a:latin typeface="Times New Roman"/>
                <a:cs typeface="Times New Roman"/>
              </a:rPr>
              <a:t>moisten, </a:t>
            </a:r>
            <a:r>
              <a:rPr sz="2400" dirty="0">
                <a:latin typeface="Times New Roman"/>
                <a:cs typeface="Times New Roman"/>
              </a:rPr>
              <a:t>lubricate, and provide antibiotic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coverage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glue </a:t>
            </a:r>
            <a:r>
              <a:rPr sz="2400" spc="-5" dirty="0">
                <a:latin typeface="Times New Roman"/>
                <a:cs typeface="Times New Roman"/>
              </a:rPr>
              <a:t>will </a:t>
            </a:r>
            <a:r>
              <a:rPr sz="2400" dirty="0">
                <a:latin typeface="Times New Roman"/>
                <a:cs typeface="Times New Roman"/>
              </a:rPr>
              <a:t>loosen and </a:t>
            </a:r>
            <a:r>
              <a:rPr sz="2400" spc="-5" dirty="0">
                <a:latin typeface="Times New Roman"/>
                <a:cs typeface="Times New Roman"/>
              </a:rPr>
              <a:t>become </a:t>
            </a:r>
            <a:r>
              <a:rPr sz="2400" dirty="0">
                <a:latin typeface="Times New Roman"/>
                <a:cs typeface="Times New Roman"/>
              </a:rPr>
              <a:t>easier to </a:t>
            </a:r>
            <a:r>
              <a:rPr sz="2400" spc="-5" dirty="0">
                <a:latin typeface="Times New Roman"/>
                <a:cs typeface="Times New Roman"/>
              </a:rPr>
              <a:t>remove </a:t>
            </a:r>
            <a:r>
              <a:rPr sz="2400" dirty="0">
                <a:latin typeface="Times New Roman"/>
                <a:cs typeface="Times New Roman"/>
              </a:rPr>
              <a:t>in 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few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595"/>
              </a:lnSpc>
            </a:pPr>
            <a:r>
              <a:rPr sz="2400" dirty="0">
                <a:latin typeface="Times New Roman"/>
                <a:cs typeface="Times New Roman"/>
              </a:rPr>
              <a:t>days.</a:t>
            </a:r>
            <a:endParaRPr sz="2400">
              <a:latin typeface="Times New Roman"/>
              <a:cs typeface="Times New Roman"/>
            </a:endParaRPr>
          </a:p>
          <a:p>
            <a:pPr marL="355600" marR="42672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Refer </a:t>
            </a:r>
            <a:r>
              <a:rPr sz="2400" dirty="0">
                <a:latin typeface="Times New Roman"/>
                <a:cs typeface="Times New Roman"/>
              </a:rPr>
              <a:t>to an </a:t>
            </a:r>
            <a:r>
              <a:rPr sz="2400" spc="-5" dirty="0">
                <a:latin typeface="Times New Roman"/>
                <a:cs typeface="Times New Roman"/>
              </a:rPr>
              <a:t>ophthalmologist within </a:t>
            </a:r>
            <a:r>
              <a:rPr sz="2400" dirty="0">
                <a:latin typeface="Times New Roman"/>
                <a:cs typeface="Times New Roman"/>
              </a:rPr>
              <a:t>24 hours for </a:t>
            </a:r>
            <a:r>
              <a:rPr sz="2400" spc="-5" dirty="0">
                <a:latin typeface="Times New Roman"/>
                <a:cs typeface="Times New Roman"/>
              </a:rPr>
              <a:t>complete  removal.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228600"/>
            <a:ext cx="2877311" cy="1476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9302" y="461899"/>
            <a:ext cx="20231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90" dirty="0"/>
              <a:t>THE</a:t>
            </a:r>
            <a:r>
              <a:rPr spc="-320" dirty="0"/>
              <a:t> </a:t>
            </a:r>
            <a:r>
              <a:rPr spc="-535" dirty="0"/>
              <a:t>END</a:t>
            </a:r>
          </a:p>
        </p:txBody>
      </p:sp>
      <p:sp>
        <p:nvSpPr>
          <p:cNvPr id="3" name="object 3"/>
          <p:cNvSpPr/>
          <p:nvPr/>
        </p:nvSpPr>
        <p:spPr>
          <a:xfrm>
            <a:off x="2467038" y="1766476"/>
            <a:ext cx="4209922" cy="4257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409571"/>
            <a:ext cx="742759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Other </a:t>
            </a:r>
            <a:r>
              <a:rPr sz="1800" dirty="0">
                <a:latin typeface="Times New Roman"/>
                <a:cs typeface="Times New Roman"/>
              </a:rPr>
              <a:t>closed globe injuries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include: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●</a:t>
            </a:r>
            <a:r>
              <a:rPr sz="1800" b="1" spc="-5" dirty="0">
                <a:latin typeface="Times New Roman"/>
                <a:cs typeface="Times New Roman"/>
              </a:rPr>
              <a:t>Conjunctival </a:t>
            </a:r>
            <a:r>
              <a:rPr sz="1800" b="1" dirty="0">
                <a:latin typeface="Times New Roman"/>
                <a:cs typeface="Times New Roman"/>
              </a:rPr>
              <a:t>abrasion </a:t>
            </a:r>
            <a:r>
              <a:rPr sz="1800" dirty="0">
                <a:latin typeface="Times New Roman"/>
                <a:cs typeface="Times New Roman"/>
              </a:rPr>
              <a:t>– Injury to the epithelium of 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conjunctiva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●</a:t>
            </a:r>
            <a:r>
              <a:rPr sz="1800" b="1" spc="-5" dirty="0">
                <a:latin typeface="Times New Roman"/>
                <a:cs typeface="Times New Roman"/>
              </a:rPr>
              <a:t>Corneal </a:t>
            </a:r>
            <a:r>
              <a:rPr sz="1800" b="1" dirty="0">
                <a:latin typeface="Times New Roman"/>
                <a:cs typeface="Times New Roman"/>
              </a:rPr>
              <a:t>abrasion </a:t>
            </a:r>
            <a:r>
              <a:rPr sz="1800" dirty="0">
                <a:latin typeface="Times New Roman"/>
                <a:cs typeface="Times New Roman"/>
              </a:rPr>
              <a:t>– Injury to the epithelium of 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cornea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●</a:t>
            </a:r>
            <a:r>
              <a:rPr sz="1800" b="1" dirty="0">
                <a:latin typeface="Times New Roman"/>
                <a:cs typeface="Times New Roman"/>
              </a:rPr>
              <a:t>Hyphema </a:t>
            </a:r>
            <a:r>
              <a:rPr sz="1800" dirty="0">
                <a:latin typeface="Times New Roman"/>
                <a:cs typeface="Times New Roman"/>
              </a:rPr>
              <a:t>– Blood in the anterior </a:t>
            </a:r>
            <a:r>
              <a:rPr sz="1800" spc="-5" dirty="0">
                <a:latin typeface="Times New Roman"/>
                <a:cs typeface="Times New Roman"/>
              </a:rPr>
              <a:t>chamber </a:t>
            </a:r>
            <a:r>
              <a:rPr sz="1800" dirty="0">
                <a:latin typeface="Times New Roman"/>
                <a:cs typeface="Times New Roman"/>
              </a:rPr>
              <a:t>of 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eye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19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latin typeface="Times New Roman"/>
                <a:cs typeface="Times New Roman"/>
              </a:rPr>
              <a:t>●</a:t>
            </a:r>
            <a:r>
              <a:rPr sz="1800" b="1" spc="-15" dirty="0">
                <a:latin typeface="Times New Roman"/>
                <a:cs typeface="Times New Roman"/>
              </a:rPr>
              <a:t>Traumatic </a:t>
            </a:r>
            <a:r>
              <a:rPr sz="1800" b="1" dirty="0">
                <a:latin typeface="Times New Roman"/>
                <a:cs typeface="Times New Roman"/>
              </a:rPr>
              <a:t>iritis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Inflammation </a:t>
            </a:r>
            <a:r>
              <a:rPr sz="1800" dirty="0">
                <a:latin typeface="Times New Roman"/>
                <a:cs typeface="Times New Roman"/>
              </a:rPr>
              <a:t>in the anterior </a:t>
            </a:r>
            <a:r>
              <a:rPr sz="1800" spc="-5" dirty="0">
                <a:latin typeface="Times New Roman"/>
                <a:cs typeface="Times New Roman"/>
              </a:rPr>
              <a:t>chamber </a:t>
            </a:r>
            <a:r>
              <a:rPr sz="1800" dirty="0">
                <a:latin typeface="Times New Roman"/>
                <a:cs typeface="Times New Roman"/>
              </a:rPr>
              <a:t>resulting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spc="-5" dirty="0">
                <a:latin typeface="Times New Roman"/>
                <a:cs typeface="Times New Roman"/>
              </a:rPr>
              <a:t>trauma</a:t>
            </a:r>
            <a:endParaRPr sz="1800">
              <a:latin typeface="Times New Roman"/>
              <a:cs typeface="Times New Roman"/>
            </a:endParaRPr>
          </a:p>
          <a:p>
            <a:pPr marL="355600" marR="180975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latin typeface="Times New Roman"/>
                <a:cs typeface="Times New Roman"/>
              </a:rPr>
              <a:t>●</a:t>
            </a:r>
            <a:r>
              <a:rPr sz="1800" b="1" spc="-15" dirty="0">
                <a:latin typeface="Times New Roman"/>
                <a:cs typeface="Times New Roman"/>
              </a:rPr>
              <a:t>Traumatic </a:t>
            </a:r>
            <a:r>
              <a:rPr sz="1800" b="1" spc="-5" dirty="0">
                <a:latin typeface="Times New Roman"/>
                <a:cs typeface="Times New Roman"/>
              </a:rPr>
              <a:t>mydriasis </a:t>
            </a:r>
            <a:r>
              <a:rPr sz="1800" dirty="0">
                <a:latin typeface="Times New Roman"/>
                <a:cs typeface="Times New Roman"/>
              </a:rPr>
              <a:t>– Chronic pupil dilation usually from iris </a:t>
            </a:r>
            <a:r>
              <a:rPr sz="1800" spc="-5" dirty="0">
                <a:latin typeface="Times New Roman"/>
                <a:cs typeface="Times New Roman"/>
              </a:rPr>
              <a:t>sphincter  </a:t>
            </a:r>
            <a:r>
              <a:rPr sz="1800" dirty="0">
                <a:latin typeface="Times New Roman"/>
                <a:cs typeface="Times New Roman"/>
              </a:rPr>
              <a:t>damage</a:t>
            </a:r>
            <a:endParaRPr sz="1800">
              <a:latin typeface="Times New Roman"/>
              <a:cs typeface="Times New Roman"/>
            </a:endParaRPr>
          </a:p>
          <a:p>
            <a:pPr marL="355600" marR="209550" indent="-342900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●</a:t>
            </a:r>
            <a:r>
              <a:rPr sz="1800" b="1" dirty="0">
                <a:latin typeface="Times New Roman"/>
                <a:cs typeface="Times New Roman"/>
              </a:rPr>
              <a:t>Lens </a:t>
            </a:r>
            <a:r>
              <a:rPr sz="1800" b="1" spc="-5" dirty="0">
                <a:latin typeface="Times New Roman"/>
                <a:cs typeface="Times New Roman"/>
              </a:rPr>
              <a:t>dislocation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Native </a:t>
            </a:r>
            <a:r>
              <a:rPr sz="1800" dirty="0">
                <a:latin typeface="Times New Roman"/>
                <a:cs typeface="Times New Roman"/>
              </a:rPr>
              <a:t>or artificial lens implant displacement from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  original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location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Times New Roman"/>
                <a:cs typeface="Times New Roman"/>
              </a:rPr>
              <a:t>●</a:t>
            </a:r>
            <a:r>
              <a:rPr sz="1800" b="1" spc="-10" dirty="0">
                <a:latin typeface="Times New Roman"/>
                <a:cs typeface="Times New Roman"/>
              </a:rPr>
              <a:t>Vitreous </a:t>
            </a:r>
            <a:r>
              <a:rPr sz="1800" b="1" spc="-5" dirty="0">
                <a:latin typeface="Times New Roman"/>
                <a:cs typeface="Times New Roman"/>
              </a:rPr>
              <a:t>hemorrhage </a:t>
            </a:r>
            <a:r>
              <a:rPr sz="1800" dirty="0">
                <a:latin typeface="Times New Roman"/>
                <a:cs typeface="Times New Roman"/>
              </a:rPr>
              <a:t>– Bleeding into the </a:t>
            </a:r>
            <a:r>
              <a:rPr sz="1800" spc="-5" dirty="0">
                <a:latin typeface="Times New Roman"/>
                <a:cs typeface="Times New Roman"/>
              </a:rPr>
              <a:t>vitreous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cavity</a:t>
            </a:r>
            <a:endParaRPr sz="1800">
              <a:latin typeface="Times New Roman"/>
              <a:cs typeface="Times New Roman"/>
            </a:endParaRPr>
          </a:p>
          <a:p>
            <a:pPr marL="355600" marR="323215" indent="-342900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●</a:t>
            </a:r>
            <a:r>
              <a:rPr sz="1800" b="1" spc="-5" dirty="0">
                <a:latin typeface="Times New Roman"/>
                <a:cs typeface="Times New Roman"/>
              </a:rPr>
              <a:t>Commotio </a:t>
            </a:r>
            <a:r>
              <a:rPr sz="1800" b="1" spc="-10" dirty="0">
                <a:latin typeface="Times New Roman"/>
                <a:cs typeface="Times New Roman"/>
              </a:rPr>
              <a:t>retinae </a:t>
            </a:r>
            <a:r>
              <a:rPr sz="1800" dirty="0">
                <a:latin typeface="Times New Roman"/>
                <a:cs typeface="Times New Roman"/>
              </a:rPr>
              <a:t>– Retinal </a:t>
            </a:r>
            <a:r>
              <a:rPr sz="1800" spc="-5" dirty="0">
                <a:latin typeface="Times New Roman"/>
                <a:cs typeface="Times New Roman"/>
              </a:rPr>
              <a:t>whitening </a:t>
            </a:r>
            <a:r>
              <a:rPr sz="1800" dirty="0">
                <a:latin typeface="Times New Roman"/>
                <a:cs typeface="Times New Roman"/>
              </a:rPr>
              <a:t>due to trauma-associated retinal  </a:t>
            </a:r>
            <a:r>
              <a:rPr sz="1800" spc="-5" dirty="0">
                <a:latin typeface="Times New Roman"/>
                <a:cs typeface="Times New Roman"/>
              </a:rPr>
              <a:t>edema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730"/>
              </a:lnSpc>
              <a:spcBef>
                <a:spcPts val="4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●</a:t>
            </a:r>
            <a:r>
              <a:rPr sz="1800" b="1" spc="-5" dirty="0">
                <a:latin typeface="Times New Roman"/>
                <a:cs typeface="Times New Roman"/>
              </a:rPr>
              <a:t>Retinal detachment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Separation </a:t>
            </a:r>
            <a:r>
              <a:rPr sz="1800" dirty="0">
                <a:latin typeface="Times New Roman"/>
                <a:cs typeface="Times New Roman"/>
              </a:rPr>
              <a:t>of the retina from the underlying choroid  and</a:t>
            </a:r>
            <a:r>
              <a:rPr sz="1800" spc="-5" dirty="0">
                <a:latin typeface="Times New Roman"/>
                <a:cs typeface="Times New Roman"/>
              </a:rPr>
              <a:t> sclera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152400"/>
            <a:ext cx="29718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228600"/>
            <a:ext cx="3031236" cy="196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1321" y="214122"/>
            <a:ext cx="3060700" cy="1998345"/>
          </a:xfrm>
          <a:custGeom>
            <a:avLst/>
            <a:gdLst/>
            <a:ahLst/>
            <a:cxnLst/>
            <a:rect l="l" t="t" r="r" b="b"/>
            <a:pathLst>
              <a:path w="3060700" h="1998345">
                <a:moveTo>
                  <a:pt x="0" y="1997964"/>
                </a:moveTo>
                <a:lnTo>
                  <a:pt x="3060192" y="1997964"/>
                </a:lnTo>
                <a:lnTo>
                  <a:pt x="3060192" y="0"/>
                </a:lnTo>
                <a:lnTo>
                  <a:pt x="0" y="0"/>
                </a:lnTo>
                <a:lnTo>
                  <a:pt x="0" y="199796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366" y="461899"/>
            <a:ext cx="42240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70" dirty="0">
                <a:latin typeface="Trebuchet MS"/>
                <a:cs typeface="Trebuchet MS"/>
              </a:rPr>
              <a:t>Periocular</a:t>
            </a:r>
            <a:r>
              <a:rPr b="1" spc="-409" dirty="0">
                <a:latin typeface="Trebuchet MS"/>
                <a:cs typeface="Trebuchet MS"/>
              </a:rPr>
              <a:t> </a:t>
            </a:r>
            <a:r>
              <a:rPr b="1" spc="-275" dirty="0">
                <a:latin typeface="Trebuchet MS"/>
                <a:cs typeface="Trebuchet MS"/>
              </a:rPr>
              <a:t>injuries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49275" indent="-342900">
              <a:lnSpc>
                <a:spcPct val="8000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pc="-145" dirty="0"/>
              <a:t>The </a:t>
            </a:r>
            <a:r>
              <a:rPr spc="-20" dirty="0"/>
              <a:t>orbital </a:t>
            </a:r>
            <a:r>
              <a:rPr spc="-75" dirty="0"/>
              <a:t>septum divides </a:t>
            </a:r>
            <a:r>
              <a:rPr spc="-20" dirty="0"/>
              <a:t>the </a:t>
            </a:r>
            <a:r>
              <a:rPr spc="-75" dirty="0"/>
              <a:t>pre-septal </a:t>
            </a:r>
            <a:r>
              <a:rPr spc="-105" dirty="0"/>
              <a:t>tissues </a:t>
            </a:r>
            <a:r>
              <a:rPr spc="-85" dirty="0"/>
              <a:t>(eyelids, </a:t>
            </a:r>
            <a:r>
              <a:rPr spc="-65" dirty="0"/>
              <a:t>meibomian  </a:t>
            </a:r>
            <a:r>
              <a:rPr spc="-100" dirty="0"/>
              <a:t>glands, </a:t>
            </a:r>
            <a:r>
              <a:rPr spc="-120" dirty="0"/>
              <a:t>lashes, </a:t>
            </a:r>
            <a:r>
              <a:rPr spc="-85" dirty="0"/>
              <a:t>nasolacrimal </a:t>
            </a:r>
            <a:r>
              <a:rPr spc="-120" dirty="0"/>
              <a:t>system </a:t>
            </a:r>
            <a:r>
              <a:rPr spc="-60" dirty="0"/>
              <a:t>, </a:t>
            </a:r>
            <a:r>
              <a:rPr spc="-95" dirty="0"/>
              <a:t>and </a:t>
            </a:r>
            <a:r>
              <a:rPr spc="-20" dirty="0"/>
              <a:t>the </a:t>
            </a:r>
            <a:r>
              <a:rPr spc="-60" dirty="0"/>
              <a:t>orbicularis </a:t>
            </a:r>
            <a:r>
              <a:rPr spc="-50" dirty="0"/>
              <a:t>oculi</a:t>
            </a:r>
            <a:r>
              <a:rPr spc="-210" dirty="0"/>
              <a:t> </a:t>
            </a:r>
            <a:r>
              <a:rPr spc="-95" dirty="0"/>
              <a:t>muscle)  </a:t>
            </a:r>
            <a:r>
              <a:rPr spc="-25" dirty="0"/>
              <a:t>from </a:t>
            </a:r>
            <a:r>
              <a:rPr spc="-20" dirty="0"/>
              <a:t>the </a:t>
            </a:r>
            <a:r>
              <a:rPr spc="-75" dirty="0"/>
              <a:t>deeper </a:t>
            </a:r>
            <a:r>
              <a:rPr spc="-20" dirty="0"/>
              <a:t>orbital </a:t>
            </a:r>
            <a:r>
              <a:rPr spc="-80" dirty="0"/>
              <a:t>components </a:t>
            </a:r>
            <a:r>
              <a:rPr spc="-25" dirty="0"/>
              <a:t>(orbital </a:t>
            </a:r>
            <a:r>
              <a:rPr spc="-95" dirty="0"/>
              <a:t>bones, </a:t>
            </a:r>
            <a:r>
              <a:rPr spc="-30" dirty="0"/>
              <a:t>fat, </a:t>
            </a:r>
            <a:r>
              <a:rPr spc="-65" dirty="0"/>
              <a:t>extraocular  </a:t>
            </a:r>
            <a:r>
              <a:rPr spc="-110" dirty="0"/>
              <a:t>muscles, </a:t>
            </a:r>
            <a:r>
              <a:rPr spc="-95" dirty="0"/>
              <a:t>nerves, and</a:t>
            </a:r>
            <a:r>
              <a:rPr spc="-100" dirty="0"/>
              <a:t> </a:t>
            </a:r>
            <a:r>
              <a:rPr spc="-130" dirty="0"/>
              <a:t>vessels).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pc="-80" dirty="0"/>
              <a:t>Periocular </a:t>
            </a:r>
            <a:r>
              <a:rPr spc="-45" dirty="0"/>
              <a:t>injuries</a:t>
            </a:r>
            <a:r>
              <a:rPr spc="-125" dirty="0"/>
              <a:t> </a:t>
            </a:r>
            <a:r>
              <a:rPr spc="-55" dirty="0"/>
              <a:t>include: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pc="-85" dirty="0"/>
              <a:t>●Pre-septal: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pc="-75" dirty="0"/>
              <a:t>•</a:t>
            </a:r>
            <a:r>
              <a:rPr b="1" spc="-75" dirty="0">
                <a:latin typeface="Trebuchet MS"/>
                <a:cs typeface="Trebuchet MS"/>
              </a:rPr>
              <a:t>Eyelid </a:t>
            </a:r>
            <a:r>
              <a:rPr b="1" spc="-95" dirty="0">
                <a:latin typeface="Trebuchet MS"/>
                <a:cs typeface="Trebuchet MS"/>
              </a:rPr>
              <a:t>abrasions </a:t>
            </a:r>
            <a:r>
              <a:rPr spc="-114" dirty="0"/>
              <a:t>– </a:t>
            </a:r>
            <a:r>
              <a:rPr spc="-80" dirty="0"/>
              <a:t>Superficial </a:t>
            </a:r>
            <a:r>
              <a:rPr spc="-95" dirty="0"/>
              <a:t>skin </a:t>
            </a:r>
            <a:r>
              <a:rPr spc="-20" dirty="0"/>
              <a:t>injury </a:t>
            </a:r>
            <a:r>
              <a:rPr spc="-5" dirty="0"/>
              <a:t>not</a:t>
            </a:r>
            <a:r>
              <a:rPr spc="-405" dirty="0"/>
              <a:t> </a:t>
            </a:r>
            <a:r>
              <a:rPr spc="-45" dirty="0"/>
              <a:t>requiring </a:t>
            </a:r>
            <a:r>
              <a:rPr spc="-95" dirty="0"/>
              <a:t>surgical </a:t>
            </a:r>
            <a:r>
              <a:rPr spc="-50" dirty="0"/>
              <a:t>repair</a:t>
            </a:r>
          </a:p>
          <a:p>
            <a:pPr marL="355600" marR="391160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pc="-75" dirty="0"/>
              <a:t>•</a:t>
            </a:r>
            <a:r>
              <a:rPr b="1" spc="-75" dirty="0">
                <a:latin typeface="Trebuchet MS"/>
                <a:cs typeface="Trebuchet MS"/>
              </a:rPr>
              <a:t>Eyelid </a:t>
            </a:r>
            <a:r>
              <a:rPr b="1" spc="-114" dirty="0">
                <a:latin typeface="Trebuchet MS"/>
                <a:cs typeface="Trebuchet MS"/>
              </a:rPr>
              <a:t>lacerations </a:t>
            </a:r>
            <a:r>
              <a:rPr spc="-114" dirty="0"/>
              <a:t>– </a:t>
            </a:r>
            <a:r>
              <a:rPr spc="-85" dirty="0"/>
              <a:t>Full </a:t>
            </a:r>
            <a:r>
              <a:rPr spc="-90" dirty="0"/>
              <a:t>thickness </a:t>
            </a:r>
            <a:r>
              <a:rPr spc="-95" dirty="0"/>
              <a:t>skin </a:t>
            </a:r>
            <a:r>
              <a:rPr spc="-20" dirty="0"/>
              <a:t>injury </a:t>
            </a:r>
            <a:r>
              <a:rPr spc="-85" dirty="0"/>
              <a:t>usually </a:t>
            </a:r>
            <a:r>
              <a:rPr spc="-50" dirty="0"/>
              <a:t>requiring</a:t>
            </a:r>
            <a:r>
              <a:rPr spc="-310" dirty="0"/>
              <a:t> </a:t>
            </a:r>
            <a:r>
              <a:rPr spc="-95" dirty="0"/>
              <a:t>surgical  </a:t>
            </a:r>
            <a:r>
              <a:rPr spc="-50" dirty="0"/>
              <a:t>repair</a:t>
            </a:r>
          </a:p>
          <a:p>
            <a:pPr marL="355600" marR="5080" indent="-342900">
              <a:lnSpc>
                <a:spcPts val="1920"/>
              </a:lnSpc>
              <a:spcBef>
                <a:spcPts val="465"/>
              </a:spcBef>
              <a:buChar char="•"/>
              <a:tabLst>
                <a:tab pos="354965" algn="l"/>
                <a:tab pos="355600" algn="l"/>
              </a:tabLst>
            </a:pPr>
            <a:r>
              <a:rPr spc="-80" dirty="0"/>
              <a:t>•</a:t>
            </a:r>
            <a:r>
              <a:rPr b="1" spc="-80" dirty="0">
                <a:latin typeface="Trebuchet MS"/>
                <a:cs typeface="Trebuchet MS"/>
              </a:rPr>
              <a:t>Canalicular </a:t>
            </a:r>
            <a:r>
              <a:rPr b="1" spc="-114" dirty="0">
                <a:latin typeface="Trebuchet MS"/>
                <a:cs typeface="Trebuchet MS"/>
              </a:rPr>
              <a:t>lacerations </a:t>
            </a:r>
            <a:r>
              <a:rPr spc="-114" dirty="0"/>
              <a:t>– </a:t>
            </a:r>
            <a:r>
              <a:rPr spc="-85" dirty="0"/>
              <a:t>Full </a:t>
            </a:r>
            <a:r>
              <a:rPr spc="-90" dirty="0"/>
              <a:t>thickness </a:t>
            </a:r>
            <a:r>
              <a:rPr spc="-70" dirty="0"/>
              <a:t>eyelid </a:t>
            </a:r>
            <a:r>
              <a:rPr spc="-95" dirty="0"/>
              <a:t>skin </a:t>
            </a:r>
            <a:r>
              <a:rPr spc="-45" dirty="0"/>
              <a:t>injury, </a:t>
            </a:r>
            <a:r>
              <a:rPr spc="-55" dirty="0"/>
              <a:t>which </a:t>
            </a:r>
            <a:r>
              <a:rPr spc="-80" dirty="0"/>
              <a:t>includes  </a:t>
            </a:r>
            <a:r>
              <a:rPr spc="-20" dirty="0"/>
              <a:t>the </a:t>
            </a:r>
            <a:r>
              <a:rPr spc="-60" dirty="0"/>
              <a:t>lacrimal </a:t>
            </a:r>
            <a:r>
              <a:rPr spc="-90" dirty="0"/>
              <a:t>drainage </a:t>
            </a:r>
            <a:r>
              <a:rPr spc="-110" dirty="0"/>
              <a:t>system; </a:t>
            </a:r>
            <a:r>
              <a:rPr spc="-85" dirty="0"/>
              <a:t>usually </a:t>
            </a:r>
            <a:r>
              <a:rPr spc="-70" dirty="0"/>
              <a:t>requires </a:t>
            </a:r>
            <a:r>
              <a:rPr spc="-85" dirty="0"/>
              <a:t>nasolacrimal </a:t>
            </a:r>
            <a:r>
              <a:rPr spc="-60" dirty="0"/>
              <a:t>cannulation </a:t>
            </a:r>
            <a:r>
              <a:rPr spc="-10" dirty="0"/>
              <a:t>for  </a:t>
            </a:r>
            <a:r>
              <a:rPr spc="-50" dirty="0"/>
              <a:t>repair</a:t>
            </a:r>
          </a:p>
          <a:p>
            <a:pPr marL="355600" marR="127000" indent="-342900">
              <a:lnSpc>
                <a:spcPts val="192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pc="-85" dirty="0"/>
              <a:t>•</a:t>
            </a:r>
            <a:r>
              <a:rPr b="1" spc="-85" dirty="0">
                <a:latin typeface="Trebuchet MS"/>
                <a:cs typeface="Trebuchet MS"/>
              </a:rPr>
              <a:t>Periocular </a:t>
            </a:r>
            <a:r>
              <a:rPr b="1" spc="-120" dirty="0">
                <a:latin typeface="Trebuchet MS"/>
                <a:cs typeface="Trebuchet MS"/>
              </a:rPr>
              <a:t>ecchymoses </a:t>
            </a:r>
            <a:r>
              <a:rPr spc="-114" dirty="0"/>
              <a:t>– </a:t>
            </a:r>
            <a:r>
              <a:rPr spc="-145" dirty="0"/>
              <a:t>Skin </a:t>
            </a:r>
            <a:r>
              <a:rPr spc="-65" dirty="0"/>
              <a:t>bruising, </a:t>
            </a:r>
            <a:r>
              <a:rPr spc="-55" dirty="0"/>
              <a:t>which </a:t>
            </a:r>
            <a:r>
              <a:rPr spc="-120" dirty="0"/>
              <a:t>may </a:t>
            </a:r>
            <a:r>
              <a:rPr spc="-60" dirty="0"/>
              <a:t>indicate more</a:t>
            </a:r>
            <a:r>
              <a:rPr spc="-310" dirty="0"/>
              <a:t> </a:t>
            </a:r>
            <a:r>
              <a:rPr spc="-95" dirty="0"/>
              <a:t>serious  </a:t>
            </a:r>
            <a:r>
              <a:rPr spc="-60" dirty="0"/>
              <a:t>underlying</a:t>
            </a:r>
            <a:r>
              <a:rPr spc="-135" dirty="0"/>
              <a:t> </a:t>
            </a:r>
            <a:r>
              <a:rPr spc="-20" dirty="0"/>
              <a:t>injury</a:t>
            </a:r>
          </a:p>
        </p:txBody>
      </p:sp>
      <p:sp>
        <p:nvSpPr>
          <p:cNvPr id="4" name="object 4"/>
          <p:cNvSpPr/>
          <p:nvPr/>
        </p:nvSpPr>
        <p:spPr>
          <a:xfrm>
            <a:off x="5562600" y="381000"/>
            <a:ext cx="246125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8121" y="366522"/>
            <a:ext cx="2490470" cy="1781810"/>
          </a:xfrm>
          <a:custGeom>
            <a:avLst/>
            <a:gdLst/>
            <a:ahLst/>
            <a:cxnLst/>
            <a:rect l="l" t="t" r="r" b="b"/>
            <a:pathLst>
              <a:path w="2490470" h="1781810">
                <a:moveTo>
                  <a:pt x="0" y="1781555"/>
                </a:moveTo>
                <a:lnTo>
                  <a:pt x="2490216" y="1781555"/>
                </a:lnTo>
                <a:lnTo>
                  <a:pt x="2490216" y="0"/>
                </a:lnTo>
                <a:lnTo>
                  <a:pt x="0" y="0"/>
                </a:lnTo>
                <a:lnTo>
                  <a:pt x="0" y="1781555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304" y="603249"/>
            <a:ext cx="174878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4" dirty="0">
                <a:latin typeface="Trebuchet MS"/>
                <a:cs typeface="Trebuchet MS"/>
              </a:rPr>
              <a:t>Orbital</a:t>
            </a:r>
            <a:r>
              <a:rPr sz="4000" b="1" spc="-360" dirty="0">
                <a:latin typeface="Trebuchet MS"/>
                <a:cs typeface="Trebuchet MS"/>
              </a:rPr>
              <a:t> </a:t>
            </a:r>
            <a:r>
              <a:rPr sz="4000" b="1" spc="-370" dirty="0">
                <a:latin typeface="Trebuchet MS"/>
                <a:cs typeface="Trebuchet MS"/>
              </a:rPr>
              <a:t>: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61769"/>
            <a:ext cx="7922895" cy="42506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115570" indent="-342900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•</a:t>
            </a:r>
            <a:r>
              <a:rPr sz="2200" b="1" spc="-5" dirty="0">
                <a:latin typeface="Times New Roman"/>
                <a:cs typeface="Times New Roman"/>
              </a:rPr>
              <a:t>Eyelid lacerations with fat </a:t>
            </a:r>
            <a:r>
              <a:rPr sz="2200" b="1" spc="-10" dirty="0">
                <a:latin typeface="Times New Roman"/>
                <a:cs typeface="Times New Roman"/>
              </a:rPr>
              <a:t>prolapse </a:t>
            </a:r>
            <a:r>
              <a:rPr sz="2200" spc="-5" dirty="0">
                <a:latin typeface="Times New Roman"/>
                <a:cs typeface="Times New Roman"/>
              </a:rPr>
              <a:t>– Full thickness </a:t>
            </a:r>
            <a:r>
              <a:rPr sz="2200" dirty="0">
                <a:latin typeface="Times New Roman"/>
                <a:cs typeface="Times New Roman"/>
              </a:rPr>
              <a:t>eyelid </a:t>
            </a:r>
            <a:r>
              <a:rPr sz="2200" spc="-10" dirty="0">
                <a:latin typeface="Times New Roman"/>
                <a:cs typeface="Times New Roman"/>
              </a:rPr>
              <a:t>skin  </a:t>
            </a:r>
            <a:r>
              <a:rPr sz="2200" dirty="0">
                <a:latin typeface="Times New Roman"/>
                <a:cs typeface="Times New Roman"/>
              </a:rPr>
              <a:t>injury </a:t>
            </a:r>
            <a:r>
              <a:rPr sz="2200" spc="-10" dirty="0">
                <a:latin typeface="Times New Roman"/>
                <a:cs typeface="Times New Roman"/>
              </a:rPr>
              <a:t>with </a:t>
            </a:r>
            <a:r>
              <a:rPr sz="2200" spc="-5" dirty="0">
                <a:latin typeface="Times New Roman"/>
                <a:cs typeface="Times New Roman"/>
              </a:rPr>
              <a:t>penetration </a:t>
            </a:r>
            <a:r>
              <a:rPr sz="2200" dirty="0">
                <a:latin typeface="Times New Roman"/>
                <a:cs typeface="Times New Roman"/>
              </a:rPr>
              <a:t>through </a:t>
            </a:r>
            <a:r>
              <a:rPr sz="2200" spc="-5" dirty="0">
                <a:latin typeface="Times New Roman"/>
                <a:cs typeface="Times New Roman"/>
              </a:rPr>
              <a:t>orbital septum ; requires complex  repair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ophthalmology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•</a:t>
            </a:r>
            <a:r>
              <a:rPr sz="2200" b="1" spc="-5" dirty="0">
                <a:latin typeface="Times New Roman"/>
                <a:cs typeface="Times New Roman"/>
              </a:rPr>
              <a:t>Eyelid lacerations </a:t>
            </a:r>
            <a:r>
              <a:rPr sz="2200" b="1" spc="-10" dirty="0">
                <a:latin typeface="Times New Roman"/>
                <a:cs typeface="Times New Roman"/>
              </a:rPr>
              <a:t>with </a:t>
            </a:r>
            <a:r>
              <a:rPr sz="2200" b="1" spc="-5" dirty="0">
                <a:latin typeface="Times New Roman"/>
                <a:cs typeface="Times New Roman"/>
              </a:rPr>
              <a:t>levator involvement </a:t>
            </a:r>
            <a:r>
              <a:rPr sz="2200" spc="-5" dirty="0">
                <a:latin typeface="Times New Roman"/>
                <a:cs typeface="Times New Roman"/>
              </a:rPr>
              <a:t>– Full thickness  </a:t>
            </a:r>
            <a:r>
              <a:rPr sz="2200" dirty="0">
                <a:latin typeface="Times New Roman"/>
                <a:cs typeface="Times New Roman"/>
              </a:rPr>
              <a:t>eyelid </a:t>
            </a:r>
            <a:r>
              <a:rPr sz="2200" spc="-5" dirty="0">
                <a:latin typeface="Times New Roman"/>
                <a:cs typeface="Times New Roman"/>
              </a:rPr>
              <a:t>skin </a:t>
            </a:r>
            <a:r>
              <a:rPr sz="2200" spc="-20" dirty="0">
                <a:latin typeface="Times New Roman"/>
                <a:cs typeface="Times New Roman"/>
              </a:rPr>
              <a:t>injury, </a:t>
            </a:r>
            <a:r>
              <a:rPr sz="2200" spc="-5" dirty="0">
                <a:latin typeface="Times New Roman"/>
                <a:cs typeface="Times New Roman"/>
              </a:rPr>
              <a:t>which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lead to ptosis if </a:t>
            </a:r>
            <a:r>
              <a:rPr sz="2200" dirty="0">
                <a:latin typeface="Times New Roman"/>
                <a:cs typeface="Times New Roman"/>
              </a:rPr>
              <a:t>not </a:t>
            </a:r>
            <a:r>
              <a:rPr sz="2200" spc="-5" dirty="0">
                <a:latin typeface="Times New Roman"/>
                <a:cs typeface="Times New Roman"/>
              </a:rPr>
              <a:t>repaired; requires  ophthalmology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consultation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33464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•</a:t>
            </a:r>
            <a:r>
              <a:rPr sz="2200" b="1" spc="-10" dirty="0">
                <a:latin typeface="Times New Roman"/>
                <a:cs typeface="Times New Roman"/>
              </a:rPr>
              <a:t>Orbital fractures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spc="-10" dirty="0">
                <a:latin typeface="Times New Roman"/>
                <a:cs typeface="Times New Roman"/>
              </a:rPr>
              <a:t>Fracture </a:t>
            </a:r>
            <a:r>
              <a:rPr sz="2200" spc="-5" dirty="0">
                <a:latin typeface="Times New Roman"/>
                <a:cs typeface="Times New Roman"/>
              </a:rPr>
              <a:t>of any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bones making up </a:t>
            </a:r>
            <a:r>
              <a:rPr sz="2200" dirty="0">
                <a:latin typeface="Times New Roman"/>
                <a:cs typeface="Times New Roman"/>
              </a:rPr>
              <a:t>the  </a:t>
            </a:r>
            <a:r>
              <a:rPr sz="2200" spc="-5" dirty="0">
                <a:latin typeface="Times New Roman"/>
                <a:cs typeface="Times New Roman"/>
              </a:rPr>
              <a:t>socket and surrounding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eye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266065" indent="-34290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•</a:t>
            </a:r>
            <a:r>
              <a:rPr sz="2200" b="1" spc="-5" dirty="0">
                <a:latin typeface="Times New Roman"/>
                <a:cs typeface="Times New Roman"/>
              </a:rPr>
              <a:t>Extraocular muscle entrapment </a:t>
            </a:r>
            <a:r>
              <a:rPr sz="2200" spc="-5" dirty="0">
                <a:latin typeface="Times New Roman"/>
                <a:cs typeface="Times New Roman"/>
              </a:rPr>
              <a:t>– Prolapse of extraocular  </a:t>
            </a:r>
            <a:r>
              <a:rPr sz="2200" spc="-10" dirty="0">
                <a:latin typeface="Times New Roman"/>
                <a:cs typeface="Times New Roman"/>
              </a:rPr>
              <a:t>muscle(s) </a:t>
            </a:r>
            <a:r>
              <a:rPr sz="2200" spc="-5" dirty="0">
                <a:latin typeface="Times New Roman"/>
                <a:cs typeface="Times New Roman"/>
              </a:rPr>
              <a:t>into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defect created </a:t>
            </a:r>
            <a:r>
              <a:rPr sz="2200" dirty="0">
                <a:latin typeface="Times New Roman"/>
                <a:cs typeface="Times New Roman"/>
              </a:rPr>
              <a:t>by </a:t>
            </a:r>
            <a:r>
              <a:rPr sz="2200" spc="-5" dirty="0">
                <a:latin typeface="Times New Roman"/>
                <a:cs typeface="Times New Roman"/>
              </a:rPr>
              <a:t>a fractured orbital </a:t>
            </a:r>
            <a:r>
              <a:rPr sz="2200" dirty="0">
                <a:latin typeface="Times New Roman"/>
                <a:cs typeface="Times New Roman"/>
              </a:rPr>
              <a:t>bone; </a:t>
            </a:r>
            <a:r>
              <a:rPr sz="2200" spc="-10" dirty="0">
                <a:latin typeface="Times New Roman"/>
                <a:cs typeface="Times New Roman"/>
              </a:rPr>
              <a:t>may  </a:t>
            </a:r>
            <a:r>
              <a:rPr sz="2200" dirty="0">
                <a:latin typeface="Times New Roman"/>
                <a:cs typeface="Times New Roman"/>
              </a:rPr>
              <a:t>induce </a:t>
            </a:r>
            <a:r>
              <a:rPr sz="2200" spc="-10" dirty="0">
                <a:latin typeface="Times New Roman"/>
                <a:cs typeface="Times New Roman"/>
              </a:rPr>
              <a:t>muscle </a:t>
            </a:r>
            <a:r>
              <a:rPr sz="2200" spc="-5" dirty="0">
                <a:latin typeface="Times New Roman"/>
                <a:cs typeface="Times New Roman"/>
              </a:rPr>
              <a:t>ischemia </a:t>
            </a:r>
            <a:r>
              <a:rPr sz="2200" dirty="0">
                <a:latin typeface="Times New Roman"/>
                <a:cs typeface="Times New Roman"/>
              </a:rPr>
              <a:t>requiring </a:t>
            </a:r>
            <a:r>
              <a:rPr sz="2200" spc="-5" dirty="0">
                <a:latin typeface="Times New Roman"/>
                <a:cs typeface="Times New Roman"/>
              </a:rPr>
              <a:t>more </a:t>
            </a:r>
            <a:r>
              <a:rPr sz="2200" spc="-10" dirty="0">
                <a:latin typeface="Times New Roman"/>
                <a:cs typeface="Times New Roman"/>
              </a:rPr>
              <a:t>urgent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repair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228600"/>
            <a:ext cx="2412492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294" y="218693"/>
            <a:ext cx="2432685" cy="1696720"/>
          </a:xfrm>
          <a:custGeom>
            <a:avLst/>
            <a:gdLst/>
            <a:ahLst/>
            <a:cxnLst/>
            <a:rect l="l" t="t" r="r" b="b"/>
            <a:pathLst>
              <a:path w="2432684" h="1696720">
                <a:moveTo>
                  <a:pt x="0" y="1696211"/>
                </a:moveTo>
                <a:lnTo>
                  <a:pt x="2432304" y="1696211"/>
                </a:lnTo>
                <a:lnTo>
                  <a:pt x="2432304" y="0"/>
                </a:lnTo>
                <a:lnTo>
                  <a:pt x="0" y="0"/>
                </a:lnTo>
                <a:lnTo>
                  <a:pt x="0" y="169621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349707"/>
            <a:ext cx="7878445" cy="3411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1964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30" dirty="0">
                <a:latin typeface="Arial"/>
                <a:cs typeface="Arial"/>
              </a:rPr>
              <a:t>•</a:t>
            </a:r>
            <a:r>
              <a:rPr sz="1700" b="1" spc="30" dirty="0">
                <a:latin typeface="Times New Roman"/>
                <a:cs typeface="Times New Roman"/>
              </a:rPr>
              <a:t>Orbital </a:t>
            </a:r>
            <a:r>
              <a:rPr sz="1700" b="1" spc="-5" dirty="0">
                <a:latin typeface="Times New Roman"/>
                <a:cs typeface="Times New Roman"/>
              </a:rPr>
              <a:t>compartment syndrome (OCS) </a:t>
            </a:r>
            <a:r>
              <a:rPr sz="1700" dirty="0">
                <a:latin typeface="Times New Roman"/>
                <a:cs typeface="Times New Roman"/>
              </a:rPr>
              <a:t>– Elevated </a:t>
            </a:r>
            <a:r>
              <a:rPr sz="1700" spc="-5" dirty="0">
                <a:latin typeface="Times New Roman"/>
                <a:cs typeface="Times New Roman"/>
              </a:rPr>
              <a:t>intraorbital pressure</a:t>
            </a:r>
            <a:r>
              <a:rPr sz="1700" spc="-1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ts val="1845"/>
              </a:lnSpc>
            </a:pPr>
            <a:r>
              <a:rPr sz="1700" spc="-5" dirty="0">
                <a:latin typeface="Times New Roman"/>
                <a:cs typeface="Times New Roman"/>
              </a:rPr>
              <a:t>infection, bleeding </a:t>
            </a:r>
            <a:r>
              <a:rPr sz="1700" dirty="0">
                <a:latin typeface="Times New Roman"/>
                <a:cs typeface="Times New Roman"/>
              </a:rPr>
              <a:t>or </a:t>
            </a:r>
            <a:r>
              <a:rPr sz="1700" spc="-5" dirty="0">
                <a:latin typeface="Times New Roman"/>
                <a:cs typeface="Times New Roman"/>
              </a:rPr>
              <a:t>inflammation </a:t>
            </a:r>
            <a:r>
              <a:rPr sz="1700" dirty="0">
                <a:latin typeface="Times New Roman"/>
                <a:cs typeface="Times New Roman"/>
              </a:rPr>
              <a:t>causing poor </a:t>
            </a:r>
            <a:r>
              <a:rPr sz="1700" spc="-5" dirty="0">
                <a:latin typeface="Times New Roman"/>
                <a:cs typeface="Times New Roman"/>
              </a:rPr>
              <a:t>motility </a:t>
            </a:r>
            <a:r>
              <a:rPr sz="1700" dirty="0">
                <a:latin typeface="Times New Roman"/>
                <a:cs typeface="Times New Roman"/>
              </a:rPr>
              <a:t>and </a:t>
            </a:r>
            <a:r>
              <a:rPr sz="1700" spc="-5" dirty="0">
                <a:latin typeface="Times New Roman"/>
                <a:cs typeface="Times New Roman"/>
              </a:rPr>
              <a:t>possible </a:t>
            </a:r>
            <a:r>
              <a:rPr sz="1700" dirty="0">
                <a:latin typeface="Times New Roman"/>
                <a:cs typeface="Times New Roman"/>
              </a:rPr>
              <a:t>ocular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ischemia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355600" marR="171450" indent="-342900">
              <a:lnSpc>
                <a:spcPts val="16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•</a:t>
            </a:r>
            <a:r>
              <a:rPr sz="1700" b="1" spc="-5" dirty="0">
                <a:latin typeface="Times New Roman"/>
                <a:cs typeface="Times New Roman"/>
              </a:rPr>
              <a:t>Orbital foreign bodies </a:t>
            </a:r>
            <a:r>
              <a:rPr sz="1700" dirty="0">
                <a:latin typeface="Times New Roman"/>
                <a:cs typeface="Times New Roman"/>
              </a:rPr>
              <a:t>– Any </a:t>
            </a:r>
            <a:r>
              <a:rPr sz="1700" spc="-5" dirty="0">
                <a:latin typeface="Times New Roman"/>
                <a:cs typeface="Times New Roman"/>
              </a:rPr>
              <a:t>post-septal foreign </a:t>
            </a:r>
            <a:r>
              <a:rPr sz="1700" dirty="0">
                <a:latin typeface="Times New Roman"/>
                <a:cs typeface="Times New Roman"/>
              </a:rPr>
              <a:t>body present </a:t>
            </a:r>
            <a:r>
              <a:rPr sz="1700" spc="-5" dirty="0">
                <a:latin typeface="Times New Roman"/>
                <a:cs typeface="Times New Roman"/>
              </a:rPr>
              <a:t>in </a:t>
            </a:r>
            <a:r>
              <a:rPr sz="1700" dirty="0">
                <a:latin typeface="Times New Roman"/>
                <a:cs typeface="Times New Roman"/>
              </a:rPr>
              <a:t>the eye </a:t>
            </a:r>
            <a:r>
              <a:rPr sz="1700" spc="-5" dirty="0">
                <a:latin typeface="Times New Roman"/>
                <a:cs typeface="Times New Roman"/>
              </a:rPr>
              <a:t>socket </a:t>
            </a:r>
            <a:r>
              <a:rPr sz="1700" dirty="0">
                <a:latin typeface="Times New Roman"/>
                <a:cs typeface="Times New Roman"/>
              </a:rPr>
              <a:t>but  </a:t>
            </a:r>
            <a:r>
              <a:rPr sz="1700" spc="-5" dirty="0">
                <a:latin typeface="Times New Roman"/>
                <a:cs typeface="Times New Roman"/>
              </a:rPr>
              <a:t>outside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globe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355600" indent="-342900">
              <a:lnSpc>
                <a:spcPts val="18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spc="-15" dirty="0">
                <a:latin typeface="Times New Roman"/>
                <a:cs typeface="Times New Roman"/>
              </a:rPr>
              <a:t>•</a:t>
            </a:r>
            <a:r>
              <a:rPr sz="1700" b="1" spc="-15" dirty="0">
                <a:latin typeface="Times New Roman"/>
                <a:cs typeface="Times New Roman"/>
              </a:rPr>
              <a:t>Traumatic </a:t>
            </a:r>
            <a:r>
              <a:rPr sz="1700" b="1" spc="-5" dirty="0">
                <a:latin typeface="Times New Roman"/>
                <a:cs typeface="Times New Roman"/>
              </a:rPr>
              <a:t>optic neuropathy </a:t>
            </a:r>
            <a:r>
              <a:rPr sz="1700" dirty="0">
                <a:latin typeface="Times New Roman"/>
                <a:cs typeface="Times New Roman"/>
              </a:rPr>
              <a:t>– </a:t>
            </a:r>
            <a:r>
              <a:rPr sz="1700" spc="-5" dirty="0">
                <a:latin typeface="Times New Roman"/>
                <a:cs typeface="Times New Roman"/>
              </a:rPr>
              <a:t>Acute vision </a:t>
            </a:r>
            <a:r>
              <a:rPr sz="1700" dirty="0">
                <a:latin typeface="Times New Roman"/>
                <a:cs typeface="Times New Roman"/>
              </a:rPr>
              <a:t>loss and </a:t>
            </a:r>
            <a:r>
              <a:rPr sz="1700" spc="-5" dirty="0">
                <a:latin typeface="Times New Roman"/>
                <a:cs typeface="Times New Roman"/>
              </a:rPr>
              <a:t>afferent pupil </a:t>
            </a:r>
            <a:r>
              <a:rPr sz="1700" dirty="0">
                <a:latin typeface="Times New Roman"/>
                <a:cs typeface="Times New Roman"/>
              </a:rPr>
              <a:t>defect</a:t>
            </a:r>
            <a:r>
              <a:rPr sz="1700" spc="-1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from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ts val="1835"/>
              </a:lnSpc>
            </a:pPr>
            <a:r>
              <a:rPr sz="1700" spc="-5" dirty="0">
                <a:latin typeface="Times New Roman"/>
                <a:cs typeface="Times New Roman"/>
              </a:rPr>
              <a:t>trauma-induced optic </a:t>
            </a:r>
            <a:r>
              <a:rPr sz="1700" dirty="0">
                <a:latin typeface="Times New Roman"/>
                <a:cs typeface="Times New Roman"/>
              </a:rPr>
              <a:t>nerve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damage.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355600" marR="337185" indent="-342900">
              <a:lnSpc>
                <a:spcPts val="16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•</a:t>
            </a:r>
            <a:r>
              <a:rPr sz="1700" b="1" spc="-5" dirty="0">
                <a:latin typeface="Times New Roman"/>
                <a:cs typeface="Times New Roman"/>
              </a:rPr>
              <a:t>Optic nerve avulsion </a:t>
            </a:r>
            <a:r>
              <a:rPr sz="1700" dirty="0">
                <a:latin typeface="Times New Roman"/>
                <a:cs typeface="Times New Roman"/>
              </a:rPr>
              <a:t>– </a:t>
            </a:r>
            <a:r>
              <a:rPr sz="1700" spc="-5" dirty="0">
                <a:latin typeface="Times New Roman"/>
                <a:cs typeface="Times New Roman"/>
              </a:rPr>
              <a:t>Acute vision </a:t>
            </a:r>
            <a:r>
              <a:rPr sz="1700" dirty="0">
                <a:latin typeface="Times New Roman"/>
                <a:cs typeface="Times New Roman"/>
              </a:rPr>
              <a:t>loss and </a:t>
            </a:r>
            <a:r>
              <a:rPr sz="1700" spc="-5" dirty="0">
                <a:latin typeface="Times New Roman"/>
                <a:cs typeface="Times New Roman"/>
              </a:rPr>
              <a:t>afferent pupil </a:t>
            </a:r>
            <a:r>
              <a:rPr sz="1700" dirty="0">
                <a:latin typeface="Times New Roman"/>
                <a:cs typeface="Times New Roman"/>
              </a:rPr>
              <a:t>defect </a:t>
            </a:r>
            <a:r>
              <a:rPr sz="1700" spc="-5" dirty="0">
                <a:latin typeface="Times New Roman"/>
                <a:cs typeface="Times New Roman"/>
              </a:rPr>
              <a:t>from traumatic  transection </a:t>
            </a:r>
            <a:r>
              <a:rPr sz="1700" dirty="0">
                <a:latin typeface="Times New Roman"/>
                <a:cs typeface="Times New Roman"/>
              </a:rPr>
              <a:t>of the </a:t>
            </a:r>
            <a:r>
              <a:rPr sz="1700" spc="-5" dirty="0">
                <a:latin typeface="Times New Roman"/>
                <a:cs typeface="Times New Roman"/>
              </a:rPr>
              <a:t>optic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nerve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355600" indent="-342900">
              <a:lnSpc>
                <a:spcPts val="18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•</a:t>
            </a:r>
            <a:r>
              <a:rPr sz="1700" b="1" spc="-5" dirty="0">
                <a:latin typeface="Times New Roman"/>
                <a:cs typeface="Times New Roman"/>
              </a:rPr>
              <a:t>Ophthalmic artery injuries </a:t>
            </a:r>
            <a:r>
              <a:rPr sz="1700" dirty="0">
                <a:latin typeface="Times New Roman"/>
                <a:cs typeface="Times New Roman"/>
              </a:rPr>
              <a:t>– Ocular </a:t>
            </a:r>
            <a:r>
              <a:rPr sz="1700" spc="-5" dirty="0">
                <a:latin typeface="Times New Roman"/>
                <a:cs typeface="Times New Roman"/>
              </a:rPr>
              <a:t>ischemia from compression </a:t>
            </a:r>
            <a:r>
              <a:rPr sz="1700" dirty="0">
                <a:latin typeface="Times New Roman"/>
                <a:cs typeface="Times New Roman"/>
              </a:rPr>
              <a:t>or </a:t>
            </a:r>
            <a:r>
              <a:rPr sz="1700" spc="-5" dirty="0">
                <a:latin typeface="Times New Roman"/>
                <a:cs typeface="Times New Roman"/>
              </a:rPr>
              <a:t>laceration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ts val="1835"/>
              </a:lnSpc>
            </a:pPr>
            <a:r>
              <a:rPr sz="1700" spc="-5" dirty="0">
                <a:latin typeface="Times New Roman"/>
                <a:cs typeface="Times New Roman"/>
              </a:rPr>
              <a:t>ophthalmic </a:t>
            </a:r>
            <a:r>
              <a:rPr sz="1700" dirty="0">
                <a:latin typeface="Times New Roman"/>
                <a:cs typeface="Times New Roman"/>
              </a:rPr>
              <a:t>artery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6132" y="3962400"/>
            <a:ext cx="3268979" cy="237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9" y="3957828"/>
            <a:ext cx="3278504" cy="2385060"/>
          </a:xfrm>
          <a:custGeom>
            <a:avLst/>
            <a:gdLst/>
            <a:ahLst/>
            <a:cxnLst/>
            <a:rect l="l" t="t" r="r" b="b"/>
            <a:pathLst>
              <a:path w="3278504" h="2385060">
                <a:moveTo>
                  <a:pt x="0" y="2385060"/>
                </a:moveTo>
                <a:lnTo>
                  <a:pt x="3278124" y="2385060"/>
                </a:lnTo>
                <a:lnTo>
                  <a:pt x="3278124" y="0"/>
                </a:lnTo>
                <a:lnTo>
                  <a:pt x="0" y="0"/>
                </a:lnTo>
                <a:lnTo>
                  <a:pt x="0" y="23850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3962400"/>
            <a:ext cx="3570732" cy="2375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0827" y="3957828"/>
            <a:ext cx="3580129" cy="2385060"/>
          </a:xfrm>
          <a:custGeom>
            <a:avLst/>
            <a:gdLst/>
            <a:ahLst/>
            <a:cxnLst/>
            <a:rect l="l" t="t" r="r" b="b"/>
            <a:pathLst>
              <a:path w="3580129" h="2385060">
                <a:moveTo>
                  <a:pt x="0" y="2385060"/>
                </a:moveTo>
                <a:lnTo>
                  <a:pt x="3579876" y="2385060"/>
                </a:lnTo>
                <a:lnTo>
                  <a:pt x="3579876" y="0"/>
                </a:lnTo>
                <a:lnTo>
                  <a:pt x="0" y="0"/>
                </a:lnTo>
                <a:lnTo>
                  <a:pt x="0" y="23850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526" y="478663"/>
            <a:ext cx="72212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55770" algn="l"/>
              </a:tabLst>
            </a:pPr>
            <a:r>
              <a:rPr b="1" spc="-55" dirty="0">
                <a:latin typeface="Times New Roman"/>
                <a:cs typeface="Times New Roman"/>
              </a:rPr>
              <a:t>CONJUCTIVAL	</a:t>
            </a:r>
            <a:r>
              <a:rPr b="1" spc="-5" dirty="0">
                <a:latin typeface="Times New Roman"/>
                <a:cs typeface="Times New Roman"/>
              </a:rPr>
              <a:t>ABRASION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9273"/>
            <a:ext cx="7575550" cy="3133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Conjunctiva has less innervation than the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cornea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Less </a:t>
            </a:r>
            <a:r>
              <a:rPr sz="2400" spc="-5" dirty="0">
                <a:latin typeface="Times New Roman"/>
                <a:cs typeface="Times New Roman"/>
              </a:rPr>
              <a:t>symptomatic </a:t>
            </a:r>
            <a:r>
              <a:rPr sz="2400" dirty="0">
                <a:latin typeface="Times New Roman"/>
                <a:cs typeface="Times New Roman"/>
              </a:rPr>
              <a:t>than corneal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abrasions.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Foreign </a:t>
            </a:r>
            <a:r>
              <a:rPr sz="2400" dirty="0">
                <a:latin typeface="Times New Roman"/>
                <a:cs typeface="Times New Roman"/>
              </a:rPr>
              <a:t>body </a:t>
            </a:r>
            <a:r>
              <a:rPr sz="2400" spc="-5" dirty="0">
                <a:latin typeface="Times New Roman"/>
                <a:cs typeface="Times New Roman"/>
              </a:rPr>
              <a:t>sensation, mild </a:t>
            </a:r>
            <a:r>
              <a:rPr sz="2400" dirty="0">
                <a:latin typeface="Times New Roman"/>
                <a:cs typeface="Times New Roman"/>
              </a:rPr>
              <a:t>pain, tearing,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photophobia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5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Conjunctival abrasion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invisible without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fluorescein  </a:t>
            </a:r>
            <a:r>
              <a:rPr sz="2400" spc="-10" dirty="0">
                <a:latin typeface="Times New Roman"/>
                <a:cs typeface="Times New Roman"/>
              </a:rPr>
              <a:t>staining</a:t>
            </a:r>
            <a:r>
              <a:rPr sz="3200" spc="-1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2544</Words>
  <Application>Microsoft Office PowerPoint</Application>
  <PresentationFormat>On-screen Show (4:3)</PresentationFormat>
  <Paragraphs>277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 ocular trauma?</vt:lpstr>
      <vt:lpstr>Slide 3</vt:lpstr>
      <vt:lpstr>Closed globe injuries</vt:lpstr>
      <vt:lpstr>Slide 5</vt:lpstr>
      <vt:lpstr>Periocular injuries</vt:lpstr>
      <vt:lpstr>Orbital :</vt:lpstr>
      <vt:lpstr>Slide 8</vt:lpstr>
      <vt:lpstr>CONJUCTIVAL ABRASION</vt:lpstr>
      <vt:lpstr>CONJUCTIVAL LACERATION</vt:lpstr>
      <vt:lpstr>CORNEAL ABRASION</vt:lpstr>
      <vt:lpstr>Slide 12</vt:lpstr>
      <vt:lpstr>Slide 13</vt:lpstr>
      <vt:lpstr>Slide 14</vt:lpstr>
      <vt:lpstr>CORNEAL  LACERATIONS</vt:lpstr>
      <vt:lpstr>ULTRAVIOLET KERATITIS</vt:lpstr>
      <vt:lpstr>CORNEAL FOREIGN  BODIES</vt:lpstr>
      <vt:lpstr>FOREIGN BODY  REMOVAL</vt:lpstr>
      <vt:lpstr>LID LACERATIONS</vt:lpstr>
      <vt:lpstr>Slide 20</vt:lpstr>
      <vt:lpstr>Slide 21</vt:lpstr>
      <vt:lpstr>BLUNT EYE TRAUMA</vt:lpstr>
      <vt:lpstr>Slide 23</vt:lpstr>
      <vt:lpstr>Slide 24</vt:lpstr>
      <vt:lpstr>Slide 25</vt:lpstr>
      <vt:lpstr>HYPHEMA</vt:lpstr>
      <vt:lpstr>Slide 27</vt:lpstr>
      <vt:lpstr>Slide 28</vt:lpstr>
      <vt:lpstr>BLOW-OUT  FRACTURES</vt:lpstr>
      <vt:lpstr>Slide 30</vt:lpstr>
      <vt:lpstr>RUPTURED GLOBE</vt:lpstr>
      <vt:lpstr>Slide 32</vt:lpstr>
      <vt:lpstr>Slide 33</vt:lpstr>
      <vt:lpstr>RETROBULBAR HEMATOMA</vt:lpstr>
      <vt:lpstr>CHEMICAL  OCULAR INJURY</vt:lpstr>
      <vt:lpstr>Slide 36</vt:lpstr>
      <vt:lpstr>ALKALI AND ACID INJURIES</vt:lpstr>
      <vt:lpstr>Slide 38</vt:lpstr>
      <vt:lpstr>Slide 39</vt:lpstr>
      <vt:lpstr>CYANOACRYLATE (SUPER  GLUE/CRAZY GLUE)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Vinay</dc:creator>
  <cp:lastModifiedBy>user</cp:lastModifiedBy>
  <cp:revision>3</cp:revision>
  <dcterms:created xsi:type="dcterms:W3CDTF">2019-03-10T13:49:07Z</dcterms:created>
  <dcterms:modified xsi:type="dcterms:W3CDTF">2021-09-13T02:53:11Z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2019-03-10T00:00:00Z</vt:filetime>
  </property>
</Properties>
</file>