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13" r:id="rId2"/>
    <p:sldId id="257" r:id="rId3"/>
    <p:sldId id="258" r:id="rId4"/>
    <p:sldId id="319" r:id="rId5"/>
    <p:sldId id="320" r:id="rId6"/>
    <p:sldId id="260" r:id="rId7"/>
    <p:sldId id="261" r:id="rId8"/>
    <p:sldId id="262" r:id="rId9"/>
    <p:sldId id="263" r:id="rId10"/>
    <p:sldId id="264" r:id="rId11"/>
    <p:sldId id="323" r:id="rId12"/>
    <p:sldId id="265" r:id="rId13"/>
    <p:sldId id="321" r:id="rId14"/>
    <p:sldId id="266" r:id="rId15"/>
    <p:sldId id="267" r:id="rId16"/>
    <p:sldId id="268" r:id="rId17"/>
    <p:sldId id="269" r:id="rId18"/>
    <p:sldId id="270" r:id="rId19"/>
    <p:sldId id="317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331" r:id="rId32"/>
    <p:sldId id="330" r:id="rId33"/>
    <p:sldId id="332" r:id="rId34"/>
    <p:sldId id="282" r:id="rId35"/>
    <p:sldId id="324" r:id="rId36"/>
    <p:sldId id="283" r:id="rId37"/>
    <p:sldId id="284" r:id="rId38"/>
    <p:sldId id="285" r:id="rId39"/>
    <p:sldId id="286" r:id="rId40"/>
    <p:sldId id="325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329" r:id="rId50"/>
    <p:sldId id="295" r:id="rId51"/>
    <p:sldId id="296" r:id="rId52"/>
    <p:sldId id="297" r:id="rId53"/>
    <p:sldId id="298" r:id="rId54"/>
    <p:sldId id="299" r:id="rId55"/>
    <p:sldId id="300" r:id="rId56"/>
    <p:sldId id="302" r:id="rId57"/>
    <p:sldId id="303" r:id="rId58"/>
    <p:sldId id="326" r:id="rId59"/>
    <p:sldId id="305" r:id="rId60"/>
    <p:sldId id="306" r:id="rId61"/>
    <p:sldId id="307" r:id="rId62"/>
    <p:sldId id="308" r:id="rId63"/>
    <p:sldId id="314" r:id="rId64"/>
    <p:sldId id="309" r:id="rId65"/>
    <p:sldId id="310" r:id="rId66"/>
    <p:sldId id="311" r:id="rId67"/>
    <p:sldId id="315" r:id="rId68"/>
    <p:sldId id="327" r:id="rId6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>
        <p:scale>
          <a:sx n="78" d="100"/>
          <a:sy n="78" d="100"/>
        </p:scale>
        <p:origin x="772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382000" cy="18466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spc="-10" dirty="0" smtClean="0"/>
              <a:t>INTRAOCULAR</a:t>
            </a:r>
            <a:r>
              <a:rPr lang="en-US" sz="6000" spc="-60" dirty="0" smtClean="0"/>
              <a:t> </a:t>
            </a:r>
            <a:r>
              <a:rPr lang="en-US" sz="6000" spc="-10" dirty="0" smtClean="0"/>
              <a:t>TUMOURS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86200" y="3657600"/>
            <a:ext cx="4458335" cy="92333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Presented by-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Birva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ave,</a:t>
            </a:r>
            <a:endParaRPr lang="en-US" dirty="0"/>
          </a:p>
          <a:p>
            <a:r>
              <a:rPr lang="en-US" dirty="0" smtClean="0"/>
              <a:t>AP, Ophthalmology,</a:t>
            </a:r>
          </a:p>
          <a:p>
            <a:r>
              <a:rPr lang="en-US" dirty="0" smtClean="0"/>
              <a:t>SBKS MI&amp;RC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" y="458965"/>
            <a:ext cx="929640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78100" marR="5080" indent="-2566035">
              <a:lnSpc>
                <a:spcPct val="100000"/>
              </a:lnSpc>
              <a:spcBef>
                <a:spcPts val="95"/>
              </a:spcBef>
            </a:pPr>
            <a:r>
              <a:rPr sz="4000" spc="-5" dirty="0" smtClean="0"/>
              <a:t>Modified </a:t>
            </a:r>
            <a:r>
              <a:rPr sz="4000" spc="-190" dirty="0">
                <a:latin typeface="Arial"/>
                <a:cs typeface="Arial"/>
              </a:rPr>
              <a:t>Callender’s  </a:t>
            </a:r>
            <a:r>
              <a:rPr sz="4000" spc="-10" dirty="0"/>
              <a:t>classification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219200"/>
            <a:ext cx="9144000" cy="4962256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102235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Spindle </a:t>
            </a:r>
            <a:r>
              <a:rPr sz="3000" dirty="0">
                <a:solidFill>
                  <a:srgbClr val="FF0000"/>
                </a:solidFill>
                <a:latin typeface="Carlito"/>
                <a:cs typeface="Carlito"/>
              </a:rPr>
              <a:t>cell melanomas </a:t>
            </a:r>
            <a:r>
              <a:rPr sz="3000" dirty="0">
                <a:latin typeface="Carlito"/>
                <a:cs typeface="Carlito"/>
              </a:rPr>
              <a:t>: </a:t>
            </a:r>
            <a:r>
              <a:rPr sz="3000" spc="-10" dirty="0">
                <a:latin typeface="Carlito"/>
                <a:cs typeface="Carlito"/>
              </a:rPr>
              <a:t>spindle </a:t>
            </a:r>
            <a:r>
              <a:rPr sz="3000" spc="-5" dirty="0">
                <a:latin typeface="Carlito"/>
                <a:cs typeface="Carlito"/>
              </a:rPr>
              <a:t>shape </a:t>
            </a:r>
            <a:r>
              <a:rPr sz="3000" spc="-10" dirty="0">
                <a:latin typeface="Carlito"/>
                <a:cs typeface="Carlito"/>
              </a:rPr>
              <a:t>cells </a:t>
            </a:r>
            <a:r>
              <a:rPr sz="3000" spc="-15" dirty="0">
                <a:latin typeface="Carlito"/>
                <a:cs typeface="Carlito"/>
              </a:rPr>
              <a:t>(best  </a:t>
            </a:r>
            <a:r>
              <a:rPr sz="3000" spc="-10" dirty="0">
                <a:latin typeface="Carlito"/>
                <a:cs typeface="Carlito"/>
              </a:rPr>
              <a:t>prognosis</a:t>
            </a:r>
            <a:r>
              <a:rPr sz="3000" spc="-10" dirty="0" smtClean="0">
                <a:latin typeface="Carlito"/>
                <a:cs typeface="Carlito"/>
              </a:rPr>
              <a:t>).</a:t>
            </a:r>
            <a:endParaRPr lang="en-US" sz="3000" spc="-10" dirty="0" smtClean="0">
              <a:latin typeface="Carlito"/>
              <a:cs typeface="Carlito"/>
            </a:endParaRPr>
          </a:p>
          <a:p>
            <a:pPr marL="355600" marR="102235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000" spc="-10" dirty="0" smtClean="0">
              <a:latin typeface="Carlito"/>
              <a:cs typeface="Carlito"/>
            </a:endParaRPr>
          </a:p>
          <a:p>
            <a:pPr marL="355600" marR="102235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000" spc="-10" dirty="0">
              <a:latin typeface="Carlito"/>
              <a:cs typeface="Carlito"/>
            </a:endParaRPr>
          </a:p>
          <a:p>
            <a:pPr marL="355600" marR="102235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000" spc="-10" dirty="0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3000" spc="-10" dirty="0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 dirty="0">
              <a:latin typeface="Carlito"/>
              <a:cs typeface="Carlito"/>
            </a:endParaRPr>
          </a:p>
          <a:p>
            <a:pPr marL="355600" marR="5080" indent="-342900">
              <a:lnSpc>
                <a:spcPts val="28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00AF50"/>
                </a:solidFill>
                <a:latin typeface="Carlito"/>
                <a:cs typeface="Carlito"/>
              </a:rPr>
              <a:t>Epitheloid cell melanomas </a:t>
            </a:r>
            <a:r>
              <a:rPr sz="3000" dirty="0">
                <a:latin typeface="Carlito"/>
                <a:cs typeface="Carlito"/>
              </a:rPr>
              <a:t>: </a:t>
            </a:r>
            <a:r>
              <a:rPr sz="3000" spc="-10" dirty="0">
                <a:latin typeface="Carlito"/>
                <a:cs typeface="Carlito"/>
              </a:rPr>
              <a:t>large, </a:t>
            </a:r>
            <a:r>
              <a:rPr sz="3000" spc="-15" dirty="0">
                <a:latin typeface="Carlito"/>
                <a:cs typeface="Carlito"/>
              </a:rPr>
              <a:t>oval </a:t>
            </a:r>
            <a:r>
              <a:rPr sz="3000" spc="-5" dirty="0">
                <a:latin typeface="Carlito"/>
                <a:cs typeface="Carlito"/>
              </a:rPr>
              <a:t>or </a:t>
            </a:r>
            <a:r>
              <a:rPr sz="3000" spc="-15" dirty="0">
                <a:latin typeface="Carlito"/>
                <a:cs typeface="Carlito"/>
              </a:rPr>
              <a:t>round,  </a:t>
            </a:r>
            <a:r>
              <a:rPr sz="3000" spc="-5" dirty="0">
                <a:latin typeface="Carlito"/>
                <a:cs typeface="Carlito"/>
              </a:rPr>
              <a:t>pleomorphic </a:t>
            </a:r>
            <a:r>
              <a:rPr sz="3000" dirty="0">
                <a:latin typeface="Carlito"/>
                <a:cs typeface="Carlito"/>
              </a:rPr>
              <a:t>cells with </a:t>
            </a:r>
            <a:r>
              <a:rPr sz="3000" spc="-10" dirty="0">
                <a:latin typeface="Carlito"/>
                <a:cs typeface="Carlito"/>
              </a:rPr>
              <a:t>larger </a:t>
            </a:r>
            <a:r>
              <a:rPr sz="3000" spc="-5" dirty="0">
                <a:latin typeface="Carlito"/>
                <a:cs typeface="Carlito"/>
              </a:rPr>
              <a:t>nuclei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5" dirty="0">
                <a:latin typeface="Carlito"/>
                <a:cs typeface="Carlito"/>
              </a:rPr>
              <a:t>abundant  acidophilic cytoplasm </a:t>
            </a:r>
            <a:r>
              <a:rPr sz="3000" spc="-20" dirty="0">
                <a:latin typeface="Carlito"/>
                <a:cs typeface="Carlito"/>
              </a:rPr>
              <a:t>(worst</a:t>
            </a:r>
            <a:r>
              <a:rPr sz="3000" spc="10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prognosis).</a:t>
            </a:r>
            <a:endParaRPr sz="3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3500" dirty="0">
              <a:latin typeface="Carlito"/>
              <a:cs typeface="Carlito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647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lang="en-US" sz="3200" dirty="0" smtClean="0">
              <a:latin typeface="Carlito"/>
              <a:cs typeface="Carlito"/>
            </a:endParaRPr>
          </a:p>
          <a:p>
            <a:pPr marL="355600" marR="97155" indent="-342900">
              <a:lnSpc>
                <a:spcPts val="28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20" dirty="0" smtClean="0">
                <a:solidFill>
                  <a:srgbClr val="006FC0"/>
                </a:solidFill>
                <a:latin typeface="Carlito"/>
                <a:cs typeface="Carlito"/>
              </a:rPr>
              <a:t>Mixed </a:t>
            </a:r>
            <a:r>
              <a:rPr lang="en-US" dirty="0" smtClean="0">
                <a:solidFill>
                  <a:srgbClr val="006FC0"/>
                </a:solidFill>
                <a:latin typeface="Carlito"/>
                <a:cs typeface="Carlito"/>
              </a:rPr>
              <a:t>cell melanomas </a:t>
            </a:r>
            <a:r>
              <a:rPr lang="en-US" dirty="0" smtClean="0">
                <a:latin typeface="Carlito"/>
                <a:cs typeface="Carlito"/>
              </a:rPr>
              <a:t>: </a:t>
            </a:r>
            <a:r>
              <a:rPr lang="en-US" spc="-10" dirty="0" smtClean="0">
                <a:latin typeface="Carlito"/>
                <a:cs typeface="Carlito"/>
              </a:rPr>
              <a:t>both spindle </a:t>
            </a:r>
            <a:r>
              <a:rPr lang="en-US" dirty="0" smtClean="0">
                <a:latin typeface="Carlito"/>
                <a:cs typeface="Carlito"/>
              </a:rPr>
              <a:t>&amp; </a:t>
            </a:r>
            <a:r>
              <a:rPr lang="en-US" spc="-5" dirty="0" err="1" smtClean="0">
                <a:latin typeface="Carlito"/>
                <a:cs typeface="Carlito"/>
              </a:rPr>
              <a:t>epitheloid</a:t>
            </a:r>
            <a:r>
              <a:rPr lang="en-US" spc="-5" dirty="0" smtClean="0">
                <a:latin typeface="Carlito"/>
                <a:cs typeface="Carlito"/>
              </a:rPr>
              <a:t>  </a:t>
            </a:r>
            <a:r>
              <a:rPr lang="en-US" spc="-10" dirty="0" err="1" smtClean="0">
                <a:latin typeface="Carlito"/>
                <a:cs typeface="Carlito"/>
              </a:rPr>
              <a:t>tumours</a:t>
            </a:r>
            <a:r>
              <a:rPr lang="en-US" spc="-10" dirty="0" smtClean="0">
                <a:latin typeface="Carlito"/>
                <a:cs typeface="Carlito"/>
              </a:rPr>
              <a:t> </a:t>
            </a:r>
            <a:r>
              <a:rPr lang="en-US" spc="-15" dirty="0" smtClean="0">
                <a:latin typeface="Carlito"/>
                <a:cs typeface="Carlito"/>
              </a:rPr>
              <a:t>(intermediate</a:t>
            </a:r>
            <a:r>
              <a:rPr lang="en-US" spc="-10" dirty="0" smtClean="0">
                <a:latin typeface="Carlito"/>
                <a:cs typeface="Carlito"/>
              </a:rPr>
              <a:t> prognosis)</a:t>
            </a:r>
          </a:p>
          <a:p>
            <a:pPr marL="355600" marR="97155" indent="-342900">
              <a:lnSpc>
                <a:spcPts val="28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dirty="0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lang="en-US" sz="3200" dirty="0" smtClean="0">
              <a:latin typeface="Carlito"/>
              <a:cs typeface="Carlito"/>
            </a:endParaRPr>
          </a:p>
          <a:p>
            <a:pPr marL="355600" marR="654685" indent="-342900">
              <a:lnSpc>
                <a:spcPts val="28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10" dirty="0" smtClean="0">
                <a:solidFill>
                  <a:srgbClr val="E36C09"/>
                </a:solidFill>
                <a:latin typeface="Carlito"/>
                <a:cs typeface="Carlito"/>
              </a:rPr>
              <a:t>Necrotic </a:t>
            </a:r>
            <a:r>
              <a:rPr lang="en-US" dirty="0" smtClean="0">
                <a:solidFill>
                  <a:srgbClr val="E36C09"/>
                </a:solidFill>
                <a:latin typeface="Carlito"/>
                <a:cs typeface="Carlito"/>
              </a:rPr>
              <a:t>melanomas: </a:t>
            </a:r>
            <a:r>
              <a:rPr lang="en-US" spc="-15" dirty="0" smtClean="0">
                <a:latin typeface="Carlito"/>
                <a:cs typeface="Carlito"/>
              </a:rPr>
              <a:t>predominant </a:t>
            </a:r>
            <a:r>
              <a:rPr lang="en-US" spc="-5" dirty="0" smtClean="0">
                <a:latin typeface="Carlito"/>
                <a:cs typeface="Carlito"/>
              </a:rPr>
              <a:t>cell </a:t>
            </a:r>
            <a:r>
              <a:rPr lang="en-US" dirty="0" smtClean="0">
                <a:latin typeface="Carlito"/>
                <a:cs typeface="Carlito"/>
              </a:rPr>
              <a:t>type </a:t>
            </a:r>
            <a:r>
              <a:rPr lang="en-US" spc="-5" dirty="0" smtClean="0">
                <a:latin typeface="Carlito"/>
                <a:cs typeface="Carlito"/>
              </a:rPr>
              <a:t>is  </a:t>
            </a:r>
            <a:r>
              <a:rPr lang="en-US" spc="-10" dirty="0" smtClean="0">
                <a:latin typeface="Carlito"/>
                <a:cs typeface="Carlito"/>
              </a:rPr>
              <a:t>unrecognizable.</a:t>
            </a:r>
            <a:endParaRPr lang="en-US" dirty="0" smtClean="0">
              <a:latin typeface="Carlito"/>
              <a:cs typeface="Carlito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201" y="136850"/>
            <a:ext cx="5165599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spc="-40" dirty="0"/>
              <a:t> </a:t>
            </a:r>
            <a:r>
              <a:rPr spc="-2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388" y="990600"/>
            <a:ext cx="8979612" cy="5602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latin typeface="Carlito"/>
                <a:cs typeface="Carlito"/>
              </a:rPr>
              <a:t>Quiescent </a:t>
            </a:r>
            <a:r>
              <a:rPr sz="2700" spc="-25" dirty="0">
                <a:latin typeface="Carlito"/>
                <a:cs typeface="Carlito"/>
              </a:rPr>
              <a:t>stage</a:t>
            </a:r>
            <a:r>
              <a:rPr sz="2700" spc="-40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:</a:t>
            </a: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Symptoms </a:t>
            </a:r>
            <a:r>
              <a:rPr sz="2400" spc="-5" dirty="0">
                <a:latin typeface="Carlito"/>
                <a:cs typeface="Carlito"/>
              </a:rPr>
              <a:t>depend upon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location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20" dirty="0">
                <a:latin typeface="Carlito"/>
                <a:cs typeface="Carlito"/>
              </a:rPr>
              <a:t>size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tumour.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b="1" u="heavy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Small</a:t>
            </a:r>
            <a:r>
              <a:rPr sz="2400" b="1" u="heavy" spc="-2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spc="-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tumour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located </a:t>
            </a:r>
            <a:r>
              <a:rPr sz="2400" dirty="0">
                <a:latin typeface="Carlito"/>
                <a:cs typeface="Carlito"/>
              </a:rPr>
              <a:t>in the periphery </a:t>
            </a:r>
            <a:r>
              <a:rPr sz="2400" spc="-15" dirty="0">
                <a:latin typeface="Carlito"/>
                <a:cs typeface="Carlito"/>
              </a:rPr>
              <a:t>may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not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produce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any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symptoms</a:t>
            </a:r>
            <a:endParaRPr sz="24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575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dirty="0"/>
              <a:t>	</a:t>
            </a:r>
            <a:r>
              <a:rPr sz="2400" spc="-10" dirty="0">
                <a:latin typeface="Carlito"/>
                <a:cs typeface="Carlito"/>
              </a:rPr>
              <a:t>tumours </a:t>
            </a:r>
            <a:r>
              <a:rPr sz="2400" dirty="0">
                <a:latin typeface="Carlito"/>
                <a:cs typeface="Carlito"/>
              </a:rPr>
              <a:t>arising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post. </a:t>
            </a:r>
            <a:r>
              <a:rPr sz="2400" spc="-5" dirty="0">
                <a:latin typeface="Carlito"/>
                <a:cs typeface="Carlito"/>
              </a:rPr>
              <a:t>pole </a:t>
            </a:r>
            <a:r>
              <a:rPr sz="2400" spc="-10" dirty="0">
                <a:latin typeface="Carlito"/>
                <a:cs typeface="Carlito"/>
              </a:rPr>
              <a:t>present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early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visual 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lost</a:t>
            </a:r>
            <a:r>
              <a:rPr sz="2400" spc="-10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ts val="259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Sign: appearances </a:t>
            </a:r>
            <a:r>
              <a:rPr sz="2400" spc="-10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orange </a:t>
            </a:r>
            <a:r>
              <a:rPr sz="2400" spc="-10" dirty="0">
                <a:latin typeface="Carlito"/>
                <a:cs typeface="Carlito"/>
              </a:rPr>
              <a:t>patches </a:t>
            </a:r>
            <a:r>
              <a:rPr sz="2400" dirty="0">
                <a:latin typeface="Carlito"/>
                <a:cs typeface="Carlito"/>
              </a:rPr>
              <a:t>in the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pigment</a:t>
            </a:r>
            <a:endParaRPr sz="2400" dirty="0">
              <a:latin typeface="Carlito"/>
              <a:cs typeface="Carlito"/>
            </a:endParaRPr>
          </a:p>
          <a:p>
            <a:pPr marL="756285">
              <a:lnSpc>
                <a:spcPts val="2595"/>
              </a:lnSpc>
            </a:pPr>
            <a:r>
              <a:rPr sz="2400" dirty="0">
                <a:latin typeface="Carlito"/>
                <a:cs typeface="Carlito"/>
              </a:rPr>
              <a:t>epithelium.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b="1" u="heavy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large</a:t>
            </a:r>
            <a:r>
              <a:rPr sz="2400" b="1" u="heavy" spc="-2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spc="-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tumour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Carlito"/>
              <a:cs typeface="Carlito"/>
            </a:endParaRPr>
          </a:p>
          <a:p>
            <a:pPr marL="756285" marR="446405" lvl="1" indent="-287020">
              <a:lnSpc>
                <a:spcPts val="2300"/>
              </a:lnSpc>
              <a:spcBef>
                <a:spcPts val="560"/>
              </a:spcBef>
              <a:buChar char="–"/>
              <a:tabLst>
                <a:tab pos="756920" algn="l"/>
              </a:tabLst>
            </a:pPr>
            <a:r>
              <a:rPr sz="2400" spc="-65" dirty="0">
                <a:latin typeface="Arial"/>
                <a:cs typeface="Arial"/>
              </a:rPr>
              <a:t>penetrate </a:t>
            </a:r>
            <a:r>
              <a:rPr sz="2400" spc="-55" dirty="0">
                <a:latin typeface="Arial"/>
                <a:cs typeface="Arial"/>
              </a:rPr>
              <a:t>through </a:t>
            </a:r>
            <a:r>
              <a:rPr sz="2400" spc="-135" dirty="0">
                <a:latin typeface="Arial"/>
                <a:cs typeface="Arial"/>
              </a:rPr>
              <a:t>Bruch’s </a:t>
            </a:r>
            <a:r>
              <a:rPr sz="2400" spc="-100" dirty="0">
                <a:latin typeface="Arial"/>
                <a:cs typeface="Arial"/>
              </a:rPr>
              <a:t>membrane </a:t>
            </a:r>
            <a:r>
              <a:rPr sz="2400" spc="-125" dirty="0">
                <a:latin typeface="Arial"/>
                <a:cs typeface="Arial"/>
              </a:rPr>
              <a:t>grows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10" dirty="0">
                <a:latin typeface="Carlito"/>
                <a:cs typeface="Carlito"/>
              </a:rPr>
              <a:t>subretinal  </a:t>
            </a:r>
            <a:r>
              <a:rPr sz="2400" spc="-5" dirty="0">
                <a:latin typeface="Carlito"/>
                <a:cs typeface="Carlito"/>
              </a:rPr>
              <a:t>space characterised </a:t>
            </a:r>
            <a:r>
              <a:rPr sz="2400" spc="-10" dirty="0">
                <a:latin typeface="Carlito"/>
                <a:cs typeface="Carlito"/>
              </a:rPr>
              <a:t>by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exudative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retinal detachment</a:t>
            </a:r>
            <a:endParaRPr sz="2400" dirty="0">
              <a:latin typeface="Carlito"/>
              <a:cs typeface="Carlito"/>
            </a:endParaRPr>
          </a:p>
          <a:p>
            <a:pPr marL="756285" marR="24765" lvl="1" indent="-287020">
              <a:lnSpc>
                <a:spcPts val="23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produces </a:t>
            </a:r>
            <a:r>
              <a:rPr sz="2400" spc="-15" dirty="0">
                <a:latin typeface="Carlito"/>
                <a:cs typeface="Carlito"/>
              </a:rPr>
              <a:t>marked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loss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vision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gradually </a:t>
            </a:r>
            <a:r>
              <a:rPr sz="2400" spc="-5" dirty="0">
                <a:latin typeface="Carlito"/>
                <a:cs typeface="Carlito"/>
              </a:rPr>
              <a:t>tumour fills </a:t>
            </a:r>
            <a:r>
              <a:rPr sz="2400" dirty="0">
                <a:latin typeface="Carlito"/>
                <a:cs typeface="Carlito"/>
              </a:rPr>
              <a:t>the  whole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eye.</a:t>
            </a:r>
            <a:endParaRPr sz="2400" dirty="0">
              <a:latin typeface="Carlito"/>
              <a:cs typeface="Carlito"/>
            </a:endParaRPr>
          </a:p>
          <a:p>
            <a:pPr marL="756285" marR="531495" lvl="1" indent="-287020">
              <a:lnSpc>
                <a:spcPts val="23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Other </a:t>
            </a:r>
            <a:r>
              <a:rPr sz="2400" spc="-10" dirty="0">
                <a:latin typeface="Carlito"/>
                <a:cs typeface="Carlito"/>
              </a:rPr>
              <a:t>associated </a:t>
            </a:r>
            <a:r>
              <a:rPr sz="2400" spc="-15" dirty="0">
                <a:latin typeface="Carlito"/>
                <a:cs typeface="Carlito"/>
              </a:rPr>
              <a:t>features </a:t>
            </a:r>
            <a:r>
              <a:rPr sz="2400" dirty="0">
                <a:latin typeface="Carlito"/>
                <a:cs typeface="Carlito"/>
              </a:rPr>
              <a:t>: </a:t>
            </a:r>
            <a:r>
              <a:rPr sz="2400" spc="-10" dirty="0">
                <a:latin typeface="Carlito"/>
                <a:cs typeface="Carlito"/>
              </a:rPr>
              <a:t>sub/intraretinal hemorrhage,  choroidal </a:t>
            </a:r>
            <a:r>
              <a:rPr sz="2400" spc="-15" dirty="0">
                <a:latin typeface="Carlito"/>
                <a:cs typeface="Carlito"/>
              </a:rPr>
              <a:t>folds, </a:t>
            </a:r>
            <a:r>
              <a:rPr sz="2400" dirty="0">
                <a:latin typeface="Carlito"/>
                <a:cs typeface="Carlito"/>
              </a:rPr>
              <a:t>&amp; </a:t>
            </a:r>
            <a:r>
              <a:rPr sz="2400" spc="-10" dirty="0">
                <a:latin typeface="Carlito"/>
                <a:cs typeface="Carlito"/>
              </a:rPr>
              <a:t>vitrous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hemorrhage.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5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70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5181600" y="1600200"/>
            <a:ext cx="3803904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26687"/>
            <a:ext cx="70078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3200" spc="-5" dirty="0"/>
              <a:t>2.	</a:t>
            </a:r>
            <a:r>
              <a:rPr sz="3200" spc="-10" dirty="0"/>
              <a:t>Glaucomatous </a:t>
            </a:r>
            <a:r>
              <a:rPr sz="3200" spc="-25" dirty="0"/>
              <a:t>stage</a:t>
            </a:r>
            <a:r>
              <a:rPr sz="3200" spc="-30" dirty="0"/>
              <a:t> </a:t>
            </a:r>
            <a:r>
              <a:rPr sz="320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193037"/>
            <a:ext cx="7272324" cy="4500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03530" indent="-287020">
              <a:lnSpc>
                <a:spcPct val="100000"/>
              </a:lnSpc>
              <a:spcBef>
                <a:spcPts val="95"/>
              </a:spcBef>
              <a:buFont typeface="Arial"/>
              <a:buChar char="–"/>
              <a:tabLst>
                <a:tab pos="299720" algn="l"/>
              </a:tabLst>
            </a:pPr>
            <a:r>
              <a:rPr sz="2800" spc="-10" dirty="0">
                <a:latin typeface="Carlito"/>
                <a:cs typeface="Carlito"/>
              </a:rPr>
              <a:t>Glaucoma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15" dirty="0">
                <a:latin typeface="Carlito"/>
                <a:cs typeface="Carlito"/>
              </a:rPr>
              <a:t>develop </a:t>
            </a:r>
            <a:r>
              <a:rPr sz="2800" spc="-10" dirty="0">
                <a:latin typeface="Carlito"/>
                <a:cs typeface="Carlito"/>
              </a:rPr>
              <a:t>due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obstruction of  venous outflow </a:t>
            </a:r>
            <a:r>
              <a:rPr sz="2800" spc="-15" dirty="0">
                <a:latin typeface="Carlito"/>
                <a:cs typeface="Carlito"/>
              </a:rPr>
              <a:t>by pressure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25" dirty="0">
                <a:latin typeface="Carlito"/>
                <a:cs typeface="Carlito"/>
              </a:rPr>
              <a:t>vortex </a:t>
            </a:r>
            <a:r>
              <a:rPr sz="2800" spc="-10" dirty="0">
                <a:latin typeface="Carlito"/>
                <a:cs typeface="Carlito"/>
              </a:rPr>
              <a:t>veins,  </a:t>
            </a:r>
            <a:r>
              <a:rPr sz="2800" spc="-15" dirty="0">
                <a:latin typeface="Carlito"/>
                <a:cs typeface="Carlito"/>
              </a:rPr>
              <a:t>blockage </a:t>
            </a:r>
            <a:r>
              <a:rPr sz="2800" spc="-5" dirty="0">
                <a:latin typeface="Carlito"/>
                <a:cs typeface="Carlito"/>
              </a:rPr>
              <a:t>of the angle of </a:t>
            </a:r>
            <a:r>
              <a:rPr sz="2800" spc="-10" dirty="0">
                <a:latin typeface="Carlito"/>
                <a:cs typeface="Carlito"/>
              </a:rPr>
              <a:t>ant.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chamber</a:t>
            </a:r>
            <a:endParaRPr sz="28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299720" algn="l"/>
              </a:tabLst>
            </a:pPr>
            <a:r>
              <a:rPr sz="2800" spc="-5" dirty="0">
                <a:latin typeface="Carlito"/>
                <a:cs typeface="Carlito"/>
              </a:rPr>
              <a:t>Sx : </a:t>
            </a:r>
            <a:r>
              <a:rPr sz="2800" spc="-20" dirty="0">
                <a:latin typeface="Carlito"/>
                <a:cs typeface="Carlito"/>
              </a:rPr>
              <a:t>severe </a:t>
            </a:r>
            <a:r>
              <a:rPr sz="2800" spc="-10" dirty="0">
                <a:latin typeface="Carlito"/>
                <a:cs typeface="Carlito"/>
              </a:rPr>
              <a:t>pain, redness,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watering</a:t>
            </a:r>
            <a:endParaRPr sz="2800" dirty="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299720" algn="l"/>
              </a:tabLst>
            </a:pPr>
            <a:r>
              <a:rPr sz="2800" spc="-10" dirty="0">
                <a:latin typeface="Carlito"/>
                <a:cs typeface="Carlito"/>
              </a:rPr>
              <a:t>Signs </a:t>
            </a:r>
            <a:r>
              <a:rPr sz="2800" spc="-5" dirty="0">
                <a:latin typeface="Carlito"/>
                <a:cs typeface="Carlito"/>
              </a:rPr>
              <a:t>: chemosed &amp; </a:t>
            </a:r>
            <a:r>
              <a:rPr sz="2800" spc="-20" dirty="0">
                <a:latin typeface="Carlito"/>
                <a:cs typeface="Carlito"/>
              </a:rPr>
              <a:t>congested </a:t>
            </a:r>
            <a:r>
              <a:rPr sz="2800" spc="-15" dirty="0">
                <a:latin typeface="Carlito"/>
                <a:cs typeface="Carlito"/>
              </a:rPr>
              <a:t>conjunctiva,  oedematous </a:t>
            </a:r>
            <a:r>
              <a:rPr sz="2800" spc="-10" dirty="0">
                <a:latin typeface="Carlito"/>
                <a:cs typeface="Carlito"/>
              </a:rPr>
              <a:t>cornea, shallow </a:t>
            </a:r>
            <a:r>
              <a:rPr sz="2800" spc="-15" dirty="0">
                <a:latin typeface="Carlito"/>
                <a:cs typeface="Carlito"/>
              </a:rPr>
              <a:t>anterior </a:t>
            </a:r>
            <a:r>
              <a:rPr sz="2800" spc="-35" dirty="0">
                <a:latin typeface="Carlito"/>
                <a:cs typeface="Carlito"/>
              </a:rPr>
              <a:t>chamber,  </a:t>
            </a:r>
            <a:r>
              <a:rPr sz="2800" spc="-20" dirty="0">
                <a:latin typeface="Carlito"/>
                <a:cs typeface="Carlito"/>
              </a:rPr>
              <a:t>fixed </a:t>
            </a:r>
            <a:r>
              <a:rPr sz="2800" spc="-5" dirty="0">
                <a:latin typeface="Carlito"/>
                <a:cs typeface="Carlito"/>
              </a:rPr>
              <a:t>&amp; </a:t>
            </a:r>
            <a:r>
              <a:rPr sz="2800" spc="-15" dirty="0">
                <a:latin typeface="Carlito"/>
                <a:cs typeface="Carlito"/>
              </a:rPr>
              <a:t>dilated </a:t>
            </a:r>
            <a:r>
              <a:rPr sz="2800" spc="-10" dirty="0">
                <a:latin typeface="Carlito"/>
                <a:cs typeface="Carlito"/>
              </a:rPr>
              <a:t>pupil,lens opaque, increase </a:t>
            </a:r>
            <a:r>
              <a:rPr sz="2800" spc="-5" dirty="0">
                <a:latin typeface="Carlito"/>
                <a:cs typeface="Carlito"/>
              </a:rPr>
              <a:t>IOP  </a:t>
            </a:r>
            <a:r>
              <a:rPr sz="2800" spc="-25" dirty="0">
                <a:latin typeface="Carlito"/>
                <a:cs typeface="Carlito"/>
              </a:rPr>
              <a:t>(stony </a:t>
            </a:r>
            <a:r>
              <a:rPr sz="2800" spc="-20" dirty="0">
                <a:latin typeface="Carlito"/>
                <a:cs typeface="Carlito"/>
              </a:rPr>
              <a:t>hard </a:t>
            </a:r>
            <a:r>
              <a:rPr sz="2800" spc="-15" dirty="0">
                <a:latin typeface="Carlito"/>
                <a:cs typeface="Carlito"/>
              </a:rPr>
              <a:t>eye), </a:t>
            </a:r>
            <a:r>
              <a:rPr sz="2800" spc="-20" dirty="0">
                <a:latin typeface="Carlito"/>
                <a:cs typeface="Carlito"/>
              </a:rPr>
              <a:t>features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1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iridocyclitis.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842" y="693165"/>
            <a:ext cx="7483958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3200" spc="-5" dirty="0"/>
              <a:t>3.	</a:t>
            </a:r>
            <a:r>
              <a:rPr sz="3200" spc="-15" dirty="0"/>
              <a:t>Stage </a:t>
            </a:r>
            <a:r>
              <a:rPr sz="3200" spc="-5" dirty="0"/>
              <a:t>of </a:t>
            </a:r>
            <a:r>
              <a:rPr sz="3200" spc="-10" dirty="0"/>
              <a:t>extraocular </a:t>
            </a:r>
            <a:r>
              <a:rPr sz="3200" spc="-5" dirty="0"/>
              <a:t>lesion</a:t>
            </a:r>
            <a:r>
              <a:rPr sz="3200" spc="-45" dirty="0"/>
              <a:t> </a:t>
            </a:r>
            <a:r>
              <a:rPr sz="320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0842" y="1269237"/>
            <a:ext cx="7914640" cy="3342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2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the tumor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25" dirty="0">
                <a:latin typeface="Carlito"/>
                <a:cs typeface="Carlito"/>
              </a:rPr>
              <a:t>burst </a:t>
            </a:r>
            <a:r>
              <a:rPr sz="2800" spc="-15" dirty="0">
                <a:latin typeface="Carlito"/>
                <a:cs typeface="Carlito"/>
              </a:rPr>
              <a:t>through </a:t>
            </a:r>
            <a:r>
              <a:rPr sz="2800" spc="-20" dirty="0">
                <a:latin typeface="Carlito"/>
                <a:cs typeface="Carlito"/>
              </a:rPr>
              <a:t>sclera </a:t>
            </a:r>
            <a:r>
              <a:rPr sz="2800" spc="-10" dirty="0">
                <a:latin typeface="Carlito"/>
                <a:cs typeface="Carlito"/>
              </a:rPr>
              <a:t>usually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limbus.</a:t>
            </a:r>
            <a:endParaRPr sz="2800" dirty="0">
              <a:latin typeface="Carlito"/>
              <a:cs typeface="Carlito"/>
            </a:endParaRPr>
          </a:p>
          <a:p>
            <a:pPr marL="756285" marR="28892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Rapid </a:t>
            </a:r>
            <a:r>
              <a:rPr sz="2800" spc="-15" dirty="0">
                <a:latin typeface="Carlito"/>
                <a:cs typeface="Carlito"/>
              </a:rPr>
              <a:t>fungation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involvement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extraocular  </a:t>
            </a:r>
            <a:r>
              <a:rPr sz="2800" spc="-10" dirty="0">
                <a:latin typeface="Carlito"/>
                <a:cs typeface="Carlito"/>
              </a:rPr>
              <a:t>tissues resulting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20" dirty="0">
                <a:latin typeface="Carlito"/>
                <a:cs typeface="Carlito"/>
              </a:rPr>
              <a:t>marked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proptosis.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  <a:tabLst>
                <a:tab pos="527685" algn="l"/>
              </a:tabLst>
            </a:pPr>
            <a:r>
              <a:rPr sz="3200" spc="-5" dirty="0">
                <a:latin typeface="Carlito"/>
                <a:cs typeface="Carlito"/>
              </a:rPr>
              <a:t>4.	</a:t>
            </a:r>
            <a:r>
              <a:rPr sz="3200" spc="-15" dirty="0">
                <a:latin typeface="Carlito"/>
                <a:cs typeface="Carlito"/>
              </a:rPr>
              <a:t>Stage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20" dirty="0">
                <a:latin typeface="Carlito"/>
                <a:cs typeface="Carlito"/>
              </a:rPr>
              <a:t>distant </a:t>
            </a:r>
            <a:r>
              <a:rPr sz="3200" spc="-15" dirty="0">
                <a:latin typeface="Carlito"/>
                <a:cs typeface="Carlito"/>
              </a:rPr>
              <a:t>metastasis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:</a:t>
            </a:r>
          </a:p>
          <a:p>
            <a:pPr marL="756285" marR="286385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5" dirty="0">
                <a:latin typeface="Carlito"/>
                <a:cs typeface="Carlito"/>
              </a:rPr>
              <a:t>Hematologic spread </a:t>
            </a:r>
            <a:r>
              <a:rPr sz="2800" spc="-10" dirty="0">
                <a:latin typeface="Carlito"/>
                <a:cs typeface="Carlito"/>
              </a:rPr>
              <a:t>commonly </a:t>
            </a:r>
            <a:r>
              <a:rPr sz="2800" spc="-15" dirty="0">
                <a:latin typeface="Carlito"/>
                <a:cs typeface="Carlito"/>
              </a:rPr>
              <a:t>occurs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liver </a:t>
            </a:r>
            <a:r>
              <a:rPr sz="2800" spc="-5" dirty="0">
                <a:latin typeface="Carlito"/>
                <a:cs typeface="Carlito"/>
              </a:rPr>
              <a:t>&amp;  </a:t>
            </a:r>
            <a:r>
              <a:rPr sz="2800" spc="-15" dirty="0">
                <a:latin typeface="Carlito"/>
                <a:cs typeface="Carlito"/>
              </a:rPr>
              <a:t>commonest </a:t>
            </a:r>
            <a:r>
              <a:rPr sz="2800" spc="-10" dirty="0">
                <a:latin typeface="Carlito"/>
                <a:cs typeface="Carlito"/>
              </a:rPr>
              <a:t>cause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death.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4953000"/>
            <a:ext cx="48006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557" y="461899"/>
            <a:ext cx="6744843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Differential</a:t>
            </a:r>
            <a:r>
              <a:rPr spc="-35" dirty="0"/>
              <a:t> </a:t>
            </a: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447800"/>
            <a:ext cx="8061959" cy="393255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During quiescent </a:t>
            </a:r>
            <a:r>
              <a:rPr sz="3200" spc="-25" dirty="0">
                <a:latin typeface="Carlito"/>
                <a:cs typeface="Carlito"/>
              </a:rPr>
              <a:t>stage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Small tumour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w/o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exudative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retinal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detachment</a:t>
            </a:r>
            <a:r>
              <a:rPr sz="2800" b="1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:  </a:t>
            </a:r>
            <a:r>
              <a:rPr sz="2800" spc="-10" dirty="0">
                <a:latin typeface="Carlito"/>
                <a:cs typeface="Carlito"/>
              </a:rPr>
              <a:t>naevus, </a:t>
            </a:r>
            <a:r>
              <a:rPr sz="2800" spc="-5" dirty="0">
                <a:latin typeface="Carlito"/>
                <a:cs typeface="Carlito"/>
              </a:rPr>
              <a:t>melanocytoma, </a:t>
            </a:r>
            <a:r>
              <a:rPr sz="2800" spc="-10" dirty="0">
                <a:latin typeface="Carlito"/>
                <a:cs typeface="Carlito"/>
              </a:rPr>
              <a:t>hyperplasia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the  pigment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epithelium.</a:t>
            </a:r>
            <a:endParaRPr sz="2800">
              <a:latin typeface="Carlito"/>
              <a:cs typeface="Carlito"/>
            </a:endParaRPr>
          </a:p>
          <a:p>
            <a:pPr marL="756285" marR="792480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Tumour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with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exudative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retinal detachment</a:t>
            </a:r>
            <a:r>
              <a:rPr sz="2800" b="1" spc="-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:  </a:t>
            </a:r>
            <a:r>
              <a:rPr sz="2800" spc="-10" dirty="0">
                <a:latin typeface="Carlito"/>
                <a:cs typeface="Carlito"/>
              </a:rPr>
              <a:t>simple </a:t>
            </a:r>
            <a:r>
              <a:rPr sz="2800" spc="-15" dirty="0">
                <a:latin typeface="Carlito"/>
                <a:cs typeface="Carlito"/>
              </a:rPr>
              <a:t>retina detachment, </a:t>
            </a:r>
            <a:r>
              <a:rPr sz="2800" spc="-10" dirty="0">
                <a:latin typeface="Carlito"/>
                <a:cs typeface="Carlito"/>
              </a:rPr>
              <a:t>choroidal  haemangioma.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During </a:t>
            </a:r>
            <a:r>
              <a:rPr sz="3200" spc="-10" dirty="0">
                <a:latin typeface="Carlito"/>
                <a:cs typeface="Carlito"/>
              </a:rPr>
              <a:t>glaucomatous </a:t>
            </a:r>
            <a:r>
              <a:rPr sz="3200" spc="-25" dirty="0">
                <a:latin typeface="Carlito"/>
                <a:cs typeface="Carlito"/>
              </a:rPr>
              <a:t>stage </a:t>
            </a:r>
            <a:r>
              <a:rPr sz="3200" dirty="0">
                <a:latin typeface="Carlito"/>
                <a:cs typeface="Carlito"/>
              </a:rPr>
              <a:t>: </a:t>
            </a:r>
            <a:r>
              <a:rPr sz="3200" spc="-10" dirty="0">
                <a:latin typeface="Carlito"/>
                <a:cs typeface="Carlito"/>
              </a:rPr>
              <a:t>acute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glaucoma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198" y="461899"/>
            <a:ext cx="481660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0842" y="1586141"/>
            <a:ext cx="6491605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Indirect opthalmoscopic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examination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Transillumination</a:t>
            </a:r>
            <a:r>
              <a:rPr sz="3200" spc="7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test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USG : A and B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scan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Fluorescein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angiography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Radioactive </a:t>
            </a:r>
            <a:r>
              <a:rPr sz="3200" spc="-10" dirty="0">
                <a:latin typeface="Carlito"/>
                <a:cs typeface="Carlito"/>
              </a:rPr>
              <a:t>tracer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MRI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242" y="304797"/>
            <a:ext cx="6874358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T</a:t>
            </a:r>
            <a:r>
              <a:rPr spc="-60" dirty="0"/>
              <a:t>r</a:t>
            </a:r>
            <a:r>
              <a:rPr dirty="0"/>
              <a:t>e</a:t>
            </a:r>
            <a:r>
              <a:rPr spc="-30" dirty="0"/>
              <a:t>a</a:t>
            </a:r>
            <a:r>
              <a:rPr dirty="0"/>
              <a:t>tme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066800"/>
            <a:ext cx="8763000" cy="551497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Observation </a:t>
            </a:r>
            <a:r>
              <a:rPr sz="3000" dirty="0">
                <a:latin typeface="Carlito"/>
                <a:cs typeface="Carlito"/>
              </a:rPr>
              <a:t>: </a:t>
            </a:r>
            <a:r>
              <a:rPr sz="3000" spc="-10" dirty="0">
                <a:latin typeface="Carlito"/>
                <a:cs typeface="Carlito"/>
              </a:rPr>
              <a:t>in </a:t>
            </a:r>
            <a:r>
              <a:rPr sz="3000" dirty="0">
                <a:latin typeface="Carlito"/>
                <a:cs typeface="Carlito"/>
              </a:rPr>
              <a:t>small and </a:t>
            </a:r>
            <a:r>
              <a:rPr sz="3000" spc="-10" dirty="0">
                <a:latin typeface="Carlito"/>
                <a:cs typeface="Carlito"/>
              </a:rPr>
              <a:t>asymptomatic lesion  </a:t>
            </a:r>
            <a:r>
              <a:rPr sz="3000" dirty="0">
                <a:latin typeface="Carlito"/>
                <a:cs typeface="Carlito"/>
              </a:rPr>
              <a:t>with </a:t>
            </a:r>
            <a:r>
              <a:rPr sz="3000" spc="-5" dirty="0">
                <a:latin typeface="Carlito"/>
                <a:cs typeface="Carlito"/>
              </a:rPr>
              <a:t>absence of </a:t>
            </a:r>
            <a:r>
              <a:rPr sz="3000" spc="-10" dirty="0">
                <a:latin typeface="Carlito"/>
                <a:cs typeface="Carlito"/>
              </a:rPr>
              <a:t>suspicious</a:t>
            </a:r>
            <a:r>
              <a:rPr sz="3000" spc="-30" dirty="0">
                <a:latin typeface="Carlito"/>
                <a:cs typeface="Carlito"/>
              </a:rPr>
              <a:t> </a:t>
            </a:r>
            <a:r>
              <a:rPr sz="3000" spc="-20" dirty="0">
                <a:latin typeface="Carlito"/>
                <a:cs typeface="Carlito"/>
              </a:rPr>
              <a:t>features.</a:t>
            </a:r>
            <a:endParaRPr sz="3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Conservative</a:t>
            </a:r>
            <a:r>
              <a:rPr sz="3000" spc="-1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:</a:t>
            </a: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rlito"/>
                <a:cs typeface="Carlito"/>
              </a:rPr>
              <a:t>Brachytheraphy</a:t>
            </a:r>
            <a:endParaRPr sz="26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rlito"/>
                <a:cs typeface="Carlito"/>
              </a:rPr>
              <a:t>External beam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radiotheraphy</a:t>
            </a:r>
            <a:endParaRPr sz="26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rlito"/>
                <a:cs typeface="Carlito"/>
              </a:rPr>
              <a:t>Transpupillary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thermotheraphy</a:t>
            </a:r>
            <a:endParaRPr sz="26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25" dirty="0">
                <a:latin typeface="Carlito"/>
                <a:cs typeface="Carlito"/>
              </a:rPr>
              <a:t>Trans-scleral </a:t>
            </a:r>
            <a:r>
              <a:rPr sz="2600" spc="-5" dirty="0">
                <a:latin typeface="Carlito"/>
                <a:cs typeface="Carlito"/>
              </a:rPr>
              <a:t>local resection</a:t>
            </a:r>
            <a:endParaRPr sz="26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rlito"/>
                <a:cs typeface="Carlito"/>
              </a:rPr>
              <a:t>Stereotactic</a:t>
            </a:r>
            <a:r>
              <a:rPr sz="2600" spc="-1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radiosurgery</a:t>
            </a:r>
            <a:endParaRPr sz="26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Enucleation </a:t>
            </a:r>
            <a:r>
              <a:rPr sz="3000" dirty="0">
                <a:latin typeface="Carlito"/>
                <a:cs typeface="Carlito"/>
              </a:rPr>
              <a:t>: &gt; 16mm x</a:t>
            </a:r>
            <a:r>
              <a:rPr sz="3000" spc="-4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10mm</a:t>
            </a: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latin typeface="Carlito"/>
                <a:cs typeface="Carlito"/>
              </a:rPr>
              <a:t>Exenteration </a:t>
            </a:r>
            <a:r>
              <a:rPr sz="3000" spc="-5" dirty="0">
                <a:latin typeface="Carlito"/>
                <a:cs typeface="Carlito"/>
              </a:rPr>
              <a:t>or debulking </a:t>
            </a:r>
            <a:r>
              <a:rPr sz="3000" dirty="0">
                <a:latin typeface="Carlito"/>
                <a:cs typeface="Carlito"/>
              </a:rPr>
              <a:t>with</a:t>
            </a:r>
            <a:r>
              <a:rPr sz="3000" spc="20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chemotherapy</a:t>
            </a:r>
            <a:endParaRPr sz="3000" dirty="0">
              <a:latin typeface="Carlito"/>
              <a:cs typeface="Carlito"/>
            </a:endParaRPr>
          </a:p>
          <a:p>
            <a:pPr marL="355600" marR="793115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rlito"/>
                <a:cs typeface="Carlito"/>
              </a:rPr>
              <a:t>Palliative treatment </a:t>
            </a:r>
            <a:r>
              <a:rPr sz="3000" dirty="0">
                <a:latin typeface="Carlito"/>
                <a:cs typeface="Carlito"/>
              </a:rPr>
              <a:t>with </a:t>
            </a:r>
            <a:r>
              <a:rPr sz="3000" spc="-10" dirty="0">
                <a:latin typeface="Carlito"/>
                <a:cs typeface="Carlito"/>
              </a:rPr>
              <a:t>chemotherapy </a:t>
            </a:r>
            <a:r>
              <a:rPr sz="3000" dirty="0">
                <a:latin typeface="Carlito"/>
                <a:cs typeface="Carlito"/>
              </a:rPr>
              <a:t>&amp;  </a:t>
            </a:r>
            <a:r>
              <a:rPr sz="3000" spc="-10" dirty="0">
                <a:latin typeface="Carlito"/>
                <a:cs typeface="Carlito"/>
              </a:rPr>
              <a:t>immunotherapy </a:t>
            </a:r>
            <a:r>
              <a:rPr sz="3000" dirty="0">
                <a:latin typeface="Carlito"/>
                <a:cs typeface="Carlito"/>
              </a:rPr>
              <a:t>: </a:t>
            </a:r>
            <a:r>
              <a:rPr sz="3000" spc="-20" dirty="0">
                <a:latin typeface="Carlito"/>
                <a:cs typeface="Carlito"/>
              </a:rPr>
              <a:t>distant</a:t>
            </a:r>
            <a:r>
              <a:rPr sz="3000" spc="5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metastasis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object 4"/>
          <p:cNvGrpSpPr>
            <a:grpSpLocks noGrp="1"/>
          </p:cNvGrpSpPr>
          <p:nvPr/>
        </p:nvGrpSpPr>
        <p:grpSpPr>
          <a:xfrm>
            <a:off x="457200" y="1600200"/>
            <a:ext cx="8229600" cy="4708525"/>
            <a:chOff x="4494276" y="0"/>
            <a:chExt cx="4650105" cy="5105400"/>
          </a:xfrm>
        </p:grpSpPr>
        <p:sp>
          <p:nvSpPr>
            <p:cNvPr id="5" name="object 5"/>
            <p:cNvSpPr/>
            <p:nvPr/>
          </p:nvSpPr>
          <p:spPr>
            <a:xfrm>
              <a:off x="4494276" y="0"/>
              <a:ext cx="4649723" cy="3095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59424" y="3095244"/>
              <a:ext cx="3034283" cy="20101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490" y="487993"/>
            <a:ext cx="354711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 smtClean="0"/>
              <a:t>Co</a:t>
            </a:r>
            <a:r>
              <a:rPr spc="-25" dirty="0" smtClean="0"/>
              <a:t>n</a:t>
            </a:r>
            <a:r>
              <a:rPr spc="-50" dirty="0" smtClean="0"/>
              <a:t>t</a:t>
            </a:r>
            <a:r>
              <a:rPr dirty="0" smtClean="0"/>
              <a:t>e</a:t>
            </a:r>
            <a:r>
              <a:rPr spc="-30" dirty="0" smtClean="0"/>
              <a:t>n</a:t>
            </a:r>
            <a:r>
              <a:rPr dirty="0" smtClean="0"/>
              <a:t>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5407660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rlito"/>
                <a:cs typeface="Carlito"/>
              </a:rPr>
              <a:t>Tumours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uvea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tract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rlito"/>
                <a:cs typeface="Carlito"/>
              </a:rPr>
              <a:t>Tumors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retina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rlito"/>
                <a:cs typeface="Carlito"/>
              </a:rPr>
              <a:t>Tumors </a:t>
            </a:r>
            <a:r>
              <a:rPr sz="3200" spc="-5" dirty="0">
                <a:latin typeface="Carlito"/>
                <a:cs typeface="Carlito"/>
              </a:rPr>
              <a:t>of optic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nerves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533400"/>
            <a:ext cx="7620000" cy="2404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3124200"/>
            <a:ext cx="4800600" cy="3415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0369" y="461899"/>
            <a:ext cx="649643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Prognostic</a:t>
            </a:r>
            <a:r>
              <a:rPr spc="-60" dirty="0"/>
              <a:t> </a:t>
            </a:r>
            <a:r>
              <a:rPr spc="-20" dirty="0"/>
              <a:t>indicators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9180"/>
            <a:ext cx="7840980" cy="43065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increasing</a:t>
            </a:r>
            <a:r>
              <a:rPr sz="2700" spc="-3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age.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rlito"/>
                <a:cs typeface="Carlito"/>
              </a:rPr>
              <a:t>large</a:t>
            </a:r>
            <a:r>
              <a:rPr sz="2700" spc="-25" dirty="0">
                <a:latin typeface="Carlito"/>
                <a:cs typeface="Carlito"/>
              </a:rPr>
              <a:t> </a:t>
            </a:r>
            <a:r>
              <a:rPr sz="2700" spc="-45" dirty="0">
                <a:latin typeface="Carlito"/>
                <a:cs typeface="Carlito"/>
              </a:rPr>
              <a:t>tumour.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rlito"/>
                <a:cs typeface="Carlito"/>
              </a:rPr>
              <a:t>Involvement </a:t>
            </a:r>
            <a:r>
              <a:rPr sz="2700" spc="-5" dirty="0">
                <a:latin typeface="Carlito"/>
                <a:cs typeface="Carlito"/>
              </a:rPr>
              <a:t>of </a:t>
            </a:r>
            <a:r>
              <a:rPr sz="2700" spc="-20" dirty="0">
                <a:latin typeface="Carlito"/>
                <a:cs typeface="Carlito"/>
              </a:rPr>
              <a:t>extrascleral </a:t>
            </a:r>
            <a:r>
              <a:rPr sz="2700" spc="-5" dirty="0">
                <a:latin typeface="Carlito"/>
                <a:cs typeface="Carlito"/>
              </a:rPr>
              <a:t>or </a:t>
            </a:r>
            <a:r>
              <a:rPr sz="2700" spc="-20" dirty="0">
                <a:latin typeface="Carlito"/>
                <a:cs typeface="Carlito"/>
              </a:rPr>
              <a:t>vortex</a:t>
            </a:r>
            <a:r>
              <a:rPr sz="2700" spc="-3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veins.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Ciliary melanoma </a:t>
            </a:r>
            <a:r>
              <a:rPr sz="2700" spc="-25" dirty="0">
                <a:latin typeface="Carlito"/>
                <a:cs typeface="Carlito"/>
              </a:rPr>
              <a:t>worst </a:t>
            </a:r>
            <a:r>
              <a:rPr sz="2700" dirty="0">
                <a:latin typeface="Carlito"/>
                <a:cs typeface="Carlito"/>
              </a:rPr>
              <a:t>than </a:t>
            </a:r>
            <a:r>
              <a:rPr sz="2700" spc="-10" dirty="0">
                <a:latin typeface="Carlito"/>
                <a:cs typeface="Carlito"/>
              </a:rPr>
              <a:t>choroidal</a:t>
            </a:r>
            <a:r>
              <a:rPr sz="2700" spc="-70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melanoma.</a:t>
            </a:r>
            <a:endParaRPr sz="2700">
              <a:latin typeface="Carlito"/>
              <a:cs typeface="Carlito"/>
            </a:endParaRPr>
          </a:p>
          <a:p>
            <a:pPr marL="355600" marR="1028700" indent="-342900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Cell </a:t>
            </a:r>
            <a:r>
              <a:rPr sz="2700" dirty="0">
                <a:latin typeface="Carlito"/>
                <a:cs typeface="Carlito"/>
              </a:rPr>
              <a:t>type : </a:t>
            </a:r>
            <a:r>
              <a:rPr sz="2700" spc="-5" dirty="0">
                <a:latin typeface="Carlito"/>
                <a:cs typeface="Carlito"/>
              </a:rPr>
              <a:t>spindle </a:t>
            </a:r>
            <a:r>
              <a:rPr sz="2700" dirty="0">
                <a:latin typeface="Carlito"/>
                <a:cs typeface="Carlito"/>
              </a:rPr>
              <a:t>A </a:t>
            </a:r>
            <a:r>
              <a:rPr sz="2700" spc="-10" dirty="0">
                <a:latin typeface="Carlito"/>
                <a:cs typeface="Carlito"/>
              </a:rPr>
              <a:t>(best prognosis) </a:t>
            </a:r>
            <a:r>
              <a:rPr sz="2700" dirty="0">
                <a:latin typeface="Carlito"/>
                <a:cs typeface="Carlito"/>
              </a:rPr>
              <a:t>&gt; </a:t>
            </a:r>
            <a:r>
              <a:rPr sz="2700" spc="-15" dirty="0">
                <a:latin typeface="Carlito"/>
                <a:cs typeface="Carlito"/>
              </a:rPr>
              <a:t>mixed </a:t>
            </a:r>
            <a:r>
              <a:rPr sz="2700" dirty="0">
                <a:latin typeface="Carlito"/>
                <a:cs typeface="Carlito"/>
              </a:rPr>
              <a:t>&gt;  epitheloid</a:t>
            </a:r>
            <a:r>
              <a:rPr sz="2700" spc="-45" dirty="0">
                <a:latin typeface="Carlito"/>
                <a:cs typeface="Carlito"/>
              </a:rPr>
              <a:t> </a:t>
            </a:r>
            <a:r>
              <a:rPr sz="2700" spc="-20" dirty="0">
                <a:latin typeface="Carlito"/>
                <a:cs typeface="Carlito"/>
              </a:rPr>
              <a:t>(worst).</a:t>
            </a:r>
            <a:endParaRPr sz="2700">
              <a:latin typeface="Carlito"/>
              <a:cs typeface="Carlito"/>
            </a:endParaRPr>
          </a:p>
          <a:p>
            <a:pPr marL="355600" marR="989965" indent="-342900">
              <a:lnSpc>
                <a:spcPts val="292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rlito"/>
                <a:cs typeface="Carlito"/>
              </a:rPr>
              <a:t>Prognosis </a:t>
            </a:r>
            <a:r>
              <a:rPr sz="2700" spc="-15" dirty="0">
                <a:latin typeface="Carlito"/>
                <a:cs typeface="Carlito"/>
              </a:rPr>
              <a:t>worsen </a:t>
            </a:r>
            <a:r>
              <a:rPr sz="2700" dirty="0">
                <a:latin typeface="Carlito"/>
                <a:cs typeface="Carlito"/>
              </a:rPr>
              <a:t>with </a:t>
            </a:r>
            <a:r>
              <a:rPr sz="2700" spc="-5" dirty="0">
                <a:latin typeface="Carlito"/>
                <a:cs typeface="Carlito"/>
              </a:rPr>
              <a:t>nucleolar </a:t>
            </a:r>
            <a:r>
              <a:rPr sz="2700" spc="-20" dirty="0">
                <a:latin typeface="Carlito"/>
                <a:cs typeface="Carlito"/>
              </a:rPr>
              <a:t>size </a:t>
            </a:r>
            <a:r>
              <a:rPr sz="2700" spc="-10" dirty="0">
                <a:latin typeface="Carlito"/>
                <a:cs typeface="Carlito"/>
              </a:rPr>
              <a:t>variation,  </a:t>
            </a:r>
            <a:r>
              <a:rPr sz="2700" spc="-5" dirty="0">
                <a:latin typeface="Carlito"/>
                <a:cs typeface="Carlito"/>
              </a:rPr>
              <a:t>vascualar loops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0" dirty="0">
                <a:latin typeface="Carlito"/>
                <a:cs typeface="Carlito"/>
              </a:rPr>
              <a:t>mitotic</a:t>
            </a:r>
            <a:r>
              <a:rPr sz="2700" spc="-90" dirty="0">
                <a:latin typeface="Carlito"/>
                <a:cs typeface="Carlito"/>
              </a:rPr>
              <a:t> </a:t>
            </a:r>
            <a:r>
              <a:rPr sz="2700" spc="-20" dirty="0">
                <a:latin typeface="Carlito"/>
                <a:cs typeface="Carlito"/>
              </a:rPr>
              <a:t>activity.</a:t>
            </a:r>
            <a:endParaRPr sz="2700">
              <a:latin typeface="Carlito"/>
              <a:cs typeface="Carlito"/>
            </a:endParaRPr>
          </a:p>
          <a:p>
            <a:pPr marL="355600" marR="5080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Monosomal 3 and </a:t>
            </a:r>
            <a:r>
              <a:rPr sz="2700" spc="-5" dirty="0">
                <a:latin typeface="Carlito"/>
                <a:cs typeface="Carlito"/>
              </a:rPr>
              <a:t>partial </a:t>
            </a:r>
            <a:r>
              <a:rPr sz="2700" spc="-10" dirty="0">
                <a:latin typeface="Carlito"/>
                <a:cs typeface="Carlito"/>
              </a:rPr>
              <a:t>duplication </a:t>
            </a:r>
            <a:r>
              <a:rPr sz="2700" spc="-5" dirty="0">
                <a:latin typeface="Carlito"/>
                <a:cs typeface="Carlito"/>
              </a:rPr>
              <a:t>of </a:t>
            </a:r>
            <a:r>
              <a:rPr sz="2700" spc="-10" dirty="0">
                <a:latin typeface="Carlito"/>
                <a:cs typeface="Carlito"/>
              </a:rPr>
              <a:t>chromosomal  </a:t>
            </a:r>
            <a:r>
              <a:rPr sz="2700" dirty="0">
                <a:latin typeface="Carlito"/>
                <a:cs typeface="Carlito"/>
              </a:rPr>
              <a:t>8 </a:t>
            </a:r>
            <a:r>
              <a:rPr sz="2700" spc="-5" dirty="0">
                <a:latin typeface="Carlito"/>
                <a:cs typeface="Carlito"/>
              </a:rPr>
              <a:t>increase </a:t>
            </a:r>
            <a:r>
              <a:rPr sz="2700" dirty="0">
                <a:latin typeface="Carlito"/>
                <a:cs typeface="Carlito"/>
              </a:rPr>
              <a:t>risk of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metastasis.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645693"/>
            <a:ext cx="723900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Tumor </a:t>
            </a:r>
            <a:r>
              <a:rPr dirty="0"/>
              <a:t>of ciliary</a:t>
            </a:r>
            <a:r>
              <a:rPr spc="5" dirty="0"/>
              <a:t> </a:t>
            </a:r>
            <a:r>
              <a:rPr spc="-5" dirty="0"/>
              <a:t>body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6868159" cy="34410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Hyperplasia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and benign</a:t>
            </a:r>
            <a:r>
              <a:rPr sz="3200" b="1" u="heavy" spc="-8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cyst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Insignificant </a:t>
            </a:r>
            <a:r>
              <a:rPr sz="3200" dirty="0">
                <a:latin typeface="Carlito"/>
                <a:cs typeface="Carlito"/>
              </a:rPr>
              <a:t>lesion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ciliary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body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Medulloepithelioma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Rare congenital </a:t>
            </a:r>
            <a:r>
              <a:rPr sz="3200" dirty="0">
                <a:latin typeface="Carlito"/>
                <a:cs typeface="Carlito"/>
              </a:rPr>
              <a:t>tumor arising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5" dirty="0">
                <a:latin typeface="Carlito"/>
                <a:cs typeface="Carlito"/>
              </a:rPr>
              <a:t>non  </a:t>
            </a:r>
            <a:r>
              <a:rPr sz="3200" spc="-10" dirty="0">
                <a:latin typeface="Carlito"/>
                <a:cs typeface="Carlito"/>
              </a:rPr>
              <a:t>pigmented </a:t>
            </a:r>
            <a:r>
              <a:rPr sz="3200" dirty="0">
                <a:latin typeface="Carlito"/>
                <a:cs typeface="Carlito"/>
              </a:rPr>
              <a:t>epithelium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CB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Present </a:t>
            </a:r>
            <a:r>
              <a:rPr sz="3200" dirty="0">
                <a:latin typeface="Carlito"/>
                <a:cs typeface="Carlito"/>
              </a:rPr>
              <a:t>in 10 </a:t>
            </a:r>
            <a:r>
              <a:rPr sz="3200" spc="-20" dirty="0">
                <a:latin typeface="Carlito"/>
                <a:cs typeface="Carlito"/>
              </a:rPr>
              <a:t>years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life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87993"/>
            <a:ext cx="883920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Malignant </a:t>
            </a:r>
            <a:r>
              <a:rPr dirty="0"/>
              <a:t>melanoma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CB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789241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rlito"/>
                <a:cs typeface="Carlito"/>
              </a:rPr>
              <a:t>Usually </a:t>
            </a:r>
            <a:r>
              <a:rPr sz="3000" spc="-5" dirty="0">
                <a:latin typeface="Carlito"/>
                <a:cs typeface="Carlito"/>
              </a:rPr>
              <a:t>diagnosed very</a:t>
            </a:r>
            <a:r>
              <a:rPr sz="3000" spc="10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late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Extent </a:t>
            </a:r>
            <a:r>
              <a:rPr sz="3000" spc="-25" dirty="0">
                <a:latin typeface="Carlito"/>
                <a:cs typeface="Carlito"/>
              </a:rPr>
              <a:t>anteriorly, </a:t>
            </a:r>
            <a:r>
              <a:rPr sz="3000" spc="-10" dirty="0">
                <a:latin typeface="Carlito"/>
                <a:cs typeface="Carlito"/>
              </a:rPr>
              <a:t>posteriorly </a:t>
            </a:r>
            <a:r>
              <a:rPr sz="3000" spc="-5" dirty="0">
                <a:latin typeface="Carlito"/>
                <a:cs typeface="Carlito"/>
              </a:rPr>
              <a:t>or</a:t>
            </a:r>
            <a:r>
              <a:rPr sz="3000" spc="90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circumferentially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Clinical</a:t>
            </a:r>
            <a:r>
              <a:rPr sz="3000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features:</a:t>
            </a:r>
            <a:endParaRPr sz="3000">
              <a:latin typeface="Carlito"/>
              <a:cs typeface="Carlito"/>
            </a:endParaRPr>
          </a:p>
          <a:p>
            <a:pPr marL="355600" marR="12382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Slight </a:t>
            </a:r>
            <a:r>
              <a:rPr sz="3000" spc="-45" dirty="0">
                <a:latin typeface="Carlito"/>
                <a:cs typeface="Carlito"/>
              </a:rPr>
              <a:t>hypotony, </a:t>
            </a:r>
            <a:r>
              <a:rPr sz="3000" spc="-10" dirty="0">
                <a:latin typeface="Carlito"/>
                <a:cs typeface="Carlito"/>
              </a:rPr>
              <a:t>unaccountable </a:t>
            </a:r>
            <a:r>
              <a:rPr sz="3000" spc="-20" dirty="0">
                <a:latin typeface="Carlito"/>
                <a:cs typeface="Carlito"/>
              </a:rPr>
              <a:t>defective </a:t>
            </a:r>
            <a:r>
              <a:rPr sz="3000" spc="-5" dirty="0">
                <a:latin typeface="Carlito"/>
                <a:cs typeface="Carlito"/>
              </a:rPr>
              <a:t>vision,  localised </a:t>
            </a:r>
            <a:r>
              <a:rPr sz="3000" spc="-10" dirty="0">
                <a:latin typeface="Carlito"/>
                <a:cs typeface="Carlito"/>
              </a:rPr>
              <a:t>sentinel </a:t>
            </a:r>
            <a:r>
              <a:rPr sz="3000" spc="-15" dirty="0">
                <a:latin typeface="Carlito"/>
                <a:cs typeface="Carlito"/>
              </a:rPr>
              <a:t>dilated </a:t>
            </a:r>
            <a:r>
              <a:rPr sz="3000" spc="-10" dirty="0">
                <a:latin typeface="Carlito"/>
                <a:cs typeface="Carlito"/>
              </a:rPr>
              <a:t>episcleral</a:t>
            </a:r>
            <a:r>
              <a:rPr sz="3000" spc="-20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vein</a:t>
            </a:r>
            <a:endParaRPr sz="3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0" spc="-10" dirty="0">
                <a:latin typeface="Carlito"/>
                <a:cs typeface="Carlito"/>
              </a:rPr>
              <a:t>Anterior</a:t>
            </a:r>
            <a:r>
              <a:rPr sz="3000" spc="-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spreading:</a:t>
            </a:r>
            <a:endParaRPr sz="3000">
              <a:latin typeface="Carlito"/>
              <a:cs typeface="Carlito"/>
            </a:endParaRPr>
          </a:p>
          <a:p>
            <a:pPr marL="355600" marR="427355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Anterior </a:t>
            </a:r>
            <a:r>
              <a:rPr sz="3000" spc="-5" dirty="0">
                <a:latin typeface="Carlito"/>
                <a:cs typeface="Carlito"/>
              </a:rPr>
              <a:t>displacement, </a:t>
            </a:r>
            <a:r>
              <a:rPr sz="3000" spc="-10" dirty="0">
                <a:latin typeface="Carlito"/>
                <a:cs typeface="Carlito"/>
              </a:rPr>
              <a:t>subluxation </a:t>
            </a:r>
            <a:r>
              <a:rPr sz="3000" dirty="0">
                <a:latin typeface="Carlito"/>
                <a:cs typeface="Carlito"/>
              </a:rPr>
              <a:t>&amp; </a:t>
            </a:r>
            <a:r>
              <a:rPr sz="3000" spc="-15" dirty="0">
                <a:latin typeface="Carlito"/>
                <a:cs typeface="Carlito"/>
              </a:rPr>
              <a:t>cataract  </a:t>
            </a:r>
            <a:r>
              <a:rPr sz="3000" spc="-10" dirty="0">
                <a:latin typeface="Carlito"/>
                <a:cs typeface="Carlito"/>
              </a:rPr>
              <a:t>formation </a:t>
            </a:r>
            <a:r>
              <a:rPr sz="3000" spc="-5" dirty="0">
                <a:latin typeface="Carlito"/>
                <a:cs typeface="Carlito"/>
              </a:rPr>
              <a:t>of</a:t>
            </a:r>
            <a:r>
              <a:rPr sz="3000" spc="1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lens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Secondary glaucoma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Epibulbar </a:t>
            </a:r>
            <a:r>
              <a:rPr sz="3000" dirty="0">
                <a:latin typeface="Carlito"/>
                <a:cs typeface="Carlito"/>
              </a:rPr>
              <a:t>mass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6840220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184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Posterior </a:t>
            </a:r>
            <a:r>
              <a:rPr sz="3200" spc="-10" dirty="0">
                <a:latin typeface="Carlito"/>
                <a:cs typeface="Carlito"/>
              </a:rPr>
              <a:t>spread: Exudative </a:t>
            </a:r>
            <a:r>
              <a:rPr sz="3200" spc="-5" dirty="0">
                <a:latin typeface="Carlito"/>
                <a:cs typeface="Carlito"/>
              </a:rPr>
              <a:t>retinal  </a:t>
            </a:r>
            <a:r>
              <a:rPr sz="3200" spc="-10" dirty="0">
                <a:latin typeface="Carlito"/>
                <a:cs typeface="Carlito"/>
              </a:rPr>
              <a:t>detachment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Pathological </a:t>
            </a:r>
            <a:r>
              <a:rPr sz="3200" spc="-20" dirty="0">
                <a:latin typeface="Carlito"/>
                <a:cs typeface="Carlito"/>
              </a:rPr>
              <a:t>feature: </a:t>
            </a:r>
            <a:r>
              <a:rPr sz="3200" dirty="0">
                <a:latin typeface="Carlito"/>
                <a:cs typeface="Carlito"/>
              </a:rPr>
              <a:t>same as </a:t>
            </a:r>
            <a:r>
              <a:rPr sz="3200" spc="-10" dirty="0">
                <a:latin typeface="Carlito"/>
                <a:cs typeface="Carlito"/>
              </a:rPr>
              <a:t>choroidal  </a:t>
            </a:r>
            <a:r>
              <a:rPr sz="3200" dirty="0">
                <a:latin typeface="Carlito"/>
                <a:cs typeface="Carlito"/>
              </a:rPr>
              <a:t>melanoma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rlito"/>
                <a:cs typeface="Carlito"/>
              </a:rPr>
              <a:t>Treatment: </a:t>
            </a:r>
            <a:r>
              <a:rPr sz="3200" spc="-5" dirty="0">
                <a:latin typeface="Carlito"/>
                <a:cs typeface="Carlito"/>
              </a:rPr>
              <a:t>enuclation, local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resection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900" y="487993"/>
            <a:ext cx="4517899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Tumors </a:t>
            </a:r>
            <a:r>
              <a:rPr dirty="0"/>
              <a:t>of</a:t>
            </a:r>
            <a:r>
              <a:rPr spc="-20" dirty="0"/>
              <a:t> </a:t>
            </a:r>
            <a:r>
              <a:rPr spc="-5" dirty="0"/>
              <a:t>iris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7857490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Naevus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Most </a:t>
            </a:r>
            <a:r>
              <a:rPr sz="3000" spc="-5" dirty="0">
                <a:latin typeface="Carlito"/>
                <a:cs typeface="Carlito"/>
              </a:rPr>
              <a:t>common</a:t>
            </a:r>
            <a:r>
              <a:rPr sz="3000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lesion</a:t>
            </a:r>
            <a:endParaRPr sz="3000">
              <a:latin typeface="Carlito"/>
              <a:cs typeface="Carlito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Flat, pigmented, </a:t>
            </a:r>
            <a:r>
              <a:rPr sz="3000" spc="-5" dirty="0">
                <a:latin typeface="Carlito"/>
                <a:cs typeface="Carlito"/>
              </a:rPr>
              <a:t>circumscribed </a:t>
            </a:r>
            <a:r>
              <a:rPr sz="3000" dirty="0">
                <a:latin typeface="Carlito"/>
                <a:cs typeface="Carlito"/>
              </a:rPr>
              <a:t>lesion of </a:t>
            </a:r>
            <a:r>
              <a:rPr sz="3000" spc="-10" dirty="0">
                <a:latin typeface="Carlito"/>
                <a:cs typeface="Carlito"/>
              </a:rPr>
              <a:t>variable  </a:t>
            </a:r>
            <a:r>
              <a:rPr sz="3000" spc="-20" dirty="0">
                <a:latin typeface="Carlito"/>
                <a:cs typeface="Carlito"/>
              </a:rPr>
              <a:t>size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Rare </a:t>
            </a:r>
            <a:r>
              <a:rPr sz="3000" spc="-5" dirty="0">
                <a:latin typeface="Carlito"/>
                <a:cs typeface="Carlito"/>
              </a:rPr>
              <a:t>of malignant change</a:t>
            </a:r>
            <a:endParaRPr sz="3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Naevoxanthoendothelioma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Rare </a:t>
            </a:r>
            <a:r>
              <a:rPr sz="3000" spc="-15" dirty="0">
                <a:latin typeface="Carlito"/>
                <a:cs typeface="Carlito"/>
              </a:rPr>
              <a:t>fleshy </a:t>
            </a:r>
            <a:r>
              <a:rPr sz="3000" spc="-5" dirty="0">
                <a:latin typeface="Carlito"/>
                <a:cs typeface="Carlito"/>
              </a:rPr>
              <a:t>vascular</a:t>
            </a:r>
            <a:r>
              <a:rPr sz="3000" spc="1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lesion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Seen </a:t>
            </a:r>
            <a:r>
              <a:rPr sz="3000" dirty="0">
                <a:latin typeface="Carlito"/>
                <a:cs typeface="Carlito"/>
              </a:rPr>
              <a:t>in</a:t>
            </a:r>
            <a:r>
              <a:rPr sz="3000" spc="-1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babies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Cause </a:t>
            </a:r>
            <a:r>
              <a:rPr sz="3000" spc="-15" dirty="0">
                <a:latin typeface="Carlito"/>
                <a:cs typeface="Carlito"/>
              </a:rPr>
              <a:t>recurrent</a:t>
            </a:r>
            <a:r>
              <a:rPr sz="3000" spc="-40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hyphaema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treat: </a:t>
            </a:r>
            <a:r>
              <a:rPr sz="3000" spc="-30" dirty="0">
                <a:latin typeface="Carlito"/>
                <a:cs typeface="Carlito"/>
              </a:rPr>
              <a:t>x-ray </a:t>
            </a:r>
            <a:r>
              <a:rPr sz="3000" dirty="0">
                <a:latin typeface="Carlito"/>
                <a:cs typeface="Carlito"/>
              </a:rPr>
              <a:t>&amp;</a:t>
            </a:r>
            <a:r>
              <a:rPr sz="3000" spc="15" dirty="0">
                <a:latin typeface="Carlito"/>
                <a:cs typeface="Carlito"/>
              </a:rPr>
              <a:t> </a:t>
            </a:r>
            <a:r>
              <a:rPr sz="3000" spc="-20" dirty="0">
                <a:latin typeface="Carlito"/>
                <a:cs typeface="Carlito"/>
              </a:rPr>
              <a:t>steroids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3048000"/>
            <a:ext cx="2679192" cy="1795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99490"/>
            <a:ext cx="6398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Malignant</a:t>
            </a:r>
            <a:r>
              <a:rPr sz="3000" b="1" u="heavy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melanoma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Single/ multiple </a:t>
            </a:r>
            <a:r>
              <a:rPr spc="-10" dirty="0"/>
              <a:t>rapidly growing vascular</a:t>
            </a:r>
            <a:r>
              <a:rPr spc="55" dirty="0"/>
              <a:t> </a:t>
            </a:r>
            <a:r>
              <a:rPr spc="-10" dirty="0"/>
              <a:t>nodule</a:t>
            </a: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Spread </a:t>
            </a:r>
            <a:r>
              <a:rPr dirty="0"/>
              <a:t>in </a:t>
            </a:r>
            <a:r>
              <a:rPr spc="-10" dirty="0"/>
              <a:t>angle</a:t>
            </a:r>
            <a:r>
              <a:rPr spc="-10" dirty="0">
                <a:latin typeface="Wingdings"/>
                <a:cs typeface="Wingdings"/>
              </a:rPr>
              <a:t>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2°</a:t>
            </a:r>
            <a:r>
              <a:rPr spc="-75" dirty="0"/>
              <a:t> </a:t>
            </a:r>
            <a:r>
              <a:rPr spc="-5" dirty="0"/>
              <a:t>glaucoma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May penetrate </a:t>
            </a:r>
            <a:r>
              <a:rPr spc="-10" dirty="0"/>
              <a:t>through </a:t>
            </a:r>
            <a:r>
              <a:rPr spc="-5" dirty="0"/>
              <a:t>limbus</a:t>
            </a:r>
            <a:r>
              <a:rPr spc="-5" dirty="0">
                <a:latin typeface="Wingdings"/>
                <a:cs typeface="Wingdings"/>
              </a:rPr>
              <a:t></a:t>
            </a:r>
            <a:r>
              <a:rPr spc="-5" dirty="0"/>
              <a:t>epibulbar</a:t>
            </a:r>
            <a:r>
              <a:rPr spc="-15" dirty="0"/>
              <a:t> </a:t>
            </a:r>
            <a:r>
              <a:rPr dirty="0"/>
              <a:t>mass</a:t>
            </a: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40" dirty="0"/>
              <a:t>Treat:</a:t>
            </a:r>
          </a:p>
          <a:p>
            <a:pPr marL="756285" lvl="1" indent="-287020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rlito"/>
                <a:cs typeface="Carlito"/>
              </a:rPr>
              <a:t>wide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iridectomy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rlito"/>
                <a:cs typeface="Carlito"/>
              </a:rPr>
              <a:t>Iridocyclectomy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rlito"/>
                <a:cs typeface="Carlito"/>
              </a:rPr>
              <a:t>enuclation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3581400"/>
            <a:ext cx="4191000" cy="2772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2413" y="461899"/>
            <a:ext cx="40595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Tumours </a:t>
            </a:r>
            <a:r>
              <a:rPr spc="-5" dirty="0"/>
              <a:t>of</a:t>
            </a:r>
            <a:r>
              <a:rPr dirty="0"/>
              <a:t> </a:t>
            </a:r>
            <a:r>
              <a:rPr spc="-15" dirty="0"/>
              <a:t>retina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48014" y="1450847"/>
            <a:ext cx="6795770" cy="4580255"/>
            <a:chOff x="1448014" y="1450847"/>
            <a:chExt cx="6795770" cy="4580255"/>
          </a:xfrm>
        </p:grpSpPr>
        <p:sp>
          <p:nvSpPr>
            <p:cNvPr id="4" name="object 4"/>
            <p:cNvSpPr/>
            <p:nvPr/>
          </p:nvSpPr>
          <p:spPr>
            <a:xfrm>
              <a:off x="1448014" y="1450847"/>
              <a:ext cx="6562416" cy="4580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761" y="2515361"/>
              <a:ext cx="990600" cy="685800"/>
            </a:xfrm>
            <a:custGeom>
              <a:avLst/>
              <a:gdLst/>
              <a:ahLst/>
              <a:cxnLst/>
              <a:rect l="l" t="t" r="r" b="b"/>
              <a:pathLst>
                <a:path w="990600" h="685800">
                  <a:moveTo>
                    <a:pt x="0" y="342900"/>
                  </a:moveTo>
                  <a:lnTo>
                    <a:pt x="3332" y="302914"/>
                  </a:lnTo>
                  <a:lnTo>
                    <a:pt x="13080" y="264282"/>
                  </a:lnTo>
                  <a:lnTo>
                    <a:pt x="28874" y="227262"/>
                  </a:lnTo>
                  <a:lnTo>
                    <a:pt x="50340" y="192110"/>
                  </a:lnTo>
                  <a:lnTo>
                    <a:pt x="77109" y="159084"/>
                  </a:lnTo>
                  <a:lnTo>
                    <a:pt x="108808" y="128442"/>
                  </a:lnTo>
                  <a:lnTo>
                    <a:pt x="145065" y="100441"/>
                  </a:lnTo>
                  <a:lnTo>
                    <a:pt x="185510" y="75338"/>
                  </a:lnTo>
                  <a:lnTo>
                    <a:pt x="229770" y="53390"/>
                  </a:lnTo>
                  <a:lnTo>
                    <a:pt x="277474" y="34856"/>
                  </a:lnTo>
                  <a:lnTo>
                    <a:pt x="328251" y="19992"/>
                  </a:lnTo>
                  <a:lnTo>
                    <a:pt x="381728" y="9057"/>
                  </a:lnTo>
                  <a:lnTo>
                    <a:pt x="437535" y="2307"/>
                  </a:lnTo>
                  <a:lnTo>
                    <a:pt x="495300" y="0"/>
                  </a:lnTo>
                  <a:lnTo>
                    <a:pt x="553064" y="2307"/>
                  </a:lnTo>
                  <a:lnTo>
                    <a:pt x="608871" y="9057"/>
                  </a:lnTo>
                  <a:lnTo>
                    <a:pt x="662348" y="19992"/>
                  </a:lnTo>
                  <a:lnTo>
                    <a:pt x="713125" y="34856"/>
                  </a:lnTo>
                  <a:lnTo>
                    <a:pt x="760829" y="53390"/>
                  </a:lnTo>
                  <a:lnTo>
                    <a:pt x="805089" y="75338"/>
                  </a:lnTo>
                  <a:lnTo>
                    <a:pt x="845534" y="100441"/>
                  </a:lnTo>
                  <a:lnTo>
                    <a:pt x="881791" y="128442"/>
                  </a:lnTo>
                  <a:lnTo>
                    <a:pt x="913490" y="159084"/>
                  </a:lnTo>
                  <a:lnTo>
                    <a:pt x="940259" y="192110"/>
                  </a:lnTo>
                  <a:lnTo>
                    <a:pt x="961725" y="227262"/>
                  </a:lnTo>
                  <a:lnTo>
                    <a:pt x="977519" y="264282"/>
                  </a:lnTo>
                  <a:lnTo>
                    <a:pt x="987267" y="302914"/>
                  </a:lnTo>
                  <a:lnTo>
                    <a:pt x="990600" y="342900"/>
                  </a:lnTo>
                  <a:lnTo>
                    <a:pt x="987267" y="382885"/>
                  </a:lnTo>
                  <a:lnTo>
                    <a:pt x="977519" y="421517"/>
                  </a:lnTo>
                  <a:lnTo>
                    <a:pt x="961725" y="458537"/>
                  </a:lnTo>
                  <a:lnTo>
                    <a:pt x="940259" y="493689"/>
                  </a:lnTo>
                  <a:lnTo>
                    <a:pt x="913490" y="526715"/>
                  </a:lnTo>
                  <a:lnTo>
                    <a:pt x="881791" y="557357"/>
                  </a:lnTo>
                  <a:lnTo>
                    <a:pt x="845534" y="585358"/>
                  </a:lnTo>
                  <a:lnTo>
                    <a:pt x="805089" y="610461"/>
                  </a:lnTo>
                  <a:lnTo>
                    <a:pt x="760829" y="632409"/>
                  </a:lnTo>
                  <a:lnTo>
                    <a:pt x="713125" y="650943"/>
                  </a:lnTo>
                  <a:lnTo>
                    <a:pt x="662348" y="665807"/>
                  </a:lnTo>
                  <a:lnTo>
                    <a:pt x="608871" y="676742"/>
                  </a:lnTo>
                  <a:lnTo>
                    <a:pt x="553064" y="683492"/>
                  </a:lnTo>
                  <a:lnTo>
                    <a:pt x="495300" y="685800"/>
                  </a:lnTo>
                  <a:lnTo>
                    <a:pt x="437535" y="683492"/>
                  </a:lnTo>
                  <a:lnTo>
                    <a:pt x="381728" y="676742"/>
                  </a:lnTo>
                  <a:lnTo>
                    <a:pt x="328251" y="665807"/>
                  </a:lnTo>
                  <a:lnTo>
                    <a:pt x="277474" y="650943"/>
                  </a:lnTo>
                  <a:lnTo>
                    <a:pt x="229770" y="632409"/>
                  </a:lnTo>
                  <a:lnTo>
                    <a:pt x="185510" y="610461"/>
                  </a:lnTo>
                  <a:lnTo>
                    <a:pt x="145065" y="585358"/>
                  </a:lnTo>
                  <a:lnTo>
                    <a:pt x="108808" y="557357"/>
                  </a:lnTo>
                  <a:lnTo>
                    <a:pt x="77109" y="526715"/>
                  </a:lnTo>
                  <a:lnTo>
                    <a:pt x="50340" y="493689"/>
                  </a:lnTo>
                  <a:lnTo>
                    <a:pt x="28874" y="458537"/>
                  </a:lnTo>
                  <a:lnTo>
                    <a:pt x="13080" y="421517"/>
                  </a:lnTo>
                  <a:lnTo>
                    <a:pt x="3332" y="382885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900" y="461899"/>
            <a:ext cx="558469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Primary</a:t>
            </a:r>
            <a:r>
              <a:rPr spc="-55" dirty="0"/>
              <a:t> </a:t>
            </a:r>
            <a:r>
              <a:rPr spc="-10" dirty="0"/>
              <a:t>tumours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08785"/>
            <a:ext cx="8587105" cy="44716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27685" marR="569595" indent="-515620">
              <a:lnSpc>
                <a:spcPct val="90000"/>
              </a:lnSpc>
              <a:spcBef>
                <a:spcPts val="45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15" dirty="0">
                <a:latin typeface="Carlito"/>
                <a:cs typeface="Carlito"/>
              </a:rPr>
              <a:t>Neuroblastic </a:t>
            </a:r>
            <a:r>
              <a:rPr sz="3000" spc="-10" dirty="0">
                <a:latin typeface="Carlito"/>
                <a:cs typeface="Carlito"/>
              </a:rPr>
              <a:t>tumours. </a:t>
            </a:r>
            <a:r>
              <a:rPr sz="3000" dirty="0">
                <a:latin typeface="Carlito"/>
                <a:cs typeface="Carlito"/>
              </a:rPr>
              <a:t>Arise </a:t>
            </a:r>
            <a:r>
              <a:rPr sz="3000" spc="-20" dirty="0">
                <a:latin typeface="Carlito"/>
                <a:cs typeface="Carlito"/>
              </a:rPr>
              <a:t>from </a:t>
            </a:r>
            <a:r>
              <a:rPr sz="3000" b="1" dirty="0">
                <a:latin typeface="Carlito"/>
                <a:cs typeface="Carlito"/>
              </a:rPr>
              <a:t>sensory </a:t>
            </a:r>
            <a:r>
              <a:rPr sz="3000" b="1" spc="-10" dirty="0">
                <a:latin typeface="Carlito"/>
                <a:cs typeface="Carlito"/>
              </a:rPr>
              <a:t>retina  </a:t>
            </a:r>
            <a:r>
              <a:rPr sz="3000" spc="-10" dirty="0">
                <a:latin typeface="Carlito"/>
                <a:cs typeface="Carlito"/>
              </a:rPr>
              <a:t>(</a:t>
            </a:r>
            <a:r>
              <a:rPr sz="3000" b="1" spc="-10" dirty="0">
                <a:latin typeface="Carlito"/>
                <a:cs typeface="Carlito"/>
              </a:rPr>
              <a:t>retinoblastoma </a:t>
            </a:r>
            <a:r>
              <a:rPr sz="3000" b="1" dirty="0">
                <a:latin typeface="Carlito"/>
                <a:cs typeface="Carlito"/>
              </a:rPr>
              <a:t>&amp; </a:t>
            </a:r>
            <a:r>
              <a:rPr sz="3000" b="1" spc="-15" dirty="0">
                <a:latin typeface="Carlito"/>
                <a:cs typeface="Carlito"/>
              </a:rPr>
              <a:t>astrocyotoma</a:t>
            </a:r>
            <a:r>
              <a:rPr sz="3000" spc="-15" dirty="0">
                <a:latin typeface="Carlito"/>
                <a:cs typeface="Carlito"/>
              </a:rPr>
              <a:t>)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10" dirty="0">
                <a:latin typeface="Carlito"/>
                <a:cs typeface="Carlito"/>
              </a:rPr>
              <a:t>pigment  </a:t>
            </a:r>
            <a:r>
              <a:rPr sz="3000" spc="-5" dirty="0">
                <a:latin typeface="Carlito"/>
                <a:cs typeface="Carlito"/>
              </a:rPr>
              <a:t>epithelium (</a:t>
            </a:r>
            <a:r>
              <a:rPr sz="3000" b="1" spc="-5" dirty="0">
                <a:latin typeface="Carlito"/>
                <a:cs typeface="Carlito"/>
              </a:rPr>
              <a:t>benign </a:t>
            </a:r>
            <a:r>
              <a:rPr sz="3000" b="1" spc="-10" dirty="0">
                <a:latin typeface="Carlito"/>
                <a:cs typeface="Carlito"/>
              </a:rPr>
              <a:t>epithelioma </a:t>
            </a:r>
            <a:r>
              <a:rPr sz="3000" b="1" dirty="0">
                <a:latin typeface="Carlito"/>
                <a:cs typeface="Carlito"/>
              </a:rPr>
              <a:t>&amp; </a:t>
            </a:r>
            <a:r>
              <a:rPr sz="3000" b="1" spc="-5" dirty="0">
                <a:latin typeface="Carlito"/>
                <a:cs typeface="Carlito"/>
              </a:rPr>
              <a:t>melanotic  </a:t>
            </a:r>
            <a:r>
              <a:rPr sz="3000" b="1" spc="-10" dirty="0">
                <a:latin typeface="Carlito"/>
                <a:cs typeface="Carlito"/>
              </a:rPr>
              <a:t>malignant</a:t>
            </a:r>
            <a:r>
              <a:rPr sz="3000" b="1" dirty="0">
                <a:latin typeface="Carlito"/>
                <a:cs typeface="Carlito"/>
              </a:rPr>
              <a:t> </a:t>
            </a:r>
            <a:r>
              <a:rPr sz="3000" b="1" spc="-5" dirty="0">
                <a:latin typeface="Carlito"/>
                <a:cs typeface="Carlito"/>
              </a:rPr>
              <a:t>tumours</a:t>
            </a:r>
            <a:r>
              <a:rPr sz="3000" spc="-5" dirty="0">
                <a:latin typeface="Carlito"/>
                <a:cs typeface="Carlito"/>
              </a:rPr>
              <a:t>).</a:t>
            </a:r>
            <a:endParaRPr sz="30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Carlito"/>
                <a:cs typeface="Carlito"/>
              </a:rPr>
              <a:t>Mesodermal angiomata </a:t>
            </a:r>
            <a:r>
              <a:rPr sz="3000" dirty="0">
                <a:latin typeface="Carlito"/>
                <a:cs typeface="Carlito"/>
              </a:rPr>
              <a:t>: </a:t>
            </a:r>
            <a:r>
              <a:rPr sz="3000" spc="-15" dirty="0">
                <a:latin typeface="Carlito"/>
                <a:cs typeface="Carlito"/>
              </a:rPr>
              <a:t>cavernous</a:t>
            </a:r>
            <a:r>
              <a:rPr sz="3000" spc="-3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haemangioma.</a:t>
            </a:r>
            <a:endParaRPr sz="30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15" dirty="0">
                <a:latin typeface="Carlito"/>
                <a:cs typeface="Carlito"/>
              </a:rPr>
              <a:t>Phakomatoses</a:t>
            </a:r>
            <a:r>
              <a:rPr sz="3000" spc="-4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:</a:t>
            </a:r>
            <a:endParaRPr sz="3000">
              <a:latin typeface="Carlito"/>
              <a:cs typeface="Carlito"/>
            </a:endParaRPr>
          </a:p>
          <a:p>
            <a:pPr marL="927100" lvl="1" indent="-514350">
              <a:lnSpc>
                <a:spcPct val="100000"/>
              </a:lnSpc>
              <a:spcBef>
                <a:spcPts val="340"/>
              </a:spcBef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600" spc="-5" dirty="0">
                <a:latin typeface="Carlito"/>
                <a:cs typeface="Carlito"/>
              </a:rPr>
              <a:t>angiomatosis </a:t>
            </a:r>
            <a:r>
              <a:rPr sz="2600" spc="-10" dirty="0">
                <a:latin typeface="Carlito"/>
                <a:cs typeface="Carlito"/>
              </a:rPr>
              <a:t>retinae(</a:t>
            </a:r>
            <a:r>
              <a:rPr sz="2600" b="1" spc="-10" dirty="0">
                <a:latin typeface="Carlito"/>
                <a:cs typeface="Carlito"/>
              </a:rPr>
              <a:t>von </a:t>
            </a:r>
            <a:r>
              <a:rPr sz="2600" b="1" spc="-5" dirty="0">
                <a:latin typeface="Carlito"/>
                <a:cs typeface="Carlito"/>
              </a:rPr>
              <a:t>hippel-Lindau</a:t>
            </a:r>
            <a:r>
              <a:rPr sz="2600" b="1" spc="45" dirty="0">
                <a:latin typeface="Carlito"/>
                <a:cs typeface="Carlito"/>
              </a:rPr>
              <a:t> </a:t>
            </a:r>
            <a:r>
              <a:rPr sz="2600" b="1" spc="-5" dirty="0">
                <a:latin typeface="Carlito"/>
                <a:cs typeface="Carlito"/>
              </a:rPr>
              <a:t>disease</a:t>
            </a:r>
            <a:r>
              <a:rPr sz="2600" spc="-5" dirty="0">
                <a:latin typeface="Carlito"/>
                <a:cs typeface="Carlito"/>
              </a:rPr>
              <a:t>),</a:t>
            </a:r>
            <a:endParaRPr sz="2600">
              <a:latin typeface="Carlito"/>
              <a:cs typeface="Carlito"/>
            </a:endParaRPr>
          </a:p>
          <a:p>
            <a:pPr marL="927100" lvl="1" indent="-514350">
              <a:lnSpc>
                <a:spcPct val="100000"/>
              </a:lnSpc>
              <a:spcBef>
                <a:spcPts val="310"/>
              </a:spcBef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600" spc="-5" dirty="0">
                <a:latin typeface="Carlito"/>
                <a:cs typeface="Carlito"/>
              </a:rPr>
              <a:t>tuberous </a:t>
            </a:r>
            <a:r>
              <a:rPr sz="2600" spc="-10" dirty="0">
                <a:latin typeface="Carlito"/>
                <a:cs typeface="Carlito"/>
              </a:rPr>
              <a:t>sclerosis </a:t>
            </a:r>
            <a:r>
              <a:rPr sz="2600" spc="-150" dirty="0">
                <a:latin typeface="Carlito"/>
                <a:cs typeface="Carlito"/>
              </a:rPr>
              <a:t>(</a:t>
            </a:r>
            <a:r>
              <a:rPr sz="2600" b="1" spc="-150" dirty="0">
                <a:latin typeface="Trebuchet MS"/>
                <a:cs typeface="Trebuchet MS"/>
              </a:rPr>
              <a:t>Bourneville’s</a:t>
            </a:r>
            <a:r>
              <a:rPr sz="2600" b="1" spc="-254" dirty="0">
                <a:latin typeface="Trebuchet MS"/>
                <a:cs typeface="Trebuchet MS"/>
              </a:rPr>
              <a:t> </a:t>
            </a:r>
            <a:r>
              <a:rPr sz="2600" b="1" spc="-100" dirty="0">
                <a:latin typeface="Trebuchet MS"/>
                <a:cs typeface="Trebuchet MS"/>
              </a:rPr>
              <a:t>disease</a:t>
            </a:r>
            <a:r>
              <a:rPr sz="2600" spc="-100" dirty="0">
                <a:latin typeface="Carlito"/>
                <a:cs typeface="Carlito"/>
              </a:rPr>
              <a:t>),</a:t>
            </a:r>
            <a:endParaRPr sz="2600">
              <a:latin typeface="Carlito"/>
              <a:cs typeface="Carlito"/>
            </a:endParaRPr>
          </a:p>
          <a:p>
            <a:pPr marL="927100" lvl="1" indent="-514350">
              <a:lnSpc>
                <a:spcPct val="100000"/>
              </a:lnSpc>
              <a:spcBef>
                <a:spcPts val="315"/>
              </a:spcBef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600" spc="-10" dirty="0">
                <a:latin typeface="Carlito"/>
                <a:cs typeface="Carlito"/>
              </a:rPr>
              <a:t>neurofibromatosis </a:t>
            </a:r>
            <a:r>
              <a:rPr sz="2600" spc="-100" dirty="0">
                <a:latin typeface="Carlito"/>
                <a:cs typeface="Carlito"/>
              </a:rPr>
              <a:t>(</a:t>
            </a:r>
            <a:r>
              <a:rPr sz="2600" b="1" spc="-100" dirty="0">
                <a:latin typeface="Trebuchet MS"/>
                <a:cs typeface="Trebuchet MS"/>
              </a:rPr>
              <a:t>Von </a:t>
            </a:r>
            <a:r>
              <a:rPr sz="2600" b="1" spc="-165" dirty="0">
                <a:latin typeface="Trebuchet MS"/>
                <a:cs typeface="Trebuchet MS"/>
              </a:rPr>
              <a:t>Recklinghausen’s</a:t>
            </a:r>
            <a:r>
              <a:rPr sz="2600" b="1" spc="-290" dirty="0">
                <a:latin typeface="Trebuchet MS"/>
                <a:cs typeface="Trebuchet MS"/>
              </a:rPr>
              <a:t> </a:t>
            </a:r>
            <a:r>
              <a:rPr sz="2600" b="1" spc="-100" dirty="0">
                <a:latin typeface="Trebuchet MS"/>
                <a:cs typeface="Trebuchet MS"/>
              </a:rPr>
              <a:t>disease</a:t>
            </a:r>
            <a:r>
              <a:rPr sz="2600" spc="-100" dirty="0">
                <a:latin typeface="Carlito"/>
                <a:cs typeface="Carlito"/>
              </a:rPr>
              <a:t>),</a:t>
            </a:r>
            <a:endParaRPr sz="2600">
              <a:latin typeface="Carlito"/>
              <a:cs typeface="Carlito"/>
            </a:endParaRPr>
          </a:p>
          <a:p>
            <a:pPr marL="927100" lvl="1" indent="-514350">
              <a:lnSpc>
                <a:spcPct val="100000"/>
              </a:lnSpc>
              <a:spcBef>
                <a:spcPts val="310"/>
              </a:spcBef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600" spc="-5" dirty="0">
                <a:latin typeface="Carlito"/>
                <a:cs typeface="Carlito"/>
              </a:rPr>
              <a:t>encephalofacial angiomatosis </a:t>
            </a:r>
            <a:r>
              <a:rPr sz="2600" spc="-15" dirty="0">
                <a:latin typeface="Carlito"/>
                <a:cs typeface="Carlito"/>
              </a:rPr>
              <a:t>(</a:t>
            </a:r>
            <a:r>
              <a:rPr sz="2600" b="1" spc="-15" dirty="0">
                <a:latin typeface="Carlito"/>
                <a:cs typeface="Carlito"/>
              </a:rPr>
              <a:t>Sturge-Weber</a:t>
            </a:r>
            <a:r>
              <a:rPr sz="2600" b="1" spc="5" dirty="0">
                <a:latin typeface="Carlito"/>
                <a:cs typeface="Carlito"/>
              </a:rPr>
              <a:t> </a:t>
            </a:r>
            <a:r>
              <a:rPr sz="2600" b="1" spc="-10" dirty="0">
                <a:latin typeface="Carlito"/>
                <a:cs typeface="Carlito"/>
              </a:rPr>
              <a:t>syndrome</a:t>
            </a:r>
            <a:r>
              <a:rPr sz="2600" spc="-10" dirty="0">
                <a:latin typeface="Carlito"/>
                <a:cs typeface="Carlito"/>
              </a:rPr>
              <a:t>).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48717"/>
            <a:ext cx="70648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Secondary</a:t>
            </a:r>
            <a:r>
              <a:rPr sz="3600" spc="-90" dirty="0"/>
              <a:t> </a:t>
            </a:r>
            <a:r>
              <a:rPr sz="3600" spc="-10" dirty="0"/>
              <a:t>tumours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676400"/>
            <a:ext cx="8436458" cy="3275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7447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Direct </a:t>
            </a:r>
            <a:r>
              <a:rPr sz="3200" spc="-15" dirty="0">
                <a:latin typeface="Carlito"/>
                <a:cs typeface="Carlito"/>
              </a:rPr>
              <a:t>extension </a:t>
            </a:r>
            <a:r>
              <a:rPr sz="3200" dirty="0">
                <a:latin typeface="Carlito"/>
                <a:cs typeface="Carlito"/>
              </a:rPr>
              <a:t>: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5" dirty="0">
                <a:latin typeface="Carlito"/>
                <a:cs typeface="Carlito"/>
              </a:rPr>
              <a:t>malignant  </a:t>
            </a:r>
            <a:r>
              <a:rPr sz="3200" dirty="0">
                <a:latin typeface="Carlito"/>
                <a:cs typeface="Carlito"/>
              </a:rPr>
              <a:t>melanoma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choroid.</a:t>
            </a:r>
            <a:endParaRPr sz="3200" dirty="0">
              <a:latin typeface="Carlito"/>
              <a:cs typeface="Carlito"/>
            </a:endParaRPr>
          </a:p>
          <a:p>
            <a:pPr marL="355600" marR="68326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Metastatic </a:t>
            </a:r>
            <a:r>
              <a:rPr sz="3200" spc="-10" dirty="0">
                <a:latin typeface="Carlito"/>
                <a:cs typeface="Carlito"/>
              </a:rPr>
              <a:t>carcinoma </a:t>
            </a:r>
            <a:r>
              <a:rPr sz="3200" spc="-20" dirty="0">
                <a:latin typeface="Carlito"/>
                <a:cs typeface="Carlito"/>
              </a:rPr>
              <a:t>from </a:t>
            </a:r>
            <a:r>
              <a:rPr sz="3200" spc="-90" dirty="0">
                <a:latin typeface="Carlito"/>
                <a:cs typeface="Carlito"/>
              </a:rPr>
              <a:t>GIT,  </a:t>
            </a:r>
            <a:r>
              <a:rPr sz="3200" spc="-10" dirty="0">
                <a:latin typeface="Carlito"/>
                <a:cs typeface="Carlito"/>
              </a:rPr>
              <a:t>genitourinary </a:t>
            </a:r>
            <a:r>
              <a:rPr sz="3200" spc="-15" dirty="0">
                <a:latin typeface="Carlito"/>
                <a:cs typeface="Carlito"/>
              </a:rPr>
              <a:t>tract, </a:t>
            </a:r>
            <a:r>
              <a:rPr sz="3200" spc="-5" dirty="0">
                <a:latin typeface="Carlito"/>
                <a:cs typeface="Carlito"/>
              </a:rPr>
              <a:t>lungs, </a:t>
            </a:r>
            <a:r>
              <a:rPr sz="3200" dirty="0">
                <a:latin typeface="Carlito"/>
                <a:cs typeface="Carlito"/>
              </a:rPr>
              <a:t>&amp;</a:t>
            </a:r>
            <a:r>
              <a:rPr sz="3200" spc="8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pancreas.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Metastatic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sarcomas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Metastatic </a:t>
            </a:r>
            <a:r>
              <a:rPr sz="3200" spc="-5" dirty="0">
                <a:latin typeface="Carlito"/>
                <a:cs typeface="Carlito"/>
              </a:rPr>
              <a:t>malignant </a:t>
            </a:r>
            <a:r>
              <a:rPr sz="3200" dirty="0">
                <a:latin typeface="Carlito"/>
                <a:cs typeface="Carlito"/>
              </a:rPr>
              <a:t>melanoma </a:t>
            </a:r>
            <a:r>
              <a:rPr sz="3200" spc="-15" dirty="0">
                <a:latin typeface="Carlito"/>
                <a:cs typeface="Carlito"/>
              </a:rPr>
              <a:t>from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skin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0536" y="461899"/>
            <a:ext cx="652386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Tumours </a:t>
            </a:r>
            <a:r>
              <a:rPr spc="-5" dirty="0"/>
              <a:t>of </a:t>
            </a:r>
            <a:r>
              <a:rPr spc="-10" dirty="0"/>
              <a:t>uveal</a:t>
            </a:r>
            <a:r>
              <a:rPr dirty="0"/>
              <a:t> </a:t>
            </a:r>
            <a:r>
              <a:rPr spc="-20" dirty="0"/>
              <a:t>tract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48014" y="1283208"/>
            <a:ext cx="6562725" cy="4747895"/>
            <a:chOff x="1448014" y="1283208"/>
            <a:chExt cx="6562725" cy="4747895"/>
          </a:xfrm>
        </p:grpSpPr>
        <p:sp>
          <p:nvSpPr>
            <p:cNvPr id="4" name="object 4"/>
            <p:cNvSpPr/>
            <p:nvPr/>
          </p:nvSpPr>
          <p:spPr>
            <a:xfrm>
              <a:off x="1448014" y="1450848"/>
              <a:ext cx="6562416" cy="4580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4361" y="1296162"/>
              <a:ext cx="3048000" cy="4495800"/>
            </a:xfrm>
            <a:custGeom>
              <a:avLst/>
              <a:gdLst/>
              <a:ahLst/>
              <a:cxnLst/>
              <a:rect l="l" t="t" r="r" b="b"/>
              <a:pathLst>
                <a:path w="3048000" h="4495800">
                  <a:moveTo>
                    <a:pt x="2057400" y="266700"/>
                  </a:moveTo>
                  <a:lnTo>
                    <a:pt x="2072526" y="201023"/>
                  </a:lnTo>
                  <a:lnTo>
                    <a:pt x="2115429" y="141311"/>
                  </a:lnTo>
                  <a:lnTo>
                    <a:pt x="2146138" y="114317"/>
                  </a:lnTo>
                  <a:lnTo>
                    <a:pt x="2182398" y="89563"/>
                  </a:lnTo>
                  <a:lnTo>
                    <a:pt x="2223746" y="67300"/>
                  </a:lnTo>
                  <a:lnTo>
                    <a:pt x="2269719" y="47776"/>
                  </a:lnTo>
                  <a:lnTo>
                    <a:pt x="2319851" y="31243"/>
                  </a:lnTo>
                  <a:lnTo>
                    <a:pt x="2373680" y="17948"/>
                  </a:lnTo>
                  <a:lnTo>
                    <a:pt x="2430740" y="8143"/>
                  </a:lnTo>
                  <a:lnTo>
                    <a:pt x="2490568" y="2077"/>
                  </a:lnTo>
                  <a:lnTo>
                    <a:pt x="2552700" y="0"/>
                  </a:lnTo>
                  <a:lnTo>
                    <a:pt x="2614831" y="2077"/>
                  </a:lnTo>
                  <a:lnTo>
                    <a:pt x="2674659" y="8143"/>
                  </a:lnTo>
                  <a:lnTo>
                    <a:pt x="2731719" y="17948"/>
                  </a:lnTo>
                  <a:lnTo>
                    <a:pt x="2785548" y="31243"/>
                  </a:lnTo>
                  <a:lnTo>
                    <a:pt x="2835680" y="47776"/>
                  </a:lnTo>
                  <a:lnTo>
                    <a:pt x="2881653" y="67300"/>
                  </a:lnTo>
                  <a:lnTo>
                    <a:pt x="2923001" y="89563"/>
                  </a:lnTo>
                  <a:lnTo>
                    <a:pt x="2959261" y="114317"/>
                  </a:lnTo>
                  <a:lnTo>
                    <a:pt x="2989970" y="141311"/>
                  </a:lnTo>
                  <a:lnTo>
                    <a:pt x="3032873" y="201023"/>
                  </a:lnTo>
                  <a:lnTo>
                    <a:pt x="3048000" y="266700"/>
                  </a:lnTo>
                  <a:lnTo>
                    <a:pt x="3044141" y="300159"/>
                  </a:lnTo>
                  <a:lnTo>
                    <a:pt x="3014662" y="363103"/>
                  </a:lnTo>
                  <a:lnTo>
                    <a:pt x="2959261" y="419082"/>
                  </a:lnTo>
                  <a:lnTo>
                    <a:pt x="2923001" y="443836"/>
                  </a:lnTo>
                  <a:lnTo>
                    <a:pt x="2881653" y="466099"/>
                  </a:lnTo>
                  <a:lnTo>
                    <a:pt x="2835680" y="485623"/>
                  </a:lnTo>
                  <a:lnTo>
                    <a:pt x="2785548" y="502156"/>
                  </a:lnTo>
                  <a:lnTo>
                    <a:pt x="2731719" y="515451"/>
                  </a:lnTo>
                  <a:lnTo>
                    <a:pt x="2674659" y="525256"/>
                  </a:lnTo>
                  <a:lnTo>
                    <a:pt x="2614831" y="531322"/>
                  </a:lnTo>
                  <a:lnTo>
                    <a:pt x="2552700" y="533400"/>
                  </a:lnTo>
                  <a:lnTo>
                    <a:pt x="2490568" y="531322"/>
                  </a:lnTo>
                  <a:lnTo>
                    <a:pt x="2430740" y="525256"/>
                  </a:lnTo>
                  <a:lnTo>
                    <a:pt x="2373680" y="515451"/>
                  </a:lnTo>
                  <a:lnTo>
                    <a:pt x="2319851" y="502156"/>
                  </a:lnTo>
                  <a:lnTo>
                    <a:pt x="2269719" y="485623"/>
                  </a:lnTo>
                  <a:lnTo>
                    <a:pt x="2223746" y="466099"/>
                  </a:lnTo>
                  <a:lnTo>
                    <a:pt x="2182398" y="443836"/>
                  </a:lnTo>
                  <a:lnTo>
                    <a:pt x="2146138" y="419082"/>
                  </a:lnTo>
                  <a:lnTo>
                    <a:pt x="2115429" y="392088"/>
                  </a:lnTo>
                  <a:lnTo>
                    <a:pt x="2072526" y="332376"/>
                  </a:lnTo>
                  <a:lnTo>
                    <a:pt x="2057400" y="266700"/>
                  </a:lnTo>
                  <a:close/>
                </a:path>
                <a:path w="3048000" h="4495800">
                  <a:moveTo>
                    <a:pt x="24383" y="4229100"/>
                  </a:moveTo>
                  <a:lnTo>
                    <a:pt x="37217" y="4178413"/>
                  </a:lnTo>
                  <a:lnTo>
                    <a:pt x="74126" y="4130941"/>
                  </a:lnTo>
                  <a:lnTo>
                    <a:pt x="132724" y="4087575"/>
                  </a:lnTo>
                  <a:lnTo>
                    <a:pt x="169411" y="4067712"/>
                  </a:lnTo>
                  <a:lnTo>
                    <a:pt x="210626" y="4049210"/>
                  </a:lnTo>
                  <a:lnTo>
                    <a:pt x="256070" y="4032182"/>
                  </a:lnTo>
                  <a:lnTo>
                    <a:pt x="305446" y="4016738"/>
                  </a:lnTo>
                  <a:lnTo>
                    <a:pt x="358454" y="4002992"/>
                  </a:lnTo>
                  <a:lnTo>
                    <a:pt x="414797" y="3991054"/>
                  </a:lnTo>
                  <a:lnTo>
                    <a:pt x="474176" y="3981036"/>
                  </a:lnTo>
                  <a:lnTo>
                    <a:pt x="536293" y="3973050"/>
                  </a:lnTo>
                  <a:lnTo>
                    <a:pt x="600851" y="3967208"/>
                  </a:lnTo>
                  <a:lnTo>
                    <a:pt x="667549" y="3963620"/>
                  </a:lnTo>
                  <a:lnTo>
                    <a:pt x="736092" y="3962400"/>
                  </a:lnTo>
                  <a:lnTo>
                    <a:pt x="804634" y="3963620"/>
                  </a:lnTo>
                  <a:lnTo>
                    <a:pt x="871332" y="3967208"/>
                  </a:lnTo>
                  <a:lnTo>
                    <a:pt x="935890" y="3973050"/>
                  </a:lnTo>
                  <a:lnTo>
                    <a:pt x="998007" y="3981036"/>
                  </a:lnTo>
                  <a:lnTo>
                    <a:pt x="1057386" y="3991054"/>
                  </a:lnTo>
                  <a:lnTo>
                    <a:pt x="1113729" y="4002992"/>
                  </a:lnTo>
                  <a:lnTo>
                    <a:pt x="1166737" y="4016738"/>
                  </a:lnTo>
                  <a:lnTo>
                    <a:pt x="1216113" y="4032182"/>
                  </a:lnTo>
                  <a:lnTo>
                    <a:pt x="1261557" y="4049210"/>
                  </a:lnTo>
                  <a:lnTo>
                    <a:pt x="1302772" y="4067712"/>
                  </a:lnTo>
                  <a:lnTo>
                    <a:pt x="1339459" y="4087575"/>
                  </a:lnTo>
                  <a:lnTo>
                    <a:pt x="1371320" y="4108689"/>
                  </a:lnTo>
                  <a:lnTo>
                    <a:pt x="1419372" y="4154219"/>
                  </a:lnTo>
                  <a:lnTo>
                    <a:pt x="1444541" y="4203410"/>
                  </a:lnTo>
                  <a:lnTo>
                    <a:pt x="1447800" y="4229100"/>
                  </a:lnTo>
                  <a:lnTo>
                    <a:pt x="1444541" y="4254785"/>
                  </a:lnTo>
                  <a:lnTo>
                    <a:pt x="1419372" y="4303970"/>
                  </a:lnTo>
                  <a:lnTo>
                    <a:pt x="1371320" y="4349499"/>
                  </a:lnTo>
                  <a:lnTo>
                    <a:pt x="1339459" y="4370613"/>
                  </a:lnTo>
                  <a:lnTo>
                    <a:pt x="1302772" y="4390477"/>
                  </a:lnTo>
                  <a:lnTo>
                    <a:pt x="1261557" y="4408979"/>
                  </a:lnTo>
                  <a:lnTo>
                    <a:pt x="1216113" y="4426009"/>
                  </a:lnTo>
                  <a:lnTo>
                    <a:pt x="1166737" y="4441453"/>
                  </a:lnTo>
                  <a:lnTo>
                    <a:pt x="1113729" y="4455201"/>
                  </a:lnTo>
                  <a:lnTo>
                    <a:pt x="1057386" y="4467140"/>
                  </a:lnTo>
                  <a:lnTo>
                    <a:pt x="998007" y="4477160"/>
                  </a:lnTo>
                  <a:lnTo>
                    <a:pt x="935890" y="4485147"/>
                  </a:lnTo>
                  <a:lnTo>
                    <a:pt x="871332" y="4490991"/>
                  </a:lnTo>
                  <a:lnTo>
                    <a:pt x="804634" y="4494579"/>
                  </a:lnTo>
                  <a:lnTo>
                    <a:pt x="736092" y="4495800"/>
                  </a:lnTo>
                  <a:lnTo>
                    <a:pt x="667549" y="4494579"/>
                  </a:lnTo>
                  <a:lnTo>
                    <a:pt x="600851" y="4490991"/>
                  </a:lnTo>
                  <a:lnTo>
                    <a:pt x="536293" y="4485147"/>
                  </a:lnTo>
                  <a:lnTo>
                    <a:pt x="474176" y="4477160"/>
                  </a:lnTo>
                  <a:lnTo>
                    <a:pt x="414797" y="4467140"/>
                  </a:lnTo>
                  <a:lnTo>
                    <a:pt x="358454" y="4455201"/>
                  </a:lnTo>
                  <a:lnTo>
                    <a:pt x="305446" y="4441453"/>
                  </a:lnTo>
                  <a:lnTo>
                    <a:pt x="256070" y="4426009"/>
                  </a:lnTo>
                  <a:lnTo>
                    <a:pt x="210626" y="4408979"/>
                  </a:lnTo>
                  <a:lnTo>
                    <a:pt x="169411" y="4390477"/>
                  </a:lnTo>
                  <a:lnTo>
                    <a:pt x="132724" y="4370613"/>
                  </a:lnTo>
                  <a:lnTo>
                    <a:pt x="100863" y="4349499"/>
                  </a:lnTo>
                  <a:lnTo>
                    <a:pt x="52811" y="4303970"/>
                  </a:lnTo>
                  <a:lnTo>
                    <a:pt x="27642" y="4254785"/>
                  </a:lnTo>
                  <a:lnTo>
                    <a:pt x="24383" y="4229100"/>
                  </a:lnTo>
                  <a:close/>
                </a:path>
                <a:path w="3048000" h="4495800">
                  <a:moveTo>
                    <a:pt x="0" y="2095500"/>
                  </a:moveTo>
                  <a:lnTo>
                    <a:pt x="4130" y="2056083"/>
                  </a:lnTo>
                  <a:lnTo>
                    <a:pt x="16129" y="2018464"/>
                  </a:lnTo>
                  <a:lnTo>
                    <a:pt x="35408" y="1983054"/>
                  </a:lnTo>
                  <a:lnTo>
                    <a:pt x="61376" y="1950267"/>
                  </a:lnTo>
                  <a:lnTo>
                    <a:pt x="93446" y="1920514"/>
                  </a:lnTo>
                  <a:lnTo>
                    <a:pt x="131028" y="1894208"/>
                  </a:lnTo>
                  <a:lnTo>
                    <a:pt x="173533" y="1871760"/>
                  </a:lnTo>
                  <a:lnTo>
                    <a:pt x="220372" y="1853583"/>
                  </a:lnTo>
                  <a:lnTo>
                    <a:pt x="270955" y="1840089"/>
                  </a:lnTo>
                  <a:lnTo>
                    <a:pt x="324694" y="1831691"/>
                  </a:lnTo>
                  <a:lnTo>
                    <a:pt x="381000" y="1828800"/>
                  </a:lnTo>
                  <a:lnTo>
                    <a:pt x="437305" y="1831691"/>
                  </a:lnTo>
                  <a:lnTo>
                    <a:pt x="491044" y="1840089"/>
                  </a:lnTo>
                  <a:lnTo>
                    <a:pt x="541627" y="1853583"/>
                  </a:lnTo>
                  <a:lnTo>
                    <a:pt x="588466" y="1871760"/>
                  </a:lnTo>
                  <a:lnTo>
                    <a:pt x="630971" y="1894208"/>
                  </a:lnTo>
                  <a:lnTo>
                    <a:pt x="668553" y="1920514"/>
                  </a:lnTo>
                  <a:lnTo>
                    <a:pt x="700623" y="1950267"/>
                  </a:lnTo>
                  <a:lnTo>
                    <a:pt x="726591" y="1983054"/>
                  </a:lnTo>
                  <a:lnTo>
                    <a:pt x="745870" y="2018464"/>
                  </a:lnTo>
                  <a:lnTo>
                    <a:pt x="757869" y="2056083"/>
                  </a:lnTo>
                  <a:lnTo>
                    <a:pt x="762000" y="2095500"/>
                  </a:lnTo>
                  <a:lnTo>
                    <a:pt x="757869" y="2134916"/>
                  </a:lnTo>
                  <a:lnTo>
                    <a:pt x="745870" y="2172535"/>
                  </a:lnTo>
                  <a:lnTo>
                    <a:pt x="726591" y="2207945"/>
                  </a:lnTo>
                  <a:lnTo>
                    <a:pt x="700623" y="2240732"/>
                  </a:lnTo>
                  <a:lnTo>
                    <a:pt x="668553" y="2270485"/>
                  </a:lnTo>
                  <a:lnTo>
                    <a:pt x="630971" y="2296791"/>
                  </a:lnTo>
                  <a:lnTo>
                    <a:pt x="588466" y="2319239"/>
                  </a:lnTo>
                  <a:lnTo>
                    <a:pt x="541627" y="2337416"/>
                  </a:lnTo>
                  <a:lnTo>
                    <a:pt x="491044" y="2350910"/>
                  </a:lnTo>
                  <a:lnTo>
                    <a:pt x="437305" y="2359308"/>
                  </a:lnTo>
                  <a:lnTo>
                    <a:pt x="381000" y="2362200"/>
                  </a:lnTo>
                  <a:lnTo>
                    <a:pt x="324694" y="2359308"/>
                  </a:lnTo>
                  <a:lnTo>
                    <a:pt x="270955" y="2350910"/>
                  </a:lnTo>
                  <a:lnTo>
                    <a:pt x="220372" y="2337416"/>
                  </a:lnTo>
                  <a:lnTo>
                    <a:pt x="173533" y="2319239"/>
                  </a:lnTo>
                  <a:lnTo>
                    <a:pt x="131028" y="2296791"/>
                  </a:lnTo>
                  <a:lnTo>
                    <a:pt x="93446" y="2270485"/>
                  </a:lnTo>
                  <a:lnTo>
                    <a:pt x="61376" y="2240732"/>
                  </a:lnTo>
                  <a:lnTo>
                    <a:pt x="35408" y="2207945"/>
                  </a:lnTo>
                  <a:lnTo>
                    <a:pt x="16129" y="2172535"/>
                  </a:lnTo>
                  <a:lnTo>
                    <a:pt x="4130" y="2134916"/>
                  </a:lnTo>
                  <a:lnTo>
                    <a:pt x="0" y="209550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060" y="409444"/>
            <a:ext cx="515074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Retinoblastoma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066800"/>
            <a:ext cx="8991600" cy="6924973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Most </a:t>
            </a:r>
            <a:r>
              <a:rPr sz="3000" spc="-5" dirty="0">
                <a:latin typeface="Carlito"/>
                <a:cs typeface="Carlito"/>
              </a:rPr>
              <a:t>common </a:t>
            </a:r>
            <a:r>
              <a:rPr sz="3000" dirty="0">
                <a:latin typeface="Carlito"/>
                <a:cs typeface="Carlito"/>
              </a:rPr>
              <a:t>IO tumour in </a:t>
            </a:r>
            <a:r>
              <a:rPr sz="3000" spc="-5" dirty="0">
                <a:latin typeface="Carlito"/>
                <a:cs typeface="Carlito"/>
              </a:rPr>
              <a:t>childhood  occurring </a:t>
            </a:r>
            <a:r>
              <a:rPr sz="3000" dirty="0">
                <a:latin typeface="Carlito"/>
                <a:cs typeface="Carlito"/>
              </a:rPr>
              <a:t>1 in 15000-20000 </a:t>
            </a:r>
            <a:r>
              <a:rPr sz="3000" spc="-5" dirty="0">
                <a:latin typeface="Carlito"/>
                <a:cs typeface="Carlito"/>
              </a:rPr>
              <a:t>of childbirth </a:t>
            </a:r>
            <a:r>
              <a:rPr sz="3000" spc="-10" dirty="0">
                <a:latin typeface="Carlito"/>
                <a:cs typeface="Carlito"/>
              </a:rPr>
              <a:t>age  between </a:t>
            </a:r>
            <a:r>
              <a:rPr sz="3000" spc="-5" dirty="0">
                <a:latin typeface="Carlito"/>
                <a:cs typeface="Carlito"/>
              </a:rPr>
              <a:t>1-2 </a:t>
            </a:r>
            <a:r>
              <a:rPr sz="3000" spc="-20" dirty="0">
                <a:latin typeface="Carlito"/>
                <a:cs typeface="Carlito"/>
              </a:rPr>
              <a:t>years</a:t>
            </a:r>
            <a:r>
              <a:rPr sz="3000" spc="-1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old.</a:t>
            </a:r>
            <a:endParaRPr sz="3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500" dirty="0">
              <a:latin typeface="Carlito"/>
              <a:cs typeface="Carlito"/>
            </a:endParaRPr>
          </a:p>
          <a:p>
            <a:pPr marL="355600" marR="276860" indent="-342900">
              <a:lnSpc>
                <a:spcPts val="28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rlito"/>
                <a:cs typeface="Carlito"/>
              </a:rPr>
              <a:t>25-30% </a:t>
            </a:r>
            <a:r>
              <a:rPr sz="3000" spc="-20" dirty="0">
                <a:latin typeface="Carlito"/>
                <a:cs typeface="Carlito"/>
              </a:rPr>
              <a:t>effects </a:t>
            </a:r>
            <a:r>
              <a:rPr sz="3000" spc="-15" dirty="0">
                <a:latin typeface="Carlito"/>
                <a:cs typeface="Carlito"/>
              </a:rPr>
              <a:t>bilaterally </a:t>
            </a:r>
            <a:r>
              <a:rPr sz="3000" spc="-10" dirty="0">
                <a:latin typeface="Carlito"/>
                <a:cs typeface="Carlito"/>
              </a:rPr>
              <a:t>where </a:t>
            </a:r>
            <a:r>
              <a:rPr sz="3000" spc="-5" dirty="0">
                <a:latin typeface="Carlito"/>
                <a:cs typeface="Carlito"/>
              </a:rPr>
              <a:t>one </a:t>
            </a:r>
            <a:r>
              <a:rPr sz="3000" spc="-25" dirty="0">
                <a:latin typeface="Carlito"/>
                <a:cs typeface="Carlito"/>
              </a:rPr>
              <a:t>eye </a:t>
            </a:r>
            <a:r>
              <a:rPr sz="3000" dirty="0">
                <a:latin typeface="Carlito"/>
                <a:cs typeface="Carlito"/>
              </a:rPr>
              <a:t>is  </a:t>
            </a:r>
            <a:r>
              <a:rPr sz="3000" spc="-20" dirty="0">
                <a:latin typeface="Carlito"/>
                <a:cs typeface="Carlito"/>
              </a:rPr>
              <a:t>affected </a:t>
            </a:r>
            <a:r>
              <a:rPr sz="3000" spc="-10" dirty="0">
                <a:latin typeface="Carlito"/>
                <a:cs typeface="Carlito"/>
              </a:rPr>
              <a:t>more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5" dirty="0">
                <a:latin typeface="Carlito"/>
                <a:cs typeface="Carlito"/>
              </a:rPr>
              <a:t>earlier </a:t>
            </a:r>
            <a:r>
              <a:rPr sz="3000" dirty="0">
                <a:latin typeface="Carlito"/>
                <a:cs typeface="Carlito"/>
              </a:rPr>
              <a:t>than the</a:t>
            </a:r>
            <a:r>
              <a:rPr sz="3000" spc="-25" dirty="0">
                <a:latin typeface="Carlito"/>
                <a:cs typeface="Carlito"/>
              </a:rPr>
              <a:t> </a:t>
            </a:r>
            <a:r>
              <a:rPr sz="3000" spc="-55" dirty="0">
                <a:latin typeface="Carlito"/>
                <a:cs typeface="Carlito"/>
              </a:rPr>
              <a:t>other.</a:t>
            </a:r>
            <a:endParaRPr sz="3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500" dirty="0">
              <a:latin typeface="Carlito"/>
              <a:cs typeface="Carlito"/>
            </a:endParaRPr>
          </a:p>
          <a:p>
            <a:pPr marL="355600" marR="866775" indent="-342900">
              <a:lnSpc>
                <a:spcPts val="28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Due </a:t>
            </a:r>
            <a:r>
              <a:rPr sz="3000" spc="-10" dirty="0">
                <a:latin typeface="Carlito"/>
                <a:cs typeface="Carlito"/>
              </a:rPr>
              <a:t>to deletion </a:t>
            </a:r>
            <a:r>
              <a:rPr sz="3000" spc="-5" dirty="0">
                <a:latin typeface="Carlito"/>
                <a:cs typeface="Carlito"/>
              </a:rPr>
              <a:t>of </a:t>
            </a:r>
            <a:r>
              <a:rPr sz="3000" dirty="0">
                <a:latin typeface="Carlito"/>
                <a:cs typeface="Carlito"/>
              </a:rPr>
              <a:t>14 </a:t>
            </a:r>
            <a:r>
              <a:rPr sz="3000" spc="-5" dirty="0">
                <a:latin typeface="Carlito"/>
                <a:cs typeface="Carlito"/>
              </a:rPr>
              <a:t>band on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0" dirty="0">
                <a:latin typeface="Carlito"/>
                <a:cs typeface="Carlito"/>
              </a:rPr>
              <a:t>long  </a:t>
            </a:r>
            <a:r>
              <a:rPr sz="3000" dirty="0">
                <a:latin typeface="Carlito"/>
                <a:cs typeface="Carlito"/>
              </a:rPr>
              <a:t>arm </a:t>
            </a:r>
            <a:r>
              <a:rPr sz="3000" spc="-5" dirty="0">
                <a:latin typeface="Carlito"/>
                <a:cs typeface="Carlito"/>
              </a:rPr>
              <a:t>of chromosome </a:t>
            </a:r>
            <a:r>
              <a:rPr sz="3000" dirty="0">
                <a:latin typeface="Carlito"/>
                <a:cs typeface="Carlito"/>
              </a:rPr>
              <a:t>13 </a:t>
            </a:r>
            <a:r>
              <a:rPr sz="3000" spc="-5" dirty="0">
                <a:latin typeface="Carlito"/>
                <a:cs typeface="Carlito"/>
              </a:rPr>
              <a:t>(13q</a:t>
            </a:r>
            <a:r>
              <a:rPr sz="3000" spc="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14</a:t>
            </a:r>
            <a:r>
              <a:rPr sz="3000" dirty="0" smtClean="0">
                <a:latin typeface="Carlito"/>
                <a:cs typeface="Carlito"/>
              </a:rPr>
              <a:t>)</a:t>
            </a:r>
            <a:r>
              <a:rPr lang="en-US" sz="3000" dirty="0" smtClean="0">
                <a:latin typeface="Carlito"/>
                <a:cs typeface="Carlito"/>
              </a:rPr>
              <a:t> (Knudson’s two hit hypothesis)</a:t>
            </a:r>
            <a:endParaRPr sz="3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5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rlito"/>
                <a:cs typeface="Carlito"/>
              </a:rPr>
              <a:t>10% </a:t>
            </a:r>
            <a:r>
              <a:rPr sz="3000" spc="-10" dirty="0">
                <a:latin typeface="Carlito"/>
                <a:cs typeface="Carlito"/>
              </a:rPr>
              <a:t>are hereditary </a:t>
            </a:r>
            <a:r>
              <a:rPr sz="3000" dirty="0">
                <a:latin typeface="Carlito"/>
                <a:cs typeface="Carlito"/>
              </a:rPr>
              <a:t>and 90% </a:t>
            </a:r>
            <a:r>
              <a:rPr sz="3000" spc="-15" dirty="0">
                <a:latin typeface="Carlito"/>
                <a:cs typeface="Carlito"/>
              </a:rPr>
              <a:t>are</a:t>
            </a:r>
            <a:r>
              <a:rPr sz="3000" spc="5" dirty="0">
                <a:latin typeface="Carlito"/>
                <a:cs typeface="Carlito"/>
              </a:rPr>
              <a:t> </a:t>
            </a:r>
            <a:r>
              <a:rPr sz="3000" spc="-10" dirty="0" smtClean="0">
                <a:latin typeface="Carlito"/>
                <a:cs typeface="Carlito"/>
              </a:rPr>
              <a:t>sporad</a:t>
            </a:r>
            <a:r>
              <a:rPr lang="en-US" sz="3000" spc="-10" dirty="0" smtClean="0">
                <a:latin typeface="Carlito"/>
                <a:cs typeface="Carlito"/>
              </a:rPr>
              <a:t>ic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000" spc="-10" dirty="0" smtClean="0">
                <a:solidFill>
                  <a:srgbClr val="FFFF00"/>
                </a:solidFill>
                <a:latin typeface="Carlito"/>
                <a:cs typeface="Carlito"/>
              </a:rPr>
              <a:t>Trilateral </a:t>
            </a:r>
            <a:r>
              <a:rPr lang="en-US" sz="3000" spc="-10" dirty="0" err="1" smtClean="0">
                <a:solidFill>
                  <a:srgbClr val="FFFF00"/>
                </a:solidFill>
                <a:latin typeface="Carlito"/>
                <a:cs typeface="Carlito"/>
              </a:rPr>
              <a:t>Rb</a:t>
            </a:r>
            <a:r>
              <a:rPr lang="en-US" sz="3000" spc="-10" dirty="0" smtClean="0">
                <a:solidFill>
                  <a:srgbClr val="FFFF00"/>
                </a:solidFill>
                <a:latin typeface="Carlito"/>
                <a:cs typeface="Carlito"/>
              </a:rPr>
              <a:t>- bilateral </a:t>
            </a:r>
            <a:r>
              <a:rPr lang="en-US" sz="3000" spc="-10" dirty="0" err="1" smtClean="0">
                <a:solidFill>
                  <a:srgbClr val="FFFF00"/>
                </a:solidFill>
                <a:latin typeface="Carlito"/>
                <a:cs typeface="Carlito"/>
              </a:rPr>
              <a:t>Rb</a:t>
            </a:r>
            <a:r>
              <a:rPr lang="en-US" sz="3000" spc="-10" dirty="0" smtClean="0">
                <a:solidFill>
                  <a:srgbClr val="FFFF00"/>
                </a:solidFill>
                <a:latin typeface="Carlito"/>
                <a:cs typeface="Carlito"/>
              </a:rPr>
              <a:t>+ pineal body tumo</a:t>
            </a:r>
            <a:r>
              <a:rPr lang="en-US" sz="3000" spc="-10" dirty="0" smtClean="0">
                <a:latin typeface="Carlito"/>
                <a:cs typeface="Carlito"/>
              </a:rPr>
              <a:t>r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000" dirty="0" smtClean="0">
                <a:latin typeface="Carlito"/>
                <a:cs typeface="Carlito"/>
              </a:rPr>
              <a:t>■Of sporadic cases, about two-third (i.e., 60% of all cases) occur by somatic mutation and one-third (i.e., 30% of all cases) occur by </a:t>
            </a:r>
            <a:r>
              <a:rPr lang="en-US" sz="3000" dirty="0" err="1" smtClean="0">
                <a:latin typeface="Carlito"/>
                <a:cs typeface="Carlito"/>
              </a:rPr>
              <a:t>germline</a:t>
            </a:r>
            <a:r>
              <a:rPr lang="en-US" sz="3000" dirty="0" smtClean="0">
                <a:latin typeface="Carlito"/>
                <a:cs typeface="Carlito"/>
              </a:rPr>
              <a:t> mutation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endParaRPr lang="en-US" spc="-10" dirty="0" smtClean="0">
              <a:solidFill>
                <a:srgbClr val="FFFF00"/>
              </a:solidFill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 smtClean="0">
                <a:latin typeface="Carlito"/>
                <a:cs typeface="Carlito"/>
              </a:rPr>
              <a:t>■Of sporadic cases, about two-third (i.e., 60% of all cases) occur by somatic mutation and one-third (i.e., 30% of all cases) occur by </a:t>
            </a:r>
            <a:r>
              <a:rPr lang="en-US" dirty="0" err="1" smtClean="0">
                <a:latin typeface="Carlito"/>
                <a:cs typeface="Carlito"/>
              </a:rPr>
              <a:t>germline</a:t>
            </a:r>
            <a:r>
              <a:rPr lang="en-US" dirty="0" smtClean="0">
                <a:latin typeface="Carlito"/>
                <a:cs typeface="Carlito"/>
              </a:rPr>
              <a:t> mutation.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dirty="0" smtClean="0">
              <a:latin typeface="Carlito"/>
              <a:cs typeface="Carlito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10" dirty="0" smtClean="0">
                <a:solidFill>
                  <a:srgbClr val="FFFF00"/>
                </a:solidFill>
                <a:latin typeface="Carlito"/>
                <a:cs typeface="Carlito"/>
              </a:rPr>
              <a:t>Trilateral </a:t>
            </a:r>
            <a:r>
              <a:rPr lang="en-US" spc="-10" dirty="0" err="1" smtClean="0">
                <a:solidFill>
                  <a:srgbClr val="FFFF00"/>
                </a:solidFill>
                <a:latin typeface="Carlito"/>
                <a:cs typeface="Carlito"/>
              </a:rPr>
              <a:t>Rb</a:t>
            </a:r>
            <a:r>
              <a:rPr lang="en-US" spc="-10" dirty="0" smtClean="0">
                <a:solidFill>
                  <a:srgbClr val="FFFF00"/>
                </a:solidFill>
                <a:latin typeface="Carlito"/>
                <a:cs typeface="Carlito"/>
              </a:rPr>
              <a:t>- bilateral </a:t>
            </a:r>
            <a:r>
              <a:rPr lang="en-US" spc="-10" dirty="0" err="1" smtClean="0">
                <a:solidFill>
                  <a:srgbClr val="FFFF00"/>
                </a:solidFill>
                <a:latin typeface="Carlito"/>
                <a:cs typeface="Carlito"/>
              </a:rPr>
              <a:t>Rb</a:t>
            </a:r>
            <a:r>
              <a:rPr lang="en-US" spc="-10" dirty="0" smtClean="0">
                <a:solidFill>
                  <a:srgbClr val="FFFF00"/>
                </a:solidFill>
                <a:latin typeface="Carlito"/>
                <a:cs typeface="Carlito"/>
              </a:rPr>
              <a:t>+ pineal body tumor.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dirty="0" smtClean="0">
              <a:latin typeface="Carlito"/>
              <a:cs typeface="Carlito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Retinoblastoma either occurs as heritable (</a:t>
            </a:r>
            <a:r>
              <a:rPr lang="en-US" dirty="0" err="1" smtClean="0"/>
              <a:t>germline</a:t>
            </a:r>
            <a:r>
              <a:rPr lang="en-US" dirty="0" smtClean="0"/>
              <a:t>) cases (40%) or non-heritable somatic cases (60%).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1. Heritable or </a:t>
            </a:r>
            <a:r>
              <a:rPr lang="en-US" dirty="0" err="1" smtClean="0">
                <a:solidFill>
                  <a:srgbClr val="FFFF00"/>
                </a:solidFill>
              </a:rPr>
              <a:t>germline</a:t>
            </a:r>
            <a:r>
              <a:rPr lang="en-US" dirty="0" smtClean="0">
                <a:solidFill>
                  <a:srgbClr val="FFFF00"/>
                </a:solidFill>
              </a:rPr>
              <a:t> cases-</a:t>
            </a:r>
          </a:p>
          <a:p>
            <a:r>
              <a:rPr lang="en-US" dirty="0" smtClean="0"/>
              <a:t>In such cases first hit (mutation) occurs in one of the two alleles of retinoblastoma gene on the germ cells (gametes), before fertilization. This occurs in 40% of all cases either due to </a:t>
            </a:r>
            <a:r>
              <a:rPr lang="en-US" dirty="0" err="1" smtClean="0"/>
              <a:t>inheritence</a:t>
            </a:r>
            <a:r>
              <a:rPr lang="en-US" dirty="0" smtClean="0"/>
              <a:t> from the affected parent (10% cases) or sporadically in one of the gametes (30% cases).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2. Non-heritable or somatic cases-</a:t>
            </a:r>
          </a:p>
          <a:p>
            <a:r>
              <a:rPr lang="en-US" dirty="0" smtClean="0"/>
              <a:t>About 60% of retinoblastoma cases occur sporadically by both hits (mutations) occurring in the same retinal cell in the embryo after fertilization.</a:t>
            </a:r>
          </a:p>
          <a:p>
            <a:r>
              <a:rPr lang="en-US" dirty="0" smtClean="0"/>
              <a:t> These mutations generally result in </a:t>
            </a:r>
            <a:r>
              <a:rPr lang="en-US" dirty="0" err="1" smtClean="0"/>
              <a:t>unifocal</a:t>
            </a:r>
            <a:r>
              <a:rPr lang="en-US" dirty="0" smtClean="0"/>
              <a:t> and unilateral </a:t>
            </a:r>
            <a:r>
              <a:rPr lang="en-US" dirty="0" err="1" smtClean="0"/>
              <a:t>tumours</a:t>
            </a:r>
            <a:r>
              <a:rPr lang="en-US" dirty="0" smtClean="0"/>
              <a:t> which cannot be passed on to the </a:t>
            </a:r>
            <a:r>
              <a:rPr lang="en-US" dirty="0" err="1" smtClean="0"/>
              <a:t>offsprings</a:t>
            </a:r>
            <a:r>
              <a:rPr lang="en-US" dirty="0" smtClean="0"/>
              <a:t>. Such patients are not predisposed for </a:t>
            </a:r>
            <a:r>
              <a:rPr lang="en-US" dirty="0" err="1" smtClean="0"/>
              <a:t>nonocular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772413"/>
            <a:ext cx="787654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Origin:</a:t>
            </a:r>
            <a:endParaRPr sz="2800">
              <a:latin typeface="Carlito"/>
              <a:cs typeface="Carlito"/>
            </a:endParaRPr>
          </a:p>
          <a:p>
            <a:pPr marL="94615" marR="238125">
              <a:lnSpc>
                <a:spcPts val="2690"/>
              </a:lnSpc>
              <a:spcBef>
                <a:spcPts val="650"/>
              </a:spcBef>
            </a:pPr>
            <a:r>
              <a:rPr sz="2800" spc="-5" dirty="0">
                <a:latin typeface="Carlito"/>
                <a:cs typeface="Carlito"/>
              </a:rPr>
              <a:t>Arises as </a:t>
            </a:r>
            <a:r>
              <a:rPr sz="2800" spc="-10" dirty="0">
                <a:latin typeface="Carlito"/>
                <a:cs typeface="Carlito"/>
              </a:rPr>
              <a:t>malignant </a:t>
            </a:r>
            <a:r>
              <a:rPr sz="2800" spc="-25" dirty="0">
                <a:latin typeface="Carlito"/>
                <a:cs typeface="Carlito"/>
              </a:rPr>
              <a:t>proliferation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immature retinal  </a:t>
            </a:r>
            <a:r>
              <a:rPr sz="2800" spc="-20" dirty="0">
                <a:latin typeface="Carlito"/>
                <a:cs typeface="Carlito"/>
              </a:rPr>
              <a:t>neural </a:t>
            </a:r>
            <a:r>
              <a:rPr sz="2800" spc="-5" dirty="0">
                <a:latin typeface="Carlito"/>
                <a:cs typeface="Carlito"/>
              </a:rPr>
              <a:t>cells which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small </a:t>
            </a:r>
            <a:r>
              <a:rPr sz="2800" spc="-15" dirty="0">
                <a:latin typeface="Carlito"/>
                <a:cs typeface="Carlito"/>
              </a:rPr>
              <a:t>round </a:t>
            </a:r>
            <a:r>
              <a:rPr sz="2800" spc="-5" dirty="0">
                <a:latin typeface="Carlito"/>
                <a:cs typeface="Carlito"/>
              </a:rPr>
              <a:t>cells with </a:t>
            </a:r>
            <a:r>
              <a:rPr sz="2800" spc="-15" dirty="0">
                <a:latin typeface="Carlito"/>
                <a:cs typeface="Carlito"/>
              </a:rPr>
              <a:t>large  </a:t>
            </a:r>
            <a:r>
              <a:rPr sz="2800" spc="-5" dirty="0">
                <a:latin typeface="Carlito"/>
                <a:cs typeface="Carlito"/>
              </a:rPr>
              <a:t>nuclei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Histopathology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ts val="2690"/>
              </a:lnSpc>
              <a:spcBef>
                <a:spcPts val="650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Small </a:t>
            </a:r>
            <a:r>
              <a:rPr sz="2800" spc="-20" dirty="0">
                <a:latin typeface="Carlito"/>
                <a:cs typeface="Carlito"/>
              </a:rPr>
              <a:t>round </a:t>
            </a:r>
            <a:r>
              <a:rPr sz="2800" spc="-5" dirty="0">
                <a:latin typeface="Carlito"/>
                <a:cs typeface="Carlito"/>
              </a:rPr>
              <a:t>cells with </a:t>
            </a:r>
            <a:r>
              <a:rPr sz="2800" spc="-15" dirty="0">
                <a:latin typeface="Carlito"/>
                <a:cs typeface="Carlito"/>
              </a:rPr>
              <a:t>large </a:t>
            </a:r>
            <a:r>
              <a:rPr sz="2800" spc="-5" dirty="0">
                <a:latin typeface="Carlito"/>
                <a:cs typeface="Carlito"/>
              </a:rPr>
              <a:t>nuclei </a:t>
            </a:r>
            <a:r>
              <a:rPr sz="2800" spc="-10" dirty="0">
                <a:latin typeface="Carlito"/>
                <a:cs typeface="Carlito"/>
              </a:rPr>
              <a:t>(resemble </a:t>
            </a:r>
            <a:r>
              <a:rPr sz="2800" spc="-5" dirty="0">
                <a:latin typeface="Carlito"/>
                <a:cs typeface="Carlito"/>
              </a:rPr>
              <a:t>cells </a:t>
            </a:r>
            <a:r>
              <a:rPr sz="2800" spc="-10" dirty="0">
                <a:latin typeface="Carlito"/>
                <a:cs typeface="Carlito"/>
              </a:rPr>
              <a:t>of  nuclear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retina)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rlito"/>
              <a:buChar char="-"/>
            </a:pPr>
            <a:endParaRPr sz="27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Highly </a:t>
            </a:r>
            <a:r>
              <a:rPr sz="2800" spc="-20" dirty="0">
                <a:latin typeface="Carlito"/>
                <a:cs typeface="Carlito"/>
              </a:rPr>
              <a:t>undifferentiated/ </a:t>
            </a:r>
            <a:r>
              <a:rPr sz="2800" spc="-10" dirty="0">
                <a:latin typeface="Carlito"/>
                <a:cs typeface="Carlito"/>
              </a:rPr>
              <a:t>well- </a:t>
            </a:r>
            <a:r>
              <a:rPr sz="2800" spc="-20" dirty="0">
                <a:latin typeface="Carlito"/>
                <a:cs typeface="Carlito"/>
              </a:rPr>
              <a:t>differentiated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tumour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rlito"/>
              <a:cs typeface="Carlito"/>
            </a:endParaRPr>
          </a:p>
          <a:p>
            <a:pPr marL="355600" marR="21336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- </a:t>
            </a:r>
            <a:r>
              <a:rPr sz="2800" spc="-15" dirty="0">
                <a:latin typeface="Carlito"/>
                <a:cs typeface="Carlito"/>
              </a:rPr>
              <a:t>Microscopic </a:t>
            </a:r>
            <a:r>
              <a:rPr sz="2800" spc="-25" dirty="0">
                <a:latin typeface="Arial"/>
                <a:cs typeface="Arial"/>
              </a:rPr>
              <a:t>–</a:t>
            </a:r>
            <a:r>
              <a:rPr sz="2800" spc="-25" dirty="0">
                <a:latin typeface="Carlito"/>
                <a:cs typeface="Carlito"/>
              </a:rPr>
              <a:t>Flexner-Wintersteiner </a:t>
            </a:r>
            <a:r>
              <a:rPr sz="2800" spc="-20" dirty="0">
                <a:latin typeface="Carlito"/>
                <a:cs typeface="Carlito"/>
              </a:rPr>
              <a:t>rosettes,  Homer-Wright rosettes, </a:t>
            </a:r>
            <a:r>
              <a:rPr sz="2800" spc="-15" dirty="0">
                <a:latin typeface="Carlito"/>
                <a:cs typeface="Carlito"/>
              </a:rPr>
              <a:t>pseudorosettes, </a:t>
            </a:r>
            <a:r>
              <a:rPr sz="2800" spc="-20" dirty="0">
                <a:latin typeface="Carlito"/>
                <a:cs typeface="Carlito"/>
              </a:rPr>
              <a:t>fluorettes  </a:t>
            </a:r>
            <a:r>
              <a:rPr sz="2800" spc="-15" dirty="0">
                <a:latin typeface="Carlito"/>
                <a:cs typeface="Carlito"/>
              </a:rPr>
              <a:t>formation.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761" y="0"/>
            <a:ext cx="37330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Pathology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0934" y="289001"/>
            <a:ext cx="47538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spc="-40" dirty="0"/>
              <a:t> </a:t>
            </a:r>
            <a:r>
              <a:rPr spc="-25" dirty="0"/>
              <a:t>features</a:t>
            </a:r>
          </a:p>
        </p:txBody>
      </p:sp>
      <p:sp>
        <p:nvSpPr>
          <p:cNvPr id="3" name="object 3"/>
          <p:cNvSpPr/>
          <p:nvPr/>
        </p:nvSpPr>
        <p:spPr>
          <a:xfrm>
            <a:off x="1310639" y="1173480"/>
            <a:ext cx="1685544" cy="911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0440" y="4536947"/>
            <a:ext cx="1751076" cy="1674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8644" y="1018032"/>
            <a:ext cx="1318260" cy="1165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0639" y="2554223"/>
            <a:ext cx="1717548" cy="1556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2576" y="868680"/>
            <a:ext cx="1415796" cy="1464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1879" y="2580132"/>
            <a:ext cx="1781555" cy="1583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5963" y="4651247"/>
            <a:ext cx="1539239" cy="14462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3452" y="2837688"/>
            <a:ext cx="1391411" cy="1680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86255" y="2183892"/>
            <a:ext cx="1670685" cy="370840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260"/>
              </a:spcBef>
            </a:pPr>
            <a:r>
              <a:rPr sz="1800" spc="-10" dirty="0">
                <a:latin typeface="Carlito"/>
                <a:cs typeface="Carlito"/>
              </a:rPr>
              <a:t>Leucocoria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60%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6255" y="3971544"/>
            <a:ext cx="1565275" cy="647700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73050" marR="264160">
              <a:lnSpc>
                <a:spcPct val="100000"/>
              </a:lnSpc>
              <a:spcBef>
                <a:spcPts val="275"/>
              </a:spcBef>
            </a:pPr>
            <a:r>
              <a:rPr sz="1800" spc="-5" dirty="0">
                <a:latin typeface="Carlito"/>
                <a:cs typeface="Carlito"/>
              </a:rPr>
              <a:t>St</a:t>
            </a:r>
            <a:r>
              <a:rPr sz="1800" spc="-45" dirty="0">
                <a:latin typeface="Carlito"/>
                <a:cs typeface="Carlito"/>
              </a:rPr>
              <a:t>r</a:t>
            </a:r>
            <a:r>
              <a:rPr sz="1800" dirty="0">
                <a:latin typeface="Carlito"/>
                <a:cs typeface="Carlito"/>
              </a:rPr>
              <a:t>abism</a:t>
            </a:r>
            <a:r>
              <a:rPr sz="1800" spc="5" dirty="0">
                <a:latin typeface="Carlito"/>
                <a:cs typeface="Carlito"/>
              </a:rPr>
              <a:t>u</a:t>
            </a:r>
            <a:r>
              <a:rPr sz="1800" dirty="0">
                <a:latin typeface="Carlito"/>
                <a:cs typeface="Carlito"/>
              </a:rPr>
              <a:t>s  </a:t>
            </a:r>
            <a:r>
              <a:rPr sz="1800" spc="-5" dirty="0">
                <a:latin typeface="Carlito"/>
                <a:cs typeface="Carlito"/>
              </a:rPr>
              <a:t>20%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5003" y="5966459"/>
            <a:ext cx="1661160" cy="646430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39700" marR="133985">
              <a:lnSpc>
                <a:spcPct val="100000"/>
              </a:lnSpc>
              <a:spcBef>
                <a:spcPts val="265"/>
              </a:spcBef>
            </a:pPr>
            <a:r>
              <a:rPr sz="1800" spc="-10" dirty="0">
                <a:latin typeface="Carlito"/>
                <a:cs typeface="Carlito"/>
              </a:rPr>
              <a:t>Painful red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eye  </a:t>
            </a:r>
            <a:r>
              <a:rPr sz="1800" spc="-5" dirty="0">
                <a:latin typeface="Carlito"/>
                <a:cs typeface="Carlito"/>
              </a:rPr>
              <a:t>7%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7703" y="2065020"/>
            <a:ext cx="1341120" cy="646430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58750" marR="151130">
              <a:lnSpc>
                <a:spcPct val="100000"/>
              </a:lnSpc>
              <a:spcBef>
                <a:spcPts val="260"/>
              </a:spcBef>
            </a:pPr>
            <a:r>
              <a:rPr sz="1800" spc="-15" dirty="0">
                <a:latin typeface="Carlito"/>
                <a:cs typeface="Carlito"/>
              </a:rPr>
              <a:t>Poor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vision  5%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35679" y="4047744"/>
            <a:ext cx="1781810" cy="646430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270"/>
              </a:spcBef>
            </a:pPr>
            <a:r>
              <a:rPr sz="1800" spc="-10" dirty="0">
                <a:latin typeface="Carlito"/>
                <a:cs typeface="Carlito"/>
              </a:rPr>
              <a:t>Orbital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cellulitis</a:t>
            </a:r>
            <a:endParaRPr sz="1800">
              <a:latin typeface="Carlito"/>
              <a:cs typeface="Carlito"/>
            </a:endParaRPr>
          </a:p>
          <a:p>
            <a:pPr marL="166370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3%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83279" y="6120384"/>
            <a:ext cx="2025650" cy="646430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9695" marR="91440">
              <a:lnSpc>
                <a:spcPct val="100000"/>
              </a:lnSpc>
              <a:spcBef>
                <a:spcPts val="275"/>
              </a:spcBef>
            </a:pPr>
            <a:r>
              <a:rPr sz="1800" spc="-10" dirty="0">
                <a:latin typeface="Carlito"/>
                <a:cs typeface="Carlito"/>
              </a:rPr>
              <a:t>Unilateral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mydriasis  </a:t>
            </a:r>
            <a:r>
              <a:rPr sz="1800" spc="-5" dirty="0">
                <a:latin typeface="Carlito"/>
                <a:cs typeface="Carlito"/>
              </a:rPr>
              <a:t>2%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78652" y="2261616"/>
            <a:ext cx="2002789" cy="646430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270"/>
              </a:spcBef>
            </a:pPr>
            <a:r>
              <a:rPr sz="1800" spc="-10" dirty="0">
                <a:latin typeface="Carlito"/>
                <a:cs typeface="Carlito"/>
              </a:rPr>
              <a:t>Heterochromia</a:t>
            </a:r>
            <a:endParaRPr sz="1800">
              <a:latin typeface="Carlito"/>
              <a:cs typeface="Carlito"/>
            </a:endParaRPr>
          </a:p>
          <a:p>
            <a:pPr marL="30226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rlito"/>
                <a:cs typeface="Carlito"/>
              </a:rPr>
              <a:t>iridis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1%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2576" y="4678679"/>
            <a:ext cx="1739264" cy="368935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260"/>
              </a:spcBef>
            </a:pPr>
            <a:r>
              <a:rPr sz="1800" spc="-5" dirty="0">
                <a:latin typeface="Carlito"/>
                <a:cs typeface="Carlito"/>
              </a:rPr>
              <a:t>Hyphema</a:t>
            </a:r>
            <a:r>
              <a:rPr sz="1800" dirty="0">
                <a:latin typeface="Carlito"/>
                <a:cs typeface="Carlito"/>
              </a:rPr>
              <a:t> 1%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9941"/>
            <a:ext cx="5680710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200" spc="-10" dirty="0">
                <a:latin typeface="Carlito"/>
                <a:cs typeface="Carlito"/>
              </a:rPr>
              <a:t>Intraocular </a:t>
            </a:r>
            <a:r>
              <a:rPr sz="3200" spc="-20" dirty="0">
                <a:latin typeface="Carlito"/>
                <a:cs typeface="Carlito"/>
              </a:rPr>
              <a:t>stage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RB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200" spc="-15" dirty="0">
                <a:latin typeface="Carlito"/>
                <a:cs typeface="Carlito"/>
              </a:rPr>
              <a:t>Stage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extraocular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exntension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200" spc="-15" dirty="0">
                <a:latin typeface="Carlito"/>
                <a:cs typeface="Carlito"/>
              </a:rPr>
              <a:t>Stage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20" dirty="0">
                <a:latin typeface="Carlito"/>
                <a:cs typeface="Carlito"/>
              </a:rPr>
              <a:t>distant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metastasis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6217" y="461899"/>
            <a:ext cx="710298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Stages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5" dirty="0"/>
              <a:t>retinoblastoma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2140" y="51023"/>
            <a:ext cx="550126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" dirty="0" smtClean="0">
                <a:solidFill>
                  <a:srgbClr val="FFFF00"/>
                </a:solidFill>
              </a:rPr>
              <a:t>1.</a:t>
            </a:r>
            <a:r>
              <a:rPr spc="-10" dirty="0" smtClean="0">
                <a:solidFill>
                  <a:srgbClr val="FFFF00"/>
                </a:solidFill>
              </a:rPr>
              <a:t>Intraocular</a:t>
            </a:r>
            <a:r>
              <a:rPr spc="-55" dirty="0" smtClean="0">
                <a:solidFill>
                  <a:srgbClr val="FFFF00"/>
                </a:solidFill>
              </a:rPr>
              <a:t> </a:t>
            </a:r>
            <a:r>
              <a:rPr spc="-25" dirty="0">
                <a:solidFill>
                  <a:srgbClr val="FFFF00"/>
                </a:solidFill>
              </a:rPr>
              <a:t>stage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14527" y="891539"/>
            <a:ext cx="3686810" cy="742315"/>
            <a:chOff x="414527" y="891539"/>
            <a:chExt cx="3686810" cy="742315"/>
          </a:xfrm>
        </p:grpSpPr>
        <p:sp>
          <p:nvSpPr>
            <p:cNvPr id="4" name="object 4"/>
            <p:cNvSpPr/>
            <p:nvPr/>
          </p:nvSpPr>
          <p:spPr>
            <a:xfrm>
              <a:off x="414527" y="891539"/>
              <a:ext cx="3686555" cy="6690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5215" y="908303"/>
              <a:ext cx="3410712" cy="72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7200" y="914400"/>
            <a:ext cx="3601720" cy="58420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88900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Quiescent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presentation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9728" y="1554480"/>
            <a:ext cx="2676525" cy="1251585"/>
            <a:chOff x="109728" y="1554480"/>
            <a:chExt cx="2676525" cy="1251585"/>
          </a:xfrm>
        </p:grpSpPr>
        <p:sp>
          <p:nvSpPr>
            <p:cNvPr id="8" name="object 8"/>
            <p:cNvSpPr/>
            <p:nvPr/>
          </p:nvSpPr>
          <p:spPr>
            <a:xfrm>
              <a:off x="109728" y="1554480"/>
              <a:ext cx="2676144" cy="1251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480" y="1818132"/>
              <a:ext cx="2069592" cy="8321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00" y="1577340"/>
              <a:ext cx="2590800" cy="1165860"/>
            </a:xfrm>
            <a:custGeom>
              <a:avLst/>
              <a:gdLst/>
              <a:ahLst/>
              <a:cxnLst/>
              <a:rect l="l" t="t" r="r" b="b"/>
              <a:pathLst>
                <a:path w="2590800" h="1165860">
                  <a:moveTo>
                    <a:pt x="1295400" y="0"/>
                  </a:moveTo>
                  <a:lnTo>
                    <a:pt x="1230746" y="713"/>
                  </a:lnTo>
                  <a:lnTo>
                    <a:pt x="1166913" y="2831"/>
                  </a:lnTo>
                  <a:lnTo>
                    <a:pt x="1103975" y="6320"/>
                  </a:lnTo>
                  <a:lnTo>
                    <a:pt x="1042006" y="11147"/>
                  </a:lnTo>
                  <a:lnTo>
                    <a:pt x="981080" y="17278"/>
                  </a:lnTo>
                  <a:lnTo>
                    <a:pt x="921271" y="24680"/>
                  </a:lnTo>
                  <a:lnTo>
                    <a:pt x="862654" y="33320"/>
                  </a:lnTo>
                  <a:lnTo>
                    <a:pt x="805303" y="43164"/>
                  </a:lnTo>
                  <a:lnTo>
                    <a:pt x="749292" y="54178"/>
                  </a:lnTo>
                  <a:lnTo>
                    <a:pt x="694695" y="66330"/>
                  </a:lnTo>
                  <a:lnTo>
                    <a:pt x="641587" y="79586"/>
                  </a:lnTo>
                  <a:lnTo>
                    <a:pt x="590041" y="93913"/>
                  </a:lnTo>
                  <a:lnTo>
                    <a:pt x="540132" y="109276"/>
                  </a:lnTo>
                  <a:lnTo>
                    <a:pt x="491934" y="125644"/>
                  </a:lnTo>
                  <a:lnTo>
                    <a:pt x="445522" y="142982"/>
                  </a:lnTo>
                  <a:lnTo>
                    <a:pt x="400969" y="161257"/>
                  </a:lnTo>
                  <a:lnTo>
                    <a:pt x="358350" y="180435"/>
                  </a:lnTo>
                  <a:lnTo>
                    <a:pt x="317739" y="200484"/>
                  </a:lnTo>
                  <a:lnTo>
                    <a:pt x="279211" y="221369"/>
                  </a:lnTo>
                  <a:lnTo>
                    <a:pt x="242838" y="243058"/>
                  </a:lnTo>
                  <a:lnTo>
                    <a:pt x="208697" y="265517"/>
                  </a:lnTo>
                  <a:lnTo>
                    <a:pt x="176860" y="288713"/>
                  </a:lnTo>
                  <a:lnTo>
                    <a:pt x="120397" y="337180"/>
                  </a:lnTo>
                  <a:lnTo>
                    <a:pt x="74045" y="388193"/>
                  </a:lnTo>
                  <a:lnTo>
                    <a:pt x="38396" y="441485"/>
                  </a:lnTo>
                  <a:lnTo>
                    <a:pt x="14045" y="496788"/>
                  </a:lnTo>
                  <a:lnTo>
                    <a:pt x="1585" y="553835"/>
                  </a:lnTo>
                  <a:lnTo>
                    <a:pt x="0" y="582930"/>
                  </a:lnTo>
                  <a:lnTo>
                    <a:pt x="1585" y="612024"/>
                  </a:lnTo>
                  <a:lnTo>
                    <a:pt x="14045" y="669071"/>
                  </a:lnTo>
                  <a:lnTo>
                    <a:pt x="38396" y="724374"/>
                  </a:lnTo>
                  <a:lnTo>
                    <a:pt x="74045" y="777666"/>
                  </a:lnTo>
                  <a:lnTo>
                    <a:pt x="120397" y="828679"/>
                  </a:lnTo>
                  <a:lnTo>
                    <a:pt x="176860" y="877146"/>
                  </a:lnTo>
                  <a:lnTo>
                    <a:pt x="208697" y="900342"/>
                  </a:lnTo>
                  <a:lnTo>
                    <a:pt x="242838" y="922801"/>
                  </a:lnTo>
                  <a:lnTo>
                    <a:pt x="279211" y="944490"/>
                  </a:lnTo>
                  <a:lnTo>
                    <a:pt x="317739" y="965375"/>
                  </a:lnTo>
                  <a:lnTo>
                    <a:pt x="358350" y="985424"/>
                  </a:lnTo>
                  <a:lnTo>
                    <a:pt x="400969" y="1004602"/>
                  </a:lnTo>
                  <a:lnTo>
                    <a:pt x="445522" y="1022877"/>
                  </a:lnTo>
                  <a:lnTo>
                    <a:pt x="491934" y="1040215"/>
                  </a:lnTo>
                  <a:lnTo>
                    <a:pt x="540132" y="1056583"/>
                  </a:lnTo>
                  <a:lnTo>
                    <a:pt x="590041" y="1071946"/>
                  </a:lnTo>
                  <a:lnTo>
                    <a:pt x="641587" y="1086273"/>
                  </a:lnTo>
                  <a:lnTo>
                    <a:pt x="694695" y="1099529"/>
                  </a:lnTo>
                  <a:lnTo>
                    <a:pt x="749292" y="1111681"/>
                  </a:lnTo>
                  <a:lnTo>
                    <a:pt x="805303" y="1122695"/>
                  </a:lnTo>
                  <a:lnTo>
                    <a:pt x="862654" y="1132539"/>
                  </a:lnTo>
                  <a:lnTo>
                    <a:pt x="921271" y="1141179"/>
                  </a:lnTo>
                  <a:lnTo>
                    <a:pt x="981080" y="1148581"/>
                  </a:lnTo>
                  <a:lnTo>
                    <a:pt x="1042006" y="1154712"/>
                  </a:lnTo>
                  <a:lnTo>
                    <a:pt x="1103975" y="1159539"/>
                  </a:lnTo>
                  <a:lnTo>
                    <a:pt x="1166913" y="1163028"/>
                  </a:lnTo>
                  <a:lnTo>
                    <a:pt x="1230746" y="1165146"/>
                  </a:lnTo>
                  <a:lnTo>
                    <a:pt x="1295400" y="1165860"/>
                  </a:lnTo>
                  <a:lnTo>
                    <a:pt x="1360050" y="1165146"/>
                  </a:lnTo>
                  <a:lnTo>
                    <a:pt x="1423880" y="1163028"/>
                  </a:lnTo>
                  <a:lnTo>
                    <a:pt x="1486816" y="1159539"/>
                  </a:lnTo>
                  <a:lnTo>
                    <a:pt x="1548783" y="1154712"/>
                  </a:lnTo>
                  <a:lnTo>
                    <a:pt x="1609707" y="1148581"/>
                  </a:lnTo>
                  <a:lnTo>
                    <a:pt x="1669514" y="1141179"/>
                  </a:lnTo>
                  <a:lnTo>
                    <a:pt x="1728130" y="1132539"/>
                  </a:lnTo>
                  <a:lnTo>
                    <a:pt x="1785480" y="1122695"/>
                  </a:lnTo>
                  <a:lnTo>
                    <a:pt x="1841491" y="1111681"/>
                  </a:lnTo>
                  <a:lnTo>
                    <a:pt x="1896087" y="1099529"/>
                  </a:lnTo>
                  <a:lnTo>
                    <a:pt x="1949196" y="1086273"/>
                  </a:lnTo>
                  <a:lnTo>
                    <a:pt x="2000741" y="1071946"/>
                  </a:lnTo>
                  <a:lnTo>
                    <a:pt x="2050650" y="1056583"/>
                  </a:lnTo>
                  <a:lnTo>
                    <a:pt x="2098848" y="1040215"/>
                  </a:lnTo>
                  <a:lnTo>
                    <a:pt x="2145261" y="1022877"/>
                  </a:lnTo>
                  <a:lnTo>
                    <a:pt x="2189815" y="1004602"/>
                  </a:lnTo>
                  <a:lnTo>
                    <a:pt x="2232435" y="985424"/>
                  </a:lnTo>
                  <a:lnTo>
                    <a:pt x="2273047" y="965375"/>
                  </a:lnTo>
                  <a:lnTo>
                    <a:pt x="2311576" y="944490"/>
                  </a:lnTo>
                  <a:lnTo>
                    <a:pt x="2347950" y="922801"/>
                  </a:lnTo>
                  <a:lnTo>
                    <a:pt x="2382093" y="900342"/>
                  </a:lnTo>
                  <a:lnTo>
                    <a:pt x="2413931" y="877146"/>
                  </a:lnTo>
                  <a:lnTo>
                    <a:pt x="2470395" y="828679"/>
                  </a:lnTo>
                  <a:lnTo>
                    <a:pt x="2516750" y="777666"/>
                  </a:lnTo>
                  <a:lnTo>
                    <a:pt x="2552401" y="724374"/>
                  </a:lnTo>
                  <a:lnTo>
                    <a:pt x="2576753" y="669071"/>
                  </a:lnTo>
                  <a:lnTo>
                    <a:pt x="2589214" y="612024"/>
                  </a:lnTo>
                  <a:lnTo>
                    <a:pt x="2590800" y="582930"/>
                  </a:lnTo>
                  <a:lnTo>
                    <a:pt x="2589214" y="553835"/>
                  </a:lnTo>
                  <a:lnTo>
                    <a:pt x="2576753" y="496788"/>
                  </a:lnTo>
                  <a:lnTo>
                    <a:pt x="2552401" y="441485"/>
                  </a:lnTo>
                  <a:lnTo>
                    <a:pt x="2516750" y="388193"/>
                  </a:lnTo>
                  <a:lnTo>
                    <a:pt x="2470395" y="337180"/>
                  </a:lnTo>
                  <a:lnTo>
                    <a:pt x="2413931" y="288713"/>
                  </a:lnTo>
                  <a:lnTo>
                    <a:pt x="2382093" y="265517"/>
                  </a:lnTo>
                  <a:lnTo>
                    <a:pt x="2347950" y="243058"/>
                  </a:lnTo>
                  <a:lnTo>
                    <a:pt x="2311576" y="221369"/>
                  </a:lnTo>
                  <a:lnTo>
                    <a:pt x="2273047" y="200484"/>
                  </a:lnTo>
                  <a:lnTo>
                    <a:pt x="2232435" y="180435"/>
                  </a:lnTo>
                  <a:lnTo>
                    <a:pt x="2189815" y="161257"/>
                  </a:lnTo>
                  <a:lnTo>
                    <a:pt x="2145261" y="142982"/>
                  </a:lnTo>
                  <a:lnTo>
                    <a:pt x="2098848" y="125644"/>
                  </a:lnTo>
                  <a:lnTo>
                    <a:pt x="2050650" y="109276"/>
                  </a:lnTo>
                  <a:lnTo>
                    <a:pt x="2000741" y="93913"/>
                  </a:lnTo>
                  <a:lnTo>
                    <a:pt x="1949196" y="79586"/>
                  </a:lnTo>
                  <a:lnTo>
                    <a:pt x="1896087" y="66330"/>
                  </a:lnTo>
                  <a:lnTo>
                    <a:pt x="1841491" y="54178"/>
                  </a:lnTo>
                  <a:lnTo>
                    <a:pt x="1785480" y="43164"/>
                  </a:lnTo>
                  <a:lnTo>
                    <a:pt x="1728130" y="33320"/>
                  </a:lnTo>
                  <a:lnTo>
                    <a:pt x="1669514" y="24680"/>
                  </a:lnTo>
                  <a:lnTo>
                    <a:pt x="1609707" y="17278"/>
                  </a:lnTo>
                  <a:lnTo>
                    <a:pt x="1548783" y="11147"/>
                  </a:lnTo>
                  <a:lnTo>
                    <a:pt x="1486816" y="6320"/>
                  </a:lnTo>
                  <a:lnTo>
                    <a:pt x="1423880" y="2831"/>
                  </a:lnTo>
                  <a:lnTo>
                    <a:pt x="1360050" y="713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55421" y="1911172"/>
            <a:ext cx="18591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Leucocoria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2231" y="2531364"/>
            <a:ext cx="2156460" cy="3107690"/>
          </a:xfrm>
          <a:custGeom>
            <a:avLst/>
            <a:gdLst/>
            <a:ahLst/>
            <a:cxnLst/>
            <a:rect l="l" t="t" r="r" b="b"/>
            <a:pathLst>
              <a:path w="2156460" h="3107690">
                <a:moveTo>
                  <a:pt x="0" y="3107436"/>
                </a:moveTo>
                <a:lnTo>
                  <a:pt x="2156460" y="3107436"/>
                </a:lnTo>
                <a:lnTo>
                  <a:pt x="2156460" y="0"/>
                </a:lnTo>
                <a:lnTo>
                  <a:pt x="0" y="0"/>
                </a:lnTo>
                <a:lnTo>
                  <a:pt x="0" y="3107436"/>
                </a:lnTo>
                <a:close/>
              </a:path>
            </a:pathLst>
          </a:custGeom>
          <a:ln w="914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" y="2556205"/>
            <a:ext cx="31242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30" dirty="0">
                <a:latin typeface="Carlito"/>
                <a:cs typeface="Carlito"/>
              </a:rPr>
              <a:t>Yellowish-  </a:t>
            </a:r>
            <a:r>
              <a:rPr sz="2000" spc="-10" dirty="0">
                <a:latin typeface="Carlito"/>
                <a:cs typeface="Carlito"/>
              </a:rPr>
              <a:t>white  pupillary  </a:t>
            </a:r>
            <a:r>
              <a:rPr sz="2000" spc="-15" dirty="0">
                <a:latin typeface="Carlito"/>
                <a:cs typeface="Carlito"/>
              </a:rPr>
              <a:t>reflex(amaur  </a:t>
            </a:r>
            <a:r>
              <a:rPr sz="2000" spc="-5" dirty="0">
                <a:latin typeface="Carlito"/>
                <a:cs typeface="Carlito"/>
              </a:rPr>
              <a:t>otic </a:t>
            </a:r>
            <a:r>
              <a:rPr sz="2000" spc="-125" dirty="0">
                <a:latin typeface="Arial"/>
                <a:cs typeface="Arial"/>
              </a:rPr>
              <a:t>cat’s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eye)  </a:t>
            </a:r>
            <a:r>
              <a:rPr sz="2000" spc="-15" dirty="0" smtClean="0">
                <a:latin typeface="Carlito"/>
                <a:cs typeface="Carlito"/>
              </a:rPr>
              <a:t>commonest</a:t>
            </a:r>
            <a:r>
              <a:rPr lang="en-US" sz="2000" spc="-15" dirty="0" smtClean="0">
                <a:latin typeface="Carlito"/>
                <a:cs typeface="Carlito"/>
              </a:rPr>
              <a:t> presentation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29000" y="1524000"/>
            <a:ext cx="2295525" cy="1065530"/>
            <a:chOff x="3157727" y="1577339"/>
            <a:chExt cx="2295525" cy="1065530"/>
          </a:xfrm>
        </p:grpSpPr>
        <p:sp>
          <p:nvSpPr>
            <p:cNvPr id="16" name="object 16"/>
            <p:cNvSpPr/>
            <p:nvPr/>
          </p:nvSpPr>
          <p:spPr>
            <a:xfrm>
              <a:off x="3157727" y="1577339"/>
              <a:ext cx="2295144" cy="10652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89019" y="1748027"/>
              <a:ext cx="1595627" cy="8321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00399" y="1600199"/>
              <a:ext cx="2209800" cy="980440"/>
            </a:xfrm>
            <a:custGeom>
              <a:avLst/>
              <a:gdLst/>
              <a:ahLst/>
              <a:cxnLst/>
              <a:rect l="l" t="t" r="r" b="b"/>
              <a:pathLst>
                <a:path w="2209800" h="980439">
                  <a:moveTo>
                    <a:pt x="1104900" y="0"/>
                  </a:moveTo>
                  <a:lnTo>
                    <a:pt x="1039977" y="831"/>
                  </a:lnTo>
                  <a:lnTo>
                    <a:pt x="976042" y="3295"/>
                  </a:lnTo>
                  <a:lnTo>
                    <a:pt x="913199" y="7346"/>
                  </a:lnTo>
                  <a:lnTo>
                    <a:pt x="851551" y="12938"/>
                  </a:lnTo>
                  <a:lnTo>
                    <a:pt x="791202" y="20024"/>
                  </a:lnTo>
                  <a:lnTo>
                    <a:pt x="732256" y="28560"/>
                  </a:lnTo>
                  <a:lnTo>
                    <a:pt x="674816" y="38498"/>
                  </a:lnTo>
                  <a:lnTo>
                    <a:pt x="618986" y="49794"/>
                  </a:lnTo>
                  <a:lnTo>
                    <a:pt x="564869" y="62401"/>
                  </a:lnTo>
                  <a:lnTo>
                    <a:pt x="512569" y="76272"/>
                  </a:lnTo>
                  <a:lnTo>
                    <a:pt x="462189" y="91364"/>
                  </a:lnTo>
                  <a:lnTo>
                    <a:pt x="413834" y="107628"/>
                  </a:lnTo>
                  <a:lnTo>
                    <a:pt x="367607" y="125020"/>
                  </a:lnTo>
                  <a:lnTo>
                    <a:pt x="323611" y="143494"/>
                  </a:lnTo>
                  <a:lnTo>
                    <a:pt x="281951" y="163003"/>
                  </a:lnTo>
                  <a:lnTo>
                    <a:pt x="242729" y="183502"/>
                  </a:lnTo>
                  <a:lnTo>
                    <a:pt x="206049" y="204944"/>
                  </a:lnTo>
                  <a:lnTo>
                    <a:pt x="172015" y="227284"/>
                  </a:lnTo>
                  <a:lnTo>
                    <a:pt x="140731" y="250477"/>
                  </a:lnTo>
                  <a:lnTo>
                    <a:pt x="86826" y="299233"/>
                  </a:lnTo>
                  <a:lnTo>
                    <a:pt x="45162" y="350846"/>
                  </a:lnTo>
                  <a:lnTo>
                    <a:pt x="16569" y="404949"/>
                  </a:lnTo>
                  <a:lnTo>
                    <a:pt x="1875" y="461173"/>
                  </a:lnTo>
                  <a:lnTo>
                    <a:pt x="0" y="489965"/>
                  </a:lnTo>
                  <a:lnTo>
                    <a:pt x="1875" y="518758"/>
                  </a:lnTo>
                  <a:lnTo>
                    <a:pt x="16569" y="574982"/>
                  </a:lnTo>
                  <a:lnTo>
                    <a:pt x="45162" y="629085"/>
                  </a:lnTo>
                  <a:lnTo>
                    <a:pt x="86826" y="680698"/>
                  </a:lnTo>
                  <a:lnTo>
                    <a:pt x="140731" y="729454"/>
                  </a:lnTo>
                  <a:lnTo>
                    <a:pt x="172015" y="752647"/>
                  </a:lnTo>
                  <a:lnTo>
                    <a:pt x="206049" y="774987"/>
                  </a:lnTo>
                  <a:lnTo>
                    <a:pt x="242729" y="796429"/>
                  </a:lnTo>
                  <a:lnTo>
                    <a:pt x="281951" y="816928"/>
                  </a:lnTo>
                  <a:lnTo>
                    <a:pt x="323611" y="836437"/>
                  </a:lnTo>
                  <a:lnTo>
                    <a:pt x="367607" y="854911"/>
                  </a:lnTo>
                  <a:lnTo>
                    <a:pt x="413834" y="872303"/>
                  </a:lnTo>
                  <a:lnTo>
                    <a:pt x="462189" y="888567"/>
                  </a:lnTo>
                  <a:lnTo>
                    <a:pt x="512569" y="903659"/>
                  </a:lnTo>
                  <a:lnTo>
                    <a:pt x="564869" y="917530"/>
                  </a:lnTo>
                  <a:lnTo>
                    <a:pt x="618986" y="930137"/>
                  </a:lnTo>
                  <a:lnTo>
                    <a:pt x="674816" y="941433"/>
                  </a:lnTo>
                  <a:lnTo>
                    <a:pt x="732256" y="951371"/>
                  </a:lnTo>
                  <a:lnTo>
                    <a:pt x="791202" y="959907"/>
                  </a:lnTo>
                  <a:lnTo>
                    <a:pt x="851551" y="966993"/>
                  </a:lnTo>
                  <a:lnTo>
                    <a:pt x="913199" y="972585"/>
                  </a:lnTo>
                  <a:lnTo>
                    <a:pt x="976042" y="976636"/>
                  </a:lnTo>
                  <a:lnTo>
                    <a:pt x="1039977" y="979100"/>
                  </a:lnTo>
                  <a:lnTo>
                    <a:pt x="1104900" y="979932"/>
                  </a:lnTo>
                  <a:lnTo>
                    <a:pt x="1169822" y="979100"/>
                  </a:lnTo>
                  <a:lnTo>
                    <a:pt x="1233757" y="976636"/>
                  </a:lnTo>
                  <a:lnTo>
                    <a:pt x="1296600" y="972585"/>
                  </a:lnTo>
                  <a:lnTo>
                    <a:pt x="1358248" y="966993"/>
                  </a:lnTo>
                  <a:lnTo>
                    <a:pt x="1418597" y="959907"/>
                  </a:lnTo>
                  <a:lnTo>
                    <a:pt x="1477543" y="951371"/>
                  </a:lnTo>
                  <a:lnTo>
                    <a:pt x="1534983" y="941433"/>
                  </a:lnTo>
                  <a:lnTo>
                    <a:pt x="1590813" y="930137"/>
                  </a:lnTo>
                  <a:lnTo>
                    <a:pt x="1644930" y="917530"/>
                  </a:lnTo>
                  <a:lnTo>
                    <a:pt x="1697230" y="903659"/>
                  </a:lnTo>
                  <a:lnTo>
                    <a:pt x="1747610" y="888567"/>
                  </a:lnTo>
                  <a:lnTo>
                    <a:pt x="1795965" y="872303"/>
                  </a:lnTo>
                  <a:lnTo>
                    <a:pt x="1842192" y="854911"/>
                  </a:lnTo>
                  <a:lnTo>
                    <a:pt x="1886188" y="836437"/>
                  </a:lnTo>
                  <a:lnTo>
                    <a:pt x="1927848" y="816928"/>
                  </a:lnTo>
                  <a:lnTo>
                    <a:pt x="1967070" y="796429"/>
                  </a:lnTo>
                  <a:lnTo>
                    <a:pt x="2003750" y="774987"/>
                  </a:lnTo>
                  <a:lnTo>
                    <a:pt x="2037784" y="752647"/>
                  </a:lnTo>
                  <a:lnTo>
                    <a:pt x="2069068" y="729454"/>
                  </a:lnTo>
                  <a:lnTo>
                    <a:pt x="2122973" y="680698"/>
                  </a:lnTo>
                  <a:lnTo>
                    <a:pt x="2164637" y="629085"/>
                  </a:lnTo>
                  <a:lnTo>
                    <a:pt x="2193230" y="574982"/>
                  </a:lnTo>
                  <a:lnTo>
                    <a:pt x="2207924" y="518758"/>
                  </a:lnTo>
                  <a:lnTo>
                    <a:pt x="2209800" y="489965"/>
                  </a:lnTo>
                  <a:lnTo>
                    <a:pt x="2207924" y="461173"/>
                  </a:lnTo>
                  <a:lnTo>
                    <a:pt x="2193230" y="404949"/>
                  </a:lnTo>
                  <a:lnTo>
                    <a:pt x="2164637" y="350846"/>
                  </a:lnTo>
                  <a:lnTo>
                    <a:pt x="2122973" y="299233"/>
                  </a:lnTo>
                  <a:lnTo>
                    <a:pt x="2069068" y="250477"/>
                  </a:lnTo>
                  <a:lnTo>
                    <a:pt x="2037784" y="227284"/>
                  </a:lnTo>
                  <a:lnTo>
                    <a:pt x="2003750" y="204944"/>
                  </a:lnTo>
                  <a:lnTo>
                    <a:pt x="1967070" y="183502"/>
                  </a:lnTo>
                  <a:lnTo>
                    <a:pt x="1927848" y="163003"/>
                  </a:lnTo>
                  <a:lnTo>
                    <a:pt x="1886188" y="143494"/>
                  </a:lnTo>
                  <a:lnTo>
                    <a:pt x="1842192" y="125020"/>
                  </a:lnTo>
                  <a:lnTo>
                    <a:pt x="1795965" y="107628"/>
                  </a:lnTo>
                  <a:lnTo>
                    <a:pt x="1747610" y="91364"/>
                  </a:lnTo>
                  <a:lnTo>
                    <a:pt x="1697230" y="76272"/>
                  </a:lnTo>
                  <a:lnTo>
                    <a:pt x="1644930" y="62401"/>
                  </a:lnTo>
                  <a:lnTo>
                    <a:pt x="1590813" y="49794"/>
                  </a:lnTo>
                  <a:lnTo>
                    <a:pt x="1534983" y="38498"/>
                  </a:lnTo>
                  <a:lnTo>
                    <a:pt x="1477543" y="28560"/>
                  </a:lnTo>
                  <a:lnTo>
                    <a:pt x="1418597" y="20024"/>
                  </a:lnTo>
                  <a:lnTo>
                    <a:pt x="1358248" y="12938"/>
                  </a:lnTo>
                  <a:lnTo>
                    <a:pt x="1296600" y="7346"/>
                  </a:lnTo>
                  <a:lnTo>
                    <a:pt x="1233757" y="3295"/>
                  </a:lnTo>
                  <a:lnTo>
                    <a:pt x="1169822" y="831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33621" y="1842007"/>
            <a:ext cx="13479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Squ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38728" y="2575560"/>
            <a:ext cx="2468880" cy="1815464"/>
          </a:xfrm>
          <a:custGeom>
            <a:avLst/>
            <a:gdLst/>
            <a:ahLst/>
            <a:cxnLst/>
            <a:rect l="l" t="t" r="r" b="b"/>
            <a:pathLst>
              <a:path w="2468879" h="1815464">
                <a:moveTo>
                  <a:pt x="0" y="1815083"/>
                </a:moveTo>
                <a:lnTo>
                  <a:pt x="2468879" y="1815083"/>
                </a:lnTo>
                <a:lnTo>
                  <a:pt x="2468879" y="0"/>
                </a:lnTo>
                <a:lnTo>
                  <a:pt x="0" y="0"/>
                </a:lnTo>
                <a:lnTo>
                  <a:pt x="0" y="1815083"/>
                </a:lnTo>
                <a:close/>
              </a:path>
            </a:pathLst>
          </a:custGeom>
          <a:ln w="914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76600" y="2648864"/>
            <a:ext cx="3352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rlito"/>
                <a:cs typeface="Carlito"/>
              </a:rPr>
              <a:t>Usually  </a:t>
            </a:r>
            <a:r>
              <a:rPr sz="2000" spc="-20" dirty="0">
                <a:latin typeface="Carlito"/>
                <a:cs typeface="Carlito"/>
              </a:rPr>
              <a:t>convergent,</a:t>
            </a:r>
            <a:r>
              <a:rPr sz="2000" spc="-85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2</a:t>
            </a:r>
            <a:r>
              <a:rPr sz="2000" spc="7" baseline="25525" dirty="0">
                <a:latin typeface="Carlito"/>
                <a:cs typeface="Carlito"/>
              </a:rPr>
              <a:t>nd  </a:t>
            </a:r>
            <a:r>
              <a:rPr sz="2000" spc="-15" dirty="0">
                <a:latin typeface="Carlito"/>
                <a:cs typeface="Carlito"/>
              </a:rPr>
              <a:t>commonest  presentation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05728" y="1139226"/>
            <a:ext cx="2691765" cy="1183640"/>
            <a:chOff x="6205728" y="1139226"/>
            <a:chExt cx="2691765" cy="1183640"/>
          </a:xfrm>
        </p:grpSpPr>
        <p:sp>
          <p:nvSpPr>
            <p:cNvPr id="23" name="object 23"/>
            <p:cNvSpPr/>
            <p:nvPr/>
          </p:nvSpPr>
          <p:spPr>
            <a:xfrm>
              <a:off x="6205728" y="1139226"/>
              <a:ext cx="2691383" cy="11833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05956" y="1357884"/>
              <a:ext cx="2177796" cy="8321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48400" y="1143000"/>
              <a:ext cx="2606040" cy="1117600"/>
            </a:xfrm>
            <a:custGeom>
              <a:avLst/>
              <a:gdLst/>
              <a:ahLst/>
              <a:cxnLst/>
              <a:rect l="l" t="t" r="r" b="b"/>
              <a:pathLst>
                <a:path w="2606040" h="1117600">
                  <a:moveTo>
                    <a:pt x="1303020" y="0"/>
                  </a:moveTo>
                  <a:lnTo>
                    <a:pt x="1237990" y="683"/>
                  </a:lnTo>
                  <a:lnTo>
                    <a:pt x="1173786" y="2712"/>
                  </a:lnTo>
                  <a:lnTo>
                    <a:pt x="1110481" y="6055"/>
                  </a:lnTo>
                  <a:lnTo>
                    <a:pt x="1048151" y="10680"/>
                  </a:lnTo>
                  <a:lnTo>
                    <a:pt x="986869" y="16555"/>
                  </a:lnTo>
                  <a:lnTo>
                    <a:pt x="926711" y="23647"/>
                  </a:lnTo>
                  <a:lnTo>
                    <a:pt x="867750" y="31925"/>
                  </a:lnTo>
                  <a:lnTo>
                    <a:pt x="810063" y="41357"/>
                  </a:lnTo>
                  <a:lnTo>
                    <a:pt x="753723" y="51911"/>
                  </a:lnTo>
                  <a:lnTo>
                    <a:pt x="698806" y="63555"/>
                  </a:lnTo>
                  <a:lnTo>
                    <a:pt x="645385" y="76256"/>
                  </a:lnTo>
                  <a:lnTo>
                    <a:pt x="593536" y="89983"/>
                  </a:lnTo>
                  <a:lnTo>
                    <a:pt x="543333" y="104704"/>
                  </a:lnTo>
                  <a:lnTo>
                    <a:pt x="494852" y="120387"/>
                  </a:lnTo>
                  <a:lnTo>
                    <a:pt x="448165" y="136999"/>
                  </a:lnTo>
                  <a:lnTo>
                    <a:pt x="403350" y="154510"/>
                  </a:lnTo>
                  <a:lnTo>
                    <a:pt x="360479" y="172886"/>
                  </a:lnTo>
                  <a:lnTo>
                    <a:pt x="319627" y="192096"/>
                  </a:lnTo>
                  <a:lnTo>
                    <a:pt x="280870" y="212107"/>
                  </a:lnTo>
                  <a:lnTo>
                    <a:pt x="244282" y="232889"/>
                  </a:lnTo>
                  <a:lnTo>
                    <a:pt x="209938" y="254408"/>
                  </a:lnTo>
                  <a:lnTo>
                    <a:pt x="177912" y="276634"/>
                  </a:lnTo>
                  <a:lnTo>
                    <a:pt x="121115" y="323074"/>
                  </a:lnTo>
                  <a:lnTo>
                    <a:pt x="74486" y="371953"/>
                  </a:lnTo>
                  <a:lnTo>
                    <a:pt x="38625" y="423016"/>
                  </a:lnTo>
                  <a:lnTo>
                    <a:pt x="14129" y="476006"/>
                  </a:lnTo>
                  <a:lnTo>
                    <a:pt x="1594" y="530668"/>
                  </a:lnTo>
                  <a:lnTo>
                    <a:pt x="0" y="558546"/>
                  </a:lnTo>
                  <a:lnTo>
                    <a:pt x="1594" y="586423"/>
                  </a:lnTo>
                  <a:lnTo>
                    <a:pt x="14129" y="641085"/>
                  </a:lnTo>
                  <a:lnTo>
                    <a:pt x="38625" y="694075"/>
                  </a:lnTo>
                  <a:lnTo>
                    <a:pt x="74486" y="745138"/>
                  </a:lnTo>
                  <a:lnTo>
                    <a:pt x="121115" y="794017"/>
                  </a:lnTo>
                  <a:lnTo>
                    <a:pt x="177912" y="840457"/>
                  </a:lnTo>
                  <a:lnTo>
                    <a:pt x="209938" y="862683"/>
                  </a:lnTo>
                  <a:lnTo>
                    <a:pt x="244282" y="884202"/>
                  </a:lnTo>
                  <a:lnTo>
                    <a:pt x="280870" y="904984"/>
                  </a:lnTo>
                  <a:lnTo>
                    <a:pt x="319627" y="924995"/>
                  </a:lnTo>
                  <a:lnTo>
                    <a:pt x="360479" y="944205"/>
                  </a:lnTo>
                  <a:lnTo>
                    <a:pt x="403350" y="962581"/>
                  </a:lnTo>
                  <a:lnTo>
                    <a:pt x="448165" y="980092"/>
                  </a:lnTo>
                  <a:lnTo>
                    <a:pt x="494852" y="996704"/>
                  </a:lnTo>
                  <a:lnTo>
                    <a:pt x="543333" y="1012387"/>
                  </a:lnTo>
                  <a:lnTo>
                    <a:pt x="593536" y="1027108"/>
                  </a:lnTo>
                  <a:lnTo>
                    <a:pt x="645385" y="1040835"/>
                  </a:lnTo>
                  <a:lnTo>
                    <a:pt x="698806" y="1053536"/>
                  </a:lnTo>
                  <a:lnTo>
                    <a:pt x="753723" y="1065180"/>
                  </a:lnTo>
                  <a:lnTo>
                    <a:pt x="810063" y="1075734"/>
                  </a:lnTo>
                  <a:lnTo>
                    <a:pt x="867750" y="1085166"/>
                  </a:lnTo>
                  <a:lnTo>
                    <a:pt x="926711" y="1093444"/>
                  </a:lnTo>
                  <a:lnTo>
                    <a:pt x="986869" y="1100536"/>
                  </a:lnTo>
                  <a:lnTo>
                    <a:pt x="1048151" y="1106411"/>
                  </a:lnTo>
                  <a:lnTo>
                    <a:pt x="1110481" y="1111036"/>
                  </a:lnTo>
                  <a:lnTo>
                    <a:pt x="1173786" y="1114379"/>
                  </a:lnTo>
                  <a:lnTo>
                    <a:pt x="1237990" y="1116408"/>
                  </a:lnTo>
                  <a:lnTo>
                    <a:pt x="1303020" y="1117091"/>
                  </a:lnTo>
                  <a:lnTo>
                    <a:pt x="1368049" y="1116408"/>
                  </a:lnTo>
                  <a:lnTo>
                    <a:pt x="1432253" y="1114379"/>
                  </a:lnTo>
                  <a:lnTo>
                    <a:pt x="1495558" y="1111036"/>
                  </a:lnTo>
                  <a:lnTo>
                    <a:pt x="1557888" y="1106411"/>
                  </a:lnTo>
                  <a:lnTo>
                    <a:pt x="1619170" y="1100536"/>
                  </a:lnTo>
                  <a:lnTo>
                    <a:pt x="1679328" y="1093444"/>
                  </a:lnTo>
                  <a:lnTo>
                    <a:pt x="1738289" y="1085166"/>
                  </a:lnTo>
                  <a:lnTo>
                    <a:pt x="1795976" y="1075734"/>
                  </a:lnTo>
                  <a:lnTo>
                    <a:pt x="1852316" y="1065180"/>
                  </a:lnTo>
                  <a:lnTo>
                    <a:pt x="1907233" y="1053536"/>
                  </a:lnTo>
                  <a:lnTo>
                    <a:pt x="1960654" y="1040835"/>
                  </a:lnTo>
                  <a:lnTo>
                    <a:pt x="2012503" y="1027108"/>
                  </a:lnTo>
                  <a:lnTo>
                    <a:pt x="2062706" y="1012387"/>
                  </a:lnTo>
                  <a:lnTo>
                    <a:pt x="2111187" y="996704"/>
                  </a:lnTo>
                  <a:lnTo>
                    <a:pt x="2157874" y="980092"/>
                  </a:lnTo>
                  <a:lnTo>
                    <a:pt x="2202689" y="962581"/>
                  </a:lnTo>
                  <a:lnTo>
                    <a:pt x="2245560" y="944205"/>
                  </a:lnTo>
                  <a:lnTo>
                    <a:pt x="2286412" y="924995"/>
                  </a:lnTo>
                  <a:lnTo>
                    <a:pt x="2325169" y="904984"/>
                  </a:lnTo>
                  <a:lnTo>
                    <a:pt x="2361757" y="884202"/>
                  </a:lnTo>
                  <a:lnTo>
                    <a:pt x="2396101" y="862683"/>
                  </a:lnTo>
                  <a:lnTo>
                    <a:pt x="2428127" y="840457"/>
                  </a:lnTo>
                  <a:lnTo>
                    <a:pt x="2484924" y="794017"/>
                  </a:lnTo>
                  <a:lnTo>
                    <a:pt x="2531553" y="745138"/>
                  </a:lnTo>
                  <a:lnTo>
                    <a:pt x="2567414" y="694075"/>
                  </a:lnTo>
                  <a:lnTo>
                    <a:pt x="2591910" y="641085"/>
                  </a:lnTo>
                  <a:lnTo>
                    <a:pt x="2604445" y="586423"/>
                  </a:lnTo>
                  <a:lnTo>
                    <a:pt x="2606040" y="558546"/>
                  </a:lnTo>
                  <a:lnTo>
                    <a:pt x="2604445" y="530668"/>
                  </a:lnTo>
                  <a:lnTo>
                    <a:pt x="2591910" y="476006"/>
                  </a:lnTo>
                  <a:lnTo>
                    <a:pt x="2567414" y="423016"/>
                  </a:lnTo>
                  <a:lnTo>
                    <a:pt x="2531553" y="371953"/>
                  </a:lnTo>
                  <a:lnTo>
                    <a:pt x="2484924" y="323074"/>
                  </a:lnTo>
                  <a:lnTo>
                    <a:pt x="2428127" y="276634"/>
                  </a:lnTo>
                  <a:lnTo>
                    <a:pt x="2396101" y="254408"/>
                  </a:lnTo>
                  <a:lnTo>
                    <a:pt x="2361757" y="232889"/>
                  </a:lnTo>
                  <a:lnTo>
                    <a:pt x="2325169" y="212107"/>
                  </a:lnTo>
                  <a:lnTo>
                    <a:pt x="2286412" y="192096"/>
                  </a:lnTo>
                  <a:lnTo>
                    <a:pt x="2245560" y="172886"/>
                  </a:lnTo>
                  <a:lnTo>
                    <a:pt x="2202689" y="154510"/>
                  </a:lnTo>
                  <a:lnTo>
                    <a:pt x="2157874" y="136999"/>
                  </a:lnTo>
                  <a:lnTo>
                    <a:pt x="2111187" y="120387"/>
                  </a:lnTo>
                  <a:lnTo>
                    <a:pt x="2062706" y="104704"/>
                  </a:lnTo>
                  <a:lnTo>
                    <a:pt x="2012503" y="89983"/>
                  </a:lnTo>
                  <a:lnTo>
                    <a:pt x="1960654" y="76256"/>
                  </a:lnTo>
                  <a:lnTo>
                    <a:pt x="1907233" y="63555"/>
                  </a:lnTo>
                  <a:lnTo>
                    <a:pt x="1852316" y="51911"/>
                  </a:lnTo>
                  <a:lnTo>
                    <a:pt x="1795976" y="41357"/>
                  </a:lnTo>
                  <a:lnTo>
                    <a:pt x="1738289" y="31925"/>
                  </a:lnTo>
                  <a:lnTo>
                    <a:pt x="1679328" y="23647"/>
                  </a:lnTo>
                  <a:lnTo>
                    <a:pt x="1619170" y="16555"/>
                  </a:lnTo>
                  <a:lnTo>
                    <a:pt x="1557888" y="10680"/>
                  </a:lnTo>
                  <a:lnTo>
                    <a:pt x="1495558" y="6055"/>
                  </a:lnTo>
                  <a:lnTo>
                    <a:pt x="1432253" y="2712"/>
                  </a:lnTo>
                  <a:lnTo>
                    <a:pt x="1368049" y="683"/>
                  </a:lnTo>
                  <a:lnTo>
                    <a:pt x="130302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50176" y="1452753"/>
            <a:ext cx="1860423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spc="-40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st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agmus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56247" y="2209800"/>
            <a:ext cx="2207260" cy="645047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8425" marR="88900">
              <a:lnSpc>
                <a:spcPct val="100000"/>
              </a:lnSpc>
              <a:spcBef>
                <a:spcPts val="229"/>
              </a:spcBef>
            </a:pPr>
            <a:r>
              <a:rPr sz="2000" spc="-15" dirty="0">
                <a:latin typeface="Carlito"/>
                <a:cs typeface="Carlito"/>
              </a:rPr>
              <a:t>Rare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features,  </a:t>
            </a:r>
            <a:r>
              <a:rPr sz="2000" spc="-10" dirty="0">
                <a:latin typeface="Carlito"/>
                <a:cs typeface="Carlito"/>
              </a:rPr>
              <a:t>noticed  </a:t>
            </a:r>
            <a:r>
              <a:rPr sz="2000" spc="-20" dirty="0">
                <a:latin typeface="Carlito"/>
                <a:cs typeface="Carlito"/>
              </a:rPr>
              <a:t>bilateral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319527" y="4369308"/>
            <a:ext cx="2606040" cy="1259205"/>
            <a:chOff x="2319527" y="4369308"/>
            <a:chExt cx="2606040" cy="1259205"/>
          </a:xfrm>
        </p:grpSpPr>
        <p:sp>
          <p:nvSpPr>
            <p:cNvPr id="29" name="object 29"/>
            <p:cNvSpPr/>
            <p:nvPr/>
          </p:nvSpPr>
          <p:spPr>
            <a:xfrm>
              <a:off x="2319527" y="4411980"/>
              <a:ext cx="2606040" cy="10668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89859" y="4369308"/>
              <a:ext cx="1944624" cy="12588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62199" y="4434840"/>
              <a:ext cx="2520950" cy="981710"/>
            </a:xfrm>
            <a:custGeom>
              <a:avLst/>
              <a:gdLst/>
              <a:ahLst/>
              <a:cxnLst/>
              <a:rect l="l" t="t" r="r" b="b"/>
              <a:pathLst>
                <a:path w="2520950" h="981710">
                  <a:moveTo>
                    <a:pt x="1260348" y="0"/>
                  </a:moveTo>
                  <a:lnTo>
                    <a:pt x="1193410" y="680"/>
                  </a:lnTo>
                  <a:lnTo>
                    <a:pt x="1127383" y="2698"/>
                  </a:lnTo>
                  <a:lnTo>
                    <a:pt x="1062353" y="6020"/>
                  </a:lnTo>
                  <a:lnTo>
                    <a:pt x="998408" y="10612"/>
                  </a:lnTo>
                  <a:lnTo>
                    <a:pt x="935634" y="16440"/>
                  </a:lnTo>
                  <a:lnTo>
                    <a:pt x="874118" y="23470"/>
                  </a:lnTo>
                  <a:lnTo>
                    <a:pt x="813948" y="31669"/>
                  </a:lnTo>
                  <a:lnTo>
                    <a:pt x="755211" y="41002"/>
                  </a:lnTo>
                  <a:lnTo>
                    <a:pt x="697994" y="51435"/>
                  </a:lnTo>
                  <a:lnTo>
                    <a:pt x="642383" y="62935"/>
                  </a:lnTo>
                  <a:lnTo>
                    <a:pt x="588467" y="75467"/>
                  </a:lnTo>
                  <a:lnTo>
                    <a:pt x="536331" y="88998"/>
                  </a:lnTo>
                  <a:lnTo>
                    <a:pt x="486064" y="103494"/>
                  </a:lnTo>
                  <a:lnTo>
                    <a:pt x="437752" y="118921"/>
                  </a:lnTo>
                  <a:lnTo>
                    <a:pt x="391483" y="135244"/>
                  </a:lnTo>
                  <a:lnTo>
                    <a:pt x="347342" y="152431"/>
                  </a:lnTo>
                  <a:lnTo>
                    <a:pt x="305419" y="170447"/>
                  </a:lnTo>
                  <a:lnTo>
                    <a:pt x="265799" y="189257"/>
                  </a:lnTo>
                  <a:lnTo>
                    <a:pt x="228570" y="208829"/>
                  </a:lnTo>
                  <a:lnTo>
                    <a:pt x="193818" y="229129"/>
                  </a:lnTo>
                  <a:lnTo>
                    <a:pt x="161632" y="250122"/>
                  </a:lnTo>
                  <a:lnTo>
                    <a:pt x="105302" y="294052"/>
                  </a:lnTo>
                  <a:lnTo>
                    <a:pt x="60277" y="340349"/>
                  </a:lnTo>
                  <a:lnTo>
                    <a:pt x="27254" y="388742"/>
                  </a:lnTo>
                  <a:lnTo>
                    <a:pt x="6929" y="438958"/>
                  </a:lnTo>
                  <a:lnTo>
                    <a:pt x="0" y="490728"/>
                  </a:lnTo>
                  <a:lnTo>
                    <a:pt x="1746" y="516789"/>
                  </a:lnTo>
                  <a:lnTo>
                    <a:pt x="15461" y="567816"/>
                  </a:lnTo>
                  <a:lnTo>
                    <a:pt x="42222" y="617154"/>
                  </a:lnTo>
                  <a:lnTo>
                    <a:pt x="81333" y="664533"/>
                  </a:lnTo>
                  <a:lnTo>
                    <a:pt x="132098" y="709681"/>
                  </a:lnTo>
                  <a:lnTo>
                    <a:pt x="193818" y="752326"/>
                  </a:lnTo>
                  <a:lnTo>
                    <a:pt x="228570" y="772626"/>
                  </a:lnTo>
                  <a:lnTo>
                    <a:pt x="265799" y="792198"/>
                  </a:lnTo>
                  <a:lnTo>
                    <a:pt x="305419" y="811008"/>
                  </a:lnTo>
                  <a:lnTo>
                    <a:pt x="347342" y="829024"/>
                  </a:lnTo>
                  <a:lnTo>
                    <a:pt x="391483" y="846211"/>
                  </a:lnTo>
                  <a:lnTo>
                    <a:pt x="437752" y="862534"/>
                  </a:lnTo>
                  <a:lnTo>
                    <a:pt x="486064" y="877961"/>
                  </a:lnTo>
                  <a:lnTo>
                    <a:pt x="536331" y="892457"/>
                  </a:lnTo>
                  <a:lnTo>
                    <a:pt x="588467" y="905988"/>
                  </a:lnTo>
                  <a:lnTo>
                    <a:pt x="642383" y="918520"/>
                  </a:lnTo>
                  <a:lnTo>
                    <a:pt x="697994" y="930020"/>
                  </a:lnTo>
                  <a:lnTo>
                    <a:pt x="755211" y="940453"/>
                  </a:lnTo>
                  <a:lnTo>
                    <a:pt x="813948" y="949786"/>
                  </a:lnTo>
                  <a:lnTo>
                    <a:pt x="874118" y="957985"/>
                  </a:lnTo>
                  <a:lnTo>
                    <a:pt x="935634" y="965015"/>
                  </a:lnTo>
                  <a:lnTo>
                    <a:pt x="998408" y="970843"/>
                  </a:lnTo>
                  <a:lnTo>
                    <a:pt x="1062353" y="975435"/>
                  </a:lnTo>
                  <a:lnTo>
                    <a:pt x="1127383" y="978757"/>
                  </a:lnTo>
                  <a:lnTo>
                    <a:pt x="1193410" y="980775"/>
                  </a:lnTo>
                  <a:lnTo>
                    <a:pt x="1260348" y="981456"/>
                  </a:lnTo>
                  <a:lnTo>
                    <a:pt x="1327285" y="980775"/>
                  </a:lnTo>
                  <a:lnTo>
                    <a:pt x="1393312" y="978757"/>
                  </a:lnTo>
                  <a:lnTo>
                    <a:pt x="1458342" y="975435"/>
                  </a:lnTo>
                  <a:lnTo>
                    <a:pt x="1522287" y="970843"/>
                  </a:lnTo>
                  <a:lnTo>
                    <a:pt x="1585061" y="965015"/>
                  </a:lnTo>
                  <a:lnTo>
                    <a:pt x="1646577" y="957985"/>
                  </a:lnTo>
                  <a:lnTo>
                    <a:pt x="1706747" y="949786"/>
                  </a:lnTo>
                  <a:lnTo>
                    <a:pt x="1765484" y="940453"/>
                  </a:lnTo>
                  <a:lnTo>
                    <a:pt x="1822701" y="930020"/>
                  </a:lnTo>
                  <a:lnTo>
                    <a:pt x="1878312" y="918520"/>
                  </a:lnTo>
                  <a:lnTo>
                    <a:pt x="1932228" y="905988"/>
                  </a:lnTo>
                  <a:lnTo>
                    <a:pt x="1984364" y="892457"/>
                  </a:lnTo>
                  <a:lnTo>
                    <a:pt x="2034631" y="877961"/>
                  </a:lnTo>
                  <a:lnTo>
                    <a:pt x="2082943" y="862534"/>
                  </a:lnTo>
                  <a:lnTo>
                    <a:pt x="2129212" y="846211"/>
                  </a:lnTo>
                  <a:lnTo>
                    <a:pt x="2173353" y="829024"/>
                  </a:lnTo>
                  <a:lnTo>
                    <a:pt x="2215276" y="811008"/>
                  </a:lnTo>
                  <a:lnTo>
                    <a:pt x="2254896" y="792198"/>
                  </a:lnTo>
                  <a:lnTo>
                    <a:pt x="2292125" y="772626"/>
                  </a:lnTo>
                  <a:lnTo>
                    <a:pt x="2326877" y="752326"/>
                  </a:lnTo>
                  <a:lnTo>
                    <a:pt x="2359063" y="731333"/>
                  </a:lnTo>
                  <a:lnTo>
                    <a:pt x="2415393" y="687403"/>
                  </a:lnTo>
                  <a:lnTo>
                    <a:pt x="2460418" y="641106"/>
                  </a:lnTo>
                  <a:lnTo>
                    <a:pt x="2493441" y="592713"/>
                  </a:lnTo>
                  <a:lnTo>
                    <a:pt x="2513766" y="542497"/>
                  </a:lnTo>
                  <a:lnTo>
                    <a:pt x="2520696" y="490728"/>
                  </a:lnTo>
                  <a:lnTo>
                    <a:pt x="2518949" y="464666"/>
                  </a:lnTo>
                  <a:lnTo>
                    <a:pt x="2505234" y="413639"/>
                  </a:lnTo>
                  <a:lnTo>
                    <a:pt x="2478473" y="364301"/>
                  </a:lnTo>
                  <a:lnTo>
                    <a:pt x="2439362" y="316922"/>
                  </a:lnTo>
                  <a:lnTo>
                    <a:pt x="2388597" y="271774"/>
                  </a:lnTo>
                  <a:lnTo>
                    <a:pt x="2326877" y="229129"/>
                  </a:lnTo>
                  <a:lnTo>
                    <a:pt x="2292125" y="208829"/>
                  </a:lnTo>
                  <a:lnTo>
                    <a:pt x="2254896" y="189257"/>
                  </a:lnTo>
                  <a:lnTo>
                    <a:pt x="2215276" y="170447"/>
                  </a:lnTo>
                  <a:lnTo>
                    <a:pt x="2173353" y="152431"/>
                  </a:lnTo>
                  <a:lnTo>
                    <a:pt x="2129212" y="135244"/>
                  </a:lnTo>
                  <a:lnTo>
                    <a:pt x="2082943" y="118921"/>
                  </a:lnTo>
                  <a:lnTo>
                    <a:pt x="2034631" y="103494"/>
                  </a:lnTo>
                  <a:lnTo>
                    <a:pt x="1984364" y="88998"/>
                  </a:lnTo>
                  <a:lnTo>
                    <a:pt x="1932228" y="75467"/>
                  </a:lnTo>
                  <a:lnTo>
                    <a:pt x="1878312" y="62935"/>
                  </a:lnTo>
                  <a:lnTo>
                    <a:pt x="1822701" y="51435"/>
                  </a:lnTo>
                  <a:lnTo>
                    <a:pt x="1765484" y="41002"/>
                  </a:lnTo>
                  <a:lnTo>
                    <a:pt x="1706747" y="31669"/>
                  </a:lnTo>
                  <a:lnTo>
                    <a:pt x="1646577" y="23470"/>
                  </a:lnTo>
                  <a:lnTo>
                    <a:pt x="1585061" y="16440"/>
                  </a:lnTo>
                  <a:lnTo>
                    <a:pt x="1522287" y="10612"/>
                  </a:lnTo>
                  <a:lnTo>
                    <a:pt x="1458342" y="6020"/>
                  </a:lnTo>
                  <a:lnTo>
                    <a:pt x="1393312" y="2698"/>
                  </a:lnTo>
                  <a:lnTo>
                    <a:pt x="1327285" y="680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934080" y="4464177"/>
            <a:ext cx="17903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marR="5080" indent="-259079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800" spc="-8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ecti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vision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61303" y="5181600"/>
            <a:ext cx="2627630" cy="1676400"/>
          </a:xfrm>
          <a:custGeom>
            <a:avLst/>
            <a:gdLst/>
            <a:ahLst/>
            <a:cxnLst/>
            <a:rect l="l" t="t" r="r" b="b"/>
            <a:pathLst>
              <a:path w="2627629" h="1676400">
                <a:moveTo>
                  <a:pt x="2627376" y="1676398"/>
                </a:moveTo>
                <a:lnTo>
                  <a:pt x="2627376" y="0"/>
                </a:lnTo>
                <a:lnTo>
                  <a:pt x="0" y="0"/>
                </a:lnTo>
                <a:lnTo>
                  <a:pt x="0" y="1676398"/>
                </a:lnTo>
              </a:path>
            </a:pathLst>
          </a:custGeom>
          <a:ln w="914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12584" y="5334000"/>
            <a:ext cx="2779015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Endo</a:t>
            </a:r>
            <a:r>
              <a:rPr sz="2000" spc="-20" dirty="0">
                <a:latin typeface="Carlito"/>
                <a:cs typeface="Carlito"/>
              </a:rPr>
              <a:t>p</a:t>
            </a:r>
            <a:r>
              <a:rPr sz="2000" spc="-60" dirty="0">
                <a:latin typeface="Carlito"/>
                <a:cs typeface="Carlito"/>
              </a:rPr>
              <a:t>h</a:t>
            </a:r>
            <a:r>
              <a:rPr sz="2000" spc="-5" dirty="0">
                <a:latin typeface="Carlito"/>
                <a:cs typeface="Carlito"/>
              </a:rPr>
              <a:t>ytic</a:t>
            </a:r>
            <a:endParaRPr sz="20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20" dirty="0">
                <a:latin typeface="Carlito"/>
                <a:cs typeface="Carlito"/>
              </a:rPr>
              <a:t>Exophytic</a:t>
            </a:r>
            <a:endParaRPr sz="2000" dirty="0">
              <a:latin typeface="Carlito"/>
              <a:cs typeface="Carlito"/>
            </a:endParaRPr>
          </a:p>
          <a:p>
            <a:pPr marL="299085" marR="126364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latin typeface="Carlito"/>
                <a:cs typeface="Carlito"/>
              </a:rPr>
              <a:t>Diffuse  </a:t>
            </a:r>
            <a:r>
              <a:rPr sz="2000" spc="-5" dirty="0">
                <a:latin typeface="Carlito"/>
                <a:cs typeface="Carlito"/>
              </a:rPr>
              <a:t>i</a:t>
            </a:r>
            <a:r>
              <a:rPr sz="2000" spc="-30" dirty="0">
                <a:latin typeface="Carlito"/>
                <a:cs typeface="Carlito"/>
              </a:rPr>
              <a:t>n</a:t>
            </a:r>
            <a:r>
              <a:rPr sz="2000" spc="-10" dirty="0">
                <a:latin typeface="Carlito"/>
                <a:cs typeface="Carlito"/>
              </a:rPr>
              <a:t>fi</a:t>
            </a:r>
            <a:r>
              <a:rPr sz="2000" spc="-20" dirty="0">
                <a:latin typeface="Carlito"/>
                <a:cs typeface="Carlito"/>
              </a:rPr>
              <a:t>l</a:t>
            </a:r>
            <a:r>
              <a:rPr sz="2000" spc="-5" dirty="0">
                <a:latin typeface="Carlito"/>
                <a:cs typeface="Carlito"/>
              </a:rPr>
              <a:t>t</a:t>
            </a:r>
            <a:r>
              <a:rPr sz="2000" spc="-70" dirty="0">
                <a:latin typeface="Carlito"/>
                <a:cs typeface="Carlito"/>
              </a:rPr>
              <a:t>r</a:t>
            </a:r>
            <a:r>
              <a:rPr sz="2000" spc="-25" dirty="0">
                <a:latin typeface="Carlito"/>
                <a:cs typeface="Carlito"/>
              </a:rPr>
              <a:t>a</a:t>
            </a:r>
            <a:r>
              <a:rPr sz="2000" spc="-5" dirty="0">
                <a:latin typeface="Carlito"/>
                <a:cs typeface="Carlito"/>
              </a:rPr>
              <a:t>ti</a:t>
            </a:r>
            <a:r>
              <a:rPr sz="2000" spc="-20" dirty="0">
                <a:latin typeface="Carlito"/>
                <a:cs typeface="Carlito"/>
              </a:rPr>
              <a:t>n</a:t>
            </a:r>
            <a:r>
              <a:rPr sz="2800" spc="-5" dirty="0">
                <a:latin typeface="Carlito"/>
                <a:cs typeface="Carlito"/>
              </a:rPr>
              <a:t>g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966335" y="4191000"/>
            <a:ext cx="4177665" cy="1272540"/>
            <a:chOff x="4966715" y="4168140"/>
            <a:chExt cx="4177665" cy="1272540"/>
          </a:xfrm>
        </p:grpSpPr>
        <p:sp>
          <p:nvSpPr>
            <p:cNvPr id="36" name="object 36"/>
            <p:cNvSpPr/>
            <p:nvPr/>
          </p:nvSpPr>
          <p:spPr>
            <a:xfrm>
              <a:off x="4966715" y="4168140"/>
              <a:ext cx="4177284" cy="11795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59551" y="4181856"/>
              <a:ext cx="3034283" cy="12588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09387" y="4191000"/>
              <a:ext cx="4135120" cy="1094740"/>
            </a:xfrm>
            <a:custGeom>
              <a:avLst/>
              <a:gdLst/>
              <a:ahLst/>
              <a:cxnLst/>
              <a:rect l="l" t="t" r="r" b="b"/>
              <a:pathLst>
                <a:path w="4135120" h="1094739">
                  <a:moveTo>
                    <a:pt x="2067306" y="0"/>
                  </a:moveTo>
                  <a:lnTo>
                    <a:pt x="1994730" y="330"/>
                  </a:lnTo>
                  <a:lnTo>
                    <a:pt x="1922782" y="1316"/>
                  </a:lnTo>
                  <a:lnTo>
                    <a:pt x="1851503" y="2945"/>
                  </a:lnTo>
                  <a:lnTo>
                    <a:pt x="1780934" y="5207"/>
                  </a:lnTo>
                  <a:lnTo>
                    <a:pt x="1711117" y="8091"/>
                  </a:lnTo>
                  <a:lnTo>
                    <a:pt x="1642091" y="11586"/>
                  </a:lnTo>
                  <a:lnTo>
                    <a:pt x="1573899" y="15682"/>
                  </a:lnTo>
                  <a:lnTo>
                    <a:pt x="1506580" y="20366"/>
                  </a:lnTo>
                  <a:lnTo>
                    <a:pt x="1440177" y="25630"/>
                  </a:lnTo>
                  <a:lnTo>
                    <a:pt x="1374730" y="31461"/>
                  </a:lnTo>
                  <a:lnTo>
                    <a:pt x="1310280" y="37849"/>
                  </a:lnTo>
                  <a:lnTo>
                    <a:pt x="1246868" y="44783"/>
                  </a:lnTo>
                  <a:lnTo>
                    <a:pt x="1184535" y="52252"/>
                  </a:lnTo>
                  <a:lnTo>
                    <a:pt x="1123323" y="60246"/>
                  </a:lnTo>
                  <a:lnTo>
                    <a:pt x="1063271" y="68753"/>
                  </a:lnTo>
                  <a:lnTo>
                    <a:pt x="1004421" y="77762"/>
                  </a:lnTo>
                  <a:lnTo>
                    <a:pt x="946815" y="87263"/>
                  </a:lnTo>
                  <a:lnTo>
                    <a:pt x="890492" y="97245"/>
                  </a:lnTo>
                  <a:lnTo>
                    <a:pt x="835495" y="107698"/>
                  </a:lnTo>
                  <a:lnTo>
                    <a:pt x="781864" y="118609"/>
                  </a:lnTo>
                  <a:lnTo>
                    <a:pt x="729639" y="129968"/>
                  </a:lnTo>
                  <a:lnTo>
                    <a:pt x="678863" y="141766"/>
                  </a:lnTo>
                  <a:lnTo>
                    <a:pt x="629576" y="153989"/>
                  </a:lnTo>
                  <a:lnTo>
                    <a:pt x="581819" y="166629"/>
                  </a:lnTo>
                  <a:lnTo>
                    <a:pt x="535633" y="179673"/>
                  </a:lnTo>
                  <a:lnTo>
                    <a:pt x="491059" y="193111"/>
                  </a:lnTo>
                  <a:lnTo>
                    <a:pt x="448138" y="206933"/>
                  </a:lnTo>
                  <a:lnTo>
                    <a:pt x="406911" y="221127"/>
                  </a:lnTo>
                  <a:lnTo>
                    <a:pt x="367420" y="235682"/>
                  </a:lnTo>
                  <a:lnTo>
                    <a:pt x="329704" y="250588"/>
                  </a:lnTo>
                  <a:lnTo>
                    <a:pt x="293805" y="265834"/>
                  </a:lnTo>
                  <a:lnTo>
                    <a:pt x="227623" y="297301"/>
                  </a:lnTo>
                  <a:lnTo>
                    <a:pt x="169201" y="329997"/>
                  </a:lnTo>
                  <a:lnTo>
                    <a:pt x="118867" y="363835"/>
                  </a:lnTo>
                  <a:lnTo>
                    <a:pt x="76949" y="398728"/>
                  </a:lnTo>
                  <a:lnTo>
                    <a:pt x="43776" y="434590"/>
                  </a:lnTo>
                  <a:lnTo>
                    <a:pt x="19674" y="471333"/>
                  </a:lnTo>
                  <a:lnTo>
                    <a:pt x="4973" y="508870"/>
                  </a:lnTo>
                  <a:lnTo>
                    <a:pt x="0" y="547116"/>
                  </a:lnTo>
                  <a:lnTo>
                    <a:pt x="1250" y="566321"/>
                  </a:lnTo>
                  <a:lnTo>
                    <a:pt x="11128" y="604223"/>
                  </a:lnTo>
                  <a:lnTo>
                    <a:pt x="30571" y="641374"/>
                  </a:lnTo>
                  <a:lnTo>
                    <a:pt x="59249" y="677687"/>
                  </a:lnTo>
                  <a:lnTo>
                    <a:pt x="96836" y="713076"/>
                  </a:lnTo>
                  <a:lnTo>
                    <a:pt x="143003" y="747452"/>
                  </a:lnTo>
                  <a:lnTo>
                    <a:pt x="197422" y="780730"/>
                  </a:lnTo>
                  <a:lnTo>
                    <a:pt x="259765" y="812823"/>
                  </a:lnTo>
                  <a:lnTo>
                    <a:pt x="329704" y="843643"/>
                  </a:lnTo>
                  <a:lnTo>
                    <a:pt x="367420" y="858549"/>
                  </a:lnTo>
                  <a:lnTo>
                    <a:pt x="406911" y="873104"/>
                  </a:lnTo>
                  <a:lnTo>
                    <a:pt x="448138" y="887298"/>
                  </a:lnTo>
                  <a:lnTo>
                    <a:pt x="491059" y="901120"/>
                  </a:lnTo>
                  <a:lnTo>
                    <a:pt x="535633" y="914558"/>
                  </a:lnTo>
                  <a:lnTo>
                    <a:pt x="581819" y="927602"/>
                  </a:lnTo>
                  <a:lnTo>
                    <a:pt x="629576" y="940242"/>
                  </a:lnTo>
                  <a:lnTo>
                    <a:pt x="678863" y="952465"/>
                  </a:lnTo>
                  <a:lnTo>
                    <a:pt x="729639" y="964263"/>
                  </a:lnTo>
                  <a:lnTo>
                    <a:pt x="781864" y="975622"/>
                  </a:lnTo>
                  <a:lnTo>
                    <a:pt x="835495" y="986533"/>
                  </a:lnTo>
                  <a:lnTo>
                    <a:pt x="890492" y="996986"/>
                  </a:lnTo>
                  <a:lnTo>
                    <a:pt x="946815" y="1006968"/>
                  </a:lnTo>
                  <a:lnTo>
                    <a:pt x="1004421" y="1016469"/>
                  </a:lnTo>
                  <a:lnTo>
                    <a:pt x="1063271" y="1025478"/>
                  </a:lnTo>
                  <a:lnTo>
                    <a:pt x="1123323" y="1033985"/>
                  </a:lnTo>
                  <a:lnTo>
                    <a:pt x="1184535" y="1041979"/>
                  </a:lnTo>
                  <a:lnTo>
                    <a:pt x="1246868" y="1049448"/>
                  </a:lnTo>
                  <a:lnTo>
                    <a:pt x="1310280" y="1056382"/>
                  </a:lnTo>
                  <a:lnTo>
                    <a:pt x="1374730" y="1062770"/>
                  </a:lnTo>
                  <a:lnTo>
                    <a:pt x="1440177" y="1068601"/>
                  </a:lnTo>
                  <a:lnTo>
                    <a:pt x="1506580" y="1073865"/>
                  </a:lnTo>
                  <a:lnTo>
                    <a:pt x="1573899" y="1078549"/>
                  </a:lnTo>
                  <a:lnTo>
                    <a:pt x="1642091" y="1082645"/>
                  </a:lnTo>
                  <a:lnTo>
                    <a:pt x="1711117" y="1086140"/>
                  </a:lnTo>
                  <a:lnTo>
                    <a:pt x="1780934" y="1089024"/>
                  </a:lnTo>
                  <a:lnTo>
                    <a:pt x="1851503" y="1091286"/>
                  </a:lnTo>
                  <a:lnTo>
                    <a:pt x="1922782" y="1092915"/>
                  </a:lnTo>
                  <a:lnTo>
                    <a:pt x="1994730" y="1093901"/>
                  </a:lnTo>
                  <a:lnTo>
                    <a:pt x="2067306" y="1094232"/>
                  </a:lnTo>
                  <a:lnTo>
                    <a:pt x="2139881" y="1093901"/>
                  </a:lnTo>
                  <a:lnTo>
                    <a:pt x="2211829" y="1092915"/>
                  </a:lnTo>
                  <a:lnTo>
                    <a:pt x="2283108" y="1091286"/>
                  </a:lnTo>
                  <a:lnTo>
                    <a:pt x="2353677" y="1089024"/>
                  </a:lnTo>
                  <a:lnTo>
                    <a:pt x="2423494" y="1086140"/>
                  </a:lnTo>
                  <a:lnTo>
                    <a:pt x="2492520" y="1082645"/>
                  </a:lnTo>
                  <a:lnTo>
                    <a:pt x="2560712" y="1078549"/>
                  </a:lnTo>
                  <a:lnTo>
                    <a:pt x="2628031" y="1073865"/>
                  </a:lnTo>
                  <a:lnTo>
                    <a:pt x="2694434" y="1068601"/>
                  </a:lnTo>
                  <a:lnTo>
                    <a:pt x="2759881" y="1062770"/>
                  </a:lnTo>
                  <a:lnTo>
                    <a:pt x="2824331" y="1056382"/>
                  </a:lnTo>
                  <a:lnTo>
                    <a:pt x="2887743" y="1049448"/>
                  </a:lnTo>
                  <a:lnTo>
                    <a:pt x="2950076" y="1041979"/>
                  </a:lnTo>
                  <a:lnTo>
                    <a:pt x="3011288" y="1033985"/>
                  </a:lnTo>
                  <a:lnTo>
                    <a:pt x="3071340" y="1025478"/>
                  </a:lnTo>
                  <a:lnTo>
                    <a:pt x="3130190" y="1016469"/>
                  </a:lnTo>
                  <a:lnTo>
                    <a:pt x="3187796" y="1006968"/>
                  </a:lnTo>
                  <a:lnTo>
                    <a:pt x="3244119" y="996986"/>
                  </a:lnTo>
                  <a:lnTo>
                    <a:pt x="3299116" y="986533"/>
                  </a:lnTo>
                  <a:lnTo>
                    <a:pt x="3352747" y="975622"/>
                  </a:lnTo>
                  <a:lnTo>
                    <a:pt x="3404972" y="964263"/>
                  </a:lnTo>
                  <a:lnTo>
                    <a:pt x="3455748" y="952465"/>
                  </a:lnTo>
                  <a:lnTo>
                    <a:pt x="3505035" y="940242"/>
                  </a:lnTo>
                  <a:lnTo>
                    <a:pt x="3552792" y="927602"/>
                  </a:lnTo>
                  <a:lnTo>
                    <a:pt x="3598978" y="914558"/>
                  </a:lnTo>
                  <a:lnTo>
                    <a:pt x="3643552" y="901120"/>
                  </a:lnTo>
                  <a:lnTo>
                    <a:pt x="3686473" y="887298"/>
                  </a:lnTo>
                  <a:lnTo>
                    <a:pt x="3727700" y="873104"/>
                  </a:lnTo>
                  <a:lnTo>
                    <a:pt x="3767191" y="858549"/>
                  </a:lnTo>
                  <a:lnTo>
                    <a:pt x="3804907" y="843643"/>
                  </a:lnTo>
                  <a:lnTo>
                    <a:pt x="3840806" y="828397"/>
                  </a:lnTo>
                  <a:lnTo>
                    <a:pt x="3906988" y="796930"/>
                  </a:lnTo>
                  <a:lnTo>
                    <a:pt x="3965410" y="764234"/>
                  </a:lnTo>
                  <a:lnTo>
                    <a:pt x="4015744" y="730396"/>
                  </a:lnTo>
                  <a:lnTo>
                    <a:pt x="4057662" y="695503"/>
                  </a:lnTo>
                  <a:lnTo>
                    <a:pt x="4090835" y="659641"/>
                  </a:lnTo>
                  <a:lnTo>
                    <a:pt x="4114937" y="622898"/>
                  </a:lnTo>
                  <a:lnTo>
                    <a:pt x="4129638" y="585361"/>
                  </a:lnTo>
                  <a:lnTo>
                    <a:pt x="4134612" y="547116"/>
                  </a:lnTo>
                  <a:lnTo>
                    <a:pt x="4133361" y="527910"/>
                  </a:lnTo>
                  <a:lnTo>
                    <a:pt x="4123483" y="490008"/>
                  </a:lnTo>
                  <a:lnTo>
                    <a:pt x="4104040" y="452857"/>
                  </a:lnTo>
                  <a:lnTo>
                    <a:pt x="4075362" y="416544"/>
                  </a:lnTo>
                  <a:lnTo>
                    <a:pt x="4037775" y="381155"/>
                  </a:lnTo>
                  <a:lnTo>
                    <a:pt x="3991608" y="346779"/>
                  </a:lnTo>
                  <a:lnTo>
                    <a:pt x="3937189" y="313501"/>
                  </a:lnTo>
                  <a:lnTo>
                    <a:pt x="3874846" y="281408"/>
                  </a:lnTo>
                  <a:lnTo>
                    <a:pt x="3804907" y="250588"/>
                  </a:lnTo>
                  <a:lnTo>
                    <a:pt x="3767191" y="235682"/>
                  </a:lnTo>
                  <a:lnTo>
                    <a:pt x="3727700" y="221127"/>
                  </a:lnTo>
                  <a:lnTo>
                    <a:pt x="3686473" y="206933"/>
                  </a:lnTo>
                  <a:lnTo>
                    <a:pt x="3643552" y="193111"/>
                  </a:lnTo>
                  <a:lnTo>
                    <a:pt x="3598978" y="179673"/>
                  </a:lnTo>
                  <a:lnTo>
                    <a:pt x="3552792" y="166629"/>
                  </a:lnTo>
                  <a:lnTo>
                    <a:pt x="3505035" y="153989"/>
                  </a:lnTo>
                  <a:lnTo>
                    <a:pt x="3455748" y="141766"/>
                  </a:lnTo>
                  <a:lnTo>
                    <a:pt x="3404972" y="129968"/>
                  </a:lnTo>
                  <a:lnTo>
                    <a:pt x="3352747" y="118609"/>
                  </a:lnTo>
                  <a:lnTo>
                    <a:pt x="3299116" y="107698"/>
                  </a:lnTo>
                  <a:lnTo>
                    <a:pt x="3244119" y="97245"/>
                  </a:lnTo>
                  <a:lnTo>
                    <a:pt x="3187796" y="87263"/>
                  </a:lnTo>
                  <a:lnTo>
                    <a:pt x="3130190" y="77762"/>
                  </a:lnTo>
                  <a:lnTo>
                    <a:pt x="3071340" y="68753"/>
                  </a:lnTo>
                  <a:lnTo>
                    <a:pt x="3011288" y="60246"/>
                  </a:lnTo>
                  <a:lnTo>
                    <a:pt x="2950076" y="52252"/>
                  </a:lnTo>
                  <a:lnTo>
                    <a:pt x="2887743" y="44783"/>
                  </a:lnTo>
                  <a:lnTo>
                    <a:pt x="2824331" y="37849"/>
                  </a:lnTo>
                  <a:lnTo>
                    <a:pt x="2759881" y="31461"/>
                  </a:lnTo>
                  <a:lnTo>
                    <a:pt x="2694434" y="25630"/>
                  </a:lnTo>
                  <a:lnTo>
                    <a:pt x="2628031" y="20366"/>
                  </a:lnTo>
                  <a:lnTo>
                    <a:pt x="2560712" y="15682"/>
                  </a:lnTo>
                  <a:lnTo>
                    <a:pt x="2492520" y="11586"/>
                  </a:lnTo>
                  <a:lnTo>
                    <a:pt x="2423494" y="8091"/>
                  </a:lnTo>
                  <a:lnTo>
                    <a:pt x="2353677" y="5207"/>
                  </a:lnTo>
                  <a:lnTo>
                    <a:pt x="2283108" y="2945"/>
                  </a:lnTo>
                  <a:lnTo>
                    <a:pt x="2211829" y="1316"/>
                  </a:lnTo>
                  <a:lnTo>
                    <a:pt x="2139881" y="330"/>
                  </a:lnTo>
                  <a:lnTo>
                    <a:pt x="206730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803138" y="4276471"/>
            <a:ext cx="2807462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3260" marR="5080" indent="-67056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Op</a:t>
            </a:r>
            <a:r>
              <a:rPr sz="2800" spc="-40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thal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os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op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c 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features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24000" y="5334000"/>
            <a:ext cx="4038600" cy="996697"/>
          </a:xfrm>
          <a:custGeom>
            <a:avLst/>
            <a:gdLst/>
            <a:ahLst/>
            <a:cxnLst/>
            <a:rect l="l" t="t" r="r" b="b"/>
            <a:pathLst>
              <a:path w="2628900" h="1384300">
                <a:moveTo>
                  <a:pt x="0" y="1383792"/>
                </a:moveTo>
                <a:lnTo>
                  <a:pt x="2628900" y="1383792"/>
                </a:lnTo>
                <a:lnTo>
                  <a:pt x="2628900" y="0"/>
                </a:lnTo>
                <a:lnTo>
                  <a:pt x="0" y="0"/>
                </a:lnTo>
                <a:lnTo>
                  <a:pt x="0" y="1383792"/>
                </a:lnTo>
                <a:close/>
              </a:path>
            </a:pathLst>
          </a:custGeom>
          <a:ln w="9143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438400" y="5410200"/>
            <a:ext cx="320039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rlito"/>
                <a:cs typeface="Carlito"/>
              </a:rPr>
              <a:t>man</a:t>
            </a:r>
            <a:r>
              <a:rPr sz="2000" spc="-20" dirty="0">
                <a:latin typeface="Carlito"/>
                <a:cs typeface="Carlito"/>
              </a:rPr>
              <a:t>i</a:t>
            </a:r>
            <a:r>
              <a:rPr sz="2000" spc="-80" dirty="0">
                <a:latin typeface="Carlito"/>
                <a:cs typeface="Carlito"/>
              </a:rPr>
              <a:t>f</a:t>
            </a:r>
            <a:r>
              <a:rPr sz="2000" spc="-5" dirty="0">
                <a:latin typeface="Carlito"/>
                <a:cs typeface="Carlito"/>
              </a:rPr>
              <a:t>e</a:t>
            </a:r>
            <a:r>
              <a:rPr sz="2000" spc="-45" dirty="0">
                <a:latin typeface="Carlito"/>
                <a:cs typeface="Carlito"/>
              </a:rPr>
              <a:t>st</a:t>
            </a:r>
            <a:r>
              <a:rPr sz="2000" spc="-25" dirty="0">
                <a:latin typeface="Carlito"/>
                <a:cs typeface="Carlito"/>
              </a:rPr>
              <a:t>a</a:t>
            </a:r>
            <a:r>
              <a:rPr sz="2000" spc="-5" dirty="0">
                <a:latin typeface="Carlito"/>
                <a:cs typeface="Carlito"/>
              </a:rPr>
              <a:t>t</a:t>
            </a:r>
            <a:r>
              <a:rPr sz="2000" spc="-15" dirty="0">
                <a:latin typeface="Carlito"/>
                <a:cs typeface="Carlito"/>
              </a:rPr>
              <a:t>i</a:t>
            </a:r>
            <a:r>
              <a:rPr sz="2000" spc="-10" dirty="0">
                <a:latin typeface="Carlito"/>
                <a:cs typeface="Carlito"/>
              </a:rPr>
              <a:t>on  </a:t>
            </a:r>
            <a:r>
              <a:rPr sz="2000" spc="-5" dirty="0">
                <a:latin typeface="Carlito"/>
                <a:cs typeface="Carlito"/>
              </a:rPr>
              <a:t>(3-5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years)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980" y="0"/>
            <a:ext cx="31000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Endophytic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retinoblastoma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8327" y="757427"/>
            <a:ext cx="3889375" cy="2900173"/>
            <a:chOff x="338327" y="757427"/>
            <a:chExt cx="3889375" cy="3512820"/>
          </a:xfrm>
        </p:grpSpPr>
        <p:sp>
          <p:nvSpPr>
            <p:cNvPr id="4" name="object 4"/>
            <p:cNvSpPr/>
            <p:nvPr/>
          </p:nvSpPr>
          <p:spPr>
            <a:xfrm>
              <a:off x="338327" y="809968"/>
              <a:ext cx="3889248" cy="34602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240" y="757427"/>
              <a:ext cx="3296412" cy="3354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999" y="813815"/>
              <a:ext cx="3804285" cy="3394075"/>
            </a:xfrm>
            <a:custGeom>
              <a:avLst/>
              <a:gdLst/>
              <a:ahLst/>
              <a:cxnLst/>
              <a:rect l="l" t="t" r="r" b="b"/>
              <a:pathLst>
                <a:path w="3804285" h="3394075">
                  <a:moveTo>
                    <a:pt x="3238246" y="0"/>
                  </a:moveTo>
                  <a:lnTo>
                    <a:pt x="565670" y="0"/>
                  </a:lnTo>
                  <a:lnTo>
                    <a:pt x="516863" y="2076"/>
                  </a:lnTo>
                  <a:lnTo>
                    <a:pt x="469208" y="8191"/>
                  </a:lnTo>
                  <a:lnTo>
                    <a:pt x="422875" y="18176"/>
                  </a:lnTo>
                  <a:lnTo>
                    <a:pt x="378036" y="31860"/>
                  </a:lnTo>
                  <a:lnTo>
                    <a:pt x="334858" y="49075"/>
                  </a:lnTo>
                  <a:lnTo>
                    <a:pt x="293513" y="69649"/>
                  </a:lnTo>
                  <a:lnTo>
                    <a:pt x="254169" y="93414"/>
                  </a:lnTo>
                  <a:lnTo>
                    <a:pt x="216997" y="120200"/>
                  </a:lnTo>
                  <a:lnTo>
                    <a:pt x="182166" y="149837"/>
                  </a:lnTo>
                  <a:lnTo>
                    <a:pt x="149847" y="182154"/>
                  </a:lnTo>
                  <a:lnTo>
                    <a:pt x="120209" y="216984"/>
                  </a:lnTo>
                  <a:lnTo>
                    <a:pt x="93422" y="254154"/>
                  </a:lnTo>
                  <a:lnTo>
                    <a:pt x="69655" y="293497"/>
                  </a:lnTo>
                  <a:lnTo>
                    <a:pt x="49079" y="334842"/>
                  </a:lnTo>
                  <a:lnTo>
                    <a:pt x="31863" y="378019"/>
                  </a:lnTo>
                  <a:lnTo>
                    <a:pt x="18177" y="422859"/>
                  </a:lnTo>
                  <a:lnTo>
                    <a:pt x="8192" y="469192"/>
                  </a:lnTo>
                  <a:lnTo>
                    <a:pt x="2076" y="516848"/>
                  </a:lnTo>
                  <a:lnTo>
                    <a:pt x="0" y="565658"/>
                  </a:lnTo>
                  <a:lnTo>
                    <a:pt x="0" y="2828290"/>
                  </a:lnTo>
                  <a:lnTo>
                    <a:pt x="2076" y="2877099"/>
                  </a:lnTo>
                  <a:lnTo>
                    <a:pt x="8192" y="2924755"/>
                  </a:lnTo>
                  <a:lnTo>
                    <a:pt x="18177" y="2971088"/>
                  </a:lnTo>
                  <a:lnTo>
                    <a:pt x="31863" y="3015928"/>
                  </a:lnTo>
                  <a:lnTo>
                    <a:pt x="49079" y="3059105"/>
                  </a:lnTo>
                  <a:lnTo>
                    <a:pt x="69655" y="3100450"/>
                  </a:lnTo>
                  <a:lnTo>
                    <a:pt x="93422" y="3139793"/>
                  </a:lnTo>
                  <a:lnTo>
                    <a:pt x="120209" y="3176963"/>
                  </a:lnTo>
                  <a:lnTo>
                    <a:pt x="149847" y="3211793"/>
                  </a:lnTo>
                  <a:lnTo>
                    <a:pt x="182166" y="3244110"/>
                  </a:lnTo>
                  <a:lnTo>
                    <a:pt x="216997" y="3273747"/>
                  </a:lnTo>
                  <a:lnTo>
                    <a:pt x="254169" y="3300533"/>
                  </a:lnTo>
                  <a:lnTo>
                    <a:pt x="293513" y="3324298"/>
                  </a:lnTo>
                  <a:lnTo>
                    <a:pt x="334858" y="3344872"/>
                  </a:lnTo>
                  <a:lnTo>
                    <a:pt x="378036" y="3362087"/>
                  </a:lnTo>
                  <a:lnTo>
                    <a:pt x="422875" y="3375771"/>
                  </a:lnTo>
                  <a:lnTo>
                    <a:pt x="469208" y="3385756"/>
                  </a:lnTo>
                  <a:lnTo>
                    <a:pt x="516863" y="3391871"/>
                  </a:lnTo>
                  <a:lnTo>
                    <a:pt x="565670" y="3393948"/>
                  </a:lnTo>
                  <a:lnTo>
                    <a:pt x="3238246" y="3393948"/>
                  </a:lnTo>
                  <a:lnTo>
                    <a:pt x="3287055" y="3391871"/>
                  </a:lnTo>
                  <a:lnTo>
                    <a:pt x="3334711" y="3385756"/>
                  </a:lnTo>
                  <a:lnTo>
                    <a:pt x="3381044" y="3375771"/>
                  </a:lnTo>
                  <a:lnTo>
                    <a:pt x="3425884" y="3362087"/>
                  </a:lnTo>
                  <a:lnTo>
                    <a:pt x="3469061" y="3344872"/>
                  </a:lnTo>
                  <a:lnTo>
                    <a:pt x="3510406" y="3324298"/>
                  </a:lnTo>
                  <a:lnTo>
                    <a:pt x="3549749" y="3300533"/>
                  </a:lnTo>
                  <a:lnTo>
                    <a:pt x="3586919" y="3273747"/>
                  </a:lnTo>
                  <a:lnTo>
                    <a:pt x="3621749" y="3244110"/>
                  </a:lnTo>
                  <a:lnTo>
                    <a:pt x="3654066" y="3211793"/>
                  </a:lnTo>
                  <a:lnTo>
                    <a:pt x="3683703" y="3176963"/>
                  </a:lnTo>
                  <a:lnTo>
                    <a:pt x="3710489" y="3139793"/>
                  </a:lnTo>
                  <a:lnTo>
                    <a:pt x="3734254" y="3100450"/>
                  </a:lnTo>
                  <a:lnTo>
                    <a:pt x="3754828" y="3059105"/>
                  </a:lnTo>
                  <a:lnTo>
                    <a:pt x="3772043" y="3015928"/>
                  </a:lnTo>
                  <a:lnTo>
                    <a:pt x="3785727" y="2971088"/>
                  </a:lnTo>
                  <a:lnTo>
                    <a:pt x="3795712" y="2924755"/>
                  </a:lnTo>
                  <a:lnTo>
                    <a:pt x="3801827" y="2877099"/>
                  </a:lnTo>
                  <a:lnTo>
                    <a:pt x="3803904" y="2828290"/>
                  </a:lnTo>
                  <a:lnTo>
                    <a:pt x="3803904" y="565658"/>
                  </a:lnTo>
                  <a:lnTo>
                    <a:pt x="3801827" y="516848"/>
                  </a:lnTo>
                  <a:lnTo>
                    <a:pt x="3795712" y="469192"/>
                  </a:lnTo>
                  <a:lnTo>
                    <a:pt x="3785727" y="422859"/>
                  </a:lnTo>
                  <a:lnTo>
                    <a:pt x="3772043" y="378019"/>
                  </a:lnTo>
                  <a:lnTo>
                    <a:pt x="3754828" y="334842"/>
                  </a:lnTo>
                  <a:lnTo>
                    <a:pt x="3734254" y="293497"/>
                  </a:lnTo>
                  <a:lnTo>
                    <a:pt x="3710489" y="254154"/>
                  </a:lnTo>
                  <a:lnTo>
                    <a:pt x="3683703" y="216984"/>
                  </a:lnTo>
                  <a:lnTo>
                    <a:pt x="3654066" y="182154"/>
                  </a:lnTo>
                  <a:lnTo>
                    <a:pt x="3621749" y="149837"/>
                  </a:lnTo>
                  <a:lnTo>
                    <a:pt x="3586919" y="120200"/>
                  </a:lnTo>
                  <a:lnTo>
                    <a:pt x="3549749" y="93414"/>
                  </a:lnTo>
                  <a:lnTo>
                    <a:pt x="3510406" y="69649"/>
                  </a:lnTo>
                  <a:lnTo>
                    <a:pt x="3469061" y="49075"/>
                  </a:lnTo>
                  <a:lnTo>
                    <a:pt x="3425884" y="31860"/>
                  </a:lnTo>
                  <a:lnTo>
                    <a:pt x="3381044" y="18176"/>
                  </a:lnTo>
                  <a:lnTo>
                    <a:pt x="3334711" y="8191"/>
                  </a:lnTo>
                  <a:lnTo>
                    <a:pt x="3287055" y="2076"/>
                  </a:lnTo>
                  <a:lnTo>
                    <a:pt x="323824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9600" y="838200"/>
            <a:ext cx="3429000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8610" indent="-28765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08610" algn="l"/>
                <a:tab pos="309245" algn="l"/>
              </a:tabLst>
            </a:pP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Grows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inwards</a:t>
            </a:r>
            <a:r>
              <a:rPr sz="20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retina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into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vitreous</a:t>
            </a:r>
            <a:r>
              <a:rPr sz="20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cavity</a:t>
            </a:r>
            <a:endParaRPr sz="2000" dirty="0">
              <a:latin typeface="Carlito"/>
              <a:cs typeface="Carlito"/>
            </a:endParaRPr>
          </a:p>
          <a:p>
            <a:pPr marL="121920" marR="113030" lvl="1" indent="114300">
              <a:lnSpc>
                <a:spcPct val="100000"/>
              </a:lnSpc>
              <a:buFont typeface="Arial"/>
              <a:buChar char="•"/>
              <a:tabLst>
                <a:tab pos="523240" algn="l"/>
                <a:tab pos="523875" algn="l"/>
              </a:tabLst>
            </a:pP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Tumour 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like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well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circumscribed polypoid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mass 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white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pearly</a:t>
            </a:r>
            <a:endParaRPr sz="2000" dirty="0">
              <a:latin typeface="Carlito"/>
              <a:cs typeface="Carlito"/>
            </a:endParaRPr>
          </a:p>
          <a:p>
            <a:pPr marL="120904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pink</a:t>
            </a:r>
            <a:endParaRPr sz="2000" dirty="0">
              <a:latin typeface="Carlito"/>
              <a:cs typeface="Carlito"/>
            </a:endParaRPr>
          </a:p>
          <a:p>
            <a:pPr marL="343535" marR="335915" lvl="2" indent="16510">
              <a:lnSpc>
                <a:spcPct val="100000"/>
              </a:lnSpc>
              <a:buFont typeface="Arial"/>
              <a:buChar char="•"/>
              <a:tabLst>
                <a:tab pos="646430" algn="l"/>
                <a:tab pos="647065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presence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calcification,</a:t>
            </a:r>
            <a:r>
              <a:rPr sz="20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typical 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“cottage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cheese”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1911" y="74676"/>
            <a:ext cx="2685415" cy="830580"/>
          </a:xfrm>
          <a:custGeom>
            <a:avLst/>
            <a:gdLst/>
            <a:ahLst/>
            <a:cxnLst/>
            <a:rect l="l" t="t" r="r" b="b"/>
            <a:pathLst>
              <a:path w="2685415" h="830580">
                <a:moveTo>
                  <a:pt x="0" y="830579"/>
                </a:moveTo>
                <a:lnTo>
                  <a:pt x="2685288" y="830579"/>
                </a:lnTo>
                <a:lnTo>
                  <a:pt x="2685288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914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54115" y="92202"/>
            <a:ext cx="1964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Exophytic </a:t>
            </a:r>
            <a:r>
              <a:rPr sz="2400" b="1" spc="-15" dirty="0">
                <a:latin typeface="Carlito"/>
                <a:cs typeface="Carlito"/>
              </a:rPr>
              <a:t> 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nob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81400" y="1066800"/>
            <a:ext cx="4863465" cy="5992495"/>
            <a:chOff x="4094988" y="851916"/>
            <a:chExt cx="4863465" cy="5992495"/>
          </a:xfrm>
        </p:grpSpPr>
        <p:sp>
          <p:nvSpPr>
            <p:cNvPr id="11" name="object 11"/>
            <p:cNvSpPr/>
            <p:nvPr/>
          </p:nvSpPr>
          <p:spPr>
            <a:xfrm>
              <a:off x="5180076" y="931164"/>
              <a:ext cx="3777996" cy="25770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7632" y="851916"/>
              <a:ext cx="3346704" cy="25542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2748" y="954024"/>
              <a:ext cx="3693160" cy="2491740"/>
            </a:xfrm>
            <a:custGeom>
              <a:avLst/>
              <a:gdLst/>
              <a:ahLst/>
              <a:cxnLst/>
              <a:rect l="l" t="t" r="r" b="b"/>
              <a:pathLst>
                <a:path w="3693159" h="2491740">
                  <a:moveTo>
                    <a:pt x="3277361" y="0"/>
                  </a:moveTo>
                  <a:lnTo>
                    <a:pt x="415289" y="0"/>
                  </a:lnTo>
                  <a:lnTo>
                    <a:pt x="366857" y="2793"/>
                  </a:lnTo>
                  <a:lnTo>
                    <a:pt x="320066" y="10967"/>
                  </a:lnTo>
                  <a:lnTo>
                    <a:pt x="275228" y="24210"/>
                  </a:lnTo>
                  <a:lnTo>
                    <a:pt x="232654" y="42209"/>
                  </a:lnTo>
                  <a:lnTo>
                    <a:pt x="192656" y="64654"/>
                  </a:lnTo>
                  <a:lnTo>
                    <a:pt x="155545" y="91233"/>
                  </a:lnTo>
                  <a:lnTo>
                    <a:pt x="121634" y="121634"/>
                  </a:lnTo>
                  <a:lnTo>
                    <a:pt x="91233" y="155545"/>
                  </a:lnTo>
                  <a:lnTo>
                    <a:pt x="64654" y="192656"/>
                  </a:lnTo>
                  <a:lnTo>
                    <a:pt x="42209" y="232654"/>
                  </a:lnTo>
                  <a:lnTo>
                    <a:pt x="24210" y="275228"/>
                  </a:lnTo>
                  <a:lnTo>
                    <a:pt x="10967" y="320066"/>
                  </a:lnTo>
                  <a:lnTo>
                    <a:pt x="2793" y="366857"/>
                  </a:lnTo>
                  <a:lnTo>
                    <a:pt x="0" y="415289"/>
                  </a:lnTo>
                  <a:lnTo>
                    <a:pt x="0" y="2076450"/>
                  </a:lnTo>
                  <a:lnTo>
                    <a:pt x="2793" y="2124882"/>
                  </a:lnTo>
                  <a:lnTo>
                    <a:pt x="10967" y="2171673"/>
                  </a:lnTo>
                  <a:lnTo>
                    <a:pt x="24210" y="2216511"/>
                  </a:lnTo>
                  <a:lnTo>
                    <a:pt x="42209" y="2259085"/>
                  </a:lnTo>
                  <a:lnTo>
                    <a:pt x="64654" y="2299083"/>
                  </a:lnTo>
                  <a:lnTo>
                    <a:pt x="91233" y="2336194"/>
                  </a:lnTo>
                  <a:lnTo>
                    <a:pt x="121634" y="2370105"/>
                  </a:lnTo>
                  <a:lnTo>
                    <a:pt x="155545" y="2400506"/>
                  </a:lnTo>
                  <a:lnTo>
                    <a:pt x="192656" y="2427085"/>
                  </a:lnTo>
                  <a:lnTo>
                    <a:pt x="232654" y="2449530"/>
                  </a:lnTo>
                  <a:lnTo>
                    <a:pt x="275228" y="2467529"/>
                  </a:lnTo>
                  <a:lnTo>
                    <a:pt x="320066" y="2480772"/>
                  </a:lnTo>
                  <a:lnTo>
                    <a:pt x="366857" y="2488946"/>
                  </a:lnTo>
                  <a:lnTo>
                    <a:pt x="415289" y="2491740"/>
                  </a:lnTo>
                  <a:lnTo>
                    <a:pt x="3277361" y="2491740"/>
                  </a:lnTo>
                  <a:lnTo>
                    <a:pt x="3325794" y="2488946"/>
                  </a:lnTo>
                  <a:lnTo>
                    <a:pt x="3372585" y="2480772"/>
                  </a:lnTo>
                  <a:lnTo>
                    <a:pt x="3417423" y="2467529"/>
                  </a:lnTo>
                  <a:lnTo>
                    <a:pt x="3459997" y="2449530"/>
                  </a:lnTo>
                  <a:lnTo>
                    <a:pt x="3499995" y="2427085"/>
                  </a:lnTo>
                  <a:lnTo>
                    <a:pt x="3537106" y="2400506"/>
                  </a:lnTo>
                  <a:lnTo>
                    <a:pt x="3571017" y="2370105"/>
                  </a:lnTo>
                  <a:lnTo>
                    <a:pt x="3601418" y="2336194"/>
                  </a:lnTo>
                  <a:lnTo>
                    <a:pt x="3627997" y="2299083"/>
                  </a:lnTo>
                  <a:lnTo>
                    <a:pt x="3650442" y="2259085"/>
                  </a:lnTo>
                  <a:lnTo>
                    <a:pt x="3668441" y="2216511"/>
                  </a:lnTo>
                  <a:lnTo>
                    <a:pt x="3681684" y="2171673"/>
                  </a:lnTo>
                  <a:lnTo>
                    <a:pt x="3689858" y="2124882"/>
                  </a:lnTo>
                  <a:lnTo>
                    <a:pt x="3692652" y="2076450"/>
                  </a:lnTo>
                  <a:lnTo>
                    <a:pt x="3692652" y="415289"/>
                  </a:lnTo>
                  <a:lnTo>
                    <a:pt x="3689858" y="366857"/>
                  </a:lnTo>
                  <a:lnTo>
                    <a:pt x="3681684" y="320066"/>
                  </a:lnTo>
                  <a:lnTo>
                    <a:pt x="3668441" y="275228"/>
                  </a:lnTo>
                  <a:lnTo>
                    <a:pt x="3650442" y="232654"/>
                  </a:lnTo>
                  <a:lnTo>
                    <a:pt x="3627997" y="192656"/>
                  </a:lnTo>
                  <a:lnTo>
                    <a:pt x="3601418" y="155545"/>
                  </a:lnTo>
                  <a:lnTo>
                    <a:pt x="3571017" y="121634"/>
                  </a:lnTo>
                  <a:lnTo>
                    <a:pt x="3537106" y="91233"/>
                  </a:lnTo>
                  <a:lnTo>
                    <a:pt x="3499995" y="64654"/>
                  </a:lnTo>
                  <a:lnTo>
                    <a:pt x="3459997" y="42209"/>
                  </a:lnTo>
                  <a:lnTo>
                    <a:pt x="3417423" y="24210"/>
                  </a:lnTo>
                  <a:lnTo>
                    <a:pt x="3372585" y="10967"/>
                  </a:lnTo>
                  <a:lnTo>
                    <a:pt x="3325794" y="2793"/>
                  </a:lnTo>
                  <a:lnTo>
                    <a:pt x="327736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9600" y="3488436"/>
              <a:ext cx="2735580" cy="832485"/>
            </a:xfrm>
            <a:custGeom>
              <a:avLst/>
              <a:gdLst/>
              <a:ahLst/>
              <a:cxnLst/>
              <a:rect l="l" t="t" r="r" b="b"/>
              <a:pathLst>
                <a:path w="2735579" h="832485">
                  <a:moveTo>
                    <a:pt x="0" y="832103"/>
                  </a:moveTo>
                  <a:lnTo>
                    <a:pt x="2735579" y="832103"/>
                  </a:lnTo>
                  <a:lnTo>
                    <a:pt x="2735579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9143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94988" y="4267198"/>
              <a:ext cx="3415284" cy="25770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40708" y="4553712"/>
              <a:ext cx="3403091" cy="1822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7660" y="4290060"/>
              <a:ext cx="3329940" cy="2491740"/>
            </a:xfrm>
            <a:custGeom>
              <a:avLst/>
              <a:gdLst/>
              <a:ahLst/>
              <a:cxnLst/>
              <a:rect l="l" t="t" r="r" b="b"/>
              <a:pathLst>
                <a:path w="3329940" h="2491740">
                  <a:moveTo>
                    <a:pt x="2914649" y="0"/>
                  </a:moveTo>
                  <a:lnTo>
                    <a:pt x="415289" y="0"/>
                  </a:lnTo>
                  <a:lnTo>
                    <a:pt x="366857" y="2793"/>
                  </a:lnTo>
                  <a:lnTo>
                    <a:pt x="320066" y="10967"/>
                  </a:lnTo>
                  <a:lnTo>
                    <a:pt x="275228" y="24210"/>
                  </a:lnTo>
                  <a:lnTo>
                    <a:pt x="232654" y="42209"/>
                  </a:lnTo>
                  <a:lnTo>
                    <a:pt x="192656" y="64654"/>
                  </a:lnTo>
                  <a:lnTo>
                    <a:pt x="155545" y="91233"/>
                  </a:lnTo>
                  <a:lnTo>
                    <a:pt x="121634" y="121634"/>
                  </a:lnTo>
                  <a:lnTo>
                    <a:pt x="91233" y="155545"/>
                  </a:lnTo>
                  <a:lnTo>
                    <a:pt x="64654" y="192656"/>
                  </a:lnTo>
                  <a:lnTo>
                    <a:pt x="42209" y="232654"/>
                  </a:lnTo>
                  <a:lnTo>
                    <a:pt x="24210" y="275228"/>
                  </a:lnTo>
                  <a:lnTo>
                    <a:pt x="10967" y="320066"/>
                  </a:lnTo>
                  <a:lnTo>
                    <a:pt x="2793" y="366857"/>
                  </a:lnTo>
                  <a:lnTo>
                    <a:pt x="0" y="415289"/>
                  </a:lnTo>
                  <a:lnTo>
                    <a:pt x="0" y="2076437"/>
                  </a:lnTo>
                  <a:lnTo>
                    <a:pt x="2793" y="2124869"/>
                  </a:lnTo>
                  <a:lnTo>
                    <a:pt x="10967" y="2171661"/>
                  </a:lnTo>
                  <a:lnTo>
                    <a:pt x="24210" y="2216500"/>
                  </a:lnTo>
                  <a:lnTo>
                    <a:pt x="42209" y="2259075"/>
                  </a:lnTo>
                  <a:lnTo>
                    <a:pt x="64654" y="2299074"/>
                  </a:lnTo>
                  <a:lnTo>
                    <a:pt x="91233" y="2336186"/>
                  </a:lnTo>
                  <a:lnTo>
                    <a:pt x="121634" y="2370099"/>
                  </a:lnTo>
                  <a:lnTo>
                    <a:pt x="155545" y="2400501"/>
                  </a:lnTo>
                  <a:lnTo>
                    <a:pt x="192656" y="2427081"/>
                  </a:lnTo>
                  <a:lnTo>
                    <a:pt x="232654" y="2449527"/>
                  </a:lnTo>
                  <a:lnTo>
                    <a:pt x="275228" y="2467528"/>
                  </a:lnTo>
                  <a:lnTo>
                    <a:pt x="320066" y="2480771"/>
                  </a:lnTo>
                  <a:lnTo>
                    <a:pt x="366857" y="2488945"/>
                  </a:lnTo>
                  <a:lnTo>
                    <a:pt x="415289" y="2491740"/>
                  </a:lnTo>
                  <a:lnTo>
                    <a:pt x="2914649" y="2491740"/>
                  </a:lnTo>
                  <a:lnTo>
                    <a:pt x="2963082" y="2488945"/>
                  </a:lnTo>
                  <a:lnTo>
                    <a:pt x="3009873" y="2480771"/>
                  </a:lnTo>
                  <a:lnTo>
                    <a:pt x="3054711" y="2467528"/>
                  </a:lnTo>
                  <a:lnTo>
                    <a:pt x="3097285" y="2449527"/>
                  </a:lnTo>
                  <a:lnTo>
                    <a:pt x="3137283" y="2427081"/>
                  </a:lnTo>
                  <a:lnTo>
                    <a:pt x="3174394" y="2400501"/>
                  </a:lnTo>
                  <a:lnTo>
                    <a:pt x="3208305" y="2370099"/>
                  </a:lnTo>
                  <a:lnTo>
                    <a:pt x="3238706" y="2336186"/>
                  </a:lnTo>
                  <a:lnTo>
                    <a:pt x="3265285" y="2299074"/>
                  </a:lnTo>
                  <a:lnTo>
                    <a:pt x="3287730" y="2259075"/>
                  </a:lnTo>
                  <a:lnTo>
                    <a:pt x="3305729" y="2216500"/>
                  </a:lnTo>
                  <a:lnTo>
                    <a:pt x="3318972" y="2171661"/>
                  </a:lnTo>
                  <a:lnTo>
                    <a:pt x="3327146" y="2124869"/>
                  </a:lnTo>
                  <a:lnTo>
                    <a:pt x="3329940" y="2076437"/>
                  </a:lnTo>
                  <a:lnTo>
                    <a:pt x="3329940" y="415289"/>
                  </a:lnTo>
                  <a:lnTo>
                    <a:pt x="3327146" y="366857"/>
                  </a:lnTo>
                  <a:lnTo>
                    <a:pt x="3318972" y="320066"/>
                  </a:lnTo>
                  <a:lnTo>
                    <a:pt x="3305729" y="275228"/>
                  </a:lnTo>
                  <a:lnTo>
                    <a:pt x="3287730" y="232654"/>
                  </a:lnTo>
                  <a:lnTo>
                    <a:pt x="3265285" y="192656"/>
                  </a:lnTo>
                  <a:lnTo>
                    <a:pt x="3238706" y="155545"/>
                  </a:lnTo>
                  <a:lnTo>
                    <a:pt x="3208305" y="121634"/>
                  </a:lnTo>
                  <a:lnTo>
                    <a:pt x="3174394" y="91233"/>
                  </a:lnTo>
                  <a:lnTo>
                    <a:pt x="3137283" y="64654"/>
                  </a:lnTo>
                  <a:lnTo>
                    <a:pt x="3097285" y="42209"/>
                  </a:lnTo>
                  <a:lnTo>
                    <a:pt x="3054711" y="24210"/>
                  </a:lnTo>
                  <a:lnTo>
                    <a:pt x="3009873" y="10967"/>
                  </a:lnTo>
                  <a:lnTo>
                    <a:pt x="2963082" y="2793"/>
                  </a:lnTo>
                  <a:lnTo>
                    <a:pt x="291464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95800" y="597312"/>
            <a:ext cx="4160520" cy="6260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1470" marR="5080" indent="-2927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95755" algn="l"/>
                <a:tab pos="1596390" algn="l"/>
              </a:tabLst>
            </a:pPr>
            <a:endParaRPr lang="en-US" sz="2000" spc="-20" dirty="0" smtClean="0">
              <a:solidFill>
                <a:srgbClr val="FFFFFF"/>
              </a:solidFill>
              <a:latin typeface="Carlito"/>
              <a:cs typeface="Carlito"/>
            </a:endParaRPr>
          </a:p>
          <a:p>
            <a:pPr marL="1601470" marR="5080" indent="-292735">
              <a:lnSpc>
                <a:spcPct val="100000"/>
              </a:lnSpc>
              <a:spcBef>
                <a:spcPts val="100"/>
              </a:spcBef>
              <a:tabLst>
                <a:tab pos="1595755" algn="l"/>
                <a:tab pos="1596390" algn="l"/>
              </a:tabLst>
            </a:pPr>
            <a:endParaRPr lang="en-US" sz="2000" spc="-20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1601470" marR="5080" indent="-2927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95755" algn="l"/>
                <a:tab pos="1596390" algn="l"/>
              </a:tabLst>
            </a:pPr>
            <a:r>
              <a:rPr sz="2000" spc="-20" dirty="0" smtClean="0">
                <a:solidFill>
                  <a:srgbClr val="FFFFFF"/>
                </a:solidFill>
                <a:latin typeface="Carlito"/>
                <a:cs typeface="Carlito"/>
              </a:rPr>
              <a:t>Grows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outwards</a:t>
            </a:r>
            <a:r>
              <a:rPr sz="20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separate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retina</a:t>
            </a:r>
            <a:r>
              <a:rPr sz="20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</a:t>
            </a:r>
            <a:endParaRPr sz="2000" dirty="0">
              <a:latin typeface="Carlito"/>
              <a:cs typeface="Carlito"/>
            </a:endParaRPr>
          </a:p>
          <a:p>
            <a:pPr marL="24003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choroid</a:t>
            </a:r>
            <a:endParaRPr sz="2000" dirty="0">
              <a:latin typeface="Carlito"/>
              <a:cs typeface="Carlito"/>
            </a:endParaRPr>
          </a:p>
          <a:p>
            <a:pPr marL="1836420" marR="244475" lvl="1" indent="-15430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969135" algn="l"/>
                <a:tab pos="1969770" algn="l"/>
              </a:tabLst>
            </a:pPr>
            <a:r>
              <a:rPr sz="2000" dirty="0"/>
              <a:t>	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Appearance of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exudative</a:t>
            </a:r>
            <a:r>
              <a:rPr sz="20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retinal</a:t>
            </a:r>
            <a:endParaRPr sz="2000" dirty="0">
              <a:latin typeface="Carlito"/>
              <a:cs typeface="Carlito"/>
            </a:endParaRPr>
          </a:p>
          <a:p>
            <a:pPr marL="212153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detachment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latin typeface="Carlito"/>
              <a:cs typeface="Carlito"/>
            </a:endParaRPr>
          </a:p>
          <a:p>
            <a:pPr marL="299085" marR="1561465">
              <a:lnSpc>
                <a:spcPct val="100000"/>
              </a:lnSpc>
            </a:pPr>
            <a:endParaRPr lang="en-US" sz="2400" b="1" u="heavy" spc="-5" dirty="0" smtClean="0">
              <a:uFill>
                <a:solidFill>
                  <a:srgbClr val="000000"/>
                </a:solidFill>
              </a:uFill>
              <a:latin typeface="Carlito"/>
              <a:cs typeface="Carlito"/>
            </a:endParaRPr>
          </a:p>
          <a:p>
            <a:pPr marL="299085" marR="1561465">
              <a:lnSpc>
                <a:spcPct val="100000"/>
              </a:lnSpc>
            </a:pPr>
            <a:endParaRPr lang="en-US" sz="2400" b="1" u="heavy" spc="-5" dirty="0">
              <a:uFill>
                <a:solidFill>
                  <a:srgbClr val="000000"/>
                </a:solidFill>
              </a:uFill>
              <a:latin typeface="Carlito"/>
              <a:cs typeface="Carlito"/>
            </a:endParaRPr>
          </a:p>
          <a:p>
            <a:pPr marL="299085" marR="1561465">
              <a:lnSpc>
                <a:spcPct val="100000"/>
              </a:lnSpc>
            </a:pPr>
            <a:r>
              <a:rPr sz="2400" b="1" u="heavy" spc="-5" dirty="0" smtClean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Diffuse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infiltrating </a:t>
            </a:r>
            <a:r>
              <a:rPr sz="2400" b="1" spc="-15" dirty="0">
                <a:latin typeface="Carlito"/>
                <a:cs typeface="Carlito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tumours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Carlito"/>
              <a:cs typeface="Carlito"/>
            </a:endParaRPr>
          </a:p>
          <a:p>
            <a:pPr marL="390525" marR="1332230" indent="-390525">
              <a:lnSpc>
                <a:spcPct val="100000"/>
              </a:lnSpc>
              <a:buFont typeface="Arial"/>
              <a:buChar char="•"/>
              <a:tabLst>
                <a:tab pos="390525" algn="l"/>
                <a:tab pos="391160" algn="l"/>
              </a:tabLst>
            </a:pPr>
            <a:r>
              <a:rPr spc="-5" dirty="0">
                <a:solidFill>
                  <a:srgbClr val="FFFFFF"/>
                </a:solidFill>
                <a:latin typeface="Carlito"/>
                <a:cs typeface="Carlito"/>
              </a:rPr>
              <a:t>Placoid 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thickness</a:t>
            </a:r>
            <a:r>
              <a:rPr spc="-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retina 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pc="-10" dirty="0">
                <a:solidFill>
                  <a:srgbClr val="FFFFFF"/>
                </a:solidFill>
                <a:latin typeface="Carlito"/>
                <a:cs typeface="Carlito"/>
              </a:rPr>
              <a:t>not</a:t>
            </a:r>
            <a:r>
              <a:rPr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dirty="0">
              <a:latin typeface="Carlito"/>
              <a:cs typeface="Carlito"/>
            </a:endParaRPr>
          </a:p>
          <a:p>
            <a:pPr marL="129159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  <a:latin typeface="Carlito"/>
                <a:cs typeface="Carlito"/>
              </a:rPr>
              <a:t>mass</a:t>
            </a:r>
            <a:endParaRPr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FFFFFF"/>
                </a:solidFill>
                <a:latin typeface="Carlito"/>
                <a:cs typeface="Carlito"/>
              </a:rPr>
              <a:t>Usually diagnose</a:t>
            </a:r>
            <a:r>
              <a:rPr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pc="-15" dirty="0">
                <a:solidFill>
                  <a:srgbClr val="FFFFFF"/>
                </a:solidFill>
                <a:latin typeface="Carlito"/>
                <a:cs typeface="Carlito"/>
              </a:rPr>
              <a:t>lat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Classification-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u="heavy" spc="-30" dirty="0" err="1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Tumours</a:t>
            </a:r>
            <a:r>
              <a:rPr lang="en-US" b="1" u="heavy" spc="-3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</a:t>
            </a:r>
            <a:r>
              <a:rPr lang="en-US" b="1" u="heavy" spc="-1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choroid-</a:t>
            </a:r>
          </a:p>
          <a:p>
            <a:r>
              <a:rPr lang="en-US" spc="-5" dirty="0" smtClean="0">
                <a:solidFill>
                  <a:srgbClr val="00B050"/>
                </a:solidFill>
                <a:latin typeface="Carlito"/>
                <a:cs typeface="Carlito"/>
              </a:rPr>
              <a:t>     Benign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buNone/>
            </a:pPr>
            <a:r>
              <a:rPr lang="en-US" spc="-5" dirty="0" smtClean="0">
                <a:latin typeface="Carlito"/>
                <a:cs typeface="Carlito"/>
              </a:rPr>
              <a:t>           1)</a:t>
            </a:r>
            <a:r>
              <a:rPr lang="en-US" spc="25" dirty="0" smtClean="0">
                <a:latin typeface="Carlito"/>
                <a:cs typeface="Carlito"/>
              </a:rPr>
              <a:t> </a:t>
            </a:r>
            <a:r>
              <a:rPr lang="en-US" spc="-10" dirty="0" err="1" smtClean="0">
                <a:latin typeface="Carlito"/>
                <a:cs typeface="Carlito"/>
              </a:rPr>
              <a:t>naevus</a:t>
            </a:r>
            <a:r>
              <a:rPr lang="en-US" dirty="0" smtClean="0">
                <a:latin typeface="Carlito"/>
                <a:cs typeface="Carlito"/>
              </a:rPr>
              <a:t> 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buNone/>
            </a:pPr>
            <a:r>
              <a:rPr lang="en-US" dirty="0" smtClean="0">
                <a:latin typeface="Carlito"/>
                <a:cs typeface="Carlito"/>
              </a:rPr>
              <a:t>  </a:t>
            </a:r>
            <a:r>
              <a:rPr lang="en-US" spc="-5" dirty="0" smtClean="0">
                <a:latin typeface="Carlito"/>
                <a:cs typeface="Carlito"/>
              </a:rPr>
              <a:t>         2)</a:t>
            </a:r>
            <a:r>
              <a:rPr lang="en-US" spc="-5" dirty="0" err="1" smtClean="0">
                <a:latin typeface="Carlito"/>
                <a:cs typeface="Carlito"/>
              </a:rPr>
              <a:t>hemangioma</a:t>
            </a:r>
            <a:endParaRPr lang="en-US" spc="-5" dirty="0" smtClean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None/>
            </a:pPr>
            <a:r>
              <a:rPr lang="en-US" spc="-10" dirty="0" smtClean="0">
                <a:latin typeface="Carlito"/>
                <a:cs typeface="Carlito"/>
              </a:rPr>
              <a:t>           3)</a:t>
            </a:r>
            <a:r>
              <a:rPr lang="en-US" spc="-10" dirty="0" err="1" smtClean="0">
                <a:latin typeface="Carlito"/>
                <a:cs typeface="Carlito"/>
              </a:rPr>
              <a:t>melanocytoma</a:t>
            </a:r>
            <a:endParaRPr lang="en-US" spc="-10" dirty="0" smtClean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None/>
            </a:pPr>
            <a:endParaRPr lang="en-US" spc="-10" dirty="0" smtClean="0">
              <a:solidFill>
                <a:srgbClr val="00B050"/>
              </a:solidFill>
              <a:latin typeface="Carlito"/>
              <a:cs typeface="Carlito"/>
            </a:endParaRPr>
          </a:p>
          <a:p>
            <a:pPr marL="12700" marR="5080" indent="890269">
              <a:lnSpc>
                <a:spcPct val="110000"/>
              </a:lnSpc>
              <a:spcBef>
                <a:spcPts val="95"/>
              </a:spcBef>
              <a:buNone/>
              <a:tabLst>
                <a:tab pos="1638300" algn="l"/>
              </a:tabLst>
            </a:pPr>
            <a:r>
              <a:rPr lang="en-US" spc="-10" dirty="0" smtClean="0">
                <a:solidFill>
                  <a:srgbClr val="00B050"/>
                </a:solidFill>
                <a:latin typeface="Carlito"/>
                <a:cs typeface="Carlito"/>
              </a:rPr>
              <a:t>Malignant</a:t>
            </a:r>
          </a:p>
          <a:p>
            <a:pPr marL="12700" marR="5080" indent="890269">
              <a:lnSpc>
                <a:spcPct val="110000"/>
              </a:lnSpc>
              <a:spcBef>
                <a:spcPts val="95"/>
              </a:spcBef>
              <a:buNone/>
              <a:tabLst>
                <a:tab pos="1638300" algn="l"/>
              </a:tabLst>
            </a:pPr>
            <a:r>
              <a:rPr lang="en-US" spc="-5" dirty="0" smtClean="0">
                <a:latin typeface="Carlito"/>
                <a:cs typeface="Carlito"/>
              </a:rPr>
              <a:t>1)</a:t>
            </a:r>
            <a:r>
              <a:rPr lang="en-US" spc="-15" dirty="0" smtClean="0">
                <a:latin typeface="Carlito"/>
                <a:cs typeface="Carlito"/>
              </a:rPr>
              <a:t>    </a:t>
            </a:r>
            <a:r>
              <a:rPr lang="en-US" spc="-5" dirty="0" smtClean="0">
                <a:latin typeface="Carlito"/>
                <a:cs typeface="Carlito"/>
              </a:rPr>
              <a:t>melanoma</a:t>
            </a:r>
            <a:endParaRPr lang="en-US" dirty="0" smtClean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5801" y="2590800"/>
            <a:ext cx="4648200" cy="3763963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b="1" u="heavy" spc="-30" dirty="0" err="1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Tumours</a:t>
            </a:r>
            <a:r>
              <a:rPr lang="en-US" sz="2700" b="1" u="heavy" spc="-3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n-US" sz="2700" b="1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</a:t>
            </a:r>
            <a:r>
              <a:rPr lang="en-US" sz="2700" b="1" u="heavy" spc="-5" dirty="0" err="1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ciliary</a:t>
            </a:r>
            <a:r>
              <a:rPr lang="en-US" sz="2700" b="1" u="heavy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n-US" sz="2700" b="1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body</a:t>
            </a:r>
            <a:r>
              <a:rPr lang="en-US" sz="2700" b="1" spc="2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n-US" sz="2700" dirty="0" smtClean="0">
                <a:solidFill>
                  <a:srgbClr val="FF0000"/>
                </a:solidFill>
                <a:latin typeface="Carlito"/>
                <a:cs typeface="Carlito"/>
              </a:rPr>
              <a:t>:</a:t>
            </a:r>
          </a:p>
          <a:p>
            <a:pPr marL="400685">
              <a:lnSpc>
                <a:spcPct val="100000"/>
              </a:lnSpc>
              <a:spcBef>
                <a:spcPts val="320"/>
              </a:spcBef>
            </a:pPr>
            <a:r>
              <a:rPr lang="en-US" sz="2800" spc="-5" dirty="0" smtClean="0">
                <a:solidFill>
                  <a:srgbClr val="00B050"/>
                </a:solidFill>
                <a:latin typeface="Carlito"/>
                <a:cs typeface="Carlito"/>
              </a:rPr>
              <a:t>Benign</a:t>
            </a:r>
            <a:r>
              <a:rPr lang="en-US" sz="2800" spc="5" dirty="0" smtClean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lang="en-US" sz="2800" spc="-5" dirty="0" smtClean="0">
                <a:solidFill>
                  <a:srgbClr val="00B050"/>
                </a:solidFill>
                <a:latin typeface="Carlito"/>
                <a:cs typeface="Carlito"/>
              </a:rPr>
              <a:t>:</a:t>
            </a:r>
            <a:endParaRPr lang="en-US" sz="2800" dirty="0" smtClean="0">
              <a:solidFill>
                <a:srgbClr val="00B050"/>
              </a:solidFill>
              <a:latin typeface="Carlito"/>
              <a:cs typeface="Carlito"/>
            </a:endParaRPr>
          </a:p>
          <a:p>
            <a:pPr marL="866775" lvl="1" indent="-368935">
              <a:lnSpc>
                <a:spcPct val="100000"/>
              </a:lnSpc>
              <a:spcBef>
                <a:spcPts val="335"/>
              </a:spcBef>
              <a:buAutoNum type="arabicParenR"/>
              <a:tabLst>
                <a:tab pos="867410" algn="l"/>
              </a:tabLst>
            </a:pPr>
            <a:r>
              <a:rPr lang="en-US" sz="2800" spc="-10" dirty="0" smtClean="0">
                <a:latin typeface="Carlito"/>
                <a:cs typeface="Carlito"/>
              </a:rPr>
              <a:t>hyperplasia</a:t>
            </a:r>
            <a:endParaRPr lang="en-US" sz="2800" dirty="0" smtClean="0">
              <a:latin typeface="Carlito"/>
              <a:cs typeface="Carlito"/>
            </a:endParaRPr>
          </a:p>
          <a:p>
            <a:pPr marL="469900" marR="595630" lvl="1">
              <a:lnSpc>
                <a:spcPts val="3020"/>
              </a:lnSpc>
              <a:spcBef>
                <a:spcPts val="725"/>
              </a:spcBef>
              <a:buNone/>
              <a:tabLst>
                <a:tab pos="840740" algn="l"/>
              </a:tabLst>
            </a:pPr>
            <a:r>
              <a:rPr lang="en-US" sz="2800" spc="-10" dirty="0" smtClean="0">
                <a:latin typeface="Carlito"/>
                <a:cs typeface="Carlito"/>
              </a:rPr>
              <a:t>    2)benign </a:t>
            </a:r>
            <a:r>
              <a:rPr lang="en-US" sz="2800" spc="-20" dirty="0" smtClean="0">
                <a:latin typeface="Carlito"/>
                <a:cs typeface="Carlito"/>
              </a:rPr>
              <a:t>cyst  </a:t>
            </a:r>
            <a:r>
              <a:rPr lang="en-US" sz="2800" spc="-10" dirty="0" smtClean="0">
                <a:latin typeface="Carlito"/>
                <a:cs typeface="Carlito"/>
              </a:rPr>
              <a:t>3)</a:t>
            </a:r>
            <a:r>
              <a:rPr lang="en-US" sz="2800" spc="-10" dirty="0" err="1" smtClean="0">
                <a:latin typeface="Carlito"/>
                <a:cs typeface="Carlito"/>
              </a:rPr>
              <a:t>medulloepithelioma</a:t>
            </a:r>
            <a:endParaRPr lang="en-US" sz="2800" dirty="0" smtClean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295"/>
              </a:spcBef>
              <a:tabLst>
                <a:tab pos="2350770" algn="l"/>
              </a:tabLst>
            </a:pPr>
            <a:r>
              <a:rPr lang="en-US" sz="2800" spc="-10" dirty="0" smtClean="0">
                <a:solidFill>
                  <a:srgbClr val="00B050"/>
                </a:solidFill>
                <a:latin typeface="Carlito"/>
                <a:cs typeface="Carlito"/>
              </a:rPr>
              <a:t>Malignant</a:t>
            </a:r>
            <a:r>
              <a:rPr lang="en-US" sz="2800" spc="20" dirty="0" smtClean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lang="en-US" sz="2800" spc="-5" dirty="0" smtClean="0">
                <a:solidFill>
                  <a:srgbClr val="00B050"/>
                </a:solidFill>
                <a:latin typeface="Carlito"/>
                <a:cs typeface="Carlito"/>
              </a:rPr>
              <a:t>:</a:t>
            </a:r>
          </a:p>
          <a:p>
            <a:pPr marL="469900">
              <a:lnSpc>
                <a:spcPct val="100000"/>
              </a:lnSpc>
              <a:spcBef>
                <a:spcPts val="295"/>
              </a:spcBef>
              <a:buNone/>
              <a:tabLst>
                <a:tab pos="2350770" algn="l"/>
              </a:tabLst>
            </a:pPr>
            <a:r>
              <a:rPr lang="en-US" sz="2800" spc="-5" dirty="0" smtClean="0">
                <a:latin typeface="Carlito"/>
                <a:cs typeface="Carlito"/>
              </a:rPr>
              <a:t>    1)</a:t>
            </a:r>
            <a:r>
              <a:rPr lang="en-US" sz="2800" spc="-50" dirty="0" smtClean="0">
                <a:latin typeface="Carlito"/>
                <a:cs typeface="Carlito"/>
              </a:rPr>
              <a:t> </a:t>
            </a:r>
            <a:r>
              <a:rPr lang="en-US" sz="2800" spc="-5" dirty="0" smtClean="0">
                <a:latin typeface="Carlito"/>
                <a:cs typeface="Carlito"/>
              </a:rPr>
              <a:t>melanoma</a:t>
            </a:r>
            <a:endParaRPr lang="en-US" sz="2800" dirty="0" smtClean="0">
              <a:latin typeface="Carlito"/>
              <a:cs typeface="Carlito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Endophytic</a:t>
            </a:r>
            <a:r>
              <a:rPr lang="en-US" dirty="0" smtClean="0"/>
              <a:t>                </a:t>
            </a:r>
            <a:r>
              <a:rPr lang="en-US" dirty="0" err="1" smtClean="0"/>
              <a:t>Exophytic</a:t>
            </a:r>
            <a:endParaRPr lang="en-US" dirty="0"/>
          </a:p>
        </p:txBody>
      </p:sp>
      <p:sp>
        <p:nvSpPr>
          <p:cNvPr id="5" name="object 19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20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602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7695565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375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When </a:t>
            </a:r>
            <a:r>
              <a:rPr sz="3200" spc="-10" dirty="0">
                <a:latin typeface="Carlito"/>
                <a:cs typeface="Carlito"/>
              </a:rPr>
              <a:t>left </a:t>
            </a:r>
            <a:r>
              <a:rPr sz="3200" spc="-15" dirty="0">
                <a:latin typeface="Carlito"/>
                <a:cs typeface="Carlito"/>
              </a:rPr>
              <a:t>untreated, </a:t>
            </a:r>
            <a:r>
              <a:rPr sz="3200" spc="-5" dirty="0">
                <a:latin typeface="Carlito"/>
                <a:cs typeface="Carlito"/>
              </a:rPr>
              <a:t>some </a:t>
            </a:r>
            <a:r>
              <a:rPr sz="3200" spc="-10" dirty="0">
                <a:latin typeface="Carlito"/>
                <a:cs typeface="Carlito"/>
              </a:rPr>
              <a:t>patient </a:t>
            </a:r>
            <a:r>
              <a:rPr sz="3200" spc="-20" dirty="0">
                <a:latin typeface="Carlito"/>
                <a:cs typeface="Carlito"/>
              </a:rPr>
              <a:t>may  </a:t>
            </a:r>
            <a:r>
              <a:rPr sz="3200" spc="-10" dirty="0">
                <a:latin typeface="Carlito"/>
                <a:cs typeface="Carlito"/>
              </a:rPr>
              <a:t>present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15" dirty="0">
                <a:latin typeface="Carlito"/>
                <a:cs typeface="Carlito"/>
              </a:rPr>
              <a:t>severe </a:t>
            </a:r>
            <a:r>
              <a:rPr sz="3200" spc="-5" dirty="0">
                <a:latin typeface="Carlito"/>
                <a:cs typeface="Carlito"/>
              </a:rPr>
              <a:t>pain, redness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15" dirty="0">
                <a:latin typeface="Carlito"/>
                <a:cs typeface="Carlito"/>
              </a:rPr>
              <a:t>watering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These </a:t>
            </a:r>
            <a:r>
              <a:rPr sz="3200" spc="-15" dirty="0">
                <a:latin typeface="Carlito"/>
                <a:cs typeface="Carlito"/>
              </a:rPr>
              <a:t>symptoms </a:t>
            </a:r>
            <a:r>
              <a:rPr sz="3200" spc="-5" dirty="0">
                <a:latin typeface="Carlito"/>
                <a:cs typeface="Carlito"/>
              </a:rPr>
              <a:t>occur either </a:t>
            </a:r>
            <a:r>
              <a:rPr sz="3200" dirty="0">
                <a:latin typeface="Carlito"/>
                <a:cs typeface="Carlito"/>
              </a:rPr>
              <a:t>due </a:t>
            </a:r>
            <a:r>
              <a:rPr sz="3200" spc="-15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acute  </a:t>
            </a:r>
            <a:r>
              <a:rPr sz="3200" spc="-5" dirty="0">
                <a:latin typeface="Carlito"/>
                <a:cs typeface="Carlito"/>
              </a:rPr>
              <a:t>secondary glaucoma or apparent </a:t>
            </a:r>
            <a:r>
              <a:rPr sz="3200" spc="-10" dirty="0">
                <a:latin typeface="Carlito"/>
                <a:cs typeface="Carlito"/>
              </a:rPr>
              <a:t>intraocular  </a:t>
            </a:r>
            <a:r>
              <a:rPr sz="3200" spc="-5" dirty="0">
                <a:latin typeface="Carlito"/>
                <a:cs typeface="Carlito"/>
              </a:rPr>
              <a:t>inflammation or orbital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cellulitis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32204" y="705612"/>
            <a:ext cx="3046730" cy="669290"/>
            <a:chOff x="1632204" y="705612"/>
            <a:chExt cx="3046730" cy="669290"/>
          </a:xfrm>
        </p:grpSpPr>
        <p:sp>
          <p:nvSpPr>
            <p:cNvPr id="4" name="object 4"/>
            <p:cNvSpPr/>
            <p:nvPr/>
          </p:nvSpPr>
          <p:spPr>
            <a:xfrm>
              <a:off x="1632204" y="705612"/>
              <a:ext cx="3012947" cy="6690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50492" y="790956"/>
              <a:ext cx="3028187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4876" y="728472"/>
            <a:ext cx="5945124" cy="418063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13970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100"/>
              </a:spcBef>
            </a:pPr>
            <a:r>
              <a:rPr sz="1800" spc="-10" dirty="0">
                <a:solidFill>
                  <a:srgbClr val="FFFFFF"/>
                </a:solidFill>
              </a:rPr>
              <a:t>Painful red </a:t>
            </a:r>
            <a:r>
              <a:rPr sz="1800" spc="-15" dirty="0">
                <a:solidFill>
                  <a:srgbClr val="FFFFFF"/>
                </a:solidFill>
              </a:rPr>
              <a:t>eye</a:t>
            </a:r>
            <a:r>
              <a:rPr sz="1800" spc="1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presentation</a:t>
            </a:r>
            <a:endParaRPr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304800"/>
            <a:ext cx="8055609" cy="5444448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09"/>
              </a:spcBef>
              <a:tabLst>
                <a:tab pos="355600" algn="l"/>
                <a:tab pos="356235" algn="l"/>
              </a:tabLst>
            </a:pPr>
            <a:r>
              <a:rPr lang="en-US" sz="3200" spc="-15" dirty="0" smtClean="0">
                <a:solidFill>
                  <a:srgbClr val="FFFF00"/>
                </a:solidFill>
                <a:latin typeface="Carlito"/>
                <a:cs typeface="Carlito"/>
              </a:rPr>
              <a:t>2.</a:t>
            </a:r>
            <a:r>
              <a:rPr sz="3200" spc="-15" dirty="0" smtClean="0">
                <a:solidFill>
                  <a:srgbClr val="FFFF00"/>
                </a:solidFill>
                <a:latin typeface="Carlito"/>
                <a:cs typeface="Carlito"/>
              </a:rPr>
              <a:t>Stage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of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extraocular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Carlito"/>
                <a:cs typeface="Carlito"/>
              </a:rPr>
              <a:t>extension</a:t>
            </a:r>
            <a:endParaRPr sz="3200" dirty="0">
              <a:solidFill>
                <a:srgbClr val="FFFF00"/>
              </a:solidFill>
              <a:latin typeface="Carlito"/>
              <a:cs typeface="Carlito"/>
            </a:endParaRPr>
          </a:p>
          <a:p>
            <a:pPr marL="756285" marR="487680" lvl="1" indent="-287020">
              <a:lnSpc>
                <a:spcPts val="3020"/>
              </a:lnSpc>
              <a:spcBef>
                <a:spcPts val="7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rlito"/>
                <a:cs typeface="Carlito"/>
              </a:rPr>
              <a:t>progressive </a:t>
            </a:r>
            <a:r>
              <a:rPr sz="2800" spc="-15" dirty="0">
                <a:latin typeface="Carlito"/>
                <a:cs typeface="Carlito"/>
              </a:rPr>
              <a:t>enlargement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40" dirty="0">
                <a:latin typeface="Carlito"/>
                <a:cs typeface="Carlito"/>
              </a:rPr>
              <a:t>tumour, </a:t>
            </a:r>
            <a:r>
              <a:rPr sz="2800" spc="-5" dirty="0">
                <a:latin typeface="Carlito"/>
                <a:cs typeface="Carlito"/>
              </a:rPr>
              <a:t>the globe  </a:t>
            </a:r>
            <a:r>
              <a:rPr sz="2800" spc="-25" dirty="0">
                <a:latin typeface="Carlito"/>
                <a:cs typeface="Carlito"/>
              </a:rPr>
              <a:t>burst </a:t>
            </a:r>
            <a:r>
              <a:rPr sz="2800" spc="-15" dirty="0">
                <a:latin typeface="Carlito"/>
                <a:cs typeface="Carlito"/>
              </a:rPr>
              <a:t>through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sclera, </a:t>
            </a:r>
            <a:r>
              <a:rPr sz="2800" spc="-10" dirty="0">
                <a:latin typeface="Carlito"/>
                <a:cs typeface="Carlito"/>
              </a:rPr>
              <a:t>usually near limbus or  optic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disc</a:t>
            </a:r>
            <a:endParaRPr sz="2800" dirty="0">
              <a:latin typeface="Carlito"/>
              <a:cs typeface="Carlito"/>
            </a:endParaRPr>
          </a:p>
          <a:p>
            <a:pPr marL="756285" marR="458470" lvl="1" indent="-287020">
              <a:lnSpc>
                <a:spcPts val="303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rlito"/>
                <a:cs typeface="Carlito"/>
              </a:rPr>
              <a:t>followed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20" dirty="0">
                <a:latin typeface="Carlito"/>
                <a:cs typeface="Carlito"/>
              </a:rPr>
              <a:t>rapid </a:t>
            </a:r>
            <a:r>
              <a:rPr sz="2800" spc="-15" dirty="0">
                <a:latin typeface="Carlito"/>
                <a:cs typeface="Carlito"/>
              </a:rPr>
              <a:t>fungation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involvement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15" dirty="0">
                <a:latin typeface="Carlito"/>
                <a:cs typeface="Carlito"/>
              </a:rPr>
              <a:t>extraocular </a:t>
            </a:r>
            <a:r>
              <a:rPr sz="2800" spc="-5" dirty="0">
                <a:latin typeface="Carlito"/>
                <a:cs typeface="Carlito"/>
              </a:rPr>
              <a:t>tissue </a:t>
            </a:r>
            <a:r>
              <a:rPr sz="2800" spc="-10" dirty="0">
                <a:latin typeface="Carlito"/>
                <a:cs typeface="Carlito"/>
              </a:rPr>
              <a:t>resulting </a:t>
            </a:r>
            <a:r>
              <a:rPr sz="2800" spc="-5" dirty="0">
                <a:latin typeface="Carlito"/>
                <a:cs typeface="Carlito"/>
              </a:rPr>
              <a:t>in mark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proptosis.</a:t>
            </a: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20"/>
              </a:spcBef>
              <a:tabLst>
                <a:tab pos="355600" algn="l"/>
                <a:tab pos="356235" algn="l"/>
              </a:tabLst>
            </a:pPr>
            <a:r>
              <a:rPr lang="en-US" sz="3200" spc="-15" dirty="0" smtClean="0">
                <a:solidFill>
                  <a:srgbClr val="FFFF00"/>
                </a:solidFill>
                <a:latin typeface="Carlito"/>
                <a:cs typeface="Carlito"/>
              </a:rPr>
              <a:t>3.</a:t>
            </a:r>
            <a:r>
              <a:rPr sz="3200" spc="-15" dirty="0" smtClean="0">
                <a:solidFill>
                  <a:srgbClr val="FFFF00"/>
                </a:solidFill>
                <a:latin typeface="Carlito"/>
                <a:cs typeface="Carlito"/>
              </a:rPr>
              <a:t>Stage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of </a:t>
            </a:r>
            <a:r>
              <a:rPr sz="3200" spc="-20" dirty="0">
                <a:solidFill>
                  <a:srgbClr val="FFFF00"/>
                </a:solidFill>
                <a:latin typeface="Carlito"/>
                <a:cs typeface="Carlito"/>
              </a:rPr>
              <a:t>distant</a:t>
            </a:r>
            <a:r>
              <a:rPr sz="3200" spc="3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Carlito"/>
                <a:cs typeface="Carlito"/>
              </a:rPr>
              <a:t>metastasis</a:t>
            </a:r>
            <a:endParaRPr sz="3200" dirty="0">
              <a:solidFill>
                <a:srgbClr val="FFFF00"/>
              </a:solidFill>
              <a:latin typeface="Carlito"/>
              <a:cs typeface="Carlito"/>
            </a:endParaRPr>
          </a:p>
          <a:p>
            <a:pPr marL="756285" marR="449580" lvl="1" indent="-287020">
              <a:lnSpc>
                <a:spcPts val="3020"/>
              </a:lnSpc>
              <a:spcBef>
                <a:spcPts val="7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rlito"/>
                <a:cs typeface="Carlito"/>
              </a:rPr>
              <a:t>Lymphatic </a:t>
            </a:r>
            <a:r>
              <a:rPr sz="2800" spc="-15" dirty="0">
                <a:latin typeface="Carlito"/>
                <a:cs typeface="Carlito"/>
              </a:rPr>
              <a:t>spreads </a:t>
            </a:r>
            <a:r>
              <a:rPr sz="2800" spc="-25" dirty="0">
                <a:latin typeface="Carlito"/>
                <a:cs typeface="Carlito"/>
              </a:rPr>
              <a:t>first </a:t>
            </a:r>
            <a:r>
              <a:rPr sz="2800" spc="-15" dirty="0">
                <a:latin typeface="Carlito"/>
                <a:cs typeface="Carlito"/>
              </a:rPr>
              <a:t>occurs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preauricular </a:t>
            </a:r>
            <a:r>
              <a:rPr sz="2800" spc="-5" dirty="0">
                <a:latin typeface="Carlito"/>
                <a:cs typeface="Carlito"/>
              </a:rPr>
              <a:t>&amp;  </a:t>
            </a:r>
            <a:r>
              <a:rPr sz="2800" spc="-10" dirty="0">
                <a:latin typeface="Carlito"/>
                <a:cs typeface="Carlito"/>
              </a:rPr>
              <a:t>neighbouring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LN.</a:t>
            </a:r>
            <a:endParaRPr sz="2800" dirty="0">
              <a:latin typeface="Carlito"/>
              <a:cs typeface="Carlito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Direct extension by continuity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optic nerve </a:t>
            </a:r>
            <a:r>
              <a:rPr sz="2800" spc="-5" dirty="0">
                <a:latin typeface="Carlito"/>
                <a:cs typeface="Carlito"/>
              </a:rPr>
              <a:t>&amp;  </a:t>
            </a:r>
            <a:r>
              <a:rPr sz="2800" spc="-20" dirty="0">
                <a:latin typeface="Carlito"/>
                <a:cs typeface="Carlito"/>
              </a:rPr>
              <a:t>brain </a:t>
            </a:r>
            <a:r>
              <a:rPr sz="2800" spc="-5" dirty="0">
                <a:latin typeface="Carlito"/>
                <a:cs typeface="Carlito"/>
              </a:rPr>
              <a:t>is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common.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06185" y="2895601"/>
            <a:ext cx="2337815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304800"/>
            <a:ext cx="8418576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6050" y="69850"/>
          <a:ext cx="8839200" cy="6781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7010400"/>
              </a:tblGrid>
              <a:tr h="670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Classification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: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ICRB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10639">
                <a:tc>
                  <a:txBody>
                    <a:bodyPr/>
                    <a:lstStyle/>
                    <a:p>
                      <a:pPr marL="90805" marR="3022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Group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2000" spc="-7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(very 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low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risk)</a:t>
                      </a:r>
                      <a:endParaRPr sz="2000" dirty="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430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include all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small </a:t>
                      </a:r>
                      <a:r>
                        <a:rPr sz="2000" b="1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tumours &lt;3mm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2000" b="1" spc="-2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greatest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dimension, confined  </a:t>
                      </a:r>
                      <a:r>
                        <a:rPr sz="2000" spc="-1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retina,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located </a:t>
                      </a:r>
                      <a:r>
                        <a:rPr sz="2000" b="1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&gt;3mm </a:t>
                      </a:r>
                      <a:r>
                        <a:rPr sz="2000" b="1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from </a:t>
                      </a:r>
                      <a:r>
                        <a:rPr sz="2000" b="1" spc="-1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fovea,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&gt;1.5mm </a:t>
                      </a:r>
                      <a:r>
                        <a:rPr sz="2000" b="1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from </a:t>
                      </a:r>
                      <a:r>
                        <a:rPr sz="2000" b="1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optic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disc 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margin.</a:t>
                      </a:r>
                      <a:endParaRPr sz="2000" dirty="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0805" marR="3822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Group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B</a:t>
                      </a:r>
                      <a:r>
                        <a:rPr sz="2000" spc="-9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(low  risk)</a:t>
                      </a:r>
                      <a:endParaRPr sz="200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5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include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large </a:t>
                      </a:r>
                      <a:r>
                        <a:rPr sz="2000" b="1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tumours &gt;3mm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in dimension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, and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any </a:t>
                      </a:r>
                      <a:r>
                        <a:rPr sz="2000" spc="-1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size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tumours 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located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&lt;3mm </a:t>
                      </a:r>
                      <a:r>
                        <a:rPr sz="2000" b="1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from </a:t>
                      </a:r>
                      <a:r>
                        <a:rPr sz="2000" b="1" spc="-1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fovea</a:t>
                      </a:r>
                      <a:r>
                        <a:rPr sz="2000" spc="-1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,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&amp;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&lt;1.5mm </a:t>
                      </a:r>
                      <a:r>
                        <a:rPr sz="2000" b="1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from </a:t>
                      </a:r>
                      <a:r>
                        <a:rPr sz="2000" b="1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optic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disc</a:t>
                      </a:r>
                      <a:r>
                        <a:rPr sz="2000" b="1" spc="-3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margin.</a:t>
                      </a:r>
                      <a:endParaRPr sz="2000" dirty="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Group</a:t>
                      </a:r>
                      <a:r>
                        <a:rPr sz="2000" spc="-1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C</a:t>
                      </a:r>
                      <a:endParaRPr sz="200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spc="-1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(moderate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risk)</a:t>
                      </a:r>
                      <a:endParaRPr sz="200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include </a:t>
                      </a:r>
                      <a:r>
                        <a:rPr sz="2000" b="1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retinoblastoma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&amp; </a:t>
                      </a:r>
                      <a:r>
                        <a:rPr sz="2000" b="1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focal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seeds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characterized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by</a:t>
                      </a:r>
                      <a:r>
                        <a:rPr sz="2000" spc="-6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subretinal</a:t>
                      </a:r>
                      <a:endParaRPr sz="2000" dirty="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or vitreous </a:t>
                      </a:r>
                      <a:r>
                        <a:rPr sz="2000" b="1" spc="-10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seeds </a:t>
                      </a:r>
                      <a:r>
                        <a:rPr sz="2000" b="1" spc="-1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≤3mm </a:t>
                      </a:r>
                      <a:r>
                        <a:rPr sz="2000" b="1" spc="-1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2000" b="1" spc="-2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5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RB</a:t>
                      </a:r>
                      <a:r>
                        <a:rPr sz="2000" spc="-5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.</a:t>
                      </a:r>
                      <a:endParaRPr sz="2000" dirty="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90805" marR="2908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Group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D</a:t>
                      </a:r>
                      <a:r>
                        <a:rPr sz="2000" spc="-9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(high 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risk)</a:t>
                      </a:r>
                      <a:endParaRPr sz="200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6172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include </a:t>
                      </a:r>
                      <a:r>
                        <a:rPr sz="2000" b="1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retinoblastoma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&amp; diffuse seeds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characterized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by  subretinal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or vitreous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seeds &gt;3mm </a:t>
                      </a:r>
                      <a:r>
                        <a:rPr sz="2000" b="1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from</a:t>
                      </a:r>
                      <a:r>
                        <a:rPr sz="2000" b="1" spc="-2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RB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.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722116">
                <a:tc>
                  <a:txBody>
                    <a:bodyPr/>
                    <a:lstStyle/>
                    <a:p>
                      <a:pPr marL="90805" marR="3257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Group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2000" spc="-9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(very  high</a:t>
                      </a:r>
                      <a:r>
                        <a:rPr sz="2000" spc="-3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risk)</a:t>
                      </a:r>
                      <a:endParaRPr sz="200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48640" marR="180975" indent="-4572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include </a:t>
                      </a:r>
                      <a:r>
                        <a:rPr sz="2000" b="1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extensive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RB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characterized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by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any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following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:  </a:t>
                      </a:r>
                      <a:r>
                        <a:rPr sz="2000" spc="-2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Tumour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touching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the lens,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neovascular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glaucoma, tumour 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anterior </a:t>
                      </a:r>
                      <a:r>
                        <a:rPr sz="2000" spc="-1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anterior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vitreous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face involving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ciliary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body and 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anterior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segment, </a:t>
                      </a:r>
                      <a:r>
                        <a:rPr sz="2000" spc="-10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diffuse infiltrating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tumours, opaque media  with</a:t>
                      </a:r>
                      <a:r>
                        <a:rPr sz="2000" spc="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Carlito"/>
                          <a:cs typeface="Carlito"/>
                        </a:rPr>
                        <a:t>haemorrrhages</a:t>
                      </a:r>
                      <a:endParaRPr sz="2000" dirty="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557" y="461899"/>
            <a:ext cx="6973443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Differential</a:t>
            </a:r>
            <a:r>
              <a:rPr spc="-35" dirty="0"/>
              <a:t> </a:t>
            </a: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77937"/>
            <a:ext cx="8321040" cy="5424562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FFFF00"/>
                </a:solidFill>
                <a:latin typeface="Carlito"/>
                <a:cs typeface="Carlito"/>
              </a:rPr>
              <a:t>Leukoria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:</a:t>
            </a: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congenital </a:t>
            </a:r>
            <a:r>
              <a:rPr sz="2800" spc="-20" dirty="0">
                <a:latin typeface="Carlito"/>
                <a:cs typeface="Carlito"/>
              </a:rPr>
              <a:t>cataract, </a:t>
            </a:r>
            <a:r>
              <a:rPr sz="2800" spc="-15" dirty="0">
                <a:latin typeface="Carlito"/>
                <a:cs typeface="Carlito"/>
              </a:rPr>
              <a:t>inflammatory </a:t>
            </a:r>
            <a:r>
              <a:rPr sz="2800" spc="-10" dirty="0">
                <a:latin typeface="Carlito"/>
                <a:cs typeface="Carlito"/>
              </a:rPr>
              <a:t>deposits </a:t>
            </a:r>
            <a:r>
              <a:rPr sz="2800" spc="-15" dirty="0">
                <a:latin typeface="Carlito"/>
                <a:cs typeface="Carlito"/>
              </a:rPr>
              <a:t>following 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plastic cyclitis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choroiditis, coloboma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choroid,  </a:t>
            </a:r>
            <a:r>
              <a:rPr sz="2800" spc="-20" dirty="0">
                <a:latin typeface="Carlito"/>
                <a:cs typeface="Carlito"/>
              </a:rPr>
              <a:t>retrolental </a:t>
            </a:r>
            <a:r>
              <a:rPr sz="2800" spc="-10" dirty="0">
                <a:latin typeface="Carlito"/>
                <a:cs typeface="Carlito"/>
              </a:rPr>
              <a:t>fibroplasia, </a:t>
            </a:r>
            <a:r>
              <a:rPr sz="2800" spc="-35" dirty="0">
                <a:latin typeface="Carlito"/>
                <a:cs typeface="Carlito"/>
              </a:rPr>
              <a:t>toxocara </a:t>
            </a:r>
            <a:r>
              <a:rPr sz="2800" spc="-10" dirty="0">
                <a:latin typeface="Carlito"/>
                <a:cs typeface="Carlito"/>
              </a:rPr>
              <a:t>endophthalmitis,  </a:t>
            </a:r>
            <a:r>
              <a:rPr sz="2800" spc="-20" dirty="0">
                <a:latin typeface="Carlito"/>
                <a:cs typeface="Carlito"/>
              </a:rPr>
              <a:t>exudative retinopathy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Coats.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Endophytic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RB</a:t>
            </a:r>
            <a:r>
              <a:rPr sz="3200" spc="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:</a:t>
            </a:r>
          </a:p>
          <a:p>
            <a:pPr marL="756285" marR="1373505" lvl="1" indent="-287020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retinal </a:t>
            </a:r>
            <a:r>
              <a:rPr sz="2800" spc="-5" dirty="0">
                <a:latin typeface="Carlito"/>
                <a:cs typeface="Carlito"/>
              </a:rPr>
              <a:t>tumour in </a:t>
            </a:r>
            <a:r>
              <a:rPr sz="2800" spc="-15" dirty="0">
                <a:latin typeface="Carlito"/>
                <a:cs typeface="Carlito"/>
              </a:rPr>
              <a:t>tuberous sclerosis,  neurofibromatosis, astrocytoma, </a:t>
            </a:r>
            <a:r>
              <a:rPr sz="2800" spc="-20" dirty="0">
                <a:latin typeface="Carlito"/>
                <a:cs typeface="Carlito"/>
              </a:rPr>
              <a:t>exudative  </a:t>
            </a:r>
            <a:r>
              <a:rPr sz="2800" spc="-10" dirty="0">
                <a:latin typeface="Carlito"/>
                <a:cs typeface="Carlito"/>
              </a:rPr>
              <a:t>choroiditis.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0" dirty="0">
                <a:solidFill>
                  <a:srgbClr val="FFFF00"/>
                </a:solidFill>
                <a:latin typeface="Arial"/>
                <a:cs typeface="Arial"/>
              </a:rPr>
              <a:t>Exophytic </a:t>
            </a:r>
            <a:r>
              <a:rPr sz="3200" spc="-484" dirty="0">
                <a:solidFill>
                  <a:srgbClr val="FFFF00"/>
                </a:solidFill>
                <a:latin typeface="Arial"/>
                <a:cs typeface="Arial"/>
              </a:rPr>
              <a:t>RB </a:t>
            </a:r>
            <a:r>
              <a:rPr sz="3200" spc="-35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Coat’s</a:t>
            </a:r>
            <a:r>
              <a:rPr sz="3200" spc="-38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disease.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1" y="487993"/>
            <a:ext cx="396240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Diagnosis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292" y="758218"/>
            <a:ext cx="2735580" cy="1508125"/>
            <a:chOff x="50292" y="758218"/>
            <a:chExt cx="2735580" cy="1508125"/>
          </a:xfrm>
        </p:grpSpPr>
        <p:sp>
          <p:nvSpPr>
            <p:cNvPr id="4" name="object 4"/>
            <p:cNvSpPr/>
            <p:nvPr/>
          </p:nvSpPr>
          <p:spPr>
            <a:xfrm>
              <a:off x="50292" y="758218"/>
              <a:ext cx="2735580" cy="14881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6719" y="809243"/>
              <a:ext cx="2049780" cy="14569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963" y="761999"/>
              <a:ext cx="2650490" cy="1422400"/>
            </a:xfrm>
            <a:custGeom>
              <a:avLst/>
              <a:gdLst/>
              <a:ahLst/>
              <a:cxnLst/>
              <a:rect l="l" t="t" r="r" b="b"/>
              <a:pathLst>
                <a:path w="2650490" h="1422400">
                  <a:moveTo>
                    <a:pt x="1325118" y="0"/>
                  </a:moveTo>
                  <a:lnTo>
                    <a:pt x="1262739" y="773"/>
                  </a:lnTo>
                  <a:lnTo>
                    <a:pt x="1201102" y="3072"/>
                  </a:lnTo>
                  <a:lnTo>
                    <a:pt x="1140271" y="6861"/>
                  </a:lnTo>
                  <a:lnTo>
                    <a:pt x="1080310" y="12106"/>
                  </a:lnTo>
                  <a:lnTo>
                    <a:pt x="1021282" y="18774"/>
                  </a:lnTo>
                  <a:lnTo>
                    <a:pt x="963250" y="26830"/>
                  </a:lnTo>
                  <a:lnTo>
                    <a:pt x="906280" y="36240"/>
                  </a:lnTo>
                  <a:lnTo>
                    <a:pt x="850433" y="46970"/>
                  </a:lnTo>
                  <a:lnTo>
                    <a:pt x="795774" y="58986"/>
                  </a:lnTo>
                  <a:lnTo>
                    <a:pt x="742366" y="72254"/>
                  </a:lnTo>
                  <a:lnTo>
                    <a:pt x="690274" y="86739"/>
                  </a:lnTo>
                  <a:lnTo>
                    <a:pt x="639560" y="102408"/>
                  </a:lnTo>
                  <a:lnTo>
                    <a:pt x="590288" y="119226"/>
                  </a:lnTo>
                  <a:lnTo>
                    <a:pt x="542522" y="137160"/>
                  </a:lnTo>
                  <a:lnTo>
                    <a:pt x="496326" y="156174"/>
                  </a:lnTo>
                  <a:lnTo>
                    <a:pt x="451763" y="176235"/>
                  </a:lnTo>
                  <a:lnTo>
                    <a:pt x="408896" y="197310"/>
                  </a:lnTo>
                  <a:lnTo>
                    <a:pt x="367791" y="219363"/>
                  </a:lnTo>
                  <a:lnTo>
                    <a:pt x="328509" y="242360"/>
                  </a:lnTo>
                  <a:lnTo>
                    <a:pt x="291115" y="266269"/>
                  </a:lnTo>
                  <a:lnTo>
                    <a:pt x="255672" y="291053"/>
                  </a:lnTo>
                  <a:lnTo>
                    <a:pt x="222244" y="316680"/>
                  </a:lnTo>
                  <a:lnTo>
                    <a:pt x="190895" y="343115"/>
                  </a:lnTo>
                  <a:lnTo>
                    <a:pt x="161688" y="370324"/>
                  </a:lnTo>
                  <a:lnTo>
                    <a:pt x="134687" y="398272"/>
                  </a:lnTo>
                  <a:lnTo>
                    <a:pt x="87557" y="456253"/>
                  </a:lnTo>
                  <a:lnTo>
                    <a:pt x="50014" y="516783"/>
                  </a:lnTo>
                  <a:lnTo>
                    <a:pt x="22568" y="579591"/>
                  </a:lnTo>
                  <a:lnTo>
                    <a:pt x="5726" y="644403"/>
                  </a:lnTo>
                  <a:lnTo>
                    <a:pt x="0" y="710946"/>
                  </a:lnTo>
                  <a:lnTo>
                    <a:pt x="1442" y="744416"/>
                  </a:lnTo>
                  <a:lnTo>
                    <a:pt x="12790" y="810128"/>
                  </a:lnTo>
                  <a:lnTo>
                    <a:pt x="34997" y="873971"/>
                  </a:lnTo>
                  <a:lnTo>
                    <a:pt x="67555" y="935675"/>
                  </a:lnTo>
                  <a:lnTo>
                    <a:pt x="109955" y="994964"/>
                  </a:lnTo>
                  <a:lnTo>
                    <a:pt x="161688" y="1051567"/>
                  </a:lnTo>
                  <a:lnTo>
                    <a:pt x="190895" y="1078776"/>
                  </a:lnTo>
                  <a:lnTo>
                    <a:pt x="222244" y="1105211"/>
                  </a:lnTo>
                  <a:lnTo>
                    <a:pt x="255672" y="1130838"/>
                  </a:lnTo>
                  <a:lnTo>
                    <a:pt x="291115" y="1155622"/>
                  </a:lnTo>
                  <a:lnTo>
                    <a:pt x="328509" y="1179531"/>
                  </a:lnTo>
                  <a:lnTo>
                    <a:pt x="367791" y="1202528"/>
                  </a:lnTo>
                  <a:lnTo>
                    <a:pt x="408896" y="1224581"/>
                  </a:lnTo>
                  <a:lnTo>
                    <a:pt x="451763" y="1245656"/>
                  </a:lnTo>
                  <a:lnTo>
                    <a:pt x="496326" y="1265717"/>
                  </a:lnTo>
                  <a:lnTo>
                    <a:pt x="542522" y="1284731"/>
                  </a:lnTo>
                  <a:lnTo>
                    <a:pt x="590288" y="1302665"/>
                  </a:lnTo>
                  <a:lnTo>
                    <a:pt x="639560" y="1319483"/>
                  </a:lnTo>
                  <a:lnTo>
                    <a:pt x="690274" y="1335152"/>
                  </a:lnTo>
                  <a:lnTo>
                    <a:pt x="742366" y="1349637"/>
                  </a:lnTo>
                  <a:lnTo>
                    <a:pt x="795774" y="1362905"/>
                  </a:lnTo>
                  <a:lnTo>
                    <a:pt x="850433" y="1374921"/>
                  </a:lnTo>
                  <a:lnTo>
                    <a:pt x="906280" y="1385651"/>
                  </a:lnTo>
                  <a:lnTo>
                    <a:pt x="963250" y="1395061"/>
                  </a:lnTo>
                  <a:lnTo>
                    <a:pt x="1021282" y="1403117"/>
                  </a:lnTo>
                  <a:lnTo>
                    <a:pt x="1080310" y="1409785"/>
                  </a:lnTo>
                  <a:lnTo>
                    <a:pt x="1140271" y="1415030"/>
                  </a:lnTo>
                  <a:lnTo>
                    <a:pt x="1201102" y="1418819"/>
                  </a:lnTo>
                  <a:lnTo>
                    <a:pt x="1262739" y="1421118"/>
                  </a:lnTo>
                  <a:lnTo>
                    <a:pt x="1325118" y="1421891"/>
                  </a:lnTo>
                  <a:lnTo>
                    <a:pt x="1387502" y="1421118"/>
                  </a:lnTo>
                  <a:lnTo>
                    <a:pt x="1449143" y="1418819"/>
                  </a:lnTo>
                  <a:lnTo>
                    <a:pt x="1509978" y="1415030"/>
                  </a:lnTo>
                  <a:lnTo>
                    <a:pt x="1569942" y="1409785"/>
                  </a:lnTo>
                  <a:lnTo>
                    <a:pt x="1628973" y="1403117"/>
                  </a:lnTo>
                  <a:lnTo>
                    <a:pt x="1687007" y="1395061"/>
                  </a:lnTo>
                  <a:lnTo>
                    <a:pt x="1743980" y="1385651"/>
                  </a:lnTo>
                  <a:lnTo>
                    <a:pt x="1799828" y="1374921"/>
                  </a:lnTo>
                  <a:lnTo>
                    <a:pt x="1854488" y="1362905"/>
                  </a:lnTo>
                  <a:lnTo>
                    <a:pt x="1907896" y="1349637"/>
                  </a:lnTo>
                  <a:lnTo>
                    <a:pt x="1959989" y="1335152"/>
                  </a:lnTo>
                  <a:lnTo>
                    <a:pt x="2010703" y="1319483"/>
                  </a:lnTo>
                  <a:lnTo>
                    <a:pt x="2059975" y="1302665"/>
                  </a:lnTo>
                  <a:lnTo>
                    <a:pt x="2107740" y="1284731"/>
                  </a:lnTo>
                  <a:lnTo>
                    <a:pt x="2153936" y="1265717"/>
                  </a:lnTo>
                  <a:lnTo>
                    <a:pt x="2198498" y="1245656"/>
                  </a:lnTo>
                  <a:lnTo>
                    <a:pt x="2241363" y="1224581"/>
                  </a:lnTo>
                  <a:lnTo>
                    <a:pt x="2282468" y="1202528"/>
                  </a:lnTo>
                  <a:lnTo>
                    <a:pt x="2321748" y="1179531"/>
                  </a:lnTo>
                  <a:lnTo>
                    <a:pt x="2359140" y="1155622"/>
                  </a:lnTo>
                  <a:lnTo>
                    <a:pt x="2394581" y="1130838"/>
                  </a:lnTo>
                  <a:lnTo>
                    <a:pt x="2428007" y="1105211"/>
                  </a:lnTo>
                  <a:lnTo>
                    <a:pt x="2459355" y="1078776"/>
                  </a:lnTo>
                  <a:lnTo>
                    <a:pt x="2488560" y="1051567"/>
                  </a:lnTo>
                  <a:lnTo>
                    <a:pt x="2515559" y="1023619"/>
                  </a:lnTo>
                  <a:lnTo>
                    <a:pt x="2562686" y="965638"/>
                  </a:lnTo>
                  <a:lnTo>
                    <a:pt x="2600225" y="905108"/>
                  </a:lnTo>
                  <a:lnTo>
                    <a:pt x="2627670" y="842300"/>
                  </a:lnTo>
                  <a:lnTo>
                    <a:pt x="2644509" y="777488"/>
                  </a:lnTo>
                  <a:lnTo>
                    <a:pt x="2650236" y="710946"/>
                  </a:lnTo>
                  <a:lnTo>
                    <a:pt x="2648793" y="677475"/>
                  </a:lnTo>
                  <a:lnTo>
                    <a:pt x="2637447" y="611763"/>
                  </a:lnTo>
                  <a:lnTo>
                    <a:pt x="2615241" y="547920"/>
                  </a:lnTo>
                  <a:lnTo>
                    <a:pt x="2582686" y="486216"/>
                  </a:lnTo>
                  <a:lnTo>
                    <a:pt x="2540289" y="426927"/>
                  </a:lnTo>
                  <a:lnTo>
                    <a:pt x="2488560" y="370324"/>
                  </a:lnTo>
                  <a:lnTo>
                    <a:pt x="2459355" y="343115"/>
                  </a:lnTo>
                  <a:lnTo>
                    <a:pt x="2428007" y="316680"/>
                  </a:lnTo>
                  <a:lnTo>
                    <a:pt x="2394581" y="291053"/>
                  </a:lnTo>
                  <a:lnTo>
                    <a:pt x="2359140" y="266269"/>
                  </a:lnTo>
                  <a:lnTo>
                    <a:pt x="2321748" y="242360"/>
                  </a:lnTo>
                  <a:lnTo>
                    <a:pt x="2282468" y="219363"/>
                  </a:lnTo>
                  <a:lnTo>
                    <a:pt x="2241363" y="197310"/>
                  </a:lnTo>
                  <a:lnTo>
                    <a:pt x="2198498" y="176235"/>
                  </a:lnTo>
                  <a:lnTo>
                    <a:pt x="2153936" y="156174"/>
                  </a:lnTo>
                  <a:lnTo>
                    <a:pt x="2107740" y="137160"/>
                  </a:lnTo>
                  <a:lnTo>
                    <a:pt x="2059975" y="119226"/>
                  </a:lnTo>
                  <a:lnTo>
                    <a:pt x="2010703" y="102408"/>
                  </a:lnTo>
                  <a:lnTo>
                    <a:pt x="1959989" y="86739"/>
                  </a:lnTo>
                  <a:lnTo>
                    <a:pt x="1907896" y="72254"/>
                  </a:lnTo>
                  <a:lnTo>
                    <a:pt x="1854488" y="58986"/>
                  </a:lnTo>
                  <a:lnTo>
                    <a:pt x="1799828" y="46970"/>
                  </a:lnTo>
                  <a:lnTo>
                    <a:pt x="1743980" y="36240"/>
                  </a:lnTo>
                  <a:lnTo>
                    <a:pt x="1687007" y="26830"/>
                  </a:lnTo>
                  <a:lnTo>
                    <a:pt x="1628973" y="18774"/>
                  </a:lnTo>
                  <a:lnTo>
                    <a:pt x="1569942" y="12106"/>
                  </a:lnTo>
                  <a:lnTo>
                    <a:pt x="1509978" y="6861"/>
                  </a:lnTo>
                  <a:lnTo>
                    <a:pt x="1449143" y="3072"/>
                  </a:lnTo>
                  <a:lnTo>
                    <a:pt x="1387502" y="773"/>
                  </a:lnTo>
                  <a:lnTo>
                    <a:pt x="132511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9267" y="891362"/>
            <a:ext cx="155702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000" spc="-45" dirty="0">
                <a:solidFill>
                  <a:srgbClr val="FFFFFF"/>
                </a:solidFill>
                <a:latin typeface="Carlito"/>
                <a:cs typeface="Carlito"/>
              </a:rPr>
              <a:t>x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amin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ti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n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under  anaesthe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sia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32179" y="1254983"/>
            <a:ext cx="2124075" cy="1407795"/>
            <a:chOff x="3832179" y="1254983"/>
            <a:chExt cx="2124075" cy="1407795"/>
          </a:xfrm>
        </p:grpSpPr>
        <p:sp>
          <p:nvSpPr>
            <p:cNvPr id="9" name="object 9"/>
            <p:cNvSpPr/>
            <p:nvPr/>
          </p:nvSpPr>
          <p:spPr>
            <a:xfrm>
              <a:off x="3832179" y="1254983"/>
              <a:ext cx="2123612" cy="1407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6136" y="1449323"/>
              <a:ext cx="1565148" cy="10911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5720" y="1258823"/>
              <a:ext cx="2057400" cy="1341120"/>
            </a:xfrm>
            <a:custGeom>
              <a:avLst/>
              <a:gdLst/>
              <a:ahLst/>
              <a:cxnLst/>
              <a:rect l="l" t="t" r="r" b="b"/>
              <a:pathLst>
                <a:path w="2057400" h="1341120">
                  <a:moveTo>
                    <a:pt x="1028700" y="0"/>
                  </a:moveTo>
                  <a:lnTo>
                    <a:pt x="970319" y="1061"/>
                  </a:lnTo>
                  <a:lnTo>
                    <a:pt x="912794" y="4208"/>
                  </a:lnTo>
                  <a:lnTo>
                    <a:pt x="856210" y="9383"/>
                  </a:lnTo>
                  <a:lnTo>
                    <a:pt x="800656" y="16531"/>
                  </a:lnTo>
                  <a:lnTo>
                    <a:pt x="746216" y="25594"/>
                  </a:lnTo>
                  <a:lnTo>
                    <a:pt x="692980" y="36516"/>
                  </a:lnTo>
                  <a:lnTo>
                    <a:pt x="641032" y="49241"/>
                  </a:lnTo>
                  <a:lnTo>
                    <a:pt x="590460" y="63710"/>
                  </a:lnTo>
                  <a:lnTo>
                    <a:pt x="541351" y="79869"/>
                  </a:lnTo>
                  <a:lnTo>
                    <a:pt x="493791" y="97661"/>
                  </a:lnTo>
                  <a:lnTo>
                    <a:pt x="447868" y="117028"/>
                  </a:lnTo>
                  <a:lnTo>
                    <a:pt x="403668" y="137914"/>
                  </a:lnTo>
                  <a:lnTo>
                    <a:pt x="361277" y="160263"/>
                  </a:lnTo>
                  <a:lnTo>
                    <a:pt x="320784" y="184018"/>
                  </a:lnTo>
                  <a:lnTo>
                    <a:pt x="282273" y="209122"/>
                  </a:lnTo>
                  <a:lnTo>
                    <a:pt x="245834" y="235519"/>
                  </a:lnTo>
                  <a:lnTo>
                    <a:pt x="211551" y="263152"/>
                  </a:lnTo>
                  <a:lnTo>
                    <a:pt x="179512" y="291965"/>
                  </a:lnTo>
                  <a:lnTo>
                    <a:pt x="149803" y="321900"/>
                  </a:lnTo>
                  <a:lnTo>
                    <a:pt x="122512" y="352902"/>
                  </a:lnTo>
                  <a:lnTo>
                    <a:pt x="97725" y="384914"/>
                  </a:lnTo>
                  <a:lnTo>
                    <a:pt x="75530" y="417878"/>
                  </a:lnTo>
                  <a:lnTo>
                    <a:pt x="56012" y="451739"/>
                  </a:lnTo>
                  <a:lnTo>
                    <a:pt x="39259" y="486440"/>
                  </a:lnTo>
                  <a:lnTo>
                    <a:pt x="25357" y="521924"/>
                  </a:lnTo>
                  <a:lnTo>
                    <a:pt x="6455" y="595015"/>
                  </a:lnTo>
                  <a:lnTo>
                    <a:pt x="0" y="670560"/>
                  </a:lnTo>
                  <a:lnTo>
                    <a:pt x="1628" y="708610"/>
                  </a:lnTo>
                  <a:lnTo>
                    <a:pt x="14393" y="782985"/>
                  </a:lnTo>
                  <a:lnTo>
                    <a:pt x="39259" y="854679"/>
                  </a:lnTo>
                  <a:lnTo>
                    <a:pt x="56012" y="889380"/>
                  </a:lnTo>
                  <a:lnTo>
                    <a:pt x="75530" y="923241"/>
                  </a:lnTo>
                  <a:lnTo>
                    <a:pt x="97725" y="956205"/>
                  </a:lnTo>
                  <a:lnTo>
                    <a:pt x="122512" y="988217"/>
                  </a:lnTo>
                  <a:lnTo>
                    <a:pt x="149803" y="1019219"/>
                  </a:lnTo>
                  <a:lnTo>
                    <a:pt x="179512" y="1049154"/>
                  </a:lnTo>
                  <a:lnTo>
                    <a:pt x="211551" y="1077967"/>
                  </a:lnTo>
                  <a:lnTo>
                    <a:pt x="245834" y="1105600"/>
                  </a:lnTo>
                  <a:lnTo>
                    <a:pt x="282273" y="1131997"/>
                  </a:lnTo>
                  <a:lnTo>
                    <a:pt x="320784" y="1157101"/>
                  </a:lnTo>
                  <a:lnTo>
                    <a:pt x="361277" y="1180856"/>
                  </a:lnTo>
                  <a:lnTo>
                    <a:pt x="403668" y="1203205"/>
                  </a:lnTo>
                  <a:lnTo>
                    <a:pt x="447868" y="1224091"/>
                  </a:lnTo>
                  <a:lnTo>
                    <a:pt x="493791" y="1243458"/>
                  </a:lnTo>
                  <a:lnTo>
                    <a:pt x="541351" y="1261250"/>
                  </a:lnTo>
                  <a:lnTo>
                    <a:pt x="590460" y="1277409"/>
                  </a:lnTo>
                  <a:lnTo>
                    <a:pt x="641032" y="1291878"/>
                  </a:lnTo>
                  <a:lnTo>
                    <a:pt x="692980" y="1304603"/>
                  </a:lnTo>
                  <a:lnTo>
                    <a:pt x="746216" y="1315525"/>
                  </a:lnTo>
                  <a:lnTo>
                    <a:pt x="800656" y="1324588"/>
                  </a:lnTo>
                  <a:lnTo>
                    <a:pt x="856210" y="1331736"/>
                  </a:lnTo>
                  <a:lnTo>
                    <a:pt x="912794" y="1336911"/>
                  </a:lnTo>
                  <a:lnTo>
                    <a:pt x="970319" y="1340058"/>
                  </a:lnTo>
                  <a:lnTo>
                    <a:pt x="1028700" y="1341120"/>
                  </a:lnTo>
                  <a:lnTo>
                    <a:pt x="1087080" y="1340058"/>
                  </a:lnTo>
                  <a:lnTo>
                    <a:pt x="1144605" y="1336911"/>
                  </a:lnTo>
                  <a:lnTo>
                    <a:pt x="1201189" y="1331736"/>
                  </a:lnTo>
                  <a:lnTo>
                    <a:pt x="1256743" y="1324588"/>
                  </a:lnTo>
                  <a:lnTo>
                    <a:pt x="1311183" y="1315525"/>
                  </a:lnTo>
                  <a:lnTo>
                    <a:pt x="1364419" y="1304603"/>
                  </a:lnTo>
                  <a:lnTo>
                    <a:pt x="1416367" y="1291878"/>
                  </a:lnTo>
                  <a:lnTo>
                    <a:pt x="1466939" y="1277409"/>
                  </a:lnTo>
                  <a:lnTo>
                    <a:pt x="1516048" y="1261250"/>
                  </a:lnTo>
                  <a:lnTo>
                    <a:pt x="1563608" y="1243458"/>
                  </a:lnTo>
                  <a:lnTo>
                    <a:pt x="1609531" y="1224091"/>
                  </a:lnTo>
                  <a:lnTo>
                    <a:pt x="1653731" y="1203205"/>
                  </a:lnTo>
                  <a:lnTo>
                    <a:pt x="1696122" y="1180856"/>
                  </a:lnTo>
                  <a:lnTo>
                    <a:pt x="1736615" y="1157101"/>
                  </a:lnTo>
                  <a:lnTo>
                    <a:pt x="1775126" y="1131997"/>
                  </a:lnTo>
                  <a:lnTo>
                    <a:pt x="1811565" y="1105600"/>
                  </a:lnTo>
                  <a:lnTo>
                    <a:pt x="1845848" y="1077967"/>
                  </a:lnTo>
                  <a:lnTo>
                    <a:pt x="1877887" y="1049154"/>
                  </a:lnTo>
                  <a:lnTo>
                    <a:pt x="1907596" y="1019219"/>
                  </a:lnTo>
                  <a:lnTo>
                    <a:pt x="1934887" y="988217"/>
                  </a:lnTo>
                  <a:lnTo>
                    <a:pt x="1959674" y="956205"/>
                  </a:lnTo>
                  <a:lnTo>
                    <a:pt x="1981869" y="923241"/>
                  </a:lnTo>
                  <a:lnTo>
                    <a:pt x="2001387" y="889380"/>
                  </a:lnTo>
                  <a:lnTo>
                    <a:pt x="2018140" y="854679"/>
                  </a:lnTo>
                  <a:lnTo>
                    <a:pt x="2032042" y="819195"/>
                  </a:lnTo>
                  <a:lnTo>
                    <a:pt x="2050944" y="746104"/>
                  </a:lnTo>
                  <a:lnTo>
                    <a:pt x="2057400" y="670560"/>
                  </a:lnTo>
                  <a:lnTo>
                    <a:pt x="2055771" y="632509"/>
                  </a:lnTo>
                  <a:lnTo>
                    <a:pt x="2043006" y="558134"/>
                  </a:lnTo>
                  <a:lnTo>
                    <a:pt x="2018140" y="486440"/>
                  </a:lnTo>
                  <a:lnTo>
                    <a:pt x="2001387" y="451739"/>
                  </a:lnTo>
                  <a:lnTo>
                    <a:pt x="1981869" y="417878"/>
                  </a:lnTo>
                  <a:lnTo>
                    <a:pt x="1959674" y="384914"/>
                  </a:lnTo>
                  <a:lnTo>
                    <a:pt x="1934887" y="352902"/>
                  </a:lnTo>
                  <a:lnTo>
                    <a:pt x="1907596" y="321900"/>
                  </a:lnTo>
                  <a:lnTo>
                    <a:pt x="1877887" y="291965"/>
                  </a:lnTo>
                  <a:lnTo>
                    <a:pt x="1845848" y="263152"/>
                  </a:lnTo>
                  <a:lnTo>
                    <a:pt x="1811565" y="235519"/>
                  </a:lnTo>
                  <a:lnTo>
                    <a:pt x="1775126" y="209122"/>
                  </a:lnTo>
                  <a:lnTo>
                    <a:pt x="1736615" y="184018"/>
                  </a:lnTo>
                  <a:lnTo>
                    <a:pt x="1696122" y="160263"/>
                  </a:lnTo>
                  <a:lnTo>
                    <a:pt x="1653731" y="137914"/>
                  </a:lnTo>
                  <a:lnTo>
                    <a:pt x="1609531" y="117028"/>
                  </a:lnTo>
                  <a:lnTo>
                    <a:pt x="1563608" y="97661"/>
                  </a:lnTo>
                  <a:lnTo>
                    <a:pt x="1516048" y="79869"/>
                  </a:lnTo>
                  <a:lnTo>
                    <a:pt x="1466939" y="63710"/>
                  </a:lnTo>
                  <a:lnTo>
                    <a:pt x="1416367" y="49241"/>
                  </a:lnTo>
                  <a:lnTo>
                    <a:pt x="1364419" y="36516"/>
                  </a:lnTo>
                  <a:lnTo>
                    <a:pt x="1311183" y="25594"/>
                  </a:lnTo>
                  <a:lnTo>
                    <a:pt x="1256743" y="16531"/>
                  </a:lnTo>
                  <a:lnTo>
                    <a:pt x="1201189" y="9383"/>
                  </a:lnTo>
                  <a:lnTo>
                    <a:pt x="1144605" y="4208"/>
                  </a:lnTo>
                  <a:lnTo>
                    <a:pt x="1087080" y="1061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49241" y="1531746"/>
            <a:ext cx="107061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Plain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x-  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ray</a:t>
            </a:r>
            <a:r>
              <a:rPr sz="20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orbit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48606" y="1255013"/>
            <a:ext cx="2995930" cy="1428750"/>
            <a:chOff x="6148606" y="1255013"/>
            <a:chExt cx="2995930" cy="1428750"/>
          </a:xfrm>
        </p:grpSpPr>
        <p:sp>
          <p:nvSpPr>
            <p:cNvPr id="14" name="object 14"/>
            <p:cNvSpPr/>
            <p:nvPr/>
          </p:nvSpPr>
          <p:spPr>
            <a:xfrm>
              <a:off x="6148606" y="1255013"/>
              <a:ext cx="2995393" cy="14287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84619" y="1459991"/>
              <a:ext cx="2414016" cy="10911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72199" y="1258823"/>
              <a:ext cx="2971800" cy="1362710"/>
            </a:xfrm>
            <a:custGeom>
              <a:avLst/>
              <a:gdLst/>
              <a:ahLst/>
              <a:cxnLst/>
              <a:rect l="l" t="t" r="r" b="b"/>
              <a:pathLst>
                <a:path w="2971800" h="1362710">
                  <a:moveTo>
                    <a:pt x="1485900" y="0"/>
                  </a:moveTo>
                  <a:lnTo>
                    <a:pt x="1421442" y="629"/>
                  </a:lnTo>
                  <a:lnTo>
                    <a:pt x="1357686" y="2500"/>
                  </a:lnTo>
                  <a:lnTo>
                    <a:pt x="1294687" y="5588"/>
                  </a:lnTo>
                  <a:lnTo>
                    <a:pt x="1232501" y="9867"/>
                  </a:lnTo>
                  <a:lnTo>
                    <a:pt x="1171184" y="15311"/>
                  </a:lnTo>
                  <a:lnTo>
                    <a:pt x="1110792" y="21894"/>
                  </a:lnTo>
                  <a:lnTo>
                    <a:pt x="1051380" y="29592"/>
                  </a:lnTo>
                  <a:lnTo>
                    <a:pt x="993005" y="38378"/>
                  </a:lnTo>
                  <a:lnTo>
                    <a:pt x="935721" y="48227"/>
                  </a:lnTo>
                  <a:lnTo>
                    <a:pt x="879585" y="59113"/>
                  </a:lnTo>
                  <a:lnTo>
                    <a:pt x="824652" y="71011"/>
                  </a:lnTo>
                  <a:lnTo>
                    <a:pt x="770978" y="83895"/>
                  </a:lnTo>
                  <a:lnTo>
                    <a:pt x="718619" y="97740"/>
                  </a:lnTo>
                  <a:lnTo>
                    <a:pt x="667630" y="112520"/>
                  </a:lnTo>
                  <a:lnTo>
                    <a:pt x="618068" y="128209"/>
                  </a:lnTo>
                  <a:lnTo>
                    <a:pt x="569988" y="144782"/>
                  </a:lnTo>
                  <a:lnTo>
                    <a:pt x="523445" y="162213"/>
                  </a:lnTo>
                  <a:lnTo>
                    <a:pt x="478496" y="180477"/>
                  </a:lnTo>
                  <a:lnTo>
                    <a:pt x="435197" y="199548"/>
                  </a:lnTo>
                  <a:lnTo>
                    <a:pt x="393602" y="219401"/>
                  </a:lnTo>
                  <a:lnTo>
                    <a:pt x="353768" y="240009"/>
                  </a:lnTo>
                  <a:lnTo>
                    <a:pt x="315751" y="261348"/>
                  </a:lnTo>
                  <a:lnTo>
                    <a:pt x="279606" y="283392"/>
                  </a:lnTo>
                  <a:lnTo>
                    <a:pt x="245388" y="306115"/>
                  </a:lnTo>
                  <a:lnTo>
                    <a:pt x="213155" y="329491"/>
                  </a:lnTo>
                  <a:lnTo>
                    <a:pt x="182961" y="353496"/>
                  </a:lnTo>
                  <a:lnTo>
                    <a:pt x="128914" y="403287"/>
                  </a:lnTo>
                  <a:lnTo>
                    <a:pt x="83694" y="455283"/>
                  </a:lnTo>
                  <a:lnTo>
                    <a:pt x="47747" y="509280"/>
                  </a:lnTo>
                  <a:lnTo>
                    <a:pt x="21518" y="565073"/>
                  </a:lnTo>
                  <a:lnTo>
                    <a:pt x="5453" y="622457"/>
                  </a:lnTo>
                  <a:lnTo>
                    <a:pt x="0" y="681227"/>
                  </a:lnTo>
                  <a:lnTo>
                    <a:pt x="1372" y="710773"/>
                  </a:lnTo>
                  <a:lnTo>
                    <a:pt x="12187" y="768876"/>
                  </a:lnTo>
                  <a:lnTo>
                    <a:pt x="33389" y="825490"/>
                  </a:lnTo>
                  <a:lnTo>
                    <a:pt x="64533" y="880411"/>
                  </a:lnTo>
                  <a:lnTo>
                    <a:pt x="105173" y="933433"/>
                  </a:lnTo>
                  <a:lnTo>
                    <a:pt x="154862" y="984352"/>
                  </a:lnTo>
                  <a:lnTo>
                    <a:pt x="213155" y="1032964"/>
                  </a:lnTo>
                  <a:lnTo>
                    <a:pt x="245388" y="1056340"/>
                  </a:lnTo>
                  <a:lnTo>
                    <a:pt x="279606" y="1079063"/>
                  </a:lnTo>
                  <a:lnTo>
                    <a:pt x="315751" y="1101107"/>
                  </a:lnTo>
                  <a:lnTo>
                    <a:pt x="353768" y="1122446"/>
                  </a:lnTo>
                  <a:lnTo>
                    <a:pt x="393602" y="1143054"/>
                  </a:lnTo>
                  <a:lnTo>
                    <a:pt x="435197" y="1162907"/>
                  </a:lnTo>
                  <a:lnTo>
                    <a:pt x="478496" y="1181978"/>
                  </a:lnTo>
                  <a:lnTo>
                    <a:pt x="523445" y="1200242"/>
                  </a:lnTo>
                  <a:lnTo>
                    <a:pt x="569988" y="1217673"/>
                  </a:lnTo>
                  <a:lnTo>
                    <a:pt x="618068" y="1234246"/>
                  </a:lnTo>
                  <a:lnTo>
                    <a:pt x="667630" y="1249935"/>
                  </a:lnTo>
                  <a:lnTo>
                    <a:pt x="718619" y="1264715"/>
                  </a:lnTo>
                  <a:lnTo>
                    <a:pt x="770978" y="1278560"/>
                  </a:lnTo>
                  <a:lnTo>
                    <a:pt x="824652" y="1291444"/>
                  </a:lnTo>
                  <a:lnTo>
                    <a:pt x="879585" y="1303342"/>
                  </a:lnTo>
                  <a:lnTo>
                    <a:pt x="935721" y="1314228"/>
                  </a:lnTo>
                  <a:lnTo>
                    <a:pt x="993005" y="1324077"/>
                  </a:lnTo>
                  <a:lnTo>
                    <a:pt x="1051380" y="1332863"/>
                  </a:lnTo>
                  <a:lnTo>
                    <a:pt x="1110792" y="1340561"/>
                  </a:lnTo>
                  <a:lnTo>
                    <a:pt x="1171184" y="1347144"/>
                  </a:lnTo>
                  <a:lnTo>
                    <a:pt x="1232501" y="1352588"/>
                  </a:lnTo>
                  <a:lnTo>
                    <a:pt x="1294687" y="1356867"/>
                  </a:lnTo>
                  <a:lnTo>
                    <a:pt x="1357686" y="1359955"/>
                  </a:lnTo>
                  <a:lnTo>
                    <a:pt x="1421442" y="1361826"/>
                  </a:lnTo>
                  <a:lnTo>
                    <a:pt x="1485900" y="1362455"/>
                  </a:lnTo>
                  <a:lnTo>
                    <a:pt x="1550357" y="1361826"/>
                  </a:lnTo>
                  <a:lnTo>
                    <a:pt x="1614113" y="1359955"/>
                  </a:lnTo>
                  <a:lnTo>
                    <a:pt x="1677112" y="1356867"/>
                  </a:lnTo>
                  <a:lnTo>
                    <a:pt x="1739298" y="1352588"/>
                  </a:lnTo>
                  <a:lnTo>
                    <a:pt x="1800615" y="1347144"/>
                  </a:lnTo>
                  <a:lnTo>
                    <a:pt x="1861007" y="1340561"/>
                  </a:lnTo>
                  <a:lnTo>
                    <a:pt x="1920419" y="1332863"/>
                  </a:lnTo>
                  <a:lnTo>
                    <a:pt x="1978794" y="1324077"/>
                  </a:lnTo>
                  <a:lnTo>
                    <a:pt x="2036078" y="1314228"/>
                  </a:lnTo>
                  <a:lnTo>
                    <a:pt x="2092214" y="1303342"/>
                  </a:lnTo>
                  <a:lnTo>
                    <a:pt x="2147147" y="1291444"/>
                  </a:lnTo>
                  <a:lnTo>
                    <a:pt x="2200821" y="1278560"/>
                  </a:lnTo>
                  <a:lnTo>
                    <a:pt x="2253180" y="1264715"/>
                  </a:lnTo>
                  <a:lnTo>
                    <a:pt x="2304169" y="1249935"/>
                  </a:lnTo>
                  <a:lnTo>
                    <a:pt x="2353731" y="1234246"/>
                  </a:lnTo>
                  <a:lnTo>
                    <a:pt x="2401811" y="1217673"/>
                  </a:lnTo>
                  <a:lnTo>
                    <a:pt x="2448354" y="1200242"/>
                  </a:lnTo>
                  <a:lnTo>
                    <a:pt x="2493303" y="1181978"/>
                  </a:lnTo>
                  <a:lnTo>
                    <a:pt x="2536602" y="1162907"/>
                  </a:lnTo>
                  <a:lnTo>
                    <a:pt x="2578197" y="1143054"/>
                  </a:lnTo>
                  <a:lnTo>
                    <a:pt x="2618031" y="1122446"/>
                  </a:lnTo>
                  <a:lnTo>
                    <a:pt x="2656048" y="1101107"/>
                  </a:lnTo>
                  <a:lnTo>
                    <a:pt x="2692193" y="1079063"/>
                  </a:lnTo>
                  <a:lnTo>
                    <a:pt x="2726411" y="1056340"/>
                  </a:lnTo>
                  <a:lnTo>
                    <a:pt x="2758644" y="1032964"/>
                  </a:lnTo>
                  <a:lnTo>
                    <a:pt x="2788838" y="1008959"/>
                  </a:lnTo>
                  <a:lnTo>
                    <a:pt x="2842885" y="959168"/>
                  </a:lnTo>
                  <a:lnTo>
                    <a:pt x="2888105" y="907172"/>
                  </a:lnTo>
                  <a:lnTo>
                    <a:pt x="2924052" y="853175"/>
                  </a:lnTo>
                  <a:lnTo>
                    <a:pt x="2950281" y="797382"/>
                  </a:lnTo>
                  <a:lnTo>
                    <a:pt x="2966346" y="739998"/>
                  </a:lnTo>
                  <a:lnTo>
                    <a:pt x="2971800" y="681227"/>
                  </a:lnTo>
                  <a:lnTo>
                    <a:pt x="2970427" y="651682"/>
                  </a:lnTo>
                  <a:lnTo>
                    <a:pt x="2959612" y="593579"/>
                  </a:lnTo>
                  <a:lnTo>
                    <a:pt x="2938410" y="536965"/>
                  </a:lnTo>
                  <a:lnTo>
                    <a:pt x="2907266" y="482044"/>
                  </a:lnTo>
                  <a:lnTo>
                    <a:pt x="2866626" y="429022"/>
                  </a:lnTo>
                  <a:lnTo>
                    <a:pt x="2816937" y="378103"/>
                  </a:lnTo>
                  <a:lnTo>
                    <a:pt x="2758644" y="329491"/>
                  </a:lnTo>
                  <a:lnTo>
                    <a:pt x="2726411" y="306115"/>
                  </a:lnTo>
                  <a:lnTo>
                    <a:pt x="2692193" y="283392"/>
                  </a:lnTo>
                  <a:lnTo>
                    <a:pt x="2656048" y="261348"/>
                  </a:lnTo>
                  <a:lnTo>
                    <a:pt x="2618031" y="240009"/>
                  </a:lnTo>
                  <a:lnTo>
                    <a:pt x="2578197" y="219401"/>
                  </a:lnTo>
                  <a:lnTo>
                    <a:pt x="2536602" y="199548"/>
                  </a:lnTo>
                  <a:lnTo>
                    <a:pt x="2493303" y="180477"/>
                  </a:lnTo>
                  <a:lnTo>
                    <a:pt x="2448354" y="162213"/>
                  </a:lnTo>
                  <a:lnTo>
                    <a:pt x="2401811" y="144782"/>
                  </a:lnTo>
                  <a:lnTo>
                    <a:pt x="2353731" y="128209"/>
                  </a:lnTo>
                  <a:lnTo>
                    <a:pt x="2304169" y="112520"/>
                  </a:lnTo>
                  <a:lnTo>
                    <a:pt x="2253180" y="97740"/>
                  </a:lnTo>
                  <a:lnTo>
                    <a:pt x="2200821" y="83895"/>
                  </a:lnTo>
                  <a:lnTo>
                    <a:pt x="2147147" y="71011"/>
                  </a:lnTo>
                  <a:lnTo>
                    <a:pt x="2092214" y="59113"/>
                  </a:lnTo>
                  <a:lnTo>
                    <a:pt x="2036078" y="48227"/>
                  </a:lnTo>
                  <a:lnTo>
                    <a:pt x="1978794" y="38378"/>
                  </a:lnTo>
                  <a:lnTo>
                    <a:pt x="1920419" y="29592"/>
                  </a:lnTo>
                  <a:lnTo>
                    <a:pt x="1861007" y="21894"/>
                  </a:lnTo>
                  <a:lnTo>
                    <a:pt x="1800615" y="15311"/>
                  </a:lnTo>
                  <a:lnTo>
                    <a:pt x="1739298" y="9867"/>
                  </a:lnTo>
                  <a:lnTo>
                    <a:pt x="1677112" y="5588"/>
                  </a:lnTo>
                  <a:lnTo>
                    <a:pt x="1614113" y="2500"/>
                  </a:lnTo>
                  <a:lnTo>
                    <a:pt x="1550357" y="629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98106" y="1542415"/>
            <a:ext cx="192151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436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Lactic  d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000" spc="-50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ase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47927" y="4921740"/>
            <a:ext cx="2405380" cy="1617980"/>
            <a:chOff x="947927" y="4921740"/>
            <a:chExt cx="2405380" cy="1617980"/>
          </a:xfrm>
        </p:grpSpPr>
        <p:sp>
          <p:nvSpPr>
            <p:cNvPr id="19" name="object 19"/>
            <p:cNvSpPr/>
            <p:nvPr/>
          </p:nvSpPr>
          <p:spPr>
            <a:xfrm>
              <a:off x="947927" y="4921740"/>
              <a:ext cx="2404872" cy="16177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45107" y="5038344"/>
              <a:ext cx="1815083" cy="14569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0599" y="4925568"/>
              <a:ext cx="2319655" cy="1551940"/>
            </a:xfrm>
            <a:custGeom>
              <a:avLst/>
              <a:gdLst/>
              <a:ahLst/>
              <a:cxnLst/>
              <a:rect l="l" t="t" r="r" b="b"/>
              <a:pathLst>
                <a:path w="2319654" h="1551939">
                  <a:moveTo>
                    <a:pt x="1159764" y="0"/>
                  </a:moveTo>
                  <a:lnTo>
                    <a:pt x="1101885" y="949"/>
                  </a:lnTo>
                  <a:lnTo>
                    <a:pt x="1044740" y="3768"/>
                  </a:lnTo>
                  <a:lnTo>
                    <a:pt x="988395" y="8411"/>
                  </a:lnTo>
                  <a:lnTo>
                    <a:pt x="932918" y="14835"/>
                  </a:lnTo>
                  <a:lnTo>
                    <a:pt x="878374" y="22995"/>
                  </a:lnTo>
                  <a:lnTo>
                    <a:pt x="824830" y="32846"/>
                  </a:lnTo>
                  <a:lnTo>
                    <a:pt x="772352" y="44344"/>
                  </a:lnTo>
                  <a:lnTo>
                    <a:pt x="721007" y="57445"/>
                  </a:lnTo>
                  <a:lnTo>
                    <a:pt x="670862" y="72104"/>
                  </a:lnTo>
                  <a:lnTo>
                    <a:pt x="621982" y="88276"/>
                  </a:lnTo>
                  <a:lnTo>
                    <a:pt x="574435" y="105917"/>
                  </a:lnTo>
                  <a:lnTo>
                    <a:pt x="528286" y="124984"/>
                  </a:lnTo>
                  <a:lnTo>
                    <a:pt x="483602" y="145430"/>
                  </a:lnTo>
                  <a:lnTo>
                    <a:pt x="440451" y="167212"/>
                  </a:lnTo>
                  <a:lnTo>
                    <a:pt x="398897" y="190285"/>
                  </a:lnTo>
                  <a:lnTo>
                    <a:pt x="359008" y="214605"/>
                  </a:lnTo>
                  <a:lnTo>
                    <a:pt x="320850" y="240127"/>
                  </a:lnTo>
                  <a:lnTo>
                    <a:pt x="284490" y="266807"/>
                  </a:lnTo>
                  <a:lnTo>
                    <a:pt x="249994" y="294601"/>
                  </a:lnTo>
                  <a:lnTo>
                    <a:pt x="217428" y="323463"/>
                  </a:lnTo>
                  <a:lnTo>
                    <a:pt x="186860" y="353350"/>
                  </a:lnTo>
                  <a:lnTo>
                    <a:pt x="158354" y="384217"/>
                  </a:lnTo>
                  <a:lnTo>
                    <a:pt x="131979" y="416019"/>
                  </a:lnTo>
                  <a:lnTo>
                    <a:pt x="107800" y="448713"/>
                  </a:lnTo>
                  <a:lnTo>
                    <a:pt x="85885" y="482253"/>
                  </a:lnTo>
                  <a:lnTo>
                    <a:pt x="66298" y="516595"/>
                  </a:lnTo>
                  <a:lnTo>
                    <a:pt x="49108" y="551695"/>
                  </a:lnTo>
                  <a:lnTo>
                    <a:pt x="34379" y="587508"/>
                  </a:lnTo>
                  <a:lnTo>
                    <a:pt x="22180" y="623990"/>
                  </a:lnTo>
                  <a:lnTo>
                    <a:pt x="12576" y="661096"/>
                  </a:lnTo>
                  <a:lnTo>
                    <a:pt x="5633" y="698782"/>
                  </a:lnTo>
                  <a:lnTo>
                    <a:pt x="1419" y="737003"/>
                  </a:lnTo>
                  <a:lnTo>
                    <a:pt x="0" y="775715"/>
                  </a:lnTo>
                  <a:lnTo>
                    <a:pt x="1419" y="814432"/>
                  </a:lnTo>
                  <a:lnTo>
                    <a:pt x="5633" y="852657"/>
                  </a:lnTo>
                  <a:lnTo>
                    <a:pt x="12576" y="890346"/>
                  </a:lnTo>
                  <a:lnTo>
                    <a:pt x="22180" y="927455"/>
                  </a:lnTo>
                  <a:lnTo>
                    <a:pt x="34379" y="963940"/>
                  </a:lnTo>
                  <a:lnTo>
                    <a:pt x="49108" y="999755"/>
                  </a:lnTo>
                  <a:lnTo>
                    <a:pt x="66298" y="1034856"/>
                  </a:lnTo>
                  <a:lnTo>
                    <a:pt x="85885" y="1069199"/>
                  </a:lnTo>
                  <a:lnTo>
                    <a:pt x="107800" y="1102740"/>
                  </a:lnTo>
                  <a:lnTo>
                    <a:pt x="131979" y="1135434"/>
                  </a:lnTo>
                  <a:lnTo>
                    <a:pt x="158354" y="1167237"/>
                  </a:lnTo>
                  <a:lnTo>
                    <a:pt x="186860" y="1198103"/>
                  </a:lnTo>
                  <a:lnTo>
                    <a:pt x="217428" y="1227990"/>
                  </a:lnTo>
                  <a:lnTo>
                    <a:pt x="249994" y="1256852"/>
                  </a:lnTo>
                  <a:lnTo>
                    <a:pt x="284490" y="1284644"/>
                  </a:lnTo>
                  <a:lnTo>
                    <a:pt x="320850" y="1311324"/>
                  </a:lnTo>
                  <a:lnTo>
                    <a:pt x="359008" y="1336845"/>
                  </a:lnTo>
                  <a:lnTo>
                    <a:pt x="398897" y="1361163"/>
                  </a:lnTo>
                  <a:lnTo>
                    <a:pt x="440451" y="1384235"/>
                  </a:lnTo>
                  <a:lnTo>
                    <a:pt x="483602" y="1406016"/>
                  </a:lnTo>
                  <a:lnTo>
                    <a:pt x="528286" y="1426460"/>
                  </a:lnTo>
                  <a:lnTo>
                    <a:pt x="574435" y="1445525"/>
                  </a:lnTo>
                  <a:lnTo>
                    <a:pt x="621982" y="1463165"/>
                  </a:lnTo>
                  <a:lnTo>
                    <a:pt x="670862" y="1479335"/>
                  </a:lnTo>
                  <a:lnTo>
                    <a:pt x="721007" y="1493993"/>
                  </a:lnTo>
                  <a:lnTo>
                    <a:pt x="772352" y="1507092"/>
                  </a:lnTo>
                  <a:lnTo>
                    <a:pt x="824830" y="1518589"/>
                  </a:lnTo>
                  <a:lnTo>
                    <a:pt x="878374" y="1528439"/>
                  </a:lnTo>
                  <a:lnTo>
                    <a:pt x="932918" y="1536598"/>
                  </a:lnTo>
                  <a:lnTo>
                    <a:pt x="988395" y="1543021"/>
                  </a:lnTo>
                  <a:lnTo>
                    <a:pt x="1044740" y="1547664"/>
                  </a:lnTo>
                  <a:lnTo>
                    <a:pt x="1101885" y="1550482"/>
                  </a:lnTo>
                  <a:lnTo>
                    <a:pt x="1159764" y="1551431"/>
                  </a:lnTo>
                  <a:lnTo>
                    <a:pt x="1217642" y="1550482"/>
                  </a:lnTo>
                  <a:lnTo>
                    <a:pt x="1274787" y="1547664"/>
                  </a:lnTo>
                  <a:lnTo>
                    <a:pt x="1331132" y="1543021"/>
                  </a:lnTo>
                  <a:lnTo>
                    <a:pt x="1386609" y="1536598"/>
                  </a:lnTo>
                  <a:lnTo>
                    <a:pt x="1441153" y="1528439"/>
                  </a:lnTo>
                  <a:lnTo>
                    <a:pt x="1494697" y="1518589"/>
                  </a:lnTo>
                  <a:lnTo>
                    <a:pt x="1547175" y="1507092"/>
                  </a:lnTo>
                  <a:lnTo>
                    <a:pt x="1598520" y="1493993"/>
                  </a:lnTo>
                  <a:lnTo>
                    <a:pt x="1648665" y="1479335"/>
                  </a:lnTo>
                  <a:lnTo>
                    <a:pt x="1697545" y="1463165"/>
                  </a:lnTo>
                  <a:lnTo>
                    <a:pt x="1745092" y="1445525"/>
                  </a:lnTo>
                  <a:lnTo>
                    <a:pt x="1791241" y="1426460"/>
                  </a:lnTo>
                  <a:lnTo>
                    <a:pt x="1835925" y="1406016"/>
                  </a:lnTo>
                  <a:lnTo>
                    <a:pt x="1879076" y="1384235"/>
                  </a:lnTo>
                  <a:lnTo>
                    <a:pt x="1920630" y="1361163"/>
                  </a:lnTo>
                  <a:lnTo>
                    <a:pt x="1960519" y="1336845"/>
                  </a:lnTo>
                  <a:lnTo>
                    <a:pt x="1998677" y="1311324"/>
                  </a:lnTo>
                  <a:lnTo>
                    <a:pt x="2035037" y="1284644"/>
                  </a:lnTo>
                  <a:lnTo>
                    <a:pt x="2069533" y="1256852"/>
                  </a:lnTo>
                  <a:lnTo>
                    <a:pt x="2102099" y="1227990"/>
                  </a:lnTo>
                  <a:lnTo>
                    <a:pt x="2132667" y="1198103"/>
                  </a:lnTo>
                  <a:lnTo>
                    <a:pt x="2161173" y="1167237"/>
                  </a:lnTo>
                  <a:lnTo>
                    <a:pt x="2187548" y="1135434"/>
                  </a:lnTo>
                  <a:lnTo>
                    <a:pt x="2211727" y="1102740"/>
                  </a:lnTo>
                  <a:lnTo>
                    <a:pt x="2233642" y="1069199"/>
                  </a:lnTo>
                  <a:lnTo>
                    <a:pt x="2253229" y="1034856"/>
                  </a:lnTo>
                  <a:lnTo>
                    <a:pt x="2270419" y="999755"/>
                  </a:lnTo>
                  <a:lnTo>
                    <a:pt x="2285148" y="963940"/>
                  </a:lnTo>
                  <a:lnTo>
                    <a:pt x="2297347" y="927455"/>
                  </a:lnTo>
                  <a:lnTo>
                    <a:pt x="2306951" y="890346"/>
                  </a:lnTo>
                  <a:lnTo>
                    <a:pt x="2313894" y="852657"/>
                  </a:lnTo>
                  <a:lnTo>
                    <a:pt x="2318108" y="814432"/>
                  </a:lnTo>
                  <a:lnTo>
                    <a:pt x="2319528" y="775715"/>
                  </a:lnTo>
                  <a:lnTo>
                    <a:pt x="2318108" y="737003"/>
                  </a:lnTo>
                  <a:lnTo>
                    <a:pt x="2313894" y="698782"/>
                  </a:lnTo>
                  <a:lnTo>
                    <a:pt x="2306951" y="661096"/>
                  </a:lnTo>
                  <a:lnTo>
                    <a:pt x="2297347" y="623990"/>
                  </a:lnTo>
                  <a:lnTo>
                    <a:pt x="2285148" y="587508"/>
                  </a:lnTo>
                  <a:lnTo>
                    <a:pt x="2270419" y="551695"/>
                  </a:lnTo>
                  <a:lnTo>
                    <a:pt x="2253229" y="516595"/>
                  </a:lnTo>
                  <a:lnTo>
                    <a:pt x="2233642" y="482253"/>
                  </a:lnTo>
                  <a:lnTo>
                    <a:pt x="2211727" y="448713"/>
                  </a:lnTo>
                  <a:lnTo>
                    <a:pt x="2187548" y="416019"/>
                  </a:lnTo>
                  <a:lnTo>
                    <a:pt x="2161173" y="384217"/>
                  </a:lnTo>
                  <a:lnTo>
                    <a:pt x="2132667" y="353350"/>
                  </a:lnTo>
                  <a:lnTo>
                    <a:pt x="2102099" y="323463"/>
                  </a:lnTo>
                  <a:lnTo>
                    <a:pt x="2069533" y="294601"/>
                  </a:lnTo>
                  <a:lnTo>
                    <a:pt x="2035037" y="266807"/>
                  </a:lnTo>
                  <a:lnTo>
                    <a:pt x="1998677" y="240127"/>
                  </a:lnTo>
                  <a:lnTo>
                    <a:pt x="1960519" y="214605"/>
                  </a:lnTo>
                  <a:lnTo>
                    <a:pt x="1920630" y="190285"/>
                  </a:lnTo>
                  <a:lnTo>
                    <a:pt x="1879076" y="167212"/>
                  </a:lnTo>
                  <a:lnTo>
                    <a:pt x="1835925" y="145430"/>
                  </a:lnTo>
                  <a:lnTo>
                    <a:pt x="1791241" y="124984"/>
                  </a:lnTo>
                  <a:lnTo>
                    <a:pt x="1745092" y="105917"/>
                  </a:lnTo>
                  <a:lnTo>
                    <a:pt x="1697545" y="88276"/>
                  </a:lnTo>
                  <a:lnTo>
                    <a:pt x="1648665" y="72104"/>
                  </a:lnTo>
                  <a:lnTo>
                    <a:pt x="1598520" y="57445"/>
                  </a:lnTo>
                  <a:lnTo>
                    <a:pt x="1547175" y="44344"/>
                  </a:lnTo>
                  <a:lnTo>
                    <a:pt x="1494697" y="32846"/>
                  </a:lnTo>
                  <a:lnTo>
                    <a:pt x="1441153" y="22995"/>
                  </a:lnTo>
                  <a:lnTo>
                    <a:pt x="1386609" y="14835"/>
                  </a:lnTo>
                  <a:lnTo>
                    <a:pt x="1331132" y="8411"/>
                  </a:lnTo>
                  <a:lnTo>
                    <a:pt x="1274787" y="3768"/>
                  </a:lnTo>
                  <a:lnTo>
                    <a:pt x="1217642" y="949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66800" y="5334000"/>
            <a:ext cx="21335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indent="-60960" algn="just">
              <a:lnSpc>
                <a:spcPct val="100000"/>
              </a:lnSpc>
              <a:spcBef>
                <a:spcPts val="100"/>
              </a:spcBef>
            </a:pPr>
            <a:r>
              <a:rPr sz="2000" dirty="0" err="1" smtClean="0">
                <a:solidFill>
                  <a:srgbClr val="FFFFFF"/>
                </a:solidFill>
                <a:latin typeface="Carlito"/>
                <a:cs typeface="Carlito"/>
              </a:rPr>
              <a:t>Ult</a:t>
            </a:r>
            <a:r>
              <a:rPr sz="2000" spc="-50" dirty="0" err="1" smtClean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000" dirty="0" err="1" smtClean="0">
                <a:solidFill>
                  <a:srgbClr val="FFFFFF"/>
                </a:solidFill>
                <a:latin typeface="Carlito"/>
                <a:cs typeface="Carlito"/>
              </a:rPr>
              <a:t>ason</a:t>
            </a:r>
            <a:r>
              <a:rPr sz="2000" spc="-10" dirty="0" err="1" smtClean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lang="en-US" sz="2000" dirty="0" err="1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000" spc="-20" dirty="0" err="1" smtClean="0">
                <a:solidFill>
                  <a:srgbClr val="FFFFFF"/>
                </a:solidFill>
                <a:latin typeface="Carlito"/>
                <a:cs typeface="Carlito"/>
              </a:rPr>
              <a:t>raphy</a:t>
            </a:r>
            <a:r>
              <a:rPr sz="2000" spc="-20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CT/MRI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000" y="2263139"/>
            <a:ext cx="2624455" cy="2308860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44780" marR="137795">
              <a:lnSpc>
                <a:spcPct val="100000"/>
              </a:lnSpc>
              <a:spcBef>
                <a:spcPts val="300"/>
              </a:spcBef>
            </a:pPr>
            <a:r>
              <a:rPr sz="2400" spc="-15" dirty="0">
                <a:latin typeface="Carlito"/>
                <a:cs typeface="Carlito"/>
              </a:rPr>
              <a:t>Performed </a:t>
            </a:r>
            <a:r>
              <a:rPr sz="2400" spc="-5" dirty="0">
                <a:latin typeface="Carlito"/>
                <a:cs typeface="Carlito"/>
              </a:rPr>
              <a:t>on  </a:t>
            </a:r>
            <a:r>
              <a:rPr sz="2400" spc="-10" dirty="0">
                <a:latin typeface="Carlito"/>
                <a:cs typeface="Carlito"/>
              </a:rPr>
              <a:t>suspected </a:t>
            </a:r>
            <a:r>
              <a:rPr sz="2400" spc="-5" dirty="0">
                <a:latin typeface="Carlito"/>
                <a:cs typeface="Carlito"/>
              </a:rPr>
              <a:t>case.  </a:t>
            </a:r>
            <a:r>
              <a:rPr sz="2400" spc="-10" dirty="0">
                <a:latin typeface="Carlito"/>
                <a:cs typeface="Carlito"/>
              </a:rPr>
              <a:t>Measure  intraocular  pressure </a:t>
            </a:r>
            <a:r>
              <a:rPr sz="2400" dirty="0">
                <a:latin typeface="Carlito"/>
                <a:cs typeface="Carlito"/>
              </a:rPr>
              <a:t>&amp;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corneal  diameter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5720" y="2621279"/>
            <a:ext cx="2420620" cy="1569720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04775" marR="93345">
              <a:lnSpc>
                <a:spcPct val="100000"/>
              </a:lnSpc>
              <a:spcBef>
                <a:spcPts val="265"/>
              </a:spcBef>
            </a:pPr>
            <a:r>
              <a:rPr sz="2400" spc="-10" dirty="0">
                <a:latin typeface="Carlito"/>
                <a:cs typeface="Carlito"/>
              </a:rPr>
              <a:t>Show calcification 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-10" dirty="0">
                <a:latin typeface="Carlito"/>
                <a:cs typeface="Carlito"/>
              </a:rPr>
              <a:t>occurs </a:t>
            </a:r>
            <a:r>
              <a:rPr sz="2400" spc="-5" dirty="0">
                <a:latin typeface="Carlito"/>
                <a:cs typeface="Carlito"/>
              </a:rPr>
              <a:t>75%  cases of  </a:t>
            </a:r>
            <a:r>
              <a:rPr sz="2400" spc="-10" dirty="0">
                <a:latin typeface="Carlito"/>
                <a:cs typeface="Carlito"/>
              </a:rPr>
              <a:t>retinoblastoma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72428" y="2790444"/>
            <a:ext cx="2367280" cy="830580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5095" marR="113664">
              <a:lnSpc>
                <a:spcPct val="100000"/>
              </a:lnSpc>
              <a:spcBef>
                <a:spcPts val="235"/>
              </a:spcBef>
            </a:pPr>
            <a:r>
              <a:rPr sz="2400" spc="-10" dirty="0">
                <a:latin typeface="Carlito"/>
                <a:cs typeface="Carlito"/>
              </a:rPr>
              <a:t>Level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raised </a:t>
            </a:r>
            <a:r>
              <a:rPr sz="2400" dirty="0">
                <a:latin typeface="Carlito"/>
                <a:cs typeface="Carlito"/>
              </a:rPr>
              <a:t>in  </a:t>
            </a:r>
            <a:r>
              <a:rPr sz="2400" spc="-5" dirty="0">
                <a:latin typeface="Carlito"/>
                <a:cs typeface="Carlito"/>
              </a:rPr>
              <a:t>aqueous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humour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52800" y="5135879"/>
            <a:ext cx="2923540" cy="1265731"/>
          </a:xfrm>
          <a:prstGeom prst="rect">
            <a:avLst/>
          </a:prstGeom>
          <a:ln w="9144">
            <a:solidFill>
              <a:srgbClr val="EDEBE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75895" marR="167640">
              <a:lnSpc>
                <a:spcPct val="100000"/>
              </a:lnSpc>
              <a:spcBef>
                <a:spcPts val="270"/>
              </a:spcBef>
            </a:pPr>
            <a:r>
              <a:rPr sz="2000" spc="-10" dirty="0">
                <a:latin typeface="Carlito"/>
                <a:cs typeface="Carlito"/>
              </a:rPr>
              <a:t>Useful </a:t>
            </a:r>
            <a:r>
              <a:rPr sz="2000" spc="-5" dirty="0">
                <a:latin typeface="Carlito"/>
                <a:cs typeface="Carlito"/>
              </a:rPr>
              <a:t>diagnosis  </a:t>
            </a:r>
            <a:r>
              <a:rPr sz="2000" spc="-25" dirty="0">
                <a:latin typeface="Carlito"/>
                <a:cs typeface="Carlito"/>
              </a:rPr>
              <a:t>CT/MRI</a:t>
            </a:r>
            <a:r>
              <a:rPr sz="2000" spc="-9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demonstrate  </a:t>
            </a:r>
            <a:r>
              <a:rPr sz="2000" spc="-10" dirty="0">
                <a:latin typeface="Carlito"/>
                <a:cs typeface="Carlito"/>
              </a:rPr>
              <a:t>extension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optic  nerve, orbit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CNS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0994" y="461899"/>
            <a:ext cx="362940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T</a:t>
            </a:r>
            <a:r>
              <a:rPr spc="-60" dirty="0"/>
              <a:t>r</a:t>
            </a:r>
            <a:r>
              <a:rPr dirty="0"/>
              <a:t>e</a:t>
            </a:r>
            <a:r>
              <a:rPr spc="-30" dirty="0"/>
              <a:t>a</a:t>
            </a:r>
            <a:r>
              <a:rPr dirty="0"/>
              <a:t>tme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4266" y="1378965"/>
            <a:ext cx="7860665" cy="36657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rlito"/>
                <a:cs typeface="Carlito"/>
              </a:rPr>
              <a:t>A )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Conservative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tumour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destructive therapy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: if 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diagnosed</a:t>
            </a:r>
            <a:r>
              <a:rPr sz="3200" spc="1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early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Chemotherapy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:</a:t>
            </a:r>
          </a:p>
          <a:p>
            <a:pPr marL="355600" marR="52832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Focal therapy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: </a:t>
            </a:r>
            <a:r>
              <a:rPr sz="3200" spc="-30" dirty="0">
                <a:latin typeface="Carlito"/>
                <a:cs typeface="Carlito"/>
              </a:rPr>
              <a:t>cryotherapy, </a:t>
            </a:r>
            <a:r>
              <a:rPr sz="3200" dirty="0">
                <a:latin typeface="Carlito"/>
                <a:cs typeface="Carlito"/>
              </a:rPr>
              <a:t>laser  </a:t>
            </a:r>
            <a:r>
              <a:rPr sz="3200" spc="-10" dirty="0">
                <a:latin typeface="Carlito"/>
                <a:cs typeface="Carlito"/>
              </a:rPr>
              <a:t>photocoagulation, </a:t>
            </a:r>
            <a:r>
              <a:rPr sz="3200" spc="-25" dirty="0">
                <a:latin typeface="Carlito"/>
                <a:cs typeface="Carlito"/>
              </a:rPr>
              <a:t>thermotherapy, </a:t>
            </a:r>
            <a:r>
              <a:rPr sz="3200" spc="-5" dirty="0">
                <a:latin typeface="Carlito"/>
                <a:cs typeface="Carlito"/>
              </a:rPr>
              <a:t>plaque  </a:t>
            </a:r>
            <a:r>
              <a:rPr sz="3200" spc="-30" dirty="0">
                <a:latin typeface="Carlito"/>
                <a:cs typeface="Carlito"/>
              </a:rPr>
              <a:t>radiotherapy, </a:t>
            </a:r>
            <a:r>
              <a:rPr sz="3200" spc="-10" dirty="0">
                <a:latin typeface="Carlito"/>
                <a:cs typeface="Carlito"/>
              </a:rPr>
              <a:t>external </a:t>
            </a:r>
            <a:r>
              <a:rPr sz="3200" spc="-5" dirty="0">
                <a:latin typeface="Carlito"/>
                <a:cs typeface="Carlito"/>
              </a:rPr>
              <a:t>beam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radiotherapy.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61104"/>
            <a:ext cx="9144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00"/>
                </a:solidFill>
              </a:rPr>
              <a:t>B ) </a:t>
            </a:r>
            <a:r>
              <a:rPr sz="3200" spc="-10" dirty="0">
                <a:solidFill>
                  <a:srgbClr val="FFFF00"/>
                </a:solidFill>
              </a:rPr>
              <a:t>Enucleation </a:t>
            </a:r>
            <a:r>
              <a:rPr sz="3200" spc="-30" dirty="0">
                <a:solidFill>
                  <a:srgbClr val="FFFF00"/>
                </a:solidFill>
              </a:rPr>
              <a:t>for </a:t>
            </a:r>
            <a:r>
              <a:rPr sz="3200" spc="-15" dirty="0">
                <a:solidFill>
                  <a:srgbClr val="FFFF00"/>
                </a:solidFill>
              </a:rPr>
              <a:t>group </a:t>
            </a:r>
            <a:r>
              <a:rPr sz="3200" dirty="0">
                <a:solidFill>
                  <a:srgbClr val="FFFF00"/>
                </a:solidFill>
              </a:rPr>
              <a:t>E </a:t>
            </a:r>
            <a:r>
              <a:rPr sz="3200" spc="-10" dirty="0">
                <a:solidFill>
                  <a:srgbClr val="FFFF00"/>
                </a:solidFill>
              </a:rPr>
              <a:t>patients </a:t>
            </a:r>
            <a:r>
              <a:rPr sz="3200" dirty="0">
                <a:solidFill>
                  <a:srgbClr val="FFFF00"/>
                </a:solidFill>
              </a:rPr>
              <a:t>whe</a:t>
            </a:r>
            <a:r>
              <a:rPr sz="3200" dirty="0"/>
              <a:t>n</a:t>
            </a:r>
            <a:r>
              <a:rPr sz="3200" spc="125" dirty="0"/>
              <a:t> </a:t>
            </a:r>
            <a:r>
              <a:rPr sz="320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066800"/>
            <a:ext cx="8836660" cy="531299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35" dirty="0">
                <a:latin typeface="Carlito"/>
                <a:cs typeface="Carlito"/>
              </a:rPr>
              <a:t>Tumour </a:t>
            </a:r>
            <a:r>
              <a:rPr sz="2800" spc="-25" dirty="0">
                <a:latin typeface="Carlito"/>
                <a:cs typeface="Carlito"/>
              </a:rPr>
              <a:t>involve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than </a:t>
            </a:r>
            <a:r>
              <a:rPr sz="2800" spc="-10" dirty="0">
                <a:latin typeface="Carlito"/>
                <a:cs typeface="Carlito"/>
              </a:rPr>
              <a:t>half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retina.</a:t>
            </a:r>
            <a:endParaRPr sz="28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Optic nerve </a:t>
            </a:r>
            <a:r>
              <a:rPr sz="2800" spc="-5" dirty="0">
                <a:latin typeface="Carlito"/>
                <a:cs typeface="Carlito"/>
              </a:rPr>
              <a:t>is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involved.</a:t>
            </a:r>
            <a:endParaRPr sz="28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Glaucoma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present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ant </a:t>
            </a:r>
            <a:r>
              <a:rPr sz="2800" spc="-5" dirty="0">
                <a:latin typeface="Carlito"/>
                <a:cs typeface="Carlito"/>
              </a:rPr>
              <a:t>chamber is</a:t>
            </a:r>
            <a:r>
              <a:rPr sz="2800" spc="12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involved.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–"/>
            </a:pPr>
            <a:endParaRPr sz="3900" dirty="0">
              <a:latin typeface="Carlito"/>
              <a:cs typeface="Carlito"/>
            </a:endParaRPr>
          </a:p>
          <a:p>
            <a:pPr marL="12700" marR="165100">
              <a:lnSpc>
                <a:spcPct val="100000"/>
              </a:lnSpc>
            </a:pP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C ) </a:t>
            </a:r>
            <a:r>
              <a:rPr sz="3200" spc="-15" dirty="0">
                <a:solidFill>
                  <a:srgbClr val="FFFF00"/>
                </a:solidFill>
                <a:latin typeface="Carlito"/>
                <a:cs typeface="Carlito"/>
              </a:rPr>
              <a:t>Palliative therapy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: when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prognosis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is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bad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in  </a:t>
            </a:r>
            <a:r>
              <a:rPr sz="3200" spc="-15" dirty="0">
                <a:solidFill>
                  <a:srgbClr val="FFFF00"/>
                </a:solidFill>
                <a:latin typeface="Carlito"/>
                <a:cs typeface="Carlito"/>
              </a:rPr>
              <a:t>spite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of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aggressive</a:t>
            </a:r>
            <a:r>
              <a:rPr sz="3200" spc="2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treatment</a:t>
            </a:r>
            <a:r>
              <a:rPr sz="3200" spc="-10" dirty="0"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RB with </a:t>
            </a:r>
            <a:r>
              <a:rPr sz="2800" spc="-15" dirty="0">
                <a:latin typeface="Carlito"/>
                <a:cs typeface="Carlito"/>
              </a:rPr>
              <a:t>orbital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extension</a:t>
            </a:r>
            <a:endParaRPr sz="2800" dirty="0">
              <a:latin typeface="Carlito"/>
              <a:cs typeface="Carlito"/>
            </a:endParaRPr>
          </a:p>
          <a:p>
            <a:pPr marL="756285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RB of </a:t>
            </a:r>
            <a:r>
              <a:rPr sz="2800" spc="-20" dirty="0">
                <a:latin typeface="Carlito"/>
                <a:cs typeface="Carlito"/>
              </a:rPr>
              <a:t>intracranial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5" dirty="0" smtClean="0">
                <a:latin typeface="Carlito"/>
                <a:cs typeface="Carlito"/>
              </a:rPr>
              <a:t>extension</a:t>
            </a:r>
          </a:p>
          <a:p>
            <a:pPr marL="7562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 smtClean="0">
                <a:latin typeface="Carlito"/>
                <a:cs typeface="Carlito"/>
              </a:rPr>
              <a:t>RB with </a:t>
            </a:r>
            <a:r>
              <a:rPr sz="2800" spc="-20" dirty="0" smtClean="0">
                <a:latin typeface="Carlito"/>
                <a:cs typeface="Carlito"/>
              </a:rPr>
              <a:t>distant</a:t>
            </a:r>
            <a:r>
              <a:rPr sz="2800" spc="40" dirty="0" smtClean="0">
                <a:latin typeface="Carlito"/>
                <a:cs typeface="Carlito"/>
              </a:rPr>
              <a:t> </a:t>
            </a:r>
            <a:r>
              <a:rPr sz="2800" spc="-15" dirty="0" smtClean="0">
                <a:latin typeface="Carlito"/>
                <a:cs typeface="Carlito"/>
              </a:rPr>
              <a:t>metastasis</a:t>
            </a:r>
            <a:endParaRPr sz="2800" dirty="0" smtClean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508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953000" cy="4373563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b="1" u="heavy" spc="-30" dirty="0" err="1" smtClean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Tumours</a:t>
            </a:r>
            <a:r>
              <a:rPr lang="en-US" sz="2700" b="1" u="heavy" spc="-30" dirty="0" smtClean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n-US" sz="2700" b="1" u="heavy" dirty="0" smtClean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</a:t>
            </a:r>
            <a:r>
              <a:rPr lang="en-US" sz="2700" b="1" u="heavy" spc="-5" dirty="0" err="1" smtClean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ciliary</a:t>
            </a:r>
            <a:r>
              <a:rPr lang="en-US" sz="2700" b="1" u="heavy" spc="-5" dirty="0" smtClean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n-US" sz="2700" b="1" u="heavy" dirty="0" smtClean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body</a:t>
            </a:r>
            <a:r>
              <a:rPr lang="en-US" sz="2700" b="1" spc="20" dirty="0" smtClean="0">
                <a:latin typeface="Carlito"/>
                <a:cs typeface="Carlito"/>
              </a:rPr>
              <a:t> </a:t>
            </a:r>
            <a:r>
              <a:rPr lang="en-US" sz="2700" dirty="0" smtClean="0">
                <a:latin typeface="Carlito"/>
                <a:cs typeface="Carlito"/>
              </a:rPr>
              <a:t>:</a:t>
            </a:r>
          </a:p>
          <a:p>
            <a:pPr marL="400685">
              <a:lnSpc>
                <a:spcPct val="100000"/>
              </a:lnSpc>
              <a:spcBef>
                <a:spcPts val="320"/>
              </a:spcBef>
            </a:pPr>
            <a:r>
              <a:rPr lang="en-US" sz="2800" spc="-5" dirty="0" smtClean="0">
                <a:solidFill>
                  <a:srgbClr val="FF0000"/>
                </a:solidFill>
                <a:latin typeface="Carlito"/>
                <a:cs typeface="Carlito"/>
              </a:rPr>
              <a:t>Benign</a:t>
            </a:r>
            <a:r>
              <a:rPr lang="en-US" sz="2800" spc="5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n-US" sz="2800" spc="-5" dirty="0" smtClean="0">
                <a:solidFill>
                  <a:srgbClr val="FF0000"/>
                </a:solidFill>
                <a:latin typeface="Carlito"/>
                <a:cs typeface="Carlito"/>
              </a:rPr>
              <a:t>:</a:t>
            </a:r>
            <a:endParaRPr lang="en-US" sz="2800" dirty="0" smtClean="0">
              <a:solidFill>
                <a:srgbClr val="FF0000"/>
              </a:solidFill>
              <a:latin typeface="Carlito"/>
              <a:cs typeface="Carlito"/>
            </a:endParaRPr>
          </a:p>
          <a:p>
            <a:pPr marL="866775" lvl="1" indent="-368935">
              <a:lnSpc>
                <a:spcPct val="100000"/>
              </a:lnSpc>
              <a:spcBef>
                <a:spcPts val="335"/>
              </a:spcBef>
              <a:buAutoNum type="arabicParenR"/>
              <a:tabLst>
                <a:tab pos="867410" algn="l"/>
              </a:tabLst>
            </a:pPr>
            <a:r>
              <a:rPr lang="en-US" sz="2800" spc="-10" dirty="0" smtClean="0">
                <a:latin typeface="Carlito"/>
                <a:cs typeface="Carlito"/>
              </a:rPr>
              <a:t>Hyperplasia</a:t>
            </a:r>
            <a:endParaRPr lang="en-US" sz="2800" dirty="0" smtClean="0">
              <a:latin typeface="Carlito"/>
              <a:cs typeface="Carlito"/>
            </a:endParaRPr>
          </a:p>
          <a:p>
            <a:pPr marL="469900" marR="595630" lvl="1">
              <a:lnSpc>
                <a:spcPts val="3020"/>
              </a:lnSpc>
              <a:spcBef>
                <a:spcPts val="725"/>
              </a:spcBef>
              <a:buNone/>
              <a:tabLst>
                <a:tab pos="840740" algn="l"/>
              </a:tabLst>
            </a:pPr>
            <a:r>
              <a:rPr lang="en-US" sz="2800" spc="-10" dirty="0" smtClean="0">
                <a:latin typeface="Carlito"/>
                <a:cs typeface="Carlito"/>
              </a:rPr>
              <a:t>   2)benign </a:t>
            </a:r>
            <a:r>
              <a:rPr lang="en-US" sz="2800" spc="-20" dirty="0" smtClean="0">
                <a:latin typeface="Carlito"/>
                <a:cs typeface="Carlito"/>
              </a:rPr>
              <a:t>cyst  </a:t>
            </a:r>
            <a:r>
              <a:rPr lang="en-US" sz="2800" spc="-10" dirty="0" smtClean="0">
                <a:latin typeface="Carlito"/>
                <a:cs typeface="Carlito"/>
              </a:rPr>
              <a:t>3)</a:t>
            </a:r>
            <a:r>
              <a:rPr lang="en-US" sz="2800" spc="-10" dirty="0" err="1" smtClean="0">
                <a:latin typeface="Carlito"/>
                <a:cs typeface="Carlito"/>
              </a:rPr>
              <a:t>medulloepithelioma</a:t>
            </a:r>
            <a:endParaRPr lang="en-US" sz="2800" spc="-10" dirty="0" smtClean="0">
              <a:latin typeface="Carlito"/>
              <a:cs typeface="Carlito"/>
            </a:endParaRPr>
          </a:p>
          <a:p>
            <a:pPr marL="469900" marR="595630" lvl="1">
              <a:lnSpc>
                <a:spcPts val="3020"/>
              </a:lnSpc>
              <a:spcBef>
                <a:spcPts val="725"/>
              </a:spcBef>
              <a:buNone/>
              <a:tabLst>
                <a:tab pos="840740" algn="l"/>
              </a:tabLst>
            </a:pPr>
            <a:endParaRPr lang="en-US" sz="2800" dirty="0" smtClean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295"/>
              </a:spcBef>
              <a:tabLst>
                <a:tab pos="2350770" algn="l"/>
              </a:tabLst>
            </a:pPr>
            <a:r>
              <a:rPr lang="en-US" sz="2800" spc="-10" dirty="0" smtClean="0">
                <a:solidFill>
                  <a:srgbClr val="FF0000"/>
                </a:solidFill>
                <a:latin typeface="Carlito"/>
                <a:cs typeface="Carlito"/>
              </a:rPr>
              <a:t>Malignant</a:t>
            </a:r>
            <a:r>
              <a:rPr lang="en-US" sz="2800" spc="2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n-US" sz="2800" spc="-5" dirty="0" smtClean="0">
                <a:solidFill>
                  <a:srgbClr val="FF0000"/>
                </a:solidFill>
                <a:latin typeface="Carlito"/>
                <a:cs typeface="Carlito"/>
              </a:rPr>
              <a:t>:	</a:t>
            </a:r>
          </a:p>
          <a:p>
            <a:pPr marL="469900">
              <a:lnSpc>
                <a:spcPct val="100000"/>
              </a:lnSpc>
              <a:spcBef>
                <a:spcPts val="295"/>
              </a:spcBef>
              <a:buNone/>
              <a:tabLst>
                <a:tab pos="2350770" algn="l"/>
              </a:tabLst>
            </a:pPr>
            <a:r>
              <a:rPr lang="en-US" sz="2800" spc="-5" dirty="0" smtClean="0">
                <a:latin typeface="Carlito"/>
                <a:cs typeface="Carlito"/>
              </a:rPr>
              <a:t>    1)</a:t>
            </a:r>
            <a:r>
              <a:rPr lang="en-US" sz="2800" spc="-50" dirty="0" smtClean="0">
                <a:latin typeface="Carlito"/>
                <a:cs typeface="Carlito"/>
              </a:rPr>
              <a:t> </a:t>
            </a:r>
            <a:r>
              <a:rPr lang="en-US" sz="2800" spc="-5" dirty="0" smtClean="0">
                <a:latin typeface="Carlito"/>
                <a:cs typeface="Carlito"/>
              </a:rPr>
              <a:t>melanoma</a:t>
            </a:r>
            <a:endParaRPr lang="en-US" sz="2800" dirty="0" smtClean="0">
              <a:latin typeface="Carlito"/>
              <a:cs typeface="Carlito"/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487993"/>
            <a:ext cx="510540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509978"/>
            <a:ext cx="7710170" cy="43675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untreated </a:t>
            </a:r>
            <a:r>
              <a:rPr sz="3200" spc="-10" dirty="0">
                <a:latin typeface="Carlito"/>
                <a:cs typeface="Carlito"/>
              </a:rPr>
              <a:t>prognosis </a:t>
            </a:r>
            <a:r>
              <a:rPr sz="3200" spc="-20" dirty="0">
                <a:latin typeface="Carlito"/>
                <a:cs typeface="Carlito"/>
              </a:rPr>
              <a:t>-always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bad</a:t>
            </a:r>
            <a:endParaRPr sz="3200">
              <a:latin typeface="Carlito"/>
              <a:cs typeface="Carlito"/>
            </a:endParaRPr>
          </a:p>
          <a:p>
            <a:pPr marL="355600" marR="24130" indent="-342900">
              <a:lnSpc>
                <a:spcPts val="346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rarely </a:t>
            </a:r>
            <a:r>
              <a:rPr sz="3200" spc="-5" dirty="0">
                <a:latin typeface="Carlito"/>
                <a:cs typeface="Carlito"/>
              </a:rPr>
              <a:t>spontaneous regression of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eyeball  </a:t>
            </a:r>
            <a:r>
              <a:rPr sz="3200" spc="-5" dirty="0">
                <a:latin typeface="Carlito"/>
                <a:cs typeface="Carlito"/>
              </a:rPr>
              <a:t>get shrunk due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necrosis by </a:t>
            </a:r>
            <a:r>
              <a:rPr sz="3200" spc="-10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E36C09"/>
                </a:solidFill>
                <a:latin typeface="Carlito"/>
                <a:cs typeface="Carlito"/>
              </a:rPr>
              <a:t>immunological</a:t>
            </a:r>
            <a:r>
              <a:rPr sz="3200" spc="25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E36C09"/>
                </a:solidFill>
                <a:latin typeface="Carlito"/>
                <a:cs typeface="Carlito"/>
              </a:rPr>
              <a:t>action</a:t>
            </a:r>
            <a:r>
              <a:rPr sz="3200" spc="-10" dirty="0"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enucleated </a:t>
            </a:r>
            <a:r>
              <a:rPr sz="3200" spc="-25" dirty="0">
                <a:latin typeface="Carlito"/>
                <a:cs typeface="Carlito"/>
              </a:rPr>
              <a:t>before </a:t>
            </a:r>
            <a:r>
              <a:rPr sz="3200" spc="-5" dirty="0">
                <a:latin typeface="Carlito"/>
                <a:cs typeface="Carlito"/>
              </a:rPr>
              <a:t>occurrence of </a:t>
            </a:r>
            <a:r>
              <a:rPr sz="3200" spc="-10" dirty="0">
                <a:latin typeface="Carlito"/>
                <a:cs typeface="Carlito"/>
              </a:rPr>
              <a:t>extraocular  </a:t>
            </a:r>
            <a:r>
              <a:rPr sz="3200" dirty="0">
                <a:latin typeface="Carlito"/>
                <a:cs typeface="Carlito"/>
              </a:rPr>
              <a:t>lesion, </a:t>
            </a:r>
            <a:r>
              <a:rPr sz="3200" spc="-5" dirty="0">
                <a:latin typeface="Carlito"/>
                <a:cs typeface="Carlito"/>
              </a:rPr>
              <a:t>survival </a:t>
            </a:r>
            <a:r>
              <a:rPr sz="3200" spc="-30" dirty="0">
                <a:latin typeface="Carlito"/>
                <a:cs typeface="Carlito"/>
              </a:rPr>
              <a:t>rate </a:t>
            </a:r>
            <a:r>
              <a:rPr sz="3200" dirty="0">
                <a:latin typeface="Carlito"/>
                <a:cs typeface="Carlito"/>
              </a:rPr>
              <a:t>is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70-85%.</a:t>
            </a:r>
            <a:endParaRPr sz="3200">
              <a:latin typeface="Carlito"/>
              <a:cs typeface="Carlito"/>
            </a:endParaRPr>
          </a:p>
          <a:p>
            <a:pPr marL="355600" marR="164465" indent="-342900">
              <a:lnSpc>
                <a:spcPct val="9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Poor </a:t>
            </a:r>
            <a:r>
              <a:rPr sz="3200" spc="-10" dirty="0">
                <a:latin typeface="Carlito"/>
                <a:cs typeface="Carlito"/>
              </a:rPr>
              <a:t>prognosis </a:t>
            </a:r>
            <a:r>
              <a:rPr sz="3200" dirty="0">
                <a:latin typeface="Carlito"/>
                <a:cs typeface="Carlito"/>
              </a:rPr>
              <a:t>when </a:t>
            </a:r>
            <a:r>
              <a:rPr sz="3200" spc="-5" dirty="0">
                <a:solidFill>
                  <a:srgbClr val="E36C09"/>
                </a:solidFill>
                <a:latin typeface="Carlito"/>
                <a:cs typeface="Carlito"/>
              </a:rPr>
              <a:t>optic nerve  </a:t>
            </a:r>
            <a:r>
              <a:rPr sz="3200" spc="-15" dirty="0">
                <a:solidFill>
                  <a:srgbClr val="E36C09"/>
                </a:solidFill>
                <a:latin typeface="Carlito"/>
                <a:cs typeface="Carlito"/>
              </a:rPr>
              <a:t>involvement</a:t>
            </a:r>
            <a:r>
              <a:rPr sz="3200" spc="-15" dirty="0">
                <a:latin typeface="Carlito"/>
                <a:cs typeface="Carlito"/>
              </a:rPr>
              <a:t>, </a:t>
            </a:r>
            <a:r>
              <a:rPr sz="3200" spc="-20" dirty="0">
                <a:latin typeface="Carlito"/>
                <a:cs typeface="Carlito"/>
              </a:rPr>
              <a:t>undifferentiated </a:t>
            </a:r>
            <a:r>
              <a:rPr sz="3200" spc="-5" dirty="0">
                <a:latin typeface="Carlito"/>
                <a:cs typeface="Carlito"/>
              </a:rPr>
              <a:t>tumour cells,  massive choroidal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invasion.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548" y="58365"/>
            <a:ext cx="8009524" cy="6712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540964"/>
            <a:ext cx="548640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Pha</a:t>
            </a:r>
            <a:r>
              <a:rPr spc="-35" dirty="0"/>
              <a:t>c</a:t>
            </a:r>
            <a:r>
              <a:rPr spc="-5" dirty="0"/>
              <a:t>om</a:t>
            </a:r>
            <a:r>
              <a:rPr spc="-40" dirty="0"/>
              <a:t>a</a:t>
            </a:r>
            <a:r>
              <a:rPr spc="-50" dirty="0"/>
              <a:t>t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116" y="1483867"/>
            <a:ext cx="8256270" cy="420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5214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Group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familial </a:t>
            </a:r>
            <a:r>
              <a:rPr sz="2800" spc="-10" dirty="0">
                <a:latin typeface="Carlito"/>
                <a:cs typeface="Carlito"/>
              </a:rPr>
              <a:t>condition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15" dirty="0">
                <a:latin typeface="Carlito"/>
                <a:cs typeface="Carlito"/>
              </a:rPr>
              <a:t>characterized by  development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neoplasm in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eye,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skin, and</a:t>
            </a:r>
            <a:r>
              <a:rPr sz="2800" b="1" u="heavy" spc="1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CNS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  <a:p>
            <a:pPr marL="368935" indent="-35687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69570" algn="l"/>
              </a:tabLst>
            </a:pPr>
            <a:r>
              <a:rPr sz="2800" b="1" spc="-10" dirty="0">
                <a:latin typeface="Carlito"/>
                <a:cs typeface="Carlito"/>
              </a:rPr>
              <a:t>Angiomatosis </a:t>
            </a:r>
            <a:r>
              <a:rPr sz="2800" b="1" spc="-15" dirty="0">
                <a:latin typeface="Carlito"/>
                <a:cs typeface="Carlito"/>
              </a:rPr>
              <a:t>retinae </a:t>
            </a:r>
            <a:r>
              <a:rPr sz="2800" b="1" spc="-35" dirty="0">
                <a:latin typeface="Carlito"/>
                <a:cs typeface="Carlito"/>
              </a:rPr>
              <a:t>(Von </a:t>
            </a:r>
            <a:r>
              <a:rPr sz="2800" b="1" spc="-5" dirty="0">
                <a:latin typeface="Carlito"/>
                <a:cs typeface="Carlito"/>
              </a:rPr>
              <a:t>Hippel </a:t>
            </a:r>
            <a:r>
              <a:rPr sz="2800" b="1" spc="-155" dirty="0">
                <a:latin typeface="Carlito"/>
                <a:cs typeface="Carlito"/>
              </a:rPr>
              <a:t>L</a:t>
            </a:r>
            <a:r>
              <a:rPr sz="2800" b="1" spc="-155" dirty="0">
                <a:latin typeface="Trebuchet MS"/>
                <a:cs typeface="Trebuchet MS"/>
              </a:rPr>
              <a:t>indau’s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syndrome</a:t>
            </a:r>
            <a:r>
              <a:rPr sz="2800" spc="-145" dirty="0">
                <a:latin typeface="Carlito"/>
                <a:cs typeface="Carlito"/>
              </a:rPr>
              <a:t>)</a:t>
            </a:r>
            <a:endParaRPr sz="2800" dirty="0">
              <a:latin typeface="Carlito"/>
              <a:cs typeface="Carlito"/>
            </a:endParaRPr>
          </a:p>
          <a:p>
            <a:pPr marL="756285" marR="913130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rlito"/>
                <a:cs typeface="Carlito"/>
              </a:rPr>
              <a:t>Involve </a:t>
            </a:r>
            <a:r>
              <a:rPr sz="2800" spc="-15" dirty="0">
                <a:latin typeface="Carlito"/>
                <a:cs typeface="Carlito"/>
              </a:rPr>
              <a:t>retina, </a:t>
            </a:r>
            <a:r>
              <a:rPr sz="2800" spc="-20" dirty="0">
                <a:latin typeface="Carlito"/>
                <a:cs typeface="Carlito"/>
              </a:rPr>
              <a:t>brain, </a:t>
            </a:r>
            <a:r>
              <a:rPr sz="2800" spc="-10" dirty="0">
                <a:latin typeface="Carlito"/>
                <a:cs typeface="Carlito"/>
              </a:rPr>
              <a:t>spinal </a:t>
            </a:r>
            <a:r>
              <a:rPr sz="2800" spc="-20" dirty="0">
                <a:latin typeface="Carlito"/>
                <a:cs typeface="Carlito"/>
              </a:rPr>
              <a:t>cord, </a:t>
            </a:r>
            <a:r>
              <a:rPr sz="2800" spc="-15" dirty="0">
                <a:latin typeface="Carlito"/>
                <a:cs typeface="Carlito"/>
              </a:rPr>
              <a:t>kidneys,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adrenals.</a:t>
            </a:r>
            <a:endParaRPr sz="2800" dirty="0">
              <a:latin typeface="Carlito"/>
              <a:cs typeface="Carlito"/>
            </a:endParaRPr>
          </a:p>
          <a:p>
            <a:pPr marL="756285" marR="534670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C/F </a:t>
            </a:r>
            <a:r>
              <a:rPr sz="2800" spc="-5" dirty="0">
                <a:latin typeface="Carlito"/>
                <a:cs typeface="Carlito"/>
              </a:rPr>
              <a:t>: </a:t>
            </a:r>
            <a:r>
              <a:rPr sz="2800" spc="-10" dirty="0">
                <a:latin typeface="Carlito"/>
                <a:cs typeface="Carlito"/>
              </a:rPr>
              <a:t>vascular </a:t>
            </a:r>
            <a:r>
              <a:rPr sz="2800" spc="-15" dirty="0">
                <a:latin typeface="Carlito"/>
                <a:cs typeface="Carlito"/>
              </a:rPr>
              <a:t>dilatation,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aneurysm(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balloon-like 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angiomas), </a:t>
            </a:r>
            <a:r>
              <a:rPr sz="2800" spc="-10" dirty="0">
                <a:latin typeface="Carlito"/>
                <a:cs typeface="Carlito"/>
              </a:rPr>
              <a:t>hemorrhage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exudates </a:t>
            </a:r>
            <a:r>
              <a:rPr sz="2800" spc="-5" dirty="0">
                <a:latin typeface="Carlito"/>
                <a:cs typeface="Carlito"/>
              </a:rPr>
              <a:t>leading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15" dirty="0">
                <a:latin typeface="Carlito"/>
                <a:cs typeface="Carlito"/>
              </a:rPr>
              <a:t>retinal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detachment.</a:t>
            </a:r>
            <a:endParaRPr sz="28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40" dirty="0">
                <a:latin typeface="Carlito"/>
                <a:cs typeface="Carlito"/>
              </a:rPr>
              <a:t>Treat: </a:t>
            </a:r>
            <a:r>
              <a:rPr sz="2800" spc="-15" dirty="0">
                <a:latin typeface="Carlito"/>
                <a:cs typeface="Carlito"/>
              </a:rPr>
              <a:t>cryopexy/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photocoagulation.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0527"/>
            <a:ext cx="8054340" cy="481862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19100" indent="-407034">
              <a:lnSpc>
                <a:spcPct val="100000"/>
              </a:lnSpc>
              <a:spcBef>
                <a:spcPts val="475"/>
              </a:spcBef>
              <a:buSzPct val="114285"/>
              <a:buAutoNum type="arabicPeriod" startAt="2"/>
              <a:tabLst>
                <a:tab pos="419734" algn="l"/>
              </a:tabLst>
            </a:pPr>
            <a:r>
              <a:rPr sz="2800" b="1" spc="-25" dirty="0">
                <a:latin typeface="Carlito"/>
                <a:cs typeface="Carlito"/>
              </a:rPr>
              <a:t>Tuberous </a:t>
            </a:r>
            <a:r>
              <a:rPr sz="2800" b="1" spc="-10" dirty="0">
                <a:latin typeface="Carlito"/>
                <a:cs typeface="Carlito"/>
              </a:rPr>
              <a:t>sclerosis </a:t>
            </a:r>
            <a:r>
              <a:rPr sz="2800" b="1" spc="-5" dirty="0">
                <a:latin typeface="Carlito"/>
                <a:cs typeface="Carlito"/>
              </a:rPr>
              <a:t>(Bourneville</a:t>
            </a:r>
            <a:r>
              <a:rPr sz="2800" b="1" spc="3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disease)</a:t>
            </a:r>
            <a:endParaRPr sz="2800" dirty="0">
              <a:latin typeface="Carlito"/>
              <a:cs typeface="Carlito"/>
            </a:endParaRPr>
          </a:p>
          <a:p>
            <a:pPr marL="756285" marR="22987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40" dirty="0">
                <a:latin typeface="Carlito"/>
                <a:cs typeface="Carlito"/>
              </a:rPr>
              <a:t>Triad </a:t>
            </a:r>
            <a:r>
              <a:rPr sz="2800" spc="-5" dirty="0">
                <a:latin typeface="Carlito"/>
                <a:cs typeface="Carlito"/>
              </a:rPr>
              <a:t>of adenoma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sebaceum,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mental </a:t>
            </a: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retardation, 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epilepsy </a:t>
            </a:r>
            <a:r>
              <a:rPr sz="2800" spc="-10" dirty="0">
                <a:latin typeface="Carlito"/>
                <a:cs typeface="Carlito"/>
              </a:rPr>
              <a:t>associated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hamartomas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15" dirty="0">
                <a:latin typeface="Carlito"/>
                <a:cs typeface="Carlito"/>
              </a:rPr>
              <a:t>brain, retina,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viscera.</a:t>
            </a:r>
            <a:endParaRPr sz="28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solidFill>
                  <a:srgbClr val="FF0000"/>
                </a:solidFill>
                <a:latin typeface="Carlito"/>
                <a:cs typeface="Carlito"/>
              </a:rPr>
              <a:t>potato-like</a:t>
            </a:r>
            <a:r>
              <a:rPr sz="28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appearance</a:t>
            </a:r>
            <a:endParaRPr sz="28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2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5" dirty="0" smtClean="0">
                <a:latin typeface="Carlito"/>
                <a:cs typeface="Carlito"/>
              </a:rPr>
              <a:t>type</a:t>
            </a:r>
            <a:r>
              <a:rPr sz="2800" spc="-15" dirty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  <a:p>
            <a:pPr marL="1155700" marR="633730" lvl="2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236345" algn="l"/>
                <a:tab pos="1236980" algn="l"/>
              </a:tabLst>
            </a:pPr>
            <a:r>
              <a:rPr dirty="0"/>
              <a:t>	</a:t>
            </a:r>
            <a:r>
              <a:rPr sz="2800" spc="-15" dirty="0">
                <a:latin typeface="Carlito"/>
                <a:cs typeface="Carlito"/>
              </a:rPr>
              <a:t>relatively flat </a:t>
            </a:r>
            <a:r>
              <a:rPr sz="2800" spc="-5" dirty="0">
                <a:latin typeface="Carlito"/>
                <a:cs typeface="Carlito"/>
              </a:rPr>
              <a:t>&amp; </a:t>
            </a:r>
            <a:r>
              <a:rPr sz="2800" spc="-10" dirty="0">
                <a:latin typeface="Carlito"/>
                <a:cs typeface="Carlito"/>
              </a:rPr>
              <a:t>soft appearing white </a:t>
            </a:r>
            <a:r>
              <a:rPr sz="2800" spc="-5" dirty="0">
                <a:latin typeface="Carlito"/>
                <a:cs typeface="Carlito"/>
              </a:rPr>
              <a:t>/ </a:t>
            </a:r>
            <a:r>
              <a:rPr sz="2800" spc="-15" dirty="0">
                <a:latin typeface="Carlito"/>
                <a:cs typeface="Carlito"/>
              </a:rPr>
              <a:t>grey  </a:t>
            </a:r>
            <a:r>
              <a:rPr sz="2800" spc="-10" dirty="0">
                <a:latin typeface="Carlito"/>
                <a:cs typeface="Carlito"/>
              </a:rPr>
              <a:t>lesion </a:t>
            </a:r>
            <a:r>
              <a:rPr sz="2800" spc="-15" dirty="0">
                <a:latin typeface="Carlito"/>
                <a:cs typeface="Carlito"/>
              </a:rPr>
              <a:t>(posterior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pole),</a:t>
            </a:r>
            <a:endParaRPr sz="2800" dirty="0">
              <a:latin typeface="Carlito"/>
              <a:cs typeface="Carlito"/>
            </a:endParaRPr>
          </a:p>
          <a:p>
            <a:pPr marL="1236345" lvl="2" indent="-30988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1236345" algn="l"/>
                <a:tab pos="1236980" algn="l"/>
              </a:tabLst>
            </a:pPr>
            <a:r>
              <a:rPr sz="2800" spc="-15" dirty="0">
                <a:latin typeface="Carlito"/>
                <a:cs typeface="Carlito"/>
              </a:rPr>
              <a:t>large </a:t>
            </a:r>
            <a:r>
              <a:rPr sz="2800" spc="-10" dirty="0">
                <a:latin typeface="Carlito"/>
                <a:cs typeface="Carlito"/>
              </a:rPr>
              <a:t>nodular </a:t>
            </a:r>
            <a:r>
              <a:rPr sz="2800" spc="-5" dirty="0">
                <a:latin typeface="Carlito"/>
                <a:cs typeface="Carlito"/>
              </a:rPr>
              <a:t>tumor </a:t>
            </a:r>
            <a:r>
              <a:rPr sz="2800" spc="-10" dirty="0">
                <a:latin typeface="Carlito"/>
                <a:cs typeface="Carlito"/>
              </a:rPr>
              <a:t>common seen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optic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disc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415225"/>
            <a:ext cx="8741258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700" b="1" spc="-5" dirty="0">
                <a:latin typeface="Carlito"/>
                <a:cs typeface="Carlito"/>
              </a:rPr>
              <a:t>3.	</a:t>
            </a:r>
            <a:r>
              <a:rPr sz="2700" b="1" spc="-10" dirty="0">
                <a:latin typeface="Carlito"/>
                <a:cs typeface="Carlito"/>
              </a:rPr>
              <a:t>Neurofibromatosis </a:t>
            </a:r>
            <a:r>
              <a:rPr sz="2700" b="1" spc="-110" dirty="0">
                <a:latin typeface="Carlito"/>
                <a:cs typeface="Carlito"/>
              </a:rPr>
              <a:t>(</a:t>
            </a:r>
            <a:r>
              <a:rPr sz="2700" b="1" spc="-110" dirty="0">
                <a:latin typeface="Trebuchet MS"/>
                <a:cs typeface="Trebuchet MS"/>
              </a:rPr>
              <a:t>Von </a:t>
            </a:r>
            <a:r>
              <a:rPr sz="2700" b="1" spc="-170" dirty="0">
                <a:latin typeface="Trebuchet MS"/>
                <a:cs typeface="Trebuchet MS"/>
              </a:rPr>
              <a:t>Recklinghausen’s</a:t>
            </a:r>
            <a:r>
              <a:rPr sz="2700" b="1" spc="-265" dirty="0">
                <a:latin typeface="Trebuchet MS"/>
                <a:cs typeface="Trebuchet MS"/>
              </a:rPr>
              <a:t> </a:t>
            </a:r>
            <a:r>
              <a:rPr sz="2700" b="1" spc="-5" dirty="0">
                <a:latin typeface="Carlito"/>
                <a:cs typeface="Carlito"/>
              </a:rPr>
              <a:t>disease)</a:t>
            </a:r>
            <a:endParaRPr sz="27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1118996"/>
            <a:ext cx="7792720" cy="43973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56285" marR="5080" indent="-287020">
              <a:lnSpc>
                <a:spcPts val="2590"/>
              </a:lnSpc>
              <a:spcBef>
                <a:spcPts val="4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Multiple </a:t>
            </a:r>
            <a:r>
              <a:rPr sz="2400" spc="-10" dirty="0">
                <a:latin typeface="Carlito"/>
                <a:cs typeface="Carlito"/>
              </a:rPr>
              <a:t>tumours </a:t>
            </a:r>
            <a:r>
              <a:rPr sz="2400" dirty="0">
                <a:latin typeface="Carlito"/>
                <a:cs typeface="Carlito"/>
              </a:rPr>
              <a:t>in the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skin,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nervous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system,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and other 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organs.</a:t>
            </a:r>
            <a:endParaRPr sz="2400">
              <a:latin typeface="Carlito"/>
              <a:cs typeface="Carlito"/>
            </a:endParaRPr>
          </a:p>
          <a:p>
            <a:pPr marL="756285" marR="23495" indent="-287020">
              <a:lnSpc>
                <a:spcPts val="259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i="1" spc="-10" dirty="0">
                <a:latin typeface="Carlito"/>
                <a:cs typeface="Carlito"/>
              </a:rPr>
              <a:t>Cutaneous manifestation</a:t>
            </a:r>
            <a:r>
              <a:rPr sz="2400" spc="-10" dirty="0">
                <a:latin typeface="Carlito"/>
                <a:cs typeface="Carlito"/>
              </a:rPr>
              <a:t>: vary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café-au-lait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spots </a:t>
            </a:r>
            <a:r>
              <a:rPr sz="2400" spc="-15" dirty="0">
                <a:latin typeface="Carlito"/>
                <a:cs typeface="Carlito"/>
              </a:rPr>
              <a:t>to  Neurofibromata</a:t>
            </a:r>
            <a:endParaRPr sz="2400">
              <a:latin typeface="Carlito"/>
              <a:cs typeface="Carlito"/>
            </a:endParaRPr>
          </a:p>
          <a:p>
            <a:pPr marL="756285" marR="129539" indent="-287020">
              <a:lnSpc>
                <a:spcPts val="259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i="1" spc="-5" dirty="0">
                <a:latin typeface="Carlito"/>
                <a:cs typeface="Carlito"/>
              </a:rPr>
              <a:t>Ocular </a:t>
            </a:r>
            <a:r>
              <a:rPr sz="2400" i="1" spc="-10" dirty="0">
                <a:latin typeface="Carlito"/>
                <a:cs typeface="Carlito"/>
              </a:rPr>
              <a:t>manifestation </a:t>
            </a:r>
            <a:r>
              <a:rPr sz="2400" dirty="0">
                <a:latin typeface="Carlito"/>
                <a:cs typeface="Carlito"/>
              </a:rPr>
              <a:t>: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neurofibromas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lids and </a:t>
            </a:r>
            <a:r>
              <a:rPr sz="2400" spc="-5" dirty="0">
                <a:latin typeface="Carlito"/>
                <a:cs typeface="Carlito"/>
              </a:rPr>
              <a:t>orbits,  glioma of optic nerve,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congenital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glaucoma</a:t>
            </a:r>
            <a:r>
              <a:rPr sz="2400" spc="-5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  <a:p>
            <a:pPr marL="527685" marR="911860" indent="-515620">
              <a:lnSpc>
                <a:spcPts val="2920"/>
              </a:lnSpc>
              <a:spcBef>
                <a:spcPts val="640"/>
              </a:spcBef>
              <a:tabLst>
                <a:tab pos="527685" algn="l"/>
              </a:tabLst>
            </a:pPr>
            <a:r>
              <a:rPr sz="2700" b="1" spc="-5" dirty="0">
                <a:latin typeface="Carlito"/>
                <a:cs typeface="Carlito"/>
              </a:rPr>
              <a:t>4.	Encephalofacial angiomatosis</a:t>
            </a:r>
            <a:r>
              <a:rPr sz="2700" b="1" spc="-75" dirty="0">
                <a:latin typeface="Carlito"/>
                <a:cs typeface="Carlito"/>
              </a:rPr>
              <a:t> </a:t>
            </a:r>
            <a:r>
              <a:rPr sz="2700" b="1" spc="-15" dirty="0">
                <a:latin typeface="Carlito"/>
                <a:cs typeface="Carlito"/>
              </a:rPr>
              <a:t>(Sturge-Weber  </a:t>
            </a:r>
            <a:r>
              <a:rPr sz="2700" b="1" spc="-10" dirty="0">
                <a:latin typeface="Carlito"/>
                <a:cs typeface="Carlito"/>
              </a:rPr>
              <a:t>syndrome).</a:t>
            </a:r>
            <a:endParaRPr sz="2700">
              <a:latin typeface="Carlito"/>
              <a:cs typeface="Carlito"/>
            </a:endParaRPr>
          </a:p>
          <a:p>
            <a:pPr marL="756285" marR="142240" indent="-287020">
              <a:lnSpc>
                <a:spcPts val="259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Carlito"/>
                <a:cs typeface="Carlito"/>
              </a:rPr>
              <a:t>Angiomatosis </a:t>
            </a:r>
            <a:r>
              <a:rPr sz="2400" dirty="0">
                <a:latin typeface="Carlito"/>
                <a:cs typeface="Carlito"/>
              </a:rPr>
              <a:t>in the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form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of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port-wine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stain </a:t>
            </a:r>
            <a:r>
              <a:rPr sz="2400" spc="-10" dirty="0">
                <a:latin typeface="Carlito"/>
                <a:cs typeface="Carlito"/>
              </a:rPr>
              <a:t>(naevus  </a:t>
            </a:r>
            <a:r>
              <a:rPr sz="2400" spc="-5" dirty="0">
                <a:latin typeface="Carlito"/>
                <a:cs typeface="Carlito"/>
              </a:rPr>
              <a:t>flammeus), </a:t>
            </a:r>
            <a:r>
              <a:rPr sz="2400" spc="-10" dirty="0">
                <a:latin typeface="Carlito"/>
                <a:cs typeface="Carlito"/>
              </a:rPr>
              <a:t>involving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one side of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the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face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-15" dirty="0">
                <a:latin typeface="Carlito"/>
                <a:cs typeface="Carlito"/>
              </a:rPr>
              <a:t>may </a:t>
            </a:r>
            <a:r>
              <a:rPr sz="2400" spc="-5" dirty="0">
                <a:latin typeface="Carlito"/>
                <a:cs typeface="Carlito"/>
              </a:rPr>
              <a:t>be  </a:t>
            </a:r>
            <a:r>
              <a:rPr sz="2400" dirty="0">
                <a:latin typeface="Carlito"/>
                <a:cs typeface="Carlito"/>
              </a:rPr>
              <a:t>ass with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choroidal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hemangioma,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leptominingeal 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angioma, and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congenital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glaucoma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on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affected</a:t>
            </a:r>
            <a:r>
              <a:rPr sz="2400" b="1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side.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487993"/>
            <a:ext cx="701040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Retinal</a:t>
            </a:r>
            <a:r>
              <a:rPr spc="-70" dirty="0"/>
              <a:t> </a:t>
            </a:r>
            <a:r>
              <a:rPr spc="-15" dirty="0"/>
              <a:t>Astrocytoma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545080"/>
            <a:ext cx="9144000" cy="2859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latin typeface="Carlito"/>
                <a:cs typeface="Carlito"/>
              </a:rPr>
              <a:t>Aka </a:t>
            </a:r>
            <a:r>
              <a:rPr sz="2500" b="1" spc="-10" dirty="0">
                <a:latin typeface="Carlito"/>
                <a:cs typeface="Carlito"/>
              </a:rPr>
              <a:t>Retinal astrocytic</a:t>
            </a:r>
            <a:r>
              <a:rPr sz="2500" b="1" spc="45" dirty="0">
                <a:latin typeface="Carlito"/>
                <a:cs typeface="Carlito"/>
              </a:rPr>
              <a:t> </a:t>
            </a:r>
            <a:r>
              <a:rPr sz="2500" b="1" spc="-10" dirty="0">
                <a:latin typeface="Carlito"/>
                <a:cs typeface="Carlito"/>
              </a:rPr>
              <a:t>hamartoma</a:t>
            </a:r>
            <a:endParaRPr sz="2500" dirty="0">
              <a:latin typeface="Carlito"/>
              <a:cs typeface="Carlito"/>
            </a:endParaRPr>
          </a:p>
          <a:p>
            <a:pPr marL="355600" marR="272415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rlito"/>
                <a:cs typeface="Carlito"/>
              </a:rPr>
              <a:t>benign, acquired, </a:t>
            </a:r>
            <a:r>
              <a:rPr sz="2500" spc="-10" dirty="0">
                <a:latin typeface="Carlito"/>
                <a:cs typeface="Carlito"/>
              </a:rPr>
              <a:t>retinal </a:t>
            </a:r>
            <a:r>
              <a:rPr sz="2500" spc="-5" dirty="0">
                <a:latin typeface="Carlito"/>
                <a:cs typeface="Carlito"/>
              </a:rPr>
              <a:t>or papillary neoplasias, </a:t>
            </a:r>
            <a:r>
              <a:rPr sz="2500" spc="-10" dirty="0">
                <a:latin typeface="Carlito"/>
                <a:cs typeface="Carlito"/>
              </a:rPr>
              <a:t>often  </a:t>
            </a:r>
            <a:r>
              <a:rPr sz="2500" spc="-20" dirty="0">
                <a:latin typeface="Carlito"/>
                <a:cs typeface="Carlito"/>
              </a:rPr>
              <a:t>found </a:t>
            </a:r>
            <a:r>
              <a:rPr sz="2500" spc="-5" dirty="0">
                <a:latin typeface="Carlito"/>
                <a:cs typeface="Carlito"/>
              </a:rPr>
              <a:t>in association </a:t>
            </a:r>
            <a:r>
              <a:rPr sz="2500" dirty="0">
                <a:latin typeface="Carlito"/>
                <a:cs typeface="Carlito"/>
              </a:rPr>
              <a:t>with </a:t>
            </a:r>
            <a:r>
              <a:rPr sz="2500" spc="-5" dirty="0">
                <a:latin typeface="Carlito"/>
                <a:cs typeface="Carlito"/>
              </a:rPr>
              <a:t>the </a:t>
            </a:r>
            <a:r>
              <a:rPr sz="2500" spc="-10" dirty="0">
                <a:latin typeface="Carlito"/>
                <a:cs typeface="Carlito"/>
              </a:rPr>
              <a:t>tuberous sclerosis</a:t>
            </a:r>
            <a:r>
              <a:rPr sz="2500" spc="105" dirty="0">
                <a:latin typeface="Carlito"/>
                <a:cs typeface="Carlito"/>
              </a:rPr>
              <a:t> </a:t>
            </a:r>
            <a:r>
              <a:rPr sz="2500" spc="-15" dirty="0">
                <a:latin typeface="Carlito"/>
                <a:cs typeface="Carlito"/>
              </a:rPr>
              <a:t>complex</a:t>
            </a:r>
            <a:endParaRPr sz="25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rlito"/>
                <a:cs typeface="Carlito"/>
              </a:rPr>
              <a:t>also be </a:t>
            </a:r>
            <a:r>
              <a:rPr sz="2500" spc="-10" dirty="0">
                <a:latin typeface="Carlito"/>
                <a:cs typeface="Carlito"/>
              </a:rPr>
              <a:t>associated </a:t>
            </a:r>
            <a:r>
              <a:rPr sz="2500" spc="-5" dirty="0">
                <a:latin typeface="Carlito"/>
                <a:cs typeface="Carlito"/>
              </a:rPr>
              <a:t>with </a:t>
            </a:r>
            <a:r>
              <a:rPr sz="2500" spc="-15" dirty="0">
                <a:latin typeface="Carlito"/>
                <a:cs typeface="Carlito"/>
              </a:rPr>
              <a:t>neurofibromatosis </a:t>
            </a:r>
            <a:r>
              <a:rPr sz="2500" spc="-5" dirty="0">
                <a:latin typeface="Carlito"/>
                <a:cs typeface="Carlito"/>
              </a:rPr>
              <a:t>type 1</a:t>
            </a:r>
            <a:r>
              <a:rPr sz="2500" spc="65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(NF-1)</a:t>
            </a:r>
            <a:endParaRPr sz="2500" dirty="0">
              <a:latin typeface="Carlito"/>
              <a:cs typeface="Carlito"/>
            </a:endParaRPr>
          </a:p>
          <a:p>
            <a:pPr marL="355600" marR="152146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 smtClean="0">
                <a:latin typeface="Carlito"/>
                <a:cs typeface="Carlito"/>
              </a:rPr>
              <a:t>detected </a:t>
            </a:r>
            <a:r>
              <a:rPr sz="2500" spc="-5" dirty="0">
                <a:latin typeface="Carlito"/>
                <a:cs typeface="Carlito"/>
              </a:rPr>
              <a:t>either on </a:t>
            </a:r>
            <a:r>
              <a:rPr sz="2500" spc="-10" dirty="0">
                <a:latin typeface="Carlito"/>
                <a:cs typeface="Carlito"/>
              </a:rPr>
              <a:t>routine </a:t>
            </a:r>
            <a:r>
              <a:rPr sz="2500" spc="-5" dirty="0">
                <a:latin typeface="Carlito"/>
                <a:cs typeface="Carlito"/>
              </a:rPr>
              <a:t>or </a:t>
            </a:r>
            <a:r>
              <a:rPr sz="2500" spc="-10" dirty="0">
                <a:latin typeface="Carlito"/>
                <a:cs typeface="Carlito"/>
              </a:rPr>
              <a:t>screening fundus  </a:t>
            </a:r>
            <a:r>
              <a:rPr sz="2500" spc="-15" dirty="0">
                <a:latin typeface="Carlito"/>
                <a:cs typeface="Carlito"/>
              </a:rPr>
              <a:t>examinations </a:t>
            </a:r>
            <a:r>
              <a:rPr sz="2500" spc="-5" dirty="0">
                <a:latin typeface="Carlito"/>
                <a:cs typeface="Carlito"/>
              </a:rPr>
              <a:t>in </a:t>
            </a:r>
            <a:r>
              <a:rPr sz="2500" spc="-10" dirty="0">
                <a:latin typeface="Carlito"/>
                <a:cs typeface="Carlito"/>
              </a:rPr>
              <a:t>patients </a:t>
            </a:r>
            <a:r>
              <a:rPr sz="2500" dirty="0">
                <a:latin typeface="Carlito"/>
                <a:cs typeface="Carlito"/>
              </a:rPr>
              <a:t>with </a:t>
            </a:r>
            <a:r>
              <a:rPr sz="2500" spc="-10" dirty="0">
                <a:latin typeface="Carlito"/>
                <a:cs typeface="Carlito"/>
              </a:rPr>
              <a:t>TSC </a:t>
            </a:r>
            <a:r>
              <a:rPr sz="2500" spc="-5" dirty="0">
                <a:latin typeface="Carlito"/>
                <a:cs typeface="Carlito"/>
              </a:rPr>
              <a:t>or</a:t>
            </a:r>
            <a:r>
              <a:rPr sz="2500" spc="15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NF-1</a:t>
            </a:r>
            <a:endParaRPr sz="2500" dirty="0">
              <a:latin typeface="Carlito"/>
              <a:cs typeface="Carlito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rlito"/>
                <a:cs typeface="Carlito"/>
              </a:rPr>
              <a:t>usually </a:t>
            </a:r>
            <a:r>
              <a:rPr sz="2500" spc="-15" dirty="0">
                <a:latin typeface="Carlito"/>
                <a:cs typeface="Carlito"/>
              </a:rPr>
              <a:t>located </a:t>
            </a:r>
            <a:r>
              <a:rPr sz="2500" spc="-5" dirty="0">
                <a:latin typeface="Carlito"/>
                <a:cs typeface="Carlito"/>
              </a:rPr>
              <a:t>in the inner </a:t>
            </a:r>
            <a:r>
              <a:rPr sz="2500" spc="-25" dirty="0">
                <a:latin typeface="Carlito"/>
                <a:cs typeface="Carlito"/>
              </a:rPr>
              <a:t>layers </a:t>
            </a:r>
            <a:r>
              <a:rPr sz="2500" spc="-5" dirty="0">
                <a:latin typeface="Carlito"/>
                <a:cs typeface="Carlito"/>
              </a:rPr>
              <a:t>of the </a:t>
            </a:r>
            <a:r>
              <a:rPr sz="2500" spc="-10" dirty="0">
                <a:latin typeface="Carlito"/>
                <a:cs typeface="Carlito"/>
              </a:rPr>
              <a:t>retina </a:t>
            </a:r>
            <a:r>
              <a:rPr sz="2500" spc="-5" dirty="0">
                <a:latin typeface="Carlito"/>
                <a:cs typeface="Carlito"/>
              </a:rPr>
              <a:t>or the optic  disc, </a:t>
            </a:r>
            <a:r>
              <a:rPr sz="2500" spc="-10" dirty="0">
                <a:latin typeface="Carlito"/>
                <a:cs typeface="Carlito"/>
              </a:rPr>
              <a:t>obscuring </a:t>
            </a:r>
            <a:r>
              <a:rPr sz="2500" spc="-5" dirty="0">
                <a:latin typeface="Carlito"/>
                <a:cs typeface="Carlito"/>
              </a:rPr>
              <a:t>the retinal</a:t>
            </a:r>
            <a:r>
              <a:rPr sz="2500" spc="40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vessels.</a:t>
            </a:r>
            <a:endParaRPr sz="25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" y="457200"/>
            <a:ext cx="9086087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4950967"/>
            <a:ext cx="879729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800" b="1" spc="-5" dirty="0">
                <a:latin typeface="Carlito"/>
                <a:cs typeface="Carlito"/>
              </a:rPr>
              <a:t>(</a:t>
            </a:r>
            <a:r>
              <a:rPr sz="2800" b="1" spc="-5" dirty="0">
                <a:latin typeface="Carlito"/>
                <a:cs typeface="Carlito"/>
              </a:rPr>
              <a:t>A)</a:t>
            </a:r>
            <a:r>
              <a:rPr sz="2800" spc="-5" dirty="0">
                <a:latin typeface="Carlito"/>
                <a:cs typeface="Carlito"/>
              </a:rPr>
              <a:t>Small </a:t>
            </a:r>
            <a:r>
              <a:rPr sz="2800" spc="-10" dirty="0">
                <a:latin typeface="Carlito"/>
                <a:cs typeface="Carlito"/>
              </a:rPr>
              <a:t>noncalcified </a:t>
            </a:r>
            <a:r>
              <a:rPr sz="2800" spc="-15" dirty="0">
                <a:latin typeface="Carlito"/>
                <a:cs typeface="Carlito"/>
              </a:rPr>
              <a:t>astrocytic </a:t>
            </a:r>
            <a:r>
              <a:rPr sz="2800" spc="-10" dirty="0">
                <a:latin typeface="Carlito"/>
                <a:cs typeface="Carlito"/>
              </a:rPr>
              <a:t>hamartoma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15" dirty="0">
                <a:latin typeface="Carlito"/>
                <a:cs typeface="Carlito"/>
              </a:rPr>
              <a:t>patient </a:t>
            </a:r>
            <a:r>
              <a:rPr sz="2800" spc="-5" dirty="0">
                <a:latin typeface="Carlito"/>
                <a:cs typeface="Carlito"/>
              </a:rPr>
              <a:t>with  </a:t>
            </a:r>
            <a:r>
              <a:rPr sz="2800" spc="-15" dirty="0">
                <a:latin typeface="Carlito"/>
                <a:cs typeface="Carlito"/>
              </a:rPr>
              <a:t>tuberous sclerosis </a:t>
            </a:r>
            <a:r>
              <a:rPr sz="2800" spc="-10" dirty="0">
                <a:latin typeface="Carlito"/>
                <a:cs typeface="Carlito"/>
              </a:rPr>
              <a:t>complex.</a:t>
            </a:r>
            <a:r>
              <a:rPr sz="2800" b="1" spc="-10" dirty="0">
                <a:latin typeface="Carlito"/>
                <a:cs typeface="Carlito"/>
              </a:rPr>
              <a:t>(B)</a:t>
            </a:r>
            <a:r>
              <a:rPr sz="2800" spc="-10" dirty="0">
                <a:latin typeface="Carlito"/>
                <a:cs typeface="Carlito"/>
              </a:rPr>
              <a:t>Large </a:t>
            </a:r>
            <a:r>
              <a:rPr sz="2800" spc="-15" dirty="0">
                <a:latin typeface="Carlito"/>
                <a:cs typeface="Carlito"/>
              </a:rPr>
              <a:t>heavily </a:t>
            </a:r>
            <a:r>
              <a:rPr sz="2800" spc="-10" dirty="0">
                <a:latin typeface="Carlito"/>
                <a:cs typeface="Carlito"/>
              </a:rPr>
              <a:t>calcified  </a:t>
            </a:r>
            <a:r>
              <a:rPr sz="2800" spc="-15" dirty="0">
                <a:latin typeface="Carlito"/>
                <a:cs typeface="Carlito"/>
              </a:rPr>
              <a:t>astrocytic </a:t>
            </a:r>
            <a:r>
              <a:rPr sz="2800" spc="-10" dirty="0">
                <a:latin typeface="Carlito"/>
                <a:cs typeface="Carlito"/>
              </a:rPr>
              <a:t>hamartoma </a:t>
            </a:r>
            <a:r>
              <a:rPr sz="2800" spc="-5" dirty="0">
                <a:latin typeface="Carlito"/>
                <a:cs typeface="Carlito"/>
              </a:rPr>
              <a:t>in an otherwise </a:t>
            </a:r>
            <a:r>
              <a:rPr sz="2800" spc="-15" dirty="0">
                <a:latin typeface="Carlito"/>
                <a:cs typeface="Carlito"/>
              </a:rPr>
              <a:t>asymptomatic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patient</a:t>
            </a:r>
            <a:r>
              <a:rPr sz="1800" spc="-15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7102" y="461899"/>
            <a:ext cx="7918298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Retinal cavernous</a:t>
            </a:r>
            <a:r>
              <a:rPr spc="-45" dirty="0"/>
              <a:t> </a:t>
            </a:r>
            <a:r>
              <a:rPr spc="-5" dirty="0"/>
              <a:t>hemangioma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8074659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25" dirty="0">
                <a:latin typeface="Carlito"/>
                <a:cs typeface="Carlito"/>
              </a:rPr>
              <a:t>rare </a:t>
            </a:r>
            <a:r>
              <a:rPr sz="3000" spc="-10" dirty="0">
                <a:latin typeface="Carlito"/>
                <a:cs typeface="Carlito"/>
              </a:rPr>
              <a:t>vascular</a:t>
            </a:r>
            <a:r>
              <a:rPr sz="3000" spc="-1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hamartomas</a:t>
            </a:r>
            <a:endParaRPr sz="300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2880"/>
              </a:lnSpc>
              <a:spcBef>
                <a:spcPts val="7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autosomal </a:t>
            </a:r>
            <a:r>
              <a:rPr sz="3000" spc="-10" dirty="0">
                <a:latin typeface="Carlito"/>
                <a:cs typeface="Carlito"/>
              </a:rPr>
              <a:t>dominant pedigrees</a:t>
            </a:r>
            <a:r>
              <a:rPr sz="3000" spc="-10" dirty="0">
                <a:latin typeface="Wingdings"/>
                <a:cs typeface="Wingdings"/>
              </a:rPr>
              <a:t>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rlito"/>
                <a:cs typeface="Carlito"/>
              </a:rPr>
              <a:t>Genotyping </a:t>
            </a:r>
            <a:r>
              <a:rPr sz="3000" spc="-30" dirty="0">
                <a:latin typeface="Carlito"/>
                <a:cs typeface="Carlito"/>
              </a:rPr>
              <a:t>for  </a:t>
            </a:r>
            <a:r>
              <a:rPr sz="3000" spc="-10" dirty="0">
                <a:latin typeface="Carlito"/>
                <a:cs typeface="Carlito"/>
              </a:rPr>
              <a:t>three </a:t>
            </a:r>
            <a:r>
              <a:rPr sz="3000" dirty="0">
                <a:latin typeface="Carlito"/>
                <a:cs typeface="Carlito"/>
              </a:rPr>
              <a:t>known </a:t>
            </a:r>
            <a:r>
              <a:rPr sz="3000" spc="-15" dirty="0">
                <a:latin typeface="Carlito"/>
                <a:cs typeface="Carlito"/>
              </a:rPr>
              <a:t>cerebral </a:t>
            </a:r>
            <a:r>
              <a:rPr sz="3000" spc="-10" dirty="0">
                <a:latin typeface="Carlito"/>
                <a:cs typeface="Carlito"/>
              </a:rPr>
              <a:t>cavernous malformation, </a:t>
            </a:r>
            <a:r>
              <a:rPr sz="3000" spc="-5" dirty="0">
                <a:latin typeface="Carlito"/>
                <a:cs typeface="Carlito"/>
              </a:rPr>
              <a:t>or  CCM, genes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rlito"/>
                <a:cs typeface="Carlito"/>
              </a:rPr>
              <a:t>Usually </a:t>
            </a:r>
            <a:r>
              <a:rPr sz="3000" spc="-20" dirty="0">
                <a:latin typeface="Carlito"/>
                <a:cs typeface="Carlito"/>
              </a:rPr>
              <a:t>unilateral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20" dirty="0">
                <a:latin typeface="Carlito"/>
                <a:cs typeface="Carlito"/>
              </a:rPr>
              <a:t>rarely </a:t>
            </a:r>
            <a:r>
              <a:rPr sz="3000" spc="-10" dirty="0">
                <a:latin typeface="Carlito"/>
                <a:cs typeface="Carlito"/>
              </a:rPr>
              <a:t>increase </a:t>
            </a:r>
            <a:r>
              <a:rPr sz="3000" dirty="0">
                <a:latin typeface="Carlito"/>
                <a:cs typeface="Carlito"/>
              </a:rPr>
              <a:t>in</a:t>
            </a:r>
            <a:r>
              <a:rPr sz="3000" spc="-10" dirty="0">
                <a:latin typeface="Carlito"/>
                <a:cs typeface="Carlito"/>
              </a:rPr>
              <a:t> </a:t>
            </a:r>
            <a:r>
              <a:rPr sz="3000" spc="-20" dirty="0">
                <a:latin typeface="Carlito"/>
                <a:cs typeface="Carlito"/>
              </a:rPr>
              <a:t>size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rlito"/>
                <a:cs typeface="Carlito"/>
              </a:rPr>
              <a:t>always</a:t>
            </a:r>
            <a:r>
              <a:rPr sz="3000" spc="-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asymptomatic</a:t>
            </a:r>
            <a:endParaRPr sz="3000">
              <a:latin typeface="Carlito"/>
              <a:cs typeface="Carlito"/>
            </a:endParaRPr>
          </a:p>
          <a:p>
            <a:pPr marL="355600" marR="218884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CF: </a:t>
            </a:r>
            <a:r>
              <a:rPr sz="3000" dirty="0">
                <a:latin typeface="Carlito"/>
                <a:cs typeface="Carlito"/>
              </a:rPr>
              <a:t>Skin and </a:t>
            </a:r>
            <a:r>
              <a:rPr sz="3000" spc="-15" dirty="0">
                <a:latin typeface="Carlito"/>
                <a:cs typeface="Carlito"/>
              </a:rPr>
              <a:t>central </a:t>
            </a:r>
            <a:r>
              <a:rPr sz="3000" spc="-5" dirty="0">
                <a:latin typeface="Carlito"/>
                <a:cs typeface="Carlito"/>
              </a:rPr>
              <a:t>nervous </a:t>
            </a:r>
            <a:r>
              <a:rPr sz="3000" spc="-25" dirty="0">
                <a:latin typeface="Carlito"/>
                <a:cs typeface="Carlito"/>
              </a:rPr>
              <a:t>system  </a:t>
            </a:r>
            <a:r>
              <a:rPr sz="3000" spc="-5" dirty="0">
                <a:latin typeface="Carlito"/>
                <a:cs typeface="Carlito"/>
              </a:rPr>
              <a:t>hemangiomas </a:t>
            </a:r>
            <a:r>
              <a:rPr sz="3000" spc="-20" dirty="0">
                <a:latin typeface="Carlito"/>
                <a:cs typeface="Carlito"/>
              </a:rPr>
              <a:t>may co-exist</a:t>
            </a:r>
            <a:endParaRPr sz="3000">
              <a:latin typeface="Carlito"/>
              <a:cs typeface="Carlito"/>
            </a:endParaRPr>
          </a:p>
          <a:p>
            <a:pPr marL="355600" marR="6096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Fundus </a:t>
            </a:r>
            <a:r>
              <a:rPr sz="3000" spc="-15" dirty="0">
                <a:latin typeface="Carlito"/>
                <a:cs typeface="Carlito"/>
              </a:rPr>
              <a:t>examination </a:t>
            </a:r>
            <a:r>
              <a:rPr sz="3000" dirty="0">
                <a:latin typeface="Carlito"/>
                <a:cs typeface="Carlito"/>
              </a:rPr>
              <a:t>: </a:t>
            </a:r>
            <a:r>
              <a:rPr sz="3000" spc="-5" dirty="0">
                <a:latin typeface="Carlito"/>
                <a:cs typeface="Carlito"/>
              </a:rPr>
              <a:t>dark </a:t>
            </a:r>
            <a:r>
              <a:rPr sz="3000" spc="-15" dirty="0">
                <a:latin typeface="Carlito"/>
                <a:cs typeface="Carlito"/>
              </a:rPr>
              <a:t>intraretinal </a:t>
            </a:r>
            <a:r>
              <a:rPr sz="3000" spc="-10" dirty="0">
                <a:latin typeface="Carlito"/>
                <a:cs typeface="Carlito"/>
              </a:rPr>
              <a:t>aneurysms  </a:t>
            </a:r>
            <a:r>
              <a:rPr sz="3000" dirty="0">
                <a:latin typeface="Carlito"/>
                <a:cs typeface="Carlito"/>
              </a:rPr>
              <a:t>with </a:t>
            </a:r>
            <a:r>
              <a:rPr sz="3000" spc="-10" dirty="0">
                <a:latin typeface="Carlito"/>
                <a:cs typeface="Carlito"/>
              </a:rPr>
              <a:t>characteristic </a:t>
            </a:r>
            <a:r>
              <a:rPr sz="3000" spc="-15" dirty="0">
                <a:latin typeface="Carlito"/>
                <a:cs typeface="Carlito"/>
              </a:rPr>
              <a:t>"</a:t>
            </a:r>
            <a:r>
              <a:rPr sz="3000" b="1" spc="-15" dirty="0">
                <a:solidFill>
                  <a:srgbClr val="6F2F9F"/>
                </a:solidFill>
                <a:latin typeface="Carlito"/>
                <a:cs typeface="Carlito"/>
              </a:rPr>
              <a:t>cluster-of-grapes"  </a:t>
            </a:r>
            <a:r>
              <a:rPr sz="3000" b="1" spc="-10" dirty="0">
                <a:solidFill>
                  <a:srgbClr val="6F2F9F"/>
                </a:solidFill>
                <a:latin typeface="Carlito"/>
                <a:cs typeface="Carlito"/>
              </a:rPr>
              <a:t>appearance</a:t>
            </a:r>
            <a:r>
              <a:rPr sz="3000" spc="-10" dirty="0">
                <a:latin typeface="Carlito"/>
                <a:cs typeface="Carlito"/>
              </a:rPr>
              <a:t>. </a:t>
            </a:r>
            <a:r>
              <a:rPr sz="3000" dirty="0">
                <a:latin typeface="Carlito"/>
                <a:cs typeface="Carlito"/>
              </a:rPr>
              <a:t>macular </a:t>
            </a:r>
            <a:r>
              <a:rPr sz="3000" spc="-15" dirty="0">
                <a:latin typeface="Carlito"/>
                <a:cs typeface="Carlito"/>
              </a:rPr>
              <a:t>involvement </a:t>
            </a:r>
            <a:r>
              <a:rPr sz="3000" spc="-5" dirty="0">
                <a:latin typeface="Carlito"/>
                <a:cs typeface="Carlito"/>
              </a:rPr>
              <a:t>or vitreous  </a:t>
            </a:r>
            <a:r>
              <a:rPr sz="3000" spc="-10" dirty="0">
                <a:latin typeface="Carlito"/>
                <a:cs typeface="Carlito"/>
              </a:rPr>
              <a:t>hemorrhage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461899"/>
            <a:ext cx="690791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Tumours </a:t>
            </a:r>
            <a:r>
              <a:rPr spc="-5" dirty="0"/>
              <a:t>of optic</a:t>
            </a:r>
            <a:r>
              <a:rPr spc="5" dirty="0"/>
              <a:t> </a:t>
            </a:r>
            <a:r>
              <a:rPr spc="-10" dirty="0"/>
              <a:t>nerve</a:t>
            </a:r>
          </a:p>
        </p:txBody>
      </p:sp>
      <p:sp>
        <p:nvSpPr>
          <p:cNvPr id="3" name="object 3"/>
          <p:cNvSpPr/>
          <p:nvPr/>
        </p:nvSpPr>
        <p:spPr>
          <a:xfrm>
            <a:off x="1035100" y="2057946"/>
            <a:ext cx="7242048" cy="4101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864" y="487993"/>
            <a:ext cx="649033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Tumours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10" dirty="0"/>
              <a:t>choroid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07109"/>
            <a:ext cx="19024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Na</a:t>
            </a: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vus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403350"/>
            <a:ext cx="4569460" cy="4772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rlito"/>
                <a:cs typeface="Carlito"/>
              </a:rPr>
              <a:t>Asymptomatic</a:t>
            </a:r>
            <a:r>
              <a:rPr sz="2600" spc="-3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lesion</a:t>
            </a:r>
          </a:p>
          <a:p>
            <a:pPr marL="355600" marR="1218565" indent="-342900">
              <a:lnSpc>
                <a:spcPts val="25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Diagnose: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fundus  </a:t>
            </a:r>
            <a:r>
              <a:rPr sz="2600" spc="-10" dirty="0">
                <a:latin typeface="Carlito"/>
                <a:cs typeface="Carlito"/>
              </a:rPr>
              <a:t>examination</a:t>
            </a:r>
            <a:endParaRPr sz="2600" dirty="0">
              <a:latin typeface="Carlito"/>
              <a:cs typeface="Carlito"/>
            </a:endParaRPr>
          </a:p>
          <a:p>
            <a:pPr marL="355600" marR="97155" indent="-342900">
              <a:lnSpc>
                <a:spcPts val="25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Flat, dark </a:t>
            </a:r>
            <a:r>
              <a:rPr sz="2600" spc="-15" dirty="0">
                <a:latin typeface="Carlito"/>
                <a:cs typeface="Carlito"/>
              </a:rPr>
              <a:t>grey </a:t>
            </a:r>
            <a:r>
              <a:rPr sz="2600" dirty="0">
                <a:latin typeface="Carlito"/>
                <a:cs typeface="Carlito"/>
              </a:rPr>
              <a:t>lesion with  </a:t>
            </a:r>
            <a:r>
              <a:rPr sz="2600" spc="-15" dirty="0">
                <a:latin typeface="Carlito"/>
                <a:cs typeface="Carlito"/>
              </a:rPr>
              <a:t>feathered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margin</a:t>
            </a:r>
            <a:endParaRPr sz="26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rlito"/>
                <a:cs typeface="Carlito"/>
              </a:rPr>
              <a:t>a/w </a:t>
            </a:r>
            <a:r>
              <a:rPr sz="2600" spc="-5" dirty="0">
                <a:latin typeface="Carlito"/>
                <a:cs typeface="Carlito"/>
              </a:rPr>
              <a:t>overlying </a:t>
            </a:r>
            <a:r>
              <a:rPr sz="2600" spc="-10" dirty="0">
                <a:latin typeface="Carlito"/>
                <a:cs typeface="Carlito"/>
              </a:rPr>
              <a:t>colloid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body</a:t>
            </a:r>
            <a:endParaRPr sz="2600" dirty="0">
              <a:latin typeface="Carlito"/>
              <a:cs typeface="Carlito"/>
            </a:endParaRPr>
          </a:p>
          <a:p>
            <a:pPr marL="355600" marR="340995" indent="-342900">
              <a:lnSpc>
                <a:spcPts val="25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rlito"/>
                <a:cs typeface="Carlito"/>
              </a:rPr>
              <a:t>May </a:t>
            </a:r>
            <a:r>
              <a:rPr sz="2600" spc="-10" dirty="0">
                <a:latin typeface="Carlito"/>
                <a:cs typeface="Carlito"/>
              </a:rPr>
              <a:t>undergo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malignant  change:</a:t>
            </a:r>
            <a:endParaRPr sz="2600" dirty="0">
              <a:latin typeface="Carlito"/>
              <a:cs typeface="Carlito"/>
            </a:endParaRPr>
          </a:p>
          <a:p>
            <a:pPr marL="756285" marR="500380" lvl="1" indent="-287020">
              <a:lnSpc>
                <a:spcPct val="800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rlito"/>
                <a:cs typeface="Carlito"/>
              </a:rPr>
              <a:t>Increase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pigmentation/  </a:t>
            </a:r>
            <a:r>
              <a:rPr sz="2200" spc="-15" dirty="0">
                <a:latin typeface="Carlito"/>
                <a:cs typeface="Carlito"/>
              </a:rPr>
              <a:t>height </a:t>
            </a:r>
            <a:r>
              <a:rPr sz="2200" spc="-5" dirty="0">
                <a:latin typeface="Carlito"/>
                <a:cs typeface="Carlito"/>
              </a:rPr>
              <a:t>of</a:t>
            </a:r>
            <a:r>
              <a:rPr sz="2200" spc="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naevus</a:t>
            </a:r>
            <a:endParaRPr sz="2200" dirty="0">
              <a:latin typeface="Carlito"/>
              <a:cs typeface="Carlito"/>
            </a:endParaRPr>
          </a:p>
          <a:p>
            <a:pPr marL="756285" lvl="1" indent="-287020">
              <a:lnSpc>
                <a:spcPts val="238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rlito"/>
                <a:cs typeface="Carlito"/>
              </a:rPr>
              <a:t>Appearance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5" dirty="0">
                <a:latin typeface="Carlito"/>
                <a:cs typeface="Carlito"/>
              </a:rPr>
              <a:t>orange</a:t>
            </a:r>
            <a:endParaRPr sz="2200" dirty="0">
              <a:latin typeface="Carlito"/>
              <a:cs typeface="Carlito"/>
            </a:endParaRPr>
          </a:p>
          <a:p>
            <a:pPr marL="756285">
              <a:lnSpc>
                <a:spcPts val="2375"/>
              </a:lnSpc>
            </a:pPr>
            <a:r>
              <a:rPr sz="2200" spc="-15" dirty="0">
                <a:latin typeface="Carlito"/>
                <a:cs typeface="Carlito"/>
              </a:rPr>
              <a:t>patches </a:t>
            </a:r>
            <a:r>
              <a:rPr sz="2200" spc="-5" dirty="0">
                <a:latin typeface="Carlito"/>
                <a:cs typeface="Carlito"/>
              </a:rPr>
              <a:t>of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lipofuscin</a:t>
            </a:r>
            <a:endParaRPr sz="2200" dirty="0">
              <a:latin typeface="Carlito"/>
              <a:cs typeface="Carlito"/>
            </a:endParaRPr>
          </a:p>
          <a:p>
            <a:pPr marL="756285" marR="680720" lvl="1" indent="-287020">
              <a:lnSpc>
                <a:spcPts val="2110"/>
              </a:lnSpc>
              <a:spcBef>
                <a:spcPts val="5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rlito"/>
                <a:cs typeface="Carlito"/>
              </a:rPr>
              <a:t>Appearance </a:t>
            </a:r>
            <a:r>
              <a:rPr sz="2200" dirty="0">
                <a:latin typeface="Carlito"/>
                <a:cs typeface="Carlito"/>
              </a:rPr>
              <a:t>of </a:t>
            </a:r>
            <a:r>
              <a:rPr sz="2200" spc="-15" dirty="0">
                <a:latin typeface="Carlito"/>
                <a:cs typeface="Carlito"/>
              </a:rPr>
              <a:t>serous  detachment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17593" y="1981200"/>
            <a:ext cx="4026407" cy="3189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736" y="461899"/>
            <a:ext cx="614286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Optic nerve</a:t>
            </a:r>
            <a:r>
              <a:rPr spc="-65" dirty="0"/>
              <a:t> </a:t>
            </a:r>
            <a:r>
              <a:rPr dirty="0"/>
              <a:t>tumor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6952"/>
            <a:ext cx="7774940" cy="423354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Optic nerve</a:t>
            </a:r>
            <a:r>
              <a:rPr sz="3000" b="1" u="heavy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glioma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Slow </a:t>
            </a:r>
            <a:r>
              <a:rPr sz="3000" spc="-10" dirty="0">
                <a:latin typeface="Carlito"/>
                <a:cs typeface="Carlito"/>
              </a:rPr>
              <a:t>growing </a:t>
            </a:r>
            <a:r>
              <a:rPr sz="3000" spc="-45" dirty="0">
                <a:latin typeface="Carlito"/>
                <a:cs typeface="Carlito"/>
              </a:rPr>
              <a:t>tumor,</a:t>
            </a:r>
            <a:r>
              <a:rPr sz="3000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astrocytes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rlito"/>
                <a:cs typeface="Carlito"/>
              </a:rPr>
              <a:t>First </a:t>
            </a:r>
            <a:r>
              <a:rPr sz="3000" spc="-10" dirty="0">
                <a:latin typeface="Carlito"/>
                <a:cs typeface="Carlito"/>
              </a:rPr>
              <a:t>decade </a:t>
            </a:r>
            <a:r>
              <a:rPr sz="3000" spc="-5" dirty="0">
                <a:latin typeface="Carlito"/>
                <a:cs typeface="Carlito"/>
              </a:rPr>
              <a:t>of</a:t>
            </a:r>
            <a:r>
              <a:rPr sz="3000" spc="10" dirty="0">
                <a:latin typeface="Carlito"/>
                <a:cs typeface="Carlito"/>
              </a:rPr>
              <a:t> </a:t>
            </a:r>
            <a:r>
              <a:rPr sz="3000" spc="-20" dirty="0">
                <a:latin typeface="Carlito"/>
                <a:cs typeface="Carlito"/>
              </a:rPr>
              <a:t>life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10" dirty="0">
                <a:latin typeface="Arial"/>
                <a:cs typeface="Arial"/>
              </a:rPr>
              <a:t>Solitary </a:t>
            </a:r>
            <a:r>
              <a:rPr sz="3000" spc="40" dirty="0">
                <a:latin typeface="Arial"/>
                <a:cs typeface="Arial"/>
              </a:rPr>
              <a:t>tumor/ </a:t>
            </a:r>
            <a:r>
              <a:rPr sz="3000" spc="-30" dirty="0">
                <a:latin typeface="Arial"/>
                <a:cs typeface="Arial"/>
              </a:rPr>
              <a:t>part </a:t>
            </a:r>
            <a:r>
              <a:rPr sz="3000" spc="-5" dirty="0">
                <a:latin typeface="Arial"/>
                <a:cs typeface="Arial"/>
              </a:rPr>
              <a:t>of</a:t>
            </a:r>
            <a:r>
              <a:rPr sz="3000" spc="-490" dirty="0">
                <a:latin typeface="Arial"/>
                <a:cs typeface="Arial"/>
              </a:rPr>
              <a:t> </a:t>
            </a:r>
            <a:r>
              <a:rPr sz="3000" spc="-200" dirty="0">
                <a:latin typeface="Arial"/>
                <a:cs typeface="Arial"/>
              </a:rPr>
              <a:t>Von </a:t>
            </a:r>
            <a:r>
              <a:rPr sz="3000" spc="-180" dirty="0">
                <a:latin typeface="Arial"/>
                <a:cs typeface="Arial"/>
              </a:rPr>
              <a:t>Recklinghausen’s </a:t>
            </a:r>
            <a:r>
              <a:rPr sz="3000" spc="-345" dirty="0">
                <a:latin typeface="Arial"/>
                <a:cs typeface="Arial"/>
              </a:rPr>
              <a:t>NF</a:t>
            </a:r>
            <a:endParaRPr sz="3000">
              <a:latin typeface="Arial"/>
              <a:cs typeface="Arial"/>
            </a:endParaRPr>
          </a:p>
          <a:p>
            <a:pPr marL="355600" marR="28321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CF: </a:t>
            </a:r>
            <a:r>
              <a:rPr sz="3000" spc="-10" dirty="0">
                <a:latin typeface="Carlito"/>
                <a:cs typeface="Carlito"/>
              </a:rPr>
              <a:t>gradual </a:t>
            </a:r>
            <a:r>
              <a:rPr sz="3000" dirty="0">
                <a:latin typeface="Carlito"/>
                <a:cs typeface="Carlito"/>
              </a:rPr>
              <a:t>visual </a:t>
            </a:r>
            <a:r>
              <a:rPr sz="3000" spc="-5" dirty="0">
                <a:latin typeface="Carlito"/>
                <a:cs typeface="Carlito"/>
              </a:rPr>
              <a:t>loss, painless </a:t>
            </a:r>
            <a:r>
              <a:rPr sz="3000" spc="-15" dirty="0">
                <a:latin typeface="Carlito"/>
                <a:cs typeface="Carlito"/>
              </a:rPr>
              <a:t>unilateral </a:t>
            </a:r>
            <a:r>
              <a:rPr sz="3000" spc="-10" dirty="0">
                <a:latin typeface="Carlito"/>
                <a:cs typeface="Carlito"/>
              </a:rPr>
              <a:t>axial  proptosis, </a:t>
            </a:r>
            <a:r>
              <a:rPr sz="3000" spc="-5" dirty="0">
                <a:latin typeface="Carlito"/>
                <a:cs typeface="Carlito"/>
              </a:rPr>
              <a:t>4-8</a:t>
            </a:r>
            <a:r>
              <a:rPr sz="3000" spc="5" dirty="0">
                <a:latin typeface="Carlito"/>
                <a:cs typeface="Carlito"/>
              </a:rPr>
              <a:t> </a:t>
            </a:r>
            <a:r>
              <a:rPr sz="3000" spc="-20" dirty="0">
                <a:latin typeface="Carlito"/>
                <a:cs typeface="Carlito"/>
              </a:rPr>
              <a:t>years</a:t>
            </a:r>
            <a:endParaRPr sz="3000">
              <a:latin typeface="Carlito"/>
              <a:cs typeface="Carlito"/>
            </a:endParaRPr>
          </a:p>
          <a:p>
            <a:pPr marL="355600" marR="52197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Fundus </a:t>
            </a:r>
            <a:r>
              <a:rPr sz="3000" spc="-20" dirty="0">
                <a:latin typeface="Carlito"/>
                <a:cs typeface="Carlito"/>
              </a:rPr>
              <a:t>exm: </a:t>
            </a:r>
            <a:r>
              <a:rPr sz="3000" spc="-5" dirty="0">
                <a:latin typeface="Carlito"/>
                <a:cs typeface="Carlito"/>
              </a:rPr>
              <a:t>optic </a:t>
            </a:r>
            <a:r>
              <a:rPr sz="3000" spc="-25" dirty="0">
                <a:latin typeface="Carlito"/>
                <a:cs typeface="Carlito"/>
              </a:rPr>
              <a:t>atrophy </a:t>
            </a:r>
            <a:r>
              <a:rPr sz="3000" dirty="0">
                <a:latin typeface="Carlito"/>
                <a:cs typeface="Carlito"/>
              </a:rPr>
              <a:t>/ </a:t>
            </a:r>
            <a:r>
              <a:rPr sz="3000" spc="-5" dirty="0">
                <a:latin typeface="Carlito"/>
                <a:cs typeface="Carlito"/>
              </a:rPr>
              <a:t>papilloedema </a:t>
            </a:r>
            <a:r>
              <a:rPr sz="3000" dirty="0">
                <a:latin typeface="Carlito"/>
                <a:cs typeface="Carlito"/>
              </a:rPr>
              <a:t>&amp;  </a:t>
            </a:r>
            <a:r>
              <a:rPr sz="3000" spc="-5" dirty="0">
                <a:latin typeface="Carlito"/>
                <a:cs typeface="Carlito"/>
              </a:rPr>
              <a:t>venous </a:t>
            </a:r>
            <a:r>
              <a:rPr sz="3000" spc="-10" dirty="0">
                <a:latin typeface="Carlito"/>
                <a:cs typeface="Carlito"/>
              </a:rPr>
              <a:t>engorgement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96790"/>
            <a:ext cx="7541895" cy="47015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rlito"/>
                <a:cs typeface="Carlito"/>
              </a:rPr>
              <a:t>Diagnosis</a:t>
            </a:r>
            <a:r>
              <a:rPr sz="3200" spc="-5" dirty="0">
                <a:latin typeface="Carlito"/>
                <a:cs typeface="Carlito"/>
              </a:rPr>
              <a:t>: clinical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diagnosis</a:t>
            </a:r>
            <a:endParaRPr sz="32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Carlito"/>
                <a:cs typeface="Carlito"/>
              </a:rPr>
              <a:t>X-ray: </a:t>
            </a:r>
            <a:r>
              <a:rPr sz="2800" spc="-20" dirty="0">
                <a:latin typeface="Carlito"/>
                <a:cs typeface="Carlito"/>
              </a:rPr>
              <a:t>uniform </a:t>
            </a:r>
            <a:r>
              <a:rPr sz="2800" spc="-10" dirty="0">
                <a:latin typeface="Carlito"/>
                <a:cs typeface="Carlito"/>
              </a:rPr>
              <a:t>regular </a:t>
            </a:r>
            <a:r>
              <a:rPr sz="2800" spc="-15" dirty="0">
                <a:latin typeface="Carlito"/>
                <a:cs typeface="Carlito"/>
              </a:rPr>
              <a:t>rounded enlargement </a:t>
            </a:r>
            <a:r>
              <a:rPr sz="2800" spc="-10" dirty="0">
                <a:latin typeface="Carlito"/>
                <a:cs typeface="Carlito"/>
              </a:rPr>
              <a:t>of  optic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foramen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Carlito"/>
                <a:cs typeface="Carlito"/>
              </a:rPr>
              <a:t>CT </a:t>
            </a:r>
            <a:r>
              <a:rPr sz="2800" spc="-10" dirty="0">
                <a:latin typeface="Carlito"/>
                <a:cs typeface="Carlito"/>
              </a:rPr>
              <a:t>scan </a:t>
            </a:r>
            <a:r>
              <a:rPr sz="2800" spc="-5" dirty="0">
                <a:latin typeface="Carlito"/>
                <a:cs typeface="Carlito"/>
              </a:rPr>
              <a:t>&amp; USG: </a:t>
            </a:r>
            <a:r>
              <a:rPr sz="2800" spc="-15" dirty="0">
                <a:latin typeface="Carlito"/>
                <a:cs typeface="Carlito"/>
              </a:rPr>
              <a:t>fusiform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growth</a:t>
            </a:r>
            <a:endParaRPr sz="28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–"/>
            </a:pPr>
            <a:endParaRPr sz="39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5" dirty="0">
                <a:latin typeface="Carlito"/>
                <a:cs typeface="Carlito"/>
              </a:rPr>
              <a:t>Treatment: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Observation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Surgical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excision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radiotherapy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185" y="487993"/>
            <a:ext cx="4760215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Meningiomas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13191"/>
            <a:ext cx="7719695" cy="47809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rlito"/>
                <a:cs typeface="Carlito"/>
              </a:rPr>
              <a:t>Invasive </a:t>
            </a:r>
            <a:r>
              <a:rPr sz="3000" dirty="0">
                <a:latin typeface="Carlito"/>
                <a:cs typeface="Carlito"/>
              </a:rPr>
              <a:t>tumor </a:t>
            </a:r>
            <a:r>
              <a:rPr sz="3000" spc="-5" dirty="0">
                <a:latin typeface="Carlito"/>
                <a:cs typeface="Carlito"/>
              </a:rPr>
              <a:t>arising </a:t>
            </a:r>
            <a:r>
              <a:rPr sz="3000" spc="-15" dirty="0">
                <a:latin typeface="Carlito"/>
                <a:cs typeface="Carlito"/>
              </a:rPr>
              <a:t>from </a:t>
            </a:r>
            <a:r>
              <a:rPr sz="3000" spc="-10" dirty="0">
                <a:latin typeface="Carlito"/>
                <a:cs typeface="Carlito"/>
              </a:rPr>
              <a:t>arachnoid</a:t>
            </a:r>
            <a:r>
              <a:rPr sz="3000" spc="1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villi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rlito"/>
                <a:cs typeface="Carlito"/>
              </a:rPr>
              <a:t>2 </a:t>
            </a:r>
            <a:r>
              <a:rPr sz="3000" spc="-5" dirty="0">
                <a:latin typeface="Carlito"/>
                <a:cs typeface="Carlito"/>
              </a:rPr>
              <a:t>type: 1° </a:t>
            </a:r>
            <a:r>
              <a:rPr sz="3000" dirty="0">
                <a:latin typeface="Carlito"/>
                <a:cs typeface="Carlito"/>
              </a:rPr>
              <a:t>&amp;</a:t>
            </a:r>
            <a:r>
              <a:rPr sz="3000" spc="-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2°</a:t>
            </a:r>
            <a:endParaRPr sz="3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Primary 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intraorbital</a:t>
            </a:r>
            <a:r>
              <a:rPr sz="3000" u="heavy" spc="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meningiomas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rlito"/>
                <a:cs typeface="Carlito"/>
              </a:rPr>
              <a:t>Aka </a:t>
            </a:r>
            <a:r>
              <a:rPr sz="3000" spc="-5" dirty="0">
                <a:latin typeface="Carlito"/>
                <a:cs typeface="Carlito"/>
              </a:rPr>
              <a:t>optic </a:t>
            </a:r>
            <a:r>
              <a:rPr sz="3000" spc="-10" dirty="0">
                <a:latin typeface="Carlito"/>
                <a:cs typeface="Carlito"/>
              </a:rPr>
              <a:t>nerve sheath</a:t>
            </a:r>
            <a:r>
              <a:rPr sz="3000" spc="-3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meningiomas</a:t>
            </a:r>
            <a:endParaRPr sz="3000">
              <a:latin typeface="Carlito"/>
              <a:cs typeface="Carlito"/>
            </a:endParaRPr>
          </a:p>
          <a:p>
            <a:pPr marL="355600" marR="5080" indent="-3429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Rare </a:t>
            </a:r>
            <a:r>
              <a:rPr sz="3000" spc="-5" dirty="0">
                <a:latin typeface="Carlito"/>
                <a:cs typeface="Carlito"/>
              </a:rPr>
              <a:t>benign </a:t>
            </a:r>
            <a:r>
              <a:rPr sz="3000" dirty="0">
                <a:latin typeface="Carlito"/>
                <a:cs typeface="Carlito"/>
              </a:rPr>
              <a:t>tumor </a:t>
            </a:r>
            <a:r>
              <a:rPr sz="3000" spc="-5" dirty="0">
                <a:latin typeface="Carlito"/>
                <a:cs typeface="Carlito"/>
              </a:rPr>
              <a:t>of meningoepithelial </a:t>
            </a:r>
            <a:r>
              <a:rPr sz="3000" dirty="0">
                <a:latin typeface="Carlito"/>
                <a:cs typeface="Carlito"/>
              </a:rPr>
              <a:t>cells </a:t>
            </a:r>
            <a:r>
              <a:rPr sz="3000" spc="-5" dirty="0">
                <a:latin typeface="Carlito"/>
                <a:cs typeface="Carlito"/>
              </a:rPr>
              <a:t>of  meninges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Mid-age, </a:t>
            </a:r>
            <a:r>
              <a:rPr sz="3000" spc="-15" dirty="0">
                <a:latin typeface="Carlito"/>
                <a:cs typeface="Carlito"/>
              </a:rPr>
              <a:t>female&gt;, </a:t>
            </a:r>
            <a:r>
              <a:rPr sz="3000" dirty="0">
                <a:latin typeface="Carlito"/>
                <a:cs typeface="Carlito"/>
              </a:rPr>
              <a:t>a/w</a:t>
            </a:r>
            <a:r>
              <a:rPr sz="3000" spc="-1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NF-2</a:t>
            </a:r>
            <a:endParaRPr sz="3000">
              <a:latin typeface="Carlito"/>
              <a:cs typeface="Carlito"/>
            </a:endParaRPr>
          </a:p>
          <a:p>
            <a:pPr marL="355600" marR="32702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CF: early </a:t>
            </a:r>
            <a:r>
              <a:rPr sz="3000" dirty="0">
                <a:latin typeface="Carlito"/>
                <a:cs typeface="Carlito"/>
              </a:rPr>
              <a:t>visual loss a/w </a:t>
            </a:r>
            <a:r>
              <a:rPr sz="3000" spc="-10" dirty="0">
                <a:latin typeface="Carlito"/>
                <a:cs typeface="Carlito"/>
              </a:rPr>
              <a:t>limitation </a:t>
            </a:r>
            <a:r>
              <a:rPr sz="3000" spc="-5" dirty="0">
                <a:latin typeface="Carlito"/>
                <a:cs typeface="Carlito"/>
              </a:rPr>
              <a:t>of ocular  </a:t>
            </a:r>
            <a:r>
              <a:rPr sz="3000" spc="-10" dirty="0">
                <a:latin typeface="Carlito"/>
                <a:cs typeface="Carlito"/>
              </a:rPr>
              <a:t>movement, </a:t>
            </a:r>
            <a:r>
              <a:rPr sz="3000" spc="-5" dirty="0">
                <a:latin typeface="Carlito"/>
                <a:cs typeface="Carlito"/>
              </a:rPr>
              <a:t>optic </a:t>
            </a:r>
            <a:r>
              <a:rPr sz="3000" spc="-10" dirty="0">
                <a:latin typeface="Carlito"/>
                <a:cs typeface="Carlito"/>
              </a:rPr>
              <a:t>disc </a:t>
            </a:r>
            <a:r>
              <a:rPr sz="3000" spc="-5" dirty="0">
                <a:latin typeface="Carlito"/>
                <a:cs typeface="Carlito"/>
              </a:rPr>
              <a:t>edema/ </a:t>
            </a:r>
            <a:r>
              <a:rPr sz="3000" spc="-50" dirty="0">
                <a:latin typeface="Carlito"/>
                <a:cs typeface="Carlito"/>
              </a:rPr>
              <a:t>atrophy, </a:t>
            </a:r>
            <a:r>
              <a:rPr sz="3000" spc="-5" dirty="0">
                <a:latin typeface="Carlito"/>
                <a:cs typeface="Carlito"/>
              </a:rPr>
              <a:t>slowly  </a:t>
            </a:r>
            <a:r>
              <a:rPr sz="3000" spc="-15" dirty="0">
                <a:latin typeface="Carlito"/>
                <a:cs typeface="Carlito"/>
              </a:rPr>
              <a:t>progressive </a:t>
            </a:r>
            <a:r>
              <a:rPr sz="3000" spc="-20" dirty="0">
                <a:latin typeface="Carlito"/>
                <a:cs typeface="Carlito"/>
              </a:rPr>
              <a:t>unilateral</a:t>
            </a:r>
            <a:r>
              <a:rPr sz="3000" spc="-5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proptosis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5"/>
          <p:cNvSpPr>
            <a:spLocks noGrp="1"/>
          </p:cNvSpPr>
          <p:nvPr>
            <p:ph idx="1"/>
          </p:nvPr>
        </p:nvSpPr>
        <p:spPr>
          <a:xfrm>
            <a:off x="535940" y="228601"/>
            <a:ext cx="4340859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5076445" y="0"/>
            <a:ext cx="4067555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3657600"/>
            <a:ext cx="8010144" cy="3002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96213"/>
            <a:ext cx="7426325" cy="49987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55600" marR="5080" indent="-342900">
              <a:lnSpc>
                <a:spcPts val="3820"/>
              </a:lnSpc>
              <a:spcBef>
                <a:spcPts val="2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During </a:t>
            </a:r>
            <a:r>
              <a:rPr sz="3200" spc="-20" dirty="0">
                <a:latin typeface="Carlito"/>
                <a:cs typeface="Carlito"/>
              </a:rPr>
              <a:t>intradural stage</a:t>
            </a:r>
            <a:r>
              <a:rPr sz="3200" spc="-20" dirty="0">
                <a:latin typeface="Wingdings"/>
                <a:cs typeface="Wingdings"/>
              </a:rPr>
              <a:t>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rlito"/>
                <a:cs typeface="Carlito"/>
              </a:rPr>
              <a:t>indistinguishable 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5" dirty="0">
                <a:latin typeface="Carlito"/>
                <a:cs typeface="Carlito"/>
              </a:rPr>
              <a:t>optic nerve </a:t>
            </a:r>
            <a:r>
              <a:rPr sz="3200" dirty="0">
                <a:latin typeface="Carlito"/>
                <a:cs typeface="Carlito"/>
              </a:rPr>
              <a:t>glioma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(clinically)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Presence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opticociliary </a:t>
            </a:r>
            <a:r>
              <a:rPr sz="3200" spc="-10" dirty="0">
                <a:latin typeface="Carlito"/>
                <a:cs typeface="Carlito"/>
              </a:rPr>
              <a:t>shunt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(hallmark)</a:t>
            </a:r>
            <a:endParaRPr sz="32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30"/>
              </a:spcBef>
            </a:pPr>
            <a:r>
              <a:rPr sz="3200" spc="-5" dirty="0">
                <a:latin typeface="Wingdings"/>
                <a:cs typeface="Wingdings"/>
              </a:rPr>
              <a:t></a:t>
            </a:r>
            <a:r>
              <a:rPr sz="3200" spc="-5" dirty="0">
                <a:latin typeface="Carlito"/>
                <a:cs typeface="Carlito"/>
              </a:rPr>
              <a:t>ONSM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Ct </a:t>
            </a:r>
            <a:r>
              <a:rPr sz="3200" spc="-10" dirty="0">
                <a:latin typeface="Carlito"/>
                <a:cs typeface="Carlito"/>
              </a:rPr>
              <a:t>scan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diagnostic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investigation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rlito"/>
                <a:cs typeface="Carlito"/>
              </a:rPr>
              <a:t>Treatment: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765"/>
              </a:spcBef>
              <a:buFont typeface="Arial"/>
              <a:buChar char="–"/>
              <a:tabLst>
                <a:tab pos="756920" algn="l"/>
              </a:tabLst>
            </a:pPr>
            <a:r>
              <a:rPr sz="3200" spc="-10" dirty="0">
                <a:latin typeface="Carlito"/>
                <a:cs typeface="Carlito"/>
              </a:rPr>
              <a:t>Observation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spc="-10" dirty="0">
                <a:latin typeface="Carlito"/>
                <a:cs typeface="Carlito"/>
              </a:rPr>
              <a:t>Surgical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excision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Prognosis </a:t>
            </a:r>
            <a:r>
              <a:rPr sz="3200" dirty="0">
                <a:latin typeface="Carlito"/>
                <a:cs typeface="Carlito"/>
              </a:rPr>
              <a:t>=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good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3400" y="2304288"/>
            <a:ext cx="4572000" cy="409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67639"/>
            <a:ext cx="8000365" cy="54400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Secondary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intraorbital</a:t>
            </a:r>
            <a:r>
              <a:rPr sz="3200" u="heavy" spc="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meningiomas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Secondarily </a:t>
            </a:r>
            <a:r>
              <a:rPr sz="3200" spc="-20" dirty="0">
                <a:latin typeface="Carlito"/>
                <a:cs typeface="Carlito"/>
              </a:rPr>
              <a:t>invade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orbit</a:t>
            </a:r>
            <a:endParaRPr sz="3200">
              <a:latin typeface="Carlito"/>
              <a:cs typeface="Carlito"/>
            </a:endParaRPr>
          </a:p>
          <a:p>
            <a:pPr marL="355600" marR="681355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Arise </a:t>
            </a:r>
            <a:r>
              <a:rPr sz="3200" spc="-20" dirty="0">
                <a:latin typeface="Carlito"/>
                <a:cs typeface="Carlito"/>
              </a:rPr>
              <a:t>from </a:t>
            </a:r>
            <a:r>
              <a:rPr sz="3200" spc="-5" dirty="0">
                <a:latin typeface="Carlito"/>
                <a:cs typeface="Carlito"/>
              </a:rPr>
              <a:t>the sphenoid bone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20" dirty="0">
                <a:latin typeface="Carlito"/>
                <a:cs typeface="Carlito"/>
              </a:rPr>
              <a:t>involve </a:t>
            </a:r>
            <a:r>
              <a:rPr sz="3200" dirty="0">
                <a:latin typeface="Carlito"/>
                <a:cs typeface="Carlito"/>
              </a:rPr>
              <a:t>it  </a:t>
            </a:r>
            <a:r>
              <a:rPr sz="3200" spc="-15" dirty="0">
                <a:latin typeface="Carlito"/>
                <a:cs typeface="Carlito"/>
              </a:rPr>
              <a:t>enroute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orbit</a:t>
            </a:r>
            <a:endParaRPr sz="3200">
              <a:latin typeface="Carlito"/>
              <a:cs typeface="Carlito"/>
            </a:endParaRPr>
          </a:p>
          <a:p>
            <a:pPr marL="355600" marR="528955" indent="-342900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Orbital </a:t>
            </a:r>
            <a:r>
              <a:rPr sz="3200" spc="-15" dirty="0">
                <a:latin typeface="Carlito"/>
                <a:cs typeface="Carlito"/>
              </a:rPr>
              <a:t>invasion </a:t>
            </a:r>
            <a:r>
              <a:rPr sz="3200" dirty="0">
                <a:latin typeface="Carlito"/>
                <a:cs typeface="Carlito"/>
              </a:rPr>
              <a:t>: </a:t>
            </a:r>
            <a:r>
              <a:rPr sz="3200" spc="-5" dirty="0">
                <a:latin typeface="Carlito"/>
                <a:cs typeface="Carlito"/>
              </a:rPr>
              <a:t>floor of ant. </a:t>
            </a:r>
            <a:r>
              <a:rPr sz="3200" spc="-10" dirty="0">
                <a:latin typeface="Carlito"/>
                <a:cs typeface="Carlito"/>
              </a:rPr>
              <a:t>Cranial </a:t>
            </a:r>
            <a:r>
              <a:rPr sz="3200" spc="-20" dirty="0">
                <a:latin typeface="Carlito"/>
                <a:cs typeface="Carlito"/>
              </a:rPr>
              <a:t>fossa,  </a:t>
            </a:r>
            <a:r>
              <a:rPr sz="3200" spc="-5" dirty="0">
                <a:latin typeface="Carlito"/>
                <a:cs typeface="Carlito"/>
              </a:rPr>
              <a:t>superior </a:t>
            </a:r>
            <a:r>
              <a:rPr sz="3200" spc="-10" dirty="0">
                <a:latin typeface="Carlito"/>
                <a:cs typeface="Carlito"/>
              </a:rPr>
              <a:t>orbital fissure, </a:t>
            </a:r>
            <a:r>
              <a:rPr sz="3200" spc="-5" dirty="0">
                <a:latin typeface="Carlito"/>
                <a:cs typeface="Carlito"/>
              </a:rPr>
              <a:t>optic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canal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898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Meningioma enplaque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rlito"/>
                <a:cs typeface="Carlito"/>
              </a:rPr>
              <a:t>affect </a:t>
            </a:r>
            <a:r>
              <a:rPr sz="3200" spc="-15" dirty="0">
                <a:latin typeface="Carlito"/>
                <a:cs typeface="Carlito"/>
              </a:rPr>
              <a:t>greater </a:t>
            </a:r>
            <a:r>
              <a:rPr sz="3200" dirty="0">
                <a:latin typeface="Carlito"/>
                <a:cs typeface="Carlito"/>
              </a:rPr>
              <a:t>&amp;  </a:t>
            </a:r>
            <a:r>
              <a:rPr sz="3200" spc="-5" dirty="0">
                <a:latin typeface="Carlito"/>
                <a:cs typeface="Carlito"/>
              </a:rPr>
              <a:t>lesser </a:t>
            </a:r>
            <a:r>
              <a:rPr sz="3200" dirty="0">
                <a:latin typeface="Carlito"/>
                <a:cs typeface="Carlito"/>
              </a:rPr>
              <a:t>wings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sphenoid</a:t>
            </a:r>
            <a:r>
              <a:rPr sz="3200" spc="-10" dirty="0">
                <a:latin typeface="Wingdings"/>
                <a:cs typeface="Wingdings"/>
              </a:rPr>
              <a:t>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rlito"/>
                <a:cs typeface="Carlito"/>
              </a:rPr>
              <a:t>taking </a:t>
            </a:r>
            <a:r>
              <a:rPr sz="3200" spc="-5" dirty="0">
                <a:latin typeface="Carlito"/>
                <a:cs typeface="Carlito"/>
              </a:rPr>
              <a:t>origin </a:t>
            </a:r>
            <a:r>
              <a:rPr sz="3200" dirty="0">
                <a:latin typeface="Carlito"/>
                <a:cs typeface="Carlito"/>
              </a:rPr>
              <a:t>in the  </a:t>
            </a:r>
            <a:r>
              <a:rPr sz="3200" spc="-5" dirty="0">
                <a:latin typeface="Carlito"/>
                <a:cs typeface="Carlito"/>
              </a:rPr>
              <a:t>region of </a:t>
            </a:r>
            <a:r>
              <a:rPr sz="3200" spc="-10" dirty="0">
                <a:latin typeface="Carlito"/>
                <a:cs typeface="Carlito"/>
              </a:rPr>
              <a:t>pterion </a:t>
            </a:r>
            <a:r>
              <a:rPr sz="3200" spc="-5" dirty="0">
                <a:latin typeface="Carlito"/>
                <a:cs typeface="Carlito"/>
              </a:rPr>
              <a:t>(common </a:t>
            </a:r>
            <a:r>
              <a:rPr sz="3200" spc="-10" dirty="0">
                <a:latin typeface="Carlito"/>
                <a:cs typeface="Carlito"/>
              </a:rPr>
              <a:t>variety </a:t>
            </a:r>
            <a:r>
              <a:rPr sz="3200" spc="-20" dirty="0">
                <a:latin typeface="Carlito"/>
                <a:cs typeface="Carlito"/>
              </a:rPr>
              <a:t>affecting  </a:t>
            </a:r>
            <a:r>
              <a:rPr sz="3200" spc="-5" dirty="0">
                <a:latin typeface="Carlito"/>
                <a:cs typeface="Carlito"/>
              </a:rPr>
              <a:t>orbit)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Mid-age </a:t>
            </a:r>
            <a:r>
              <a:rPr sz="3200" spc="-10" dirty="0">
                <a:latin typeface="Carlito"/>
                <a:cs typeface="Carlito"/>
              </a:rPr>
              <a:t>women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16965"/>
            <a:ext cx="8128000" cy="468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CF: </a:t>
            </a:r>
            <a:r>
              <a:rPr sz="3200" spc="-15" dirty="0">
                <a:latin typeface="Carlito"/>
                <a:cs typeface="Carlito"/>
              </a:rPr>
              <a:t>greater proptosis, </a:t>
            </a:r>
            <a:r>
              <a:rPr sz="3200" dirty="0">
                <a:latin typeface="Carlito"/>
                <a:cs typeface="Carlito"/>
              </a:rPr>
              <a:t>visual </a:t>
            </a:r>
            <a:r>
              <a:rPr sz="3200" spc="-5" dirty="0">
                <a:latin typeface="Carlito"/>
                <a:cs typeface="Carlito"/>
              </a:rPr>
              <a:t>impairment,  </a:t>
            </a:r>
            <a:r>
              <a:rPr sz="3200" spc="5" dirty="0">
                <a:latin typeface="Carlito"/>
                <a:cs typeface="Carlito"/>
              </a:rPr>
              <a:t>boggy </a:t>
            </a:r>
            <a:r>
              <a:rPr sz="3200" spc="-10" dirty="0">
                <a:latin typeface="Carlito"/>
                <a:cs typeface="Carlito"/>
              </a:rPr>
              <a:t>eyelid </a:t>
            </a:r>
            <a:r>
              <a:rPr sz="3200" spc="-5" dirty="0">
                <a:latin typeface="Carlito"/>
                <a:cs typeface="Carlito"/>
              </a:rPr>
              <a:t>swelling, </a:t>
            </a:r>
            <a:r>
              <a:rPr sz="3200" spc="-15" dirty="0">
                <a:latin typeface="Carlito"/>
                <a:cs typeface="Carlito"/>
              </a:rPr>
              <a:t>ipsilateral </a:t>
            </a:r>
            <a:r>
              <a:rPr sz="3200" spc="-10" dirty="0">
                <a:latin typeface="Carlito"/>
                <a:cs typeface="Carlito"/>
              </a:rPr>
              <a:t>swelling  </a:t>
            </a:r>
            <a:r>
              <a:rPr sz="3200" spc="-15" dirty="0">
                <a:latin typeface="Carlito"/>
                <a:cs typeface="Carlito"/>
              </a:rPr>
              <a:t>temporal </a:t>
            </a:r>
            <a:r>
              <a:rPr sz="3200" spc="-5" dirty="0">
                <a:latin typeface="Carlito"/>
                <a:cs typeface="Carlito"/>
              </a:rPr>
              <a:t>region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20" dirty="0">
                <a:latin typeface="Carlito"/>
                <a:cs typeface="Carlito"/>
              </a:rPr>
              <a:t>face </a:t>
            </a:r>
            <a:r>
              <a:rPr sz="3200" spc="-5" dirty="0">
                <a:latin typeface="Carlito"/>
                <a:cs typeface="Carlito"/>
              </a:rPr>
              <a:t>(ICT arise </a:t>
            </a:r>
            <a:r>
              <a:rPr sz="3200" spc="-20" dirty="0">
                <a:latin typeface="Carlito"/>
                <a:cs typeface="Carlito"/>
              </a:rPr>
              <a:t>from </a:t>
            </a:r>
            <a:r>
              <a:rPr sz="3200" spc="-10" dirty="0">
                <a:latin typeface="Carlito"/>
                <a:cs typeface="Carlito"/>
              </a:rPr>
              <a:t>lat. </a:t>
            </a:r>
            <a:r>
              <a:rPr sz="3200" spc="-15" dirty="0">
                <a:latin typeface="Carlito"/>
                <a:cs typeface="Carlito"/>
              </a:rPr>
              <a:t>Part  </a:t>
            </a:r>
            <a:r>
              <a:rPr sz="3200" spc="-5" dirty="0">
                <a:latin typeface="Carlito"/>
                <a:cs typeface="Carlito"/>
              </a:rPr>
              <a:t>of sphenoid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ridge)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Ct </a:t>
            </a:r>
            <a:r>
              <a:rPr sz="3200" spc="-10" dirty="0">
                <a:latin typeface="Carlito"/>
                <a:cs typeface="Carlito"/>
              </a:rPr>
              <a:t>scan useful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assessing </a:t>
            </a:r>
            <a:r>
              <a:rPr sz="3200" spc="-20" dirty="0">
                <a:latin typeface="Carlito"/>
                <a:cs typeface="Carlito"/>
              </a:rPr>
              <a:t>extent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7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tumor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Management: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Observation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Subtotal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resection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Carlito"/>
                <a:cs typeface="Carlito"/>
              </a:rPr>
              <a:t>Postoperative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radiotherapy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1066800" y="381000"/>
            <a:ext cx="77724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            Thank you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348183"/>
            <a:ext cx="4417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Choroidal</a:t>
            </a:r>
            <a:r>
              <a:rPr sz="2800" b="1" u="heavy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hemangioma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774852"/>
            <a:ext cx="3959860" cy="547111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2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forms:</a:t>
            </a:r>
            <a:endParaRPr sz="2800" dirty="0">
              <a:latin typeface="Carlito"/>
              <a:cs typeface="Carlito"/>
            </a:endParaRPr>
          </a:p>
          <a:p>
            <a:pPr marL="355600" marR="297815" indent="-342900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rlito"/>
                <a:cs typeface="Carlito"/>
              </a:rPr>
              <a:t>Localised</a:t>
            </a:r>
            <a:r>
              <a:rPr sz="2800" b="1" spc="-6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choroidal  </a:t>
            </a:r>
            <a:r>
              <a:rPr sz="2800" b="1" spc="-5" dirty="0">
                <a:latin typeface="Carlito"/>
                <a:cs typeface="Carlito"/>
              </a:rPr>
              <a:t>heamangioma</a:t>
            </a:r>
            <a:endParaRPr sz="2800" dirty="0">
              <a:latin typeface="Carlito"/>
              <a:cs typeface="Carlito"/>
            </a:endParaRPr>
          </a:p>
          <a:p>
            <a:pPr marL="355600" marR="27940" indent="-342900">
              <a:lnSpc>
                <a:spcPts val="302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Raised, </a:t>
            </a:r>
            <a:r>
              <a:rPr sz="2800" spc="-10" dirty="0">
                <a:latin typeface="Carlito"/>
                <a:cs typeface="Carlito"/>
              </a:rPr>
              <a:t>domeshaped,  salmon pink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swelling</a:t>
            </a:r>
            <a:endParaRPr sz="2800" dirty="0">
              <a:latin typeface="Carlito"/>
              <a:cs typeface="Carlito"/>
            </a:endParaRPr>
          </a:p>
          <a:p>
            <a:pPr marL="355600" marR="143510" indent="-342900">
              <a:lnSpc>
                <a:spcPct val="9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Situated at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posterior </a:t>
            </a:r>
            <a:r>
              <a:rPr sz="2800" spc="-10" dirty="0">
                <a:latin typeface="Carlito"/>
                <a:cs typeface="Carlito"/>
              </a:rPr>
              <a:t>pole </a:t>
            </a:r>
            <a:r>
              <a:rPr sz="2800" spc="-5" dirty="0">
                <a:latin typeface="Carlito"/>
                <a:cs typeface="Carlito"/>
              </a:rPr>
              <a:t>of the  </a:t>
            </a:r>
            <a:r>
              <a:rPr sz="2800" spc="-25" dirty="0">
                <a:latin typeface="Carlito"/>
                <a:cs typeface="Carlito"/>
              </a:rPr>
              <a:t>eye</a:t>
            </a:r>
            <a:endParaRPr sz="2800" dirty="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Serous detachment,  </a:t>
            </a:r>
            <a:r>
              <a:rPr sz="2800" spc="-20" dirty="0">
                <a:latin typeface="Carlito"/>
                <a:cs typeface="Carlito"/>
              </a:rPr>
              <a:t>cystoid </a:t>
            </a:r>
            <a:r>
              <a:rPr sz="2800" spc="-15" dirty="0">
                <a:latin typeface="Carlito"/>
                <a:cs typeface="Carlito"/>
              </a:rPr>
              <a:t>degeneration,  </a:t>
            </a:r>
            <a:r>
              <a:rPr sz="2800" spc="-10" dirty="0">
                <a:latin typeface="Carlito"/>
                <a:cs typeface="Carlito"/>
              </a:rPr>
              <a:t>pigment </a:t>
            </a:r>
            <a:r>
              <a:rPr sz="2800" spc="-5" dirty="0">
                <a:latin typeface="Carlito"/>
                <a:cs typeface="Carlito"/>
              </a:rPr>
              <a:t>epithelial  </a:t>
            </a:r>
            <a:r>
              <a:rPr sz="2800" spc="-10" dirty="0">
                <a:latin typeface="Carlito"/>
                <a:cs typeface="Carlito"/>
              </a:rPr>
              <a:t>mottling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4" y="424942"/>
            <a:ext cx="4416425" cy="254685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811530" indent="-3435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rlito"/>
                <a:cs typeface="Carlito"/>
              </a:rPr>
              <a:t>Diffuse choroidal  </a:t>
            </a:r>
            <a:r>
              <a:rPr sz="2800" b="1" spc="-5" dirty="0">
                <a:latin typeface="Carlito"/>
                <a:cs typeface="Carlito"/>
              </a:rPr>
              <a:t>haemangioma</a:t>
            </a:r>
            <a:endParaRPr sz="2800" dirty="0">
              <a:latin typeface="Carlito"/>
              <a:cs typeface="Carlito"/>
            </a:endParaRPr>
          </a:p>
          <a:p>
            <a:pPr marL="355600" marR="755015" indent="-343535">
              <a:lnSpc>
                <a:spcPts val="302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a/w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sturge-weber  </a:t>
            </a:r>
            <a:r>
              <a:rPr sz="2800" spc="-20" dirty="0">
                <a:latin typeface="Carlito"/>
                <a:cs typeface="Carlito"/>
              </a:rPr>
              <a:t>syndrome</a:t>
            </a:r>
            <a:endParaRPr sz="2800" dirty="0">
              <a:latin typeface="Carlito"/>
              <a:cs typeface="Carlito"/>
            </a:endParaRPr>
          </a:p>
          <a:p>
            <a:pPr marL="355600" marR="5080" indent="-343535">
              <a:lnSpc>
                <a:spcPts val="302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rlito"/>
                <a:cs typeface="Carlito"/>
              </a:rPr>
              <a:t>Diffuse </a:t>
            </a:r>
            <a:r>
              <a:rPr sz="2800" spc="-10" dirty="0">
                <a:latin typeface="Carlito"/>
                <a:cs typeface="Carlito"/>
              </a:rPr>
              <a:t>deep </a:t>
            </a:r>
            <a:r>
              <a:rPr sz="2800" spc="-20" dirty="0">
                <a:latin typeface="Carlito"/>
                <a:cs typeface="Carlito"/>
              </a:rPr>
              <a:t>red  </a:t>
            </a:r>
            <a:r>
              <a:rPr sz="2800" spc="-15" dirty="0">
                <a:latin typeface="Carlito"/>
                <a:cs typeface="Carlito"/>
              </a:rPr>
              <a:t>discoloration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fundus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3400044"/>
            <a:ext cx="3657600" cy="2924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686460"/>
            <a:ext cx="3724910" cy="49764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Melanocytoma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Rare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tumor</a:t>
            </a:r>
            <a:endParaRPr sz="2800">
              <a:latin typeface="Carlito"/>
              <a:cs typeface="Carlito"/>
            </a:endParaRPr>
          </a:p>
          <a:p>
            <a:pPr marL="355600" marR="7683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Jet </a:t>
            </a:r>
            <a:r>
              <a:rPr sz="2800" spc="-5" dirty="0">
                <a:latin typeface="Carlito"/>
                <a:cs typeface="Carlito"/>
              </a:rPr>
              <a:t>black </a:t>
            </a:r>
            <a:r>
              <a:rPr sz="2800" spc="-10" dirty="0">
                <a:latin typeface="Carlito"/>
                <a:cs typeface="Carlito"/>
              </a:rPr>
              <a:t>lesion </a:t>
            </a:r>
            <a:r>
              <a:rPr sz="2800" spc="-15" dirty="0">
                <a:latin typeface="Carlito"/>
                <a:cs typeface="Carlito"/>
              </a:rPr>
              <a:t>around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optic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disc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Choroidal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osteoma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40" dirty="0">
                <a:latin typeface="Carlito"/>
                <a:cs typeface="Carlito"/>
              </a:rPr>
              <a:t>Very </a:t>
            </a:r>
            <a:r>
              <a:rPr sz="2800" spc="-30" dirty="0">
                <a:latin typeface="Carlito"/>
                <a:cs typeface="Carlito"/>
              </a:rPr>
              <a:t>rare </a:t>
            </a:r>
            <a:r>
              <a:rPr sz="2800" spc="-10" dirty="0">
                <a:latin typeface="Carlito"/>
                <a:cs typeface="Carlito"/>
              </a:rPr>
              <a:t>benign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tumor</a:t>
            </a:r>
            <a:endParaRPr sz="2800">
              <a:latin typeface="Carlito"/>
              <a:cs typeface="Carlito"/>
            </a:endParaRPr>
          </a:p>
          <a:p>
            <a:pPr marL="355600" marR="513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Elevated,</a:t>
            </a:r>
            <a:r>
              <a:rPr sz="2800" spc="-10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yellowish-  </a:t>
            </a:r>
            <a:r>
              <a:rPr sz="2800" spc="-20" dirty="0">
                <a:latin typeface="Carlito"/>
                <a:cs typeface="Carlito"/>
              </a:rPr>
              <a:t>orange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lesion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rlito"/>
                <a:cs typeface="Carlito"/>
              </a:rPr>
              <a:t>Affect </a:t>
            </a:r>
            <a:r>
              <a:rPr sz="2800" spc="-15" dirty="0">
                <a:latin typeface="Carlito"/>
                <a:cs typeface="Carlito"/>
              </a:rPr>
              <a:t>young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women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457200"/>
            <a:ext cx="41148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3989830"/>
            <a:ext cx="4227576" cy="2868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61899"/>
            <a:ext cx="9067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Malignant </a:t>
            </a:r>
            <a:r>
              <a:rPr dirty="0"/>
              <a:t>melanoma </a:t>
            </a:r>
            <a:r>
              <a:rPr spc="-5" dirty="0"/>
              <a:t>of</a:t>
            </a:r>
            <a:r>
              <a:rPr spc="-15" dirty="0"/>
              <a:t> choroid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0509"/>
            <a:ext cx="3667760" cy="44653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217170" indent="-3429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Most </a:t>
            </a:r>
            <a:r>
              <a:rPr sz="2600" spc="-10" dirty="0">
                <a:latin typeface="Carlito"/>
                <a:cs typeface="Carlito"/>
              </a:rPr>
              <a:t>common </a:t>
            </a:r>
            <a:r>
              <a:rPr sz="2600" dirty="0">
                <a:latin typeface="Carlito"/>
                <a:cs typeface="Carlito"/>
              </a:rPr>
              <a:t>primary  </a:t>
            </a:r>
            <a:r>
              <a:rPr sz="2600" spc="-20" dirty="0">
                <a:latin typeface="Carlito"/>
                <a:cs typeface="Carlito"/>
              </a:rPr>
              <a:t>IOT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rlito"/>
                <a:cs typeface="Carlito"/>
              </a:rPr>
              <a:t>40-70years </a:t>
            </a:r>
            <a:r>
              <a:rPr sz="2600" spc="-5" dirty="0">
                <a:latin typeface="Carlito"/>
                <a:cs typeface="Carlito"/>
              </a:rPr>
              <a:t>of</a:t>
            </a:r>
            <a:r>
              <a:rPr sz="2600" spc="-3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age</a:t>
            </a:r>
            <a:endParaRPr sz="2600">
              <a:latin typeface="Carlito"/>
              <a:cs typeface="Carlito"/>
            </a:endParaRPr>
          </a:p>
          <a:p>
            <a:pPr marL="355600" marR="5080" indent="-3429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Rare </a:t>
            </a:r>
            <a:r>
              <a:rPr sz="2600" dirty="0">
                <a:latin typeface="Carlito"/>
                <a:cs typeface="Carlito"/>
              </a:rPr>
              <a:t>in black, &gt;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common  </a:t>
            </a:r>
            <a:r>
              <a:rPr sz="2600" dirty="0">
                <a:latin typeface="Carlito"/>
                <a:cs typeface="Carlito"/>
              </a:rPr>
              <a:t>in</a:t>
            </a:r>
            <a:r>
              <a:rPr sz="2600" spc="-5" dirty="0">
                <a:latin typeface="Carlito"/>
                <a:cs typeface="Carlito"/>
              </a:rPr>
              <a:t> white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rlito"/>
                <a:cs typeface="Carlito"/>
              </a:rPr>
              <a:t>Arise </a:t>
            </a:r>
            <a:r>
              <a:rPr sz="2600" spc="-10" dirty="0">
                <a:latin typeface="Carlito"/>
                <a:cs typeface="Carlito"/>
              </a:rPr>
              <a:t>from neural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crest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rlito"/>
                <a:cs typeface="Carlito"/>
              </a:rPr>
              <a:t>unilateral</a:t>
            </a:r>
            <a:endParaRPr sz="2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Gross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Pathology:</a:t>
            </a:r>
            <a:endParaRPr sz="2600">
              <a:latin typeface="Carlito"/>
              <a:cs typeface="Carlito"/>
            </a:endParaRPr>
          </a:p>
          <a:p>
            <a:pPr marL="355600" marR="585470" indent="-342900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rlito"/>
                <a:cs typeface="Carlito"/>
              </a:rPr>
              <a:t>pre-existing</a:t>
            </a:r>
            <a:r>
              <a:rPr sz="2600" spc="-9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naevus/  </a:t>
            </a:r>
            <a:r>
              <a:rPr sz="2600" spc="-10" dirty="0">
                <a:latin typeface="Carlito"/>
                <a:cs typeface="Carlito"/>
              </a:rPr>
              <a:t>denovo</a:t>
            </a:r>
            <a:endParaRPr sz="2600">
              <a:latin typeface="Carlito"/>
              <a:cs typeface="Carlito"/>
            </a:endParaRPr>
          </a:p>
          <a:p>
            <a:pPr marL="355600" marR="288290" indent="-34290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rlito"/>
                <a:cs typeface="Carlito"/>
              </a:rPr>
              <a:t>2 </a:t>
            </a:r>
            <a:r>
              <a:rPr sz="2600" spc="-15" dirty="0">
                <a:latin typeface="Carlito"/>
                <a:cs typeface="Carlito"/>
              </a:rPr>
              <a:t>form:</a:t>
            </a:r>
            <a:r>
              <a:rPr sz="2600" spc="-9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circumscribed,  </a:t>
            </a:r>
            <a:r>
              <a:rPr sz="2600" spc="-10" dirty="0">
                <a:latin typeface="Carlito"/>
                <a:cs typeface="Carlito"/>
              </a:rPr>
              <a:t>diffuse</a:t>
            </a:r>
            <a:endParaRPr sz="26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43400" y="1143000"/>
            <a:ext cx="4800600" cy="4919472"/>
            <a:chOff x="4343400" y="1143000"/>
            <a:chExt cx="4800600" cy="4919472"/>
          </a:xfrm>
        </p:grpSpPr>
        <p:sp>
          <p:nvSpPr>
            <p:cNvPr id="5" name="object 5"/>
            <p:cNvSpPr/>
            <p:nvPr/>
          </p:nvSpPr>
          <p:spPr>
            <a:xfrm>
              <a:off x="4343400" y="1219200"/>
              <a:ext cx="2133600" cy="1524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05600" y="1143000"/>
              <a:ext cx="2438400" cy="1810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0" y="3657600"/>
              <a:ext cx="3352800" cy="2404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2383</Words>
  <Application>Microsoft Office PowerPoint</Application>
  <PresentationFormat>On-screen Show (4:3)</PresentationFormat>
  <Paragraphs>402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Book Antiqua</vt:lpstr>
      <vt:lpstr>Carlito</vt:lpstr>
      <vt:lpstr>Lucida Sans</vt:lpstr>
      <vt:lpstr>Times New Roman</vt:lpstr>
      <vt:lpstr>Trebuchet MS</vt:lpstr>
      <vt:lpstr>Wingdings</vt:lpstr>
      <vt:lpstr>Wingdings 2</vt:lpstr>
      <vt:lpstr>Wingdings 3</vt:lpstr>
      <vt:lpstr>Apex</vt:lpstr>
      <vt:lpstr>INTRAOCULAR TUMOURS</vt:lpstr>
      <vt:lpstr>Content</vt:lpstr>
      <vt:lpstr>Tumours of uveal tract</vt:lpstr>
      <vt:lpstr>Classification-</vt:lpstr>
      <vt:lpstr>PowerPoint Presentation</vt:lpstr>
      <vt:lpstr>Tumours of choroid</vt:lpstr>
      <vt:lpstr>PowerPoint Presentation</vt:lpstr>
      <vt:lpstr>PowerPoint Presentation</vt:lpstr>
      <vt:lpstr>Malignant melanoma of choroid</vt:lpstr>
      <vt:lpstr>Modified Callender’s  classification</vt:lpstr>
      <vt:lpstr>PowerPoint Presentation</vt:lpstr>
      <vt:lpstr>Clinical features</vt:lpstr>
      <vt:lpstr>PowerPoint Presentation</vt:lpstr>
      <vt:lpstr>2. Glaucomatous stage :</vt:lpstr>
      <vt:lpstr>3. Stage of extraocular lesion :</vt:lpstr>
      <vt:lpstr>Differential diagnosis</vt:lpstr>
      <vt:lpstr>Investigation</vt:lpstr>
      <vt:lpstr>Treatment</vt:lpstr>
      <vt:lpstr>PowerPoint Presentation</vt:lpstr>
      <vt:lpstr>PowerPoint Presentation</vt:lpstr>
      <vt:lpstr>Prognostic indicators</vt:lpstr>
      <vt:lpstr>Tumor of ciliary body</vt:lpstr>
      <vt:lpstr>Malignant melanoma of CB</vt:lpstr>
      <vt:lpstr>PowerPoint Presentation</vt:lpstr>
      <vt:lpstr>Tumors of iris</vt:lpstr>
      <vt:lpstr>Malignant melanoma</vt:lpstr>
      <vt:lpstr>Tumours of retina</vt:lpstr>
      <vt:lpstr>Primary tumours</vt:lpstr>
      <vt:lpstr>Secondary tumours</vt:lpstr>
      <vt:lpstr>Retinoblastoma</vt:lpstr>
      <vt:lpstr>PowerPoint Presentation</vt:lpstr>
      <vt:lpstr>PowerPoint Presentation</vt:lpstr>
      <vt:lpstr>PowerPoint Presentation</vt:lpstr>
      <vt:lpstr>Pathology</vt:lpstr>
      <vt:lpstr>PowerPoint Presentation</vt:lpstr>
      <vt:lpstr>Clinical features</vt:lpstr>
      <vt:lpstr>Stages of retinoblastoma</vt:lpstr>
      <vt:lpstr>1.Intraocular stage</vt:lpstr>
      <vt:lpstr>Endophytic retinoblastoma</vt:lpstr>
      <vt:lpstr>Endophytic                Exophytic</vt:lpstr>
      <vt:lpstr>Painful red eye presentation</vt:lpstr>
      <vt:lpstr>PowerPoint Presentation</vt:lpstr>
      <vt:lpstr>PowerPoint Presentation</vt:lpstr>
      <vt:lpstr>PowerPoint Presentation</vt:lpstr>
      <vt:lpstr>Differential diagnosis</vt:lpstr>
      <vt:lpstr>Diagnosis</vt:lpstr>
      <vt:lpstr>Treatment</vt:lpstr>
      <vt:lpstr>B ) Enucleation for group E patients when :</vt:lpstr>
      <vt:lpstr>PowerPoint Presentation</vt:lpstr>
      <vt:lpstr>Prognosis</vt:lpstr>
      <vt:lpstr>PowerPoint Presentation</vt:lpstr>
      <vt:lpstr>Phacomatoses</vt:lpstr>
      <vt:lpstr>PowerPoint Presentation</vt:lpstr>
      <vt:lpstr>3. Neurofibromatosis (Von Recklinghausen’s disease)</vt:lpstr>
      <vt:lpstr>Retinal Astrocytoma</vt:lpstr>
      <vt:lpstr>PowerPoint Presentation</vt:lpstr>
      <vt:lpstr>Retinal cavernous hemangioma</vt:lpstr>
      <vt:lpstr>PowerPoint Presentation</vt:lpstr>
      <vt:lpstr>Tumours of optic nerve</vt:lpstr>
      <vt:lpstr>Optic nerve tumor</vt:lpstr>
      <vt:lpstr>PowerPoint Presentation</vt:lpstr>
      <vt:lpstr>Meningiomas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INTRAOCULAR TUMOURS</dc:title>
  <dc:creator>samiksha modi</dc:creator>
  <cp:lastModifiedBy>DELL-PC</cp:lastModifiedBy>
  <cp:revision>6</cp:revision>
  <dcterms:created xsi:type="dcterms:W3CDTF">2020-04-07T05:20:34Z</dcterms:created>
  <dcterms:modified xsi:type="dcterms:W3CDTF">2020-04-08T04:18:27Z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2020-04-07T00:00:00Z</vt:filetime>
  </property>
</Properties>
</file>