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1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F9530-C00C-4A4D-9456-768B9BB9B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8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2B6BB-4579-4FB3-9145-6DE73BA88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609600"/>
            <a:ext cx="8762999" cy="23066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Brachial Plexus Injury 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dirty="0" smtClean="0">
                <a:solidFill>
                  <a:schemeClr val="tx1"/>
                </a:solidFill>
              </a:rPr>
              <a:t/>
            </a:r>
            <a:br>
              <a:rPr lang="ar-SA" dirty="0" smtClean="0">
                <a:solidFill>
                  <a:schemeClr val="tx1"/>
                </a:solidFill>
              </a:rPr>
            </a:b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3789363"/>
            <a:ext cx="8915399" cy="1752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 err="1" smtClean="0">
                <a:solidFill>
                  <a:schemeClr val="tx1"/>
                </a:solidFill>
              </a:rPr>
              <a:t>Dr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Sudhir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smtClean="0">
                <a:solidFill>
                  <a:schemeClr val="tx1"/>
                </a:solidFill>
              </a:rPr>
              <a:t>Rawat</a:t>
            </a:r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Associate Professor</a:t>
            </a:r>
          </a:p>
          <a:p>
            <a:pPr eaLnBrk="1" hangingPunct="1"/>
            <a:r>
              <a:rPr lang="en-US" sz="2400" dirty="0" err="1" smtClean="0">
                <a:solidFill>
                  <a:schemeClr val="tx1"/>
                </a:solidFill>
              </a:rPr>
              <a:t>Dept</a:t>
            </a:r>
            <a:r>
              <a:rPr lang="en-US" sz="2400" dirty="0" smtClean="0">
                <a:solidFill>
                  <a:schemeClr val="tx1"/>
                </a:solidFill>
              </a:rPr>
              <a:t> of </a:t>
            </a:r>
            <a:r>
              <a:rPr lang="en-US" sz="2400" dirty="0" err="1" smtClean="0">
                <a:solidFill>
                  <a:schemeClr val="tx1"/>
                </a:solidFill>
              </a:rPr>
              <a:t>Orthopaedics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Dhiraj</a:t>
            </a:r>
            <a:r>
              <a:rPr lang="en-US" sz="2400" dirty="0" smtClean="0">
                <a:solidFill>
                  <a:schemeClr val="tx1"/>
                </a:solidFill>
              </a:rPr>
              <a:t> Hospital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SBKS MIRC SUMANDEEP VIDYAPEETH</a:t>
            </a:r>
          </a:p>
        </p:txBody>
      </p:sp>
    </p:spTree>
    <p:extLst>
      <p:ext uri="{BB962C8B-B14F-4D97-AF65-F5344CB8AC3E}">
        <p14:creationId xmlns:p14="http://schemas.microsoft.com/office/powerpoint/2010/main" val="3046694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WINDOWS.000\Application Data\Microsoft\Media Catalog\59t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6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 descr="C:\WINDOWS.000\Application Data\Microsoft\Media Catalog\59f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03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WINDOWS.000\Application Data\Microsoft\Media Catalog\59f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885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Etiology of peripheral nerve injuries: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 Metabolic or collagen diseases   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 Malignancies 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-Endogenous or exogenous toxins 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-Thermal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-Chemical    </a:t>
            </a:r>
          </a:p>
          <a:p>
            <a:pPr marL="609600" indent="-609600" algn="l" eaLnBrk="1" hangingPunct="1">
              <a:buFont typeface="Wingdings" pitchFamily="2" charset="2"/>
              <a:buNone/>
            </a:pPr>
            <a:r>
              <a:rPr lang="en-US" smtClean="0"/>
              <a:t> -Mechanical trauma    </a:t>
            </a:r>
          </a:p>
        </p:txBody>
      </p:sp>
    </p:spTree>
    <p:extLst>
      <p:ext uri="{BB962C8B-B14F-4D97-AF65-F5344CB8AC3E}">
        <p14:creationId xmlns:p14="http://schemas.microsoft.com/office/powerpoint/2010/main" val="127421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WINDOWS.000\Application Data\Microsoft\Media Catalog\59t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763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1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Clinical</a:t>
            </a:r>
            <a:r>
              <a:rPr lang="en-US" sz="2800" dirty="0" smtClean="0"/>
              <a:t> diagnosis of nerve injuries: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Highest Scale: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0 – total paralysis.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1- muscle flicker.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2-muscle contraction.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3- muscle contraction against gravity.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  4- muscle contraction against gravity and resistance.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   5-normal </a:t>
            </a:r>
            <a:r>
              <a:rPr lang="en-US" sz="2800" dirty="0" smtClean="0"/>
              <a:t>muscle contraction .</a:t>
            </a:r>
          </a:p>
        </p:txBody>
      </p:sp>
    </p:spTree>
    <p:extLst>
      <p:ext uri="{BB962C8B-B14F-4D97-AF65-F5344CB8AC3E}">
        <p14:creationId xmlns:p14="http://schemas.microsoft.com/office/powerpoint/2010/main" val="1362835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5943600"/>
          </a:xfrm>
        </p:spPr>
        <p:txBody>
          <a:bodyPr>
            <a:normAutofit/>
          </a:bodyPr>
          <a:lstStyle/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Diagnostic tests: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err="1" smtClean="0"/>
              <a:t>Electrodiagnostic</a:t>
            </a:r>
            <a:r>
              <a:rPr lang="en-US" sz="2800" dirty="0" smtClean="0"/>
              <a:t> studies provide the clinician with a base of knowledge as follows:</a:t>
            </a:r>
            <a:endParaRPr lang="ar-SA" sz="2800" dirty="0" smtClean="0"/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1-Documentation of injury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Location of insult</a:t>
            </a:r>
            <a:r>
              <a:rPr lang="ar-SA" sz="2800" dirty="0" smtClean="0"/>
              <a:t> </a:t>
            </a:r>
            <a:r>
              <a:rPr lang="en-US" sz="2800" dirty="0" smtClean="0"/>
              <a:t>2 -</a:t>
            </a:r>
            <a:endParaRPr lang="ar-SA" sz="2800" dirty="0" smtClean="0"/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3-Severity of injury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4-Recovery pattern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5-Prognosis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6-Objective data for impairment documentation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7-Pathology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8-Selection of optimal muscles for tendon transfer  9-procedures</a:t>
            </a:r>
            <a:r>
              <a:rPr lang="ar-SA" sz="2800" dirty="0" smtClean="0"/>
              <a:t> 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020549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   The most common </a:t>
            </a:r>
            <a:r>
              <a:rPr lang="en-US" dirty="0" err="1" smtClean="0"/>
              <a:t>electrodiagnostic</a:t>
            </a:r>
            <a:r>
              <a:rPr lang="en-US" dirty="0" smtClean="0"/>
              <a:t> methods used for the study of peripheral nerve injuries are 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@- nerve conduction studies and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@-electromyography (EMG)</a:t>
            </a:r>
            <a:endParaRPr lang="ar-SA" dirty="0" smtClean="0"/>
          </a:p>
        </p:txBody>
      </p:sp>
    </p:spTree>
    <p:extLst>
      <p:ext uri="{BB962C8B-B14F-4D97-AF65-F5344CB8AC3E}">
        <p14:creationId xmlns:p14="http://schemas.microsoft.com/office/powerpoint/2010/main" val="3617779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4" descr="C:\WINDOWS.000\Application Data\Microsoft\Media Catalog\59f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93700"/>
            <a:ext cx="64516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C:\WINDOWS.000\Application Data\Microsoft\Media Catalog\59f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382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3429000" cy="41148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smtClean="0"/>
              <a:t> Diagram of EMG tracing depicting normal insertion activity, which also may be present immediately after denervation.</a:t>
            </a:r>
          </a:p>
        </p:txBody>
      </p:sp>
      <p:pic>
        <p:nvPicPr>
          <p:cNvPr id="21507" name="Picture 5" descr="C:\WINDOWS.000\Application Data\Microsoft\Media Catalog\نسخة عن 59f010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685800"/>
            <a:ext cx="5029200" cy="5486400"/>
          </a:xfrm>
        </p:spPr>
      </p:pic>
    </p:spTree>
    <p:extLst>
      <p:ext uri="{BB962C8B-B14F-4D97-AF65-F5344CB8AC3E}">
        <p14:creationId xmlns:p14="http://schemas.microsoft.com/office/powerpoint/2010/main" val="14431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812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 b="1" smtClean="0"/>
              <a:t>Microscopic anatomy</a:t>
            </a:r>
          </a:p>
        </p:txBody>
      </p:sp>
      <p:pic>
        <p:nvPicPr>
          <p:cNvPr id="4100" name="Picture 5" descr="C:\WINDOWS.000\Application Data\Microsoft\Media Catalog\النسخة (2) عن 59f003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6613"/>
            <a:ext cx="4244975" cy="5187950"/>
          </a:xfrm>
        </p:spPr>
      </p:pic>
    </p:spTree>
    <p:extLst>
      <p:ext uri="{BB962C8B-B14F-4D97-AF65-F5344CB8AC3E}">
        <p14:creationId xmlns:p14="http://schemas.microsoft.com/office/powerpoint/2010/main" val="1328207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04800"/>
            <a:ext cx="4038600" cy="63246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A: Diagram of EMG tracing demonstrating positive sharp wave consistent with denervation 10 to 14 days after injury. Rhythm is regular, amplitude is 100 to 400 </a:t>
            </a:r>
            <a:r>
              <a:rPr lang="en-US" sz="2400" dirty="0" err="1" smtClean="0"/>
              <a:t>uV</a:t>
            </a:r>
            <a:r>
              <a:rPr lang="en-US" sz="2400" dirty="0" smtClean="0"/>
              <a:t>, duration is 5 to 150 </a:t>
            </a:r>
            <a:r>
              <a:rPr lang="en-US" sz="2400" dirty="0" err="1" smtClean="0"/>
              <a:t>msec</a:t>
            </a:r>
            <a:r>
              <a:rPr lang="en-US" sz="2400" dirty="0" smtClean="0"/>
              <a:t>, and rate is 2 to 40 Hz.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 </a:t>
            </a:r>
            <a:r>
              <a:rPr lang="en-US" sz="2400" b="1" dirty="0" smtClean="0"/>
              <a:t>B,</a:t>
            </a:r>
            <a:r>
              <a:rPr lang="en-US" sz="2400" dirty="0" smtClean="0"/>
              <a:t>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Diagram of EMG tracing demonstrating spontaneous denervation fibrillation potentials present within 14 to 18 days after injury. Rhythm is regular, amplitude is 50 to 1000 </a:t>
            </a:r>
            <a:r>
              <a:rPr lang="en-US" sz="2400" dirty="0" err="1" smtClean="0"/>
              <a:t>uV</a:t>
            </a:r>
            <a:r>
              <a:rPr lang="en-US" sz="2400" dirty="0" smtClean="0"/>
              <a:t>, duration is 0.5 to 2 </a:t>
            </a:r>
            <a:r>
              <a:rPr lang="en-US" sz="2400" dirty="0" err="1" smtClean="0"/>
              <a:t>msec</a:t>
            </a:r>
            <a:r>
              <a:rPr lang="en-US" sz="2400" dirty="0" smtClean="0"/>
              <a:t>, and rate is 2 to 30 Hz</a:t>
            </a:r>
            <a:r>
              <a:rPr lang="ar-SA" sz="2400" dirty="0" smtClean="0"/>
              <a:t>. </a:t>
            </a:r>
          </a:p>
          <a:p>
            <a:pPr eaLnBrk="1" hangingPunct="1">
              <a:lnSpc>
                <a:spcPct val="90000"/>
              </a:lnSpc>
            </a:pPr>
            <a:endParaRPr lang="en-GB" sz="2400" dirty="0" smtClean="0"/>
          </a:p>
        </p:txBody>
      </p:sp>
      <p:pic>
        <p:nvPicPr>
          <p:cNvPr id="22531" name="Picture 5" descr="C:\WINDOWS.000\Application Data\Microsoft\Media Catalog\59f011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457200"/>
            <a:ext cx="5181600" cy="5334000"/>
          </a:xfrm>
        </p:spPr>
      </p:pic>
    </p:spTree>
    <p:extLst>
      <p:ext uri="{BB962C8B-B14F-4D97-AF65-F5344CB8AC3E}">
        <p14:creationId xmlns:p14="http://schemas.microsoft.com/office/powerpoint/2010/main" val="2071459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6294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err="1" smtClean="0"/>
              <a:t>Tinel</a:t>
            </a:r>
            <a:r>
              <a:rPr lang="en-US" sz="2800" b="1" dirty="0" smtClean="0"/>
              <a:t> sign 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A positive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 is presumptive evidence that regenerating axonal sprouts that have not obtained complete </a:t>
            </a:r>
            <a:r>
              <a:rPr lang="en-US" sz="2800" b="1" dirty="0" err="1" smtClean="0"/>
              <a:t>myelinization</a:t>
            </a:r>
            <a:r>
              <a:rPr lang="en-US" sz="2800" b="1" dirty="0" smtClean="0"/>
              <a:t> are progressing along the </a:t>
            </a:r>
            <a:r>
              <a:rPr lang="en-US" sz="2800" b="1" dirty="0" err="1" smtClean="0"/>
              <a:t>endoneurial</a:t>
            </a:r>
            <a:r>
              <a:rPr lang="en-US" sz="2800" b="1" dirty="0" smtClean="0"/>
              <a:t> tube.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@- </a:t>
            </a:r>
            <a:r>
              <a:rPr lang="en-US" sz="2800" b="1" dirty="0" err="1" smtClean="0"/>
              <a:t>neuropraxia</a:t>
            </a:r>
            <a:r>
              <a:rPr lang="en-US" sz="2800" b="1" dirty="0" smtClean="0"/>
              <a:t>(sunderland1)  -------negative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sign.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@- </a:t>
            </a:r>
            <a:r>
              <a:rPr lang="en-US" sz="2800" b="1" dirty="0" err="1" smtClean="0"/>
              <a:t>axonotmesis</a:t>
            </a:r>
            <a:r>
              <a:rPr lang="en-US" sz="2800" b="1" dirty="0" smtClean="0"/>
              <a:t> (sunderland2,3) -------positive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sign.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       (sunderland4-------- negative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 )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@- </a:t>
            </a:r>
            <a:r>
              <a:rPr lang="en-US" sz="2800" b="1" dirty="0" err="1" smtClean="0"/>
              <a:t>neurotmesis</a:t>
            </a:r>
            <a:r>
              <a:rPr lang="en-US" sz="2800" b="1" dirty="0" smtClean="0"/>
              <a:t> (</a:t>
            </a:r>
            <a:r>
              <a:rPr lang="en-US" sz="2800" b="1" dirty="0" err="1" smtClean="0"/>
              <a:t>sunderland</a:t>
            </a:r>
            <a:r>
              <a:rPr lang="en-US" sz="2800" b="1" dirty="0" smtClean="0"/>
              <a:t> 5) ------- negative </a:t>
            </a:r>
            <a:r>
              <a:rPr lang="en-US" sz="2800" b="1" dirty="0" err="1" smtClean="0"/>
              <a:t>Tinel</a:t>
            </a:r>
            <a:r>
              <a:rPr lang="en-US" sz="2800" b="1" dirty="0" smtClean="0"/>
              <a:t> sign.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Other diagnostic test: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/>
              <a:t>Sweat </a:t>
            </a:r>
            <a:r>
              <a:rPr lang="en-US" sz="2800" b="1" dirty="0" err="1" smtClean="0"/>
              <a:t>test.,skin</a:t>
            </a:r>
            <a:r>
              <a:rPr lang="en-US" sz="2800" b="1" dirty="0" smtClean="0"/>
              <a:t> resistance test, electrical stimulation</a:t>
            </a:r>
          </a:p>
        </p:txBody>
      </p:sp>
    </p:spTree>
    <p:extLst>
      <p:ext uri="{BB962C8B-B14F-4D97-AF65-F5344CB8AC3E}">
        <p14:creationId xmlns:p14="http://schemas.microsoft.com/office/powerpoint/2010/main" val="2137089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9144000" cy="5105400"/>
          </a:xfrm>
        </p:spPr>
        <p:txBody>
          <a:bodyPr>
            <a:normAutofit fontScale="25000" lnSpcReduction="20000"/>
          </a:bodyPr>
          <a:lstStyle/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GENERAL CONSIDERATIONS OF TREATMENT.</a:t>
            </a:r>
            <a:r>
              <a:rPr lang="ar-SA" sz="7400" b="1" dirty="0" smtClean="0"/>
              <a:t>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FACTORS THAT INFLUENCE REGENERATION AFTER NEURORRHAPHY :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1-Age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2-Gap Between Nerve Ends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3-Delay Between Time of Injury and Repair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7400" b="1" dirty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>
                <a:latin typeface="Helvetica"/>
              </a:rPr>
              <a:t>4-Level of Injury</a:t>
            </a:r>
            <a:r>
              <a:rPr lang="ar-SA" sz="7400" b="1" dirty="0" smtClean="0"/>
              <a:t/>
            </a:r>
            <a:br>
              <a:rPr lang="ar-SA" sz="7400" b="1" dirty="0" smtClean="0"/>
            </a:br>
            <a:endParaRPr lang="en-GB" sz="74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7400" b="1" dirty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7400" b="1" dirty="0" smtClean="0"/>
              <a:t>5-</a:t>
            </a:r>
            <a:r>
              <a:rPr lang="en-US" sz="7400" b="1" dirty="0" smtClean="0">
                <a:latin typeface="Helvetica"/>
              </a:rPr>
              <a:t>Condition of Nerve Ends</a:t>
            </a:r>
            <a:r>
              <a:rPr lang="ar-SA" sz="7400" b="1" dirty="0" smtClean="0"/>
              <a:t/>
            </a:r>
            <a:br>
              <a:rPr lang="ar-SA" sz="7400" b="1" dirty="0" smtClean="0"/>
            </a:br>
            <a:endParaRPr lang="ar-SA" sz="74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ar-SA" sz="28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ar-SA" sz="2800" b="1" dirty="0" smtClean="0"/>
              <a:t/>
            </a:r>
            <a:br>
              <a:rPr lang="ar-SA" sz="2800" b="1" dirty="0" smtClean="0"/>
            </a:br>
            <a:endParaRPr lang="ar-SA" sz="2800" b="1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ar-SA" sz="2800" dirty="0" smtClean="0"/>
              <a:t/>
            </a:r>
            <a:br>
              <a:rPr lang="ar-SA" sz="2800" dirty="0" smtClean="0"/>
            </a:br>
            <a:endParaRPr lang="ar-SA" sz="2800" dirty="0" smtClean="0"/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ar-SA" sz="2800" dirty="0" smtClean="0"/>
              <a:t> </a:t>
            </a:r>
          </a:p>
          <a:p>
            <a:pPr algn="l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776560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28600"/>
            <a:ext cx="8305800" cy="586740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dirty="0" smtClean="0">
                <a:latin typeface="Helvetica"/>
              </a:rPr>
              <a:t>TECHNIQUE OF NERVE REPAIR: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sz="2800" b="1" dirty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dirty="0" err="1" smtClean="0">
                <a:latin typeface="Helvetica"/>
              </a:rPr>
              <a:t>Endoneurolysis</a:t>
            </a:r>
            <a:r>
              <a:rPr lang="en-US" sz="2800" b="1" dirty="0" smtClean="0">
                <a:latin typeface="Helvetica"/>
              </a:rPr>
              <a:t> Internal </a:t>
            </a:r>
            <a:r>
              <a:rPr lang="en-US" sz="2800" b="1" dirty="0" err="1" smtClean="0">
                <a:latin typeface="Helvetica"/>
              </a:rPr>
              <a:t>Neurolysis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dirty="0" smtClean="0">
                <a:latin typeface="Helvetica"/>
              </a:rPr>
              <a:t>Partial </a:t>
            </a:r>
            <a:r>
              <a:rPr lang="en-US" sz="2800" b="1" dirty="0" err="1" smtClean="0">
                <a:latin typeface="Helvetica"/>
              </a:rPr>
              <a:t>Neurorrhaphy</a:t>
            </a:r>
            <a:endParaRPr lang="en-GB" sz="2800" dirty="0"/>
          </a:p>
          <a:p>
            <a:pPr algn="l" eaLnBrk="1" hangingPunct="1">
              <a:buFont typeface="Wingdings" pitchFamily="2" charset="2"/>
              <a:buNone/>
            </a:pPr>
            <a:endParaRPr lang="en-GB" sz="2800" b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dirty="0" err="1" smtClean="0">
                <a:latin typeface="Helvetica"/>
              </a:rPr>
              <a:t>Neurorrhaphy</a:t>
            </a:r>
            <a:r>
              <a:rPr lang="en-US" sz="2800" b="1" dirty="0" smtClean="0">
                <a:latin typeface="Helvetica"/>
              </a:rPr>
              <a:t> and Nerve Grafting</a:t>
            </a:r>
            <a:r>
              <a:rPr lang="ar-SA" sz="2800" dirty="0" smtClean="0"/>
              <a:t/>
            </a:r>
            <a:br>
              <a:rPr lang="ar-SA" sz="2800" dirty="0" smtClean="0"/>
            </a:b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ar-SA" sz="2800" dirty="0" smtClean="0"/>
              <a:t> </a:t>
            </a:r>
          </a:p>
          <a:p>
            <a:pPr algn="l" eaLnBrk="1" hangingPunct="1">
              <a:buFont typeface="Wingdings" pitchFamily="2" charset="2"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86159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78180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dirty="0" smtClean="0">
                <a:latin typeface="Helvetica"/>
              </a:rPr>
              <a:t>Methods of Closing Gaps Between Nerve Ends: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Mobilization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Positioning of Extremity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Transposition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Bone Resection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Nerve Stretching and Bulb Suture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i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smtClean="0">
                <a:latin typeface="Helvetica"/>
              </a:rPr>
              <a:t>Nerve Grafting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83140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latin typeface="Helvetica"/>
                <a:cs typeface="Times New Roman" pitchFamily="18" charset="0"/>
              </a:rPr>
              <a:t>Techniques of Neurorrhaphy:</a:t>
            </a: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2057400"/>
            <a:ext cx="46482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endParaRPr lang="en-US" sz="2800" b="1" dirty="0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err="1" smtClean="0">
                <a:latin typeface="Helvetica"/>
              </a:rPr>
              <a:t>Epineurial</a:t>
            </a:r>
            <a:r>
              <a:rPr lang="en-US" sz="2800" b="1" i="1" dirty="0" smtClean="0">
                <a:latin typeface="Helvetica"/>
              </a:rPr>
              <a:t> </a:t>
            </a:r>
            <a:r>
              <a:rPr lang="en-US" sz="2800" b="1" i="1" dirty="0" err="1" smtClean="0">
                <a:latin typeface="Helvetica"/>
              </a:rPr>
              <a:t>Neurorhaphy</a:t>
            </a:r>
            <a:r>
              <a:rPr lang="ar-SA" sz="2800" b="1" i="1" dirty="0" smtClean="0">
                <a:latin typeface="Helvetica"/>
              </a:rPr>
              <a:t> 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GB" sz="2800" dirty="0" smtClean="0"/>
          </a:p>
        </p:txBody>
      </p:sp>
      <p:pic>
        <p:nvPicPr>
          <p:cNvPr id="27652" name="Picture 5" descr="C:\WINDOWS.000\Application Data\Microsoft\Media Catalog\qqqqqqqqq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538" y="1981200"/>
            <a:ext cx="3184525" cy="4114800"/>
          </a:xfrm>
        </p:spPr>
      </p:pic>
    </p:spTree>
    <p:extLst>
      <p:ext uri="{BB962C8B-B14F-4D97-AF65-F5344CB8AC3E}">
        <p14:creationId xmlns:p14="http://schemas.microsoft.com/office/powerpoint/2010/main" val="2006680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95800" y="1981200"/>
            <a:ext cx="46482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i="1" dirty="0" err="1" smtClean="0">
                <a:latin typeface="Helvetica"/>
              </a:rPr>
              <a:t>Perineurial</a:t>
            </a:r>
            <a:r>
              <a:rPr lang="en-US" sz="2800" b="1" i="1" dirty="0" smtClean="0">
                <a:latin typeface="Helvetica"/>
              </a:rPr>
              <a:t> (Fascicular) </a:t>
            </a:r>
            <a:r>
              <a:rPr lang="en-US" sz="2800" b="1" i="1" dirty="0" err="1" smtClean="0">
                <a:latin typeface="Helvetica"/>
              </a:rPr>
              <a:t>Neurorhaphy</a:t>
            </a:r>
            <a:r>
              <a:rPr lang="ar-SA" sz="2800" b="1" i="1" dirty="0" smtClean="0">
                <a:latin typeface="Helvetica"/>
              </a:rPr>
              <a:t> </a:t>
            </a:r>
            <a:endParaRPr lang="ar-SA" sz="2800" dirty="0" smtClean="0"/>
          </a:p>
          <a:p>
            <a:pPr algn="l" eaLnBrk="1" hangingPunct="1">
              <a:buFont typeface="Wingdings" pitchFamily="2" charset="2"/>
              <a:buNone/>
            </a:pPr>
            <a:endParaRPr lang="en-GB" sz="2800" dirty="0" smtClean="0"/>
          </a:p>
        </p:txBody>
      </p:sp>
      <p:pic>
        <p:nvPicPr>
          <p:cNvPr id="28676" name="Picture 5" descr="C:\WINDOWS.000\Application Data\Microsoft\Media Catalog\bbbbbbbb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891"/>
            <a:ext cx="4419600" cy="5114109"/>
          </a:xfrm>
        </p:spPr>
      </p:pic>
    </p:spTree>
    <p:extLst>
      <p:ext uri="{BB962C8B-B14F-4D97-AF65-F5344CB8AC3E}">
        <p14:creationId xmlns:p14="http://schemas.microsoft.com/office/powerpoint/2010/main" val="658771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81200"/>
            <a:ext cx="3810000" cy="41148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i="1" smtClean="0">
                <a:latin typeface="Helvetica"/>
              </a:rPr>
              <a:t>Interfascicular Nerve Grafting</a:t>
            </a:r>
            <a:r>
              <a:rPr lang="ar-SA" sz="2800" b="1" i="1" smtClean="0">
                <a:latin typeface="Helvetica"/>
              </a:rPr>
              <a:t> </a:t>
            </a:r>
            <a:endParaRPr lang="ar-SA" sz="2800" smtClean="0"/>
          </a:p>
          <a:p>
            <a:pPr algn="l" eaLnBrk="1" hangingPunct="1">
              <a:buFont typeface="Wingdings" pitchFamily="2" charset="2"/>
              <a:buNone/>
            </a:pPr>
            <a:endParaRPr lang="en-GB" sz="2800" smtClean="0"/>
          </a:p>
        </p:txBody>
      </p:sp>
      <p:pic>
        <p:nvPicPr>
          <p:cNvPr id="29700" name="Picture 5" descr="C:\WINDOWS.000\Application Data\Microsoft\Media Catalog\nnnnnn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7904"/>
            <a:ext cx="4953000" cy="5678096"/>
          </a:xfrm>
        </p:spPr>
      </p:pic>
    </p:spTree>
    <p:extLst>
      <p:ext uri="{BB962C8B-B14F-4D97-AF65-F5344CB8AC3E}">
        <p14:creationId xmlns:p14="http://schemas.microsoft.com/office/powerpoint/2010/main" val="756433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latin typeface="Helvetica"/>
                <a:cs typeface="Times New Roman" pitchFamily="18" charset="0"/>
              </a:rPr>
              <a:t>Brachial Plexus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mtClean="0">
                <a:latin typeface="Times New Roman" pitchFamily="18" charset="0"/>
                <a:cs typeface="Times New Roman" pitchFamily="18" charset="0"/>
              </a:rPr>
            </a:br>
            <a:endParaRPr lang="en-GB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30724" name="Picture 5" descr="C:\WINDOWS.000\Application Data\Microsoft\Media Catalog\59f017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3895273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31748" name="Picture 5" descr="C:\WINDOWS.000\Application Data\Microsoft\Media Catalog\untitled.b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38100"/>
            <a:ext cx="9144000" cy="6819900"/>
          </a:xfrm>
        </p:spPr>
      </p:pic>
    </p:spTree>
    <p:extLst>
      <p:ext uri="{BB962C8B-B14F-4D97-AF65-F5344CB8AC3E}">
        <p14:creationId xmlns:p14="http://schemas.microsoft.com/office/powerpoint/2010/main" val="101983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WINDOWS.000\Application Data\Microsoft\Media Catalog\59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249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32772" name="Picture 5" descr="C:\WINDOWS.000\Application Data\Microsoft\Media Catalog\untitled,,.b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54933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7848600" cy="60960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smtClean="0">
                <a:latin typeface="Helvetica"/>
              </a:rPr>
              <a:t>ETIOLOGY AND CLASSIFICATION OF BRACHIAL PLEXUS INJURIES 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>
                <a:latin typeface="Helvetica"/>
              </a:rPr>
              <a:t>-birth,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-missiles,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- stab wounds,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- traction applied to the plexus during falls,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 -vehicular accidents,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- sports activities,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 -as well as radiation.</a:t>
            </a:r>
            <a:endParaRPr lang="ar-SA" sz="2800" b="1" smtClean="0"/>
          </a:p>
          <a:p>
            <a:pPr algn="l" eaLnBrk="1" hangingPunct="1">
              <a:buFont typeface="Wingdings" pitchFamily="2" charset="2"/>
              <a:buNone/>
            </a:pPr>
            <a:endParaRPr lang="en-US" sz="2800" b="1" smtClean="0">
              <a:latin typeface="Helvetica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ar-SA" sz="2400" smtClean="0"/>
              <a:t> </a:t>
            </a:r>
          </a:p>
          <a:p>
            <a:pPr algn="l" eaLnBrk="1" hangingPunct="1">
              <a:buFont typeface="Wingdings" pitchFamily="2" charset="2"/>
              <a:buNone/>
            </a:pPr>
            <a:endParaRPr lang="en-GB" sz="2400" smtClean="0"/>
          </a:p>
        </p:txBody>
      </p:sp>
    </p:spTree>
    <p:extLst>
      <p:ext uri="{BB962C8B-B14F-4D97-AF65-F5344CB8AC3E}">
        <p14:creationId xmlns:p14="http://schemas.microsoft.com/office/powerpoint/2010/main" val="1005657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0"/>
            <a:ext cx="8382000" cy="68580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Rupture of the axillary or subclavian artery occurs in 20% of patients.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i="1" u="sng" smtClean="0"/>
              <a:t>Common associated injuries include: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@fractures of the proximal humerus, the scapula, the ribs, the clavicle, and the transverse processes of the cervical vertebrae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 @dislocation  of the shoulder, the acromioclavicular, and the sternoclavicular joints.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b="1" smtClean="0"/>
              <a:t>@ A torn rotator cuff also has been described in conjunction with brachial plexus injury</a:t>
            </a:r>
            <a:r>
              <a:rPr lang="ar-SA" sz="2800" smtClean="0"/>
              <a:t>.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ar-SA" sz="2800" smtClean="0"/>
              <a:t> </a:t>
            </a:r>
          </a:p>
          <a:p>
            <a:pPr algn="l" eaLnBrk="1" hangingPunct="1">
              <a:buFont typeface="Wingdings" pitchFamily="2" charset="2"/>
              <a:buNone/>
            </a:pPr>
            <a:endParaRPr lang="en-GB" sz="2800" smtClean="0"/>
          </a:p>
        </p:txBody>
      </p:sp>
    </p:spTree>
    <p:extLst>
      <p:ext uri="{BB962C8B-B14F-4D97-AF65-F5344CB8AC3E}">
        <p14:creationId xmlns:p14="http://schemas.microsoft.com/office/powerpoint/2010/main" val="2644556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 t="22885" r="19192" b="19308"/>
          <a:stretch/>
        </p:blipFill>
        <p:spPr bwMode="auto">
          <a:xfrm>
            <a:off x="228600" y="1182475"/>
            <a:ext cx="8610600" cy="564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828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t="22255" r="20875" b="12677"/>
          <a:stretch/>
        </p:blipFill>
        <p:spPr bwMode="auto">
          <a:xfrm>
            <a:off x="762000" y="457200"/>
            <a:ext cx="7822941" cy="594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546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t="22569" r="19697" b="28469"/>
          <a:stretch/>
        </p:blipFill>
        <p:spPr bwMode="auto">
          <a:xfrm>
            <a:off x="158750" y="914400"/>
            <a:ext cx="8985250" cy="50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723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4" t="21624" r="20202" b="15204"/>
          <a:stretch/>
        </p:blipFill>
        <p:spPr bwMode="auto">
          <a:xfrm>
            <a:off x="609600" y="381000"/>
            <a:ext cx="7971906" cy="6039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538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7" t="30783" r="24378" b="22165"/>
          <a:stretch/>
        </p:blipFill>
        <p:spPr bwMode="auto">
          <a:xfrm>
            <a:off x="457200" y="609600"/>
            <a:ext cx="8425543" cy="577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426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CLINICAL PRESENTATION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2" t="33941" r="20707" b="13937"/>
          <a:stretch/>
        </p:blipFill>
        <p:spPr bwMode="auto">
          <a:xfrm>
            <a:off x="914400" y="1371599"/>
            <a:ext cx="7467600" cy="49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045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Brachial Plexus distribution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7" t="35836" r="26094" b="16781"/>
          <a:stretch/>
        </p:blipFill>
        <p:spPr bwMode="auto">
          <a:xfrm>
            <a:off x="1600200" y="1520805"/>
            <a:ext cx="6477000" cy="4982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53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05000"/>
            <a:ext cx="3810000" cy="4114800"/>
          </a:xfrm>
        </p:spPr>
        <p:txBody>
          <a:bodyPr/>
          <a:lstStyle/>
          <a:p>
            <a:pPr eaLnBrk="1" hangingPunct="1"/>
            <a:r>
              <a:rPr lang="en-US" sz="2000" smtClean="0"/>
              <a:t>INTERNAL TOPOGRAPHY OF PERIPHERAL NERVES</a:t>
            </a:r>
          </a:p>
          <a:p>
            <a:pPr eaLnBrk="1" hangingPunct="1"/>
            <a:endParaRPr lang="en-US" sz="2000" smtClean="0"/>
          </a:p>
        </p:txBody>
      </p:sp>
      <p:pic>
        <p:nvPicPr>
          <p:cNvPr id="6148" name="Picture 5" descr="C:\WINDOWS.000\Application Data\Microsoft\Media Catalog\59f005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4727575" cy="5867400"/>
          </a:xfrm>
        </p:spPr>
      </p:pic>
    </p:spTree>
    <p:extLst>
      <p:ext uri="{BB962C8B-B14F-4D97-AF65-F5344CB8AC3E}">
        <p14:creationId xmlns:p14="http://schemas.microsoft.com/office/powerpoint/2010/main" val="3929947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Examination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9" t="31414" r="22727" b="20887"/>
          <a:stretch/>
        </p:blipFill>
        <p:spPr bwMode="auto">
          <a:xfrm>
            <a:off x="1066800" y="1429801"/>
            <a:ext cx="7467600" cy="481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85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t="21937" r="22895" b="19308"/>
          <a:stretch/>
        </p:blipFill>
        <p:spPr bwMode="auto">
          <a:xfrm>
            <a:off x="12501" y="20696"/>
            <a:ext cx="9131500" cy="668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815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0" t="23833" r="25253" b="15833"/>
          <a:stretch/>
        </p:blipFill>
        <p:spPr bwMode="auto">
          <a:xfrm>
            <a:off x="304800" y="88500"/>
            <a:ext cx="8610601" cy="673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422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0" t="24462" r="18686" b="15202"/>
          <a:stretch/>
        </p:blipFill>
        <p:spPr bwMode="auto">
          <a:xfrm>
            <a:off x="69128" y="144466"/>
            <a:ext cx="9074874" cy="625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103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2" t="24780" r="19529" b="16464"/>
          <a:stretch/>
        </p:blipFill>
        <p:spPr bwMode="auto">
          <a:xfrm>
            <a:off x="76200" y="144213"/>
            <a:ext cx="9067800" cy="617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246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0" t="24780" r="22055" b="17412"/>
          <a:stretch/>
        </p:blipFill>
        <p:spPr bwMode="auto">
          <a:xfrm>
            <a:off x="533400" y="-15959"/>
            <a:ext cx="8610601" cy="659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316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Microvascular</a:t>
            </a:r>
            <a:r>
              <a:rPr lang="en-GB" dirty="0" smtClean="0"/>
              <a:t> Surgery</a:t>
            </a:r>
            <a:endParaRPr lang="en-GB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3" t="33367" r="27086" b="15775"/>
          <a:stretch/>
        </p:blipFill>
        <p:spPr bwMode="auto">
          <a:xfrm>
            <a:off x="4876800" y="3175535"/>
            <a:ext cx="4153383" cy="345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7" t="20200" r="25215" b="8409"/>
          <a:stretch/>
        </p:blipFill>
        <p:spPr bwMode="auto">
          <a:xfrm>
            <a:off x="228600" y="1295400"/>
            <a:ext cx="469118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164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6 months after surgery</a:t>
            </a:r>
            <a:endParaRPr lang="en-GB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6" t="35617" r="19193" b="12299"/>
          <a:stretch/>
        </p:blipFill>
        <p:spPr bwMode="auto">
          <a:xfrm>
            <a:off x="5624945" y="2812473"/>
            <a:ext cx="3366655" cy="374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59"/>
          <a:stretch/>
        </p:blipFill>
        <p:spPr bwMode="auto">
          <a:xfrm>
            <a:off x="225425" y="1216025"/>
            <a:ext cx="344603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104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Late Cases</a:t>
            </a:r>
            <a:br>
              <a:rPr lang="en-GB" dirty="0" smtClean="0"/>
            </a:br>
            <a:r>
              <a:rPr lang="en-GB" dirty="0" smtClean="0"/>
              <a:t>Most common residual problem</a:t>
            </a:r>
            <a:endParaRPr lang="en-GB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4" t="31414" r="27273" b="14569"/>
          <a:stretch/>
        </p:blipFill>
        <p:spPr bwMode="auto">
          <a:xfrm>
            <a:off x="1752600" y="1600200"/>
            <a:ext cx="5715000" cy="465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767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Mallet Scoring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Shoulder abduction weakness</a:t>
            </a:r>
          </a:p>
          <a:p>
            <a:r>
              <a:rPr lang="en-GB" dirty="0" smtClean="0"/>
              <a:t>Shoulder Internal rotation contractures</a:t>
            </a:r>
          </a:p>
          <a:p>
            <a:r>
              <a:rPr lang="en-GB" dirty="0" smtClean="0"/>
              <a:t>Elbow flexor weakness</a:t>
            </a:r>
          </a:p>
          <a:p>
            <a:r>
              <a:rPr lang="en-GB" dirty="0" smtClean="0"/>
              <a:t>Wrist drop</a:t>
            </a:r>
          </a:p>
          <a:p>
            <a:r>
              <a:rPr lang="en-GB" dirty="0" smtClean="0"/>
              <a:t>Flexor and thumb paralysis</a:t>
            </a:r>
          </a:p>
          <a:p>
            <a:r>
              <a:rPr lang="en-GB" dirty="0" smtClean="0"/>
              <a:t>No elbow FFD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5644" r="22127" b="13206"/>
          <a:stretch/>
        </p:blipFill>
        <p:spPr bwMode="auto">
          <a:xfrm>
            <a:off x="381000" y="1600200"/>
            <a:ext cx="3739707" cy="486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2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WINDOWS.000\Application Data\Microsoft\Media Catalog\59f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1593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Surgery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7" t="32724" r="21097" b="16424"/>
          <a:stretch/>
        </p:blipFill>
        <p:spPr bwMode="auto">
          <a:xfrm>
            <a:off x="381000" y="2209800"/>
            <a:ext cx="415241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External Rotation osteotomy</a:t>
            </a:r>
          </a:p>
          <a:p>
            <a:r>
              <a:rPr lang="en-GB" dirty="0" smtClean="0"/>
              <a:t>Shoulder release</a:t>
            </a:r>
          </a:p>
          <a:p>
            <a:r>
              <a:rPr lang="en-GB" dirty="0" smtClean="0"/>
              <a:t>Tendon transfer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r>
              <a:rPr lang="en-GB" dirty="0" smtClean="0"/>
              <a:t>Chuang Procedure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102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5" t="36586" r="21441" b="22861"/>
          <a:stretch/>
        </p:blipFill>
        <p:spPr bwMode="auto">
          <a:xfrm>
            <a:off x="0" y="76200"/>
            <a:ext cx="608488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24127" r="24338" b="18131"/>
          <a:stretch/>
        </p:blipFill>
        <p:spPr bwMode="auto">
          <a:xfrm>
            <a:off x="3990109" y="2854036"/>
            <a:ext cx="5209310" cy="400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469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5" t="21564" r="24528" b="12779"/>
          <a:stretch/>
        </p:blipFill>
        <p:spPr bwMode="auto">
          <a:xfrm>
            <a:off x="0" y="228599"/>
            <a:ext cx="4191000" cy="365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1" t="22209" r="23499" b="17284"/>
          <a:stretch/>
        </p:blipFill>
        <p:spPr bwMode="auto">
          <a:xfrm>
            <a:off x="5486401" y="44804"/>
            <a:ext cx="3657600" cy="284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5" t="23926" r="27426" b="19131"/>
          <a:stretch/>
        </p:blipFill>
        <p:spPr bwMode="auto">
          <a:xfrm>
            <a:off x="4191000" y="2909455"/>
            <a:ext cx="4849091" cy="394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9471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External rotation osteotomy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3" t="33367" r="28645" b="11275"/>
          <a:stretch/>
        </p:blipFill>
        <p:spPr bwMode="auto">
          <a:xfrm>
            <a:off x="152400" y="914400"/>
            <a:ext cx="2971800" cy="297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t="32081" r="21269" b="14493"/>
          <a:stretch/>
        </p:blipFill>
        <p:spPr bwMode="auto">
          <a:xfrm>
            <a:off x="3124200" y="838200"/>
            <a:ext cx="5868735" cy="377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t="42308" r="20398" b="20729"/>
          <a:stretch/>
        </p:blipFill>
        <p:spPr bwMode="auto">
          <a:xfrm>
            <a:off x="76200" y="4315691"/>
            <a:ext cx="5569528" cy="256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41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Which palsy is this?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Erb’s</a:t>
            </a:r>
            <a:r>
              <a:rPr lang="en-GB" dirty="0" smtClean="0"/>
              <a:t> palsy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Klumpke’s</a:t>
            </a:r>
            <a:r>
              <a:rPr lang="en-GB" dirty="0" smtClean="0"/>
              <a:t> palsy</a:t>
            </a:r>
          </a:p>
          <a:p>
            <a:pPr marL="514350" indent="-514350">
              <a:buAutoNum type="alphaLcPeriod"/>
            </a:pPr>
            <a:r>
              <a:rPr lang="en-GB" dirty="0" smtClean="0"/>
              <a:t>Radial nerve palsy</a:t>
            </a:r>
          </a:p>
          <a:p>
            <a:pPr marL="514350" indent="-514350">
              <a:buAutoNum type="alphaLcPeriod"/>
            </a:pPr>
            <a:r>
              <a:rPr lang="en-GB" dirty="0" smtClean="0"/>
              <a:t>Ulnar nerve palsy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60939"/>
            <a:ext cx="4038600" cy="260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688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What is the shaded area known as:</a:t>
            </a:r>
          </a:p>
          <a:p>
            <a:pPr marL="514350" indent="-514350">
              <a:buAutoNum type="alphaLcPeriod"/>
            </a:pPr>
            <a:r>
              <a:rPr lang="en-GB" dirty="0" smtClean="0"/>
              <a:t>Brachial point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Erb’s</a:t>
            </a:r>
            <a:r>
              <a:rPr lang="en-GB" dirty="0" smtClean="0"/>
              <a:t> point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Klumpke’s</a:t>
            </a:r>
            <a:r>
              <a:rPr lang="en-GB" dirty="0" smtClean="0"/>
              <a:t> point</a:t>
            </a:r>
          </a:p>
          <a:p>
            <a:pPr marL="514350" indent="-514350">
              <a:buAutoNum type="alphaLcPeriod"/>
            </a:pPr>
            <a:r>
              <a:rPr lang="en-GB" dirty="0" smtClean="0"/>
              <a:t>None of the above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33316"/>
            <a:ext cx="4038600" cy="305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080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What is the name of this splint?</a:t>
            </a:r>
          </a:p>
          <a:p>
            <a:pPr marL="514350" indent="-514350">
              <a:buAutoNum type="alphaLcPeriod"/>
            </a:pPr>
            <a:r>
              <a:rPr lang="en-GB" dirty="0" smtClean="0"/>
              <a:t>Above elbow splint</a:t>
            </a:r>
          </a:p>
          <a:p>
            <a:pPr marL="514350" indent="-514350">
              <a:buAutoNum type="alphaLcPeriod"/>
            </a:pPr>
            <a:r>
              <a:rPr lang="en-GB" dirty="0" smtClean="0"/>
              <a:t>Chest splint</a:t>
            </a:r>
          </a:p>
          <a:p>
            <a:pPr marL="514350" indent="-514350">
              <a:buAutoNum type="alphaLcPeriod"/>
            </a:pPr>
            <a:r>
              <a:rPr lang="en-GB" dirty="0" smtClean="0"/>
              <a:t>Statue of liberty splint</a:t>
            </a:r>
          </a:p>
          <a:p>
            <a:pPr marL="514350" indent="-514350">
              <a:buAutoNum type="alphaLcPeriod"/>
            </a:pPr>
            <a:r>
              <a:rPr lang="en-GB" dirty="0" smtClean="0"/>
              <a:t>None of the above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t="23974"/>
          <a:stretch/>
        </p:blipFill>
        <p:spPr bwMode="auto">
          <a:xfrm>
            <a:off x="5320144" y="3006436"/>
            <a:ext cx="3366655" cy="250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701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Which muscle is paralysed here?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Infraspinatus</a:t>
            </a:r>
            <a:endParaRPr lang="en-GB" dirty="0" smtClean="0"/>
          </a:p>
          <a:p>
            <a:pPr marL="514350" indent="-514350">
              <a:buAutoNum type="alphaLcPeriod"/>
            </a:pPr>
            <a:r>
              <a:rPr lang="en-GB" dirty="0" err="1" smtClean="0"/>
              <a:t>Teres</a:t>
            </a:r>
            <a:r>
              <a:rPr lang="en-GB" dirty="0" smtClean="0"/>
              <a:t> minor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Teres</a:t>
            </a:r>
            <a:r>
              <a:rPr lang="en-GB" dirty="0" smtClean="0"/>
              <a:t> major</a:t>
            </a:r>
          </a:p>
          <a:p>
            <a:pPr marL="514350" indent="-514350">
              <a:buAutoNum type="alphaLcPeriod"/>
            </a:pPr>
            <a:r>
              <a:rPr lang="en-GB" dirty="0" err="1" smtClean="0"/>
              <a:t>Latissimus</a:t>
            </a:r>
            <a:r>
              <a:rPr lang="en-GB" dirty="0" smtClean="0"/>
              <a:t> </a:t>
            </a:r>
            <a:r>
              <a:rPr lang="en-GB" dirty="0" err="1" smtClean="0"/>
              <a:t>Dorsi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77812"/>
            <a:ext cx="4038600" cy="197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87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MCQ 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Which osteotomy of </a:t>
            </a:r>
            <a:r>
              <a:rPr lang="en-GB" dirty="0" err="1" smtClean="0"/>
              <a:t>humerus</a:t>
            </a:r>
            <a:r>
              <a:rPr lang="en-GB" dirty="0" smtClean="0"/>
              <a:t> is done here?</a:t>
            </a:r>
          </a:p>
          <a:p>
            <a:pPr marL="514350" indent="-514350">
              <a:buAutoNum type="alphaLcPeriod"/>
            </a:pPr>
            <a:r>
              <a:rPr lang="en-GB" dirty="0" smtClean="0"/>
              <a:t>Internal rotation osteotomy</a:t>
            </a:r>
          </a:p>
          <a:p>
            <a:pPr marL="514350" indent="-514350">
              <a:buAutoNum type="alphaLcPeriod"/>
            </a:pPr>
            <a:r>
              <a:rPr lang="en-GB" dirty="0" smtClean="0"/>
              <a:t>Sugioka osteotomy</a:t>
            </a:r>
          </a:p>
          <a:p>
            <a:pPr marL="514350" indent="-514350">
              <a:buAutoNum type="alphaLcPeriod"/>
            </a:pPr>
            <a:r>
              <a:rPr lang="en-GB" dirty="0" smtClean="0"/>
              <a:t>External rotation osteotomy</a:t>
            </a:r>
          </a:p>
          <a:p>
            <a:pPr marL="514350" indent="-514350">
              <a:buAutoNum type="alphaLcPeriod"/>
            </a:pPr>
            <a:r>
              <a:rPr lang="en-GB" dirty="0" smtClean="0"/>
              <a:t>Abduction osteotomy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34259"/>
            <a:ext cx="4038600" cy="18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03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2133600"/>
            <a:ext cx="3810000" cy="4114800"/>
          </a:xfrm>
        </p:spPr>
        <p:txBody>
          <a:bodyPr/>
          <a:lstStyle/>
          <a:p>
            <a:pPr eaLnBrk="1" hangingPunct="1"/>
            <a:r>
              <a:rPr lang="en-US" sz="1800" smtClean="0"/>
              <a:t>NEURONAL  DEGENERATION  AND REGENERATION:</a:t>
            </a:r>
          </a:p>
          <a:p>
            <a:pPr eaLnBrk="1" hangingPunct="1"/>
            <a:r>
              <a:rPr lang="en-US" sz="1800" smtClean="0"/>
              <a:t>Phagocytosis</a:t>
            </a:r>
          </a:p>
          <a:p>
            <a:pPr eaLnBrk="1" hangingPunct="1"/>
            <a:r>
              <a:rPr lang="en-US" sz="1800" smtClean="0"/>
              <a:t>Secondary or wallerian degeneration</a:t>
            </a:r>
          </a:p>
          <a:p>
            <a:pPr eaLnBrk="1" hangingPunct="1"/>
            <a:r>
              <a:rPr lang="en-US" sz="1800" smtClean="0"/>
              <a:t>Primary or retrograde egeneration</a:t>
            </a:r>
          </a:p>
        </p:txBody>
      </p:sp>
      <p:pic>
        <p:nvPicPr>
          <p:cNvPr id="15365" name="Picture 5" descr="C:\WINDOWS.000\Application Data\Microsoft\Media Catalog\59f007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5410200" cy="6172200"/>
          </a:xfrm>
        </p:spPr>
      </p:pic>
    </p:spTree>
    <p:extLst>
      <p:ext uri="{BB962C8B-B14F-4D97-AF65-F5344CB8AC3E}">
        <p14:creationId xmlns:p14="http://schemas.microsoft.com/office/powerpoint/2010/main" val="12864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981200"/>
            <a:ext cx="8928100" cy="4114800"/>
          </a:xfrm>
        </p:spPr>
        <p:txBody>
          <a:bodyPr/>
          <a:lstStyle/>
          <a:p>
            <a:pPr algn="l" eaLnBrk="1" hangingPunct="1"/>
            <a:r>
              <a:rPr lang="en-US" sz="2800" dirty="0" smtClean="0"/>
              <a:t>CLASSIFICATION OF NERVE INJURIES:                     </a:t>
            </a:r>
          </a:p>
          <a:p>
            <a:pPr algn="l" eaLnBrk="1" hangingPunct="1"/>
            <a:r>
              <a:rPr lang="en-US" sz="2800" dirty="0" smtClean="0"/>
              <a:t> ( Seddon1943):  </a:t>
            </a:r>
          </a:p>
          <a:p>
            <a:pPr algn="l" eaLnBrk="1" hangingPunct="1"/>
            <a:r>
              <a:rPr lang="en-US" sz="2800" dirty="0" err="1" smtClean="0"/>
              <a:t>Neurapraxia</a:t>
            </a:r>
            <a:endParaRPr lang="en-US" sz="2800" dirty="0" smtClean="0"/>
          </a:p>
          <a:p>
            <a:pPr algn="l" eaLnBrk="1" hangingPunct="1"/>
            <a:r>
              <a:rPr lang="en-US" sz="2800" dirty="0" err="1" smtClean="0"/>
              <a:t>Axonotmesis</a:t>
            </a:r>
            <a:endParaRPr lang="en-US" sz="2800" dirty="0" smtClean="0"/>
          </a:p>
          <a:p>
            <a:pPr algn="l" eaLnBrk="1" hangingPunct="1"/>
            <a:r>
              <a:rPr lang="en-US" sz="2800" dirty="0" err="1" smtClean="0"/>
              <a:t>neurotmesis</a:t>
            </a:r>
            <a:endParaRPr lang="en-US" sz="2800" dirty="0" smtClean="0"/>
          </a:p>
          <a:p>
            <a:pPr algn="l" eaLnBrk="1" hangingPunct="1"/>
            <a:endParaRPr lang="en-US" sz="2800" dirty="0" smtClean="0"/>
          </a:p>
          <a:p>
            <a:pPr algn="l" eaLnBrk="1" hangingPunct="1"/>
            <a:endParaRPr lang="en-US" sz="2800" dirty="0" smtClean="0"/>
          </a:p>
          <a:p>
            <a:pPr algn="l" eaLnBrk="1" hangingPunct="1"/>
            <a:r>
              <a:rPr lang="en-US" sz="2800" dirty="0" smtClean="0"/>
              <a:t> (Sunderland 1951)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44270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WINDOWS.000\Application Data\Microsoft\Media Catalog\59t00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66666"/>
              </a:clrFrom>
              <a:clrTo>
                <a:srgbClr val="6666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6614"/>
            <a:ext cx="9055100" cy="433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98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WINDOWS.000\Application Data\Microsoft\Media Catalog\59t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733</Words>
  <Application>Microsoft Office PowerPoint</Application>
  <PresentationFormat>On-screen Show (4:3)</PresentationFormat>
  <Paragraphs>181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Helvetica</vt:lpstr>
      <vt:lpstr>Times New Roman</vt:lpstr>
      <vt:lpstr>Wingdings</vt:lpstr>
      <vt:lpstr>Office Theme</vt:lpstr>
      <vt:lpstr> Brachial Plexus Injury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Techniques of Neurorrhaphy:</vt:lpstr>
      <vt:lpstr>PowerPoint Presentation</vt:lpstr>
      <vt:lpstr>PowerPoint Presentation</vt:lpstr>
      <vt:lpstr>Brachial Plexus  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PowerPoint Presentation</vt:lpstr>
      <vt:lpstr>CLINICAL PRESENTATION</vt:lpstr>
      <vt:lpstr>Brachial Plexus distribution</vt:lpstr>
      <vt:lpstr>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Microvascular Surgery</vt:lpstr>
      <vt:lpstr>6 months after surgery</vt:lpstr>
      <vt:lpstr>Late Cases Most common residual problem</vt:lpstr>
      <vt:lpstr>Mallet Scoring</vt:lpstr>
      <vt:lpstr>Surgery</vt:lpstr>
      <vt:lpstr>PowerPoint Presentation</vt:lpstr>
      <vt:lpstr>PowerPoint Presentation</vt:lpstr>
      <vt:lpstr>External rotation osteotomy</vt:lpstr>
      <vt:lpstr>MCQ 1</vt:lpstr>
      <vt:lpstr>MCQ 2</vt:lpstr>
      <vt:lpstr>MCQ 3</vt:lpstr>
      <vt:lpstr>MCQ 4</vt:lpstr>
      <vt:lpstr>MCQ 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Aditya</dc:creator>
  <cp:lastModifiedBy>LENOVO</cp:lastModifiedBy>
  <cp:revision>11</cp:revision>
  <dcterms:created xsi:type="dcterms:W3CDTF">2006-08-16T00:00:00Z</dcterms:created>
  <dcterms:modified xsi:type="dcterms:W3CDTF">2021-09-13T09:09:17Z</dcterms:modified>
</cp:coreProperties>
</file>