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7" r:id="rId18"/>
    <p:sldId id="278" r:id="rId19"/>
    <p:sldId id="279" r:id="rId20"/>
    <p:sldId id="280" r:id="rId21"/>
    <p:sldId id="281" r:id="rId22"/>
    <p:sldId id="282" r:id="rId23"/>
    <p:sldId id="288" r:id="rId24"/>
    <p:sldId id="283" r:id="rId25"/>
    <p:sldId id="286" r:id="rId26"/>
    <p:sldId id="285" r:id="rId27"/>
    <p:sldId id="284" r:id="rId28"/>
    <p:sldId id="289" r:id="rId29"/>
    <p:sldId id="287" r:id="rId30"/>
    <p:sldId id="290" r:id="rId31"/>
    <p:sldId id="291" r:id="rId32"/>
    <p:sldId id="292" r:id="rId33"/>
    <p:sldId id="293" r:id="rId34"/>
    <p:sldId id="294" r:id="rId35"/>
    <p:sldId id="296" r:id="rId36"/>
    <p:sldId id="295" r:id="rId37"/>
    <p:sldId id="298" r:id="rId38"/>
    <p:sldId id="297" r:id="rId39"/>
    <p:sldId id="299" r:id="rId40"/>
    <p:sldId id="300" r:id="rId41"/>
    <p:sldId id="301" r:id="rId42"/>
    <p:sldId id="302" r:id="rId43"/>
    <p:sldId id="303" r:id="rId44"/>
    <p:sldId id="30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698625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Colle’s</a:t>
            </a:r>
            <a:r>
              <a:rPr lang="en-GB" dirty="0" smtClean="0"/>
              <a:t> fracture, </a:t>
            </a:r>
            <a:r>
              <a:rPr lang="en-GB" dirty="0"/>
              <a:t>B</a:t>
            </a:r>
            <a:r>
              <a:rPr lang="en-GB" dirty="0" smtClean="0"/>
              <a:t>arton fracture, Smith fracture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382000" cy="2590800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Dr </a:t>
            </a:r>
            <a:r>
              <a:rPr lang="en-GB" dirty="0" err="1" smtClean="0">
                <a:solidFill>
                  <a:schemeClr val="tx1"/>
                </a:solidFill>
              </a:rPr>
              <a:t>Aditya</a:t>
            </a:r>
            <a:r>
              <a:rPr lang="en-GB" dirty="0" smtClean="0">
                <a:solidFill>
                  <a:schemeClr val="tx1"/>
                </a:solidFill>
              </a:rPr>
              <a:t> K. </a:t>
            </a:r>
            <a:r>
              <a:rPr lang="en-GB" dirty="0" err="1" smtClean="0">
                <a:solidFill>
                  <a:schemeClr val="tx1"/>
                </a:solidFill>
              </a:rPr>
              <a:t>Agrawal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Associate Professor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Dept. of Orthopaedics, </a:t>
            </a:r>
            <a:r>
              <a:rPr lang="en-GB" dirty="0" err="1" smtClean="0">
                <a:solidFill>
                  <a:schemeClr val="tx1"/>
                </a:solidFill>
              </a:rPr>
              <a:t>Dhiraj</a:t>
            </a:r>
            <a:r>
              <a:rPr lang="en-GB" dirty="0" smtClean="0">
                <a:solidFill>
                  <a:schemeClr val="tx1"/>
                </a:solidFill>
              </a:rPr>
              <a:t> Hospital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SBKS MIRC, </a:t>
            </a:r>
            <a:r>
              <a:rPr lang="en-GB" dirty="0" err="1" smtClean="0">
                <a:solidFill>
                  <a:schemeClr val="tx1"/>
                </a:solidFill>
              </a:rPr>
              <a:t>Sumandeep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Vidyapeeth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Vadodara</a:t>
            </a:r>
          </a:p>
        </p:txBody>
      </p:sp>
    </p:spTree>
    <p:extLst>
      <p:ext uri="{BB962C8B-B14F-4D97-AF65-F5344CB8AC3E}">
        <p14:creationId xmlns:p14="http://schemas.microsoft.com/office/powerpoint/2010/main" val="403072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to evaluate distal radius fracture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Functional anatomy</a:t>
            </a:r>
          </a:p>
          <a:p>
            <a:r>
              <a:rPr lang="en-GB" dirty="0" smtClean="0"/>
              <a:t>Radiographic evaluation</a:t>
            </a:r>
          </a:p>
          <a:p>
            <a:r>
              <a:rPr lang="en-GB" dirty="0" smtClean="0"/>
              <a:t>Classification</a:t>
            </a:r>
          </a:p>
          <a:p>
            <a:r>
              <a:rPr lang="en-GB" dirty="0" smtClean="0"/>
              <a:t>Treatment modalities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Complications and their management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79876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2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Functional Anatomy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876800" cy="52578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Interplay of radius/ulna/ carpal bones</a:t>
            </a:r>
          </a:p>
          <a:p>
            <a:r>
              <a:rPr lang="en-GB" dirty="0" smtClean="0"/>
              <a:t>Articular surfaces, ligaments, tendons</a:t>
            </a:r>
          </a:p>
          <a:p>
            <a:r>
              <a:rPr lang="en-GB" dirty="0" smtClean="0"/>
              <a:t>Distal radius – trapezoidal shape</a:t>
            </a:r>
          </a:p>
          <a:p>
            <a:r>
              <a:rPr lang="en-GB" dirty="0" smtClean="0"/>
              <a:t>Scaphoid fossa</a:t>
            </a:r>
          </a:p>
          <a:p>
            <a:r>
              <a:rPr lang="en-GB" dirty="0" smtClean="0"/>
              <a:t>Lunar fossa</a:t>
            </a:r>
          </a:p>
          <a:p>
            <a:r>
              <a:rPr lang="en-GB" dirty="0" smtClean="0"/>
              <a:t>Sigmoid notch</a:t>
            </a:r>
          </a:p>
          <a:p>
            <a:r>
              <a:rPr lang="en-GB" dirty="0" smtClean="0"/>
              <a:t>Lister tubercle</a:t>
            </a:r>
          </a:p>
          <a:p>
            <a:r>
              <a:rPr lang="en-GB" dirty="0" smtClean="0"/>
              <a:t>Motion and transmission of load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98" y="685800"/>
            <a:ext cx="4370557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88" y="3429000"/>
            <a:ext cx="4041775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73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Weight transmission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648200" cy="5105400"/>
          </a:xfrm>
        </p:spPr>
        <p:txBody>
          <a:bodyPr>
            <a:normAutofit/>
          </a:bodyPr>
          <a:lstStyle/>
          <a:p>
            <a:r>
              <a:rPr lang="en-GB" dirty="0" smtClean="0"/>
              <a:t>46% lunate fossa</a:t>
            </a:r>
          </a:p>
          <a:p>
            <a:r>
              <a:rPr lang="en-GB" dirty="0" smtClean="0"/>
              <a:t>43% scaphoid fossa</a:t>
            </a:r>
          </a:p>
          <a:p>
            <a:r>
              <a:rPr lang="en-GB" dirty="0" smtClean="0"/>
              <a:t>11% triangular fibrocartilage</a:t>
            </a:r>
          </a:p>
          <a:p>
            <a:r>
              <a:rPr lang="en-GB" dirty="0" smtClean="0"/>
              <a:t>Apart from weight transmission</a:t>
            </a:r>
          </a:p>
          <a:p>
            <a:r>
              <a:rPr lang="en-GB" dirty="0" smtClean="0"/>
              <a:t>Pronation / supination</a:t>
            </a:r>
          </a:p>
          <a:p>
            <a:r>
              <a:rPr lang="en-GB" dirty="0" smtClean="0"/>
              <a:t>Ulnar deviation / radial deviation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45974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32237"/>
            <a:ext cx="3779837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043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Column theory</a:t>
            </a:r>
            <a:endParaRPr lang="en-GB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6" t="49488" r="13220" b="1173"/>
          <a:stretch/>
        </p:blipFill>
        <p:spPr bwMode="auto">
          <a:xfrm>
            <a:off x="230528" y="2362200"/>
            <a:ext cx="4344820" cy="258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Lateral column – osseous </a:t>
            </a:r>
            <a:r>
              <a:rPr lang="en-GB" dirty="0" err="1" smtClean="0"/>
              <a:t>butress</a:t>
            </a:r>
            <a:r>
              <a:rPr lang="en-GB" dirty="0" smtClean="0"/>
              <a:t> for carpus, ligament attachment</a:t>
            </a:r>
          </a:p>
          <a:p>
            <a:r>
              <a:rPr lang="en-GB" dirty="0" smtClean="0"/>
              <a:t>Intermediate column – load transmission</a:t>
            </a:r>
          </a:p>
          <a:p>
            <a:r>
              <a:rPr lang="en-GB" dirty="0" smtClean="0"/>
              <a:t>Medial column – axis for forearm / wrist rotation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756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Radiology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r>
              <a:rPr lang="en-GB" dirty="0" smtClean="0"/>
              <a:t>Plain radiograph are sufficient in 95% cases</a:t>
            </a:r>
          </a:p>
          <a:p>
            <a:endParaRPr lang="en-GB" dirty="0" smtClean="0"/>
          </a:p>
          <a:p>
            <a:r>
              <a:rPr lang="en-GB" dirty="0" smtClean="0"/>
              <a:t>History / clinical examination are of equal importance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"/>
          <a:stretch/>
        </p:blipFill>
        <p:spPr bwMode="auto">
          <a:xfrm>
            <a:off x="4128655" y="1482436"/>
            <a:ext cx="5029200" cy="393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025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Management of fracture is based 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Fracture pattern</a:t>
            </a:r>
          </a:p>
          <a:p>
            <a:r>
              <a:rPr lang="en-GB" dirty="0" smtClean="0"/>
              <a:t>Bone quality</a:t>
            </a:r>
          </a:p>
          <a:p>
            <a:r>
              <a:rPr lang="en-GB" dirty="0" smtClean="0"/>
              <a:t>Associated </a:t>
            </a:r>
            <a:r>
              <a:rPr lang="en-GB" dirty="0" err="1" smtClean="0"/>
              <a:t>comminution</a:t>
            </a:r>
            <a:endParaRPr lang="en-GB" dirty="0" smtClean="0"/>
          </a:p>
          <a:p>
            <a:r>
              <a:rPr lang="en-GB" dirty="0" smtClean="0"/>
              <a:t>Energy of injury</a:t>
            </a:r>
          </a:p>
          <a:p>
            <a:r>
              <a:rPr lang="en-GB" dirty="0" smtClean="0"/>
              <a:t>Soft tissue damage</a:t>
            </a:r>
          </a:p>
          <a:p>
            <a:r>
              <a:rPr lang="en-GB" dirty="0" smtClean="0"/>
              <a:t>Patient profile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Lifestyle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</a:t>
            </a:r>
            <a:r>
              <a:rPr lang="en-GB" dirty="0" err="1" smtClean="0"/>
              <a:t>Phychologic</a:t>
            </a:r>
            <a:r>
              <a:rPr lang="en-GB" dirty="0" smtClean="0"/>
              <a:t> outlook</a:t>
            </a:r>
          </a:p>
          <a:p>
            <a:pPr marL="0" indent="0">
              <a:buNone/>
            </a:pPr>
            <a:r>
              <a:rPr lang="en-GB" dirty="0" smtClean="0"/>
              <a:t>     Medical conditions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1" b="1758"/>
          <a:stretch/>
        </p:blipFill>
        <p:spPr bwMode="auto">
          <a:xfrm>
            <a:off x="5562600" y="1447800"/>
            <a:ext cx="3279775" cy="514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37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Plain radiography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724400" cy="5181600"/>
          </a:xfrm>
        </p:spPr>
        <p:txBody>
          <a:bodyPr>
            <a:normAutofit/>
          </a:bodyPr>
          <a:lstStyle/>
          <a:p>
            <a:r>
              <a:rPr lang="en-GB" dirty="0" smtClean="0"/>
              <a:t>PA view</a:t>
            </a:r>
          </a:p>
          <a:p>
            <a:r>
              <a:rPr lang="en-GB" dirty="0" smtClean="0"/>
              <a:t>Lateral view</a:t>
            </a:r>
          </a:p>
          <a:p>
            <a:r>
              <a:rPr lang="en-GB" dirty="0" smtClean="0"/>
              <a:t>Lateral view with 15° </a:t>
            </a:r>
            <a:r>
              <a:rPr lang="en-GB" dirty="0" err="1" smtClean="0"/>
              <a:t>cephalad</a:t>
            </a:r>
            <a:endParaRPr lang="en-GB" dirty="0" smtClean="0"/>
          </a:p>
          <a:p>
            <a:r>
              <a:rPr lang="en-GB" dirty="0" smtClean="0"/>
              <a:t>PA view with ulnar deviation</a:t>
            </a:r>
          </a:p>
          <a:p>
            <a:r>
              <a:rPr lang="en-GB" dirty="0" smtClean="0"/>
              <a:t>Oblique view</a:t>
            </a:r>
          </a:p>
          <a:p>
            <a:r>
              <a:rPr lang="en-GB" dirty="0" smtClean="0"/>
              <a:t>Traction x ray – pre op/ per op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054475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085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en-GB" dirty="0" smtClean="0"/>
              <a:t>PA view</a:t>
            </a:r>
          </a:p>
          <a:p>
            <a:r>
              <a:rPr lang="en-GB" dirty="0" err="1" smtClean="0"/>
              <a:t>Thenar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Hypothenar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Pararadial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Paraulnar</a:t>
            </a:r>
            <a:endParaRPr lang="en-GB" dirty="0" smtClean="0"/>
          </a:p>
          <a:p>
            <a:r>
              <a:rPr lang="en-GB" dirty="0" smtClean="0"/>
              <a:t>b/w radial collateral and abductor </a:t>
            </a:r>
            <a:r>
              <a:rPr lang="en-GB" dirty="0" err="1" smtClean="0"/>
              <a:t>pollicis</a:t>
            </a:r>
            <a:r>
              <a:rPr lang="en-GB" dirty="0" smtClean="0"/>
              <a:t> </a:t>
            </a:r>
            <a:r>
              <a:rPr lang="en-GB" dirty="0" err="1" smtClean="0"/>
              <a:t>longus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144963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221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9956" r="21441" b="8785"/>
          <a:stretch/>
        </p:blipFill>
        <p:spPr bwMode="auto">
          <a:xfrm>
            <a:off x="391886" y="1295400"/>
            <a:ext cx="2503714" cy="394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837236" y="1219200"/>
            <a:ext cx="3230564" cy="4525963"/>
          </a:xfrm>
        </p:spPr>
        <p:txBody>
          <a:bodyPr/>
          <a:lstStyle/>
          <a:p>
            <a:r>
              <a:rPr lang="en-GB" dirty="0" smtClean="0"/>
              <a:t>15 degree</a:t>
            </a:r>
          </a:p>
          <a:p>
            <a:endParaRPr lang="en-GB" dirty="0" smtClean="0"/>
          </a:p>
          <a:p>
            <a:r>
              <a:rPr lang="en-GB" dirty="0" err="1" smtClean="0"/>
              <a:t>Cephalad</a:t>
            </a:r>
            <a:r>
              <a:rPr lang="en-GB" dirty="0" smtClean="0"/>
              <a:t> view</a:t>
            </a:r>
          </a:p>
          <a:p>
            <a:endParaRPr lang="en-GB" dirty="0" smtClean="0"/>
          </a:p>
          <a:p>
            <a:r>
              <a:rPr lang="en-GB" dirty="0" smtClean="0"/>
              <a:t>Intra articular fragments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0"/>
            <a:ext cx="2865437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49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Carpal assessment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 view</a:t>
            </a:r>
          </a:p>
          <a:p>
            <a:r>
              <a:rPr lang="en-GB" dirty="0" smtClean="0"/>
              <a:t>Articular surfaces – parallel</a:t>
            </a:r>
          </a:p>
          <a:p>
            <a:r>
              <a:rPr lang="en-GB" dirty="0" smtClean="0"/>
              <a:t>Joint spaces – same width</a:t>
            </a:r>
          </a:p>
          <a:p>
            <a:r>
              <a:rPr lang="en-GB" dirty="0" err="1" smtClean="0"/>
              <a:t>Gilula’s</a:t>
            </a:r>
            <a:r>
              <a:rPr lang="en-GB" dirty="0" smtClean="0"/>
              <a:t> arcs – 1,2 and 3 smooth</a:t>
            </a:r>
          </a:p>
          <a:p>
            <a:r>
              <a:rPr lang="en-GB" dirty="0" smtClean="0"/>
              <a:t>PA ulnar deviation view</a:t>
            </a:r>
          </a:p>
          <a:p>
            <a:r>
              <a:rPr lang="en-GB" dirty="0" smtClean="0"/>
              <a:t>Scaphoid fracture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/>
          <a:stretch/>
        </p:blipFill>
        <p:spPr bwMode="auto">
          <a:xfrm>
            <a:off x="6483927" y="1392382"/>
            <a:ext cx="237749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983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dirty="0" err="1" smtClean="0"/>
              <a:t>Dr.</a:t>
            </a:r>
            <a:r>
              <a:rPr lang="en-GB" dirty="0" smtClean="0"/>
              <a:t> </a:t>
            </a:r>
            <a:r>
              <a:rPr lang="en-GB" dirty="0" err="1" smtClean="0"/>
              <a:t>Bhavesh</a:t>
            </a:r>
            <a:r>
              <a:rPr lang="en-GB" dirty="0" smtClean="0"/>
              <a:t> H. </a:t>
            </a:r>
            <a:r>
              <a:rPr lang="en-GB" dirty="0" err="1" smtClean="0"/>
              <a:t>Jesalpura</a:t>
            </a: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Professor</a:t>
            </a:r>
          </a:p>
          <a:p>
            <a:pPr marL="0" indent="0" algn="ctr">
              <a:buNone/>
            </a:pPr>
            <a:r>
              <a:rPr lang="en-GB" dirty="0" err="1" smtClean="0"/>
              <a:t>Smt</a:t>
            </a:r>
            <a:r>
              <a:rPr lang="en-GB" dirty="0" smtClean="0"/>
              <a:t> NHL Medical College</a:t>
            </a:r>
          </a:p>
          <a:p>
            <a:pPr marL="0" indent="0" algn="ctr">
              <a:buNone/>
            </a:pPr>
            <a:r>
              <a:rPr lang="en-GB" dirty="0" err="1" smtClean="0"/>
              <a:t>Sheth</a:t>
            </a:r>
            <a:r>
              <a:rPr lang="en-GB" dirty="0" smtClean="0"/>
              <a:t> VS General Hospital</a:t>
            </a:r>
          </a:p>
          <a:p>
            <a:pPr marL="0" indent="0" algn="ctr">
              <a:buNone/>
            </a:pPr>
            <a:r>
              <a:rPr lang="en-GB" dirty="0" smtClean="0"/>
              <a:t>Ahmedabad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9716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5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CT Scan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5181600" cy="4953000"/>
          </a:xfrm>
        </p:spPr>
        <p:txBody>
          <a:bodyPr>
            <a:normAutofit/>
          </a:bodyPr>
          <a:lstStyle/>
          <a:p>
            <a:r>
              <a:rPr lang="en-GB" dirty="0" smtClean="0"/>
              <a:t>Complex or occult fracture</a:t>
            </a:r>
          </a:p>
          <a:p>
            <a:r>
              <a:rPr lang="en-GB" dirty="0" smtClean="0"/>
              <a:t>Evaluation of distal radio-ulnar joint</a:t>
            </a:r>
          </a:p>
          <a:p>
            <a:r>
              <a:rPr lang="en-GB" dirty="0" smtClean="0"/>
              <a:t>Distal radial articular surface</a:t>
            </a:r>
          </a:p>
          <a:p>
            <a:r>
              <a:rPr lang="en-GB" dirty="0" smtClean="0"/>
              <a:t>Assessment of fracture healing</a:t>
            </a:r>
          </a:p>
          <a:p>
            <a:r>
              <a:rPr lang="en-GB" dirty="0" smtClean="0"/>
              <a:t>Post surgical evaluation</a:t>
            </a: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3962400"/>
            <a:ext cx="2640012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76225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400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MRI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Not first choice of Ix</a:t>
            </a:r>
          </a:p>
          <a:p>
            <a:r>
              <a:rPr lang="en-GB" dirty="0" smtClean="0"/>
              <a:t>Ligamentous and soft tissue abnormalities</a:t>
            </a:r>
          </a:p>
          <a:p>
            <a:r>
              <a:rPr lang="en-GB" dirty="0" smtClean="0"/>
              <a:t>Carpal instability</a:t>
            </a:r>
          </a:p>
          <a:p>
            <a:r>
              <a:rPr lang="en-GB" dirty="0" smtClean="0"/>
              <a:t>TFCC injury</a:t>
            </a:r>
          </a:p>
          <a:p>
            <a:r>
              <a:rPr lang="en-GB" dirty="0" smtClean="0"/>
              <a:t>Median nerve compression</a:t>
            </a:r>
          </a:p>
          <a:p>
            <a:r>
              <a:rPr lang="en-GB" dirty="0" smtClean="0"/>
              <a:t>Rupture of tendon</a:t>
            </a:r>
          </a:p>
          <a:p>
            <a:r>
              <a:rPr lang="en-GB" dirty="0" smtClean="0"/>
              <a:t>AVN/ fracture of carpal bones</a:t>
            </a:r>
            <a:endParaRPr lang="en-GB" dirty="0"/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25691" r="47685"/>
          <a:stretch/>
        </p:blipFill>
        <p:spPr bwMode="auto">
          <a:xfrm>
            <a:off x="5269515" y="152400"/>
            <a:ext cx="2701636" cy="329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489"/>
          <a:stretch/>
        </p:blipFill>
        <p:spPr bwMode="auto">
          <a:xfrm>
            <a:off x="4800600" y="3505200"/>
            <a:ext cx="3639467" cy="313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628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Ideal Classification System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GB" dirty="0" smtClean="0"/>
              <a:t>Easy to remember</a:t>
            </a:r>
          </a:p>
          <a:p>
            <a:r>
              <a:rPr lang="en-GB" dirty="0" smtClean="0"/>
              <a:t>Easy to use by all orthopaedic surgeons</a:t>
            </a:r>
          </a:p>
          <a:p>
            <a:r>
              <a:rPr lang="en-GB" dirty="0" smtClean="0"/>
              <a:t>High intra observer and inter observer reproducibility</a:t>
            </a:r>
          </a:p>
          <a:p>
            <a:r>
              <a:rPr lang="en-GB" dirty="0" smtClean="0"/>
              <a:t>3 dimensional reconstruction</a:t>
            </a:r>
            <a:endParaRPr lang="en-GB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9" t="22818" r="13586" b="23954"/>
          <a:stretch/>
        </p:blipFill>
        <p:spPr bwMode="auto">
          <a:xfrm>
            <a:off x="4419600" y="4038600"/>
            <a:ext cx="453043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011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Classification of distal end radius fracture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Role </a:t>
            </a:r>
          </a:p>
          <a:p>
            <a:r>
              <a:rPr lang="en-GB" dirty="0" smtClean="0"/>
              <a:t>Mechanism of injury</a:t>
            </a:r>
          </a:p>
          <a:p>
            <a:r>
              <a:rPr lang="en-GB" dirty="0" smtClean="0"/>
              <a:t>Communication </a:t>
            </a:r>
          </a:p>
          <a:p>
            <a:r>
              <a:rPr lang="en-GB" dirty="0" smtClean="0"/>
              <a:t>Documentation</a:t>
            </a:r>
          </a:p>
          <a:p>
            <a:r>
              <a:rPr lang="en-GB" dirty="0" smtClean="0"/>
              <a:t>Treatment protocol</a:t>
            </a:r>
          </a:p>
          <a:p>
            <a:r>
              <a:rPr lang="en-GB" dirty="0" smtClean="0"/>
              <a:t>Long term expected outcome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17759" r="27101"/>
          <a:stretch/>
        </p:blipFill>
        <p:spPr bwMode="auto">
          <a:xfrm>
            <a:off x="5149570" y="838200"/>
            <a:ext cx="3738122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990600" y="5791200"/>
            <a:ext cx="4041775" cy="639762"/>
          </a:xfrm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b="1" dirty="0"/>
              <a:t>Fernandez classification (Mechanism of injury)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2579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Frykman</a:t>
            </a:r>
            <a:r>
              <a:rPr lang="en-GB" dirty="0" smtClean="0"/>
              <a:t> Anatomical Classification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dirty="0" smtClean="0"/>
              <a:t>Distal radius fracture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Extra articular fracture</a:t>
            </a:r>
          </a:p>
          <a:p>
            <a:r>
              <a:rPr lang="en-GB" dirty="0" smtClean="0"/>
              <a:t>Intra articular fracture involving radio carpal joint</a:t>
            </a:r>
          </a:p>
          <a:p>
            <a:r>
              <a:rPr lang="en-GB" dirty="0" smtClean="0"/>
              <a:t>Intra articular fracture involving distal radio ulnar joint</a:t>
            </a:r>
          </a:p>
          <a:p>
            <a:r>
              <a:rPr lang="en-GB" dirty="0" smtClean="0"/>
              <a:t>Intra articular fracture involving both radio carpal and distal radio ulnar joint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algn="ctr"/>
            <a:r>
              <a:rPr lang="en-GB" dirty="0" smtClean="0"/>
              <a:t>Distal ulna fracture</a:t>
            </a:r>
          </a:p>
          <a:p>
            <a:r>
              <a:rPr lang="en-GB" dirty="0" smtClean="0"/>
              <a:t>Absent                                        Present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   I                                          II</a:t>
            </a:r>
          </a:p>
          <a:p>
            <a:pPr marL="0" indent="0">
              <a:buNone/>
            </a:pPr>
            <a:r>
              <a:rPr lang="en-GB" dirty="0"/>
              <a:t> 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III                                         IV</a:t>
            </a:r>
          </a:p>
          <a:p>
            <a:pPr marL="0" indent="0">
              <a:buNone/>
            </a:pPr>
            <a:r>
              <a:rPr lang="en-GB" dirty="0"/>
              <a:t>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V                                         VI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VII                                       VIII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526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Frykman</a:t>
            </a:r>
            <a:r>
              <a:rPr lang="en-GB" dirty="0" smtClean="0"/>
              <a:t> Anatomical classification</a:t>
            </a:r>
            <a:endParaRPr lang="en-GB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924800" cy="455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901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Universal Classification – Functional utility</a:t>
            </a:r>
            <a:endParaRPr lang="en-GB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t="29352" r="53002" b="26105"/>
          <a:stretch/>
        </p:blipFill>
        <p:spPr bwMode="auto">
          <a:xfrm>
            <a:off x="304800" y="1981200"/>
            <a:ext cx="479121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0" t="31183" r="19554"/>
          <a:stretch/>
        </p:blipFill>
        <p:spPr bwMode="auto">
          <a:xfrm>
            <a:off x="5257800" y="1371600"/>
            <a:ext cx="3429000" cy="38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86400"/>
            <a:ext cx="70532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528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39802" r="48557" b="10388"/>
          <a:stretch/>
        </p:blipFill>
        <p:spPr bwMode="auto">
          <a:xfrm>
            <a:off x="1226355" y="360218"/>
            <a:ext cx="5313218" cy="25353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82674" r="33738" b="3978"/>
          <a:stretch/>
        </p:blipFill>
        <p:spPr bwMode="auto">
          <a:xfrm>
            <a:off x="1219200" y="5278582"/>
            <a:ext cx="5602515" cy="976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03"/>
          <a:stretch/>
        </p:blipFill>
        <p:spPr bwMode="auto">
          <a:xfrm>
            <a:off x="1226355" y="3165042"/>
            <a:ext cx="5602287" cy="1032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60515" r="33738" b="24807"/>
          <a:stretch/>
        </p:blipFill>
        <p:spPr bwMode="auto">
          <a:xfrm>
            <a:off x="1219199" y="4197927"/>
            <a:ext cx="5602515" cy="10737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6511864" y="914400"/>
            <a:ext cx="2583645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Modified AO Classification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68665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Melone’s</a:t>
            </a:r>
            <a:r>
              <a:rPr lang="en-GB" dirty="0" smtClean="0"/>
              <a:t> Classification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Four part configuration</a:t>
            </a:r>
          </a:p>
          <a:p>
            <a:endParaRPr lang="en-GB" dirty="0" smtClean="0"/>
          </a:p>
          <a:p>
            <a:r>
              <a:rPr lang="en-GB" dirty="0" smtClean="0"/>
              <a:t>Extension of universal classification and intra articular classification</a:t>
            </a:r>
            <a:endParaRPr lang="en-GB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8" r="14237"/>
          <a:stretch/>
        </p:blipFill>
        <p:spPr bwMode="auto">
          <a:xfrm>
            <a:off x="838200" y="1523999"/>
            <a:ext cx="3124200" cy="512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759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Colle’s</a:t>
            </a:r>
            <a:r>
              <a:rPr lang="en-GB" dirty="0" smtClean="0"/>
              <a:t> fracture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3" t="30573" r="13208" b="6579"/>
          <a:stretch/>
        </p:blipFill>
        <p:spPr bwMode="auto">
          <a:xfrm>
            <a:off x="1524000" y="1894323"/>
            <a:ext cx="2438400" cy="295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Also known as Poteau’s Fracture 1783</a:t>
            </a:r>
          </a:p>
          <a:p>
            <a:r>
              <a:rPr lang="en-GB" dirty="0" err="1" smtClean="0"/>
              <a:t>Colle’s</a:t>
            </a:r>
            <a:r>
              <a:rPr lang="en-GB" dirty="0" smtClean="0"/>
              <a:t> fracture in 1814</a:t>
            </a:r>
          </a:p>
          <a:p>
            <a:r>
              <a:rPr lang="en-GB" dirty="0" smtClean="0"/>
              <a:t>Smith/ reverse </a:t>
            </a:r>
            <a:r>
              <a:rPr lang="en-GB" dirty="0" err="1" smtClean="0"/>
              <a:t>Colle’s</a:t>
            </a:r>
            <a:r>
              <a:rPr lang="en-GB" dirty="0" smtClean="0"/>
              <a:t> fracture</a:t>
            </a:r>
          </a:p>
          <a:p>
            <a:r>
              <a:rPr lang="en-GB" dirty="0" smtClean="0"/>
              <a:t>Barton’s fracture – dorsal and volar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03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Treatment options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295400"/>
            <a:ext cx="5791200" cy="53340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Conservative treatment</a:t>
            </a:r>
          </a:p>
          <a:p>
            <a:r>
              <a:rPr lang="en-GB" dirty="0" smtClean="0"/>
              <a:t>Surgical treatment</a:t>
            </a:r>
          </a:p>
          <a:p>
            <a:r>
              <a:rPr lang="en-GB" dirty="0" smtClean="0"/>
              <a:t>Per cutaneous pinning</a:t>
            </a:r>
          </a:p>
          <a:p>
            <a:r>
              <a:rPr lang="en-GB" dirty="0" smtClean="0"/>
              <a:t>External fixation</a:t>
            </a:r>
          </a:p>
          <a:p>
            <a:r>
              <a:rPr lang="en-GB" dirty="0" smtClean="0"/>
              <a:t>External fixation and direct pinning</a:t>
            </a:r>
          </a:p>
          <a:p>
            <a:r>
              <a:rPr lang="en-GB" dirty="0" smtClean="0"/>
              <a:t>Radius distractor</a:t>
            </a:r>
          </a:p>
          <a:p>
            <a:r>
              <a:rPr lang="en-GB" dirty="0" smtClean="0"/>
              <a:t>Plate fixation</a:t>
            </a:r>
          </a:p>
          <a:p>
            <a:r>
              <a:rPr lang="en-GB" dirty="0" smtClean="0"/>
              <a:t>Fragment specific</a:t>
            </a:r>
          </a:p>
          <a:p>
            <a:r>
              <a:rPr lang="en-GB" dirty="0" smtClean="0"/>
              <a:t>Wrist arthroscopy</a:t>
            </a:r>
            <a:endParaRPr lang="en-GB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309086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001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Non operative treatment</a:t>
            </a:r>
            <a:endParaRPr lang="en-GB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7" t="3220" r="12865" b="69741"/>
          <a:stretch/>
        </p:blipFill>
        <p:spPr bwMode="auto">
          <a:xfrm>
            <a:off x="3802742" y="4475019"/>
            <a:ext cx="4857069" cy="2098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733800" y="1454727"/>
            <a:ext cx="4038600" cy="4525963"/>
          </a:xfrm>
        </p:spPr>
        <p:txBody>
          <a:bodyPr/>
          <a:lstStyle/>
          <a:p>
            <a:r>
              <a:rPr lang="en-GB" dirty="0" smtClean="0"/>
              <a:t>Closed reduction</a:t>
            </a:r>
          </a:p>
          <a:p>
            <a:r>
              <a:rPr lang="en-GB" dirty="0" smtClean="0"/>
              <a:t>Traction, counter traction</a:t>
            </a:r>
          </a:p>
          <a:p>
            <a:r>
              <a:rPr lang="en-GB" dirty="0" smtClean="0"/>
              <a:t>Manipulation </a:t>
            </a:r>
          </a:p>
          <a:p>
            <a:r>
              <a:rPr lang="en-GB" dirty="0" smtClean="0"/>
              <a:t>Cast immobilisation</a:t>
            </a:r>
          </a:p>
          <a:p>
            <a:endParaRPr lang="en-GB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0" t="32910" r="24383"/>
          <a:stretch/>
        </p:blipFill>
        <p:spPr bwMode="auto">
          <a:xfrm>
            <a:off x="533400" y="1447800"/>
            <a:ext cx="2514600" cy="51262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850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Per cutaneous pinning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41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Alone</a:t>
            </a:r>
          </a:p>
          <a:p>
            <a:r>
              <a:rPr lang="en-GB" dirty="0" smtClean="0"/>
              <a:t>In conjunction with external fixator</a:t>
            </a:r>
          </a:p>
          <a:p>
            <a:r>
              <a:rPr lang="en-GB" dirty="0" err="1" smtClean="0"/>
              <a:t>Lambotte</a:t>
            </a:r>
            <a:r>
              <a:rPr lang="en-GB" dirty="0" smtClean="0"/>
              <a:t> 1908</a:t>
            </a:r>
          </a:p>
          <a:p>
            <a:r>
              <a:rPr lang="en-GB" dirty="0" smtClean="0"/>
              <a:t>Stein 1975</a:t>
            </a:r>
          </a:p>
          <a:p>
            <a:r>
              <a:rPr lang="en-GB" dirty="0" err="1" smtClean="0"/>
              <a:t>Kapandji</a:t>
            </a:r>
            <a:r>
              <a:rPr lang="en-GB" dirty="0" smtClean="0"/>
              <a:t> 1976</a:t>
            </a:r>
          </a:p>
          <a:p>
            <a:r>
              <a:rPr lang="en-GB" dirty="0" smtClean="0"/>
              <a:t>De Palma 1952</a:t>
            </a:r>
          </a:p>
          <a:p>
            <a:r>
              <a:rPr lang="en-GB" dirty="0" err="1" smtClean="0"/>
              <a:t>Uhl</a:t>
            </a:r>
            <a:r>
              <a:rPr lang="en-GB" dirty="0" smtClean="0"/>
              <a:t> 1976</a:t>
            </a:r>
          </a:p>
          <a:p>
            <a:r>
              <a:rPr lang="en-GB" dirty="0" err="1" smtClean="0"/>
              <a:t>Rahyack</a:t>
            </a:r>
            <a:r>
              <a:rPr lang="en-GB" dirty="0" smtClean="0"/>
              <a:t> 1989</a:t>
            </a:r>
            <a:endParaRPr lang="en-GB" dirty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1" t="42155" r="13040"/>
          <a:stretch/>
        </p:blipFill>
        <p:spPr bwMode="auto">
          <a:xfrm>
            <a:off x="4114800" y="1828800"/>
            <a:ext cx="4813300" cy="418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929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92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0"/>
          <a:stretch/>
        </p:blipFill>
        <p:spPr bwMode="auto">
          <a:xfrm rot="5400000">
            <a:off x="4721967" y="760269"/>
            <a:ext cx="40697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11336"/>
            <a:ext cx="3710254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169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Open reduction and internal fixation with variable angle volar plate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73055"/>
            <a:ext cx="25539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264431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13" y="1524000"/>
            <a:ext cx="248954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047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36886" r="12482" b="2196"/>
          <a:stretch/>
        </p:blipFill>
        <p:spPr bwMode="auto">
          <a:xfrm>
            <a:off x="304800" y="2317784"/>
            <a:ext cx="8534400" cy="3911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3" t="7589" r="12457" b="66383"/>
          <a:stretch/>
        </p:blipFill>
        <p:spPr bwMode="auto">
          <a:xfrm>
            <a:off x="1600200" y="353290"/>
            <a:ext cx="6639750" cy="18565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962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9154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Volar Approach (Modified Henry’s Approach)</a:t>
            </a:r>
            <a:endParaRPr lang="en-GB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5" t="26313" r="26758"/>
          <a:stretch/>
        </p:blipFill>
        <p:spPr bwMode="auto">
          <a:xfrm>
            <a:off x="1828800" y="1524000"/>
            <a:ext cx="5486400" cy="4734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874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Injury to radial artery</a:t>
            </a:r>
          </a:p>
          <a:p>
            <a:r>
              <a:rPr lang="en-GB" dirty="0" smtClean="0"/>
              <a:t>Injury to median nerve</a:t>
            </a:r>
          </a:p>
          <a:p>
            <a:r>
              <a:rPr lang="en-GB" dirty="0" smtClean="0"/>
              <a:t>Injury to palmar cutaneous branch of median nerve</a:t>
            </a:r>
          </a:p>
          <a:p>
            <a:r>
              <a:rPr lang="en-GB" dirty="0" smtClean="0"/>
              <a:t>Injury to extensor </a:t>
            </a:r>
            <a:r>
              <a:rPr lang="en-GB" dirty="0" err="1" smtClean="0"/>
              <a:t>pollicis</a:t>
            </a:r>
            <a:r>
              <a:rPr lang="en-GB" dirty="0" smtClean="0"/>
              <a:t> </a:t>
            </a:r>
            <a:r>
              <a:rPr lang="en-GB" dirty="0" err="1" smtClean="0"/>
              <a:t>longus</a:t>
            </a:r>
            <a:r>
              <a:rPr lang="en-GB" dirty="0" smtClean="0"/>
              <a:t> </a:t>
            </a:r>
          </a:p>
          <a:p>
            <a:r>
              <a:rPr lang="en-GB" dirty="0" smtClean="0"/>
              <a:t>Injury to extensor tendons (Dorsal approach)</a:t>
            </a:r>
          </a:p>
          <a:p>
            <a:r>
              <a:rPr lang="en-GB" dirty="0" smtClean="0"/>
              <a:t>Reflex sympathetic dystrophy</a:t>
            </a:r>
          </a:p>
          <a:p>
            <a:r>
              <a:rPr lang="en-GB" dirty="0" smtClean="0"/>
              <a:t>Wrist stiffness (Arthritis)</a:t>
            </a:r>
          </a:p>
          <a:p>
            <a:r>
              <a:rPr lang="en-GB" dirty="0" smtClean="0"/>
              <a:t>Infection, hardware failure, </a:t>
            </a:r>
            <a:r>
              <a:rPr lang="en-GB" dirty="0" err="1" smtClean="0"/>
              <a:t>malunion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60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Treatment Algorithm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t="25866" r="19193" b="9237"/>
          <a:stretch/>
        </p:blipFill>
        <p:spPr bwMode="auto">
          <a:xfrm>
            <a:off x="533400" y="1447800"/>
            <a:ext cx="8382000" cy="506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675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Which of the following is not called distal end radius fracture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Colle’s</a:t>
            </a:r>
            <a:r>
              <a:rPr lang="en-GB" dirty="0" smtClean="0"/>
              <a:t> Fracture</a:t>
            </a:r>
          </a:p>
          <a:p>
            <a:pPr marL="514350" indent="-514350">
              <a:buAutoNum type="alphaLcPeriod"/>
            </a:pPr>
            <a:r>
              <a:rPr lang="en-GB" dirty="0" smtClean="0"/>
              <a:t>Dorsal </a:t>
            </a:r>
            <a:r>
              <a:rPr lang="en-GB" dirty="0" err="1" smtClean="0"/>
              <a:t>barton</a:t>
            </a:r>
            <a:r>
              <a:rPr lang="en-GB" dirty="0" smtClean="0"/>
              <a:t> fracture</a:t>
            </a:r>
          </a:p>
          <a:p>
            <a:pPr marL="514350" indent="-514350">
              <a:buAutoNum type="alphaLcPeriod"/>
            </a:pPr>
            <a:r>
              <a:rPr lang="en-GB" dirty="0" smtClean="0"/>
              <a:t>Chauffeur’s fracture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Jone’s</a:t>
            </a:r>
            <a:r>
              <a:rPr lang="en-GB" dirty="0" smtClean="0"/>
              <a:t> fracture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59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Distal end radius fractures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More than </a:t>
            </a:r>
            <a:r>
              <a:rPr lang="en-GB" dirty="0" err="1" smtClean="0"/>
              <a:t>Colle’s</a:t>
            </a:r>
            <a:r>
              <a:rPr lang="en-GB" dirty="0" smtClean="0"/>
              <a:t> </a:t>
            </a:r>
          </a:p>
          <a:p>
            <a:r>
              <a:rPr lang="en-GB" dirty="0" smtClean="0"/>
              <a:t>One of the most common fracture</a:t>
            </a:r>
          </a:p>
          <a:p>
            <a:r>
              <a:rPr lang="en-GB" dirty="0" smtClean="0"/>
              <a:t>1/6</a:t>
            </a:r>
            <a:r>
              <a:rPr lang="en-GB" baseline="30000" dirty="0" smtClean="0"/>
              <a:t>th</a:t>
            </a:r>
            <a:r>
              <a:rPr lang="en-GB" dirty="0" smtClean="0"/>
              <a:t> of all fractures seen and treated in emergency</a:t>
            </a:r>
          </a:p>
          <a:p>
            <a:r>
              <a:rPr lang="en-GB" dirty="0" smtClean="0"/>
              <a:t>F:M = 3:1</a:t>
            </a:r>
          </a:p>
          <a:p>
            <a:r>
              <a:rPr lang="en-GB" dirty="0" err="1" smtClean="0"/>
              <a:t>Trimodal</a:t>
            </a:r>
            <a:r>
              <a:rPr lang="en-GB" dirty="0" smtClean="0"/>
              <a:t> distribution</a:t>
            </a:r>
          </a:p>
          <a:p>
            <a:r>
              <a:rPr lang="en-GB" dirty="0" smtClean="0"/>
              <a:t>Complication rates as high as 31% in certain series</a:t>
            </a:r>
          </a:p>
          <a:p>
            <a:r>
              <a:rPr lang="en-GB" dirty="0" smtClean="0"/>
              <a:t>Myths and reality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382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Distal end radius fractures are treated by</a:t>
            </a:r>
          </a:p>
          <a:p>
            <a:pPr marL="514350" indent="-514350">
              <a:buAutoNum type="alphaLcPeriod"/>
            </a:pPr>
            <a:r>
              <a:rPr lang="en-GB" dirty="0" smtClean="0"/>
              <a:t>Cast immobilisation</a:t>
            </a:r>
          </a:p>
          <a:p>
            <a:pPr marL="514350" indent="-514350">
              <a:buAutoNum type="alphaLcPeriod"/>
            </a:pPr>
            <a:r>
              <a:rPr lang="en-GB" dirty="0" smtClean="0"/>
              <a:t>Volar plating</a:t>
            </a:r>
          </a:p>
          <a:p>
            <a:pPr marL="514350" indent="-514350">
              <a:buAutoNum type="alphaLcPeriod"/>
            </a:pPr>
            <a:r>
              <a:rPr lang="en-GB" dirty="0" smtClean="0"/>
              <a:t>Pinning</a:t>
            </a:r>
          </a:p>
          <a:p>
            <a:pPr marL="514350" indent="-514350">
              <a:buAutoNum type="alphaLcPeriod"/>
            </a:pPr>
            <a:r>
              <a:rPr lang="en-GB" dirty="0" smtClean="0"/>
              <a:t>All of the above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412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Injury to which tendon occurs in volar plating</a:t>
            </a:r>
          </a:p>
          <a:p>
            <a:pPr marL="514350" indent="-514350">
              <a:buAutoNum type="alphaLcPeriod"/>
            </a:pPr>
            <a:r>
              <a:rPr lang="en-GB" dirty="0" smtClean="0"/>
              <a:t>Extensor </a:t>
            </a:r>
            <a:r>
              <a:rPr lang="en-GB" dirty="0" err="1" smtClean="0"/>
              <a:t>digiti</a:t>
            </a:r>
            <a:r>
              <a:rPr lang="en-GB" dirty="0" smtClean="0"/>
              <a:t> </a:t>
            </a:r>
            <a:r>
              <a:rPr lang="en-GB" dirty="0" err="1" smtClean="0"/>
              <a:t>minimi</a:t>
            </a:r>
            <a:endParaRPr lang="en-GB" dirty="0" smtClean="0"/>
          </a:p>
          <a:p>
            <a:pPr marL="514350" indent="-514350">
              <a:buAutoNum type="alphaLcPeriod"/>
            </a:pPr>
            <a:r>
              <a:rPr lang="en-GB" dirty="0" smtClean="0"/>
              <a:t>Extensor </a:t>
            </a:r>
            <a:r>
              <a:rPr lang="en-GB" dirty="0" err="1" smtClean="0"/>
              <a:t>pollicis</a:t>
            </a:r>
            <a:r>
              <a:rPr lang="en-GB" dirty="0" smtClean="0"/>
              <a:t> </a:t>
            </a:r>
            <a:r>
              <a:rPr lang="en-GB" dirty="0" err="1" smtClean="0"/>
              <a:t>longus</a:t>
            </a:r>
            <a:endParaRPr lang="en-GB" dirty="0" smtClean="0"/>
          </a:p>
          <a:p>
            <a:pPr marL="514350" indent="-514350">
              <a:buAutoNum type="alphaLcPeriod"/>
            </a:pPr>
            <a:r>
              <a:rPr lang="en-GB" dirty="0" smtClean="0"/>
              <a:t>Extensor </a:t>
            </a:r>
            <a:r>
              <a:rPr lang="en-GB" dirty="0" err="1" smtClean="0"/>
              <a:t>digitorum</a:t>
            </a:r>
            <a:endParaRPr lang="en-GB" dirty="0" smtClean="0"/>
          </a:p>
          <a:p>
            <a:pPr marL="514350" indent="-514350">
              <a:buAutoNum type="alphaLcPeriod"/>
            </a:pPr>
            <a:r>
              <a:rPr lang="en-GB" dirty="0" smtClean="0"/>
              <a:t>Palmaris </a:t>
            </a:r>
            <a:r>
              <a:rPr lang="en-GB" dirty="0" err="1" smtClean="0"/>
              <a:t>longus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250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Classification of distal end radius include all except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Frykmann</a:t>
            </a:r>
            <a:r>
              <a:rPr lang="en-GB" dirty="0" smtClean="0"/>
              <a:t> classification</a:t>
            </a:r>
          </a:p>
          <a:p>
            <a:pPr marL="514350" indent="-514350">
              <a:buAutoNum type="alphaLcPeriod"/>
            </a:pPr>
            <a:r>
              <a:rPr lang="en-GB" dirty="0" smtClean="0"/>
              <a:t>Mayo’s classification</a:t>
            </a:r>
          </a:p>
          <a:p>
            <a:pPr marL="514350" indent="-514350">
              <a:buAutoNum type="alphaLcPeriod"/>
            </a:pPr>
            <a:r>
              <a:rPr lang="en-GB" dirty="0" smtClean="0"/>
              <a:t>AO classification</a:t>
            </a:r>
          </a:p>
          <a:p>
            <a:pPr marL="514350" indent="-514350">
              <a:buAutoNum type="alphaLcPeriod"/>
            </a:pPr>
            <a:r>
              <a:rPr lang="en-GB" dirty="0" smtClean="0"/>
              <a:t>Universal classification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8046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Complications of distal end radius fracture are all except</a:t>
            </a:r>
          </a:p>
          <a:p>
            <a:pPr marL="514350" indent="-514350">
              <a:buAutoNum type="alphaLcPeriod"/>
            </a:pPr>
            <a:r>
              <a:rPr lang="en-GB" dirty="0" smtClean="0"/>
              <a:t>Injury to </a:t>
            </a:r>
            <a:r>
              <a:rPr lang="en-GB" dirty="0" err="1" smtClean="0"/>
              <a:t>neuro</a:t>
            </a:r>
            <a:r>
              <a:rPr lang="en-GB" dirty="0" smtClean="0"/>
              <a:t> vascular bundle</a:t>
            </a:r>
          </a:p>
          <a:p>
            <a:pPr marL="514350" indent="-514350">
              <a:buAutoNum type="alphaLcPeriod"/>
            </a:pPr>
            <a:r>
              <a:rPr lang="en-GB" dirty="0" smtClean="0"/>
              <a:t>Injury to extensor tendons</a:t>
            </a:r>
          </a:p>
          <a:p>
            <a:pPr marL="514350" indent="-514350">
              <a:buAutoNum type="alphaLcPeriod"/>
            </a:pPr>
            <a:r>
              <a:rPr lang="en-GB" dirty="0" smtClean="0"/>
              <a:t>Infection</a:t>
            </a:r>
          </a:p>
          <a:p>
            <a:pPr marL="514350" indent="-514350">
              <a:buAutoNum type="alphaLcPeriod"/>
            </a:pPr>
            <a:r>
              <a:rPr lang="en-GB" dirty="0" smtClean="0"/>
              <a:t>None of the above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7712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758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Myths and Reality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Any treatment – they do well</a:t>
            </a:r>
          </a:p>
          <a:p>
            <a:r>
              <a:rPr lang="en-GB" dirty="0" smtClean="0"/>
              <a:t>Deformity – </a:t>
            </a:r>
            <a:r>
              <a:rPr lang="en-GB" dirty="0" err="1" smtClean="0"/>
              <a:t>Darrach</a:t>
            </a:r>
            <a:r>
              <a:rPr lang="en-GB" dirty="0" smtClean="0"/>
              <a:t> can be done</a:t>
            </a:r>
          </a:p>
          <a:p>
            <a:r>
              <a:rPr lang="en-GB" dirty="0" smtClean="0"/>
              <a:t>Non-</a:t>
            </a:r>
            <a:r>
              <a:rPr lang="en-GB" dirty="0" err="1" smtClean="0"/>
              <a:t>wt</a:t>
            </a:r>
            <a:r>
              <a:rPr lang="en-GB" dirty="0" smtClean="0"/>
              <a:t> bearing joint – arthritis is not a problem</a:t>
            </a:r>
          </a:p>
          <a:p>
            <a:r>
              <a:rPr lang="en-GB" dirty="0" smtClean="0"/>
              <a:t>External fixation – wrist stiffness</a:t>
            </a:r>
          </a:p>
          <a:p>
            <a:r>
              <a:rPr lang="en-GB" dirty="0" smtClean="0"/>
              <a:t>Fragments too small – surgical intervention difficult</a:t>
            </a:r>
          </a:p>
          <a:p>
            <a:r>
              <a:rPr lang="en-GB" dirty="0" smtClean="0"/>
              <a:t>Median nerve compression – improve in all cases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7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 modal distribution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Paediatric lower end radius fractures</a:t>
            </a:r>
          </a:p>
          <a:p>
            <a:r>
              <a:rPr lang="en-GB" dirty="0" smtClean="0"/>
              <a:t>Different patterns than adult fracture</a:t>
            </a:r>
          </a:p>
          <a:p>
            <a:r>
              <a:rPr lang="en-GB" dirty="0" smtClean="0"/>
              <a:t>Salter Harris classification</a:t>
            </a:r>
          </a:p>
          <a:p>
            <a:r>
              <a:rPr lang="en-GB" dirty="0" smtClean="0"/>
              <a:t>Very good remodelling potential</a:t>
            </a:r>
          </a:p>
          <a:p>
            <a:r>
              <a:rPr lang="en-GB" dirty="0" smtClean="0"/>
              <a:t>Bio absorbable pins when indicated</a:t>
            </a:r>
          </a:p>
          <a:p>
            <a:r>
              <a:rPr lang="en-GB" dirty="0" smtClean="0"/>
              <a:t>Growth arrest is a concern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12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Salter Harris classification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t="33826" r="13514" b="34033"/>
          <a:stretch/>
        </p:blipFill>
        <p:spPr bwMode="auto">
          <a:xfrm>
            <a:off x="27709" y="2438400"/>
            <a:ext cx="8979327" cy="2223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80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 modal distribution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Geriatric lower end radius fractures</a:t>
            </a:r>
          </a:p>
          <a:p>
            <a:r>
              <a:rPr lang="en-GB" dirty="0" smtClean="0"/>
              <a:t>Low velocity trauma</a:t>
            </a:r>
          </a:p>
          <a:p>
            <a:r>
              <a:rPr lang="en-GB" dirty="0" smtClean="0"/>
              <a:t>Extra articular</a:t>
            </a:r>
          </a:p>
          <a:p>
            <a:r>
              <a:rPr lang="en-GB" dirty="0" smtClean="0"/>
              <a:t>Osteoporotic </a:t>
            </a:r>
          </a:p>
          <a:p>
            <a:r>
              <a:rPr lang="en-GB" dirty="0" smtClean="0"/>
              <a:t>Elderly females</a:t>
            </a:r>
          </a:p>
          <a:p>
            <a:r>
              <a:rPr lang="en-GB" dirty="0" smtClean="0"/>
              <a:t>Functional demands low</a:t>
            </a:r>
          </a:p>
          <a:p>
            <a:r>
              <a:rPr lang="en-GB" dirty="0" err="1" smtClean="0"/>
              <a:t>Physio</a:t>
            </a:r>
            <a:r>
              <a:rPr lang="en-GB" dirty="0" smtClean="0"/>
              <a:t> therapy after conservative or minimally invasive treatment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874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t="45764" r="17644" b="15666"/>
          <a:stretch/>
        </p:blipFill>
        <p:spPr bwMode="auto">
          <a:xfrm>
            <a:off x="230910" y="2590800"/>
            <a:ext cx="8732981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4325" r="12974" b="57503"/>
          <a:stretch/>
        </p:blipFill>
        <p:spPr bwMode="auto">
          <a:xfrm>
            <a:off x="76200" y="444276"/>
            <a:ext cx="8887691" cy="1897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698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826</Words>
  <Application>Microsoft Office PowerPoint</Application>
  <PresentationFormat>On-screen Show (4:3)</PresentationFormat>
  <Paragraphs>232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 Theme</vt:lpstr>
      <vt:lpstr> Colle’s fracture, Barton fracture, Smith fracture</vt:lpstr>
      <vt:lpstr>ACKNOWLEDGEMENTS</vt:lpstr>
      <vt:lpstr>Colle’s fracture</vt:lpstr>
      <vt:lpstr>Distal end radius fractures</vt:lpstr>
      <vt:lpstr>Myths and Reality</vt:lpstr>
      <vt:lpstr>Tri modal distribution</vt:lpstr>
      <vt:lpstr>Salter Harris classification</vt:lpstr>
      <vt:lpstr>Tri modal distribution</vt:lpstr>
      <vt:lpstr>PowerPoint Presentation</vt:lpstr>
      <vt:lpstr>How to evaluate distal radius fracture</vt:lpstr>
      <vt:lpstr>Functional Anatomy</vt:lpstr>
      <vt:lpstr>Weight transmission</vt:lpstr>
      <vt:lpstr>Column theory</vt:lpstr>
      <vt:lpstr>Radiology</vt:lpstr>
      <vt:lpstr>Management of fracture is based on</vt:lpstr>
      <vt:lpstr>Plain radiography</vt:lpstr>
      <vt:lpstr>PowerPoint Presentation</vt:lpstr>
      <vt:lpstr>PowerPoint Presentation</vt:lpstr>
      <vt:lpstr>Carpal assessment</vt:lpstr>
      <vt:lpstr>PowerPoint Presentation</vt:lpstr>
      <vt:lpstr>CT Scan</vt:lpstr>
      <vt:lpstr>MRI</vt:lpstr>
      <vt:lpstr>Ideal Classification System</vt:lpstr>
      <vt:lpstr>Classification of distal end radius fracture</vt:lpstr>
      <vt:lpstr>Frykman Anatomical Classification</vt:lpstr>
      <vt:lpstr>Frykman Anatomical classification</vt:lpstr>
      <vt:lpstr>Universal Classification – Functional utility</vt:lpstr>
      <vt:lpstr>Modified AO Classification</vt:lpstr>
      <vt:lpstr>Melone’s Classification</vt:lpstr>
      <vt:lpstr>Treatment options</vt:lpstr>
      <vt:lpstr>Non operative treatment</vt:lpstr>
      <vt:lpstr>Per cutaneous pinning</vt:lpstr>
      <vt:lpstr>PowerPoint Presentation</vt:lpstr>
      <vt:lpstr>Open reduction and internal fixation with variable angle volar plate</vt:lpstr>
      <vt:lpstr>PowerPoint Presentation</vt:lpstr>
      <vt:lpstr>Volar Approach (Modified Henry’s Approach)</vt:lpstr>
      <vt:lpstr>Complications</vt:lpstr>
      <vt:lpstr>Treatment Algorithm</vt:lpstr>
      <vt:lpstr>MCQ 1</vt:lpstr>
      <vt:lpstr>MCQ 2</vt:lpstr>
      <vt:lpstr>MCQ 3</vt:lpstr>
      <vt:lpstr>MCQ 4</vt:lpstr>
      <vt:lpstr>MCQ 5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15 Colle’s fracture, barton fracture, smith fracture</dc:title>
  <dc:creator>Aditya</dc:creator>
  <cp:lastModifiedBy>LENOVO</cp:lastModifiedBy>
  <cp:revision>23</cp:revision>
  <dcterms:created xsi:type="dcterms:W3CDTF">2006-08-16T00:00:00Z</dcterms:created>
  <dcterms:modified xsi:type="dcterms:W3CDTF">2021-09-13T09:09:46Z</dcterms:modified>
</cp:coreProperties>
</file>