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Arial Black" pitchFamily="34" charset="0"/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98A0AA90-73CB-42BD-B7E5-EB3CE54C0A3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408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76C306-233D-4F19-8DE6-1D05DCFA30CD}" type="slidenum">
              <a:rPr lang="en-GB">
                <a:solidFill>
                  <a:srgbClr val="5E574E"/>
                </a:solidFill>
              </a:rPr>
              <a:pPr/>
              <a:t>‹#›</a:t>
            </a:fld>
            <a:endParaRPr lang="en-GB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293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3F8DD-617D-49DB-B327-C4012BBCF8D8}" type="slidenum">
              <a:rPr lang="en-GB">
                <a:solidFill>
                  <a:srgbClr val="5E574E"/>
                </a:solidFill>
              </a:rPr>
              <a:pPr/>
              <a:t>‹#›</a:t>
            </a:fld>
            <a:endParaRPr lang="en-GB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349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C674A-DECB-4661-95E7-975D295EEC71}" type="slidenum">
              <a:rPr lang="en-GB">
                <a:solidFill>
                  <a:srgbClr val="5E574E"/>
                </a:solidFill>
              </a:rPr>
              <a:pPr/>
              <a:t>‹#›</a:t>
            </a:fld>
            <a:endParaRPr lang="en-GB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409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10D866-E095-43C9-811B-5E560DECFC80}" type="slidenum">
              <a:rPr lang="en-GB">
                <a:solidFill>
                  <a:srgbClr val="5E574E"/>
                </a:solidFill>
              </a:rPr>
              <a:pPr/>
              <a:t>‹#›</a:t>
            </a:fld>
            <a:endParaRPr lang="en-GB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737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C80611-4ECE-4143-A6A4-5111DF655890}" type="slidenum">
              <a:rPr lang="en-GB">
                <a:solidFill>
                  <a:srgbClr val="5E574E"/>
                </a:solidFill>
              </a:rPr>
              <a:pPr/>
              <a:t>‹#›</a:t>
            </a:fld>
            <a:endParaRPr lang="en-GB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7831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3F0E3B-CB6B-4FE2-AEA6-2D90A8703B54}" type="slidenum">
              <a:rPr lang="en-GB">
                <a:solidFill>
                  <a:srgbClr val="5E574E"/>
                </a:solidFill>
              </a:rPr>
              <a:pPr/>
              <a:t>‹#›</a:t>
            </a:fld>
            <a:endParaRPr lang="en-GB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8203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58A432-CC27-4A53-A02A-091EAD23E0CE}" type="slidenum">
              <a:rPr lang="en-GB">
                <a:solidFill>
                  <a:srgbClr val="5E574E"/>
                </a:solidFill>
              </a:rPr>
              <a:pPr/>
              <a:t>‹#›</a:t>
            </a:fld>
            <a:endParaRPr lang="en-GB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536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976372-0B49-469E-BDD9-3A12F253F914}" type="slidenum">
              <a:rPr lang="en-GB">
                <a:solidFill>
                  <a:srgbClr val="5E574E"/>
                </a:solidFill>
              </a:rPr>
              <a:pPr/>
              <a:t>‹#›</a:t>
            </a:fld>
            <a:endParaRPr lang="en-GB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7270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09F50-28B0-4B4F-A470-88CAD64C4297}" type="slidenum">
              <a:rPr lang="en-GB">
                <a:solidFill>
                  <a:srgbClr val="5E574E"/>
                </a:solidFill>
              </a:rPr>
              <a:pPr/>
              <a:t>‹#›</a:t>
            </a:fld>
            <a:endParaRPr lang="en-GB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1853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DF994B-17D8-4545-AA5C-F542F90013A4}" type="slidenum">
              <a:rPr lang="en-GB">
                <a:solidFill>
                  <a:srgbClr val="5E574E"/>
                </a:solidFill>
              </a:rPr>
              <a:pPr/>
              <a:t>‹#›</a:t>
            </a:fld>
            <a:endParaRPr lang="en-GB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901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GB">
              <a:solidFill>
                <a:srgbClr val="5E574E"/>
              </a:solidFill>
            </a:endParaRP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fld id="{D01AA053-319D-49F4-BF09-6312A8D19EAF}" type="slidenum">
              <a:rPr lang="en-GB" smtClean="0">
                <a:solidFill>
                  <a:srgbClr val="5E574E"/>
                </a:solidFill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GB" smtClean="0">
              <a:solidFill>
                <a:srgbClr val="5E574E"/>
              </a:solidFill>
            </a:endParaRPr>
          </a:p>
        </p:txBody>
      </p:sp>
      <p:pic>
        <p:nvPicPr>
          <p:cNvPr id="1031" name="Picture 7" descr="paint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203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GB" smtClean="0"/>
              <a:t> </a:t>
            </a:r>
            <a:r>
              <a:rPr lang="en-GB" dirty="0" smtClean="0"/>
              <a:t>Septic Arthritis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rmAutofit fontScale="92500" lnSpcReduction="20000"/>
          </a:bodyPr>
          <a:lstStyle/>
          <a:p>
            <a:r>
              <a:rPr lang="en-GB" smtClean="0">
                <a:solidFill>
                  <a:schemeClr val="tx1"/>
                </a:solidFill>
              </a:rPr>
              <a:t>Dr SUDHIR K RAWAT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Associate Professor, Dept. of Orthopaedics</a:t>
            </a:r>
          </a:p>
          <a:p>
            <a:r>
              <a:rPr lang="en-GB" dirty="0" err="1" smtClean="0">
                <a:solidFill>
                  <a:schemeClr val="tx1"/>
                </a:solidFill>
              </a:rPr>
              <a:t>Dhiraj</a:t>
            </a:r>
            <a:r>
              <a:rPr lang="en-GB" dirty="0" smtClean="0">
                <a:solidFill>
                  <a:schemeClr val="tx1"/>
                </a:solidFill>
              </a:rPr>
              <a:t> Hospital, SBKS MIRC</a:t>
            </a:r>
          </a:p>
          <a:p>
            <a:r>
              <a:rPr lang="en-GB" dirty="0" err="1" smtClean="0">
                <a:solidFill>
                  <a:schemeClr val="tx1"/>
                </a:solidFill>
              </a:rPr>
              <a:t>Sumandeep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Vidyapeeth</a:t>
            </a:r>
            <a:r>
              <a:rPr lang="en-GB" dirty="0" smtClean="0">
                <a:solidFill>
                  <a:schemeClr val="tx1"/>
                </a:solidFill>
              </a:rPr>
              <a:t>, Vadodara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823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mtClean="0"/>
              <a:t>Acute Septic Arthritis Treatment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 altLang="en-US" smtClean="0"/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general supportive measures</a:t>
            </a:r>
          </a:p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antibiotics </a:t>
            </a:r>
          </a:p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surgical drainage</a:t>
            </a:r>
          </a:p>
        </p:txBody>
      </p:sp>
    </p:spTree>
    <p:extLst>
      <p:ext uri="{BB962C8B-B14F-4D97-AF65-F5344CB8AC3E}">
        <p14:creationId xmlns:p14="http://schemas.microsoft.com/office/powerpoint/2010/main" val="67927120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Acute Septic Arthritis</a:t>
            </a:r>
            <a:br>
              <a:rPr lang="en-US" altLang="en-US" smtClean="0"/>
            </a:br>
            <a:r>
              <a:rPr lang="en-US" altLang="en-US" smtClean="0"/>
              <a:t>Route of Infection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direct invasion        penetrating wound</a:t>
            </a:r>
          </a:p>
          <a:p>
            <a:pPr>
              <a:buSzPct val="50000"/>
              <a:buFont typeface="Monotype Sorts" pitchFamily="2" charset="2"/>
              <a:buNone/>
            </a:pPr>
            <a:r>
              <a:rPr lang="en-US" altLang="en-US" smtClean="0"/>
              <a:t>                                 intra articular inj</a:t>
            </a:r>
          </a:p>
          <a:p>
            <a:pPr>
              <a:buSzPct val="50000"/>
              <a:buFont typeface="Monotype Sorts" pitchFamily="2" charset="2"/>
              <a:buNone/>
            </a:pPr>
            <a:r>
              <a:rPr lang="en-US" altLang="en-US" smtClean="0"/>
              <a:t>                                 arthroscopy</a:t>
            </a:r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eruption of bone abscess</a:t>
            </a:r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haematogenous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2144962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mtClean="0"/>
              <a:t>Acute Septic Arthritis </a:t>
            </a:r>
            <a:br>
              <a:rPr lang="en-US" altLang="en-US" smtClean="0"/>
            </a:br>
            <a:r>
              <a:rPr lang="en-US" altLang="en-US" smtClean="0"/>
              <a:t>Organism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staphylococus aureus</a:t>
            </a:r>
          </a:p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haemophilus influenzae</a:t>
            </a:r>
          </a:p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streptococcus  pyogenes</a:t>
            </a:r>
          </a:p>
          <a:p>
            <a:pPr>
              <a:buSzPct val="50000"/>
              <a:buFont typeface="Monotype Sorts" pitchFamily="2" charset="2"/>
              <a:buNone/>
            </a:pPr>
            <a:r>
              <a:rPr lang="en-US" altLang="en-US" smtClean="0"/>
              <a:t> </a:t>
            </a:r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escherishae coli</a:t>
            </a:r>
          </a:p>
        </p:txBody>
      </p:sp>
    </p:spTree>
    <p:extLst>
      <p:ext uri="{BB962C8B-B14F-4D97-AF65-F5344CB8AC3E}">
        <p14:creationId xmlns:p14="http://schemas.microsoft.com/office/powerpoint/2010/main" val="2993683615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Acute Septic Arthritis Pathology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acute synovitis with purulent joint effusion</a:t>
            </a:r>
          </a:p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articular cartilage attacked by bacterial toxin and  cellular enzyme</a:t>
            </a:r>
          </a:p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complete destruction of the articular cartilage.</a:t>
            </a:r>
          </a:p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5207310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Acute Septic Arthritis Sequelae </a:t>
            </a:r>
            <a:endParaRPr lang="en-GB" altLang="en-US" smtClean="0"/>
          </a:p>
        </p:txBody>
      </p:sp>
      <p:sp>
        <p:nvSpPr>
          <p:cNvPr id="33795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complete recovery</a:t>
            </a:r>
          </a:p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partial loss of the articular cartilage</a:t>
            </a:r>
          </a:p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fibrous or bony ankylosis</a:t>
            </a:r>
          </a:p>
          <a:p>
            <a:endParaRPr lang="en-US" altLang="en-US" smtClean="0"/>
          </a:p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450719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Acute Septic Arthritis </a:t>
            </a:r>
            <a:br>
              <a:rPr lang="en-US" altLang="en-US" smtClean="0"/>
            </a:br>
            <a:r>
              <a:rPr lang="en-US" altLang="en-US" smtClean="0"/>
              <a:t>Neonate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 altLang="en-US" smtClean="0"/>
          </a:p>
          <a:p>
            <a:pPr>
              <a:buFont typeface="Monotype Sorts" pitchFamily="2" charset="2"/>
              <a:buNone/>
            </a:pPr>
            <a:r>
              <a:rPr lang="en-US" altLang="en-US" smtClean="0"/>
              <a:t>Picture of Septicemia</a:t>
            </a:r>
          </a:p>
          <a:p>
            <a:endParaRPr lang="en-US" altLang="en-US" smtClean="0"/>
          </a:p>
          <a:p>
            <a:pPr lvl="3">
              <a:buSzPct val="50000"/>
              <a:buFont typeface="Monotype Sorts" pitchFamily="2" charset="2"/>
              <a:buChar char="l"/>
            </a:pPr>
            <a:r>
              <a:rPr lang="en-US" altLang="en-US" sz="3200" smtClean="0"/>
              <a:t>irritability</a:t>
            </a:r>
          </a:p>
          <a:p>
            <a:pPr lvl="3">
              <a:buSzPct val="50000"/>
              <a:buFont typeface="Monotype Sorts" pitchFamily="2" charset="2"/>
              <a:buChar char="l"/>
            </a:pPr>
            <a:r>
              <a:rPr lang="en-US" altLang="en-US" sz="3200" smtClean="0"/>
              <a:t>resistant to movement</a:t>
            </a:r>
          </a:p>
          <a:p>
            <a:pPr>
              <a:buSzPct val="50000"/>
              <a:buFont typeface="Monotype Sorts" pitchFamily="2" charset="2"/>
              <a:buChar char="l"/>
            </a:pPr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6519407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/>
            </a:r>
            <a:br>
              <a:rPr lang="en-GB" altLang="en-US" smtClean="0"/>
            </a:br>
            <a:r>
              <a:rPr lang="en-GB" altLang="en-US" smtClean="0"/>
              <a:t/>
            </a:r>
            <a:br>
              <a:rPr lang="en-GB" altLang="en-US" smtClean="0"/>
            </a:br>
            <a:r>
              <a:rPr lang="en-US" altLang="en-US" smtClean="0"/>
              <a:t>Acute Septic Arthritis</a:t>
            </a:r>
            <a:r>
              <a:rPr lang="en-GB" altLang="en-US" smtClean="0"/>
              <a:t> </a:t>
            </a:r>
            <a:br>
              <a:rPr lang="en-GB" altLang="en-US" smtClean="0"/>
            </a:br>
            <a:r>
              <a:rPr lang="en-US" altLang="en-US" smtClean="0"/>
              <a:t>Child</a:t>
            </a:r>
            <a:endParaRPr lang="en-GB" alt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endParaRPr lang="en-US" altLang="en-US" smtClean="0"/>
          </a:p>
          <a:p>
            <a:pPr>
              <a:buFont typeface="Monotype Sorts" pitchFamily="2" charset="2"/>
              <a:buNone/>
            </a:pPr>
            <a:r>
              <a:rPr lang="en-US" altLang="en-US" smtClean="0"/>
              <a:t>Acute pain in single large joint</a:t>
            </a:r>
          </a:p>
          <a:p>
            <a:pPr lvl="2">
              <a:buSzPct val="50000"/>
              <a:buFont typeface="Monotype Sorts" pitchFamily="2" charset="2"/>
              <a:buChar char="l"/>
            </a:pPr>
            <a:endParaRPr lang="en-US" altLang="en-US" sz="3200" smtClean="0"/>
          </a:p>
          <a:p>
            <a:pPr lvl="2">
              <a:buSzPct val="50000"/>
              <a:buFont typeface="Monotype Sorts" pitchFamily="2" charset="2"/>
              <a:buChar char="l"/>
            </a:pPr>
            <a:r>
              <a:rPr lang="en-US" altLang="en-US" sz="3200" smtClean="0"/>
              <a:t>reluctant to move the joint</a:t>
            </a:r>
          </a:p>
          <a:p>
            <a:pPr lvl="2">
              <a:buSzPct val="50000"/>
              <a:buFont typeface="Monotype Sorts" pitchFamily="2" charset="2"/>
              <a:buChar char="l"/>
            </a:pPr>
            <a:r>
              <a:rPr lang="en-US" altLang="en-US" sz="3200" smtClean="0"/>
              <a:t>increase temp. and pulse</a:t>
            </a:r>
          </a:p>
          <a:p>
            <a:pPr lvl="2">
              <a:buSzPct val="50000"/>
              <a:buFont typeface="Monotype Sorts" pitchFamily="2" charset="2"/>
              <a:buChar char="l"/>
            </a:pPr>
            <a:r>
              <a:rPr lang="en-US" altLang="en-US" sz="3200" smtClean="0"/>
              <a:t>increase tenderness</a:t>
            </a:r>
          </a:p>
          <a:p>
            <a:pPr lvl="2">
              <a:buSzPct val="50000"/>
              <a:buFont typeface="Monotype Sorts" pitchFamily="2" charset="2"/>
              <a:buChar char="l"/>
            </a:pPr>
            <a:endParaRPr lang="en-US" altLang="en-US" sz="3200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335892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Acute Septic Arthritis </a:t>
            </a:r>
            <a:br>
              <a:rPr lang="en-US" altLang="en-US" smtClean="0"/>
            </a:br>
            <a:r>
              <a:rPr lang="en-US" altLang="en-US" smtClean="0"/>
              <a:t>Adult</a:t>
            </a:r>
            <a:endParaRPr lang="en-GB" altLang="en-US" smtClean="0"/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often involve superficial joint (knee, ankle, wrist)</a:t>
            </a:r>
          </a:p>
          <a:p>
            <a:pPr>
              <a:buSzPct val="50000"/>
              <a:buFont typeface="Monotype Sorts" pitchFamily="2" charset="2"/>
              <a:buNone/>
            </a:pPr>
            <a:r>
              <a:rPr lang="en-US" altLang="en-US" smtClean="0"/>
              <a:t> </a:t>
            </a:r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investigation</a:t>
            </a:r>
          </a:p>
          <a:p>
            <a:pPr lvl="2">
              <a:buSzPct val="50000"/>
              <a:buFont typeface="Monotype Sorts" pitchFamily="2" charset="2"/>
              <a:buChar char="l"/>
            </a:pPr>
            <a:r>
              <a:rPr lang="en-US" altLang="en-US" smtClean="0"/>
              <a:t>fbc, wbc, esr crp ,blood culture</a:t>
            </a:r>
          </a:p>
          <a:p>
            <a:pPr lvl="2">
              <a:buSzPct val="50000"/>
              <a:buFont typeface="Monotype Sorts" pitchFamily="2" charset="2"/>
              <a:buChar char="l"/>
            </a:pPr>
            <a:r>
              <a:rPr lang="en-US" altLang="en-US" smtClean="0"/>
              <a:t>x ray</a:t>
            </a:r>
          </a:p>
          <a:p>
            <a:pPr lvl="2">
              <a:buSzPct val="50000"/>
              <a:buFont typeface="Monotype Sorts" pitchFamily="2" charset="2"/>
              <a:buChar char="l"/>
            </a:pPr>
            <a:r>
              <a:rPr lang="en-US" altLang="en-US" smtClean="0"/>
              <a:t>ultrasound</a:t>
            </a:r>
          </a:p>
          <a:p>
            <a:pPr lvl="2">
              <a:buSzPct val="50000"/>
              <a:buFont typeface="Monotype Sorts" pitchFamily="2" charset="2"/>
              <a:buChar char="l"/>
            </a:pPr>
            <a:r>
              <a:rPr lang="en-US" altLang="en-US" smtClean="0"/>
              <a:t>aspiration</a:t>
            </a: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944251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mtClean="0"/>
              <a:t>Acute Septic Arthritis Differential Diagnosis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acute osteomyelitis</a:t>
            </a:r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trauma</a:t>
            </a:r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irritable joint</a:t>
            </a:r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hemophilia</a:t>
            </a:r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rheumatic fever</a:t>
            </a:r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gout </a:t>
            </a:r>
          </a:p>
          <a:p>
            <a:pPr>
              <a:buSzPct val="50000"/>
              <a:buFont typeface="Monotype Sorts" pitchFamily="2" charset="2"/>
              <a:buChar char="l"/>
            </a:pPr>
            <a:r>
              <a:rPr lang="en-US" altLang="en-US" smtClean="0"/>
              <a:t>Gaucher disease</a:t>
            </a:r>
          </a:p>
        </p:txBody>
      </p:sp>
    </p:spTree>
    <p:extLst>
      <p:ext uri="{BB962C8B-B14F-4D97-AF65-F5344CB8AC3E}">
        <p14:creationId xmlns:p14="http://schemas.microsoft.com/office/powerpoint/2010/main" val="130316995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165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Monotype Sorts</vt:lpstr>
      <vt:lpstr>Tahoma</vt:lpstr>
      <vt:lpstr>Times New Roman</vt:lpstr>
      <vt:lpstr>Office Theme</vt:lpstr>
      <vt:lpstr>Contemporary Portrait</vt:lpstr>
      <vt:lpstr> Septic Arthritis</vt:lpstr>
      <vt:lpstr> Acute Septic Arthritis Route of Infection </vt:lpstr>
      <vt:lpstr>Acute Septic Arthritis  Organism</vt:lpstr>
      <vt:lpstr> Acute Septic Arthritis Pathology </vt:lpstr>
      <vt:lpstr>Acute Septic Arthritis Sequelae </vt:lpstr>
      <vt:lpstr> Acute Septic Arthritis  Neonate </vt:lpstr>
      <vt:lpstr>  Acute Septic Arthritis  Child</vt:lpstr>
      <vt:lpstr>  Acute Septic Arthritis  Adult</vt:lpstr>
      <vt:lpstr>Acute Septic Arthritis Differential Diagnosis</vt:lpstr>
      <vt:lpstr>Acute Septic Arthritis Treatment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59 Septic Arthritis</dc:title>
  <dc:creator>Aditya</dc:creator>
  <cp:lastModifiedBy>LENOVO</cp:lastModifiedBy>
  <cp:revision>3</cp:revision>
  <dcterms:created xsi:type="dcterms:W3CDTF">2006-08-16T00:00:00Z</dcterms:created>
  <dcterms:modified xsi:type="dcterms:W3CDTF">2021-09-13T09:12:09Z</dcterms:modified>
</cp:coreProperties>
</file>