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4"/>
  </p:notesMasterIdLst>
  <p:sldIdLst>
    <p:sldId id="256" r:id="rId5"/>
    <p:sldId id="257" r:id="rId6"/>
    <p:sldId id="258" r:id="rId7"/>
    <p:sldId id="280" r:id="rId8"/>
    <p:sldId id="290" r:id="rId9"/>
    <p:sldId id="259" r:id="rId10"/>
    <p:sldId id="263" r:id="rId11"/>
    <p:sldId id="293" r:id="rId12"/>
    <p:sldId id="262" r:id="rId13"/>
    <p:sldId id="260" r:id="rId14"/>
    <p:sldId id="279" r:id="rId15"/>
    <p:sldId id="286" r:id="rId16"/>
    <p:sldId id="284" r:id="rId17"/>
    <p:sldId id="261" r:id="rId18"/>
    <p:sldId id="264" r:id="rId19"/>
    <p:sldId id="265" r:id="rId20"/>
    <p:sldId id="294" r:id="rId21"/>
    <p:sldId id="281" r:id="rId22"/>
    <p:sldId id="282" r:id="rId23"/>
    <p:sldId id="266" r:id="rId24"/>
    <p:sldId id="267" r:id="rId25"/>
    <p:sldId id="269" r:id="rId26"/>
    <p:sldId id="270" r:id="rId27"/>
    <p:sldId id="268" r:id="rId28"/>
    <p:sldId id="287" r:id="rId29"/>
    <p:sldId id="291" r:id="rId30"/>
    <p:sldId id="292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C0C3-2386-4381-BDE1-FC0599A56DD6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E28A-9019-4BAF-8C34-6313F0954E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04191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945299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28788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620013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046071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36839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084684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902512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40636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593868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880011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5771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694648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270180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399447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129317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998533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++++++++++++++++ TRIBS!!!!!!!!!!!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095332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107648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26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336795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190573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57330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9860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Valves in larger and communicating veins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99910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39690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9558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04435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85485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36367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E28A-9019-4BAF-8C34-6313F0954EA8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1131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E12944-2EBB-4B57-A548-DFE848B607F0}" type="datetimeFigureOut">
              <a:rPr lang="en-ZA" smtClean="0"/>
              <a:pPr/>
              <a:t>2021/09/13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A2A1DE-7B7F-4964-98D3-DF60145DD97C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1340768"/>
            <a:ext cx="7416824" cy="2664296"/>
          </a:xfrm>
        </p:spPr>
        <p:txBody>
          <a:bodyPr/>
          <a:lstStyle/>
          <a:p>
            <a:r>
              <a:rPr lang="en-ZA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Venous system anatomy of the lower limb</a:t>
            </a:r>
            <a:endParaRPr lang="en-ZA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44958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Vishalkumar</a:t>
            </a:r>
            <a:r>
              <a:rPr lang="en-US" dirty="0" smtClean="0"/>
              <a:t> </a:t>
            </a:r>
            <a:r>
              <a:rPr lang="en-US" dirty="0" err="1" smtClean="0"/>
              <a:t>Bhardava</a:t>
            </a:r>
            <a:endParaRPr lang="en-US" dirty="0" smtClean="0"/>
          </a:p>
          <a:p>
            <a:r>
              <a:rPr lang="en-US" dirty="0" smtClean="0"/>
              <a:t>Associate Professor</a:t>
            </a:r>
          </a:p>
          <a:p>
            <a:r>
              <a:rPr lang="en-US" dirty="0" err="1" smtClean="0"/>
              <a:t>Radiodiagnosi</a:t>
            </a:r>
            <a:r>
              <a:rPr lang="en-US" dirty="0" smtClean="0"/>
              <a:t> </a:t>
            </a:r>
            <a:r>
              <a:rPr lang="en-US" dirty="0" err="1" smtClean="0"/>
              <a:t>Departmetn</a:t>
            </a:r>
            <a:endParaRPr lang="en-US" dirty="0" smtClean="0"/>
          </a:p>
          <a:p>
            <a:r>
              <a:rPr lang="en-US" dirty="0" err="1" smtClean="0"/>
              <a:t>Dhiraj</a:t>
            </a:r>
            <a:r>
              <a:rPr lang="en-US" dirty="0" smtClean="0"/>
              <a:t> Hospital &amp; SBKSMI&amp;RC</a:t>
            </a:r>
          </a:p>
          <a:p>
            <a:r>
              <a:rPr lang="en-US" dirty="0" err="1" smtClean="0"/>
              <a:t>Pipariya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71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Great Saphenous Vein cont..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Communicates with deep veins via a variable amount and arrangement of perforating veins</a:t>
            </a:r>
          </a:p>
          <a:p>
            <a:endParaRPr lang="en-ZA" dirty="0" smtClean="0"/>
          </a:p>
          <a:p>
            <a:r>
              <a:rPr lang="en-ZA" dirty="0" smtClean="0"/>
              <a:t>Inconstant except :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Above ankle at medial aspect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Above the knee at medial aspect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0481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29208"/>
            <a:ext cx="7467600" cy="1143000"/>
          </a:xfrm>
        </p:spPr>
        <p:txBody>
          <a:bodyPr/>
          <a:lstStyle/>
          <a:p>
            <a:r>
              <a:rPr lang="en-ZA" dirty="0" err="1" smtClean="0"/>
              <a:t>Geater</a:t>
            </a:r>
            <a:r>
              <a:rPr lang="en-ZA" dirty="0" smtClean="0"/>
              <a:t> Saphenous vein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9208"/>
            <a:ext cx="238125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3997350" cy="462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35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en-ZA" dirty="0" smtClean="0"/>
              <a:t>Superficial veins</a:t>
            </a:r>
            <a:endParaRPr lang="en-Z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4222185" cy="53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3526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49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2962672" cy="2088232"/>
          </a:xfrm>
        </p:spPr>
        <p:txBody>
          <a:bodyPr>
            <a:normAutofit/>
          </a:bodyPr>
          <a:lstStyle/>
          <a:p>
            <a:r>
              <a:rPr lang="en-ZA" dirty="0" err="1" smtClean="0"/>
              <a:t>Venogram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sz="2800" dirty="0" smtClean="0"/>
              <a:t>(Superficial veins)</a:t>
            </a:r>
            <a:endParaRPr lang="en-ZA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328592" cy="654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82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Deep Venous System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Paired with namesake arteries as venae </a:t>
            </a:r>
            <a:r>
              <a:rPr lang="en-ZA" dirty="0" err="1" smtClean="0"/>
              <a:t>commitantes</a:t>
            </a:r>
            <a:endParaRPr lang="en-ZA" dirty="0" smtClean="0"/>
          </a:p>
          <a:p>
            <a:r>
              <a:rPr lang="en-ZA" dirty="0" smtClean="0"/>
              <a:t>Arise as: 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Digital and metatarsal veins in the sole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Medial and Lateral Plantar veins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Unite to form the Posterior </a:t>
            </a:r>
            <a:r>
              <a:rPr lang="en-ZA" dirty="0" err="1" smtClean="0"/>
              <a:t>Tibial</a:t>
            </a:r>
            <a:r>
              <a:rPr lang="en-ZA" dirty="0" smtClean="0"/>
              <a:t> Veins</a:t>
            </a:r>
          </a:p>
          <a:p>
            <a:pPr>
              <a:buFont typeface="Arial" pitchFamily="34" charset="0"/>
              <a:buChar char="•"/>
            </a:pPr>
            <a:endParaRPr lang="en-ZA" dirty="0" smtClean="0"/>
          </a:p>
          <a:p>
            <a:pPr marL="36576" indent="0">
              <a:buNone/>
            </a:pP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091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Deep Venous System </a:t>
            </a:r>
            <a:r>
              <a:rPr lang="en-ZA" dirty="0" err="1" smtClean="0"/>
              <a:t>cont</a:t>
            </a:r>
            <a:r>
              <a:rPr lang="en-ZA" dirty="0" smtClean="0"/>
              <a:t>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5629080" cy="4853136"/>
          </a:xfrm>
        </p:spPr>
        <p:txBody>
          <a:bodyPr/>
          <a:lstStyle/>
          <a:p>
            <a:r>
              <a:rPr lang="en-ZA" dirty="0" smtClean="0"/>
              <a:t>Anterior </a:t>
            </a:r>
            <a:r>
              <a:rPr lang="en-ZA" dirty="0" err="1" smtClean="0"/>
              <a:t>Tibial</a:t>
            </a:r>
            <a:r>
              <a:rPr lang="en-ZA" dirty="0" smtClean="0"/>
              <a:t> Veins: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Arise as Venae </a:t>
            </a:r>
            <a:r>
              <a:rPr lang="en-ZA" dirty="0" err="1" smtClean="0"/>
              <a:t>commitantes</a:t>
            </a:r>
            <a:r>
              <a:rPr lang="en-ZA" dirty="0" smtClean="0"/>
              <a:t> of </a:t>
            </a:r>
            <a:r>
              <a:rPr lang="en-ZA" dirty="0" err="1" smtClean="0"/>
              <a:t>Dorsalis</a:t>
            </a:r>
            <a:r>
              <a:rPr lang="en-ZA" dirty="0" smtClean="0"/>
              <a:t> </a:t>
            </a:r>
            <a:r>
              <a:rPr lang="en-ZA" dirty="0" err="1" smtClean="0"/>
              <a:t>Pedis</a:t>
            </a:r>
            <a:r>
              <a:rPr lang="en-ZA" dirty="0" smtClean="0"/>
              <a:t> Artery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Pass posteriorly through upper </a:t>
            </a:r>
            <a:r>
              <a:rPr lang="en-ZA" dirty="0" err="1" smtClean="0"/>
              <a:t>interosseuous</a:t>
            </a:r>
            <a:r>
              <a:rPr lang="en-ZA" dirty="0" smtClean="0"/>
              <a:t> membrane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Join Posterior </a:t>
            </a:r>
            <a:r>
              <a:rPr lang="en-ZA" dirty="0" err="1" smtClean="0"/>
              <a:t>Tibial</a:t>
            </a:r>
            <a:r>
              <a:rPr lang="en-ZA" dirty="0" smtClean="0"/>
              <a:t> Veins to form the Popliteal Vein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3389033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1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Deep Venous System </a:t>
            </a:r>
            <a:r>
              <a:rPr lang="en-ZA" dirty="0" err="1" smtClean="0"/>
              <a:t>cont</a:t>
            </a:r>
            <a:r>
              <a:rPr lang="en-ZA" dirty="0" smtClean="0"/>
              <a:t>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Popliteal vein traverses the Adductor Hiatus -&gt; forms Superficial Femoral Vein</a:t>
            </a:r>
          </a:p>
          <a:p>
            <a:r>
              <a:rPr lang="en-ZA" dirty="0" smtClean="0"/>
              <a:t>Superficial Femoral Vein passes under inguinal ligament -&gt; External Iliac Vein</a:t>
            </a:r>
            <a:endParaRPr lang="en-ZA" dirty="0"/>
          </a:p>
          <a:p>
            <a:r>
              <a:rPr lang="en-ZA" dirty="0" smtClean="0"/>
              <a:t>Deep </a:t>
            </a:r>
            <a:r>
              <a:rPr lang="en-ZA" dirty="0"/>
              <a:t>F</a:t>
            </a:r>
            <a:r>
              <a:rPr lang="en-ZA" dirty="0" smtClean="0"/>
              <a:t>emoral Veins drain the posterior aspect of the thigh into the Common Femoral Vein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8186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Deep Venous System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2960340" cy="52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66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2650306"/>
          </a:xfrm>
        </p:spPr>
        <p:txBody>
          <a:bodyPr>
            <a:normAutofit/>
          </a:bodyPr>
          <a:lstStyle/>
          <a:p>
            <a:r>
              <a:rPr lang="en-ZA" dirty="0" err="1" smtClean="0"/>
              <a:t>Venogram</a:t>
            </a:r>
            <a:r>
              <a:rPr lang="en-ZA" dirty="0" smtClean="0"/>
              <a:t> </a:t>
            </a:r>
            <a:br>
              <a:rPr lang="en-ZA" dirty="0" smtClean="0"/>
            </a:br>
            <a:r>
              <a:rPr lang="en-ZA" sz="2800" dirty="0" smtClean="0"/>
              <a:t>(Deep venous system)</a:t>
            </a:r>
            <a:endParaRPr lang="en-ZA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104628" cy="658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70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CT </a:t>
            </a:r>
            <a:r>
              <a:rPr lang="en-ZA" dirty="0" err="1" smtClean="0"/>
              <a:t>Venogram</a:t>
            </a:r>
            <a:endParaRPr lang="en-Z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620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84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67600" cy="1143000"/>
          </a:xfrm>
        </p:spPr>
        <p:txBody>
          <a:bodyPr/>
          <a:lstStyle/>
          <a:p>
            <a:r>
              <a:rPr lang="en-ZA" dirty="0" smtClean="0"/>
              <a:t>Configuration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484785"/>
            <a:ext cx="5423983" cy="2088231"/>
          </a:xfrm>
        </p:spPr>
        <p:txBody>
          <a:bodyPr>
            <a:normAutofit/>
          </a:bodyPr>
          <a:lstStyle/>
          <a:p>
            <a:r>
              <a:rPr lang="en-ZA" dirty="0" smtClean="0"/>
              <a:t>Superficial venous system</a:t>
            </a:r>
          </a:p>
          <a:p>
            <a:r>
              <a:rPr lang="en-ZA" dirty="0" smtClean="0"/>
              <a:t>Deep venous system</a:t>
            </a:r>
          </a:p>
          <a:p>
            <a:r>
              <a:rPr lang="en-ZA" dirty="0" smtClean="0"/>
              <a:t>Intercommunicating veins</a:t>
            </a:r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28" y="3284984"/>
            <a:ext cx="3930807" cy="33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86" y="3284984"/>
            <a:ext cx="2639881" cy="33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05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Iliac Veins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906888" cy="4968552"/>
          </a:xfrm>
        </p:spPr>
        <p:txBody>
          <a:bodyPr/>
          <a:lstStyle/>
          <a:p>
            <a:r>
              <a:rPr lang="en-ZA" dirty="0" smtClean="0"/>
              <a:t>The Internal and External Iliac Veins accompany their namesake arteries</a:t>
            </a:r>
          </a:p>
          <a:p>
            <a:r>
              <a:rPr lang="en-ZA" dirty="0" smtClean="0"/>
              <a:t>Lie </a:t>
            </a:r>
            <a:r>
              <a:rPr lang="en-ZA" dirty="0" err="1"/>
              <a:t>p</a:t>
            </a:r>
            <a:r>
              <a:rPr lang="en-ZA" dirty="0" err="1" smtClean="0"/>
              <a:t>ostero</a:t>
            </a:r>
            <a:r>
              <a:rPr lang="en-ZA" dirty="0" smtClean="0"/>
              <a:t>-medially to the arteries</a:t>
            </a:r>
          </a:p>
          <a:p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3238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97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Iliac Veins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Common Iliac Vein</a:t>
            </a:r>
          </a:p>
          <a:p>
            <a:pPr>
              <a:buFont typeface="Arial" pitchFamily="34" charset="0"/>
              <a:buChar char="•"/>
            </a:pPr>
            <a:r>
              <a:rPr lang="en-ZA" dirty="0"/>
              <a:t>Forms anterior to the SI-joint</a:t>
            </a:r>
          </a:p>
          <a:p>
            <a:pPr>
              <a:buFont typeface="Arial" pitchFamily="34" charset="0"/>
              <a:buChar char="•"/>
            </a:pPr>
            <a:r>
              <a:rPr lang="en-ZA" dirty="0"/>
              <a:t>Unites with contralateral Common Iliac </a:t>
            </a:r>
            <a:r>
              <a:rPr lang="en-ZA" dirty="0" smtClean="0"/>
              <a:t>Vein - on right side of L5 vertebra -&gt; IVC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The Right Common Iliac Vein lies </a:t>
            </a:r>
            <a:r>
              <a:rPr lang="en-ZA" dirty="0" err="1" smtClean="0"/>
              <a:t>posterolaterally</a:t>
            </a:r>
            <a:r>
              <a:rPr lang="en-ZA" dirty="0" smtClean="0"/>
              <a:t> to the Right Common Iliac Artery</a:t>
            </a:r>
          </a:p>
          <a:p>
            <a:pPr>
              <a:buFont typeface="Arial" pitchFamily="34" charset="0"/>
              <a:buChar char="•"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9027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Congenital Abnormalities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Sacrocardinal</a:t>
            </a:r>
            <a:r>
              <a:rPr lang="en-ZA" dirty="0" smtClean="0"/>
              <a:t> veins </a:t>
            </a:r>
            <a:r>
              <a:rPr lang="en-ZA" dirty="0" err="1" smtClean="0"/>
              <a:t>fromed</a:t>
            </a:r>
            <a:r>
              <a:rPr lang="en-ZA" dirty="0" smtClean="0"/>
              <a:t> @ 7</a:t>
            </a:r>
            <a:r>
              <a:rPr lang="en-ZA" baseline="30000" dirty="0" smtClean="0"/>
              <a:t>th</a:t>
            </a:r>
            <a:r>
              <a:rPr lang="en-ZA" dirty="0" smtClean="0"/>
              <a:t> week</a:t>
            </a:r>
          </a:p>
          <a:p>
            <a:r>
              <a:rPr lang="en-ZA" dirty="0" smtClean="0"/>
              <a:t>Left Common Iliac Vein anastomoses with the </a:t>
            </a:r>
            <a:r>
              <a:rPr lang="en-ZA" dirty="0" err="1" smtClean="0"/>
              <a:t>Sacrocardinal</a:t>
            </a:r>
            <a:r>
              <a:rPr lang="en-ZA" dirty="0" smtClean="0"/>
              <a:t> veins</a:t>
            </a:r>
          </a:p>
          <a:p>
            <a:r>
              <a:rPr lang="en-ZA" dirty="0" smtClean="0"/>
              <a:t>The Right </a:t>
            </a:r>
            <a:r>
              <a:rPr lang="en-ZA" dirty="0" err="1" smtClean="0"/>
              <a:t>Sacrocardinal</a:t>
            </a:r>
            <a:r>
              <a:rPr lang="en-ZA" dirty="0" smtClean="0"/>
              <a:t> Vein later becomes the </a:t>
            </a:r>
            <a:r>
              <a:rPr lang="en-ZA" dirty="0" err="1" smtClean="0"/>
              <a:t>Sacrocardinal</a:t>
            </a:r>
            <a:r>
              <a:rPr lang="en-ZA" dirty="0" smtClean="0"/>
              <a:t> segment of the IVC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0832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Congenital Abnormalities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Estimated 1% incidence</a:t>
            </a:r>
          </a:p>
          <a:p>
            <a:r>
              <a:rPr lang="en-ZA" dirty="0" smtClean="0"/>
              <a:t>Most common is the Double IVC (0.2-3%)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Left </a:t>
            </a:r>
            <a:r>
              <a:rPr lang="en-ZA" dirty="0" err="1" smtClean="0"/>
              <a:t>sacrocardinal</a:t>
            </a:r>
            <a:r>
              <a:rPr lang="en-ZA" dirty="0" smtClean="0"/>
              <a:t> veins fails to disconnect from the Left </a:t>
            </a:r>
            <a:r>
              <a:rPr lang="en-ZA" dirty="0" err="1" smtClean="0"/>
              <a:t>Subcardinal</a:t>
            </a:r>
            <a:r>
              <a:rPr lang="en-ZA" dirty="0" smtClean="0"/>
              <a:t> Vein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Left Cava </a:t>
            </a:r>
            <a:r>
              <a:rPr lang="en-ZA" dirty="0" err="1" smtClean="0"/>
              <a:t>rejoins</a:t>
            </a:r>
            <a:r>
              <a:rPr lang="en-ZA" dirty="0" smtClean="0"/>
              <a:t> the Right Cava via the Left Renal Vein</a:t>
            </a:r>
          </a:p>
          <a:p>
            <a:pPr>
              <a:buFont typeface="Arial" pitchFamily="34" charset="0"/>
              <a:buChar char="•"/>
            </a:pP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1819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Cockett’s</a:t>
            </a:r>
            <a:r>
              <a:rPr lang="en-ZA" dirty="0" smtClean="0"/>
              <a:t> Point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left Common Iliac Vein is longer and is crossed by the Right Common Iliac Artery</a:t>
            </a:r>
          </a:p>
          <a:p>
            <a:r>
              <a:rPr lang="en-ZA" dirty="0" smtClean="0"/>
              <a:t>Filling defects due to flow phenomenon in the Left Common Iliac Vein</a:t>
            </a:r>
          </a:p>
        </p:txBody>
      </p:sp>
    </p:spTree>
    <p:extLst>
      <p:ext uri="{BB962C8B-B14F-4D97-AF65-F5344CB8AC3E}">
        <p14:creationId xmlns="" xmlns:p14="http://schemas.microsoft.com/office/powerpoint/2010/main" val="19036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May-</a:t>
            </a:r>
            <a:r>
              <a:rPr lang="en-ZA" dirty="0" err="1" smtClean="0"/>
              <a:t>Thurner</a:t>
            </a:r>
            <a:r>
              <a:rPr lang="en-ZA" dirty="0" smtClean="0"/>
              <a:t> Syndrome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(</a:t>
            </a:r>
            <a:r>
              <a:rPr lang="en-ZA" dirty="0" err="1" smtClean="0"/>
              <a:t>Cockett</a:t>
            </a:r>
            <a:r>
              <a:rPr lang="en-ZA" dirty="0" smtClean="0"/>
              <a:t> syndrome; </a:t>
            </a:r>
            <a:r>
              <a:rPr lang="en-ZA" dirty="0" err="1" smtClean="0"/>
              <a:t>iliocaval</a:t>
            </a:r>
            <a:r>
              <a:rPr lang="en-ZA" dirty="0" smtClean="0"/>
              <a:t> compression syndrome)</a:t>
            </a:r>
          </a:p>
          <a:p>
            <a:r>
              <a:rPr lang="en-ZA" dirty="0" smtClean="0"/>
              <a:t>Anatomical variant - Compression of Left common iliac vein by the Right common iliac artery</a:t>
            </a:r>
          </a:p>
          <a:p>
            <a:r>
              <a:rPr lang="en-ZA" dirty="0" smtClean="0"/>
              <a:t>DVT formation may result</a:t>
            </a:r>
          </a:p>
          <a:p>
            <a:r>
              <a:rPr lang="en-ZA" dirty="0" smtClean="0"/>
              <a:t>May be asymptomatic</a:t>
            </a:r>
          </a:p>
          <a:p>
            <a:r>
              <a:rPr lang="en-ZA" dirty="0" smtClean="0"/>
              <a:t>DX on CT or MR </a:t>
            </a:r>
            <a:r>
              <a:rPr lang="en-ZA" dirty="0" err="1" smtClean="0"/>
              <a:t>venogram</a:t>
            </a:r>
            <a:r>
              <a:rPr lang="en-ZA" dirty="0" smtClean="0"/>
              <a:t> </a:t>
            </a:r>
          </a:p>
          <a:p>
            <a:r>
              <a:rPr lang="en-ZA" dirty="0" smtClean="0"/>
              <a:t>May be missed on US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10550"/>
            <a:ext cx="3260031" cy="31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19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May-</a:t>
            </a:r>
            <a:r>
              <a:rPr lang="en-ZA" dirty="0" err="1" smtClean="0"/>
              <a:t>Thurner</a:t>
            </a:r>
            <a:r>
              <a:rPr lang="en-ZA" dirty="0" smtClean="0"/>
              <a:t> Syndrome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7" y="1556792"/>
            <a:ext cx="8569881" cy="417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5244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May-</a:t>
            </a:r>
            <a:r>
              <a:rPr lang="en-ZA" dirty="0" err="1" smtClean="0"/>
              <a:t>Thurner</a:t>
            </a:r>
            <a:r>
              <a:rPr lang="en-ZA" dirty="0" smtClean="0"/>
              <a:t> Syndrome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6" y="1538288"/>
            <a:ext cx="8898247" cy="44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4574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May-</a:t>
            </a:r>
            <a:r>
              <a:rPr lang="en-ZA" dirty="0" err="1" smtClean="0"/>
              <a:t>Thurner</a:t>
            </a:r>
            <a:r>
              <a:rPr lang="en-ZA" dirty="0" smtClean="0"/>
              <a:t> Syndrome </a:t>
            </a:r>
            <a:r>
              <a:rPr lang="en-ZA" sz="3100" dirty="0" smtClean="0"/>
              <a:t>MR-</a:t>
            </a:r>
            <a:r>
              <a:rPr lang="en-ZA" sz="3100" dirty="0" err="1" smtClean="0"/>
              <a:t>venogram</a:t>
            </a:r>
            <a:endParaRPr lang="en-ZA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022130" cy="484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Arial" pitchFamily="34" charset="0"/>
                <a:cs typeface="Arial" pitchFamily="34" charset="0"/>
              </a:rPr>
              <a:t>November 2004 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Radiology,</a:t>
            </a: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Arial" pitchFamily="34" charset="0"/>
                <a:cs typeface="Arial" pitchFamily="34" charset="0"/>
              </a:rPr>
              <a:t>233, 361-365.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97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pPr marL="36576" indent="0">
              <a:buNone/>
            </a:pPr>
            <a:r>
              <a:rPr lang="en-ZA" dirty="0"/>
              <a:t> </a:t>
            </a:r>
            <a:r>
              <a:rPr lang="en-ZA" dirty="0" smtClean="0"/>
              <a:t>                     </a:t>
            </a:r>
          </a:p>
          <a:p>
            <a:pPr marL="36576" indent="0">
              <a:buNone/>
            </a:pPr>
            <a:r>
              <a:rPr lang="en-ZA" dirty="0"/>
              <a:t> </a:t>
            </a:r>
            <a:r>
              <a:rPr lang="en-ZA" dirty="0" smtClean="0"/>
              <a:t>                          Thank you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85938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Blood flow mechanism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From superficial system to deep system</a:t>
            </a:r>
          </a:p>
          <a:p>
            <a:r>
              <a:rPr lang="en-ZA" dirty="0" err="1" smtClean="0"/>
              <a:t>Soleal</a:t>
            </a:r>
            <a:r>
              <a:rPr lang="en-ZA" dirty="0" smtClean="0"/>
              <a:t> Pump Mechanism</a:t>
            </a:r>
          </a:p>
          <a:p>
            <a:r>
              <a:rPr lang="en-ZA" dirty="0"/>
              <a:t>Valves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2814"/>
            <a:ext cx="3571875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63963"/>
            <a:ext cx="308451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36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Venous valve on Ultrasound</a:t>
            </a:r>
            <a:endParaRPr lang="en-Z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60" y="1600200"/>
            <a:ext cx="55150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1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Doppler US – Incompetent  valve in great saphenous vein</a:t>
            </a:r>
            <a:endParaRPr lang="en-ZA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240054" cy="424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93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Superficial Veins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Drain subcutaneous tissues</a:t>
            </a:r>
          </a:p>
          <a:p>
            <a:r>
              <a:rPr lang="en-ZA" dirty="0" smtClean="0"/>
              <a:t>Two main channels</a:t>
            </a:r>
          </a:p>
          <a:p>
            <a:endParaRPr lang="en-ZA" dirty="0"/>
          </a:p>
          <a:p>
            <a:pPr algn="ctr">
              <a:buFont typeface="Arial" pitchFamily="34" charset="0"/>
              <a:buChar char="•"/>
            </a:pPr>
            <a:r>
              <a:rPr lang="en-ZA" dirty="0" smtClean="0"/>
              <a:t>Lesser (short) saphenous vein</a:t>
            </a:r>
          </a:p>
          <a:p>
            <a:pPr algn="ctr">
              <a:buFont typeface="Arial" pitchFamily="34" charset="0"/>
              <a:buChar char="•"/>
            </a:pPr>
            <a:r>
              <a:rPr lang="en-ZA" dirty="0" smtClean="0"/>
              <a:t>Great (long)  saphenous vein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142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Lesser saphenous vein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Arises at lateral side of dorsal venous arch</a:t>
            </a:r>
          </a:p>
          <a:p>
            <a:r>
              <a:rPr lang="en-ZA" dirty="0" smtClean="0"/>
              <a:t>Passes posterior to Lateral Malleolus</a:t>
            </a:r>
          </a:p>
          <a:p>
            <a:r>
              <a:rPr lang="en-ZA" dirty="0" smtClean="0"/>
              <a:t>Passes superiorly at posterior aspect of calf</a:t>
            </a:r>
          </a:p>
          <a:p>
            <a:r>
              <a:rPr lang="en-ZA" dirty="0" smtClean="0"/>
              <a:t>Pierces fascia of popliteal fossa</a:t>
            </a:r>
          </a:p>
          <a:p>
            <a:r>
              <a:rPr lang="en-ZA" dirty="0" smtClean="0"/>
              <a:t>Drains into Popliteal vein @ SP-junction</a:t>
            </a:r>
          </a:p>
          <a:p>
            <a:r>
              <a:rPr lang="en-ZA" dirty="0" smtClean="0"/>
              <a:t>Short saphenous perforators continue superiorly -&gt; Great saphenous and Deep femoral veins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3352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Lesser Saphenous vein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3439443" cy="465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89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Great Saphenous Vein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Arises at medial aspect of dorsal venous arch</a:t>
            </a:r>
          </a:p>
          <a:p>
            <a:r>
              <a:rPr lang="en-ZA" dirty="0" smtClean="0"/>
              <a:t>Passes anterior to Medial Malleolus</a:t>
            </a:r>
          </a:p>
          <a:p>
            <a:r>
              <a:rPr lang="en-ZA" dirty="0" smtClean="0"/>
              <a:t>Courses superiorly in medial aspect of leg </a:t>
            </a:r>
          </a:p>
          <a:p>
            <a:r>
              <a:rPr lang="en-ZA" dirty="0" smtClean="0"/>
              <a:t>Empties into Femoral Vein via Saphenous opening in lower part of inguinal triangle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2846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DF8997A360C4298AF70C70A1589A5" ma:contentTypeVersion="" ma:contentTypeDescription="Create a new document." ma:contentTypeScope="" ma:versionID="8d0aff1ddbbedf3777a75fb7b12d20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9e1f838a29fa68fd2f18156ab6007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6321F5-65AA-4CF8-95E7-F15C9EBA9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00C765-2881-4126-BEC6-4435685DF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D971EC-B581-42CF-B2A1-DE7AB44F7BE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405</TotalTime>
  <Words>555</Words>
  <Application>Microsoft Office PowerPoint</Application>
  <PresentationFormat>On-screen Show (4:3)</PresentationFormat>
  <Paragraphs>129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Technic</vt:lpstr>
      <vt:lpstr>Venous system anatomy of the lower limb</vt:lpstr>
      <vt:lpstr>Configuration</vt:lpstr>
      <vt:lpstr>Blood flow mechanism</vt:lpstr>
      <vt:lpstr>Venous valve on Ultrasound</vt:lpstr>
      <vt:lpstr>Doppler US – Incompetent  valve in great saphenous vein</vt:lpstr>
      <vt:lpstr>Superficial Veins</vt:lpstr>
      <vt:lpstr>Lesser saphenous vein</vt:lpstr>
      <vt:lpstr>Lesser Saphenous vein</vt:lpstr>
      <vt:lpstr>Great Saphenous Vein</vt:lpstr>
      <vt:lpstr>Great Saphenous Vein cont..</vt:lpstr>
      <vt:lpstr>Geater Saphenous vein</vt:lpstr>
      <vt:lpstr>Superficial veins</vt:lpstr>
      <vt:lpstr>Venogram (Superficial veins)</vt:lpstr>
      <vt:lpstr>Deep Venous System</vt:lpstr>
      <vt:lpstr>Deep Venous System cont…</vt:lpstr>
      <vt:lpstr>Deep Venous System cont…</vt:lpstr>
      <vt:lpstr>Deep Venous System</vt:lpstr>
      <vt:lpstr>Venogram  (Deep venous system)</vt:lpstr>
      <vt:lpstr>CT Venogram</vt:lpstr>
      <vt:lpstr>Iliac Veins</vt:lpstr>
      <vt:lpstr>Iliac Veins</vt:lpstr>
      <vt:lpstr>Congenital Abnormalities</vt:lpstr>
      <vt:lpstr>Congenital Abnormalities</vt:lpstr>
      <vt:lpstr>Cockett’s Point</vt:lpstr>
      <vt:lpstr>May-Thurner Syndrome</vt:lpstr>
      <vt:lpstr>May-Thurner Syndrome</vt:lpstr>
      <vt:lpstr>May-Thurner Syndrome</vt:lpstr>
      <vt:lpstr>May-Thurner Syndrome MR-venogram</vt:lpstr>
      <vt:lpstr>Slide 29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Pieters</dc:creator>
  <cp:lastModifiedBy>admin</cp:lastModifiedBy>
  <cp:revision>154</cp:revision>
  <dcterms:created xsi:type="dcterms:W3CDTF">2012-09-13T11:45:37Z</dcterms:created>
  <dcterms:modified xsi:type="dcterms:W3CDTF">2021-09-13T06:46:50Z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0x0101009C3DF8997A360C4298AF70C70A1589A5</vt:lpwstr>
  </property>
</Properties>
</file>