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3" r:id="rId2"/>
    <p:sldId id="256" r:id="rId3"/>
    <p:sldId id="257" r:id="rId4"/>
    <p:sldId id="290" r:id="rId5"/>
    <p:sldId id="291" r:id="rId6"/>
    <p:sldId id="286" r:id="rId7"/>
    <p:sldId id="258" r:id="rId8"/>
    <p:sldId id="285" r:id="rId9"/>
    <p:sldId id="259" r:id="rId10"/>
    <p:sldId id="312" r:id="rId11"/>
    <p:sldId id="260" r:id="rId12"/>
    <p:sldId id="321" r:id="rId13"/>
    <p:sldId id="261" r:id="rId14"/>
    <p:sldId id="263" r:id="rId15"/>
    <p:sldId id="264" r:id="rId16"/>
    <p:sldId id="296" r:id="rId17"/>
    <p:sldId id="266" r:id="rId18"/>
    <p:sldId id="267" r:id="rId19"/>
    <p:sldId id="318" r:id="rId20"/>
    <p:sldId id="268" r:id="rId21"/>
    <p:sldId id="269" r:id="rId22"/>
    <p:sldId id="270" r:id="rId23"/>
    <p:sldId id="310" r:id="rId24"/>
    <p:sldId id="271" r:id="rId25"/>
    <p:sldId id="316" r:id="rId26"/>
    <p:sldId id="317" r:id="rId27"/>
    <p:sldId id="272" r:id="rId28"/>
    <p:sldId id="273" r:id="rId29"/>
    <p:sldId id="274" r:id="rId30"/>
    <p:sldId id="275" r:id="rId31"/>
    <p:sldId id="279" r:id="rId32"/>
    <p:sldId id="307" r:id="rId33"/>
    <p:sldId id="276" r:id="rId34"/>
    <p:sldId id="308" r:id="rId35"/>
    <p:sldId id="315" r:id="rId36"/>
    <p:sldId id="284" r:id="rId37"/>
    <p:sldId id="301" r:id="rId38"/>
    <p:sldId id="280" r:id="rId39"/>
    <p:sldId id="297" r:id="rId40"/>
    <p:sldId id="282" r:id="rId41"/>
    <p:sldId id="288" r:id="rId42"/>
    <p:sldId id="313" r:id="rId43"/>
    <p:sldId id="303" r:id="rId44"/>
    <p:sldId id="314" r:id="rId45"/>
    <p:sldId id="306" r:id="rId46"/>
    <p:sldId id="304" r:id="rId47"/>
    <p:sldId id="283" r:id="rId48"/>
    <p:sldId id="300" r:id="rId49"/>
    <p:sldId id="287" r:id="rId50"/>
    <p:sldId id="292" r:id="rId51"/>
    <p:sldId id="319" r:id="rId52"/>
    <p:sldId id="320" r:id="rId53"/>
    <p:sldId id="322"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82" autoAdjust="0"/>
    <p:restoredTop sz="94660"/>
  </p:normalViewPr>
  <p:slideViewPr>
    <p:cSldViewPr>
      <p:cViewPr>
        <p:scale>
          <a:sx n="50" d="100"/>
          <a:sy n="50" d="100"/>
        </p:scale>
        <p:origin x="-1718" y="-12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7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DC6CBDCF-3692-41ED-8800-7F45ED318088}" type="datetimeFigureOut">
              <a:rPr lang="en-US" smtClean="0"/>
              <a:pPr/>
              <a:t>9/11/2021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0D71AD7A-145A-4898-85A2-7BD875B629F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diamon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C6CBDCF-3692-41ED-8800-7F45ED318088}" type="datetimeFigureOut">
              <a:rPr lang="en-US" smtClean="0"/>
              <a:pPr/>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1AD7A-145A-4898-85A2-7BD875B629FB}" type="slidenum">
              <a:rPr lang="en-US" smtClean="0"/>
              <a:pPr/>
              <a:t>‹#›</a:t>
            </a:fld>
            <a:endParaRPr lang="en-US"/>
          </a:p>
        </p:txBody>
      </p:sp>
    </p:spTree>
  </p:cSld>
  <p:clrMapOvr>
    <a:masterClrMapping/>
  </p:clrMapOvr>
  <p:transition>
    <p:diamon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C6CBDCF-3692-41ED-8800-7F45ED318088}" type="datetimeFigureOut">
              <a:rPr lang="en-US" smtClean="0"/>
              <a:pPr/>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1AD7A-145A-4898-85A2-7BD875B629FB}" type="slidenum">
              <a:rPr lang="en-US" smtClean="0"/>
              <a:pPr/>
              <a:t>‹#›</a:t>
            </a:fld>
            <a:endParaRPr lang="en-US"/>
          </a:p>
        </p:txBody>
      </p:sp>
    </p:spTree>
  </p:cSld>
  <p:clrMapOvr>
    <a:masterClrMapping/>
  </p:clrMapOvr>
  <p:transition>
    <p:diamon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DC6CBDCF-3692-41ED-8800-7F45ED318088}" type="datetimeFigureOut">
              <a:rPr lang="en-US" smtClean="0"/>
              <a:pPr/>
              <a:t>9/11/2021</a:t>
            </a:fld>
            <a:endParaRPr lang="en-US"/>
          </a:p>
        </p:txBody>
      </p:sp>
      <p:sp>
        <p:nvSpPr>
          <p:cNvPr id="9" name="Slide Number Placeholder 8"/>
          <p:cNvSpPr>
            <a:spLocks noGrp="1"/>
          </p:cNvSpPr>
          <p:nvPr>
            <p:ph type="sldNum" sz="quarter" idx="15"/>
          </p:nvPr>
        </p:nvSpPr>
        <p:spPr/>
        <p:txBody>
          <a:bodyPr rtlCol="0"/>
          <a:lstStyle/>
          <a:p>
            <a:fld id="{0D71AD7A-145A-4898-85A2-7BD875B629F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transition>
    <p:diamon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DC6CBDCF-3692-41ED-8800-7F45ED318088}" type="datetimeFigureOut">
              <a:rPr lang="en-US" smtClean="0"/>
              <a:pPr/>
              <a:t>9/11/2021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0D71AD7A-145A-4898-85A2-7BD875B629F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diamon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C6CBDCF-3692-41ED-8800-7F45ED318088}" type="datetimeFigureOut">
              <a:rPr lang="en-US" smtClean="0"/>
              <a:pPr/>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1AD7A-145A-4898-85A2-7BD875B629F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diamon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DC6CBDCF-3692-41ED-8800-7F45ED318088}" type="datetimeFigureOut">
              <a:rPr lang="en-US" smtClean="0"/>
              <a:pPr/>
              <a:t>9/11/2021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71AD7A-145A-4898-85A2-7BD875B629F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p:diamon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DC6CBDCF-3692-41ED-8800-7F45ED318088}" type="datetimeFigureOut">
              <a:rPr lang="en-US" smtClean="0"/>
              <a:pPr/>
              <a:t>9/11/2021</a:t>
            </a:fld>
            <a:endParaRPr lang="en-US"/>
          </a:p>
        </p:txBody>
      </p:sp>
      <p:sp>
        <p:nvSpPr>
          <p:cNvPr id="7" name="Slide Number Placeholder 6"/>
          <p:cNvSpPr>
            <a:spLocks noGrp="1"/>
          </p:cNvSpPr>
          <p:nvPr>
            <p:ph type="sldNum" sz="quarter" idx="11"/>
          </p:nvPr>
        </p:nvSpPr>
        <p:spPr/>
        <p:txBody>
          <a:bodyPr rtlCol="0"/>
          <a:lstStyle/>
          <a:p>
            <a:fld id="{0D71AD7A-145A-4898-85A2-7BD875B629FB}"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transition>
    <p:diamon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6CBDCF-3692-41ED-8800-7F45ED318088}" type="datetimeFigureOut">
              <a:rPr lang="en-US" smtClean="0"/>
              <a:pPr/>
              <a:t>9/11/2021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71AD7A-145A-4898-85A2-7BD875B629FB}" type="slidenum">
              <a:rPr lang="en-US" smtClean="0"/>
              <a:pPr/>
              <a:t>‹#›</a:t>
            </a:fld>
            <a:endParaRPr lang="en-US"/>
          </a:p>
        </p:txBody>
      </p:sp>
    </p:spTree>
  </p:cSld>
  <p:clrMapOvr>
    <a:masterClrMapping/>
  </p:clrMapOvr>
  <p:transition>
    <p:diamon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DC6CBDCF-3692-41ED-8800-7F45ED318088}" type="datetimeFigureOut">
              <a:rPr lang="en-US" smtClean="0"/>
              <a:pPr/>
              <a:t>9/11/2021</a:t>
            </a:fld>
            <a:endParaRPr lang="en-US"/>
          </a:p>
        </p:txBody>
      </p:sp>
      <p:sp>
        <p:nvSpPr>
          <p:cNvPr id="22" name="Slide Number Placeholder 21"/>
          <p:cNvSpPr>
            <a:spLocks noGrp="1"/>
          </p:cNvSpPr>
          <p:nvPr>
            <p:ph type="sldNum" sz="quarter" idx="15"/>
          </p:nvPr>
        </p:nvSpPr>
        <p:spPr/>
        <p:txBody>
          <a:bodyPr rtlCol="0"/>
          <a:lstStyle/>
          <a:p>
            <a:fld id="{0D71AD7A-145A-4898-85A2-7BD875B629FB}"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transition>
    <p:diamon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DC6CBDCF-3692-41ED-8800-7F45ED318088}" type="datetimeFigureOut">
              <a:rPr lang="en-US" smtClean="0"/>
              <a:pPr/>
              <a:t>9/11/2021</a:t>
            </a:fld>
            <a:endParaRPr lang="en-US"/>
          </a:p>
        </p:txBody>
      </p:sp>
      <p:sp>
        <p:nvSpPr>
          <p:cNvPr id="18" name="Slide Number Placeholder 17"/>
          <p:cNvSpPr>
            <a:spLocks noGrp="1"/>
          </p:cNvSpPr>
          <p:nvPr>
            <p:ph type="sldNum" sz="quarter" idx="11"/>
          </p:nvPr>
        </p:nvSpPr>
        <p:spPr/>
        <p:txBody>
          <a:bodyPr rtlCol="0"/>
          <a:lstStyle/>
          <a:p>
            <a:fld id="{0D71AD7A-145A-4898-85A2-7BD875B629FB}"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transition>
    <p:diamon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DC6CBDCF-3692-41ED-8800-7F45ED318088}" type="datetimeFigureOut">
              <a:rPr lang="en-US" smtClean="0"/>
              <a:pPr/>
              <a:t>9/11/2021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0D71AD7A-145A-4898-85A2-7BD875B629F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diamond/>
  </p:transition>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radiopaedia.org/articles/falx-cerebri" TargetMode="External"/><Relationship Id="rId2" Type="http://schemas.openxmlformats.org/officeDocument/2006/relationships/hyperlink" Target="http://radiopaedia.org/articles/dural-venous-sinuses" TargetMode="External"/><Relationship Id="rId1" Type="http://schemas.openxmlformats.org/officeDocument/2006/relationships/slideLayout" Target="../slideLayouts/slideLayout2.xml"/><Relationship Id="rId6" Type="http://schemas.openxmlformats.org/officeDocument/2006/relationships/hyperlink" Target="http://radiopaedia.org/articles/cerebral-hemispheres" TargetMode="External"/><Relationship Id="rId5" Type="http://schemas.openxmlformats.org/officeDocument/2006/relationships/hyperlink" Target="http://radiopaedia.org/articles/straight-sinus" TargetMode="External"/><Relationship Id="rId4" Type="http://schemas.openxmlformats.org/officeDocument/2006/relationships/hyperlink" Target="http://radiopaedia.org/articles/superior-sagittal-sinu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radiopaedia.org/articles/tentorium-cerebelli" TargetMode="External"/><Relationship Id="rId7" Type="http://schemas.openxmlformats.org/officeDocument/2006/relationships/hyperlink" Target="http://radiopaedia.org/articles/persistent-falcine-sinus" TargetMode="External"/><Relationship Id="rId2" Type="http://schemas.openxmlformats.org/officeDocument/2006/relationships/hyperlink" Target="http://radiopaedia.org/articles/falx-cerebri" TargetMode="External"/><Relationship Id="rId1" Type="http://schemas.openxmlformats.org/officeDocument/2006/relationships/slideLayout" Target="../slideLayouts/slideLayout2.xml"/><Relationship Id="rId6" Type="http://schemas.openxmlformats.org/officeDocument/2006/relationships/hyperlink" Target="http://radiopaedia.org/articles/confluence-of-sinuses" TargetMode="External"/><Relationship Id="rId5" Type="http://schemas.openxmlformats.org/officeDocument/2006/relationships/hyperlink" Target="http://radiopaedia.org/articles/vein-of-galen" TargetMode="External"/><Relationship Id="rId4" Type="http://schemas.openxmlformats.org/officeDocument/2006/relationships/hyperlink" Target="http://radiopaedia.org/articles/inferior-sagittal-sinu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radiopaedia.org/articles/cavernous-sinus" TargetMode="External"/><Relationship Id="rId2" Type="http://schemas.openxmlformats.org/officeDocument/2006/relationships/hyperlink" Target="http://radiopaedia.org/articles/dural-venous-sinuses" TargetMode="External"/><Relationship Id="rId1" Type="http://schemas.openxmlformats.org/officeDocument/2006/relationships/slideLayout" Target="../slideLayouts/slideLayout2.xml"/><Relationship Id="rId5" Type="http://schemas.openxmlformats.org/officeDocument/2006/relationships/hyperlink" Target="http://radiopaedia.org/articles/diaphragma-sellae" TargetMode="External"/><Relationship Id="rId4" Type="http://schemas.openxmlformats.org/officeDocument/2006/relationships/hyperlink" Target="http://radiopaedia.org/articles/missing?article%5btitle%5d=basilar-sinu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radiopaedia.org/articles/superior-sagittal-sinus" TargetMode="External"/><Relationship Id="rId7" Type="http://schemas.openxmlformats.org/officeDocument/2006/relationships/hyperlink" Target="http://radiopaedia.org/articles/confluence-of-sinuses" TargetMode="External"/><Relationship Id="rId2" Type="http://schemas.openxmlformats.org/officeDocument/2006/relationships/hyperlink" Target="http://radiopaedia.org/articles/dural-venous-sinuses" TargetMode="External"/><Relationship Id="rId1" Type="http://schemas.openxmlformats.org/officeDocument/2006/relationships/slideLayout" Target="../slideLayouts/slideLayout2.xml"/><Relationship Id="rId6" Type="http://schemas.openxmlformats.org/officeDocument/2006/relationships/hyperlink" Target="http://radiopaedia.org/articles/missing?article%5btitle%5d=jugular-bulb" TargetMode="External"/><Relationship Id="rId5" Type="http://schemas.openxmlformats.org/officeDocument/2006/relationships/hyperlink" Target="http://radiopaedia.org/articles/sigmoid-sinus" TargetMode="External"/><Relationship Id="rId4" Type="http://schemas.openxmlformats.org/officeDocument/2006/relationships/hyperlink" Target="http://radiopaedia.org/articles/straight-sinu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radiopaedia.org/articles/superior-petrosal-sinus" TargetMode="External"/><Relationship Id="rId2" Type="http://schemas.openxmlformats.org/officeDocument/2006/relationships/hyperlink" Target="http://radiopaedia.org/articles/transverse-sinus" TargetMode="External"/><Relationship Id="rId1" Type="http://schemas.openxmlformats.org/officeDocument/2006/relationships/slideLayout" Target="../slideLayouts/slideLayout2.xml"/><Relationship Id="rId6" Type="http://schemas.openxmlformats.org/officeDocument/2006/relationships/hyperlink" Target="http://radiopaedia.org/articles/missing?article%5btitle%5d=jugular-bulb" TargetMode="External"/><Relationship Id="rId5" Type="http://schemas.openxmlformats.org/officeDocument/2006/relationships/hyperlink" Target="http://radiopaedia.org/articles/jugular-foramen-2" TargetMode="External"/><Relationship Id="rId4" Type="http://schemas.openxmlformats.org/officeDocument/2006/relationships/hyperlink" Target="http://radiopaedia.org/articles/mastoid-air-cells"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radiopaedia.org/articles/missing?article%5btitle%5d=basilar-plexus&amp;iframe=true" TargetMode="External"/><Relationship Id="rId3" Type="http://schemas.openxmlformats.org/officeDocument/2006/relationships/hyperlink" Target="http://radiopaedia.org/articles/cavernous-sinus?iframe=true" TargetMode="External"/><Relationship Id="rId7" Type="http://schemas.openxmlformats.org/officeDocument/2006/relationships/hyperlink" Target="http://radiopaedia.org/articles/missing?article%5btitle%5d=clivus&amp;iframe=true" TargetMode="External"/><Relationship Id="rId2" Type="http://schemas.openxmlformats.org/officeDocument/2006/relationships/hyperlink" Target="http://radiopaedia.org/articles/dural-venous-sinuses?iframe=true" TargetMode="External"/><Relationship Id="rId1" Type="http://schemas.openxmlformats.org/officeDocument/2006/relationships/slideLayout" Target="../slideLayouts/slideLayout2.xml"/><Relationship Id="rId6" Type="http://schemas.openxmlformats.org/officeDocument/2006/relationships/hyperlink" Target="http://radiopaedia.org/articles/missing?article%5btitle%5d=basilar-occipital-bone&amp;iframe=true" TargetMode="External"/><Relationship Id="rId5" Type="http://schemas.openxmlformats.org/officeDocument/2006/relationships/hyperlink" Target="http://radiopaedia.org/articles/temporal-bone-1?iframe=true" TargetMode="External"/><Relationship Id="rId4" Type="http://schemas.openxmlformats.org/officeDocument/2006/relationships/hyperlink" Target="http://radiopaedia.org/articles/jugular-foramen-2?iframe=true"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radiopaedia.org/articles/arachnoid-mater" TargetMode="External"/><Relationship Id="rId7" Type="http://schemas.openxmlformats.org/officeDocument/2006/relationships/hyperlink" Target="http://radiopaedia.org/articles/missing?article%5btitle%5d=deep-veins-of-the-brain" TargetMode="External"/><Relationship Id="rId2" Type="http://schemas.openxmlformats.org/officeDocument/2006/relationships/hyperlink" Target="http://radiopaedia.org/articles/missing?article%5btitle%5d=cerebral-arterial-system" TargetMode="External"/><Relationship Id="rId1" Type="http://schemas.openxmlformats.org/officeDocument/2006/relationships/slideLayout" Target="../slideLayouts/slideLayout1.xml"/><Relationship Id="rId6" Type="http://schemas.openxmlformats.org/officeDocument/2006/relationships/hyperlink" Target="http://radiopaedia.org/articles/superficial-veins-of-the-brain" TargetMode="External"/><Relationship Id="rId5" Type="http://schemas.openxmlformats.org/officeDocument/2006/relationships/hyperlink" Target="http://radiopaedia.org/articles/dural-venous-sinuses" TargetMode="External"/><Relationship Id="rId4" Type="http://schemas.openxmlformats.org/officeDocument/2006/relationships/hyperlink" Target="http://radiopaedia.org/articles/dura-mater"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radiopaedia.org/articles/cavernous-sinus" TargetMode="External"/><Relationship Id="rId2" Type="http://schemas.openxmlformats.org/officeDocument/2006/relationships/hyperlink" Target="http://radiopaedia.org/articles/dural-venous-sinuses" TargetMode="External"/><Relationship Id="rId1" Type="http://schemas.openxmlformats.org/officeDocument/2006/relationships/slideLayout" Target="../slideLayouts/slideLayout2.xml"/><Relationship Id="rId5" Type="http://schemas.openxmlformats.org/officeDocument/2006/relationships/hyperlink" Target="http://radiopaedia.org/articles/temporal-bone-1" TargetMode="External"/><Relationship Id="rId4" Type="http://schemas.openxmlformats.org/officeDocument/2006/relationships/hyperlink" Target="http://radiopaedia.org/articles/transverse-sinus"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radiopaedia.org/articles/sphenoparietal-sinus" TargetMode="External"/><Relationship Id="rId3" Type="http://schemas.openxmlformats.org/officeDocument/2006/relationships/hyperlink" Target="http://radiopaedia.org/articles/missing?article%5btitle%5d=pituitary-fossa" TargetMode="External"/><Relationship Id="rId7" Type="http://schemas.openxmlformats.org/officeDocument/2006/relationships/hyperlink" Target="http://radiopaedia.org/articles/missing?article%5btitle%5d=inferior-cerebral-veins" TargetMode="External"/><Relationship Id="rId2" Type="http://schemas.openxmlformats.org/officeDocument/2006/relationships/hyperlink" Target="http://radiopaedia.org/articles/dural-venous-sinuses" TargetMode="External"/><Relationship Id="rId1" Type="http://schemas.openxmlformats.org/officeDocument/2006/relationships/slideLayout" Target="../slideLayouts/slideLayout2.xml"/><Relationship Id="rId6" Type="http://schemas.openxmlformats.org/officeDocument/2006/relationships/hyperlink" Target="http://radiopaedia.org/articles/superficial-middle-cerebral-vein" TargetMode="External"/><Relationship Id="rId5" Type="http://schemas.openxmlformats.org/officeDocument/2006/relationships/hyperlink" Target="http://radiopaedia.org/articles/dura-mater" TargetMode="External"/><Relationship Id="rId10" Type="http://schemas.openxmlformats.org/officeDocument/2006/relationships/hyperlink" Target="http://radiopaedia.org/articles/missing?article%5btitle%5d=middle-meningeal-vein" TargetMode="External"/><Relationship Id="rId4" Type="http://schemas.openxmlformats.org/officeDocument/2006/relationships/hyperlink" Target="http://radiopaedia.org/articles/missing?article%5btitle%5d=sphenoid-bone" TargetMode="External"/><Relationship Id="rId9" Type="http://schemas.openxmlformats.org/officeDocument/2006/relationships/hyperlink" Target="http://radiopaedia.org/articles/missing?article%5btitle%5d=central-retinal-vei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radiopaedia.org/articles/transverse-sinus" TargetMode="External"/><Relationship Id="rId7" Type="http://schemas.openxmlformats.org/officeDocument/2006/relationships/hyperlink" Target="http://radiopaedia.org/articles/missing?article%5btitle%5d=intercavernous-sinuses" TargetMode="External"/><Relationship Id="rId2" Type="http://schemas.openxmlformats.org/officeDocument/2006/relationships/hyperlink" Target="http://radiopaedia.org/articles/superior-petrosal-sinus" TargetMode="External"/><Relationship Id="rId1" Type="http://schemas.openxmlformats.org/officeDocument/2006/relationships/slideLayout" Target="../slideLayouts/slideLayout2.xml"/><Relationship Id="rId6" Type="http://schemas.openxmlformats.org/officeDocument/2006/relationships/hyperlink" Target="http://radiopaedia.org/articles/missing?article%5btitle%5d=superior-ophthalmic-vein" TargetMode="External"/><Relationship Id="rId5" Type="http://schemas.openxmlformats.org/officeDocument/2006/relationships/hyperlink" Target="http://radiopaedia.org/articles/internal-carotid-artery-1" TargetMode="External"/><Relationship Id="rId4" Type="http://schemas.openxmlformats.org/officeDocument/2006/relationships/hyperlink" Target="http://radiopaedia.org/articles/inferior-petrosal-sinu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radiopaedia.org/articles/ica" TargetMode="External"/><Relationship Id="rId3" Type="http://schemas.openxmlformats.org/officeDocument/2006/relationships/hyperlink" Target="http://radiopaedia.org/articles/superior_orbital_fissure" TargetMode="External"/><Relationship Id="rId7" Type="http://schemas.openxmlformats.org/officeDocument/2006/relationships/hyperlink" Target="http://radiopaedia.org/articles/trigeminal-nerve" TargetMode="External"/><Relationship Id="rId2" Type="http://schemas.openxmlformats.org/officeDocument/2006/relationships/hyperlink" Target="http://radiopaedia.org/articles/cranial_nerves" TargetMode="External"/><Relationship Id="rId1" Type="http://schemas.openxmlformats.org/officeDocument/2006/relationships/slideLayout" Target="../slideLayouts/slideLayout2.xml"/><Relationship Id="rId6" Type="http://schemas.openxmlformats.org/officeDocument/2006/relationships/hyperlink" Target="http://radiopaedia.org/articles/trochlear-nerve" TargetMode="External"/><Relationship Id="rId11" Type="http://schemas.openxmlformats.org/officeDocument/2006/relationships/hyperlink" Target="http://radiopaedia.org/articles/inferolateral-trunk-2" TargetMode="External"/><Relationship Id="rId5" Type="http://schemas.openxmlformats.org/officeDocument/2006/relationships/hyperlink" Target="http://radiopaedia.org/articles/oculomotor-nerve" TargetMode="External"/><Relationship Id="rId10" Type="http://schemas.openxmlformats.org/officeDocument/2006/relationships/hyperlink" Target="http://radiopaedia.org/articles/meningohypophyseal-trunk-1" TargetMode="External"/><Relationship Id="rId4" Type="http://schemas.openxmlformats.org/officeDocument/2006/relationships/hyperlink" Target="http://radiopaedia.org/articles/foramen-ovale" TargetMode="External"/><Relationship Id="rId9" Type="http://schemas.openxmlformats.org/officeDocument/2006/relationships/hyperlink" Target="http://radiopaedia.org/articles/abducens-nerv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radiopaedia.org/articles/missing?article%5btitle%5d=sphenoid-bone" TargetMode="External"/><Relationship Id="rId7" Type="http://schemas.openxmlformats.org/officeDocument/2006/relationships/hyperlink" Target="http://radiopaedia.org/articles/missing?article%5btitle%5d=anterior-temporal-diploic-vein" TargetMode="External"/><Relationship Id="rId2" Type="http://schemas.openxmlformats.org/officeDocument/2006/relationships/hyperlink" Target="http://radiopaedia.org/articles/dural-venous-sinuses" TargetMode="External"/><Relationship Id="rId1" Type="http://schemas.openxmlformats.org/officeDocument/2006/relationships/slideLayout" Target="../slideLayouts/slideLayout2.xml"/><Relationship Id="rId6" Type="http://schemas.openxmlformats.org/officeDocument/2006/relationships/hyperlink" Target="http://radiopaedia.org/articles/missing?article%5btitle%5d=middle-meningeal-vein" TargetMode="External"/><Relationship Id="rId5" Type="http://schemas.openxmlformats.org/officeDocument/2006/relationships/hyperlink" Target="http://radiopaedia.org/articles/superficial-middle-cerebral-vein" TargetMode="External"/><Relationship Id="rId4" Type="http://schemas.openxmlformats.org/officeDocument/2006/relationships/hyperlink" Target="http://radiopaedia.org/articles/cavernous-sinus"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radiopaedia.org/articles/foramen-magnum" TargetMode="External"/><Relationship Id="rId3" Type="http://schemas.openxmlformats.org/officeDocument/2006/relationships/hyperlink" Target="http://radiopaedia.org/articles/missing?article%5btitle%5d=clivus" TargetMode="External"/><Relationship Id="rId7" Type="http://schemas.openxmlformats.org/officeDocument/2006/relationships/hyperlink" Target="http://radiopaedia.org/articles/superior-petrosal-sinus" TargetMode="External"/><Relationship Id="rId2" Type="http://schemas.openxmlformats.org/officeDocument/2006/relationships/hyperlink" Target="http://radiopaedia.org/articles/dura-mater" TargetMode="External"/><Relationship Id="rId1" Type="http://schemas.openxmlformats.org/officeDocument/2006/relationships/slideLayout" Target="../slideLayouts/slideLayout2.xml"/><Relationship Id="rId6" Type="http://schemas.openxmlformats.org/officeDocument/2006/relationships/hyperlink" Target="http://radiopaedia.org/articles/intercavernous-sinus" TargetMode="External"/><Relationship Id="rId5" Type="http://schemas.openxmlformats.org/officeDocument/2006/relationships/hyperlink" Target="http://radiopaedia.org/articles/cavernous-sinus" TargetMode="External"/><Relationship Id="rId4" Type="http://schemas.openxmlformats.org/officeDocument/2006/relationships/hyperlink" Target="http://radiopaedia.org/articles/inferior-petrosal-sinu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radiopaedia.org/articles/internal-jugular-vein" TargetMode="External"/><Relationship Id="rId2" Type="http://schemas.openxmlformats.org/officeDocument/2006/relationships/hyperlink" Target="http://radiopaedia.org/articles/dura-mater"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radiopaedia.org/articles/superior-anastomotic-vein" TargetMode="External"/><Relationship Id="rId2" Type="http://schemas.openxmlformats.org/officeDocument/2006/relationships/hyperlink" Target="http://radiopaedia.org/articles/superficial-middle-cerebral-vein" TargetMode="External"/><Relationship Id="rId1" Type="http://schemas.openxmlformats.org/officeDocument/2006/relationships/slideLayout" Target="../slideLayouts/slideLayout2.xml"/><Relationship Id="rId4" Type="http://schemas.openxmlformats.org/officeDocument/2006/relationships/hyperlink" Target="http://radiopaedia.org/articles/vein-of-labbe-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radiopaedia.org/articles/superficial-middle-cerebral-vein" TargetMode="External"/><Relationship Id="rId2" Type="http://schemas.openxmlformats.org/officeDocument/2006/relationships/hyperlink" Target="http://radiopaedia.org/articles/superior-sagittal-sinus" TargetMode="External"/><Relationship Id="rId1" Type="http://schemas.openxmlformats.org/officeDocument/2006/relationships/slideLayout" Target="../slideLayouts/slideLayout2.xml"/><Relationship Id="rId4" Type="http://schemas.openxmlformats.org/officeDocument/2006/relationships/hyperlink" Target="http://radiopaedia.org/articles/vein-of-labbe-2"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radiopaedia.org/articles/sylvian-fissure" TargetMode="External"/><Relationship Id="rId2" Type="http://schemas.openxmlformats.org/officeDocument/2006/relationships/hyperlink" Target="http://radiopaedia.org/articles/superficial-veins-of-the-brain" TargetMode="External"/><Relationship Id="rId1" Type="http://schemas.openxmlformats.org/officeDocument/2006/relationships/slideLayout" Target="../slideLayouts/slideLayout2.xml"/><Relationship Id="rId5" Type="http://schemas.openxmlformats.org/officeDocument/2006/relationships/hyperlink" Target="http://radiopaedia.org/articles/cavernous-sinus" TargetMode="External"/><Relationship Id="rId4" Type="http://schemas.openxmlformats.org/officeDocument/2006/relationships/hyperlink" Target="http://radiopaedia.org/articles/sphenoparietal-sinu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radiopaedia.org/articles/ambient-cistern" TargetMode="External"/><Relationship Id="rId2" Type="http://schemas.openxmlformats.org/officeDocument/2006/relationships/hyperlink" Target="http://radiopaedia.org/articles/temporal-lobe" TargetMode="External"/><Relationship Id="rId1" Type="http://schemas.openxmlformats.org/officeDocument/2006/relationships/slideLayout" Target="../slideLayouts/slideLayout2.xml"/><Relationship Id="rId5" Type="http://schemas.openxmlformats.org/officeDocument/2006/relationships/hyperlink" Target="http://radiopaedia.org/articles/posterior-cerebral-artery" TargetMode="External"/><Relationship Id="rId4" Type="http://schemas.openxmlformats.org/officeDocument/2006/relationships/hyperlink" Target="http://radiopaedia.org/articles/vein-of-galen"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radiopaedia.org/articles/superficial-middle-cerebral-vein" TargetMode="External"/><Relationship Id="rId2" Type="http://schemas.openxmlformats.org/officeDocument/2006/relationships/hyperlink" Target="http://radiopaedia.org/articles/superficial-veins-of-the-brain" TargetMode="External"/><Relationship Id="rId1" Type="http://schemas.openxmlformats.org/officeDocument/2006/relationships/slideLayout" Target="../slideLayouts/slideLayout2.xml"/><Relationship Id="rId4" Type="http://schemas.openxmlformats.org/officeDocument/2006/relationships/hyperlink" Target="http://radiopaedia.org/articles/transverse-sinu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radiopaedia.org/articles/thalamostriate-veins" TargetMode="External"/><Relationship Id="rId2" Type="http://schemas.openxmlformats.org/officeDocument/2006/relationships/hyperlink" Target="http://radiopaedia.org/articles/septal-cerebral-vein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radiopaedia.org/articles/inferior-sagittal-sinus" TargetMode="External"/><Relationship Id="rId2" Type="http://schemas.openxmlformats.org/officeDocument/2006/relationships/hyperlink" Target="http://radiopaedia.org/articles/corpus-callosum" TargetMode="External"/><Relationship Id="rId1" Type="http://schemas.openxmlformats.org/officeDocument/2006/relationships/slideLayout" Target="../slideLayouts/slideLayout2.xml"/><Relationship Id="rId4" Type="http://schemas.openxmlformats.org/officeDocument/2006/relationships/hyperlink" Target="http://radiopaedia.org/articles/straight-sinus"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radiopaedia.org/articles/inferior-petrosal-sinus" TargetMode="External"/><Relationship Id="rId3" Type="http://schemas.openxmlformats.org/officeDocument/2006/relationships/hyperlink" Target="http://radiopaedia.org/articles/inferior-sagittal-sinus" TargetMode="External"/><Relationship Id="rId7" Type="http://schemas.openxmlformats.org/officeDocument/2006/relationships/hyperlink" Target="http://radiopaedia.org/articles/sigmoid-sinus" TargetMode="External"/><Relationship Id="rId12" Type="http://schemas.openxmlformats.org/officeDocument/2006/relationships/hyperlink" Target="http://radiopaedia.org/articles/basilar-venous-plexus" TargetMode="External"/><Relationship Id="rId2" Type="http://schemas.openxmlformats.org/officeDocument/2006/relationships/hyperlink" Target="http://radiopaedia.org/articles/superior-sagittal-sinus" TargetMode="External"/><Relationship Id="rId1" Type="http://schemas.openxmlformats.org/officeDocument/2006/relationships/slideLayout" Target="../slideLayouts/slideLayout2.xml"/><Relationship Id="rId6" Type="http://schemas.openxmlformats.org/officeDocument/2006/relationships/hyperlink" Target="http://radiopaedia.org/articles/transverse-sinus" TargetMode="External"/><Relationship Id="rId11" Type="http://schemas.openxmlformats.org/officeDocument/2006/relationships/hyperlink" Target="http://radiopaedia.org/articles/sphenoparietal-sinus" TargetMode="External"/><Relationship Id="rId5" Type="http://schemas.openxmlformats.org/officeDocument/2006/relationships/hyperlink" Target="http://radiopaedia.org/articles/intercavernous-sinus" TargetMode="External"/><Relationship Id="rId10" Type="http://schemas.openxmlformats.org/officeDocument/2006/relationships/hyperlink" Target="http://radiopaedia.org/articles/cavernous-sinus" TargetMode="External"/><Relationship Id="rId4" Type="http://schemas.openxmlformats.org/officeDocument/2006/relationships/hyperlink" Target="http://radiopaedia.org/articles/straight-sinus" TargetMode="External"/><Relationship Id="rId9" Type="http://schemas.openxmlformats.org/officeDocument/2006/relationships/hyperlink" Target="http://radiopaedia.org/articles/superior-petrosal-sinu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radiopaedia.org/articles/dural-venous-sinus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9144000" cy="1752600"/>
          </a:xfrm>
        </p:spPr>
        <p:txBody>
          <a:bodyPr>
            <a:noAutofit/>
          </a:bodyPr>
          <a:lstStyle/>
          <a:p>
            <a:r>
              <a:rPr lang="en-US" sz="5400" dirty="0" smtClean="0"/>
              <a:t>   </a:t>
            </a:r>
            <a:r>
              <a:rPr lang="en-US" sz="5400" dirty="0" smtClean="0">
                <a:solidFill>
                  <a:schemeClr val="tx1"/>
                </a:solidFill>
              </a:rPr>
              <a:t>VENOUS DRAINAGE   </a:t>
            </a:r>
            <a:br>
              <a:rPr lang="en-US" sz="5400" dirty="0" smtClean="0">
                <a:solidFill>
                  <a:schemeClr val="tx1"/>
                </a:solidFill>
              </a:rPr>
            </a:br>
            <a:r>
              <a:rPr lang="en-US" sz="5400" dirty="0" smtClean="0">
                <a:solidFill>
                  <a:schemeClr val="tx1"/>
                </a:solidFill>
              </a:rPr>
              <a:t>         OF   BRAIN</a:t>
            </a:r>
            <a:endParaRPr lang="en-US" sz="5400" dirty="0">
              <a:solidFill>
                <a:schemeClr val="tx1"/>
              </a:solidFill>
            </a:endParaRPr>
          </a:p>
        </p:txBody>
      </p:sp>
      <p:sp>
        <p:nvSpPr>
          <p:cNvPr id="4" name="Subtitle 3"/>
          <p:cNvSpPr>
            <a:spLocks noGrp="1"/>
          </p:cNvSpPr>
          <p:nvPr>
            <p:ph type="subTitle" idx="1"/>
          </p:nvPr>
        </p:nvSpPr>
        <p:spPr>
          <a:xfrm>
            <a:off x="2286000" y="4191000"/>
            <a:ext cx="6172200" cy="2183922"/>
          </a:xfrm>
        </p:spPr>
        <p:txBody>
          <a:bodyPr>
            <a:normAutofit/>
          </a:bodyPr>
          <a:lstStyle/>
          <a:p>
            <a:r>
              <a:rPr lang="en-US" dirty="0" smtClean="0"/>
              <a:t>Dr. </a:t>
            </a:r>
            <a:r>
              <a:rPr lang="en-US" dirty="0" err="1" smtClean="0"/>
              <a:t>Kalpesh</a:t>
            </a:r>
            <a:r>
              <a:rPr lang="en-US" smtClean="0"/>
              <a:t> Patel</a:t>
            </a:r>
            <a:endParaRPr lang="en-US" dirty="0" smtClean="0"/>
          </a:p>
          <a:p>
            <a:r>
              <a:rPr lang="en-US" dirty="0" smtClean="0"/>
              <a:t>Associate Professor</a:t>
            </a:r>
          </a:p>
          <a:p>
            <a:r>
              <a:rPr lang="en-US" dirty="0" err="1" smtClean="0"/>
              <a:t>Radiodiagnosi</a:t>
            </a:r>
            <a:r>
              <a:rPr lang="en-US" dirty="0" smtClean="0"/>
              <a:t> </a:t>
            </a:r>
            <a:r>
              <a:rPr lang="en-US" dirty="0" err="1" smtClean="0"/>
              <a:t>Departmetn</a:t>
            </a:r>
            <a:endParaRPr lang="en-US" dirty="0" smtClean="0"/>
          </a:p>
          <a:p>
            <a:r>
              <a:rPr lang="en-US" dirty="0" err="1" smtClean="0"/>
              <a:t>Dhiraj</a:t>
            </a:r>
            <a:r>
              <a:rPr lang="en-US" dirty="0" smtClean="0"/>
              <a:t> Hospital &amp; SBKSMI&amp;RC</a:t>
            </a:r>
          </a:p>
          <a:p>
            <a:r>
              <a:rPr lang="en-US" dirty="0" err="1" smtClean="0"/>
              <a:t>Pipariya</a:t>
            </a:r>
            <a:endParaRPr lang="en-US" dirty="0"/>
          </a:p>
        </p:txBody>
      </p:sp>
    </p:spTree>
  </p:cSld>
  <p:clrMapOvr>
    <a:masterClrMapping/>
  </p:clrMapOvr>
  <p:transition>
    <p:diamon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diamon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smtClean="0">
                <a:solidFill>
                  <a:schemeClr val="tx1"/>
                </a:solidFill>
              </a:rPr>
              <a:t>Inferior </a:t>
            </a:r>
            <a:r>
              <a:rPr lang="en-US" sz="4800" b="1" dirty="0" err="1" smtClean="0">
                <a:solidFill>
                  <a:schemeClr val="tx1"/>
                </a:solidFill>
              </a:rPr>
              <a:t>sagittal</a:t>
            </a:r>
            <a:r>
              <a:rPr lang="en-US" sz="4800" b="1" dirty="0" smtClean="0">
                <a:solidFill>
                  <a:schemeClr val="tx1"/>
                </a:solidFill>
              </a:rPr>
              <a:t> sinus</a:t>
            </a:r>
            <a:endParaRPr lang="en-US" sz="4800" b="1" dirty="0">
              <a:solidFill>
                <a:schemeClr val="tx1"/>
              </a:solidFill>
            </a:endParaRPr>
          </a:p>
        </p:txBody>
      </p:sp>
      <p:sp>
        <p:nvSpPr>
          <p:cNvPr id="3" name="Content Placeholder 2"/>
          <p:cNvSpPr>
            <a:spLocks noGrp="1"/>
          </p:cNvSpPr>
          <p:nvPr>
            <p:ph sz="quarter" idx="1"/>
          </p:nvPr>
        </p:nvSpPr>
        <p:spPr/>
        <p:txBody>
          <a:bodyPr>
            <a:normAutofit/>
          </a:bodyPr>
          <a:lstStyle/>
          <a:p>
            <a:r>
              <a:rPr lang="en-US" sz="2800" dirty="0" smtClean="0"/>
              <a:t>The </a:t>
            </a:r>
            <a:r>
              <a:rPr lang="en-US" sz="2800" b="1" dirty="0" smtClean="0"/>
              <a:t>inferior </a:t>
            </a:r>
            <a:r>
              <a:rPr lang="en-US" sz="2800" b="1" dirty="0" err="1" smtClean="0"/>
              <a:t>sagittal</a:t>
            </a:r>
            <a:r>
              <a:rPr lang="en-US" sz="2800" b="1" dirty="0" smtClean="0"/>
              <a:t> sinus</a:t>
            </a:r>
            <a:r>
              <a:rPr lang="en-US" sz="2800" dirty="0" smtClean="0"/>
              <a:t> is one of the </a:t>
            </a:r>
            <a:r>
              <a:rPr lang="en-US" sz="2800" dirty="0" err="1" smtClean="0">
                <a:solidFill>
                  <a:srgbClr val="990099"/>
                </a:solidFill>
                <a:hlinkClick r:id="rId2"/>
              </a:rPr>
              <a:t>dural</a:t>
            </a:r>
            <a:r>
              <a:rPr lang="en-US" sz="2800" dirty="0" smtClean="0">
                <a:solidFill>
                  <a:srgbClr val="990099"/>
                </a:solidFill>
                <a:hlinkClick r:id="rId2"/>
              </a:rPr>
              <a:t> venous sinuses</a:t>
            </a:r>
            <a:r>
              <a:rPr lang="en-US" sz="2800" dirty="0" smtClean="0"/>
              <a:t> and runs along the inferior edge of the </a:t>
            </a:r>
            <a:r>
              <a:rPr lang="en-US" sz="2800" dirty="0" err="1" smtClean="0">
                <a:hlinkClick r:id="rId3"/>
              </a:rPr>
              <a:t>falx</a:t>
            </a:r>
            <a:r>
              <a:rPr lang="en-US" sz="2800" dirty="0" smtClean="0">
                <a:hlinkClick r:id="rId3"/>
              </a:rPr>
              <a:t> </a:t>
            </a:r>
            <a:r>
              <a:rPr lang="en-US" sz="2800" dirty="0" err="1" smtClean="0">
                <a:hlinkClick r:id="rId3"/>
              </a:rPr>
              <a:t>cerebri</a:t>
            </a:r>
            <a:r>
              <a:rPr lang="en-US" sz="2800" dirty="0" smtClean="0"/>
              <a:t>.</a:t>
            </a:r>
          </a:p>
          <a:p>
            <a:r>
              <a:rPr lang="en-US" sz="2800" dirty="0" smtClean="0"/>
              <a:t> It runs from front to back (same as the </a:t>
            </a:r>
            <a:r>
              <a:rPr lang="en-US" sz="2800" dirty="0" smtClean="0">
                <a:hlinkClick r:id="rId4"/>
              </a:rPr>
              <a:t>superior </a:t>
            </a:r>
            <a:r>
              <a:rPr lang="en-US" sz="2800" dirty="0" err="1" smtClean="0">
                <a:hlinkClick r:id="rId4"/>
              </a:rPr>
              <a:t>sagittal</a:t>
            </a:r>
            <a:r>
              <a:rPr lang="en-US" sz="2800" dirty="0" smtClean="0">
                <a:hlinkClick r:id="rId4"/>
              </a:rPr>
              <a:t> sinus</a:t>
            </a:r>
            <a:r>
              <a:rPr lang="en-US" sz="2800" dirty="0" smtClean="0"/>
              <a:t>) and drains into the </a:t>
            </a:r>
            <a:r>
              <a:rPr lang="en-US" sz="2800" dirty="0" smtClean="0">
                <a:hlinkClick r:id="rId5"/>
              </a:rPr>
              <a:t>straight sinus</a:t>
            </a:r>
            <a:endParaRPr lang="en-US" sz="2800" dirty="0" smtClean="0"/>
          </a:p>
          <a:p>
            <a:r>
              <a:rPr lang="en-US" sz="2800" dirty="0" smtClean="0"/>
              <a:t>. It receives tributaries from the </a:t>
            </a:r>
            <a:r>
              <a:rPr lang="en-US" sz="2800" dirty="0" err="1" smtClean="0"/>
              <a:t>falx</a:t>
            </a:r>
            <a:r>
              <a:rPr lang="en-US" sz="2800" dirty="0" smtClean="0"/>
              <a:t> itself as well as some small veins from the medial surface of the </a:t>
            </a:r>
            <a:r>
              <a:rPr lang="en-US" sz="2800" dirty="0" smtClean="0">
                <a:hlinkClick r:id="rId6"/>
              </a:rPr>
              <a:t>cerebral hemispheres</a:t>
            </a:r>
            <a:r>
              <a:rPr lang="en-US" sz="2800" dirty="0" smtClean="0"/>
              <a:t>.</a:t>
            </a:r>
            <a:endParaRPr lang="en-US" sz="2800" dirty="0"/>
          </a:p>
        </p:txBody>
      </p:sp>
    </p:spTree>
  </p:cSld>
  <p:clrMapOvr>
    <a:masterClrMapping/>
  </p:clrMapOvr>
  <p:transition>
    <p:diamon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Sc\Documents\My Received Files\20140607_002656-1.jpg"/>
          <p:cNvPicPr>
            <a:picLocks noGrp="1" noChangeAspect="1" noChangeArrowheads="1"/>
          </p:cNvPicPr>
          <p:nvPr>
            <p:ph sz="quarter" idx="1"/>
          </p:nvPr>
        </p:nvPicPr>
        <p:blipFill>
          <a:blip r:embed="rId2"/>
          <a:srcRect/>
          <a:stretch>
            <a:fillRect/>
          </a:stretch>
        </p:blipFill>
        <p:spPr bwMode="auto">
          <a:xfrm>
            <a:off x="457200" y="0"/>
            <a:ext cx="8382000" cy="6858000"/>
          </a:xfrm>
          <a:prstGeom prst="rect">
            <a:avLst/>
          </a:prstGeom>
          <a:noFill/>
        </p:spPr>
      </p:pic>
    </p:spTree>
  </p:cSld>
  <p:clrMapOvr>
    <a:masterClrMapping/>
  </p:clrMapOvr>
  <p:transition>
    <p:diamon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solidFill>
                  <a:schemeClr val="tx1"/>
                </a:solidFill>
              </a:rPr>
              <a:t>  </a:t>
            </a:r>
            <a:r>
              <a:rPr lang="en-US" sz="6000" b="1" dirty="0" smtClean="0">
                <a:solidFill>
                  <a:schemeClr val="tx1"/>
                </a:solidFill>
              </a:rPr>
              <a:t>Straight sinus</a:t>
            </a:r>
            <a:endParaRPr lang="en-US" sz="6000" b="1" dirty="0">
              <a:solidFill>
                <a:schemeClr val="tx1"/>
              </a:solidFill>
            </a:endParaRPr>
          </a:p>
        </p:txBody>
      </p:sp>
      <p:sp>
        <p:nvSpPr>
          <p:cNvPr id="3" name="Content Placeholder 2"/>
          <p:cNvSpPr>
            <a:spLocks noGrp="1"/>
          </p:cNvSpPr>
          <p:nvPr>
            <p:ph sz="quarter" idx="1"/>
          </p:nvPr>
        </p:nvSpPr>
        <p:spPr/>
        <p:txBody>
          <a:bodyPr>
            <a:normAutofit fontScale="92500" lnSpcReduction="20000"/>
          </a:bodyPr>
          <a:lstStyle/>
          <a:p>
            <a:r>
              <a:rPr lang="en-US" sz="3000" dirty="0" smtClean="0"/>
              <a:t>The </a:t>
            </a:r>
            <a:r>
              <a:rPr lang="en-US" sz="3000" b="1" dirty="0" smtClean="0"/>
              <a:t>straight sinus</a:t>
            </a:r>
            <a:r>
              <a:rPr lang="en-US" sz="3000" dirty="0" smtClean="0"/>
              <a:t>  is found at the junction between the </a:t>
            </a:r>
            <a:r>
              <a:rPr lang="en-US" sz="3000" dirty="0" err="1" smtClean="0">
                <a:hlinkClick r:id="rId2"/>
              </a:rPr>
              <a:t>falx</a:t>
            </a:r>
            <a:r>
              <a:rPr lang="en-US" sz="3000" dirty="0" smtClean="0">
                <a:hlinkClick r:id="rId2"/>
              </a:rPr>
              <a:t> </a:t>
            </a:r>
            <a:r>
              <a:rPr lang="en-US" sz="3000" dirty="0" err="1" smtClean="0">
                <a:hlinkClick r:id="rId2"/>
              </a:rPr>
              <a:t>cerebri</a:t>
            </a:r>
            <a:r>
              <a:rPr lang="en-US" sz="3000" dirty="0" smtClean="0"/>
              <a:t> and the </a:t>
            </a:r>
            <a:r>
              <a:rPr lang="en-US" sz="3000" dirty="0" err="1" smtClean="0">
                <a:hlinkClick r:id="rId3"/>
              </a:rPr>
              <a:t>tentorium</a:t>
            </a:r>
            <a:r>
              <a:rPr lang="en-US" sz="3000" dirty="0" smtClean="0">
                <a:hlinkClick r:id="rId3"/>
              </a:rPr>
              <a:t> </a:t>
            </a:r>
            <a:r>
              <a:rPr lang="en-US" sz="3000" dirty="0" err="1" smtClean="0">
                <a:hlinkClick r:id="rId3"/>
              </a:rPr>
              <a:t>cerebelli</a:t>
            </a:r>
            <a:r>
              <a:rPr lang="en-US" sz="3000" dirty="0" smtClean="0"/>
              <a:t> </a:t>
            </a:r>
          </a:p>
          <a:p>
            <a:r>
              <a:rPr lang="en-US" sz="3000" dirty="0" smtClean="0"/>
              <a:t> triangular in cross section.</a:t>
            </a:r>
          </a:p>
          <a:p>
            <a:r>
              <a:rPr lang="en-US" sz="3000" dirty="0" smtClean="0"/>
              <a:t>It receives the </a:t>
            </a:r>
            <a:r>
              <a:rPr lang="en-US" sz="3000" dirty="0" smtClean="0">
                <a:hlinkClick r:id="rId4"/>
              </a:rPr>
              <a:t>inferior </a:t>
            </a:r>
            <a:r>
              <a:rPr lang="en-US" sz="3000" dirty="0" err="1" smtClean="0">
                <a:hlinkClick r:id="rId4"/>
              </a:rPr>
              <a:t>sagittal</a:t>
            </a:r>
            <a:r>
              <a:rPr lang="en-US" sz="3000" dirty="0" smtClean="0">
                <a:hlinkClick r:id="rId4"/>
              </a:rPr>
              <a:t> sinus</a:t>
            </a:r>
            <a:r>
              <a:rPr lang="en-US" sz="3000" dirty="0" smtClean="0"/>
              <a:t>, the </a:t>
            </a:r>
            <a:r>
              <a:rPr lang="en-US" sz="3000" dirty="0" smtClean="0">
                <a:hlinkClick r:id="rId5"/>
              </a:rPr>
              <a:t>vein of Galen</a:t>
            </a:r>
            <a:r>
              <a:rPr lang="en-US" sz="3000" dirty="0" smtClean="0"/>
              <a:t> at its anterior end and runs </a:t>
            </a:r>
            <a:r>
              <a:rPr lang="en-US" sz="3000" dirty="0" err="1" smtClean="0"/>
              <a:t>posteroinferiorly</a:t>
            </a:r>
            <a:r>
              <a:rPr lang="en-US" sz="3000" dirty="0" smtClean="0"/>
              <a:t> towards the </a:t>
            </a:r>
            <a:r>
              <a:rPr lang="en-US" sz="3000" dirty="0" smtClean="0">
                <a:hlinkClick r:id="rId6"/>
              </a:rPr>
              <a:t>confluence of sinuses</a:t>
            </a:r>
            <a:r>
              <a:rPr lang="en-US" sz="3000" dirty="0" smtClean="0"/>
              <a:t> (</a:t>
            </a:r>
            <a:r>
              <a:rPr lang="en-US" sz="3000" dirty="0" err="1" smtClean="0"/>
              <a:t>trocular</a:t>
            </a:r>
            <a:r>
              <a:rPr lang="en-US" sz="3000" dirty="0" smtClean="0"/>
              <a:t> </a:t>
            </a:r>
            <a:r>
              <a:rPr lang="en-US" sz="3000" dirty="0" err="1" smtClean="0"/>
              <a:t>hereophili</a:t>
            </a:r>
            <a:r>
              <a:rPr lang="en-US" sz="3000" dirty="0" smtClean="0"/>
              <a:t>)</a:t>
            </a:r>
          </a:p>
          <a:p>
            <a:pPr>
              <a:buFont typeface="Courier New" pitchFamily="49" charset="0"/>
              <a:buChar char="o"/>
            </a:pPr>
            <a:r>
              <a:rPr lang="en-US" sz="3000" dirty="0" smtClean="0"/>
              <a:t> It is occasionally duplicated or </a:t>
            </a:r>
            <a:r>
              <a:rPr lang="en-US" sz="3000" dirty="0" err="1" smtClean="0"/>
              <a:t>hypoplastic</a:t>
            </a:r>
            <a:r>
              <a:rPr lang="en-US" sz="3000" dirty="0" smtClean="0"/>
              <a:t>. When absent a </a:t>
            </a:r>
            <a:r>
              <a:rPr lang="en-US" sz="3000" dirty="0" smtClean="0">
                <a:hlinkClick r:id="rId7"/>
              </a:rPr>
              <a:t>persistent </a:t>
            </a:r>
            <a:r>
              <a:rPr lang="en-US" sz="3000" dirty="0" err="1" smtClean="0">
                <a:hlinkClick r:id="rId7"/>
              </a:rPr>
              <a:t>falcine</a:t>
            </a:r>
            <a:r>
              <a:rPr lang="en-US" sz="3000" dirty="0" smtClean="0">
                <a:hlinkClick r:id="rId7"/>
              </a:rPr>
              <a:t> sinus</a:t>
            </a:r>
            <a:r>
              <a:rPr lang="en-US" sz="3000" dirty="0" smtClean="0"/>
              <a:t> is usually identified, draining directly into the superior </a:t>
            </a:r>
            <a:r>
              <a:rPr lang="en-US" sz="3000" dirty="0" err="1" smtClean="0"/>
              <a:t>sagittal</a:t>
            </a:r>
            <a:r>
              <a:rPr lang="en-US" sz="3000" dirty="0" smtClean="0"/>
              <a:t> sinus.</a:t>
            </a:r>
          </a:p>
          <a:p>
            <a:endParaRPr lang="en-US" dirty="0"/>
          </a:p>
        </p:txBody>
      </p:sp>
    </p:spTree>
  </p:cSld>
  <p:clrMapOvr>
    <a:masterClrMapping/>
  </p:clrMapOvr>
  <p:transition>
    <p:diamon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chemeClr val="tx1"/>
                </a:solidFill>
              </a:rPr>
              <a:t>  </a:t>
            </a:r>
            <a:r>
              <a:rPr lang="en-US" sz="4400" b="1" dirty="0" err="1" smtClean="0">
                <a:solidFill>
                  <a:schemeClr val="tx1"/>
                </a:solidFill>
              </a:rPr>
              <a:t>Intercavernous</a:t>
            </a:r>
            <a:r>
              <a:rPr lang="en-US" sz="4400" b="1" dirty="0" smtClean="0">
                <a:solidFill>
                  <a:schemeClr val="tx1"/>
                </a:solidFill>
              </a:rPr>
              <a:t> sinus</a:t>
            </a:r>
            <a:endParaRPr lang="en-US" sz="4400" b="1" dirty="0">
              <a:solidFill>
                <a:schemeClr val="tx1"/>
              </a:solidFill>
            </a:endParaRPr>
          </a:p>
        </p:txBody>
      </p:sp>
      <p:sp>
        <p:nvSpPr>
          <p:cNvPr id="3" name="Content Placeholder 2"/>
          <p:cNvSpPr>
            <a:spLocks noGrp="1"/>
          </p:cNvSpPr>
          <p:nvPr>
            <p:ph sz="quarter" idx="1"/>
          </p:nvPr>
        </p:nvSpPr>
        <p:spPr/>
        <p:txBody>
          <a:bodyPr/>
          <a:lstStyle/>
          <a:p>
            <a:r>
              <a:rPr lang="en-US" sz="3200" dirty="0" smtClean="0"/>
              <a:t>The </a:t>
            </a:r>
            <a:r>
              <a:rPr lang="en-US" sz="3200" b="1" dirty="0" err="1" smtClean="0"/>
              <a:t>intercavernous</a:t>
            </a:r>
            <a:r>
              <a:rPr lang="en-US" sz="3200" b="1" dirty="0" smtClean="0"/>
              <a:t> sinus</a:t>
            </a:r>
            <a:r>
              <a:rPr lang="en-US" sz="3200" dirty="0" smtClean="0"/>
              <a:t> (anterior and posterior) are </a:t>
            </a:r>
            <a:r>
              <a:rPr lang="en-US" sz="3200" dirty="0" err="1" smtClean="0">
                <a:hlinkClick r:id="rId2"/>
              </a:rPr>
              <a:t>dural</a:t>
            </a:r>
            <a:r>
              <a:rPr lang="en-US" sz="3200" dirty="0" smtClean="0">
                <a:hlinkClick r:id="rId2"/>
              </a:rPr>
              <a:t> venous sinuses</a:t>
            </a:r>
            <a:r>
              <a:rPr lang="en-US" sz="3200" dirty="0" smtClean="0"/>
              <a:t> and connect the left and right </a:t>
            </a:r>
            <a:r>
              <a:rPr lang="en-US" sz="3200" dirty="0" smtClean="0">
                <a:hlinkClick r:id="rId3"/>
              </a:rPr>
              <a:t>cavernous sinuses</a:t>
            </a:r>
            <a:r>
              <a:rPr lang="en-US" sz="3200" dirty="0" smtClean="0"/>
              <a:t>, along with the </a:t>
            </a:r>
            <a:r>
              <a:rPr lang="en-US" sz="3200" dirty="0" smtClean="0">
                <a:hlinkClick r:id="rId4"/>
              </a:rPr>
              <a:t>basilar sinus (plexus)</a:t>
            </a:r>
            <a:r>
              <a:rPr lang="en-US" sz="3200" dirty="0" smtClean="0"/>
              <a:t>. </a:t>
            </a:r>
          </a:p>
          <a:p>
            <a:pPr>
              <a:buNone/>
            </a:pPr>
            <a:endParaRPr lang="en-US" sz="3200" dirty="0" smtClean="0"/>
          </a:p>
          <a:p>
            <a:r>
              <a:rPr lang="en-US" sz="3200" dirty="0" smtClean="0"/>
              <a:t>They lie in the anterior and posterior borders of the </a:t>
            </a:r>
            <a:r>
              <a:rPr lang="en-US" sz="3200" dirty="0" err="1" smtClean="0">
                <a:hlinkClick r:id="rId5"/>
              </a:rPr>
              <a:t>diaphragma</a:t>
            </a:r>
            <a:r>
              <a:rPr lang="en-US" sz="3200" dirty="0" smtClean="0">
                <a:hlinkClick r:id="rId5"/>
              </a:rPr>
              <a:t> </a:t>
            </a:r>
            <a:r>
              <a:rPr lang="en-US" sz="3200" dirty="0" err="1" smtClean="0">
                <a:hlinkClick r:id="rId5"/>
              </a:rPr>
              <a:t>sellae</a:t>
            </a:r>
            <a:r>
              <a:rPr lang="en-US" dirty="0" smtClean="0"/>
              <a:t>. </a:t>
            </a:r>
            <a:endParaRPr lang="en-US" dirty="0"/>
          </a:p>
        </p:txBody>
      </p:sp>
    </p:spTree>
  </p:cSld>
  <p:clrMapOvr>
    <a:masterClrMapping/>
  </p:clrMapOvr>
  <p:transition>
    <p:diamon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chemeClr val="tx1"/>
                </a:solidFill>
              </a:rPr>
              <a:t>  Transverse sinus</a:t>
            </a:r>
            <a:endParaRPr lang="en-US" sz="5400" b="1" dirty="0">
              <a:solidFill>
                <a:schemeClr val="tx1"/>
              </a:solidFill>
            </a:endParaRPr>
          </a:p>
        </p:txBody>
      </p:sp>
      <p:sp>
        <p:nvSpPr>
          <p:cNvPr id="3" name="Content Placeholder 2"/>
          <p:cNvSpPr>
            <a:spLocks noGrp="1"/>
          </p:cNvSpPr>
          <p:nvPr>
            <p:ph sz="quarter" idx="1"/>
          </p:nvPr>
        </p:nvSpPr>
        <p:spPr/>
        <p:txBody>
          <a:bodyPr>
            <a:normAutofit/>
          </a:bodyPr>
          <a:lstStyle/>
          <a:p>
            <a:r>
              <a:rPr lang="en-US" sz="2800" dirty="0" smtClean="0"/>
              <a:t>The </a:t>
            </a:r>
            <a:r>
              <a:rPr lang="en-US" sz="2800" b="1" dirty="0" smtClean="0"/>
              <a:t>transverse sinus</a:t>
            </a:r>
            <a:r>
              <a:rPr lang="en-US" sz="2800" dirty="0" smtClean="0"/>
              <a:t> is one of the </a:t>
            </a:r>
            <a:r>
              <a:rPr lang="en-US" sz="2800" dirty="0" err="1" smtClean="0">
                <a:hlinkClick r:id="rId2"/>
              </a:rPr>
              <a:t>dural</a:t>
            </a:r>
            <a:r>
              <a:rPr lang="en-US" sz="2800" dirty="0" smtClean="0">
                <a:hlinkClick r:id="rId2"/>
              </a:rPr>
              <a:t> venous sinuses</a:t>
            </a:r>
            <a:r>
              <a:rPr lang="en-US" sz="2800" dirty="0" smtClean="0"/>
              <a:t> and drains the </a:t>
            </a:r>
            <a:r>
              <a:rPr lang="en-US" sz="2800" dirty="0" smtClean="0">
                <a:hlinkClick r:id="rId3"/>
              </a:rPr>
              <a:t>superior </a:t>
            </a:r>
            <a:r>
              <a:rPr lang="en-US" sz="2800" dirty="0" err="1" smtClean="0">
                <a:hlinkClick r:id="rId3"/>
              </a:rPr>
              <a:t>sagittal</a:t>
            </a:r>
            <a:r>
              <a:rPr lang="en-US" sz="2800" dirty="0" smtClean="0">
                <a:hlinkClick r:id="rId3"/>
              </a:rPr>
              <a:t> sinus</a:t>
            </a:r>
            <a:r>
              <a:rPr lang="en-US" sz="2800" dirty="0" smtClean="0"/>
              <a:t> and  the </a:t>
            </a:r>
            <a:r>
              <a:rPr lang="en-US" sz="2800" dirty="0" smtClean="0">
                <a:hlinkClick r:id="rId4"/>
              </a:rPr>
              <a:t>straight sinus</a:t>
            </a:r>
            <a:r>
              <a:rPr lang="en-US" sz="2800" dirty="0" smtClean="0"/>
              <a:t>, and empties into the </a:t>
            </a:r>
            <a:r>
              <a:rPr lang="en-US" sz="2800" dirty="0" smtClean="0">
                <a:hlinkClick r:id="rId5"/>
              </a:rPr>
              <a:t>sigmoid sinus</a:t>
            </a:r>
            <a:r>
              <a:rPr lang="en-US" sz="2800" dirty="0" smtClean="0"/>
              <a:t> which in turn reaches the </a:t>
            </a:r>
            <a:r>
              <a:rPr lang="en-US" sz="2800" dirty="0" smtClean="0">
                <a:hlinkClick r:id="rId6"/>
              </a:rPr>
              <a:t>jugular bulb</a:t>
            </a:r>
            <a:r>
              <a:rPr lang="en-US" sz="2800" dirty="0" smtClean="0"/>
              <a:t>.</a:t>
            </a:r>
          </a:p>
          <a:p>
            <a:pPr>
              <a:buNone/>
            </a:pPr>
            <a:endParaRPr lang="en-US" sz="2800" dirty="0" smtClean="0"/>
          </a:p>
          <a:p>
            <a:r>
              <a:rPr lang="en-US" sz="2800" dirty="0" smtClean="0"/>
              <a:t>The two transverse sinuses arise at the confluence of the three afore mentioned sinuses at the </a:t>
            </a:r>
            <a:r>
              <a:rPr lang="en-US" sz="2800" i="1" dirty="0" err="1" smtClean="0"/>
              <a:t>torcula</a:t>
            </a:r>
            <a:r>
              <a:rPr lang="en-US" sz="2800" i="1" dirty="0" smtClean="0"/>
              <a:t> </a:t>
            </a:r>
            <a:r>
              <a:rPr lang="en-US" sz="2800" i="1" dirty="0" err="1" smtClean="0"/>
              <a:t>herophili</a:t>
            </a:r>
            <a:r>
              <a:rPr lang="en-US" sz="2800" dirty="0" smtClean="0"/>
              <a:t> or </a:t>
            </a:r>
            <a:r>
              <a:rPr lang="en-US" sz="2800" dirty="0" smtClean="0">
                <a:hlinkClick r:id="rId7"/>
              </a:rPr>
              <a:t>confluence of sinuses</a:t>
            </a:r>
            <a:r>
              <a:rPr lang="en-US" sz="2800" dirty="0" smtClean="0"/>
              <a:t>.</a:t>
            </a:r>
          </a:p>
          <a:p>
            <a:pPr lvl="4">
              <a:buNone/>
            </a:pPr>
            <a:endParaRPr lang="en-US" dirty="0" smtClean="0"/>
          </a:p>
          <a:p>
            <a:endParaRPr lang="en-US" dirty="0"/>
          </a:p>
        </p:txBody>
      </p:sp>
    </p:spTree>
  </p:cSld>
  <p:clrMapOvr>
    <a:masterClrMapping/>
  </p:clrMapOvr>
  <p:transition>
    <p:diamon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sz="quarter" idx="1"/>
          </p:nvPr>
        </p:nvPicPr>
        <p:blipFill>
          <a:blip r:embed="rId2" cstate="print"/>
          <a:srcRect/>
          <a:stretch>
            <a:fillRect/>
          </a:stretch>
        </p:blipFill>
        <p:spPr bwMode="auto">
          <a:xfrm>
            <a:off x="0" y="0"/>
            <a:ext cx="9144000" cy="6858001"/>
          </a:xfrm>
          <a:prstGeom prst="rect">
            <a:avLst/>
          </a:prstGeom>
          <a:noFill/>
          <a:ln w="9525">
            <a:noFill/>
            <a:miter lim="800000"/>
            <a:headEnd/>
            <a:tailEnd/>
          </a:ln>
          <a:effectLst/>
        </p:spPr>
      </p:pic>
      <p:cxnSp>
        <p:nvCxnSpPr>
          <p:cNvPr id="5" name="Straight Connector 4"/>
          <p:cNvCxnSpPr/>
          <p:nvPr/>
        </p:nvCxnSpPr>
        <p:spPr>
          <a:xfrm>
            <a:off x="4953000" y="4191000"/>
            <a:ext cx="22098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010400" y="4191000"/>
            <a:ext cx="2133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TRANSVERESE SINUS</a:t>
            </a:r>
            <a:endParaRPr lang="en-US" dirty="0"/>
          </a:p>
        </p:txBody>
      </p:sp>
      <p:cxnSp>
        <p:nvCxnSpPr>
          <p:cNvPr id="9" name="Straight Connector 8"/>
          <p:cNvCxnSpPr/>
          <p:nvPr/>
        </p:nvCxnSpPr>
        <p:spPr>
          <a:xfrm flipV="1">
            <a:off x="4114800" y="1066800"/>
            <a:ext cx="27432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705600" y="609600"/>
            <a:ext cx="2133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SUPERIOR SAGGITAL SINUS</a:t>
            </a:r>
            <a:endParaRPr lang="en-US" dirty="0"/>
          </a:p>
        </p:txBody>
      </p:sp>
    </p:spTree>
  </p:cSld>
  <p:clrMapOvr>
    <a:masterClrMapping/>
  </p:clrMapOvr>
  <p:transition>
    <p:diamon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solidFill>
                  <a:schemeClr val="tx1"/>
                </a:solidFill>
              </a:rPr>
              <a:t>  Sigmoid sinus</a:t>
            </a:r>
            <a:endParaRPr lang="en-US" sz="6600" b="1" dirty="0">
              <a:solidFill>
                <a:schemeClr val="tx1"/>
              </a:solidFill>
            </a:endParaRPr>
          </a:p>
        </p:txBody>
      </p:sp>
      <p:sp>
        <p:nvSpPr>
          <p:cNvPr id="3" name="Content Placeholder 2"/>
          <p:cNvSpPr>
            <a:spLocks noGrp="1"/>
          </p:cNvSpPr>
          <p:nvPr>
            <p:ph sz="quarter" idx="1"/>
          </p:nvPr>
        </p:nvSpPr>
        <p:spPr>
          <a:xfrm>
            <a:off x="457200" y="1295400"/>
            <a:ext cx="8305800" cy="5562600"/>
          </a:xfrm>
        </p:spPr>
        <p:txBody>
          <a:bodyPr>
            <a:noAutofit/>
          </a:bodyPr>
          <a:lstStyle/>
          <a:p>
            <a:r>
              <a:rPr lang="en-US" sz="2800" dirty="0" smtClean="0"/>
              <a:t>The </a:t>
            </a:r>
            <a:r>
              <a:rPr lang="en-US" sz="2800" b="1" dirty="0" smtClean="0"/>
              <a:t>sigmoid sinus</a:t>
            </a:r>
            <a:r>
              <a:rPr lang="en-US" sz="2800" dirty="0" smtClean="0"/>
              <a:t> is a paired sinuses.</a:t>
            </a:r>
          </a:p>
          <a:p>
            <a:r>
              <a:rPr lang="en-US" sz="2800" dirty="0" smtClean="0"/>
              <a:t> It is the continuation of the </a:t>
            </a:r>
            <a:r>
              <a:rPr lang="en-US" sz="2800" dirty="0" smtClean="0">
                <a:hlinkClick r:id="rId2"/>
              </a:rPr>
              <a:t>transverse sinus</a:t>
            </a:r>
            <a:r>
              <a:rPr lang="en-US" sz="2800" dirty="0" smtClean="0"/>
              <a:t> (which is similarly variable in size) and becomes the sigmoid sinus as the </a:t>
            </a:r>
            <a:r>
              <a:rPr lang="en-US" sz="2800" dirty="0" err="1" smtClean="0"/>
              <a:t>tentorium</a:t>
            </a:r>
            <a:r>
              <a:rPr lang="en-US" sz="2800" dirty="0" smtClean="0"/>
              <a:t> ends.</a:t>
            </a:r>
          </a:p>
          <a:p>
            <a:r>
              <a:rPr lang="en-US" sz="2800" dirty="0" smtClean="0"/>
              <a:t> It is here that the sinus receives the </a:t>
            </a:r>
            <a:r>
              <a:rPr lang="en-US" sz="2800" dirty="0" smtClean="0">
                <a:hlinkClick r:id="rId3"/>
              </a:rPr>
              <a:t>superior </a:t>
            </a:r>
            <a:r>
              <a:rPr lang="en-US" sz="2800" dirty="0" err="1" smtClean="0">
                <a:hlinkClick r:id="rId3"/>
              </a:rPr>
              <a:t>petrosal</a:t>
            </a:r>
            <a:r>
              <a:rPr lang="en-US" sz="2800" dirty="0" smtClean="0">
                <a:hlinkClick r:id="rId3"/>
              </a:rPr>
              <a:t> sinus.</a:t>
            </a:r>
            <a:endParaRPr lang="en-US" sz="2800" dirty="0" smtClean="0"/>
          </a:p>
          <a:p>
            <a:r>
              <a:rPr lang="en-US" sz="2800" dirty="0" smtClean="0"/>
              <a:t>It passes inferiorly in an S shaped groove </a:t>
            </a:r>
            <a:r>
              <a:rPr lang="en-US" sz="2800" dirty="0" err="1" smtClean="0"/>
              <a:t>posteromedial</a:t>
            </a:r>
            <a:r>
              <a:rPr lang="en-US" sz="2800" dirty="0" smtClean="0"/>
              <a:t> to the </a:t>
            </a:r>
            <a:r>
              <a:rPr lang="en-US" sz="2800" dirty="0" smtClean="0">
                <a:hlinkClick r:id="rId4"/>
              </a:rPr>
              <a:t>mastoid air-cells</a:t>
            </a:r>
            <a:r>
              <a:rPr lang="en-US" sz="2800" dirty="0" smtClean="0"/>
              <a:t> to </a:t>
            </a:r>
            <a:r>
              <a:rPr lang="en-US" sz="2800" dirty="0" err="1" smtClean="0"/>
              <a:t>the</a:t>
            </a:r>
            <a:r>
              <a:rPr lang="en-US" sz="2800" dirty="0" err="1" smtClean="0">
                <a:hlinkClick r:id="rId5"/>
              </a:rPr>
              <a:t>jugular</a:t>
            </a:r>
            <a:r>
              <a:rPr lang="en-US" sz="2800" dirty="0" smtClean="0">
                <a:hlinkClick r:id="rId5"/>
              </a:rPr>
              <a:t> foramen</a:t>
            </a:r>
            <a:r>
              <a:rPr lang="en-US" sz="2800" dirty="0" smtClean="0"/>
              <a:t>, where it ends in the </a:t>
            </a:r>
            <a:r>
              <a:rPr lang="en-US" sz="2800" dirty="0" smtClean="0">
                <a:hlinkClick r:id="rId6"/>
              </a:rPr>
              <a:t>jugular bulb</a:t>
            </a:r>
            <a:r>
              <a:rPr lang="en-US" sz="2800" dirty="0" smtClean="0"/>
              <a:t>, in the posterior half of the foramen (pars </a:t>
            </a:r>
            <a:r>
              <a:rPr lang="en-US" sz="2800" dirty="0" err="1" smtClean="0"/>
              <a:t>vascularis</a:t>
            </a:r>
            <a:r>
              <a:rPr lang="en-US" sz="2800" dirty="0" smtClean="0"/>
              <a:t>).</a:t>
            </a:r>
          </a:p>
          <a:p>
            <a:endParaRPr lang="en-US" dirty="0"/>
          </a:p>
        </p:txBody>
      </p:sp>
    </p:spTree>
  </p:cSld>
  <p:clrMapOvr>
    <a:masterClrMapping/>
  </p:clrMapOvr>
  <p:transition>
    <p:diamon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sz="4400" b="1" dirty="0" smtClean="0">
                <a:solidFill>
                  <a:schemeClr val="tx1"/>
                </a:solidFill>
              </a:rPr>
              <a:t>Inferior </a:t>
            </a:r>
            <a:r>
              <a:rPr lang="en-US" sz="4400" b="1" dirty="0" err="1" smtClean="0">
                <a:solidFill>
                  <a:schemeClr val="tx1"/>
                </a:solidFill>
              </a:rPr>
              <a:t>petrosal</a:t>
            </a:r>
            <a:r>
              <a:rPr lang="en-US" sz="4400" b="1" dirty="0" smtClean="0">
                <a:solidFill>
                  <a:schemeClr val="tx1"/>
                </a:solidFill>
              </a:rPr>
              <a:t> sinus</a:t>
            </a:r>
            <a:endParaRPr lang="en-US" b="1" dirty="0">
              <a:solidFill>
                <a:schemeClr val="tx1"/>
              </a:solidFill>
            </a:endParaRPr>
          </a:p>
        </p:txBody>
      </p:sp>
      <p:sp>
        <p:nvSpPr>
          <p:cNvPr id="3" name="Content Placeholder 2"/>
          <p:cNvSpPr>
            <a:spLocks noGrp="1"/>
          </p:cNvSpPr>
          <p:nvPr>
            <p:ph sz="quarter" idx="1"/>
          </p:nvPr>
        </p:nvSpPr>
        <p:spPr/>
        <p:txBody>
          <a:bodyPr>
            <a:normAutofit lnSpcReduction="10000"/>
          </a:bodyPr>
          <a:lstStyle/>
          <a:p>
            <a:r>
              <a:rPr lang="en-US" sz="2800" dirty="0" smtClean="0"/>
              <a:t>The </a:t>
            </a:r>
            <a:r>
              <a:rPr lang="en-US" sz="2800" b="1" dirty="0" smtClean="0"/>
              <a:t>inferior </a:t>
            </a:r>
            <a:r>
              <a:rPr lang="en-US" sz="2800" b="1" dirty="0" err="1" smtClean="0"/>
              <a:t>petrosal</a:t>
            </a:r>
            <a:r>
              <a:rPr lang="en-US" sz="2800" b="1" dirty="0" smtClean="0"/>
              <a:t> sinus</a:t>
            </a:r>
            <a:r>
              <a:rPr lang="en-US" sz="2800" dirty="0" smtClean="0"/>
              <a:t> is one of the </a:t>
            </a:r>
            <a:r>
              <a:rPr lang="en-US" sz="2800" dirty="0" err="1" smtClean="0">
                <a:hlinkClick r:id="rId2"/>
              </a:rPr>
              <a:t>dural</a:t>
            </a:r>
            <a:r>
              <a:rPr lang="en-US" sz="2800" dirty="0" smtClean="0">
                <a:hlinkClick r:id="rId2"/>
              </a:rPr>
              <a:t> venous sinuses</a:t>
            </a:r>
            <a:r>
              <a:rPr lang="en-US" sz="2800" dirty="0" smtClean="0"/>
              <a:t>. It is often a plexus of venous channels rather than a true sinus and drains blood from the </a:t>
            </a:r>
            <a:r>
              <a:rPr lang="en-US" sz="2800" dirty="0" smtClean="0">
                <a:hlinkClick r:id="rId3"/>
              </a:rPr>
              <a:t>cavernous sinus</a:t>
            </a:r>
            <a:r>
              <a:rPr lang="en-US" sz="2800" dirty="0" smtClean="0"/>
              <a:t> to the </a:t>
            </a:r>
            <a:r>
              <a:rPr lang="en-US" sz="2800" dirty="0" smtClean="0">
                <a:hlinkClick r:id="rId4"/>
              </a:rPr>
              <a:t>jugular foramen</a:t>
            </a:r>
            <a:r>
              <a:rPr lang="en-US" sz="2800" dirty="0" smtClean="0"/>
              <a:t> (pars nervosa) </a:t>
            </a:r>
          </a:p>
          <a:p>
            <a:r>
              <a:rPr lang="en-US" sz="2800" dirty="0" smtClean="0"/>
              <a:t>It runs in a shallow groove between the </a:t>
            </a:r>
            <a:r>
              <a:rPr lang="en-US" sz="2800" dirty="0" err="1" smtClean="0">
                <a:hlinkClick r:id="rId5"/>
              </a:rPr>
              <a:t>petrous</a:t>
            </a:r>
            <a:r>
              <a:rPr lang="en-US" sz="2800" dirty="0" smtClean="0">
                <a:hlinkClick r:id="rId5"/>
              </a:rPr>
              <a:t> temporal bone</a:t>
            </a:r>
            <a:r>
              <a:rPr lang="en-US" sz="2800" dirty="0" smtClean="0"/>
              <a:t> and </a:t>
            </a:r>
            <a:r>
              <a:rPr lang="en-US" sz="2800" dirty="0" smtClean="0">
                <a:hlinkClick r:id="rId6"/>
              </a:rPr>
              <a:t>basilar occipital bone</a:t>
            </a:r>
            <a:r>
              <a:rPr lang="en-US" sz="2800" dirty="0" smtClean="0"/>
              <a:t>(on either side of the </a:t>
            </a:r>
            <a:r>
              <a:rPr lang="en-US" sz="2800" dirty="0" err="1" smtClean="0">
                <a:hlinkClick r:id="rId7"/>
              </a:rPr>
              <a:t>clivus</a:t>
            </a:r>
            <a:r>
              <a:rPr lang="en-US" sz="2800" dirty="0" smtClean="0"/>
              <a:t>).</a:t>
            </a:r>
          </a:p>
          <a:p>
            <a:r>
              <a:rPr lang="en-US" sz="2800" dirty="0" smtClean="0"/>
              <a:t> It is connected across the midline by the </a:t>
            </a:r>
            <a:r>
              <a:rPr lang="en-US" sz="2800" dirty="0" smtClean="0">
                <a:hlinkClick r:id="rId8"/>
              </a:rPr>
              <a:t>basilar plexus</a:t>
            </a:r>
            <a:r>
              <a:rPr lang="en-US" sz="2800" dirty="0" smtClean="0"/>
              <a:t>.</a:t>
            </a:r>
          </a:p>
          <a:p>
            <a:endParaRPr lang="en-US" dirty="0"/>
          </a:p>
        </p:txBody>
      </p:sp>
    </p:spTree>
  </p:cSld>
  <p:clrMapOvr>
    <a:masterClrMapping/>
  </p:clrMapOvr>
  <p:transition>
    <p:diamon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sz="quarter" idx="1"/>
          </p:nvPr>
        </p:nvPicPr>
        <p:blipFill>
          <a:blip r:embed="rId2"/>
          <a:srcRect l="8939" b="1360"/>
          <a:stretch>
            <a:fillRect/>
          </a:stretch>
        </p:blipFill>
        <p:spPr bwMode="auto">
          <a:xfrm>
            <a:off x="457200" y="0"/>
            <a:ext cx="8305800" cy="6858000"/>
          </a:xfrm>
          <a:prstGeom prst="rect">
            <a:avLst/>
          </a:prstGeom>
          <a:noFill/>
          <a:ln w="9525">
            <a:noFill/>
            <a:miter lim="800000"/>
            <a:headEnd/>
            <a:tailEnd/>
          </a:ln>
          <a:effectLst/>
        </p:spPr>
      </p:pic>
    </p:spTree>
  </p:cSld>
  <p:clrMapOvr>
    <a:masterClrMapping/>
  </p:clrMapOvr>
  <p:transition>
    <p:diamon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838200"/>
          </a:xfrm>
        </p:spPr>
        <p:txBody>
          <a:bodyPr>
            <a:noAutofit/>
          </a:bodyPr>
          <a:lstStyle/>
          <a:p>
            <a:r>
              <a:rPr lang="en-US" sz="4000" dirty="0" smtClean="0"/>
              <a:t>    </a:t>
            </a:r>
            <a:r>
              <a:rPr lang="en-US" sz="4800" dirty="0" smtClean="0">
                <a:solidFill>
                  <a:schemeClr val="tx1"/>
                </a:solidFill>
              </a:rPr>
              <a:t>introduction </a:t>
            </a:r>
            <a:endParaRPr lang="en-US" sz="4800" dirty="0">
              <a:solidFill>
                <a:schemeClr val="tx1"/>
              </a:solidFill>
            </a:endParaRPr>
          </a:p>
        </p:txBody>
      </p:sp>
      <p:sp>
        <p:nvSpPr>
          <p:cNvPr id="3" name="Subtitle 2"/>
          <p:cNvSpPr>
            <a:spLocks noGrp="1"/>
          </p:cNvSpPr>
          <p:nvPr>
            <p:ph type="subTitle" idx="1"/>
          </p:nvPr>
        </p:nvSpPr>
        <p:spPr>
          <a:xfrm>
            <a:off x="0" y="838200"/>
            <a:ext cx="9144000" cy="6019800"/>
          </a:xfrm>
        </p:spPr>
        <p:txBody>
          <a:bodyPr>
            <a:noAutofit/>
          </a:bodyPr>
          <a:lstStyle/>
          <a:p>
            <a:pPr>
              <a:buFont typeface="Wingdings" pitchFamily="2" charset="2"/>
              <a:buChar char="v"/>
            </a:pPr>
            <a:r>
              <a:rPr lang="en-US" sz="2400" dirty="0" smtClean="0">
                <a:solidFill>
                  <a:schemeClr val="tx1"/>
                </a:solidFill>
              </a:rPr>
              <a:t>The cerebral venous system, somewhat unlike the majority of the rest of the body, does not even remotely follow the </a:t>
            </a:r>
            <a:r>
              <a:rPr lang="en-US" sz="2400" dirty="0" smtClean="0">
                <a:solidFill>
                  <a:schemeClr val="tx1"/>
                </a:solidFill>
                <a:hlinkClick r:id="rId2"/>
              </a:rPr>
              <a:t>cerebral arterial system</a:t>
            </a:r>
            <a:r>
              <a:rPr lang="en-US" sz="2400" dirty="0" smtClean="0">
                <a:solidFill>
                  <a:schemeClr val="tx1"/>
                </a:solidFill>
              </a:rPr>
              <a:t>.</a:t>
            </a:r>
          </a:p>
          <a:p>
            <a:pPr>
              <a:buFont typeface="Wingdings" pitchFamily="2" charset="2"/>
              <a:buChar char="v"/>
            </a:pPr>
            <a:r>
              <a:rPr lang="en-US" sz="2400" dirty="0" smtClean="0">
                <a:solidFill>
                  <a:schemeClr val="tx1"/>
                </a:solidFill>
              </a:rPr>
              <a:t>Cerebral veins have thin walls with no muscular tissue and possess no valves. They emerge from the brain and lie in the subarachnoid space, coursing over the surface of the brain, aggregating into larger channels until they pierce the </a:t>
            </a:r>
            <a:r>
              <a:rPr lang="en-US" sz="2400" dirty="0" err="1" smtClean="0">
                <a:solidFill>
                  <a:schemeClr val="tx1"/>
                </a:solidFill>
                <a:hlinkClick r:id="rId3"/>
              </a:rPr>
              <a:t>arachnoid</a:t>
            </a:r>
            <a:r>
              <a:rPr lang="en-US" sz="2400" dirty="0" smtClean="0">
                <a:solidFill>
                  <a:schemeClr val="tx1"/>
                </a:solidFill>
                <a:hlinkClick r:id="rId3"/>
              </a:rPr>
              <a:t> mater</a:t>
            </a:r>
            <a:r>
              <a:rPr lang="en-US" sz="2400" dirty="0" smtClean="0">
                <a:solidFill>
                  <a:schemeClr val="tx1"/>
                </a:solidFill>
              </a:rPr>
              <a:t> and the </a:t>
            </a:r>
            <a:r>
              <a:rPr lang="en-US" sz="2400" dirty="0" err="1" smtClean="0">
                <a:solidFill>
                  <a:schemeClr val="tx1"/>
                </a:solidFill>
              </a:rPr>
              <a:t>meningeal</a:t>
            </a:r>
            <a:r>
              <a:rPr lang="en-US" sz="2400" dirty="0" smtClean="0">
                <a:solidFill>
                  <a:schemeClr val="tx1"/>
                </a:solidFill>
              </a:rPr>
              <a:t> layer of the </a:t>
            </a:r>
            <a:r>
              <a:rPr lang="en-US" sz="2400" dirty="0" err="1" smtClean="0">
                <a:solidFill>
                  <a:schemeClr val="tx1"/>
                </a:solidFill>
                <a:hlinkClick r:id="rId4"/>
              </a:rPr>
              <a:t>dura</a:t>
            </a:r>
            <a:r>
              <a:rPr lang="en-US" sz="2400" dirty="0" smtClean="0">
                <a:solidFill>
                  <a:schemeClr val="tx1"/>
                </a:solidFill>
                <a:hlinkClick r:id="rId4"/>
              </a:rPr>
              <a:t> mater</a:t>
            </a:r>
            <a:r>
              <a:rPr lang="en-US" sz="2400" dirty="0" smtClean="0">
                <a:solidFill>
                  <a:schemeClr val="tx1"/>
                </a:solidFill>
              </a:rPr>
              <a:t> and drain into the </a:t>
            </a:r>
            <a:r>
              <a:rPr lang="en-US" sz="2400" dirty="0" err="1" smtClean="0">
                <a:solidFill>
                  <a:schemeClr val="tx1"/>
                </a:solidFill>
                <a:hlinkClick r:id="rId5"/>
              </a:rPr>
              <a:t>dural</a:t>
            </a:r>
            <a:r>
              <a:rPr lang="en-US" sz="2400" dirty="0" smtClean="0">
                <a:solidFill>
                  <a:schemeClr val="tx1"/>
                </a:solidFill>
                <a:hlinkClick r:id="rId5"/>
              </a:rPr>
              <a:t> venous sinuses</a:t>
            </a:r>
            <a:r>
              <a:rPr lang="en-US" sz="2400" dirty="0" smtClean="0">
                <a:solidFill>
                  <a:schemeClr val="tx1"/>
                </a:solidFill>
              </a:rPr>
              <a:t>.</a:t>
            </a:r>
          </a:p>
          <a:p>
            <a:pPr>
              <a:buFont typeface="Wingdings" pitchFamily="2" charset="2"/>
              <a:buChar char="v"/>
            </a:pPr>
            <a:r>
              <a:rPr lang="en-US" sz="2400" dirty="0" smtClean="0">
                <a:solidFill>
                  <a:schemeClr val="tx1"/>
                </a:solidFill>
              </a:rPr>
              <a:t>The whole system may be divided into a number of sections:</a:t>
            </a:r>
          </a:p>
          <a:p>
            <a:r>
              <a:rPr lang="en-US" sz="2400" dirty="0" smtClean="0">
                <a:solidFill>
                  <a:srgbClr val="7030A0"/>
                </a:solidFill>
              </a:rPr>
              <a:t>cerebral veins </a:t>
            </a:r>
          </a:p>
          <a:p>
            <a:r>
              <a:rPr lang="en-US" sz="2400" dirty="0" smtClean="0">
                <a:hlinkClick r:id="rId6"/>
              </a:rPr>
              <a:t>superficial </a:t>
            </a:r>
            <a:endParaRPr lang="en-US" sz="2400" dirty="0" smtClean="0"/>
          </a:p>
          <a:p>
            <a:r>
              <a:rPr lang="en-US" sz="2400" dirty="0" smtClean="0">
                <a:hlinkClick r:id="rId7"/>
              </a:rPr>
              <a:t>deep</a:t>
            </a:r>
            <a:endParaRPr lang="en-US" sz="2400" dirty="0" smtClean="0"/>
          </a:p>
          <a:p>
            <a:r>
              <a:rPr lang="en-US" sz="2400" dirty="0" err="1" smtClean="0">
                <a:solidFill>
                  <a:srgbClr val="7030A0"/>
                </a:solidFill>
              </a:rPr>
              <a:t>dural</a:t>
            </a:r>
            <a:r>
              <a:rPr lang="en-US" sz="2400" dirty="0" smtClean="0">
                <a:solidFill>
                  <a:srgbClr val="7030A0"/>
                </a:solidFill>
              </a:rPr>
              <a:t> venous sinuses</a:t>
            </a:r>
          </a:p>
          <a:p>
            <a:endParaRPr lang="en-US" sz="2400" dirty="0"/>
          </a:p>
        </p:txBody>
      </p:sp>
    </p:spTree>
  </p:cSld>
  <p:clrMapOvr>
    <a:masterClrMapping/>
  </p:clrMapOvr>
  <p:transition>
    <p:diamon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chemeClr val="tx1"/>
                </a:solidFill>
              </a:rPr>
              <a:t>Superior </a:t>
            </a:r>
            <a:r>
              <a:rPr lang="en-US" sz="4000" b="1" dirty="0" err="1" smtClean="0">
                <a:solidFill>
                  <a:schemeClr val="tx1"/>
                </a:solidFill>
              </a:rPr>
              <a:t>petrosal</a:t>
            </a:r>
            <a:r>
              <a:rPr lang="en-US" sz="4000" b="1" dirty="0" smtClean="0">
                <a:solidFill>
                  <a:schemeClr val="tx1"/>
                </a:solidFill>
              </a:rPr>
              <a:t> sinus</a:t>
            </a:r>
            <a:endParaRPr lang="en-US" sz="4000" b="1" dirty="0">
              <a:solidFill>
                <a:schemeClr val="tx1"/>
              </a:solidFill>
            </a:endParaRPr>
          </a:p>
        </p:txBody>
      </p:sp>
      <p:sp>
        <p:nvSpPr>
          <p:cNvPr id="3" name="Content Placeholder 2"/>
          <p:cNvSpPr>
            <a:spLocks noGrp="1"/>
          </p:cNvSpPr>
          <p:nvPr>
            <p:ph sz="quarter" idx="1"/>
          </p:nvPr>
        </p:nvSpPr>
        <p:spPr/>
        <p:txBody>
          <a:bodyPr/>
          <a:lstStyle/>
          <a:p>
            <a:r>
              <a:rPr lang="en-US" dirty="0" smtClean="0"/>
              <a:t>The </a:t>
            </a:r>
            <a:r>
              <a:rPr lang="en-US" b="1" dirty="0" smtClean="0"/>
              <a:t>superior </a:t>
            </a:r>
            <a:r>
              <a:rPr lang="en-US" b="1" dirty="0" err="1" smtClean="0"/>
              <a:t>petrosal</a:t>
            </a:r>
            <a:r>
              <a:rPr lang="en-US" b="1" dirty="0" smtClean="0"/>
              <a:t> sinus</a:t>
            </a:r>
            <a:r>
              <a:rPr lang="en-US" dirty="0" smtClean="0"/>
              <a:t> is one of the </a:t>
            </a:r>
            <a:r>
              <a:rPr lang="en-US" dirty="0" err="1" smtClean="0">
                <a:hlinkClick r:id="rId2"/>
              </a:rPr>
              <a:t>dural</a:t>
            </a:r>
            <a:r>
              <a:rPr lang="en-US" dirty="0" smtClean="0">
                <a:hlinkClick r:id="rId2"/>
              </a:rPr>
              <a:t> venous sinuses</a:t>
            </a:r>
            <a:r>
              <a:rPr lang="en-US" dirty="0" smtClean="0"/>
              <a:t> and drains </a:t>
            </a:r>
            <a:r>
              <a:rPr lang="en-US" dirty="0" err="1" smtClean="0"/>
              <a:t>the</a:t>
            </a:r>
            <a:r>
              <a:rPr lang="en-US" dirty="0" err="1" smtClean="0">
                <a:hlinkClick r:id="rId3"/>
              </a:rPr>
              <a:t>cavernous</a:t>
            </a:r>
            <a:r>
              <a:rPr lang="en-US" dirty="0" smtClean="0">
                <a:hlinkClick r:id="rId3"/>
              </a:rPr>
              <a:t> sinus</a:t>
            </a:r>
            <a:r>
              <a:rPr lang="en-US" dirty="0" smtClean="0"/>
              <a:t>, </a:t>
            </a:r>
            <a:r>
              <a:rPr lang="en-US" dirty="0" err="1" smtClean="0"/>
              <a:t>posterolaterally</a:t>
            </a:r>
            <a:r>
              <a:rPr lang="en-US" dirty="0" smtClean="0"/>
              <a:t> to the </a:t>
            </a:r>
            <a:r>
              <a:rPr lang="en-US" dirty="0" smtClean="0">
                <a:hlinkClick r:id="rId4"/>
              </a:rPr>
              <a:t>transverse sinus</a:t>
            </a:r>
            <a:r>
              <a:rPr lang="en-US" dirty="0" smtClean="0"/>
              <a:t>. It runs along superior aspect of the </a:t>
            </a:r>
            <a:r>
              <a:rPr lang="en-US" dirty="0" err="1" smtClean="0">
                <a:hlinkClick r:id="rId5"/>
              </a:rPr>
              <a:t>petrous</a:t>
            </a:r>
            <a:r>
              <a:rPr lang="en-US" dirty="0" smtClean="0">
                <a:hlinkClick r:id="rId5"/>
              </a:rPr>
              <a:t> temporal bone</a:t>
            </a:r>
            <a:r>
              <a:rPr lang="en-US" dirty="0" smtClean="0"/>
              <a:t>. It receives:</a:t>
            </a:r>
          </a:p>
          <a:p>
            <a:r>
              <a:rPr lang="en-US" dirty="0" err="1" smtClean="0"/>
              <a:t>cerebellar</a:t>
            </a:r>
            <a:r>
              <a:rPr lang="en-US" dirty="0" smtClean="0"/>
              <a:t> veins</a:t>
            </a:r>
          </a:p>
          <a:p>
            <a:r>
              <a:rPr lang="en-US" dirty="0" smtClean="0"/>
              <a:t>inferior cerebral veins</a:t>
            </a:r>
          </a:p>
          <a:p>
            <a:r>
              <a:rPr lang="en-US" dirty="0" smtClean="0"/>
              <a:t>labyrinthine vein - draining the inner ear structures</a:t>
            </a:r>
          </a:p>
          <a:p>
            <a:r>
              <a:rPr lang="en-US" dirty="0" smtClean="0"/>
              <a:t/>
            </a:r>
            <a:br>
              <a:rPr lang="en-US" dirty="0" smtClean="0"/>
            </a:br>
            <a:endParaRPr lang="en-US" dirty="0"/>
          </a:p>
        </p:txBody>
      </p:sp>
    </p:spTree>
  </p:cSld>
  <p:clrMapOvr>
    <a:masterClrMapping/>
  </p:clrMapOvr>
  <p:transition>
    <p:diamon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990600"/>
          </a:xfrm>
        </p:spPr>
        <p:txBody>
          <a:bodyPr>
            <a:normAutofit/>
          </a:bodyPr>
          <a:lstStyle/>
          <a:p>
            <a:r>
              <a:rPr lang="en-US" sz="4800" b="1" dirty="0" smtClean="0">
                <a:solidFill>
                  <a:schemeClr val="tx1"/>
                </a:solidFill>
              </a:rPr>
              <a:t>   Cavernous sinus</a:t>
            </a:r>
            <a:endParaRPr lang="en-US" sz="4800" b="1" dirty="0">
              <a:solidFill>
                <a:schemeClr val="tx1"/>
              </a:solidFill>
            </a:endParaRPr>
          </a:p>
        </p:txBody>
      </p:sp>
      <p:sp>
        <p:nvSpPr>
          <p:cNvPr id="3" name="Content Placeholder 2"/>
          <p:cNvSpPr>
            <a:spLocks noGrp="1"/>
          </p:cNvSpPr>
          <p:nvPr>
            <p:ph sz="quarter" idx="1"/>
          </p:nvPr>
        </p:nvSpPr>
        <p:spPr>
          <a:xfrm>
            <a:off x="457200" y="1219200"/>
            <a:ext cx="8686800" cy="5638800"/>
          </a:xfrm>
        </p:spPr>
        <p:txBody>
          <a:bodyPr>
            <a:normAutofit fontScale="92500" lnSpcReduction="20000"/>
          </a:bodyPr>
          <a:lstStyle/>
          <a:p>
            <a:r>
              <a:rPr lang="en-US" dirty="0" smtClean="0"/>
              <a:t>The </a:t>
            </a:r>
            <a:r>
              <a:rPr lang="en-US" b="1" dirty="0" smtClean="0"/>
              <a:t>cavernous sinus</a:t>
            </a:r>
            <a:r>
              <a:rPr lang="en-US" dirty="0" smtClean="0"/>
              <a:t> is one of the </a:t>
            </a:r>
            <a:r>
              <a:rPr lang="en-US" dirty="0" err="1" smtClean="0">
                <a:hlinkClick r:id="rId2"/>
              </a:rPr>
              <a:t>dural</a:t>
            </a:r>
            <a:r>
              <a:rPr lang="en-US" dirty="0" smtClean="0">
                <a:hlinkClick r:id="rId2"/>
              </a:rPr>
              <a:t> venous sinuses</a:t>
            </a:r>
            <a:r>
              <a:rPr lang="en-US" dirty="0" smtClean="0"/>
              <a:t>.</a:t>
            </a:r>
          </a:p>
          <a:p>
            <a:r>
              <a:rPr lang="en-US" sz="3300" b="1" dirty="0" smtClean="0"/>
              <a:t>Gross anatomy</a:t>
            </a:r>
          </a:p>
          <a:p>
            <a:r>
              <a:rPr lang="en-US" dirty="0" smtClean="0"/>
              <a:t>It is located on either side of the </a:t>
            </a:r>
            <a:r>
              <a:rPr lang="en-US" dirty="0" smtClean="0">
                <a:hlinkClick r:id="rId3"/>
              </a:rPr>
              <a:t>pituitary </a:t>
            </a:r>
            <a:r>
              <a:rPr lang="en-US" dirty="0" err="1" smtClean="0">
                <a:hlinkClick r:id="rId3"/>
              </a:rPr>
              <a:t>fossa</a:t>
            </a:r>
            <a:r>
              <a:rPr lang="en-US" dirty="0" smtClean="0"/>
              <a:t> and body of the </a:t>
            </a:r>
            <a:r>
              <a:rPr lang="en-US" dirty="0" smtClean="0">
                <a:hlinkClick r:id="rId4"/>
              </a:rPr>
              <a:t>sphenoid bone</a:t>
            </a:r>
            <a:r>
              <a:rPr lang="en-US" dirty="0" smtClean="0"/>
              <a:t> between the </a:t>
            </a:r>
            <a:r>
              <a:rPr lang="en-US" dirty="0" err="1" smtClean="0"/>
              <a:t>endosteal</a:t>
            </a:r>
            <a:r>
              <a:rPr lang="en-US" dirty="0" smtClean="0"/>
              <a:t> and visceral layers of the </a:t>
            </a:r>
            <a:r>
              <a:rPr lang="en-US" dirty="0" err="1" smtClean="0">
                <a:hlinkClick r:id="rId5"/>
              </a:rPr>
              <a:t>dura</a:t>
            </a:r>
            <a:r>
              <a:rPr lang="en-US" dirty="0" smtClean="0"/>
              <a:t>. </a:t>
            </a:r>
          </a:p>
          <a:p>
            <a:endParaRPr lang="en-US" dirty="0" smtClean="0"/>
          </a:p>
          <a:p>
            <a:r>
              <a:rPr lang="en-US" sz="3300" b="1" dirty="0" smtClean="0"/>
              <a:t>Vascular connections</a:t>
            </a:r>
            <a:endParaRPr lang="en-US" b="1" dirty="0" smtClean="0"/>
          </a:p>
          <a:p>
            <a:r>
              <a:rPr lang="en-US" dirty="0" smtClean="0"/>
              <a:t>It receives blood from the</a:t>
            </a:r>
          </a:p>
          <a:p>
            <a:r>
              <a:rPr lang="en-US" dirty="0" smtClean="0"/>
              <a:t>inferior ophthalmic vein (or a branch thereof)</a:t>
            </a:r>
          </a:p>
          <a:p>
            <a:r>
              <a:rPr lang="en-US" dirty="0" smtClean="0">
                <a:hlinkClick r:id="rId6"/>
              </a:rPr>
              <a:t>superficial middle cerebral vein</a:t>
            </a:r>
            <a:endParaRPr lang="en-US" dirty="0" smtClean="0"/>
          </a:p>
          <a:p>
            <a:r>
              <a:rPr lang="en-US" dirty="0" smtClean="0">
                <a:hlinkClick r:id="rId7"/>
              </a:rPr>
              <a:t>inferior cerebral veins</a:t>
            </a:r>
            <a:endParaRPr lang="en-US" dirty="0" smtClean="0"/>
          </a:p>
          <a:p>
            <a:r>
              <a:rPr lang="en-US" dirty="0" err="1" smtClean="0">
                <a:hlinkClick r:id="rId8"/>
              </a:rPr>
              <a:t>sphenoparietal</a:t>
            </a:r>
            <a:r>
              <a:rPr lang="en-US" dirty="0" smtClean="0">
                <a:hlinkClick r:id="rId8"/>
              </a:rPr>
              <a:t> sinus</a:t>
            </a:r>
            <a:endParaRPr lang="en-US" dirty="0" smtClean="0"/>
          </a:p>
          <a:p>
            <a:r>
              <a:rPr lang="en-US" dirty="0" smtClean="0"/>
              <a:t>and occasionally</a:t>
            </a:r>
          </a:p>
          <a:p>
            <a:pPr lvl="1"/>
            <a:r>
              <a:rPr lang="en-US" dirty="0" smtClean="0">
                <a:hlinkClick r:id="rId9"/>
              </a:rPr>
              <a:t>central retinal vein</a:t>
            </a:r>
            <a:endParaRPr lang="en-US" dirty="0" smtClean="0"/>
          </a:p>
          <a:p>
            <a:pPr lvl="1"/>
            <a:r>
              <a:rPr lang="en-US" dirty="0" smtClean="0"/>
              <a:t>frontal tributary of the </a:t>
            </a:r>
            <a:r>
              <a:rPr lang="en-US" dirty="0" smtClean="0">
                <a:hlinkClick r:id="rId10"/>
              </a:rPr>
              <a:t>middle </a:t>
            </a:r>
            <a:r>
              <a:rPr lang="en-US" dirty="0" err="1" smtClean="0">
                <a:hlinkClick r:id="rId10"/>
              </a:rPr>
              <a:t>meningeal</a:t>
            </a:r>
            <a:r>
              <a:rPr lang="en-US" dirty="0" smtClean="0">
                <a:hlinkClick r:id="rId10"/>
              </a:rPr>
              <a:t> vein</a:t>
            </a:r>
            <a:endParaRPr lang="en-US" dirty="0" smtClean="0"/>
          </a:p>
          <a:p>
            <a:endParaRPr lang="en-US" dirty="0"/>
          </a:p>
        </p:txBody>
      </p:sp>
    </p:spTree>
  </p:cSld>
  <p:clrMapOvr>
    <a:masterClrMapping/>
  </p:clrMapOvr>
  <p:transition>
    <p:diamon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304800"/>
            <a:ext cx="8305800" cy="6400800"/>
          </a:xfrm>
        </p:spPr>
        <p:txBody>
          <a:bodyPr>
            <a:noAutofit/>
          </a:bodyPr>
          <a:lstStyle/>
          <a:p>
            <a:r>
              <a:rPr lang="en-US" sz="2800" dirty="0" smtClean="0"/>
              <a:t>Drainage of the cavernous sinus is via:</a:t>
            </a:r>
          </a:p>
          <a:p>
            <a:r>
              <a:rPr lang="en-US" sz="2800" dirty="0" smtClean="0">
                <a:hlinkClick r:id="rId2"/>
              </a:rPr>
              <a:t>superior </a:t>
            </a:r>
            <a:r>
              <a:rPr lang="en-US" sz="2800" dirty="0" err="1" smtClean="0">
                <a:hlinkClick r:id="rId2"/>
              </a:rPr>
              <a:t>petrosal</a:t>
            </a:r>
            <a:r>
              <a:rPr lang="en-US" sz="2800" dirty="0" smtClean="0">
                <a:hlinkClick r:id="rId2"/>
              </a:rPr>
              <a:t> sinus</a:t>
            </a:r>
            <a:r>
              <a:rPr lang="en-US" sz="2800" dirty="0" smtClean="0"/>
              <a:t> to the </a:t>
            </a:r>
            <a:r>
              <a:rPr lang="en-US" sz="2800" dirty="0" smtClean="0">
                <a:hlinkClick r:id="rId3"/>
              </a:rPr>
              <a:t>transverse sinus</a:t>
            </a:r>
            <a:endParaRPr lang="en-US" sz="2800" dirty="0" smtClean="0"/>
          </a:p>
          <a:p>
            <a:r>
              <a:rPr lang="en-US" sz="2800" dirty="0" smtClean="0">
                <a:hlinkClick r:id="rId4"/>
              </a:rPr>
              <a:t>inferior </a:t>
            </a:r>
            <a:r>
              <a:rPr lang="en-US" sz="2800" dirty="0" err="1" smtClean="0">
                <a:hlinkClick r:id="rId4"/>
              </a:rPr>
              <a:t>petrosal</a:t>
            </a:r>
            <a:r>
              <a:rPr lang="en-US" sz="2800" dirty="0" smtClean="0">
                <a:hlinkClick r:id="rId4"/>
              </a:rPr>
              <a:t> sinus</a:t>
            </a:r>
            <a:r>
              <a:rPr lang="en-US" sz="2800" dirty="0" smtClean="0"/>
              <a:t> directly to the jugular bulb</a:t>
            </a:r>
          </a:p>
          <a:p>
            <a:r>
              <a:rPr lang="en-US" sz="2800" dirty="0" smtClean="0"/>
              <a:t>venous plexus on the </a:t>
            </a:r>
            <a:r>
              <a:rPr lang="en-US" sz="2800" dirty="0" smtClean="0">
                <a:hlinkClick r:id="rId5"/>
              </a:rPr>
              <a:t>internal carotid artery</a:t>
            </a:r>
            <a:r>
              <a:rPr lang="en-US" sz="2800" dirty="0" smtClean="0"/>
              <a:t> to the </a:t>
            </a:r>
            <a:r>
              <a:rPr lang="en-US" sz="2800" dirty="0" err="1" smtClean="0"/>
              <a:t>pterygoid</a:t>
            </a:r>
            <a:r>
              <a:rPr lang="en-US" sz="2800" dirty="0" smtClean="0"/>
              <a:t> plexus.</a:t>
            </a:r>
          </a:p>
          <a:p>
            <a:endParaRPr lang="en-US" sz="2800" dirty="0" smtClean="0"/>
          </a:p>
          <a:p>
            <a:r>
              <a:rPr lang="en-US" sz="2800" dirty="0" smtClean="0"/>
              <a:t>Depending on relative pressures the </a:t>
            </a:r>
            <a:r>
              <a:rPr lang="en-US" sz="2800" dirty="0" smtClean="0">
                <a:hlinkClick r:id="rId6"/>
              </a:rPr>
              <a:t>superior ophthalmic veins</a:t>
            </a:r>
            <a:r>
              <a:rPr lang="en-US" sz="2800" dirty="0" smtClean="0"/>
              <a:t> either drain to or drain the cavernous sinus.</a:t>
            </a:r>
          </a:p>
          <a:p>
            <a:pPr>
              <a:buNone/>
            </a:pPr>
            <a:endParaRPr lang="en-US" sz="2800" dirty="0" smtClean="0"/>
          </a:p>
          <a:p>
            <a:r>
              <a:rPr lang="en-US" sz="2800" dirty="0" smtClean="0"/>
              <a:t>Additionally the cavernous sinuses connect to each other via the </a:t>
            </a:r>
            <a:r>
              <a:rPr lang="en-US" sz="2800" dirty="0" err="1" smtClean="0">
                <a:hlinkClick r:id="rId7"/>
              </a:rPr>
              <a:t>intercavernous</a:t>
            </a:r>
            <a:r>
              <a:rPr lang="en-US" sz="2800" dirty="0" smtClean="0">
                <a:hlinkClick r:id="rId7"/>
              </a:rPr>
              <a:t> sinuses</a:t>
            </a:r>
            <a:r>
              <a:rPr lang="en-US" sz="2800" dirty="0" smtClean="0"/>
              <a:t>.</a:t>
            </a:r>
          </a:p>
          <a:p>
            <a:endParaRPr lang="en-US" sz="2800" dirty="0"/>
          </a:p>
        </p:txBody>
      </p:sp>
    </p:spTree>
  </p:cSld>
  <p:clrMapOvr>
    <a:masterClrMapping/>
  </p:clrMapOvr>
  <p:transition>
    <p:diamon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diamon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0"/>
            <a:ext cx="8077200" cy="6858000"/>
          </a:xfrm>
        </p:spPr>
        <p:txBody>
          <a:bodyPr>
            <a:normAutofit fontScale="92500" lnSpcReduction="20000"/>
          </a:bodyPr>
          <a:lstStyle/>
          <a:p>
            <a:r>
              <a:rPr lang="en-US" sz="3900" b="1" dirty="0" smtClean="0"/>
              <a:t>Contents</a:t>
            </a:r>
          </a:p>
          <a:p>
            <a:r>
              <a:rPr lang="en-US" sz="3000" b="1" dirty="0" smtClean="0"/>
              <a:t>Nerve</a:t>
            </a:r>
          </a:p>
          <a:p>
            <a:r>
              <a:rPr lang="en-US" dirty="0" smtClean="0"/>
              <a:t>The cavernous sinus transmits multiple </a:t>
            </a:r>
            <a:r>
              <a:rPr lang="en-US" dirty="0" smtClean="0">
                <a:hlinkClick r:id="rId2"/>
              </a:rPr>
              <a:t>cranial nerves</a:t>
            </a:r>
            <a:r>
              <a:rPr lang="en-US" dirty="0" smtClean="0"/>
              <a:t> to the </a:t>
            </a:r>
            <a:r>
              <a:rPr lang="en-US" dirty="0" smtClean="0">
                <a:hlinkClick r:id="rId3"/>
              </a:rPr>
              <a:t>superior orbital fissure</a:t>
            </a:r>
            <a:r>
              <a:rPr lang="en-US" dirty="0" smtClean="0"/>
              <a:t> and </a:t>
            </a:r>
            <a:r>
              <a:rPr lang="en-US" dirty="0" smtClean="0">
                <a:hlinkClick r:id="rId4"/>
              </a:rPr>
              <a:t>foramen </a:t>
            </a:r>
            <a:r>
              <a:rPr lang="en-US" dirty="0" err="1" smtClean="0">
                <a:hlinkClick r:id="rId4"/>
              </a:rPr>
              <a:t>ovale</a:t>
            </a:r>
            <a:r>
              <a:rPr lang="en-US" dirty="0" smtClean="0"/>
              <a:t>. </a:t>
            </a:r>
          </a:p>
          <a:p>
            <a:pPr>
              <a:buNone/>
            </a:pPr>
            <a:r>
              <a:rPr lang="en-US" dirty="0" smtClean="0"/>
              <a:t>   These are:</a:t>
            </a:r>
          </a:p>
          <a:p>
            <a:r>
              <a:rPr lang="en-US" dirty="0" smtClean="0"/>
              <a:t>In </a:t>
            </a:r>
            <a:r>
              <a:rPr lang="en-US" sz="3000" b="1" dirty="0" smtClean="0"/>
              <a:t>the lateral wall </a:t>
            </a:r>
            <a:r>
              <a:rPr lang="en-US" dirty="0" smtClean="0"/>
              <a:t>from superior to inferior:</a:t>
            </a:r>
          </a:p>
          <a:p>
            <a:pPr lvl="1"/>
            <a:r>
              <a:rPr lang="en-US" dirty="0" err="1" smtClean="0">
                <a:hlinkClick r:id="rId5"/>
              </a:rPr>
              <a:t>oculomotor</a:t>
            </a:r>
            <a:r>
              <a:rPr lang="en-US" dirty="0" smtClean="0">
                <a:hlinkClick r:id="rId5"/>
              </a:rPr>
              <a:t> nerve (CN III)</a:t>
            </a:r>
            <a:endParaRPr lang="en-US" dirty="0" smtClean="0"/>
          </a:p>
          <a:p>
            <a:pPr lvl="1"/>
            <a:r>
              <a:rPr lang="en-US" dirty="0" err="1" smtClean="0">
                <a:hlinkClick r:id="rId6"/>
              </a:rPr>
              <a:t>trochlear</a:t>
            </a:r>
            <a:r>
              <a:rPr lang="en-US" dirty="0" smtClean="0">
                <a:hlinkClick r:id="rId6"/>
              </a:rPr>
              <a:t> nerve (CN IV)</a:t>
            </a:r>
            <a:endParaRPr lang="en-US" dirty="0" smtClean="0"/>
          </a:p>
          <a:p>
            <a:pPr lvl="1"/>
            <a:r>
              <a:rPr lang="en-US" dirty="0" smtClean="0">
                <a:hlinkClick r:id="rId7"/>
              </a:rPr>
              <a:t>trigeminal nerve (CN V</a:t>
            </a:r>
            <a:r>
              <a:rPr lang="en-US" dirty="0" smtClean="0"/>
              <a:t>) ophthalmic and maxillary divisions. </a:t>
            </a:r>
          </a:p>
          <a:p>
            <a:r>
              <a:rPr lang="en-US" dirty="0" smtClean="0"/>
              <a:t>Traversing the sinus lateral to the </a:t>
            </a:r>
            <a:r>
              <a:rPr lang="en-US" dirty="0" smtClean="0">
                <a:hlinkClick r:id="rId8"/>
              </a:rPr>
              <a:t>ICA</a:t>
            </a:r>
            <a:endParaRPr lang="en-US" dirty="0" smtClean="0"/>
          </a:p>
          <a:p>
            <a:pPr lvl="1"/>
            <a:r>
              <a:rPr lang="en-US" dirty="0" err="1" smtClean="0">
                <a:hlinkClick r:id="rId9"/>
              </a:rPr>
              <a:t>abducents</a:t>
            </a:r>
            <a:r>
              <a:rPr lang="en-US" dirty="0" smtClean="0">
                <a:hlinkClick r:id="rId9"/>
              </a:rPr>
              <a:t> nerve (CN VI)</a:t>
            </a:r>
            <a:endParaRPr lang="en-US" dirty="0" smtClean="0"/>
          </a:p>
          <a:p>
            <a:pPr>
              <a:buNone/>
            </a:pPr>
            <a:endParaRPr lang="en-US" dirty="0" smtClean="0"/>
          </a:p>
          <a:p>
            <a:r>
              <a:rPr lang="en-US" sz="3000" b="1" dirty="0" smtClean="0"/>
              <a:t>Artery</a:t>
            </a:r>
          </a:p>
          <a:p>
            <a:r>
              <a:rPr lang="en-US" dirty="0" smtClean="0"/>
              <a:t>The internal carotid artery enters the posterior inferior aspect of the sinus, and bends upon itself as the carotid siphon (cavernous segment - C4). </a:t>
            </a:r>
          </a:p>
          <a:p>
            <a:r>
              <a:rPr lang="en-US" dirty="0" smtClean="0"/>
              <a:t>Two branches arise from this segment: </a:t>
            </a:r>
            <a:r>
              <a:rPr lang="en-US" dirty="0" err="1" smtClean="0">
                <a:hlinkClick r:id="rId10"/>
              </a:rPr>
              <a:t>meningohypophyseal</a:t>
            </a:r>
            <a:r>
              <a:rPr lang="en-US" dirty="0" smtClean="0">
                <a:hlinkClick r:id="rId10"/>
              </a:rPr>
              <a:t> trunk</a:t>
            </a:r>
            <a:r>
              <a:rPr lang="en-US" dirty="0" smtClean="0"/>
              <a:t> and </a:t>
            </a:r>
            <a:r>
              <a:rPr lang="en-US" dirty="0" err="1" smtClean="0">
                <a:hlinkClick r:id="rId11"/>
              </a:rPr>
              <a:t>inferolateral</a:t>
            </a:r>
            <a:r>
              <a:rPr lang="en-US" dirty="0" smtClean="0">
                <a:hlinkClick r:id="rId11"/>
              </a:rPr>
              <a:t> trunk.</a:t>
            </a:r>
            <a:endParaRPr lang="en-US" b="1" dirty="0" smtClean="0"/>
          </a:p>
          <a:p>
            <a:endParaRPr lang="en-US" dirty="0"/>
          </a:p>
        </p:txBody>
      </p:sp>
    </p:spTree>
  </p:cSld>
  <p:clrMapOvr>
    <a:masterClrMapping/>
  </p:clrMapOvr>
  <p:transition>
    <p:diamon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3"/>
          <p:cNvPicPr>
            <a:picLocks noChangeAspect="1" noChangeArrowheads="1"/>
          </p:cNvPicPr>
          <p:nvPr/>
        </p:nvPicPr>
        <p:blipFill>
          <a:blip r:embed="rId2"/>
          <a:srcRect/>
          <a:stretch>
            <a:fillRect/>
          </a:stretch>
        </p:blipFill>
        <p:spPr bwMode="auto">
          <a:xfrm>
            <a:off x="4114800" y="3429000"/>
            <a:ext cx="4814886" cy="3429000"/>
          </a:xfrm>
          <a:prstGeom prst="rect">
            <a:avLst/>
          </a:prstGeom>
          <a:noFill/>
          <a:ln w="9525">
            <a:noFill/>
            <a:miter lim="800000"/>
            <a:headEnd/>
            <a:tailEnd/>
          </a:ln>
          <a:effectLst/>
        </p:spPr>
      </p:pic>
      <p:pic>
        <p:nvPicPr>
          <p:cNvPr id="4" name="Picture 2"/>
          <p:cNvPicPr>
            <a:picLocks noGrp="1" noChangeAspect="1" noChangeArrowheads="1"/>
          </p:cNvPicPr>
          <p:nvPr>
            <p:ph sz="quarter" idx="1"/>
          </p:nvPr>
        </p:nvPicPr>
        <p:blipFill>
          <a:blip r:embed="rId3"/>
          <a:srcRect/>
          <a:stretch>
            <a:fillRect/>
          </a:stretch>
        </p:blipFill>
        <p:spPr bwMode="auto">
          <a:xfrm>
            <a:off x="0" y="0"/>
            <a:ext cx="5079365" cy="3720635"/>
          </a:xfrm>
          <a:prstGeom prst="rect">
            <a:avLst/>
          </a:prstGeom>
          <a:noFill/>
          <a:ln w="9525">
            <a:noFill/>
            <a:miter lim="800000"/>
            <a:headEnd/>
            <a:tailEnd/>
          </a:ln>
          <a:effectLst/>
        </p:spPr>
      </p:pic>
    </p:spTree>
  </p:cSld>
  <p:clrMapOvr>
    <a:masterClrMapping/>
  </p:clrMapOvr>
  <p:transition>
    <p:strips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57166"/>
            <a:ext cx="9144000" cy="6072230"/>
          </a:xfrm>
        </p:spPr>
        <p:txBody>
          <a:bodyPr/>
          <a:lstStyle/>
          <a:p>
            <a:pPr algn="l"/>
            <a:endParaRPr lang="en-US" dirty="0" smtClean="0"/>
          </a:p>
          <a:p>
            <a:pPr algn="l"/>
            <a:endParaRPr lang="en-US" dirty="0" smtClean="0"/>
          </a:p>
        </p:txBody>
      </p:sp>
      <p:grpSp>
        <p:nvGrpSpPr>
          <p:cNvPr id="2" name="Group 3"/>
          <p:cNvGrpSpPr/>
          <p:nvPr/>
        </p:nvGrpSpPr>
        <p:grpSpPr>
          <a:xfrm>
            <a:off x="2760292" y="1142984"/>
            <a:ext cx="3786214" cy="1214446"/>
            <a:chOff x="2428893" y="2179"/>
            <a:chExt cx="3857649" cy="1306464"/>
          </a:xfrm>
        </p:grpSpPr>
        <p:sp>
          <p:nvSpPr>
            <p:cNvPr id="5" name="Rounded Rectangle 4"/>
            <p:cNvSpPr/>
            <p:nvPr/>
          </p:nvSpPr>
          <p:spPr>
            <a:xfrm>
              <a:off x="2428893" y="2179"/>
              <a:ext cx="3857649" cy="130646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2467158" y="40444"/>
              <a:ext cx="3781119" cy="12299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33020" rIns="49530" bIns="33020" numCol="1" spcCol="1270" anchor="ctr" anchorCtr="0">
              <a:noAutofit/>
            </a:bodyPr>
            <a:lstStyle/>
            <a:p>
              <a:pPr lvl="0" algn="ctr"/>
              <a:r>
                <a:rPr lang="en-US" sz="2800" dirty="0" smtClean="0"/>
                <a:t>Tributaries</a:t>
              </a:r>
              <a:endParaRPr lang="en-IN" sz="2800" dirty="0"/>
            </a:p>
          </p:txBody>
        </p:sp>
      </p:grpSp>
      <p:grpSp>
        <p:nvGrpSpPr>
          <p:cNvPr id="4" name="Group 6"/>
          <p:cNvGrpSpPr/>
          <p:nvPr/>
        </p:nvGrpSpPr>
        <p:grpSpPr>
          <a:xfrm>
            <a:off x="142844" y="3571876"/>
            <a:ext cx="2976079" cy="2643206"/>
            <a:chOff x="3200423" y="1635259"/>
            <a:chExt cx="2090342" cy="1306464"/>
          </a:xfrm>
        </p:grpSpPr>
        <p:sp>
          <p:nvSpPr>
            <p:cNvPr id="8" name="Rounded Rectangle 7"/>
            <p:cNvSpPr/>
            <p:nvPr/>
          </p:nvSpPr>
          <p:spPr>
            <a:xfrm>
              <a:off x="3200423" y="1635259"/>
              <a:ext cx="2090342" cy="130646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ounded Rectangle 4"/>
            <p:cNvSpPr/>
            <p:nvPr/>
          </p:nvSpPr>
          <p:spPr>
            <a:xfrm>
              <a:off x="3238687" y="1698989"/>
              <a:ext cx="2012383" cy="8190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955" tIns="13970" rIns="20955" bIns="13970" numCol="1" spcCol="1270" anchor="t" anchorCtr="0">
              <a:noAutofit/>
            </a:bodyPr>
            <a:lstStyle/>
            <a:p>
              <a:pPr lvl="0" algn="ctr"/>
              <a:r>
                <a:rPr lang="en-US" sz="2000" dirty="0" smtClean="0"/>
                <a:t>From orbit</a:t>
              </a:r>
            </a:p>
            <a:p>
              <a:pPr lvl="0" algn="ctr"/>
              <a:endParaRPr lang="en-US" sz="2000" dirty="0" smtClean="0"/>
            </a:p>
            <a:p>
              <a:pPr marL="457200" lvl="0" indent="-457200">
                <a:buAutoNum type="alphaLcParenR"/>
              </a:pPr>
              <a:r>
                <a:rPr lang="en-US" sz="2000" dirty="0" smtClean="0"/>
                <a:t>Superior ophthalmic vein</a:t>
              </a:r>
            </a:p>
            <a:p>
              <a:pPr marL="457200" lvl="0" indent="-457200">
                <a:buAutoNum type="alphaLcParenR"/>
              </a:pPr>
              <a:r>
                <a:rPr lang="en-US" sz="2000" dirty="0" smtClean="0"/>
                <a:t>Inferior ophthalmic vein</a:t>
              </a:r>
            </a:p>
            <a:p>
              <a:pPr marL="457200" lvl="0" indent="-457200">
                <a:buAutoNum type="alphaLcParenR"/>
              </a:pPr>
              <a:r>
                <a:rPr lang="en-US" sz="2000" dirty="0" smtClean="0"/>
                <a:t>Central vein of retina </a:t>
              </a:r>
            </a:p>
            <a:p>
              <a:pPr marL="457200" lvl="0" indent="-457200" algn="ctr">
                <a:buAutoNum type="alphaLcParenR"/>
              </a:pPr>
              <a:endParaRPr lang="en-US" sz="2000" dirty="0" smtClean="0"/>
            </a:p>
          </p:txBody>
        </p:sp>
      </p:grpSp>
      <p:grpSp>
        <p:nvGrpSpPr>
          <p:cNvPr id="7" name="Group 9"/>
          <p:cNvGrpSpPr/>
          <p:nvPr/>
        </p:nvGrpSpPr>
        <p:grpSpPr>
          <a:xfrm>
            <a:off x="3264225" y="3571876"/>
            <a:ext cx="2879411" cy="2614262"/>
            <a:chOff x="3094908" y="3136379"/>
            <a:chExt cx="2124887" cy="792710"/>
          </a:xfrm>
        </p:grpSpPr>
        <p:sp>
          <p:nvSpPr>
            <p:cNvPr id="11" name="Rounded Rectangle 10"/>
            <p:cNvSpPr/>
            <p:nvPr/>
          </p:nvSpPr>
          <p:spPr>
            <a:xfrm>
              <a:off x="3094908" y="3136379"/>
              <a:ext cx="2090343" cy="79271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4"/>
            <p:cNvSpPr/>
            <p:nvPr/>
          </p:nvSpPr>
          <p:spPr>
            <a:xfrm>
              <a:off x="3123170" y="3182208"/>
              <a:ext cx="2096625" cy="7462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t" anchorCtr="0">
              <a:noAutofit/>
            </a:bodyPr>
            <a:lstStyle/>
            <a:p>
              <a:pPr lvl="0" algn="ctr"/>
              <a:r>
                <a:rPr lang="en-US" sz="2000" dirty="0" smtClean="0"/>
                <a:t>From brain </a:t>
              </a:r>
            </a:p>
            <a:p>
              <a:pPr lvl="0" algn="ctr"/>
              <a:endParaRPr lang="en-US" sz="2000" dirty="0" smtClean="0"/>
            </a:p>
            <a:p>
              <a:pPr marL="457200" lvl="0" indent="-457200">
                <a:buAutoNum type="alphaLcParenR"/>
              </a:pPr>
              <a:r>
                <a:rPr lang="en-US" sz="2000" dirty="0" smtClean="0"/>
                <a:t>Middle cerebral vein </a:t>
              </a:r>
            </a:p>
            <a:p>
              <a:pPr marL="457200" lvl="0" indent="-457200">
                <a:buAutoNum type="alphaLcParenR"/>
              </a:pPr>
              <a:r>
                <a:rPr lang="en-US" sz="2000" dirty="0" smtClean="0"/>
                <a:t>Inferior cerebral vein</a:t>
              </a:r>
            </a:p>
            <a:p>
              <a:pPr marL="457200" lvl="0" indent="-457200" algn="ctr"/>
              <a:endParaRPr lang="en-IN" sz="2000" dirty="0"/>
            </a:p>
          </p:txBody>
        </p:sp>
      </p:grpSp>
      <p:grpSp>
        <p:nvGrpSpPr>
          <p:cNvPr id="10" name="Group 12"/>
          <p:cNvGrpSpPr/>
          <p:nvPr/>
        </p:nvGrpSpPr>
        <p:grpSpPr>
          <a:xfrm>
            <a:off x="6429388" y="3571876"/>
            <a:ext cx="2500298" cy="2643206"/>
            <a:chOff x="3200423" y="4286284"/>
            <a:chExt cx="2090342" cy="792906"/>
          </a:xfrm>
        </p:grpSpPr>
        <p:sp>
          <p:nvSpPr>
            <p:cNvPr id="14" name="Rounded Rectangle 13"/>
            <p:cNvSpPr/>
            <p:nvPr/>
          </p:nvSpPr>
          <p:spPr>
            <a:xfrm>
              <a:off x="3200423" y="4286284"/>
              <a:ext cx="2090342" cy="79290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ed Rectangle 4"/>
            <p:cNvSpPr/>
            <p:nvPr/>
          </p:nvSpPr>
          <p:spPr>
            <a:xfrm>
              <a:off x="3223646" y="4332730"/>
              <a:ext cx="2043896" cy="7464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955" tIns="13970" rIns="20955" bIns="13970" numCol="1" spcCol="1270" anchor="t" anchorCtr="0">
              <a:noAutofit/>
            </a:bodyPr>
            <a:lstStyle/>
            <a:p>
              <a:pPr lvl="0" algn="ctr"/>
              <a:r>
                <a:rPr lang="en-US" sz="2000" dirty="0" err="1" smtClean="0"/>
                <a:t>Meningeal</a:t>
              </a:r>
              <a:endParaRPr lang="en-US" sz="2000" dirty="0" smtClean="0"/>
            </a:p>
            <a:p>
              <a:pPr lvl="0" algn="ctr"/>
              <a:endParaRPr lang="en-US" sz="2000" dirty="0" smtClean="0"/>
            </a:p>
            <a:p>
              <a:pPr marL="457200" lvl="0" indent="-457200">
                <a:buAutoNum type="alphaLcParenR"/>
              </a:pPr>
              <a:r>
                <a:rPr lang="en-US" sz="2000" dirty="0" smtClean="0"/>
                <a:t>Middle </a:t>
              </a:r>
              <a:r>
                <a:rPr lang="en-US" sz="2000" dirty="0" err="1" smtClean="0"/>
                <a:t>meningeal</a:t>
              </a:r>
              <a:r>
                <a:rPr lang="en-US" sz="2000" dirty="0" smtClean="0"/>
                <a:t> vein</a:t>
              </a:r>
            </a:p>
            <a:p>
              <a:pPr marL="457200" lvl="0" indent="-457200">
                <a:buAutoNum type="alphaLcParenR"/>
              </a:pPr>
              <a:r>
                <a:rPr lang="en-US" sz="2000" dirty="0" err="1" smtClean="0"/>
                <a:t>Sphenoparietal</a:t>
              </a:r>
              <a:r>
                <a:rPr lang="en-US" sz="2000" dirty="0" smtClean="0"/>
                <a:t> sinus</a:t>
              </a:r>
            </a:p>
          </p:txBody>
        </p:sp>
      </p:grpSp>
      <p:cxnSp>
        <p:nvCxnSpPr>
          <p:cNvPr id="16" name="Straight Arrow Connector 15"/>
          <p:cNvCxnSpPr/>
          <p:nvPr/>
        </p:nvCxnSpPr>
        <p:spPr>
          <a:xfrm rot="5400000">
            <a:off x="1607322" y="3321842"/>
            <a:ext cx="5000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rot="16200000" flipH="1">
            <a:off x="4429125" y="3357561"/>
            <a:ext cx="428628"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rot="5400000">
            <a:off x="7072331" y="3357561"/>
            <a:ext cx="428627"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1928794" y="3071810"/>
            <a:ext cx="5286412" cy="1588"/>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rot="5400000">
            <a:off x="4357685" y="2714620"/>
            <a:ext cx="571504"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diamon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chemeClr val="tx1"/>
                </a:solidFill>
              </a:rPr>
              <a:t>SPHENOPARIETAL SINUS</a:t>
            </a:r>
            <a:endParaRPr lang="en-US" sz="4000" b="1" dirty="0">
              <a:solidFill>
                <a:schemeClr val="tx1"/>
              </a:solidFill>
            </a:endParaRPr>
          </a:p>
        </p:txBody>
      </p:sp>
      <p:sp>
        <p:nvSpPr>
          <p:cNvPr id="3" name="Content Placeholder 2"/>
          <p:cNvSpPr>
            <a:spLocks noGrp="1"/>
          </p:cNvSpPr>
          <p:nvPr>
            <p:ph sz="quarter" idx="1"/>
          </p:nvPr>
        </p:nvSpPr>
        <p:spPr/>
        <p:txBody>
          <a:bodyPr/>
          <a:lstStyle/>
          <a:p>
            <a:r>
              <a:rPr lang="en-US" dirty="0" smtClean="0"/>
              <a:t>The </a:t>
            </a:r>
            <a:r>
              <a:rPr lang="en-US" b="1" dirty="0" err="1" smtClean="0"/>
              <a:t>sphenoparietal</a:t>
            </a:r>
            <a:r>
              <a:rPr lang="en-US" b="1" dirty="0" smtClean="0"/>
              <a:t> sinus </a:t>
            </a:r>
            <a:r>
              <a:rPr lang="en-US" dirty="0" smtClean="0"/>
              <a:t>is one of the </a:t>
            </a:r>
            <a:r>
              <a:rPr lang="en-US" dirty="0" err="1" smtClean="0">
                <a:hlinkClick r:id="rId2"/>
              </a:rPr>
              <a:t>dural</a:t>
            </a:r>
            <a:r>
              <a:rPr lang="en-US" dirty="0" smtClean="0">
                <a:hlinkClick r:id="rId2"/>
              </a:rPr>
              <a:t> venous sinuses</a:t>
            </a:r>
            <a:r>
              <a:rPr lang="en-US" dirty="0" smtClean="0"/>
              <a:t> and is located along the </a:t>
            </a:r>
            <a:r>
              <a:rPr lang="en-US" dirty="0" err="1" smtClean="0"/>
              <a:t>posteroinferior</a:t>
            </a:r>
            <a:r>
              <a:rPr lang="en-US" dirty="0" smtClean="0"/>
              <a:t> ridge of the lesser wing of the </a:t>
            </a:r>
            <a:r>
              <a:rPr lang="en-US" dirty="0" smtClean="0">
                <a:hlinkClick r:id="rId3"/>
              </a:rPr>
              <a:t>sphenoid bone</a:t>
            </a:r>
            <a:r>
              <a:rPr lang="en-US" dirty="0" smtClean="0"/>
              <a:t>.</a:t>
            </a:r>
          </a:p>
          <a:p>
            <a:r>
              <a:rPr lang="en-US" dirty="0" smtClean="0"/>
              <a:t> It drains into the </a:t>
            </a:r>
            <a:r>
              <a:rPr lang="en-US" dirty="0" smtClean="0">
                <a:hlinkClick r:id="rId4"/>
              </a:rPr>
              <a:t>cavernous sinus</a:t>
            </a:r>
            <a:r>
              <a:rPr lang="en-US" dirty="0" smtClean="0"/>
              <a:t> and receives tributaries from:</a:t>
            </a:r>
          </a:p>
          <a:p>
            <a:r>
              <a:rPr lang="en-US" dirty="0" smtClean="0">
                <a:hlinkClick r:id="rId5"/>
              </a:rPr>
              <a:t>superficial middle cerebral vein</a:t>
            </a:r>
            <a:endParaRPr lang="en-US" dirty="0" smtClean="0"/>
          </a:p>
          <a:p>
            <a:r>
              <a:rPr lang="en-US" dirty="0" smtClean="0">
                <a:hlinkClick r:id="rId6"/>
              </a:rPr>
              <a:t>middle </a:t>
            </a:r>
            <a:r>
              <a:rPr lang="en-US" dirty="0" err="1" smtClean="0">
                <a:hlinkClick r:id="rId6"/>
              </a:rPr>
              <a:t>meningeal</a:t>
            </a:r>
            <a:r>
              <a:rPr lang="en-US" dirty="0" smtClean="0">
                <a:hlinkClick r:id="rId6"/>
              </a:rPr>
              <a:t> vein</a:t>
            </a:r>
            <a:r>
              <a:rPr lang="en-US" dirty="0" smtClean="0"/>
              <a:t> (frontal </a:t>
            </a:r>
            <a:r>
              <a:rPr lang="en-US" dirty="0" err="1" smtClean="0"/>
              <a:t>ramus</a:t>
            </a:r>
            <a:r>
              <a:rPr lang="en-US" dirty="0" smtClean="0"/>
              <a:t>)</a:t>
            </a:r>
          </a:p>
          <a:p>
            <a:r>
              <a:rPr lang="en-US" dirty="0" smtClean="0">
                <a:hlinkClick r:id="rId7"/>
              </a:rPr>
              <a:t>anterior temporal </a:t>
            </a:r>
            <a:r>
              <a:rPr lang="en-US" dirty="0" err="1" smtClean="0">
                <a:hlinkClick r:id="rId7"/>
              </a:rPr>
              <a:t>diploic</a:t>
            </a:r>
            <a:r>
              <a:rPr lang="en-US" dirty="0" smtClean="0">
                <a:hlinkClick r:id="rId7"/>
              </a:rPr>
              <a:t> vein</a:t>
            </a:r>
            <a:endParaRPr lang="en-US" dirty="0" smtClean="0"/>
          </a:p>
          <a:p>
            <a:pPr>
              <a:buNone/>
            </a:pPr>
            <a:endParaRPr lang="en-US" dirty="0" smtClean="0"/>
          </a:p>
          <a:p>
            <a:endParaRPr lang="en-US" dirty="0"/>
          </a:p>
        </p:txBody>
      </p:sp>
    </p:spTree>
  </p:cSld>
  <p:clrMapOvr>
    <a:masterClrMapping/>
  </p:clrMapOvr>
  <p:transition>
    <p:diamon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chemeClr val="tx1"/>
                </a:solidFill>
              </a:rPr>
              <a:t>Basilar venous plexus</a:t>
            </a:r>
            <a:endParaRPr lang="en-US" sz="4400" b="1" dirty="0">
              <a:solidFill>
                <a:schemeClr val="tx1"/>
              </a:solidFill>
            </a:endParaRPr>
          </a:p>
        </p:txBody>
      </p:sp>
      <p:sp>
        <p:nvSpPr>
          <p:cNvPr id="3" name="Content Placeholder 2"/>
          <p:cNvSpPr>
            <a:spLocks noGrp="1"/>
          </p:cNvSpPr>
          <p:nvPr>
            <p:ph sz="quarter" idx="1"/>
          </p:nvPr>
        </p:nvSpPr>
        <p:spPr/>
        <p:txBody>
          <a:bodyPr/>
          <a:lstStyle/>
          <a:p>
            <a:r>
              <a:rPr lang="en-US" dirty="0" smtClean="0"/>
              <a:t>The </a:t>
            </a:r>
            <a:r>
              <a:rPr lang="en-US" b="1" dirty="0" smtClean="0"/>
              <a:t>basilar venous plexus</a:t>
            </a:r>
            <a:r>
              <a:rPr lang="en-US" dirty="0" smtClean="0"/>
              <a:t> lies between the </a:t>
            </a:r>
            <a:r>
              <a:rPr lang="en-US" dirty="0" err="1" smtClean="0"/>
              <a:t>endosteal</a:t>
            </a:r>
            <a:r>
              <a:rPr lang="en-US" dirty="0" smtClean="0"/>
              <a:t> and visceral layers of the </a:t>
            </a:r>
            <a:r>
              <a:rPr lang="en-US" dirty="0" err="1" smtClean="0">
                <a:hlinkClick r:id="rId2"/>
              </a:rPr>
              <a:t>dura</a:t>
            </a:r>
            <a:r>
              <a:rPr lang="en-US" dirty="0" smtClean="0">
                <a:hlinkClick r:id="rId2"/>
              </a:rPr>
              <a:t> </a:t>
            </a:r>
            <a:r>
              <a:rPr lang="en-US" dirty="0" smtClean="0"/>
              <a:t>on the inner surface of the </a:t>
            </a:r>
            <a:r>
              <a:rPr lang="en-US" dirty="0" err="1" smtClean="0">
                <a:hlinkClick r:id="rId3"/>
              </a:rPr>
              <a:t>clivus</a:t>
            </a:r>
            <a:r>
              <a:rPr lang="en-US" dirty="0" smtClean="0"/>
              <a:t>. It connects the:</a:t>
            </a:r>
          </a:p>
          <a:p>
            <a:r>
              <a:rPr lang="en-US" dirty="0" smtClean="0">
                <a:hlinkClick r:id="rId4"/>
              </a:rPr>
              <a:t>inferior </a:t>
            </a:r>
            <a:r>
              <a:rPr lang="en-US" dirty="0" err="1" smtClean="0">
                <a:hlinkClick r:id="rId4"/>
              </a:rPr>
              <a:t>petrosal</a:t>
            </a:r>
            <a:r>
              <a:rPr lang="en-US" dirty="0" smtClean="0">
                <a:hlinkClick r:id="rId4"/>
              </a:rPr>
              <a:t> sinuses</a:t>
            </a:r>
            <a:endParaRPr lang="en-US" dirty="0" smtClean="0"/>
          </a:p>
          <a:p>
            <a:r>
              <a:rPr lang="en-US" dirty="0" smtClean="0">
                <a:hlinkClick r:id="rId5"/>
              </a:rPr>
              <a:t>cavernous sinuses</a:t>
            </a:r>
            <a:endParaRPr lang="en-US" dirty="0" smtClean="0"/>
          </a:p>
          <a:p>
            <a:r>
              <a:rPr lang="en-US" dirty="0" err="1" smtClean="0">
                <a:hlinkClick r:id="rId6"/>
              </a:rPr>
              <a:t>intercavernous</a:t>
            </a:r>
            <a:r>
              <a:rPr lang="en-US" dirty="0" smtClean="0">
                <a:hlinkClick r:id="rId6"/>
              </a:rPr>
              <a:t> sinuses</a:t>
            </a:r>
            <a:endParaRPr lang="en-US" dirty="0" smtClean="0"/>
          </a:p>
          <a:p>
            <a:r>
              <a:rPr lang="en-US" dirty="0" smtClean="0">
                <a:hlinkClick r:id="rId7"/>
              </a:rPr>
              <a:t>superior </a:t>
            </a:r>
            <a:r>
              <a:rPr lang="en-US" dirty="0" err="1" smtClean="0">
                <a:hlinkClick r:id="rId7"/>
              </a:rPr>
              <a:t>petrosal</a:t>
            </a:r>
            <a:r>
              <a:rPr lang="en-US" dirty="0" smtClean="0">
                <a:hlinkClick r:id="rId7"/>
              </a:rPr>
              <a:t> sinuses</a:t>
            </a:r>
            <a:endParaRPr lang="en-US" dirty="0" smtClean="0"/>
          </a:p>
          <a:p>
            <a:r>
              <a:rPr lang="en-US" dirty="0" smtClean="0"/>
              <a:t>internal vertebral venous plexus</a:t>
            </a:r>
          </a:p>
          <a:p>
            <a:r>
              <a:rPr lang="en-US" dirty="0" smtClean="0"/>
              <a:t>marginal sinus (around the margins of </a:t>
            </a:r>
            <a:r>
              <a:rPr lang="en-US" dirty="0" smtClean="0">
                <a:hlinkClick r:id="rId8"/>
              </a:rPr>
              <a:t>foramen magnum</a:t>
            </a:r>
            <a:r>
              <a:rPr lang="en-US" dirty="0" smtClean="0"/>
              <a:t>)</a:t>
            </a:r>
          </a:p>
          <a:p>
            <a:pPr>
              <a:buNone/>
            </a:pPr>
            <a:endParaRPr lang="en-US" b="1" dirty="0" smtClean="0"/>
          </a:p>
          <a:p>
            <a:endParaRPr lang="en-US" dirty="0"/>
          </a:p>
        </p:txBody>
      </p:sp>
    </p:spTree>
  </p:cSld>
  <p:clrMapOvr>
    <a:masterClrMapping/>
  </p:clrMapOvr>
  <p:transition>
    <p:diamon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chemeClr val="tx1"/>
                </a:solidFill>
              </a:rPr>
              <a:t>Cerebral veins</a:t>
            </a:r>
            <a:endParaRPr lang="en-US" sz="6600" b="1" dirty="0">
              <a:solidFill>
                <a:schemeClr val="tx1"/>
              </a:solidFill>
            </a:endParaRPr>
          </a:p>
        </p:txBody>
      </p:sp>
      <p:sp>
        <p:nvSpPr>
          <p:cNvPr id="3" name="Content Placeholder 2"/>
          <p:cNvSpPr>
            <a:spLocks noGrp="1"/>
          </p:cNvSpPr>
          <p:nvPr>
            <p:ph sz="quarter" idx="1"/>
          </p:nvPr>
        </p:nvSpPr>
        <p:spPr/>
        <p:txBody>
          <a:bodyPr/>
          <a:lstStyle/>
          <a:p>
            <a:r>
              <a:rPr lang="en-US" dirty="0" smtClean="0"/>
              <a:t>The</a:t>
            </a:r>
            <a:r>
              <a:rPr lang="en-US" b="1" dirty="0" smtClean="0"/>
              <a:t> cerebral veins</a:t>
            </a:r>
            <a:r>
              <a:rPr lang="en-US" dirty="0" smtClean="0"/>
              <a:t> drain the brain parenchyma and are located in the subarachnoid space. They pierce the </a:t>
            </a:r>
            <a:r>
              <a:rPr lang="en-US" dirty="0" err="1" smtClean="0"/>
              <a:t>meninges</a:t>
            </a:r>
            <a:r>
              <a:rPr lang="en-US" dirty="0" smtClean="0"/>
              <a:t> and drain further into the cranial venous sinuses.</a:t>
            </a:r>
          </a:p>
          <a:p>
            <a:r>
              <a:rPr lang="en-US" dirty="0" smtClean="0"/>
              <a:t>The cerebral veins lack muscular tissue and valves. The cerebral venous system can be divided into:</a:t>
            </a:r>
          </a:p>
          <a:p>
            <a:r>
              <a:rPr lang="en-US" dirty="0" smtClean="0"/>
              <a:t>superficial (cortical) cerebral veins</a:t>
            </a:r>
          </a:p>
          <a:p>
            <a:r>
              <a:rPr lang="en-US" dirty="0" smtClean="0"/>
              <a:t>deep (</a:t>
            </a:r>
            <a:r>
              <a:rPr lang="en-US" dirty="0" err="1" smtClean="0"/>
              <a:t>subependymal</a:t>
            </a:r>
            <a:r>
              <a:rPr lang="en-US" dirty="0" smtClean="0"/>
              <a:t>) cerebral veins</a:t>
            </a:r>
          </a:p>
          <a:p>
            <a:endParaRPr lang="en-US" dirty="0"/>
          </a:p>
        </p:txBody>
      </p:sp>
    </p:spTree>
  </p:cSld>
  <p:clrMapOvr>
    <a:masterClrMapping/>
  </p:clrMapOvr>
  <p:transition>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400" b="1" dirty="0" smtClean="0">
                <a:solidFill>
                  <a:schemeClr val="tx1"/>
                </a:solidFill>
              </a:rPr>
              <a:t>Dural venous sinuses</a:t>
            </a:r>
            <a:endParaRPr lang="en-US" sz="4400" b="1" dirty="0">
              <a:solidFill>
                <a:schemeClr val="tx1"/>
              </a:solidFill>
            </a:endParaRPr>
          </a:p>
        </p:txBody>
      </p:sp>
      <p:sp>
        <p:nvSpPr>
          <p:cNvPr id="3" name="Content Placeholder 2"/>
          <p:cNvSpPr>
            <a:spLocks noGrp="1"/>
          </p:cNvSpPr>
          <p:nvPr>
            <p:ph sz="quarter" idx="1"/>
          </p:nvPr>
        </p:nvSpPr>
        <p:spPr/>
        <p:txBody>
          <a:bodyPr>
            <a:normAutofit/>
          </a:bodyPr>
          <a:lstStyle/>
          <a:p>
            <a:r>
              <a:rPr lang="en-US" dirty="0" smtClean="0"/>
              <a:t>The </a:t>
            </a:r>
            <a:r>
              <a:rPr lang="en-US" b="1" dirty="0" err="1" smtClean="0"/>
              <a:t>dural</a:t>
            </a:r>
            <a:r>
              <a:rPr lang="en-US" b="1" dirty="0" smtClean="0"/>
              <a:t> venous sinuses</a:t>
            </a:r>
            <a:r>
              <a:rPr lang="en-US" dirty="0" smtClean="0"/>
              <a:t> are endothelium lined venous channels located </a:t>
            </a:r>
            <a:r>
              <a:rPr lang="en-US" dirty="0" err="1" smtClean="0"/>
              <a:t>intracranially</a:t>
            </a:r>
            <a:r>
              <a:rPr lang="en-US" dirty="0" smtClean="0"/>
              <a:t> between the two layers of </a:t>
            </a:r>
            <a:r>
              <a:rPr lang="en-US" dirty="0" err="1" smtClean="0">
                <a:hlinkClick r:id="rId2"/>
              </a:rPr>
              <a:t>dura</a:t>
            </a:r>
            <a:r>
              <a:rPr lang="en-US" dirty="0" smtClean="0">
                <a:hlinkClick r:id="rId2"/>
              </a:rPr>
              <a:t> mater</a:t>
            </a:r>
            <a:r>
              <a:rPr lang="en-US" dirty="0" smtClean="0"/>
              <a:t> (</a:t>
            </a:r>
            <a:r>
              <a:rPr lang="en-US" dirty="0" err="1" smtClean="0"/>
              <a:t>endosteal</a:t>
            </a:r>
            <a:r>
              <a:rPr lang="en-US" dirty="0" smtClean="0"/>
              <a:t> layer and </a:t>
            </a:r>
            <a:r>
              <a:rPr lang="en-US" dirty="0" err="1" smtClean="0"/>
              <a:t>meningeal</a:t>
            </a:r>
            <a:r>
              <a:rPr lang="en-US" dirty="0" smtClean="0"/>
              <a:t> layer). </a:t>
            </a:r>
          </a:p>
          <a:p>
            <a:endParaRPr lang="en-US" dirty="0" smtClean="0"/>
          </a:p>
          <a:p>
            <a:r>
              <a:rPr lang="en-US" dirty="0" smtClean="0"/>
              <a:t>Together they form the major draining pathways from the brain, predominantly to the </a:t>
            </a:r>
            <a:r>
              <a:rPr lang="en-US" dirty="0" smtClean="0">
                <a:hlinkClick r:id="rId3"/>
              </a:rPr>
              <a:t>internal jugular veins</a:t>
            </a:r>
            <a:r>
              <a:rPr lang="en-US" dirty="0" smtClean="0"/>
              <a:t>.</a:t>
            </a:r>
          </a:p>
          <a:p>
            <a:endParaRPr lang="en-US" dirty="0"/>
          </a:p>
        </p:txBody>
      </p:sp>
    </p:spTree>
  </p:cSld>
  <p:clrMapOvr>
    <a:masterClrMapping/>
  </p:clrMapOvr>
  <p:transition>
    <p:diamon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1371600"/>
          </a:xfrm>
        </p:spPr>
        <p:txBody>
          <a:bodyPr>
            <a:noAutofit/>
          </a:bodyPr>
          <a:lstStyle/>
          <a:p>
            <a:r>
              <a:rPr lang="en-US" sz="3600" b="1" dirty="0" smtClean="0">
                <a:solidFill>
                  <a:schemeClr val="tx1"/>
                </a:solidFill>
              </a:rPr>
              <a:t>  Superficial venous system</a:t>
            </a:r>
            <a:r>
              <a:rPr lang="en-US" sz="3600" b="1" dirty="0" smtClean="0"/>
              <a:t/>
            </a:r>
            <a:br>
              <a:rPr lang="en-US" sz="3600" b="1" dirty="0" smtClean="0"/>
            </a:br>
            <a:endParaRPr lang="en-US" sz="3600" dirty="0"/>
          </a:p>
        </p:txBody>
      </p:sp>
      <p:sp>
        <p:nvSpPr>
          <p:cNvPr id="3" name="Content Placeholder 2"/>
          <p:cNvSpPr>
            <a:spLocks noGrp="1"/>
          </p:cNvSpPr>
          <p:nvPr>
            <p:ph sz="quarter" idx="1"/>
          </p:nvPr>
        </p:nvSpPr>
        <p:spPr>
          <a:xfrm>
            <a:off x="0" y="1219200"/>
            <a:ext cx="8839200" cy="5638800"/>
          </a:xfrm>
        </p:spPr>
        <p:txBody>
          <a:bodyPr>
            <a:normAutofit/>
          </a:bodyPr>
          <a:lstStyle/>
          <a:p>
            <a:pPr>
              <a:buNone/>
            </a:pPr>
            <a:r>
              <a:rPr lang="en-US" dirty="0" smtClean="0"/>
              <a:t>  There are numerous cortical veins and most of them are unnamed, however the large cortical veins can be identified and according to their locations cortical venous system can be subdivided into:-</a:t>
            </a:r>
          </a:p>
          <a:p>
            <a:pPr>
              <a:buNone/>
            </a:pPr>
            <a:r>
              <a:rPr lang="en-US" dirty="0" smtClean="0"/>
              <a:t>   superior</a:t>
            </a:r>
          </a:p>
          <a:p>
            <a:pPr>
              <a:buNone/>
            </a:pPr>
            <a:r>
              <a:rPr lang="en-US" dirty="0" smtClean="0"/>
              <a:t>   middle</a:t>
            </a:r>
          </a:p>
          <a:p>
            <a:pPr>
              <a:buNone/>
            </a:pPr>
            <a:r>
              <a:rPr lang="en-US" dirty="0" smtClean="0"/>
              <a:t>   inferior groups.</a:t>
            </a:r>
          </a:p>
          <a:p>
            <a:pPr>
              <a:buNone/>
            </a:pPr>
            <a:r>
              <a:rPr lang="en-US" dirty="0" smtClean="0"/>
              <a:t> Important veins of superficial cerebral venous system are - </a:t>
            </a:r>
          </a:p>
          <a:p>
            <a:r>
              <a:rPr lang="en-US" dirty="0" smtClean="0">
                <a:hlinkClick r:id="rId2"/>
              </a:rPr>
              <a:t>superficial middle cerebral vein</a:t>
            </a:r>
            <a:endParaRPr lang="en-US" dirty="0" smtClean="0"/>
          </a:p>
          <a:p>
            <a:r>
              <a:rPr lang="en-US" dirty="0" smtClean="0">
                <a:hlinkClick r:id="rId3"/>
              </a:rPr>
              <a:t>superior </a:t>
            </a:r>
            <a:r>
              <a:rPr lang="en-US" dirty="0" err="1" smtClean="0">
                <a:hlinkClick r:id="rId3"/>
              </a:rPr>
              <a:t>anastomotic</a:t>
            </a:r>
            <a:r>
              <a:rPr lang="en-US" dirty="0" smtClean="0">
                <a:hlinkClick r:id="rId3"/>
              </a:rPr>
              <a:t> vein of </a:t>
            </a:r>
            <a:r>
              <a:rPr lang="en-US" dirty="0" err="1" smtClean="0">
                <a:hlinkClick r:id="rId3"/>
              </a:rPr>
              <a:t>Trolard</a:t>
            </a:r>
            <a:endParaRPr lang="en-US" dirty="0" smtClean="0"/>
          </a:p>
          <a:p>
            <a:r>
              <a:rPr lang="en-US" dirty="0" smtClean="0">
                <a:hlinkClick r:id="rId4"/>
              </a:rPr>
              <a:t>vein of </a:t>
            </a:r>
            <a:r>
              <a:rPr lang="en-US" dirty="0" err="1" smtClean="0">
                <a:hlinkClick r:id="rId4"/>
              </a:rPr>
              <a:t>Labbé</a:t>
            </a:r>
            <a:endParaRPr lang="en-US" dirty="0" smtClean="0"/>
          </a:p>
          <a:p>
            <a:endParaRPr lang="en-US" dirty="0" smtClean="0"/>
          </a:p>
          <a:p>
            <a:endParaRPr lang="en-US" dirty="0"/>
          </a:p>
        </p:txBody>
      </p:sp>
    </p:spTree>
  </p:cSld>
  <p:clrMapOvr>
    <a:masterClrMapping/>
  </p:clrMapOvr>
  <p:transition>
    <p:diamon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tx1"/>
                </a:solidFill>
              </a:rPr>
              <a:t>      Vein of </a:t>
            </a:r>
            <a:r>
              <a:rPr lang="en-US" sz="4800" b="1" dirty="0" err="1" smtClean="0">
                <a:solidFill>
                  <a:schemeClr val="tx1"/>
                </a:solidFill>
              </a:rPr>
              <a:t>tolard</a:t>
            </a:r>
            <a:endParaRPr lang="en-US" sz="4800" b="1" dirty="0">
              <a:solidFill>
                <a:schemeClr val="tx1"/>
              </a:solidFill>
            </a:endParaRPr>
          </a:p>
        </p:txBody>
      </p:sp>
      <p:sp>
        <p:nvSpPr>
          <p:cNvPr id="3" name="Content Placeholder 2"/>
          <p:cNvSpPr>
            <a:spLocks noGrp="1"/>
          </p:cNvSpPr>
          <p:nvPr>
            <p:ph sz="quarter" idx="1"/>
          </p:nvPr>
        </p:nvSpPr>
        <p:spPr/>
        <p:txBody>
          <a:bodyPr/>
          <a:lstStyle/>
          <a:p>
            <a:r>
              <a:rPr lang="en-US" dirty="0" smtClean="0"/>
              <a:t>The </a:t>
            </a:r>
            <a:r>
              <a:rPr lang="en-US" b="1" dirty="0" smtClean="0"/>
              <a:t>superior </a:t>
            </a:r>
            <a:r>
              <a:rPr lang="en-US" b="1" dirty="0" err="1" smtClean="0"/>
              <a:t>anastomotic</a:t>
            </a:r>
            <a:r>
              <a:rPr lang="en-US" b="1" dirty="0" smtClean="0"/>
              <a:t> vein of </a:t>
            </a:r>
            <a:r>
              <a:rPr lang="en-US" b="1" dirty="0" err="1" smtClean="0"/>
              <a:t>Trolard</a:t>
            </a:r>
            <a:r>
              <a:rPr lang="en-US" dirty="0" smtClean="0"/>
              <a:t> connects the </a:t>
            </a:r>
            <a:r>
              <a:rPr lang="en-US" dirty="0" smtClean="0">
                <a:hlinkClick r:id="rId2"/>
              </a:rPr>
              <a:t>superior </a:t>
            </a:r>
            <a:r>
              <a:rPr lang="en-US" dirty="0" err="1" smtClean="0">
                <a:hlinkClick r:id="rId2"/>
              </a:rPr>
              <a:t>sagittal</a:t>
            </a:r>
            <a:r>
              <a:rPr lang="en-US" dirty="0" smtClean="0">
                <a:hlinkClick r:id="rId2"/>
              </a:rPr>
              <a:t> sinus</a:t>
            </a:r>
            <a:r>
              <a:rPr lang="en-US" dirty="0" smtClean="0"/>
              <a:t> and the </a:t>
            </a:r>
            <a:r>
              <a:rPr lang="en-US" dirty="0" smtClean="0">
                <a:hlinkClick r:id="rId3"/>
              </a:rPr>
              <a:t>superficial middle cerebral vein (of </a:t>
            </a:r>
            <a:r>
              <a:rPr lang="en-US" dirty="0" err="1" smtClean="0">
                <a:hlinkClick r:id="rId3"/>
              </a:rPr>
              <a:t>Sylvius</a:t>
            </a:r>
            <a:r>
              <a:rPr lang="en-US" dirty="0" smtClean="0">
                <a:hlinkClick r:id="rId3"/>
              </a:rPr>
              <a:t>)</a:t>
            </a:r>
            <a:r>
              <a:rPr lang="en-US" dirty="0" smtClean="0"/>
              <a:t>.</a:t>
            </a:r>
          </a:p>
          <a:p>
            <a:r>
              <a:rPr lang="en-US" dirty="0" smtClean="0"/>
              <a:t>Its size is dictated by the relative size of the superficial middle cerebral vein and the </a:t>
            </a:r>
            <a:r>
              <a:rPr lang="en-US" dirty="0" err="1" smtClean="0">
                <a:hlinkClick r:id="rId4"/>
              </a:rPr>
              <a:t>anastomotic</a:t>
            </a:r>
            <a:r>
              <a:rPr lang="en-US" dirty="0" smtClean="0">
                <a:hlinkClick r:id="rId4"/>
              </a:rPr>
              <a:t> vein of </a:t>
            </a:r>
            <a:r>
              <a:rPr lang="en-US" dirty="0" err="1" smtClean="0">
                <a:hlinkClick r:id="rId4"/>
              </a:rPr>
              <a:t>Labbé</a:t>
            </a:r>
            <a:r>
              <a:rPr lang="en-US" dirty="0" smtClean="0"/>
              <a:t>. </a:t>
            </a:r>
          </a:p>
          <a:p>
            <a:r>
              <a:rPr lang="en-US" dirty="0" smtClean="0"/>
              <a:t>The vein of </a:t>
            </a:r>
            <a:r>
              <a:rPr lang="en-US" dirty="0" err="1" smtClean="0"/>
              <a:t>Trolard</a:t>
            </a:r>
            <a:r>
              <a:rPr lang="en-US" dirty="0" smtClean="0"/>
              <a:t> is smaller than both of these. </a:t>
            </a:r>
          </a:p>
          <a:p>
            <a:pPr>
              <a:buNone/>
            </a:pPr>
            <a:r>
              <a:rPr lang="en-US" dirty="0" smtClean="0"/>
              <a:t/>
            </a:r>
            <a:br>
              <a:rPr lang="en-US" dirty="0" smtClean="0"/>
            </a:br>
            <a:endParaRPr lang="en-US" dirty="0"/>
          </a:p>
        </p:txBody>
      </p:sp>
    </p:spTree>
  </p:cSld>
  <p:clrMapOvr>
    <a:masterClrMapping/>
  </p:clrMapOvr>
  <p:transition>
    <p:diamon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sz="quarter" idx="1"/>
          </p:nvPr>
        </p:nvPicPr>
        <p:blipFill>
          <a:blip r:embed="rId2"/>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transition>
    <p:diamon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en-US" sz="3600" b="1" dirty="0" smtClean="0">
                <a:solidFill>
                  <a:schemeClr val="tx1"/>
                </a:solidFill>
              </a:rPr>
              <a:t>    Superior middle cerebral  </a:t>
            </a:r>
            <a:br>
              <a:rPr lang="en-US" sz="3600" b="1" dirty="0" smtClean="0">
                <a:solidFill>
                  <a:schemeClr val="tx1"/>
                </a:solidFill>
              </a:rPr>
            </a:br>
            <a:r>
              <a:rPr lang="en-US" sz="3600" b="1" dirty="0" smtClean="0">
                <a:solidFill>
                  <a:schemeClr val="tx1"/>
                </a:solidFill>
              </a:rPr>
              <a:t>                      vein </a:t>
            </a:r>
            <a:endParaRPr lang="en-US" sz="3600" b="1" dirty="0">
              <a:solidFill>
                <a:schemeClr val="tx1"/>
              </a:solidFill>
            </a:endParaRPr>
          </a:p>
        </p:txBody>
      </p:sp>
      <p:sp>
        <p:nvSpPr>
          <p:cNvPr id="3" name="Content Placeholder 2"/>
          <p:cNvSpPr>
            <a:spLocks noGrp="1"/>
          </p:cNvSpPr>
          <p:nvPr>
            <p:ph sz="quarter" idx="1"/>
          </p:nvPr>
        </p:nvSpPr>
        <p:spPr/>
        <p:txBody>
          <a:bodyPr>
            <a:noAutofit/>
          </a:bodyPr>
          <a:lstStyle/>
          <a:p>
            <a:r>
              <a:rPr lang="en-US" sz="3200" dirty="0" smtClean="0"/>
              <a:t>The </a:t>
            </a:r>
            <a:r>
              <a:rPr lang="en-US" sz="3200" b="1" dirty="0" smtClean="0"/>
              <a:t>superficial middle cerebral vein (SMCV)</a:t>
            </a:r>
            <a:r>
              <a:rPr lang="en-US" sz="3200" dirty="0" smtClean="0"/>
              <a:t> (also </a:t>
            </a:r>
            <a:r>
              <a:rPr lang="en-US" sz="3200" dirty="0" err="1" smtClean="0"/>
              <a:t>knwon</a:t>
            </a:r>
            <a:r>
              <a:rPr lang="en-US" sz="3200" dirty="0" smtClean="0"/>
              <a:t> as the </a:t>
            </a:r>
            <a:r>
              <a:rPr lang="en-US" sz="3200" dirty="0" err="1" smtClean="0"/>
              <a:t>Sylvian</a:t>
            </a:r>
            <a:r>
              <a:rPr lang="en-US" sz="3200" dirty="0" smtClean="0"/>
              <a:t> vein) is one of the </a:t>
            </a:r>
            <a:r>
              <a:rPr lang="en-US" sz="3200" dirty="0" smtClean="0">
                <a:hlinkClick r:id="rId2"/>
              </a:rPr>
              <a:t>superficial cerebral veins</a:t>
            </a:r>
            <a:r>
              <a:rPr lang="en-US" sz="3200" dirty="0" smtClean="0"/>
              <a:t>. </a:t>
            </a:r>
          </a:p>
          <a:p>
            <a:r>
              <a:rPr lang="en-US" sz="3200" dirty="0" smtClean="0"/>
              <a:t>It usually passes along the </a:t>
            </a:r>
            <a:r>
              <a:rPr lang="en-US" sz="3200" dirty="0" err="1" smtClean="0">
                <a:hlinkClick r:id="rId3"/>
              </a:rPr>
              <a:t>Sylvian</a:t>
            </a:r>
            <a:r>
              <a:rPr lang="en-US" sz="3200" dirty="0" smtClean="0">
                <a:hlinkClick r:id="rId3"/>
              </a:rPr>
              <a:t> fissure</a:t>
            </a:r>
            <a:r>
              <a:rPr lang="en-US" sz="3200" dirty="0" smtClean="0"/>
              <a:t> </a:t>
            </a:r>
            <a:r>
              <a:rPr lang="en-US" sz="3200" dirty="0" err="1" smtClean="0"/>
              <a:t>posteroanteriorly</a:t>
            </a:r>
            <a:r>
              <a:rPr lang="en-US" sz="3200" dirty="0" smtClean="0"/>
              <a:t> and it curves </a:t>
            </a:r>
            <a:r>
              <a:rPr lang="en-US" sz="3200" dirty="0" err="1" smtClean="0"/>
              <a:t>anteriorly</a:t>
            </a:r>
            <a:r>
              <a:rPr lang="en-US" sz="3200" dirty="0" smtClean="0"/>
              <a:t> around the tip of the temporal lobe and drains into the </a:t>
            </a:r>
            <a:r>
              <a:rPr lang="en-US" sz="3200" dirty="0" err="1" smtClean="0">
                <a:hlinkClick r:id="rId4"/>
              </a:rPr>
              <a:t>sphenoparietal</a:t>
            </a:r>
            <a:r>
              <a:rPr lang="en-US" sz="3200" dirty="0" smtClean="0">
                <a:hlinkClick r:id="rId4"/>
              </a:rPr>
              <a:t> sinus</a:t>
            </a:r>
            <a:r>
              <a:rPr lang="en-US" sz="3200" dirty="0" smtClean="0"/>
              <a:t> or </a:t>
            </a:r>
            <a:r>
              <a:rPr lang="en-US" sz="3200" dirty="0" smtClean="0">
                <a:hlinkClick r:id="rId5"/>
              </a:rPr>
              <a:t>cavernous sinus</a:t>
            </a:r>
            <a:r>
              <a:rPr lang="en-US" sz="3200" dirty="0" smtClean="0"/>
              <a:t> </a:t>
            </a:r>
          </a:p>
          <a:p>
            <a:endParaRPr lang="en-US" sz="3200" dirty="0"/>
          </a:p>
        </p:txBody>
      </p:sp>
    </p:spTree>
  </p:cSld>
  <p:clrMapOvr>
    <a:masterClrMapping/>
  </p:clrMapOvr>
  <p:transition>
    <p:diamon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sz="quarter"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diamon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normAutofit fontScale="90000"/>
          </a:bodyPr>
          <a:lstStyle/>
          <a:p>
            <a:r>
              <a:rPr lang="en-US" sz="4400" b="1" dirty="0" smtClean="0"/>
              <a:t>  Inferior cortical veins</a:t>
            </a:r>
            <a:endParaRPr lang="en-US" sz="4400" b="1" dirty="0"/>
          </a:p>
        </p:txBody>
      </p:sp>
      <p:sp>
        <p:nvSpPr>
          <p:cNvPr id="3" name="Content Placeholder 2"/>
          <p:cNvSpPr>
            <a:spLocks noGrp="1"/>
          </p:cNvSpPr>
          <p:nvPr>
            <p:ph sz="quarter" idx="1"/>
          </p:nvPr>
        </p:nvSpPr>
        <p:spPr>
          <a:xfrm>
            <a:off x="457200" y="1219200"/>
            <a:ext cx="8229600" cy="5254752"/>
          </a:xfrm>
        </p:spPr>
        <p:txBody>
          <a:bodyPr/>
          <a:lstStyle/>
          <a:p>
            <a:r>
              <a:rPr lang="en-US" dirty="0" smtClean="0"/>
              <a:t>These veins drain most of the inferior frontal lobes and temporal lobes.</a:t>
            </a:r>
          </a:p>
          <a:p>
            <a:r>
              <a:rPr lang="en-US" dirty="0" smtClean="0"/>
              <a:t>The DEEP MIDDLE  CEREBRAL VEINS then </a:t>
            </a:r>
            <a:r>
              <a:rPr lang="en-US" dirty="0" err="1" smtClean="0"/>
              <a:t>anastomoses</a:t>
            </a:r>
            <a:r>
              <a:rPr lang="en-US" dirty="0" smtClean="0"/>
              <a:t> with the  BASAL VEIN OF ROSENTHAL.</a:t>
            </a:r>
          </a:p>
          <a:p>
            <a:r>
              <a:rPr lang="en-US" dirty="0" smtClean="0"/>
              <a:t>The </a:t>
            </a:r>
            <a:endParaRPr lang="en-US" dirty="0"/>
          </a:p>
        </p:txBody>
      </p:sp>
    </p:spTree>
  </p:cSld>
  <p:clrMapOvr>
    <a:masterClrMapping/>
  </p:clrMapOvr>
  <p:transition>
    <p:diamon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chemeClr val="tx1"/>
                </a:solidFill>
              </a:rPr>
              <a:t>Basal vein of </a:t>
            </a:r>
            <a:r>
              <a:rPr lang="en-US" sz="4400" b="1" dirty="0" err="1" smtClean="0">
                <a:solidFill>
                  <a:schemeClr val="tx1"/>
                </a:solidFill>
              </a:rPr>
              <a:t>rosenthal</a:t>
            </a:r>
            <a:endParaRPr lang="en-US" sz="4400" b="1" dirty="0">
              <a:solidFill>
                <a:schemeClr val="tx1"/>
              </a:solidFill>
            </a:endParaRPr>
          </a:p>
        </p:txBody>
      </p:sp>
      <p:sp>
        <p:nvSpPr>
          <p:cNvPr id="3" name="Content Placeholder 2"/>
          <p:cNvSpPr>
            <a:spLocks noGrp="1"/>
          </p:cNvSpPr>
          <p:nvPr>
            <p:ph sz="quarter" idx="1"/>
          </p:nvPr>
        </p:nvSpPr>
        <p:spPr/>
        <p:txBody>
          <a:bodyPr/>
          <a:lstStyle/>
          <a:p>
            <a:r>
              <a:rPr lang="en-US" dirty="0" smtClean="0"/>
              <a:t>The </a:t>
            </a:r>
            <a:r>
              <a:rPr lang="en-US" b="1" dirty="0" smtClean="0"/>
              <a:t>basal vein of Rosenthal</a:t>
            </a:r>
            <a:r>
              <a:rPr lang="en-US" dirty="0" smtClean="0"/>
              <a:t> originates on the medial surface of the </a:t>
            </a:r>
            <a:r>
              <a:rPr lang="en-US" dirty="0" smtClean="0">
                <a:hlinkClick r:id="rId2"/>
              </a:rPr>
              <a:t>temporal lobe</a:t>
            </a:r>
            <a:r>
              <a:rPr lang="en-US" dirty="0" smtClean="0"/>
              <a:t> and runs </a:t>
            </a:r>
            <a:r>
              <a:rPr lang="en-US" dirty="0" err="1" smtClean="0"/>
              <a:t>posteriorly</a:t>
            </a:r>
            <a:r>
              <a:rPr lang="en-US" dirty="0" smtClean="0"/>
              <a:t> and medially. It passes lateral to the midbrain through the </a:t>
            </a:r>
            <a:r>
              <a:rPr lang="en-US" dirty="0" smtClean="0">
                <a:hlinkClick r:id="rId3"/>
              </a:rPr>
              <a:t>ambient cistern</a:t>
            </a:r>
            <a:r>
              <a:rPr lang="en-US" dirty="0" smtClean="0"/>
              <a:t> to drain into the </a:t>
            </a:r>
            <a:r>
              <a:rPr lang="en-US" dirty="0" smtClean="0">
                <a:hlinkClick r:id="rId4"/>
              </a:rPr>
              <a:t>vein of Galen</a:t>
            </a:r>
            <a:r>
              <a:rPr lang="en-US" dirty="0" smtClean="0"/>
              <a:t>. It is closely related to the </a:t>
            </a:r>
            <a:r>
              <a:rPr lang="en-US" dirty="0" smtClean="0">
                <a:hlinkClick r:id="rId5"/>
              </a:rPr>
              <a:t>posterior cerebral artery (PCA)</a:t>
            </a:r>
            <a:r>
              <a:rPr lang="en-US" dirty="0" smtClean="0"/>
              <a:t>. </a:t>
            </a:r>
            <a:endParaRPr lang="en-US" dirty="0"/>
          </a:p>
        </p:txBody>
      </p:sp>
    </p:spTree>
  </p:cSld>
  <p:clrMapOvr>
    <a:masterClrMapping/>
  </p:clrMapOvr>
  <p:transition>
    <p:diamon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42" name="Picture 2"/>
          <p:cNvPicPr>
            <a:picLocks noGrp="1" noChangeAspect="1" noChangeArrowheads="1"/>
          </p:cNvPicPr>
          <p:nvPr>
            <p:ph sz="quarter" idx="1"/>
          </p:nvPr>
        </p:nvPicPr>
        <p:blipFill>
          <a:blip r:embed="rId2"/>
          <a:srcRect/>
          <a:stretch>
            <a:fillRect/>
          </a:stretch>
        </p:blipFill>
        <p:spPr bwMode="auto">
          <a:xfrm>
            <a:off x="0" y="0"/>
            <a:ext cx="9144000" cy="6858001"/>
          </a:xfrm>
          <a:prstGeom prst="rect">
            <a:avLst/>
          </a:prstGeom>
          <a:noFill/>
          <a:ln w="9525">
            <a:noFill/>
            <a:miter lim="800000"/>
            <a:headEnd/>
            <a:tailEnd/>
          </a:ln>
          <a:effectLst/>
        </p:spPr>
      </p:pic>
    </p:spTree>
  </p:cSld>
  <p:clrMapOvr>
    <a:masterClrMapping/>
  </p:clrMapOvr>
  <p:transition>
    <p:diamon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smtClean="0">
                <a:solidFill>
                  <a:schemeClr val="tx1"/>
                </a:solidFill>
              </a:rPr>
              <a:t> vein of </a:t>
            </a:r>
            <a:r>
              <a:rPr lang="en-US" sz="7200" b="1" dirty="0" err="1" smtClean="0">
                <a:solidFill>
                  <a:schemeClr val="tx1"/>
                </a:solidFill>
              </a:rPr>
              <a:t>Labbé</a:t>
            </a:r>
            <a:endParaRPr lang="en-US" sz="7200" b="1" dirty="0">
              <a:solidFill>
                <a:schemeClr val="tx1"/>
              </a:solidFill>
            </a:endParaRPr>
          </a:p>
        </p:txBody>
      </p:sp>
      <p:sp>
        <p:nvSpPr>
          <p:cNvPr id="3" name="Content Placeholder 2"/>
          <p:cNvSpPr>
            <a:spLocks noGrp="1"/>
          </p:cNvSpPr>
          <p:nvPr>
            <p:ph sz="quarter" idx="1"/>
          </p:nvPr>
        </p:nvSpPr>
        <p:spPr/>
        <p:txBody>
          <a:bodyPr>
            <a:normAutofit/>
          </a:bodyPr>
          <a:lstStyle/>
          <a:p>
            <a:r>
              <a:rPr lang="en-US" dirty="0" smtClean="0"/>
              <a:t>The </a:t>
            </a:r>
            <a:r>
              <a:rPr lang="en-US" b="1" dirty="0" smtClean="0"/>
              <a:t>vein of </a:t>
            </a:r>
            <a:r>
              <a:rPr lang="en-US" b="1" dirty="0" err="1" smtClean="0"/>
              <a:t>Labbé</a:t>
            </a:r>
            <a:r>
              <a:rPr lang="en-US" dirty="0" smtClean="0"/>
              <a:t> (</a:t>
            </a:r>
            <a:r>
              <a:rPr lang="en-US" b="1" dirty="0" smtClean="0"/>
              <a:t>inferior </a:t>
            </a:r>
            <a:r>
              <a:rPr lang="en-US" b="1" dirty="0" err="1" smtClean="0"/>
              <a:t>anastomotic</a:t>
            </a:r>
            <a:r>
              <a:rPr lang="en-US" b="1" dirty="0" smtClean="0"/>
              <a:t> vein</a:t>
            </a:r>
            <a:r>
              <a:rPr lang="en-US" dirty="0" smtClean="0"/>
              <a:t>)</a:t>
            </a:r>
            <a:r>
              <a:rPr lang="en-US" b="1" dirty="0" smtClean="0"/>
              <a:t> </a:t>
            </a:r>
            <a:r>
              <a:rPr lang="en-US" dirty="0" smtClean="0"/>
              <a:t>is part of the </a:t>
            </a:r>
            <a:r>
              <a:rPr lang="en-US" dirty="0" smtClean="0">
                <a:hlinkClick r:id="rId2"/>
              </a:rPr>
              <a:t>superficial venous system of the brain</a:t>
            </a:r>
            <a:r>
              <a:rPr lang="en-US" dirty="0" smtClean="0"/>
              <a:t>. </a:t>
            </a:r>
          </a:p>
          <a:p>
            <a:pPr>
              <a:buNone/>
            </a:pPr>
            <a:endParaRPr lang="en-US" dirty="0" smtClean="0"/>
          </a:p>
          <a:p>
            <a:r>
              <a:rPr lang="en-US" dirty="0" smtClean="0"/>
              <a:t>The vein of </a:t>
            </a:r>
            <a:r>
              <a:rPr lang="en-US" dirty="0" err="1" smtClean="0"/>
              <a:t>Labbé</a:t>
            </a:r>
            <a:r>
              <a:rPr lang="en-US" dirty="0" smtClean="0"/>
              <a:t> is the largest channel that crosses the temporal lobe between the </a:t>
            </a:r>
            <a:r>
              <a:rPr lang="en-US" dirty="0" err="1" smtClean="0"/>
              <a:t>sylvian</a:t>
            </a:r>
            <a:r>
              <a:rPr lang="en-US" dirty="0" smtClean="0"/>
              <a:t> fissure and the transverse sinus and connects the </a:t>
            </a:r>
            <a:r>
              <a:rPr lang="en-US" dirty="0" smtClean="0">
                <a:hlinkClick r:id="rId3"/>
              </a:rPr>
              <a:t>superficial middle cerebral </a:t>
            </a:r>
            <a:r>
              <a:rPr lang="en-US" dirty="0" err="1" smtClean="0">
                <a:hlinkClick r:id="rId3"/>
              </a:rPr>
              <a:t>vein</a:t>
            </a:r>
            <a:r>
              <a:rPr lang="en-US" dirty="0" err="1" smtClean="0"/>
              <a:t>and</a:t>
            </a:r>
            <a:r>
              <a:rPr lang="en-US" dirty="0" smtClean="0"/>
              <a:t> the </a:t>
            </a:r>
            <a:r>
              <a:rPr lang="en-US" dirty="0" smtClean="0">
                <a:hlinkClick r:id="rId4"/>
              </a:rPr>
              <a:t>transverse sinus</a:t>
            </a:r>
            <a:r>
              <a:rPr lang="en-US" dirty="0" smtClean="0"/>
              <a:t>.</a:t>
            </a:r>
          </a:p>
          <a:p>
            <a:endParaRPr lang="en-US" dirty="0"/>
          </a:p>
        </p:txBody>
      </p:sp>
    </p:spTree>
  </p:cSld>
  <p:clrMapOvr>
    <a:masterClrMapping/>
  </p:clrMapOvr>
  <p:transition>
    <p:diamon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sz="quarter" idx="1"/>
          </p:nvPr>
        </p:nvPicPr>
        <p:blipFill>
          <a:blip r:embed="rId2" cstate="print"/>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ransition>
    <p:diamon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sz="2800" dirty="0" smtClean="0"/>
              <a:t>The </a:t>
            </a:r>
            <a:r>
              <a:rPr lang="en-US" sz="2800" dirty="0" err="1" smtClean="0"/>
              <a:t>dural</a:t>
            </a:r>
            <a:r>
              <a:rPr lang="en-US" sz="2800" dirty="0" smtClean="0"/>
              <a:t> sinuses contain </a:t>
            </a:r>
            <a:r>
              <a:rPr lang="en-US" sz="2800" b="1" dirty="0" smtClean="0"/>
              <a:t>ARACHNOID GRANULATION </a:t>
            </a:r>
            <a:r>
              <a:rPr lang="en-US" sz="2800" dirty="0" smtClean="0"/>
              <a:t>also known as </a:t>
            </a:r>
            <a:r>
              <a:rPr lang="en-US" sz="2800" b="1" dirty="0" smtClean="0"/>
              <a:t>PACCHINONIAN GRANULATIONS</a:t>
            </a:r>
            <a:r>
              <a:rPr lang="en-US" dirty="0" smtClean="0"/>
              <a:t>.</a:t>
            </a:r>
          </a:p>
          <a:p>
            <a:r>
              <a:rPr lang="en-US" sz="3200" dirty="0" smtClean="0"/>
              <a:t>They are CSF containing projection that extended from the subarachnoid space into the </a:t>
            </a:r>
            <a:r>
              <a:rPr lang="en-US" sz="3200" dirty="0" err="1" smtClean="0"/>
              <a:t>dural</a:t>
            </a:r>
            <a:r>
              <a:rPr lang="en-US" sz="3200" dirty="0" smtClean="0"/>
              <a:t> venous sinuses.</a:t>
            </a:r>
            <a:endParaRPr lang="en-US" sz="3200" dirty="0"/>
          </a:p>
        </p:txBody>
      </p:sp>
    </p:spTree>
  </p:cSld>
  <p:clrMapOvr>
    <a:masterClrMapping/>
  </p:clrMapOvr>
  <p:transition>
    <p:diamon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t/>
            </a:r>
            <a:br>
              <a:rPr lang="en-US" sz="4000" b="1" dirty="0" smtClean="0"/>
            </a:br>
            <a:r>
              <a:rPr lang="en-US" sz="5400" b="1" dirty="0" smtClean="0">
                <a:solidFill>
                  <a:schemeClr val="tx1"/>
                </a:solidFill>
              </a:rPr>
              <a:t>deep venous system</a:t>
            </a:r>
            <a:endParaRPr lang="en-US" sz="4000" dirty="0">
              <a:solidFill>
                <a:schemeClr val="tx1"/>
              </a:solidFill>
            </a:endParaRPr>
          </a:p>
        </p:txBody>
      </p:sp>
      <p:sp>
        <p:nvSpPr>
          <p:cNvPr id="3" name="Content Placeholder 2"/>
          <p:cNvSpPr>
            <a:spLocks noGrp="1"/>
          </p:cNvSpPr>
          <p:nvPr>
            <p:ph sz="quarter" idx="1"/>
          </p:nvPr>
        </p:nvSpPr>
        <p:spPr/>
        <p:txBody>
          <a:bodyPr>
            <a:normAutofit/>
          </a:bodyPr>
          <a:lstStyle/>
          <a:p>
            <a:r>
              <a:rPr lang="en-US" dirty="0" smtClean="0"/>
              <a:t>The deep venous consist of lateral sinuses, sigmoid sinuses, straight sinus and draining deep cerebral veins :-</a:t>
            </a:r>
          </a:p>
          <a:p>
            <a:r>
              <a:rPr lang="en-US" dirty="0" smtClean="0"/>
              <a:t>MEDULLARY VEINS</a:t>
            </a:r>
          </a:p>
          <a:p>
            <a:r>
              <a:rPr lang="en-US" dirty="0" smtClean="0"/>
              <a:t>SUBEPENDYMAL VEINS</a:t>
            </a:r>
          </a:p>
          <a:p>
            <a:r>
              <a:rPr lang="en-US" dirty="0" smtClean="0"/>
              <a:t>DEEP PARAMEDIAN VEINS</a:t>
            </a:r>
          </a:p>
          <a:p>
            <a:endParaRPr lang="en-US" dirty="0"/>
          </a:p>
        </p:txBody>
      </p:sp>
    </p:spTree>
  </p:cSld>
  <p:clrMapOvr>
    <a:masterClrMapping/>
  </p:clrMapOvr>
  <p:transition>
    <p:diamon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xmlns="" val="0"/>
              </a:ext>
            </a:extLst>
          </a:blip>
          <a:stretch>
            <a:fillRect/>
          </a:stretch>
        </p:blipFill>
        <p:spPr>
          <a:xfrm>
            <a:off x="228600" y="228600"/>
            <a:ext cx="8610601" cy="6245225"/>
          </a:xfrm>
        </p:spPr>
      </p:pic>
    </p:spTree>
  </p:cSld>
  <p:clrMapOvr>
    <a:masterClrMapping/>
  </p:clrMapOvr>
  <p:transition>
    <p:diamon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a:xfrm>
            <a:off x="457200" y="304800"/>
            <a:ext cx="7467600" cy="6169152"/>
          </a:xfrm>
        </p:spPr>
        <p:txBody>
          <a:bodyPr/>
          <a:lstStyle/>
          <a:p>
            <a:pPr>
              <a:buNone/>
            </a:pPr>
            <a:r>
              <a:rPr lang="en-US" sz="4000" b="1" dirty="0" err="1" smtClean="0">
                <a:solidFill>
                  <a:srgbClr val="7030A0"/>
                </a:solidFill>
              </a:rPr>
              <a:t>Medullary</a:t>
            </a:r>
            <a:r>
              <a:rPr lang="en-US" sz="4000" b="1" dirty="0" smtClean="0">
                <a:solidFill>
                  <a:srgbClr val="7030A0"/>
                </a:solidFill>
              </a:rPr>
              <a:t> veins </a:t>
            </a:r>
            <a:r>
              <a:rPr lang="en-US" dirty="0" smtClean="0"/>
              <a:t>–</a:t>
            </a:r>
          </a:p>
          <a:p>
            <a:pPr>
              <a:buNone/>
            </a:pPr>
            <a:endParaRPr lang="en-US" dirty="0" smtClean="0"/>
          </a:p>
          <a:p>
            <a:r>
              <a:rPr lang="en-US" dirty="0" smtClean="0"/>
              <a:t> </a:t>
            </a:r>
            <a:r>
              <a:rPr lang="en-US" sz="2800" dirty="0" smtClean="0"/>
              <a:t>They are </a:t>
            </a:r>
            <a:r>
              <a:rPr lang="en-US" sz="2800" dirty="0" err="1" smtClean="0"/>
              <a:t>numrous</a:t>
            </a:r>
            <a:r>
              <a:rPr lang="en-US" sz="2800" dirty="0" smtClean="0"/>
              <a:t> and originate 1-2 cm below cortical gray matter and pass through deep </a:t>
            </a:r>
            <a:r>
              <a:rPr lang="en-US" sz="2800" dirty="0" err="1" smtClean="0"/>
              <a:t>medullary</a:t>
            </a:r>
            <a:r>
              <a:rPr lang="en-US" sz="2800" dirty="0" smtClean="0"/>
              <a:t> white matter and drain into </a:t>
            </a:r>
            <a:r>
              <a:rPr lang="en-US" sz="2800" dirty="0" err="1" smtClean="0"/>
              <a:t>subependymal</a:t>
            </a:r>
            <a:r>
              <a:rPr lang="en-US" sz="2800" dirty="0" smtClean="0"/>
              <a:t> veins.</a:t>
            </a:r>
          </a:p>
          <a:p>
            <a:pPr>
              <a:buNone/>
            </a:pPr>
            <a:endParaRPr lang="en-US" sz="2800" dirty="0" smtClean="0"/>
          </a:p>
          <a:p>
            <a:r>
              <a:rPr lang="en-US" sz="2800" dirty="0" smtClean="0"/>
              <a:t> The </a:t>
            </a:r>
            <a:r>
              <a:rPr lang="en-US" sz="2800" dirty="0" err="1" smtClean="0"/>
              <a:t>medullary</a:t>
            </a:r>
            <a:r>
              <a:rPr lang="en-US" sz="2800" dirty="0" smtClean="0"/>
              <a:t> veins are arranged in a wedge shaped manner and distributed at a right angle to </a:t>
            </a:r>
            <a:r>
              <a:rPr lang="en-US" sz="2800" dirty="0" err="1" smtClean="0"/>
              <a:t>subependymal</a:t>
            </a:r>
            <a:r>
              <a:rPr lang="en-US" sz="2800" dirty="0" smtClean="0"/>
              <a:t> veins.</a:t>
            </a:r>
          </a:p>
          <a:p>
            <a:endParaRPr lang="en-US" dirty="0"/>
          </a:p>
        </p:txBody>
      </p:sp>
    </p:spTree>
  </p:cSld>
  <p:clrMapOvr>
    <a:masterClrMapping/>
  </p:clrMapOvr>
  <p:transition>
    <p:diamon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sz="quarter" idx="1"/>
          </p:nvPr>
        </p:nvPicPr>
        <p:blipFill>
          <a:blip r:embed="rId2" cstate="print"/>
          <a:srcRect/>
          <a:stretch>
            <a:fillRect/>
          </a:stretch>
        </p:blipFill>
        <p:spPr bwMode="auto">
          <a:xfrm>
            <a:off x="0" y="0"/>
            <a:ext cx="8915400" cy="6858000"/>
          </a:xfrm>
          <a:prstGeom prst="rect">
            <a:avLst/>
          </a:prstGeom>
          <a:noFill/>
          <a:ln w="9525">
            <a:noFill/>
            <a:miter lim="800000"/>
            <a:headEnd/>
            <a:tailEnd/>
          </a:ln>
          <a:effectLst/>
        </p:spPr>
      </p:pic>
    </p:spTree>
  </p:cSld>
  <p:clrMapOvr>
    <a:masterClrMapping/>
  </p:clrMapOvr>
  <p:transition>
    <p:diamon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sz="3200" b="1" dirty="0" err="1" smtClean="0">
                <a:solidFill>
                  <a:srgbClr val="7030A0"/>
                </a:solidFill>
              </a:rPr>
              <a:t>Subependymal</a:t>
            </a:r>
            <a:r>
              <a:rPr lang="en-US" sz="3200" b="1" dirty="0" smtClean="0">
                <a:solidFill>
                  <a:srgbClr val="7030A0"/>
                </a:solidFill>
              </a:rPr>
              <a:t> veins </a:t>
            </a:r>
            <a:r>
              <a:rPr lang="en-US" dirty="0" smtClean="0"/>
              <a:t>- they receive </a:t>
            </a:r>
            <a:r>
              <a:rPr lang="en-US" dirty="0" err="1" smtClean="0"/>
              <a:t>medullary</a:t>
            </a:r>
            <a:r>
              <a:rPr lang="en-US" dirty="0" smtClean="0"/>
              <a:t> veins and aggregate into greater tributaries, mainly into :-</a:t>
            </a:r>
          </a:p>
          <a:p>
            <a:r>
              <a:rPr lang="en-US" dirty="0" err="1" smtClean="0">
                <a:hlinkClick r:id="rId2"/>
              </a:rPr>
              <a:t>septal</a:t>
            </a:r>
            <a:r>
              <a:rPr lang="en-US" dirty="0" smtClean="0">
                <a:hlinkClick r:id="rId2"/>
              </a:rPr>
              <a:t> veins</a:t>
            </a:r>
            <a:endParaRPr lang="en-US" dirty="0" smtClean="0"/>
          </a:p>
          <a:p>
            <a:pPr>
              <a:buNone/>
            </a:pPr>
            <a:endParaRPr lang="en-US" dirty="0" smtClean="0"/>
          </a:p>
          <a:p>
            <a:r>
              <a:rPr lang="en-US" dirty="0" err="1" smtClean="0">
                <a:hlinkClick r:id="rId3"/>
              </a:rPr>
              <a:t>thalamostriate</a:t>
            </a:r>
            <a:r>
              <a:rPr lang="en-US" dirty="0" smtClean="0">
                <a:hlinkClick r:id="rId3"/>
              </a:rPr>
              <a:t> veins</a:t>
            </a:r>
            <a:r>
              <a:rPr lang="en-US" dirty="0" smtClean="0"/>
              <a:t>- </a:t>
            </a:r>
            <a:r>
              <a:rPr lang="en-US" dirty="0" err="1" smtClean="0"/>
              <a:t>recieves</a:t>
            </a:r>
            <a:r>
              <a:rPr lang="en-US" dirty="0" smtClean="0"/>
              <a:t> tributaries from the caudate nuclei and the thalami.</a:t>
            </a:r>
          </a:p>
          <a:p>
            <a:r>
              <a:rPr lang="en-US" dirty="0" smtClean="0"/>
              <a:t>Unite with the </a:t>
            </a:r>
            <a:r>
              <a:rPr lang="en-US" dirty="0" err="1" smtClean="0"/>
              <a:t>septal</a:t>
            </a:r>
            <a:r>
              <a:rPr lang="en-US" dirty="0" smtClean="0"/>
              <a:t> veins near the FORAMEN OF MONROE to form two INTERNAL CEREBRAL VEINS.</a:t>
            </a:r>
          </a:p>
          <a:p>
            <a:pPr>
              <a:buNone/>
            </a:pPr>
            <a:endParaRPr lang="en-US" dirty="0" smtClean="0"/>
          </a:p>
        </p:txBody>
      </p:sp>
    </p:spTree>
  </p:cSld>
  <p:clrMapOvr>
    <a:masterClrMapping/>
  </p:clrMapOvr>
  <p:transition>
    <p:diamon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diamon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diamon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chemeClr val="tx1"/>
                </a:solidFill>
              </a:rPr>
              <a:t>  Vein of </a:t>
            </a:r>
            <a:r>
              <a:rPr lang="en-US" sz="6600" b="1" dirty="0" err="1" smtClean="0">
                <a:solidFill>
                  <a:schemeClr val="tx1"/>
                </a:solidFill>
              </a:rPr>
              <a:t>galen</a:t>
            </a:r>
            <a:endParaRPr lang="en-US" sz="6600" b="1" dirty="0">
              <a:solidFill>
                <a:schemeClr val="tx1"/>
              </a:solidFill>
            </a:endParaRPr>
          </a:p>
        </p:txBody>
      </p:sp>
      <p:sp>
        <p:nvSpPr>
          <p:cNvPr id="3" name="Content Placeholder 2"/>
          <p:cNvSpPr>
            <a:spLocks noGrp="1"/>
          </p:cNvSpPr>
          <p:nvPr>
            <p:ph sz="quarter" idx="1"/>
          </p:nvPr>
        </p:nvSpPr>
        <p:spPr>
          <a:xfrm>
            <a:off x="457200" y="1371600"/>
            <a:ext cx="7467600" cy="5102352"/>
          </a:xfrm>
        </p:spPr>
        <p:txBody>
          <a:bodyPr>
            <a:normAutofit fontScale="92500" lnSpcReduction="20000"/>
          </a:bodyPr>
          <a:lstStyle/>
          <a:p>
            <a:endParaRPr lang="en-US" dirty="0" smtClean="0"/>
          </a:p>
          <a:p>
            <a:r>
              <a:rPr lang="en-US" dirty="0" smtClean="0"/>
              <a:t>The </a:t>
            </a:r>
            <a:r>
              <a:rPr lang="en-US" b="1" dirty="0" smtClean="0"/>
              <a:t>vein of Galen</a:t>
            </a:r>
            <a:r>
              <a:rPr lang="en-US" dirty="0" smtClean="0"/>
              <a:t> (also known as the </a:t>
            </a:r>
            <a:r>
              <a:rPr lang="en-US" b="1" dirty="0" smtClean="0"/>
              <a:t>great cerebral vein</a:t>
            </a:r>
            <a:r>
              <a:rPr lang="en-US" dirty="0" smtClean="0"/>
              <a:t> or </a:t>
            </a:r>
            <a:r>
              <a:rPr lang="en-US" b="1" dirty="0" smtClean="0"/>
              <a:t>great vein of Galen</a:t>
            </a:r>
            <a:r>
              <a:rPr lang="en-US" dirty="0" smtClean="0"/>
              <a:t>).</a:t>
            </a:r>
          </a:p>
          <a:p>
            <a:endParaRPr lang="en-US" dirty="0" smtClean="0"/>
          </a:p>
          <a:p>
            <a:endParaRPr lang="en-US" dirty="0" smtClean="0"/>
          </a:p>
          <a:p>
            <a:endParaRPr lang="en-US" dirty="0" smtClean="0"/>
          </a:p>
          <a:p>
            <a:endParaRPr lang="en-US" dirty="0" smtClean="0"/>
          </a:p>
          <a:p>
            <a:endParaRPr lang="en-US" dirty="0" smtClean="0"/>
          </a:p>
          <a:p>
            <a:pPr>
              <a:buNone/>
            </a:pPr>
            <a:endParaRPr lang="en-US" sz="2800" dirty="0" smtClean="0"/>
          </a:p>
          <a:p>
            <a:r>
              <a:rPr lang="en-US" sz="2800" dirty="0" smtClean="0"/>
              <a:t>  It curves backward and upward around the </a:t>
            </a:r>
            <a:r>
              <a:rPr lang="en-US" sz="2800" dirty="0" err="1" smtClean="0"/>
              <a:t>splenium</a:t>
            </a:r>
            <a:r>
              <a:rPr lang="en-US" sz="2800" dirty="0" smtClean="0"/>
              <a:t> of the </a:t>
            </a:r>
            <a:r>
              <a:rPr lang="en-US" sz="2800" dirty="0" smtClean="0">
                <a:hlinkClick r:id="rId2"/>
              </a:rPr>
              <a:t>corpus </a:t>
            </a:r>
            <a:r>
              <a:rPr lang="en-US" sz="2800" dirty="0" err="1" smtClean="0">
                <a:hlinkClick r:id="rId2"/>
              </a:rPr>
              <a:t>callosum</a:t>
            </a:r>
            <a:r>
              <a:rPr lang="en-US" sz="2800" dirty="0" smtClean="0"/>
              <a:t> and ends at the confluence of the </a:t>
            </a:r>
            <a:r>
              <a:rPr lang="en-US" sz="2800" dirty="0" smtClean="0">
                <a:hlinkClick r:id="rId3"/>
              </a:rPr>
              <a:t>inferior </a:t>
            </a:r>
            <a:r>
              <a:rPr lang="en-US" sz="2800" dirty="0" err="1" smtClean="0">
                <a:hlinkClick r:id="rId3"/>
              </a:rPr>
              <a:t>sagittal</a:t>
            </a:r>
            <a:r>
              <a:rPr lang="en-US" sz="2800" dirty="0" smtClean="0">
                <a:hlinkClick r:id="rId3"/>
              </a:rPr>
              <a:t> sinus</a:t>
            </a:r>
            <a:r>
              <a:rPr lang="en-US" sz="2800" dirty="0" smtClean="0"/>
              <a:t> and the anterior extremity of the </a:t>
            </a:r>
            <a:r>
              <a:rPr lang="en-US" sz="2800" dirty="0" smtClean="0">
                <a:hlinkClick r:id="rId4"/>
              </a:rPr>
              <a:t>straight sinus</a:t>
            </a:r>
            <a:endParaRPr lang="en-US" sz="2800" dirty="0" smtClean="0"/>
          </a:p>
          <a:p>
            <a:endParaRPr lang="en-US" dirty="0"/>
          </a:p>
        </p:txBody>
      </p:sp>
      <p:sp>
        <p:nvSpPr>
          <p:cNvPr id="4" name="Rectangle 3"/>
          <p:cNvSpPr/>
          <p:nvPr/>
        </p:nvSpPr>
        <p:spPr>
          <a:xfrm>
            <a:off x="1066800" y="2743200"/>
            <a:ext cx="2133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TWO INTERNAL CEREBRAL VEINS</a:t>
            </a:r>
            <a:endParaRPr lang="en-US" dirty="0"/>
          </a:p>
        </p:txBody>
      </p:sp>
      <p:sp>
        <p:nvSpPr>
          <p:cNvPr id="5" name="Plus 4"/>
          <p:cNvSpPr/>
          <p:nvPr/>
        </p:nvSpPr>
        <p:spPr>
          <a:xfrm>
            <a:off x="3733800" y="2971800"/>
            <a:ext cx="914400" cy="685800"/>
          </a:xfrm>
          <a:prstGeom prst="mathPlus">
            <a:avLst>
              <a:gd name="adj1" fmla="val 401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800" y="2590800"/>
            <a:ext cx="2209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BASAL VEIN OF ROSENTHAL</a:t>
            </a:r>
            <a:endParaRPr lang="en-US" dirty="0"/>
          </a:p>
        </p:txBody>
      </p:sp>
    </p:spTree>
  </p:cSld>
  <p:clrMapOvr>
    <a:masterClrMapping/>
  </p:clrMapOvr>
  <p:transition>
    <p:diamon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sz="quarter" idx="1"/>
          </p:nvPr>
        </p:nvPicPr>
        <p:blipFill>
          <a:blip r:embed="rId2" cstate="print"/>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ransition>
    <p:diamon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chemeClr val="tx1"/>
                </a:solidFill>
              </a:rPr>
              <a:t>Posterior </a:t>
            </a:r>
            <a:r>
              <a:rPr lang="en-US" sz="4800" b="1" dirty="0" err="1" smtClean="0">
                <a:solidFill>
                  <a:schemeClr val="tx1"/>
                </a:solidFill>
              </a:rPr>
              <a:t>fossa</a:t>
            </a:r>
            <a:r>
              <a:rPr lang="en-US" sz="4800" b="1" dirty="0" smtClean="0">
                <a:solidFill>
                  <a:schemeClr val="tx1"/>
                </a:solidFill>
              </a:rPr>
              <a:t> veins</a:t>
            </a:r>
            <a:endParaRPr lang="en-US" sz="4800" b="1" dirty="0">
              <a:solidFill>
                <a:schemeClr val="tx1"/>
              </a:solidFill>
            </a:endParaRPr>
          </a:p>
        </p:txBody>
      </p:sp>
      <p:sp>
        <p:nvSpPr>
          <p:cNvPr id="3" name="Content Placeholder 2"/>
          <p:cNvSpPr>
            <a:spLocks noGrp="1"/>
          </p:cNvSpPr>
          <p:nvPr>
            <p:ph sz="quarter" idx="1"/>
          </p:nvPr>
        </p:nvSpPr>
        <p:spPr/>
        <p:txBody>
          <a:bodyPr/>
          <a:lstStyle/>
          <a:p>
            <a:r>
              <a:rPr lang="en-US" dirty="0" smtClean="0"/>
              <a:t>The veins that drain the posterior </a:t>
            </a:r>
            <a:r>
              <a:rPr lang="en-US" dirty="0" err="1" smtClean="0"/>
              <a:t>fossa</a:t>
            </a:r>
            <a:r>
              <a:rPr lang="en-US" dirty="0" smtClean="0"/>
              <a:t> and midbrain are divided into:-</a:t>
            </a:r>
          </a:p>
          <a:p>
            <a:r>
              <a:rPr lang="en-US" dirty="0" smtClean="0"/>
              <a:t>Superior (</a:t>
            </a:r>
            <a:r>
              <a:rPr lang="en-US" dirty="0" err="1" smtClean="0"/>
              <a:t>galenic</a:t>
            </a:r>
            <a:r>
              <a:rPr lang="en-US" dirty="0" smtClean="0"/>
              <a:t>) group</a:t>
            </a:r>
          </a:p>
          <a:p>
            <a:r>
              <a:rPr lang="en-US" dirty="0" smtClean="0"/>
              <a:t>Anterior(</a:t>
            </a:r>
            <a:r>
              <a:rPr lang="en-US" dirty="0" err="1" smtClean="0"/>
              <a:t>petrosal</a:t>
            </a:r>
            <a:r>
              <a:rPr lang="en-US" dirty="0" smtClean="0"/>
              <a:t>) group</a:t>
            </a:r>
          </a:p>
          <a:p>
            <a:r>
              <a:rPr lang="en-US" dirty="0" smtClean="0"/>
              <a:t>Posterior group</a:t>
            </a:r>
            <a:endParaRPr lang="en-US" dirty="0"/>
          </a:p>
        </p:txBody>
      </p:sp>
    </p:spTree>
  </p:cSld>
  <p:clrMapOvr>
    <a:masterClrMapping/>
  </p:clrMapOvr>
  <p:transition>
    <p:diamon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92500" lnSpcReduction="10000"/>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Superior  </a:t>
            </a:r>
            <a:r>
              <a:rPr lang="en-US" dirty="0" err="1" smtClean="0"/>
              <a:t>saggital</a:t>
            </a:r>
            <a:r>
              <a:rPr lang="en-US" dirty="0" smtClean="0"/>
              <a:t> sinus                     Cavernous sinus</a:t>
            </a:r>
          </a:p>
          <a:p>
            <a:pPr>
              <a:buNone/>
            </a:pPr>
            <a:r>
              <a:rPr lang="en-US" dirty="0" smtClean="0"/>
              <a:t>Inferior </a:t>
            </a:r>
            <a:r>
              <a:rPr lang="en-US" dirty="0" err="1" smtClean="0"/>
              <a:t>saggital</a:t>
            </a:r>
            <a:r>
              <a:rPr lang="en-US" dirty="0" smtClean="0"/>
              <a:t> sinus                        Superior </a:t>
            </a:r>
            <a:r>
              <a:rPr lang="en-US" dirty="0" err="1" smtClean="0"/>
              <a:t>petrosal</a:t>
            </a:r>
            <a:r>
              <a:rPr lang="en-US" dirty="0" smtClean="0"/>
              <a:t>                      </a:t>
            </a:r>
          </a:p>
          <a:p>
            <a:pPr>
              <a:buNone/>
            </a:pPr>
            <a:r>
              <a:rPr lang="en-US" dirty="0" smtClean="0"/>
              <a:t>Straight sinus                                      Inferior </a:t>
            </a:r>
            <a:r>
              <a:rPr lang="en-US" dirty="0" err="1" smtClean="0"/>
              <a:t>petrosal</a:t>
            </a:r>
            <a:endParaRPr lang="en-US" dirty="0" smtClean="0"/>
          </a:p>
          <a:p>
            <a:pPr>
              <a:buNone/>
            </a:pPr>
            <a:r>
              <a:rPr lang="en-US" dirty="0" smtClean="0"/>
              <a:t>Sinus confluence                                  </a:t>
            </a:r>
            <a:r>
              <a:rPr lang="en-US" dirty="0" err="1" smtClean="0"/>
              <a:t>sphenoparital</a:t>
            </a:r>
            <a:endParaRPr lang="en-US" dirty="0" smtClean="0"/>
          </a:p>
          <a:p>
            <a:pPr>
              <a:buNone/>
            </a:pPr>
            <a:r>
              <a:rPr lang="en-US" dirty="0" smtClean="0"/>
              <a:t>Transverse sinus</a:t>
            </a:r>
          </a:p>
          <a:p>
            <a:pPr>
              <a:buNone/>
            </a:pPr>
            <a:r>
              <a:rPr lang="en-US" dirty="0" smtClean="0"/>
              <a:t>Sigmoid sinus</a:t>
            </a:r>
          </a:p>
          <a:p>
            <a:pPr>
              <a:buNone/>
            </a:pPr>
            <a:r>
              <a:rPr lang="en-US" dirty="0" smtClean="0"/>
              <a:t>Jugular bulb</a:t>
            </a:r>
            <a:endParaRPr lang="en-US" dirty="0"/>
          </a:p>
        </p:txBody>
      </p:sp>
      <p:sp>
        <p:nvSpPr>
          <p:cNvPr id="4" name="Rectangle 3"/>
          <p:cNvSpPr/>
          <p:nvPr/>
        </p:nvSpPr>
        <p:spPr>
          <a:xfrm>
            <a:off x="1219200" y="0"/>
            <a:ext cx="6019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solidFill>
            </a:endParaRPr>
          </a:p>
          <a:p>
            <a:pPr algn="ctr"/>
            <a:r>
              <a:rPr lang="en-US" sz="3200" dirty="0" smtClean="0">
                <a:solidFill>
                  <a:schemeClr val="tx1"/>
                </a:solidFill>
              </a:rPr>
              <a:t>Dural venous sinuses</a:t>
            </a:r>
          </a:p>
          <a:p>
            <a:pPr algn="ctr"/>
            <a:endParaRPr lang="en-US" sz="3200" dirty="0">
              <a:solidFill>
                <a:schemeClr val="tx1"/>
              </a:solidFill>
            </a:endParaRPr>
          </a:p>
        </p:txBody>
      </p:sp>
      <p:sp>
        <p:nvSpPr>
          <p:cNvPr id="7" name="Down Arrow 6"/>
          <p:cNvSpPr/>
          <p:nvPr/>
        </p:nvSpPr>
        <p:spPr>
          <a:xfrm>
            <a:off x="4114800" y="1066800"/>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2209800" y="1676400"/>
            <a:ext cx="411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a:off x="2057400" y="1676400"/>
            <a:ext cx="484632"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6324600" y="1676400"/>
            <a:ext cx="484632"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14400" y="2057400"/>
            <a:ext cx="26670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rPr>
              <a:t>Postero</a:t>
            </a:r>
            <a:r>
              <a:rPr lang="en-US" sz="2400" dirty="0" smtClean="0">
                <a:solidFill>
                  <a:schemeClr val="tx1"/>
                </a:solidFill>
              </a:rPr>
              <a:t>-superior</a:t>
            </a:r>
            <a:endParaRPr lang="en-US" sz="2400" dirty="0">
              <a:solidFill>
                <a:schemeClr val="tx1"/>
              </a:solidFill>
            </a:endParaRPr>
          </a:p>
        </p:txBody>
      </p:sp>
      <p:sp>
        <p:nvSpPr>
          <p:cNvPr id="16" name="Oval 15"/>
          <p:cNvSpPr/>
          <p:nvPr/>
        </p:nvSpPr>
        <p:spPr>
          <a:xfrm>
            <a:off x="5334000" y="2133600"/>
            <a:ext cx="25146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Antero -inferior</a:t>
            </a:r>
            <a:endParaRPr lang="en-US" sz="2400" dirty="0">
              <a:solidFill>
                <a:schemeClr val="tx1"/>
              </a:solidFill>
            </a:endParaRPr>
          </a:p>
        </p:txBody>
      </p:sp>
    </p:spTree>
  </p:cSld>
  <p:clrMapOvr>
    <a:masterClrMapping/>
  </p:clrMapOvr>
  <p:transition>
    <p:diamon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152400" y="0"/>
            <a:ext cx="8991600" cy="6858000"/>
          </a:xfrm>
          <a:prstGeom prst="rect">
            <a:avLst/>
          </a:prstGeom>
          <a:noFill/>
          <a:ln w="9525">
            <a:noFill/>
            <a:miter lim="800000"/>
            <a:headEnd/>
            <a:tailEnd/>
          </a:ln>
          <a:effectLst/>
        </p:spPr>
      </p:pic>
    </p:spTree>
  </p:cSld>
  <p:clrMapOvr>
    <a:masterClrMapping/>
  </p:clrMapOvr>
  <p:transition>
    <p:diamon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normAutofit/>
          </a:bodyPr>
          <a:lstStyle/>
          <a:p>
            <a:r>
              <a:rPr lang="en-US" sz="3200" b="1" dirty="0" smtClean="0"/>
              <a:t>            VENOUS  DRAINAGE</a:t>
            </a:r>
            <a:br>
              <a:rPr lang="en-US" sz="3200" b="1" dirty="0" smtClean="0"/>
            </a:br>
            <a:r>
              <a:rPr lang="en-US" sz="3200" b="1" dirty="0" smtClean="0"/>
              <a:t>                    TERRITORIES</a:t>
            </a:r>
            <a:endParaRPr lang="en-US" sz="3200" b="1" dirty="0"/>
          </a:p>
        </p:txBody>
      </p:sp>
      <p:pic>
        <p:nvPicPr>
          <p:cNvPr id="1026" name="Picture 2" descr="C:\Users\Sc\Documents\My Received Files\20140607_002851-1.jpg"/>
          <p:cNvPicPr>
            <a:picLocks noGrp="1" noChangeAspect="1" noChangeArrowheads="1"/>
          </p:cNvPicPr>
          <p:nvPr>
            <p:ph sz="quarter" idx="1"/>
          </p:nvPr>
        </p:nvPicPr>
        <p:blipFill>
          <a:blip r:embed="rId2" cstate="print"/>
          <a:srcRect/>
          <a:stretch>
            <a:fillRect/>
          </a:stretch>
        </p:blipFill>
        <p:spPr bwMode="auto">
          <a:xfrm>
            <a:off x="0" y="1143000"/>
            <a:ext cx="9144000" cy="3962400"/>
          </a:xfrm>
          <a:prstGeom prst="rect">
            <a:avLst/>
          </a:prstGeom>
          <a:noFill/>
        </p:spPr>
      </p:pic>
      <p:sp>
        <p:nvSpPr>
          <p:cNvPr id="5" name="Rectangle 4"/>
          <p:cNvSpPr/>
          <p:nvPr/>
        </p:nvSpPr>
        <p:spPr>
          <a:xfrm>
            <a:off x="419100" y="5124450"/>
            <a:ext cx="609600" cy="4572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p:cNvSpPr/>
          <p:nvPr/>
        </p:nvSpPr>
        <p:spPr>
          <a:xfrm>
            <a:off x="1600200" y="5105400"/>
            <a:ext cx="7239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Supeficial</a:t>
            </a:r>
            <a:r>
              <a:rPr lang="en-US" dirty="0" smtClean="0"/>
              <a:t> parts of the brain (cortex and </a:t>
            </a:r>
            <a:r>
              <a:rPr lang="en-US" dirty="0" err="1" smtClean="0"/>
              <a:t>subcortical</a:t>
            </a:r>
            <a:r>
              <a:rPr lang="en-US" dirty="0" smtClean="0"/>
              <a:t> white matter)</a:t>
            </a:r>
            <a:endParaRPr lang="en-US" dirty="0"/>
          </a:p>
        </p:txBody>
      </p:sp>
      <p:sp>
        <p:nvSpPr>
          <p:cNvPr id="7" name="Rectangle 6"/>
          <p:cNvSpPr/>
          <p:nvPr/>
        </p:nvSpPr>
        <p:spPr>
          <a:xfrm>
            <a:off x="381000" y="6096000"/>
            <a:ext cx="685800" cy="533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1524000" y="5867400"/>
            <a:ext cx="76200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Central core of brain (basal </a:t>
            </a:r>
            <a:r>
              <a:rPr lang="en-US" dirty="0" err="1" smtClean="0"/>
              <a:t>ganglia,most</a:t>
            </a:r>
            <a:r>
              <a:rPr lang="en-US" dirty="0" smtClean="0"/>
              <a:t> white matter and ventricles)</a:t>
            </a:r>
            <a:endParaRPr lang="en-US" dirty="0"/>
          </a:p>
        </p:txBody>
      </p:sp>
    </p:spTree>
  </p:cSld>
  <p:clrMapOvr>
    <a:masterClrMapping/>
  </p:clrMapOvr>
  <p:transition>
    <p:diamon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Sc\Documents\My Received Files\20140607_002842-1.jpg"/>
          <p:cNvPicPr>
            <a:picLocks noGrp="1" noChangeAspect="1" noChangeArrowheads="1"/>
          </p:cNvPicPr>
          <p:nvPr>
            <p:ph sz="quarter" idx="1"/>
          </p:nvPr>
        </p:nvPicPr>
        <p:blipFill>
          <a:blip r:embed="rId2" cstate="print"/>
          <a:srcRect/>
          <a:stretch>
            <a:fillRect/>
          </a:stretch>
        </p:blipFill>
        <p:spPr bwMode="auto">
          <a:xfrm>
            <a:off x="0" y="0"/>
            <a:ext cx="9144000" cy="4419600"/>
          </a:xfrm>
          <a:prstGeom prst="rect">
            <a:avLst/>
          </a:prstGeom>
          <a:noFill/>
        </p:spPr>
      </p:pic>
      <p:sp>
        <p:nvSpPr>
          <p:cNvPr id="5" name="Rectangle 4"/>
          <p:cNvSpPr/>
          <p:nvPr/>
        </p:nvSpPr>
        <p:spPr>
          <a:xfrm>
            <a:off x="457200" y="4648200"/>
            <a:ext cx="609600" cy="381000"/>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19200" y="4495800"/>
            <a:ext cx="7924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Sphenoparietal</a:t>
            </a:r>
            <a:r>
              <a:rPr lang="en-US" dirty="0" smtClean="0"/>
              <a:t> and the cavernous sinus drain the area around </a:t>
            </a:r>
            <a:r>
              <a:rPr lang="en-US" dirty="0" err="1" smtClean="0"/>
              <a:t>sylivian</a:t>
            </a:r>
            <a:r>
              <a:rPr lang="en-US" dirty="0" smtClean="0"/>
              <a:t> </a:t>
            </a:r>
            <a:r>
              <a:rPr lang="en-US" dirty="0" err="1" smtClean="0"/>
              <a:t>fissurre</a:t>
            </a:r>
            <a:r>
              <a:rPr lang="en-US" dirty="0" smtClean="0"/>
              <a:t>.</a:t>
            </a:r>
            <a:endParaRPr lang="en-US" dirty="0"/>
          </a:p>
        </p:txBody>
      </p:sp>
      <p:sp>
        <p:nvSpPr>
          <p:cNvPr id="7" name="Rectangle 6"/>
          <p:cNvSpPr/>
          <p:nvPr/>
        </p:nvSpPr>
        <p:spPr>
          <a:xfrm>
            <a:off x="381000" y="5791200"/>
            <a:ext cx="609600" cy="381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19200" y="5791200"/>
            <a:ext cx="7924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Veins of </a:t>
            </a:r>
            <a:r>
              <a:rPr lang="en-US" dirty="0" err="1" smtClean="0"/>
              <a:t>labbe</a:t>
            </a:r>
            <a:r>
              <a:rPr lang="en-US" dirty="0" smtClean="0"/>
              <a:t> and the transverse sinus drain </a:t>
            </a:r>
            <a:r>
              <a:rPr lang="en-US" smtClean="0"/>
              <a:t>the inferior </a:t>
            </a:r>
            <a:r>
              <a:rPr lang="en-US" dirty="0" smtClean="0"/>
              <a:t>parietal lobe and </a:t>
            </a:r>
            <a:r>
              <a:rPr lang="en-US" smtClean="0"/>
              <a:t>the posterior </a:t>
            </a:r>
            <a:r>
              <a:rPr lang="en-US" dirty="0" smtClean="0"/>
              <a:t>temporal lobe.</a:t>
            </a:r>
            <a:endParaRPr lang="en-US" dirty="0"/>
          </a:p>
        </p:txBody>
      </p:sp>
    </p:spTree>
  </p:cSld>
  <p:clrMapOvr>
    <a:masterClrMapping/>
  </p:clrMapOvr>
  <p:transition>
    <p:diamon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endParaRPr lang="en-US" sz="8000" dirty="0" smtClean="0"/>
          </a:p>
          <a:p>
            <a:pPr>
              <a:buNone/>
            </a:pPr>
            <a:r>
              <a:rPr lang="en-US" sz="8000" dirty="0" smtClean="0"/>
              <a:t>  THANK YOU</a:t>
            </a:r>
            <a:endParaRPr lang="en-US" sz="8000" dirty="0"/>
          </a:p>
        </p:txBody>
      </p:sp>
    </p:spTree>
  </p:cSld>
  <p:clrMapOvr>
    <a:masterClrMapping/>
  </p:clrMapOvr>
  <p:transition>
    <p:diamon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533401" y="152400"/>
            <a:ext cx="7467600" cy="6705600"/>
          </a:xfrm>
          <a:prstGeom prst="rect">
            <a:avLst/>
          </a:prstGeom>
        </p:spPr>
      </p:pic>
    </p:spTree>
  </p:cSld>
  <p:clrMapOvr>
    <a:masterClrMapping/>
  </p:clrMapOvr>
  <p:transition>
    <p:diamon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304800"/>
            <a:ext cx="7467600" cy="6169152"/>
          </a:xfrm>
        </p:spPr>
        <p:txBody>
          <a:bodyPr>
            <a:normAutofit lnSpcReduction="10000"/>
          </a:bodyPr>
          <a:lstStyle/>
          <a:p>
            <a:r>
              <a:rPr lang="en-US" dirty="0" smtClean="0"/>
              <a:t>The main </a:t>
            </a:r>
            <a:r>
              <a:rPr lang="en-US" dirty="0" err="1" smtClean="0"/>
              <a:t>dural</a:t>
            </a:r>
            <a:r>
              <a:rPr lang="en-US" dirty="0" smtClean="0"/>
              <a:t> venous sinuses are:</a:t>
            </a:r>
          </a:p>
          <a:p>
            <a:r>
              <a:rPr lang="en-US" b="1" dirty="0" smtClean="0"/>
              <a:t>Unpaired</a:t>
            </a:r>
          </a:p>
          <a:p>
            <a:r>
              <a:rPr lang="en-US" dirty="0" smtClean="0">
                <a:hlinkClick r:id="rId2"/>
              </a:rPr>
              <a:t>superior </a:t>
            </a:r>
            <a:r>
              <a:rPr lang="en-US" dirty="0" err="1" smtClean="0">
                <a:hlinkClick r:id="rId2"/>
              </a:rPr>
              <a:t>sagittal</a:t>
            </a:r>
            <a:r>
              <a:rPr lang="en-US" dirty="0" smtClean="0">
                <a:hlinkClick r:id="rId2"/>
              </a:rPr>
              <a:t> sinus</a:t>
            </a:r>
            <a:endParaRPr lang="en-US" dirty="0" smtClean="0"/>
          </a:p>
          <a:p>
            <a:r>
              <a:rPr lang="en-US" dirty="0" smtClean="0">
                <a:hlinkClick r:id="rId3"/>
              </a:rPr>
              <a:t>inferior </a:t>
            </a:r>
            <a:r>
              <a:rPr lang="en-US" dirty="0" err="1" smtClean="0">
                <a:hlinkClick r:id="rId3"/>
              </a:rPr>
              <a:t>sagittal</a:t>
            </a:r>
            <a:r>
              <a:rPr lang="en-US" dirty="0" smtClean="0">
                <a:hlinkClick r:id="rId3"/>
              </a:rPr>
              <a:t> sinus</a:t>
            </a:r>
            <a:endParaRPr lang="en-US" dirty="0" smtClean="0"/>
          </a:p>
          <a:p>
            <a:r>
              <a:rPr lang="en-US" dirty="0" smtClean="0">
                <a:hlinkClick r:id="rId4"/>
              </a:rPr>
              <a:t>straight sinus</a:t>
            </a:r>
            <a:endParaRPr lang="en-US" dirty="0" smtClean="0"/>
          </a:p>
          <a:p>
            <a:r>
              <a:rPr lang="en-US" dirty="0" err="1" smtClean="0">
                <a:hlinkClick r:id="rId5"/>
              </a:rPr>
              <a:t>intercavernous</a:t>
            </a:r>
            <a:r>
              <a:rPr lang="en-US" dirty="0" smtClean="0">
                <a:hlinkClick r:id="rId5"/>
              </a:rPr>
              <a:t> sinus</a:t>
            </a:r>
            <a:endParaRPr lang="en-US" dirty="0" smtClean="0"/>
          </a:p>
          <a:p>
            <a:r>
              <a:rPr lang="en-US" b="1" dirty="0" smtClean="0"/>
              <a:t>Paired</a:t>
            </a:r>
          </a:p>
          <a:p>
            <a:r>
              <a:rPr lang="en-US" dirty="0" smtClean="0">
                <a:hlinkClick r:id="rId6"/>
              </a:rPr>
              <a:t>transverse sinus</a:t>
            </a:r>
            <a:endParaRPr lang="en-US" dirty="0" smtClean="0"/>
          </a:p>
          <a:p>
            <a:r>
              <a:rPr lang="en-US" dirty="0" smtClean="0">
                <a:hlinkClick r:id="rId7"/>
              </a:rPr>
              <a:t>sigmoid sinus</a:t>
            </a:r>
            <a:endParaRPr lang="en-US" dirty="0" smtClean="0"/>
          </a:p>
          <a:p>
            <a:r>
              <a:rPr lang="en-US" dirty="0" smtClean="0">
                <a:hlinkClick r:id="rId8"/>
              </a:rPr>
              <a:t>inferior </a:t>
            </a:r>
            <a:r>
              <a:rPr lang="en-US" dirty="0" err="1" smtClean="0">
                <a:hlinkClick r:id="rId8"/>
              </a:rPr>
              <a:t>petrosal</a:t>
            </a:r>
            <a:r>
              <a:rPr lang="en-US" dirty="0" smtClean="0">
                <a:hlinkClick r:id="rId8"/>
              </a:rPr>
              <a:t> sinus</a:t>
            </a:r>
            <a:endParaRPr lang="en-US" dirty="0" smtClean="0"/>
          </a:p>
          <a:p>
            <a:r>
              <a:rPr lang="en-US" dirty="0" smtClean="0">
                <a:hlinkClick r:id="rId9"/>
              </a:rPr>
              <a:t>superior </a:t>
            </a:r>
            <a:r>
              <a:rPr lang="en-US" dirty="0" err="1" smtClean="0">
                <a:hlinkClick r:id="rId9"/>
              </a:rPr>
              <a:t>petrosal</a:t>
            </a:r>
            <a:r>
              <a:rPr lang="en-US" dirty="0" smtClean="0">
                <a:hlinkClick r:id="rId9"/>
              </a:rPr>
              <a:t> sinus</a:t>
            </a:r>
            <a:endParaRPr lang="en-US" dirty="0" smtClean="0"/>
          </a:p>
          <a:p>
            <a:r>
              <a:rPr lang="en-US" dirty="0" smtClean="0">
                <a:hlinkClick r:id="rId10"/>
              </a:rPr>
              <a:t>cavernous sinus</a:t>
            </a:r>
            <a:endParaRPr lang="en-US" dirty="0" smtClean="0"/>
          </a:p>
          <a:p>
            <a:r>
              <a:rPr lang="en-US" dirty="0" err="1" smtClean="0">
                <a:hlinkClick r:id="rId11"/>
              </a:rPr>
              <a:t>sphenoparietal</a:t>
            </a:r>
            <a:r>
              <a:rPr lang="en-US" dirty="0" smtClean="0">
                <a:hlinkClick r:id="rId11"/>
              </a:rPr>
              <a:t> sinus</a:t>
            </a:r>
            <a:endParaRPr lang="en-US" dirty="0" smtClean="0"/>
          </a:p>
          <a:p>
            <a:r>
              <a:rPr lang="en-US" dirty="0" smtClean="0">
                <a:hlinkClick r:id="rId12"/>
              </a:rPr>
              <a:t>basilar venous plexus</a:t>
            </a:r>
            <a:endParaRPr lang="en-US" dirty="0" smtClean="0"/>
          </a:p>
          <a:p>
            <a:endParaRPr lang="en-US" dirty="0"/>
          </a:p>
        </p:txBody>
      </p:sp>
    </p:spTree>
  </p:cSld>
  <p:clrMapOvr>
    <a:masterClrMapping/>
  </p:clrMapOvr>
  <p:transition>
    <p:diamon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457200" y="685800"/>
            <a:ext cx="7543799" cy="5608637"/>
          </a:xfrm>
          <a:prstGeom prst="rect">
            <a:avLst/>
          </a:prstGeom>
        </p:spPr>
      </p:pic>
    </p:spTree>
  </p:cSld>
  <p:clrMapOvr>
    <a:masterClrMapping/>
  </p:clrMapOvr>
  <p:transition>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smtClean="0">
                <a:solidFill>
                  <a:schemeClr val="tx1"/>
                </a:solidFill>
              </a:rPr>
              <a:t>Superior </a:t>
            </a:r>
            <a:r>
              <a:rPr lang="en-US" sz="4800" b="1" dirty="0" err="1" smtClean="0">
                <a:solidFill>
                  <a:schemeClr val="tx1"/>
                </a:solidFill>
              </a:rPr>
              <a:t>sagittal</a:t>
            </a:r>
            <a:r>
              <a:rPr lang="en-US" sz="4800" b="1" dirty="0" smtClean="0">
                <a:solidFill>
                  <a:schemeClr val="tx1"/>
                </a:solidFill>
              </a:rPr>
              <a:t> sinus</a:t>
            </a:r>
            <a:endParaRPr lang="en-US" sz="4800" b="1" dirty="0">
              <a:solidFill>
                <a:schemeClr val="tx1"/>
              </a:solidFill>
            </a:endParaRPr>
          </a:p>
        </p:txBody>
      </p:sp>
      <p:sp>
        <p:nvSpPr>
          <p:cNvPr id="3" name="Content Placeholder 2"/>
          <p:cNvSpPr>
            <a:spLocks noGrp="1"/>
          </p:cNvSpPr>
          <p:nvPr>
            <p:ph sz="quarter" idx="1"/>
          </p:nvPr>
        </p:nvSpPr>
        <p:spPr/>
        <p:txBody>
          <a:bodyPr/>
          <a:lstStyle/>
          <a:p>
            <a:r>
              <a:rPr lang="en-US" sz="2800" dirty="0" smtClean="0"/>
              <a:t>The </a:t>
            </a:r>
            <a:r>
              <a:rPr lang="en-US" sz="2800" b="1" dirty="0" smtClean="0"/>
              <a:t>superior </a:t>
            </a:r>
            <a:r>
              <a:rPr lang="en-US" sz="2800" b="1" dirty="0" err="1" smtClean="0"/>
              <a:t>sagital</a:t>
            </a:r>
            <a:r>
              <a:rPr lang="en-US" sz="2800" b="1" dirty="0" smtClean="0"/>
              <a:t> sinus</a:t>
            </a:r>
            <a:r>
              <a:rPr lang="en-US" sz="2800" dirty="0" smtClean="0"/>
              <a:t> is the largest </a:t>
            </a:r>
            <a:r>
              <a:rPr lang="en-US" sz="2800" dirty="0" err="1" smtClean="0">
                <a:hlinkClick r:id="rId2"/>
              </a:rPr>
              <a:t>dural</a:t>
            </a:r>
            <a:r>
              <a:rPr lang="en-US" sz="2800" dirty="0" smtClean="0">
                <a:hlinkClick r:id="rId2"/>
              </a:rPr>
              <a:t> venous sinus</a:t>
            </a:r>
            <a:r>
              <a:rPr lang="en-US" sz="2800" dirty="0" smtClean="0"/>
              <a:t>. </a:t>
            </a:r>
          </a:p>
          <a:p>
            <a:r>
              <a:rPr lang="en-US" sz="2800" b="1" dirty="0" smtClean="0"/>
              <a:t>Curvilinear sinus</a:t>
            </a:r>
          </a:p>
          <a:p>
            <a:r>
              <a:rPr lang="en-US" sz="2800" b="1" dirty="0" smtClean="0"/>
              <a:t>Parallels the inner </a:t>
            </a:r>
            <a:r>
              <a:rPr lang="en-US" sz="2800" b="1" dirty="0" err="1" smtClean="0"/>
              <a:t>calvarial</a:t>
            </a:r>
            <a:r>
              <a:rPr lang="en-US" sz="2800" b="1" dirty="0" smtClean="0"/>
              <a:t> vault.</a:t>
            </a:r>
          </a:p>
          <a:p>
            <a:r>
              <a:rPr lang="en-US" sz="2800" b="1" dirty="0" smtClean="0"/>
              <a:t>Originates from the ascending frontal vein  </a:t>
            </a:r>
            <a:r>
              <a:rPr lang="en-US" sz="2800" b="1" dirty="0" err="1" smtClean="0"/>
              <a:t>anteriorly</a:t>
            </a:r>
            <a:r>
              <a:rPr lang="en-US" sz="2800" b="1" dirty="0" smtClean="0"/>
              <a:t> and runs in the midline at the junction of </a:t>
            </a:r>
            <a:r>
              <a:rPr lang="en-US" sz="2800" b="1" dirty="0" err="1" smtClean="0"/>
              <a:t>falx</a:t>
            </a:r>
            <a:r>
              <a:rPr lang="en-US" sz="2800" b="1" dirty="0" smtClean="0"/>
              <a:t> </a:t>
            </a:r>
            <a:r>
              <a:rPr lang="en-US" sz="2800" b="1" dirty="0" err="1" smtClean="0"/>
              <a:t>cerebri</a:t>
            </a:r>
            <a:r>
              <a:rPr lang="en-US" sz="2800" b="1" dirty="0" smtClean="0"/>
              <a:t>  with the </a:t>
            </a:r>
            <a:r>
              <a:rPr lang="en-US" sz="2800" b="1" dirty="0" err="1" smtClean="0"/>
              <a:t>calvaria</a:t>
            </a:r>
            <a:r>
              <a:rPr lang="en-US" sz="2800" b="1" dirty="0" smtClean="0"/>
              <a:t>. </a:t>
            </a:r>
          </a:p>
          <a:p>
            <a:r>
              <a:rPr lang="en-US" sz="2800" dirty="0" smtClean="0"/>
              <a:t>It receives venous blood from the cortical veins over the cerebral hemispheres</a:t>
            </a:r>
            <a:r>
              <a:rPr lang="en-US" dirty="0" smtClean="0"/>
              <a:t>. </a:t>
            </a:r>
            <a:endParaRPr lang="en-US" dirty="0"/>
          </a:p>
        </p:txBody>
      </p:sp>
    </p:spTree>
  </p:cSld>
  <p:clrMapOvr>
    <a:masterClrMapping/>
  </p:clrMapOvr>
  <p:transition>
    <p:diamon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443</TotalTime>
  <Words>513</Words>
  <Application>Microsoft Office PowerPoint</Application>
  <PresentationFormat>On-screen Show (4:3)</PresentationFormat>
  <Paragraphs>225</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Oriel</vt:lpstr>
      <vt:lpstr>   VENOUS DRAINAGE             OF   BRAIN</vt:lpstr>
      <vt:lpstr>    introduction </vt:lpstr>
      <vt:lpstr>       Dural venous sinuses</vt:lpstr>
      <vt:lpstr>Slide 4</vt:lpstr>
      <vt:lpstr>Slide 5</vt:lpstr>
      <vt:lpstr>Slide 6</vt:lpstr>
      <vt:lpstr>Slide 7</vt:lpstr>
      <vt:lpstr>Slide 8</vt:lpstr>
      <vt:lpstr>Superior sagittal sinus</vt:lpstr>
      <vt:lpstr>Slide 10</vt:lpstr>
      <vt:lpstr>Inferior sagittal sinus</vt:lpstr>
      <vt:lpstr>Slide 12</vt:lpstr>
      <vt:lpstr>  Straight sinus</vt:lpstr>
      <vt:lpstr>  Intercavernous sinus</vt:lpstr>
      <vt:lpstr>  Transverse sinus</vt:lpstr>
      <vt:lpstr>Slide 16</vt:lpstr>
      <vt:lpstr>  Sigmoid sinus</vt:lpstr>
      <vt:lpstr>      Inferior petrosal sinus</vt:lpstr>
      <vt:lpstr>Slide 19</vt:lpstr>
      <vt:lpstr>Superior petrosal sinus</vt:lpstr>
      <vt:lpstr>   Cavernous sinus</vt:lpstr>
      <vt:lpstr>Slide 22</vt:lpstr>
      <vt:lpstr>Slide 23</vt:lpstr>
      <vt:lpstr>Slide 24</vt:lpstr>
      <vt:lpstr>Slide 25</vt:lpstr>
      <vt:lpstr>Slide 26</vt:lpstr>
      <vt:lpstr>SPHENOPARIETAL SINUS</vt:lpstr>
      <vt:lpstr>Basilar venous plexus</vt:lpstr>
      <vt:lpstr>Cerebral veins</vt:lpstr>
      <vt:lpstr>  Superficial venous system </vt:lpstr>
      <vt:lpstr>      Vein of tolard</vt:lpstr>
      <vt:lpstr>Slide 32</vt:lpstr>
      <vt:lpstr>    Superior middle cerebral                         vein </vt:lpstr>
      <vt:lpstr>Slide 34</vt:lpstr>
      <vt:lpstr>  Inferior cortical veins</vt:lpstr>
      <vt:lpstr>Basal vein of rosenthal</vt:lpstr>
      <vt:lpstr>Slide 37</vt:lpstr>
      <vt:lpstr> vein of Labbé</vt:lpstr>
      <vt:lpstr>Slide 39</vt:lpstr>
      <vt:lpstr> deep venous system</vt:lpstr>
      <vt:lpstr>Slide 41</vt:lpstr>
      <vt:lpstr>Slide 42</vt:lpstr>
      <vt:lpstr>Slide 43</vt:lpstr>
      <vt:lpstr>Slide 44</vt:lpstr>
      <vt:lpstr>Slide 45</vt:lpstr>
      <vt:lpstr>Slide 46</vt:lpstr>
      <vt:lpstr>  Vein of galen</vt:lpstr>
      <vt:lpstr>Slide 48</vt:lpstr>
      <vt:lpstr>Posterior fossa veins</vt:lpstr>
      <vt:lpstr>Slide 50</vt:lpstr>
      <vt:lpstr>            VENOUS  DRAINAGE                     TERRITORIES</vt:lpstr>
      <vt:lpstr>Slide 52</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Sc</dc:creator>
  <cp:lastModifiedBy>admin</cp:lastModifiedBy>
  <cp:revision>122</cp:revision>
  <dcterms:created xsi:type="dcterms:W3CDTF">2014-05-27T12:50:00Z</dcterms:created>
  <dcterms:modified xsi:type="dcterms:W3CDTF">2021-09-11T09:57:19Z</dcterms:modified>
</cp:coreProperties>
</file>