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76" r:id="rId4"/>
    <p:sldId id="257" r:id="rId5"/>
    <p:sldId id="258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71" r:id="rId15"/>
    <p:sldId id="274" r:id="rId16"/>
    <p:sldId id="273" r:id="rId17"/>
    <p:sldId id="272" r:id="rId18"/>
    <p:sldId id="270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5D0F9-A3DF-4369-9118-8C81BC8C0CB2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7F840-B3D4-4172-A627-B783EF77856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9217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30 </a:t>
            </a:r>
            <a:r>
              <a:rPr lang="en-IN" dirty="0" err="1" smtClean="0"/>
              <a:t>gm</a:t>
            </a:r>
            <a:r>
              <a:rPr lang="en-IN" dirty="0" smtClean="0"/>
              <a:t> sodium bicarbonate,30 </a:t>
            </a:r>
            <a:r>
              <a:rPr lang="en-IN" dirty="0" err="1" smtClean="0"/>
              <a:t>gm</a:t>
            </a:r>
            <a:r>
              <a:rPr lang="en-IN" dirty="0" smtClean="0"/>
              <a:t> of sodium </a:t>
            </a:r>
            <a:r>
              <a:rPr lang="en-IN" dirty="0" err="1" smtClean="0"/>
              <a:t>biborate</a:t>
            </a:r>
            <a:r>
              <a:rPr lang="en-IN" dirty="0" smtClean="0"/>
              <a:t> ,60 </a:t>
            </a:r>
            <a:r>
              <a:rPr lang="en-IN" dirty="0" err="1" smtClean="0"/>
              <a:t>gmsodium</a:t>
            </a:r>
            <a:r>
              <a:rPr lang="en-IN" dirty="0" smtClean="0"/>
              <a:t> chloride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F840-B3D4-4172-A627-B783EF77856A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74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3CCD8FF-7362-46F3-AF3D-41DDB78737D0}" type="datetimeFigureOut">
              <a:rPr lang="en-IN" smtClean="0"/>
              <a:pPr/>
              <a:t>11-09-2021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TREATMENT OF ALLERGIC RHINITIS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BY </a:t>
            </a:r>
            <a:r>
              <a:rPr lang="en-IN" dirty="0" smtClean="0"/>
              <a:t>DR </a:t>
            </a:r>
            <a:r>
              <a:rPr lang="en-IN" dirty="0" err="1" smtClean="0"/>
              <a:t>nirali</a:t>
            </a:r>
            <a:r>
              <a:rPr lang="en-IN" dirty="0"/>
              <a:t> </a:t>
            </a:r>
            <a:r>
              <a:rPr lang="en-IN" dirty="0" err="1" smtClean="0"/>
              <a:t>chauhan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21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Other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Nasal douches</a:t>
            </a:r>
          </a:p>
          <a:p>
            <a:pPr marL="0" indent="0">
              <a:buNone/>
              <a:defRPr/>
            </a:pPr>
            <a:r>
              <a:rPr lang="en-US" dirty="0"/>
              <a:t>	- adjuvant to other treatments</a:t>
            </a:r>
          </a:p>
          <a:p>
            <a:pPr marL="0" indent="0">
              <a:buNone/>
              <a:defRPr/>
            </a:pPr>
            <a:r>
              <a:rPr lang="en-US" dirty="0"/>
              <a:t>	- </a:t>
            </a:r>
            <a:r>
              <a:rPr lang="en-US" dirty="0" smtClean="0"/>
              <a:t>useful in children </a:t>
            </a:r>
            <a:r>
              <a:rPr lang="en-US" dirty="0"/>
              <a:t>with</a:t>
            </a:r>
          </a:p>
          <a:p>
            <a:pPr marL="0" indent="0">
              <a:buNone/>
              <a:defRPr/>
            </a:pPr>
            <a:r>
              <a:rPr lang="en-US" dirty="0"/>
              <a:t>	seasonal rhinitis</a:t>
            </a:r>
          </a:p>
          <a:p>
            <a:pPr marL="0" indent="0">
              <a:buNone/>
              <a:defRPr/>
            </a:pPr>
            <a:r>
              <a:rPr lang="en-US" dirty="0"/>
              <a:t>	- pregnancy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201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ARIA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Topical corticosteroids and oral antihistamines (non-sedating) form the mainstay of treatment</a:t>
            </a:r>
          </a:p>
          <a:p>
            <a:r>
              <a:rPr lang="en-US" dirty="0"/>
              <a:t>The newer topical steroids e.g. </a:t>
            </a:r>
            <a:r>
              <a:rPr lang="en-US" dirty="0" err="1"/>
              <a:t>Mometasone</a:t>
            </a:r>
            <a:r>
              <a:rPr lang="en-US" dirty="0"/>
              <a:t> </a:t>
            </a:r>
            <a:r>
              <a:rPr lang="en-US" dirty="0" err="1"/>
              <a:t>furoate</a:t>
            </a:r>
            <a:r>
              <a:rPr lang="en-US" dirty="0"/>
              <a:t> and Fluticasone propionate were highest recommended</a:t>
            </a:r>
          </a:p>
          <a:p>
            <a:r>
              <a:rPr lang="en-US" dirty="0"/>
              <a:t>Other drugs should only be considered as second-line treatment</a:t>
            </a:r>
          </a:p>
          <a:p>
            <a:r>
              <a:rPr lang="en-US" dirty="0"/>
              <a:t>Immunotherapy in selected patients can be highly effective.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980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PAEDIATRIC ALLERGIC RHINITIS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 years and older should be treated as for adults</a:t>
            </a:r>
          </a:p>
          <a:p>
            <a:r>
              <a:rPr lang="en-US" dirty="0"/>
              <a:t>Children (&gt;4) with AR and Asthma can be treated with combination of newer generation topical and inhaled corticosteroids with low risk of complications</a:t>
            </a:r>
          </a:p>
          <a:p>
            <a:r>
              <a:rPr lang="en-US" dirty="0"/>
              <a:t>Diagnosis in smaller children is difficult as can have up to 6 to 8 colds per year </a:t>
            </a:r>
          </a:p>
          <a:p>
            <a:r>
              <a:rPr lang="en-US" dirty="0"/>
              <a:t>Small children – oral antihistamines, saline sprays and corticosteroids if symptoms </a:t>
            </a:r>
            <a:r>
              <a:rPr lang="en-US" dirty="0" smtClean="0"/>
              <a:t>severe.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585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36004"/>
              </p:ext>
            </p:extLst>
          </p:nvPr>
        </p:nvGraphicFramePr>
        <p:xfrm>
          <a:off x="21465" y="-634791"/>
          <a:ext cx="8939456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719269"/>
                <a:gridCol w="1960902"/>
                <a:gridCol w="498458"/>
                <a:gridCol w="2005256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REFERENCE DETAILS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SAMPLE SIZE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5436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Correlation</a:t>
                      </a:r>
                      <a:r>
                        <a:rPr lang="en-IN" sz="1800" baseline="0" dirty="0" smtClean="0"/>
                        <a:t> between allergic rhinitis, asthma,&amp; atopic dermatitis in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Milica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</a:rPr>
                        <a:t>Sofranac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err="1" smtClean="0"/>
                        <a:t>Pediatrics</a:t>
                      </a:r>
                      <a:r>
                        <a:rPr lang="en-IN" sz="1800" dirty="0" smtClean="0"/>
                        <a:t> 2008;121;s91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a.complete</a:t>
                      </a:r>
                      <a:r>
                        <a:rPr lang="en-IN" dirty="0" smtClean="0"/>
                        <a:t> recovery 50% </a:t>
                      </a:r>
                    </a:p>
                    <a:p>
                      <a:r>
                        <a:rPr lang="en-IN" dirty="0" err="1" smtClean="0"/>
                        <a:t>b.Partial</a:t>
                      </a:r>
                      <a:r>
                        <a:rPr lang="en-IN" dirty="0" smtClean="0"/>
                        <a:t> recovery 40% </a:t>
                      </a:r>
                    </a:p>
                    <a:p>
                      <a:r>
                        <a:rPr lang="en-IN" dirty="0" err="1" smtClean="0"/>
                        <a:t>c.No</a:t>
                      </a:r>
                      <a:r>
                        <a:rPr lang="en-IN" dirty="0" smtClean="0"/>
                        <a:t> recovery 10% 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</a:t>
                      </a:r>
                      <a:r>
                        <a:rPr lang="en-US" sz="1600" baseline="0" dirty="0" smtClean="0"/>
                        <a:t> 30.3 % of the cases the children with allergic rhinitis also had atopic dermatitis in 99.3%of cases the children with allergic rhinitis also had asthma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400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 smtClean="0"/>
              <a:t>WHAT IS THE MANAGEMENT OF ALLERGIC RHINITIS?</a:t>
            </a:r>
          </a:p>
          <a:p>
            <a:pPr marL="514350" indent="-514350">
              <a:buNone/>
            </a:pPr>
            <a:r>
              <a:rPr lang="en-IN" dirty="0" err="1" smtClean="0"/>
              <a:t>A.Allergen</a:t>
            </a:r>
            <a:r>
              <a:rPr lang="en-IN" dirty="0" smtClean="0"/>
              <a:t> avoidance\</a:t>
            </a:r>
          </a:p>
          <a:p>
            <a:pPr>
              <a:buNone/>
            </a:pPr>
            <a:r>
              <a:rPr lang="en-IN" dirty="0" smtClean="0"/>
              <a:t>B. Pharmacotherapy</a:t>
            </a:r>
          </a:p>
          <a:p>
            <a:pPr>
              <a:buNone/>
            </a:pPr>
            <a:r>
              <a:rPr lang="en-IN" dirty="0" smtClean="0"/>
              <a:t>C. Education</a:t>
            </a:r>
          </a:p>
          <a:p>
            <a:pPr marL="514350" indent="-514350"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</a:t>
            </a:r>
            <a:r>
              <a:rPr lang="en-IN" dirty="0" smtClean="0"/>
              <a:t> TOPICAL NASAL TREATMENT OF AR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 err="1" smtClean="0"/>
              <a:t>A.Corticosteroids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B. Antihistamines </a:t>
            </a:r>
          </a:p>
          <a:p>
            <a:pPr>
              <a:buNone/>
            </a:pPr>
            <a:r>
              <a:rPr lang="en-US" dirty="0" err="1" smtClean="0"/>
              <a:t>C.Chromones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D. All of the above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3.ORAL TREATMENT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A.</a:t>
            </a:r>
            <a:r>
              <a:rPr lang="en-US" dirty="0" smtClean="0"/>
              <a:t> Antihistamines</a:t>
            </a:r>
          </a:p>
          <a:p>
            <a:pPr>
              <a:buNone/>
            </a:pPr>
            <a:r>
              <a:rPr lang="en-US" dirty="0" err="1" smtClean="0"/>
              <a:t>B.Corticosteroids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C.Antileukotrienes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4.WHAT IS IMMUNOTHERAPY?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smtClean="0"/>
              <a:t>Involves repeated administration of an allergen extract to induce a state of immunological tolerance </a:t>
            </a:r>
          </a:p>
          <a:p>
            <a:pPr marL="514350" indent="-514350">
              <a:buAutoNum type="alphaUcPeriod"/>
            </a:pPr>
            <a:r>
              <a:rPr lang="en-US" dirty="0" smtClean="0"/>
              <a:t>Involves repeated treatment with a fixed set of medications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5.WHAT ARE THE NEWER TOPICAL STEROIDS?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Mometasone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</a:t>
            </a:r>
          </a:p>
          <a:p>
            <a:pPr marL="514350" indent="-514350">
              <a:buAutoNum type="alphaUcPeriod"/>
            </a:pPr>
            <a:r>
              <a:rPr lang="en-US" dirty="0" smtClean="0"/>
              <a:t> </a:t>
            </a:r>
            <a:r>
              <a:rPr lang="en-US" dirty="0" err="1" smtClean="0"/>
              <a:t>Fluticasone</a:t>
            </a:r>
            <a:r>
              <a:rPr lang="en-US" dirty="0" smtClean="0"/>
              <a:t> propionate</a:t>
            </a:r>
          </a:p>
          <a:p>
            <a:pPr marL="514350" indent="-514350">
              <a:buAutoNum type="alphaUcPeriod"/>
            </a:pPr>
            <a:r>
              <a:rPr lang="en-US" dirty="0" smtClean="0"/>
              <a:t>A and B both 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</a:t>
            </a:r>
            <a:r>
              <a:rPr lang="en-US" smtClean="0"/>
              <a:t>the above 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3359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258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M</a:t>
            </a:r>
            <a:r>
              <a:rPr lang="en-IN" dirty="0" err="1" smtClean="0"/>
              <a:t>anagment</a:t>
            </a:r>
            <a:r>
              <a:rPr lang="en-IN" dirty="0" smtClean="0"/>
              <a:t> includes-</a:t>
            </a:r>
          </a:p>
          <a:p>
            <a:r>
              <a:rPr lang="en-IN" dirty="0" smtClean="0"/>
              <a:t>Allergen avoidance</a:t>
            </a:r>
          </a:p>
          <a:p>
            <a:r>
              <a:rPr lang="en-IN" dirty="0" smtClean="0"/>
              <a:t>Pharmacotherapy</a:t>
            </a:r>
          </a:p>
          <a:p>
            <a:r>
              <a:rPr lang="en-IN" dirty="0" smtClean="0"/>
              <a:t>Education</a:t>
            </a:r>
          </a:p>
          <a:p>
            <a:r>
              <a:rPr lang="en-IN" dirty="0" smtClean="0"/>
              <a:t>Immunotherapy</a:t>
            </a:r>
          </a:p>
          <a:p>
            <a:r>
              <a:rPr lang="en-IN" dirty="0" smtClean="0"/>
              <a:t>Surgery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59467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EDUCATION/ALLERGEN AVOIDANCE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disease, </a:t>
            </a:r>
            <a:r>
              <a:rPr lang="en-US" dirty="0" smtClean="0"/>
              <a:t>progress and treatment.</a:t>
            </a:r>
            <a:endParaRPr lang="en-US" dirty="0"/>
          </a:p>
          <a:p>
            <a:r>
              <a:rPr lang="en-US" dirty="0"/>
              <a:t>Breastfeeding </a:t>
            </a:r>
          </a:p>
          <a:p>
            <a:r>
              <a:rPr lang="en-US" dirty="0"/>
              <a:t>Parental smoking</a:t>
            </a:r>
          </a:p>
          <a:p>
            <a:r>
              <a:rPr lang="en-US" dirty="0"/>
              <a:t>Allergen avoidance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33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E:\Scott-Brown’s Otorhinolaryngology, Head and Neck Surgery\Part 13 The nose and paranasal sinuses\109 Allergic rhinitis\109.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3690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62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80120"/>
          </a:xfrm>
        </p:spPr>
        <p:txBody>
          <a:bodyPr/>
          <a:lstStyle/>
          <a:p>
            <a:r>
              <a:rPr lang="en-US" dirty="0"/>
              <a:t>Topical Nasal Treatments</a:t>
            </a:r>
          </a:p>
          <a:p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Oral Treatments</a:t>
            </a:r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92896"/>
            <a:ext cx="4040188" cy="3811067"/>
          </a:xfrm>
        </p:spPr>
        <p:txBody>
          <a:bodyPr/>
          <a:lstStyle/>
          <a:p>
            <a:r>
              <a:rPr lang="en-US" dirty="0"/>
              <a:t>Corticosteroids</a:t>
            </a:r>
          </a:p>
          <a:p>
            <a:r>
              <a:rPr lang="en-US" dirty="0"/>
              <a:t>Antihistamines</a:t>
            </a:r>
          </a:p>
          <a:p>
            <a:r>
              <a:rPr lang="en-US" dirty="0" err="1"/>
              <a:t>Chromones</a:t>
            </a:r>
            <a:endParaRPr lang="en-US" dirty="0"/>
          </a:p>
          <a:p>
            <a:r>
              <a:rPr lang="en-US" dirty="0" err="1"/>
              <a:t>Anticholinergics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811216"/>
          </a:xfrm>
        </p:spPr>
        <p:txBody>
          <a:bodyPr/>
          <a:lstStyle/>
          <a:p>
            <a:r>
              <a:rPr lang="en-US" dirty="0"/>
              <a:t>Antihistamines</a:t>
            </a:r>
          </a:p>
          <a:p>
            <a:r>
              <a:rPr lang="en-US" dirty="0"/>
              <a:t>Corticosteroids</a:t>
            </a:r>
          </a:p>
          <a:p>
            <a:r>
              <a:rPr lang="en-US" dirty="0" err="1"/>
              <a:t>Antileukotrienes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699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092270"/>
              </p:ext>
            </p:extLst>
          </p:nvPr>
        </p:nvGraphicFramePr>
        <p:xfrm>
          <a:off x="457200" y="1646238"/>
          <a:ext cx="8229600" cy="477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0264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Itch/Sneezing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Discharge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Blockage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Impaired Smell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Sodium </a:t>
                      </a:r>
                      <a:r>
                        <a:rPr lang="en-US" sz="1400" baseline="0" dirty="0" err="1" smtClean="0"/>
                        <a:t>cromoglycate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 Antihistamines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Ipratropium bromide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Decongestants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</a:tr>
              <a:tr h="96725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Antileukotrienes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78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IMMUNOTHERAPY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Involves repeated administration of an allergen extract to induce a state of immunological tolerance </a:t>
            </a:r>
          </a:p>
          <a:p>
            <a:r>
              <a:rPr lang="en-US" dirty="0"/>
              <a:t>More effective in limited spectrum of allergies in particular seasonal pollen allergy</a:t>
            </a:r>
          </a:p>
          <a:p>
            <a:r>
              <a:rPr lang="en-US" dirty="0"/>
              <a:t>Severe symptoms failing to respond to usual </a:t>
            </a:r>
            <a:r>
              <a:rPr lang="en-US" dirty="0" smtClean="0"/>
              <a:t>treatment.</a:t>
            </a:r>
            <a:endParaRPr lang="en-US" dirty="0"/>
          </a:p>
          <a:p>
            <a:r>
              <a:rPr lang="en-US" dirty="0"/>
              <a:t>Subcutaneous injection/sublingual </a:t>
            </a:r>
            <a:r>
              <a:rPr lang="en-US" dirty="0" smtClean="0"/>
              <a:t>route.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151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531</TotalTime>
  <Words>513</Words>
  <Application>Microsoft Office PowerPoint</Application>
  <PresentationFormat>On-screen Show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Foundry</vt:lpstr>
      <vt:lpstr>TREATMENT OF ALLERGIC RHINITIS</vt:lpstr>
      <vt:lpstr>Levels of Evidence</vt:lpstr>
      <vt:lpstr>Levels of Evidence</vt:lpstr>
      <vt:lpstr>TREATMENT</vt:lpstr>
      <vt:lpstr>EDUCATION/ALLERGEN AVOIDANCE</vt:lpstr>
      <vt:lpstr>PowerPoint Presentation</vt:lpstr>
      <vt:lpstr>PHARMACOTHERAPY</vt:lpstr>
      <vt:lpstr>PHARMACOTHERAPY</vt:lpstr>
      <vt:lpstr>IMMUNOTHERAPY</vt:lpstr>
      <vt:lpstr>Other method</vt:lpstr>
      <vt:lpstr>ARIA RECOMMENDATIONS</vt:lpstr>
      <vt:lpstr>PAEDIATRIC ALLERGIC RHINITIS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</vt:lpstr>
      <vt:lpstr>Thank you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ALLERGIC RHINITIS</dc:title>
  <dc:creator>drkamal</dc:creator>
  <cp:lastModifiedBy>SONY</cp:lastModifiedBy>
  <cp:revision>20</cp:revision>
  <dcterms:created xsi:type="dcterms:W3CDTF">2013-06-16T06:47:26Z</dcterms:created>
  <dcterms:modified xsi:type="dcterms:W3CDTF">2021-09-11T18:02:32Z</dcterms:modified>
</cp:coreProperties>
</file>