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56" r:id="rId3"/>
    <p:sldId id="272" r:id="rId4"/>
    <p:sldId id="271" r:id="rId5"/>
    <p:sldId id="257" r:id="rId6"/>
    <p:sldId id="263" r:id="rId7"/>
    <p:sldId id="259" r:id="rId8"/>
    <p:sldId id="267" r:id="rId9"/>
    <p:sldId id="268" r:id="rId10"/>
    <p:sldId id="264" r:id="rId11"/>
    <p:sldId id="261" r:id="rId12"/>
    <p:sldId id="265" r:id="rId13"/>
    <p:sldId id="269" r:id="rId14"/>
    <p:sldId id="279" r:id="rId15"/>
    <p:sldId id="278" r:id="rId16"/>
    <p:sldId id="277" r:id="rId17"/>
    <p:sldId id="276" r:id="rId18"/>
    <p:sldId id="275" r:id="rId19"/>
    <p:sldId id="274" r:id="rId20"/>
    <p:sldId id="26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369DC5-0270-4ACE-ACDB-7927D74342AF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1D96F2-56EB-4224-9085-1BBE353E4F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369DC5-0270-4ACE-ACDB-7927D74342AF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1D96F2-56EB-4224-9085-1BBE353E4F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369DC5-0270-4ACE-ACDB-7927D74342AF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1D96F2-56EB-4224-9085-1BBE353E4F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369DC5-0270-4ACE-ACDB-7927D74342AF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1D96F2-56EB-4224-9085-1BBE353E4F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369DC5-0270-4ACE-ACDB-7927D74342AF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1D96F2-56EB-4224-9085-1BBE353E4F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369DC5-0270-4ACE-ACDB-7927D74342AF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1D96F2-56EB-4224-9085-1BBE353E4F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369DC5-0270-4ACE-ACDB-7927D74342AF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1D96F2-56EB-4224-9085-1BBE353E4F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369DC5-0270-4ACE-ACDB-7927D74342AF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1D96F2-56EB-4224-9085-1BBE353E4F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369DC5-0270-4ACE-ACDB-7927D74342AF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1D96F2-56EB-4224-9085-1BBE353E4F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369DC5-0270-4ACE-ACDB-7927D74342AF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1D96F2-56EB-4224-9085-1BBE353E4F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369DC5-0270-4ACE-ACDB-7927D74342AF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1D96F2-56EB-4224-9085-1BBE353E4F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D369DC5-0270-4ACE-ACDB-7927D74342AF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E1D96F2-56EB-4224-9085-1BBE353E4F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b="1" i="1" dirty="0">
                <a:latin typeface="Comic Sans MS" pitchFamily="66" charset="0"/>
              </a:rPr>
              <a:t>Physiology of Middle Ear</a:t>
            </a:r>
            <a:br>
              <a:rPr lang="en-US" sz="4400" b="1" i="1" dirty="0">
                <a:latin typeface="Comic Sans MS" pitchFamily="66" charset="0"/>
              </a:rPr>
            </a:b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subTitle" idx="1"/>
          </p:nvPr>
        </p:nvSpPr>
        <p:spPr>
          <a:xfrm>
            <a:off x="1432560" y="1905000"/>
            <a:ext cx="7406640" cy="1752600"/>
          </a:xfrm>
        </p:spPr>
        <p:txBody>
          <a:bodyPr>
            <a:noAutofit/>
          </a:bodyPr>
          <a:lstStyle/>
          <a:p>
            <a:r>
              <a:rPr lang="en-US" sz="4800" b="1" i="1" dirty="0" err="1" smtClean="0">
                <a:latin typeface="Comic Sans MS" pitchFamily="66" charset="0"/>
              </a:rPr>
              <a:t>Dr</a:t>
            </a:r>
            <a:r>
              <a:rPr lang="en-US" sz="4800" b="1" i="1" dirty="0" smtClean="0">
                <a:latin typeface="Comic Sans MS" pitchFamily="66" charset="0"/>
              </a:rPr>
              <a:t> </a:t>
            </a:r>
            <a:r>
              <a:rPr lang="en-US" sz="4800" b="1" i="1" dirty="0" err="1" smtClean="0">
                <a:latin typeface="Comic Sans MS" pitchFamily="66" charset="0"/>
              </a:rPr>
              <a:t>payal</a:t>
            </a:r>
            <a:r>
              <a:rPr lang="en-US" sz="4800" b="1" i="1" dirty="0" smtClean="0">
                <a:latin typeface="Comic Sans MS" pitchFamily="66" charset="0"/>
              </a:rPr>
              <a:t> </a:t>
            </a:r>
            <a:r>
              <a:rPr lang="en-US" sz="4800" b="1" i="1" smtClean="0">
                <a:latin typeface="Comic Sans MS" pitchFamily="66" charset="0"/>
              </a:rPr>
              <a:t>chavada</a:t>
            </a:r>
            <a:endParaRPr lang="en-US" sz="4800" b="1" i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59898"/>
            <a:ext cx="7848600" cy="1472184"/>
          </a:xfrm>
        </p:spPr>
        <p:txBody>
          <a:bodyPr>
            <a:normAutofit/>
          </a:bodyPr>
          <a:lstStyle/>
          <a:p>
            <a:r>
              <a:rPr lang="en-US" sz="3600" i="1" dirty="0" smtClean="0">
                <a:latin typeface="Comic Sans MS" pitchFamily="66" charset="0"/>
              </a:rPr>
              <a:t>Measurement of Impedance  matching</a:t>
            </a:r>
            <a:endParaRPr lang="en-US" sz="3600" i="1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2286000"/>
            <a:ext cx="7772400" cy="3886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Comic Sans MS" pitchFamily="66" charset="0"/>
              </a:rPr>
              <a:t>Bekesy</a:t>
            </a:r>
          </a:p>
          <a:p>
            <a:pPr>
              <a:buFont typeface="Wingdings" pitchFamily="2" charset="2"/>
              <a:buChar char="Ø"/>
            </a:pPr>
            <a:endParaRPr lang="en-US" sz="32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200" dirty="0" err="1" smtClean="0">
                <a:latin typeface="Comic Sans MS" pitchFamily="66" charset="0"/>
              </a:rPr>
              <a:t>Khanna</a:t>
            </a:r>
            <a:r>
              <a:rPr lang="en-US" sz="3200" dirty="0" smtClean="0">
                <a:latin typeface="Comic Sans MS" pitchFamily="66" charset="0"/>
              </a:rPr>
              <a:t> and </a:t>
            </a:r>
            <a:r>
              <a:rPr lang="en-US" sz="3200" dirty="0" err="1" smtClean="0">
                <a:latin typeface="Comic Sans MS" pitchFamily="66" charset="0"/>
              </a:rPr>
              <a:t>Tondorf</a:t>
            </a:r>
            <a:r>
              <a:rPr lang="en-US" sz="3200" dirty="0" smtClean="0"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latin typeface="Comic Sans MS" pitchFamily="66" charset="0"/>
              </a:rPr>
              <a:t>Acoustic reflex</a:t>
            </a:r>
            <a:endParaRPr lang="en-US" i="1" dirty="0">
              <a:latin typeface="Comic Sans MS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Protection from noise damage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Selective attenuation of low frequency components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Reduces resonance in middle ear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Middle ear muscles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905000"/>
            <a:ext cx="7498080" cy="43434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Tensor tympani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Stapedius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References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mic Sans MS" pitchFamily="66" charset="0"/>
              </a:rPr>
              <a:t>1. Von Bekesy G.  Experiments in hearing. New York : McGraw Hill, 1960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457200"/>
          <a:ext cx="9144000" cy="5257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90599"/>
                <a:gridCol w="1143000"/>
                <a:gridCol w="1371600"/>
                <a:gridCol w="838200"/>
                <a:gridCol w="2438400"/>
                <a:gridCol w="619631"/>
                <a:gridCol w="1742570"/>
              </a:tblGrid>
              <a:tr h="12192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NAME</a:t>
                      </a:r>
                      <a:r>
                        <a:rPr lang="en-US" sz="1800" baseline="0" dirty="0" smtClean="0"/>
                        <a:t> OF STUDY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AUTHOR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REFERENCE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SAMPLE</a:t>
                      </a:r>
                    </a:p>
                    <a:p>
                      <a:r>
                        <a:rPr lang="en-US" sz="1800" dirty="0" smtClean="0"/>
                        <a:t>SIZE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RESULT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P Value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CONCLUSION</a:t>
                      </a:r>
                      <a:endParaRPr lang="en-IN" sz="1800" dirty="0"/>
                    </a:p>
                  </a:txBody>
                  <a:tcPr/>
                </a:tc>
              </a:tr>
              <a:tr h="4069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Ossicular</a:t>
                      </a:r>
                      <a:r>
                        <a:rPr kumimoji="0" lang="en-IN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resonance modes of the human middle ear for bone and air conduction</a:t>
                      </a:r>
                    </a:p>
                    <a:p>
                      <a:endParaRPr lang="en-IN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Kenji</a:t>
                      </a:r>
                      <a:r>
                        <a:rPr kumimoji="0" lang="en-IN" sz="14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Homma</a:t>
                      </a:r>
                      <a:r>
                        <a:rPr kumimoji="0" lang="en-IN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and Yu Du</a:t>
                      </a:r>
                    </a:p>
                    <a:p>
                      <a:r>
                        <a:rPr kumimoji="0" lang="en-US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Yoshitaka</a:t>
                      </a:r>
                      <a:r>
                        <a:rPr kumimoji="0" lang="en-US" sz="14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Shimizu</a:t>
                      </a:r>
                    </a:p>
                    <a:p>
                      <a:r>
                        <a:rPr kumimoji="0" lang="en-IN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Department of Otolaryngology-HNS, Stanford University, Stanford, California </a:t>
                      </a:r>
                      <a:endParaRPr kumimoji="0" lang="en-IN" sz="1400" b="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 </a:t>
                      </a:r>
                      <a:r>
                        <a:rPr kumimoji="0" lang="en-IN" sz="14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Acoust</a:t>
                      </a:r>
                      <a:r>
                        <a:rPr kumimoji="0" lang="en-IN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Soc Am. Feb 2009; 125(2): 968–979.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50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dominant mode under AC excitation is the first mode, which occurs around 1.2 kHz and is characterized by a “hinging” </a:t>
                      </a:r>
                      <a:r>
                        <a:rPr kumimoji="0" lang="en-IN" sz="14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ossicular</a:t>
                      </a:r>
                      <a:r>
                        <a:rPr kumimoji="0" lang="en-IN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motion, whereas the dominant mode under BC excitation is the second mode, which occurs around 1.7 kHz and is characterized by a “pivoting” </a:t>
                      </a:r>
                      <a:r>
                        <a:rPr kumimoji="0" lang="en-IN" sz="14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ossicular</a:t>
                      </a:r>
                      <a:r>
                        <a:rPr kumimoji="0" lang="en-IN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motion. The results indicate that this second mode is responsible for the translational component in the </a:t>
                      </a:r>
                      <a:r>
                        <a:rPr kumimoji="0" lang="en-IN" sz="14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malleus</a:t>
                      </a:r>
                      <a:r>
                        <a:rPr kumimoji="0" lang="en-IN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handle motion.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 not more than 0.05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The results indicate that the apparent difference in the primary resonance frequency between AC and BC is due to the presence of two distinct </a:t>
                      </a:r>
                      <a:r>
                        <a:rPr kumimoji="0" lang="en-IN" sz="14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ossicular</a:t>
                      </a:r>
                      <a:r>
                        <a:rPr kumimoji="0" lang="en-IN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resonance modes whose natural frequencies are in the 1–2 kHz range. </a:t>
                      </a:r>
                      <a:endParaRPr lang="en-IN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None/>
            </a:pPr>
            <a:r>
              <a:rPr lang="en-US" dirty="0" smtClean="0"/>
              <a:t>1. Surface area of the tympanic membrane</a:t>
            </a:r>
          </a:p>
          <a:p>
            <a:pPr marL="596646" indent="-514350">
              <a:buAutoNum type="alphaLcParenR"/>
            </a:pPr>
            <a:r>
              <a:rPr lang="en-US" dirty="0" smtClean="0"/>
              <a:t>55 mm2</a:t>
            </a:r>
          </a:p>
          <a:p>
            <a:pPr marL="596646" indent="-514350">
              <a:buAutoNum type="alphaLcParenR"/>
            </a:pPr>
            <a:r>
              <a:rPr lang="en-US" dirty="0" smtClean="0"/>
              <a:t>70 mm2</a:t>
            </a:r>
          </a:p>
          <a:p>
            <a:pPr marL="596646" indent="-514350">
              <a:buAutoNum type="alphaLcParenR"/>
            </a:pPr>
            <a:r>
              <a:rPr lang="en-US" dirty="0" smtClean="0"/>
              <a:t>80 mm2</a:t>
            </a:r>
          </a:p>
          <a:p>
            <a:pPr marL="596646" indent="-514350">
              <a:buAutoNum type="alphaLcParenR"/>
            </a:pPr>
            <a:r>
              <a:rPr lang="en-US" dirty="0" smtClean="0"/>
              <a:t>90 mm2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2. Narrowest part of middle ear</a:t>
            </a:r>
          </a:p>
          <a:p>
            <a:pPr marL="596646" indent="-514350">
              <a:buAutoNum type="alphaLcParenR"/>
            </a:pPr>
            <a:r>
              <a:rPr lang="en-US" dirty="0" err="1" smtClean="0"/>
              <a:t>Hypotympanum</a:t>
            </a:r>
            <a:endParaRPr lang="en-US" dirty="0" smtClean="0"/>
          </a:p>
          <a:p>
            <a:pPr marL="596646" indent="-514350">
              <a:buAutoNum type="alphaLcParenR"/>
            </a:pPr>
            <a:r>
              <a:rPr lang="en-US" dirty="0" err="1" smtClean="0"/>
              <a:t>Epitympanum</a:t>
            </a:r>
            <a:endParaRPr lang="en-US" dirty="0" smtClean="0"/>
          </a:p>
          <a:p>
            <a:pPr marL="596646" indent="-514350">
              <a:buAutoNum type="alphaLcParenR"/>
            </a:pPr>
            <a:r>
              <a:rPr lang="en-US" dirty="0" smtClean="0"/>
              <a:t>Attic</a:t>
            </a:r>
          </a:p>
          <a:p>
            <a:pPr marL="596646" indent="-514350">
              <a:buAutoNum type="alphaLcParenR"/>
            </a:pPr>
            <a:r>
              <a:rPr lang="en-US" dirty="0" err="1" smtClean="0"/>
              <a:t>Mesotympanum</a:t>
            </a:r>
            <a:endParaRPr lang="en-US" dirty="0" smtClean="0"/>
          </a:p>
          <a:p>
            <a:pPr marL="596646" indent="-514350">
              <a:buAutoNum type="alphaLcParenR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3. What is the areal ratio in the conduction of sound waves through tympanic membrane to stapes footplate</a:t>
            </a:r>
          </a:p>
          <a:p>
            <a:pPr marL="596646" indent="-514350">
              <a:buAutoNum type="alphaLcParenR"/>
            </a:pPr>
            <a:r>
              <a:rPr lang="en-US" dirty="0" smtClean="0"/>
              <a:t>1: 13.6</a:t>
            </a:r>
          </a:p>
          <a:p>
            <a:pPr marL="596646" indent="-514350">
              <a:buAutoNum type="alphaLcParenR"/>
            </a:pPr>
            <a:r>
              <a:rPr lang="en-US" dirty="0" smtClean="0"/>
              <a:t>13.6:1</a:t>
            </a:r>
          </a:p>
          <a:p>
            <a:pPr marL="596646" indent="-514350">
              <a:buAutoNum type="alphaLcParenR"/>
            </a:pPr>
            <a:r>
              <a:rPr lang="en-US" dirty="0" smtClean="0"/>
              <a:t>1:18.6</a:t>
            </a:r>
          </a:p>
          <a:p>
            <a:pPr marL="596646" indent="-514350">
              <a:buAutoNum type="alphaLcParenR"/>
            </a:pPr>
            <a:r>
              <a:rPr lang="en-US" dirty="0" smtClean="0"/>
              <a:t>18.6:1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None/>
            </a:pPr>
            <a:r>
              <a:rPr lang="en-US" dirty="0" smtClean="0"/>
              <a:t>4. </a:t>
            </a:r>
            <a:r>
              <a:rPr lang="en-US" dirty="0" err="1" smtClean="0"/>
              <a:t>Stapedial</a:t>
            </a:r>
            <a:r>
              <a:rPr lang="en-US" dirty="0" smtClean="0"/>
              <a:t> reflex is mediated by</a:t>
            </a:r>
          </a:p>
          <a:p>
            <a:pPr marL="596646" indent="-514350">
              <a:buAutoNum type="alphaLcParenR"/>
            </a:pPr>
            <a:r>
              <a:rPr lang="en-US" dirty="0" smtClean="0"/>
              <a:t>V and VII nerves</a:t>
            </a:r>
          </a:p>
          <a:p>
            <a:pPr marL="596646" indent="-514350">
              <a:buAutoNum type="alphaLcParenR"/>
            </a:pPr>
            <a:r>
              <a:rPr lang="en-US" dirty="0" smtClean="0"/>
              <a:t>V and VIII nerves</a:t>
            </a:r>
          </a:p>
          <a:p>
            <a:pPr marL="596646" indent="-514350">
              <a:buAutoNum type="alphaLcParenR"/>
            </a:pPr>
            <a:r>
              <a:rPr lang="en-US" dirty="0" smtClean="0"/>
              <a:t>VII and VI nerves</a:t>
            </a:r>
          </a:p>
          <a:p>
            <a:pPr marL="596646" indent="-514350">
              <a:buAutoNum type="alphaLcParenR"/>
            </a:pPr>
            <a:r>
              <a:rPr lang="en-US" dirty="0" smtClean="0"/>
              <a:t>VII and VIII nerves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5. The cough response caused while cleaning the ear canal is mediated by stimulation of</a:t>
            </a:r>
          </a:p>
          <a:p>
            <a:pPr marL="596646" indent="-514350">
              <a:buAutoNum type="alphaLcParenR"/>
            </a:pPr>
            <a:r>
              <a:rPr lang="en-US" dirty="0" smtClean="0"/>
              <a:t>The V cranial nerve</a:t>
            </a:r>
          </a:p>
          <a:p>
            <a:pPr marL="596646" indent="-514350">
              <a:buAutoNum type="alphaLcParenR"/>
            </a:pPr>
            <a:r>
              <a:rPr lang="en-US" dirty="0" err="1" smtClean="0"/>
              <a:t>Innervation</a:t>
            </a:r>
            <a:r>
              <a:rPr lang="en-US" dirty="0" smtClean="0"/>
              <a:t> of external ear canal by C1,C2</a:t>
            </a:r>
          </a:p>
          <a:p>
            <a:pPr marL="596646" indent="-514350">
              <a:buAutoNum type="alphaLcParenR"/>
            </a:pPr>
            <a:r>
              <a:rPr lang="en-US" dirty="0" smtClean="0"/>
              <a:t>The X cranial nerve</a:t>
            </a:r>
          </a:p>
          <a:p>
            <a:pPr marL="596646" indent="-514350">
              <a:buAutoNum type="alphaLcParenR"/>
            </a:pPr>
            <a:r>
              <a:rPr lang="en-US" dirty="0" smtClean="0"/>
              <a:t>Branches of the VII cranial nerve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aurabh\Downloads\Desktop\roops\08.12_EarAnat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219200"/>
            <a:ext cx="7010400" cy="4572000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endParaRPr lang="en-US" sz="4400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417136"/>
          </a:xfrm>
        </p:spPr>
        <p:txBody>
          <a:bodyPr>
            <a:normAutofit/>
          </a:bodyPr>
          <a:lstStyle/>
          <a:p>
            <a:endParaRPr lang="en-US" sz="4400" dirty="0" smtClean="0">
              <a:latin typeface="Comic Sans MS" pitchFamily="66" charset="0"/>
            </a:endParaRPr>
          </a:p>
          <a:p>
            <a:r>
              <a:rPr lang="en-US" sz="4400" dirty="0" smtClean="0">
                <a:latin typeface="Comic Sans MS" pitchFamily="66" charset="0"/>
              </a:rPr>
              <a:t>       THANK  YOU</a:t>
            </a:r>
            <a:endParaRPr lang="en-US" sz="4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Evidence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Grade A – Systemic reviews, Meta analyses, RCT</a:t>
            </a:r>
          </a:p>
          <a:p>
            <a:endParaRPr lang="en-US" sz="3600" dirty="0" smtClean="0"/>
          </a:p>
          <a:p>
            <a:r>
              <a:rPr lang="en-US" sz="3600" dirty="0" smtClean="0"/>
              <a:t>Grade B – Non-</a:t>
            </a:r>
            <a:r>
              <a:rPr lang="en-US" sz="3600" dirty="0" err="1" smtClean="0"/>
              <a:t>randomised</a:t>
            </a:r>
            <a:r>
              <a:rPr lang="en-US" sz="3600" dirty="0" smtClean="0"/>
              <a:t> studies</a:t>
            </a:r>
          </a:p>
          <a:p>
            <a:endParaRPr lang="en-US" sz="3600" dirty="0" smtClean="0"/>
          </a:p>
          <a:p>
            <a:r>
              <a:rPr lang="en-US" sz="3600" dirty="0" smtClean="0"/>
              <a:t>Grade C – Observational studies</a:t>
            </a:r>
          </a:p>
          <a:p>
            <a:pPr>
              <a:buNone/>
            </a:pPr>
            <a:endParaRPr lang="en-US" sz="3600" dirty="0" smtClean="0"/>
          </a:p>
          <a:p>
            <a:r>
              <a:rPr lang="en-US" sz="3600" dirty="0" smtClean="0"/>
              <a:t>Grade D – Case Series, Expert opinion</a:t>
            </a:r>
            <a:endParaRPr lang="en-US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Levels of Evidence</a:t>
            </a:r>
            <a:endParaRPr lang="en-US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928662" y="1857364"/>
            <a:ext cx="8026426" cy="5000636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en-US" dirty="0" smtClean="0"/>
              <a:t> **** ~ Systematic reviews, meta analysis of randomized control studies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*** ~ Non randomised studies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** ~ Observational or non experimental studies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* ~ Expert opinion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228600"/>
            <a:ext cx="82296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          </a:t>
            </a:r>
            <a:r>
              <a:rPr lang="en-US" sz="4400" b="1" i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Middle Ear</a:t>
            </a:r>
          </a:p>
          <a:p>
            <a:endParaRPr lang="en-US" sz="4400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Couples sound energy to cochlea and     </a:t>
            </a:r>
          </a:p>
          <a:p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   provides physical protection</a:t>
            </a:r>
          </a:p>
          <a:p>
            <a:pPr>
              <a:buFont typeface="Wingdings" pitchFamily="2" charset="2"/>
              <a:buChar char="Ø"/>
            </a:pPr>
            <a:endParaRPr lang="en-US" sz="3200" dirty="0" smtClean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Acoustic transformer – Impedance     </a:t>
            </a:r>
          </a:p>
          <a:p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                                      matching</a:t>
            </a:r>
          </a:p>
          <a:p>
            <a:pPr>
              <a:buFont typeface="Wingdings" pitchFamily="2" charset="2"/>
              <a:buChar char="Ø"/>
            </a:pPr>
            <a:endParaRPr lang="en-US" sz="3200" dirty="0" smtClean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Acoustic Reflex</a:t>
            </a:r>
          </a:p>
          <a:p>
            <a:pPr>
              <a:buFont typeface="Wingdings" pitchFamily="2" charset="2"/>
              <a:buChar char="Ø"/>
            </a:pPr>
            <a:endParaRPr lang="en-US" sz="3200" dirty="0" smtClean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Movement of cochlear fluids</a:t>
            </a:r>
            <a:endParaRPr lang="en-US" sz="3200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228600"/>
            <a:ext cx="7728398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Mechanism of transmission </a:t>
            </a:r>
          </a:p>
          <a:p>
            <a:r>
              <a:rPr lang="en-US" sz="4400" b="1" i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en-US" sz="4400" b="1" i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        of sound</a:t>
            </a:r>
          </a:p>
          <a:p>
            <a:endParaRPr lang="en-US" sz="4400" b="1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Tympanic Membrane </a:t>
            </a:r>
          </a:p>
          <a:p>
            <a:pPr>
              <a:buFont typeface="Wingdings" pitchFamily="2" charset="2"/>
              <a:buChar char="Ø"/>
            </a:pPr>
            <a:endParaRPr lang="en-US" sz="2800" b="1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 err="1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Ossicles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:  &gt; </a:t>
            </a:r>
            <a:r>
              <a:rPr lang="en-US" sz="2800" b="1" dirty="0" err="1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M</a:t>
            </a:r>
            <a:r>
              <a:rPr lang="en-US" sz="2800" b="1" dirty="0" err="1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alleus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</a:t>
            </a:r>
          </a:p>
          <a:p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            &gt; </a:t>
            </a:r>
            <a:r>
              <a:rPr lang="en-US" sz="2800" b="1" dirty="0" err="1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Incus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</a:t>
            </a:r>
          </a:p>
          <a:p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            &gt; Stapes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Organ of </a:t>
            </a:r>
            <a:r>
              <a:rPr lang="en-US" sz="2800" b="1" dirty="0" err="1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Corti</a:t>
            </a:r>
            <a:endParaRPr lang="en-US" sz="2800" b="1" dirty="0" smtClean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endParaRPr lang="en-US" sz="2800" b="1" dirty="0" smtClean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Auditory Nerve   </a:t>
            </a:r>
          </a:p>
          <a:p>
            <a:pPr>
              <a:buFont typeface="Wingdings" pitchFamily="2" charset="2"/>
              <a:buChar char="Ø"/>
            </a:pPr>
            <a:endParaRPr lang="en-US" sz="2800" b="1" i="1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endParaRPr lang="en-US" sz="2800" b="1" i="1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914400"/>
            <a:ext cx="7467600" cy="3518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60400" lvl="0" indent="-406400" fontAlgn="base">
              <a:spcBef>
                <a:spcPct val="0"/>
              </a:spcBef>
              <a:spcAft>
                <a:spcPts val="2000"/>
              </a:spcAft>
              <a:buClr>
                <a:srgbClr val="000000"/>
              </a:buClr>
              <a:buSzPct val="171000"/>
              <a:tabLst>
                <a:tab pos="889000" algn="l"/>
                <a:tab pos="889000" algn="l"/>
                <a:tab pos="889000" algn="l"/>
              </a:tabLst>
            </a:pPr>
            <a:r>
              <a:rPr lang="en-US" sz="4400" b="1" i="1" kern="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 Impedance Matching</a:t>
            </a:r>
          </a:p>
          <a:p>
            <a:pPr marL="660400" lvl="0" indent="-406400" fontAlgn="base">
              <a:spcBef>
                <a:spcPct val="0"/>
              </a:spcBef>
              <a:spcAft>
                <a:spcPts val="2000"/>
              </a:spcAft>
              <a:buClr>
                <a:srgbClr val="000000"/>
              </a:buClr>
              <a:buSzPct val="171000"/>
              <a:tabLst>
                <a:tab pos="889000" algn="l"/>
                <a:tab pos="889000" algn="l"/>
                <a:tab pos="889000" algn="l"/>
              </a:tabLst>
            </a:pPr>
            <a:r>
              <a:rPr lang="en-US" sz="2800" b="1" i="1" kern="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Two principles:</a:t>
            </a:r>
            <a:endParaRPr lang="en-US" sz="2800" b="1" i="1" kern="0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pPr marL="660400" lvl="0" indent="-406400" fontAlgn="base">
              <a:spcBef>
                <a:spcPct val="0"/>
              </a:spcBef>
              <a:spcAft>
                <a:spcPts val="2000"/>
              </a:spcAft>
              <a:buClr>
                <a:srgbClr val="000000"/>
              </a:buClr>
              <a:buSzPct val="171000"/>
              <a:buFont typeface="Wingdings" pitchFamily="2" charset="2"/>
              <a:buChar char="Ø"/>
              <a:tabLst>
                <a:tab pos="889000" algn="l"/>
                <a:tab pos="889000" algn="l"/>
                <a:tab pos="889000" algn="l"/>
              </a:tabLst>
            </a:pPr>
            <a:r>
              <a:rPr lang="en-US" sz="2800" b="1" kern="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Reduction in area</a:t>
            </a:r>
          </a:p>
          <a:p>
            <a:pPr marL="660400" lvl="0" indent="-406400" fontAlgn="base">
              <a:spcBef>
                <a:spcPct val="0"/>
              </a:spcBef>
              <a:spcAft>
                <a:spcPts val="2000"/>
              </a:spcAft>
              <a:buClr>
                <a:srgbClr val="000000"/>
              </a:buClr>
              <a:buSzPct val="171000"/>
              <a:tabLst>
                <a:tab pos="889000" algn="l"/>
                <a:tab pos="889000" algn="l"/>
                <a:tab pos="889000" algn="l"/>
              </a:tabLst>
            </a:pPr>
            <a:endParaRPr lang="en-US" sz="2800" b="1" kern="0" dirty="0" smtClean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pPr marL="660400" lvl="0" indent="-406400" fontAlgn="base">
              <a:spcBef>
                <a:spcPct val="0"/>
              </a:spcBef>
              <a:spcAft>
                <a:spcPts val="2000"/>
              </a:spcAft>
              <a:buClr>
                <a:srgbClr val="000000"/>
              </a:buClr>
              <a:buSzPct val="171000"/>
              <a:buFont typeface="Wingdings" pitchFamily="2" charset="2"/>
              <a:buChar char="Ø"/>
              <a:tabLst>
                <a:tab pos="889000" algn="l"/>
                <a:tab pos="889000" algn="l"/>
                <a:tab pos="889000" algn="l"/>
              </a:tabLst>
            </a:pPr>
            <a:r>
              <a:rPr lang="en-US" sz="2800" b="1" kern="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lever action of ear </a:t>
            </a:r>
            <a:r>
              <a:rPr lang="en-US" sz="2800" b="1" kern="0" dirty="0" err="1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ossicles</a:t>
            </a:r>
            <a:endParaRPr lang="en-US" sz="2800" b="1" kern="0" dirty="0" smtClean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685800"/>
            <a:ext cx="562768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sz="4000" i="1" kern="0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Reduction in </a:t>
            </a:r>
            <a:r>
              <a:rPr kumimoji="1" lang="en-US" sz="4000" i="1" kern="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Area</a:t>
            </a:r>
            <a:endParaRPr kumimoji="1" lang="en-US" sz="4000" i="1" kern="0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76400" y="1981200"/>
            <a:ext cx="6346825" cy="393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78963"/>
              </a:buClr>
              <a:buFont typeface="Wingdings" pitchFamily="2" charset="2"/>
              <a:buChar char="Ø"/>
              <a:defRPr/>
            </a:pPr>
            <a:r>
              <a:rPr kumimoji="1" lang="en-US" sz="3200" kern="0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sound striking the tympanic membrane(larger area</a:t>
            </a:r>
            <a:r>
              <a:rPr kumimoji="1" lang="en-US" sz="3200" kern="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)</a:t>
            </a:r>
            <a:endParaRPr kumimoji="1" lang="en-US" sz="3200" kern="0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78963"/>
              </a:buClr>
              <a:buFont typeface="Wingdings" pitchFamily="2" charset="2"/>
              <a:buChar char="Ø"/>
              <a:defRPr/>
            </a:pPr>
            <a:endParaRPr kumimoji="1" lang="en-US" sz="3200" kern="0" dirty="0" smtClean="0">
              <a:solidFill>
                <a:srgbClr val="333333"/>
              </a:solidFill>
              <a:latin typeface="Comic Sans MS" pitchFamily="66" charset="0"/>
            </a:endParaRP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78963"/>
              </a:buClr>
              <a:buFont typeface="Wingdings" pitchFamily="2" charset="2"/>
              <a:buChar char="Ø"/>
              <a:defRPr/>
            </a:pPr>
            <a:r>
              <a:rPr kumimoji="1" lang="en-US" sz="3200" kern="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delivered </a:t>
            </a:r>
            <a:r>
              <a:rPr kumimoji="1" lang="en-US" sz="3200" kern="0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to the (much smaller) stapes footplate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78963"/>
              </a:buClr>
              <a:defRPr/>
            </a:pPr>
            <a:r>
              <a:rPr kumimoji="1" lang="en-US" sz="3200" kern="0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kumimoji="1" lang="en-US" sz="3200" kern="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        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78963"/>
              </a:buClr>
              <a:defRPr/>
            </a:pPr>
            <a:r>
              <a:rPr kumimoji="1" lang="en-US" sz="3200" kern="0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kumimoji="1" lang="en-US" sz="3200" kern="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       Areal </a:t>
            </a:r>
            <a:r>
              <a:rPr kumimoji="1" lang="en-US" sz="3200" kern="0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Ratio = 18.6 to 1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Increase in force</a:t>
            </a:r>
            <a:endParaRPr lang="en-US" i="1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752600"/>
            <a:ext cx="7498080" cy="48006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Malleus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and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incus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act like a lever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Arm of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incus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shorter 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Decrease velocity at stapes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662</TotalTime>
  <Words>489</Words>
  <Application>Microsoft Office PowerPoint</Application>
  <PresentationFormat>On-screen Show (4:3)</PresentationFormat>
  <Paragraphs>119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Solstice</vt:lpstr>
      <vt:lpstr>Physiology of Middle Ear </vt:lpstr>
      <vt:lpstr>PowerPoint Presentation</vt:lpstr>
      <vt:lpstr>Levels of Evidence</vt:lpstr>
      <vt:lpstr>Levels of Evidence</vt:lpstr>
      <vt:lpstr>PowerPoint Presentation</vt:lpstr>
      <vt:lpstr>PowerPoint Presentation</vt:lpstr>
      <vt:lpstr>PowerPoint Presentation</vt:lpstr>
      <vt:lpstr>PowerPoint Presentation</vt:lpstr>
      <vt:lpstr>Increase in force</vt:lpstr>
      <vt:lpstr>Measurement of Impedance  matching</vt:lpstr>
      <vt:lpstr>Acoustic reflex</vt:lpstr>
      <vt:lpstr>Middle ear muscles</vt:lpstr>
      <vt:lpstr>References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Physiology of Middle Ear</dc:title>
  <dc:creator>saurabh</dc:creator>
  <cp:lastModifiedBy>SONY</cp:lastModifiedBy>
  <cp:revision>56</cp:revision>
  <dcterms:created xsi:type="dcterms:W3CDTF">2013-07-15T17:43:45Z</dcterms:created>
  <dcterms:modified xsi:type="dcterms:W3CDTF">2021-09-11T18:05:36Z</dcterms:modified>
</cp:coreProperties>
</file>