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5" r:id="rId2"/>
    <p:sldId id="296" r:id="rId3"/>
    <p:sldId id="297" r:id="rId4"/>
    <p:sldId id="256" r:id="rId5"/>
    <p:sldId id="257" r:id="rId6"/>
    <p:sldId id="29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8" r:id="rId42"/>
    <p:sldId id="299" r:id="rId43"/>
    <p:sldId id="300" r:id="rId44"/>
    <p:sldId id="301" r:id="rId45"/>
    <p:sldId id="302" r:id="rId46"/>
    <p:sldId id="303" r:id="rId47"/>
    <p:sldId id="29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F9E43-669A-411D-BC4B-A232D354C8F5}" type="datetimeFigureOut">
              <a:rPr lang="en-US" smtClean="0"/>
              <a:pPr/>
              <a:t>28/09/2018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DC46B-5E10-49E4-9003-235F33B6C0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level of evidence</a:t>
            </a:r>
            <a:endParaRPr lang="en-US" dirty="0"/>
          </a:p>
        </p:txBody>
      </p:sp>
      <p:sp>
        <p:nvSpPr>
          <p:cNvPr id="4" name="Slide Number Placeholder 3"/>
          <p:cNvSpPr>
            <a:spLocks noGrp="1"/>
          </p:cNvSpPr>
          <p:nvPr>
            <p:ph type="sldNum" sz="quarter" idx="10"/>
          </p:nvPr>
        </p:nvSpPr>
        <p:spPr/>
        <p:txBody>
          <a:bodyPr/>
          <a:lstStyle/>
          <a:p>
            <a:fld id="{594DC46B-5E10-49E4-9003-235F33B6C01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Stridor</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381001" y="304800"/>
            <a:ext cx="8382000" cy="58213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533401" y="381000"/>
            <a:ext cx="8153400" cy="57451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381001" y="381000"/>
            <a:ext cx="8382000" cy="57451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524000"/>
          </a:xfrm>
        </p:spPr>
        <p:txBody>
          <a:bodyPr>
            <a:normAutofit/>
          </a:bodyPr>
          <a:lstStyle/>
          <a:p>
            <a:r>
              <a:rPr lang="en-US" sz="2400" dirty="0" err="1" smtClean="0"/>
              <a:t>Klassen</a:t>
            </a:r>
            <a:r>
              <a:rPr lang="en-US" sz="2400" dirty="0" smtClean="0"/>
              <a:t> TP Good summary of evidence base for steroids in childhood airway obstruction.  Croup A current </a:t>
            </a:r>
            <a:r>
              <a:rPr lang="en-US" sz="2400" dirty="0" err="1" smtClean="0"/>
              <a:t>prespective</a:t>
            </a:r>
            <a:r>
              <a:rPr lang="en-US" sz="2400" dirty="0" smtClean="0"/>
              <a:t>  PCNA 1999; 46: 1167-78. (High level of evidence)</a:t>
            </a:r>
            <a:endParaRPr lang="en-US" sz="2400" dirty="0"/>
          </a:p>
        </p:txBody>
      </p:sp>
      <p:pic>
        <p:nvPicPr>
          <p:cNvPr id="9218" name="Picture 2"/>
          <p:cNvPicPr>
            <a:picLocks noGrp="1" noChangeAspect="1" noChangeArrowheads="1"/>
          </p:cNvPicPr>
          <p:nvPr>
            <p:ph idx="1"/>
          </p:nvPr>
        </p:nvPicPr>
        <p:blipFill>
          <a:blip r:embed="rId2"/>
          <a:srcRect/>
          <a:stretch>
            <a:fillRect/>
          </a:stretch>
        </p:blipFill>
        <p:spPr bwMode="auto">
          <a:xfrm>
            <a:off x="685800" y="228600"/>
            <a:ext cx="7848600" cy="46783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381001" y="381000"/>
            <a:ext cx="8305800" cy="6172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533401" y="609600"/>
            <a:ext cx="8153400" cy="6019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609601" y="304800"/>
            <a:ext cx="8229600" cy="6096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1143000"/>
          </a:xfrm>
        </p:spPr>
        <p:txBody>
          <a:bodyPr>
            <a:normAutofit fontScale="90000"/>
          </a:bodyPr>
          <a:lstStyle/>
          <a:p>
            <a:r>
              <a:rPr lang="en-US" sz="2400" dirty="0" smtClean="0"/>
              <a:t>In suspected </a:t>
            </a:r>
            <a:r>
              <a:rPr lang="en-US" sz="2400" dirty="0" err="1" smtClean="0"/>
              <a:t>epiglottitis</a:t>
            </a:r>
            <a:r>
              <a:rPr lang="en-US" sz="2400" dirty="0" smtClean="0"/>
              <a:t>, instrumentation of the oral cavity and pharynx for examination  must be minimal  to avoid </a:t>
            </a:r>
            <a:r>
              <a:rPr lang="en-US" sz="2400" dirty="0" smtClean="0"/>
              <a:t>precipitation </a:t>
            </a:r>
            <a:r>
              <a:rPr lang="en-US" sz="2400" dirty="0" smtClean="0"/>
              <a:t>of distress ( low level of evidence). </a:t>
            </a:r>
            <a:endParaRPr lang="en-US" sz="2400" dirty="0"/>
          </a:p>
        </p:txBody>
      </p:sp>
      <p:pic>
        <p:nvPicPr>
          <p:cNvPr id="13314" name="Picture 2"/>
          <p:cNvPicPr>
            <a:picLocks noGrp="1" noChangeAspect="1" noChangeArrowheads="1"/>
          </p:cNvPicPr>
          <p:nvPr>
            <p:ph idx="1"/>
          </p:nvPr>
        </p:nvPicPr>
        <p:blipFill>
          <a:blip r:embed="rId2"/>
          <a:srcRect/>
          <a:stretch>
            <a:fillRect/>
          </a:stretch>
        </p:blipFill>
        <p:spPr bwMode="auto">
          <a:xfrm>
            <a:off x="457201" y="228600"/>
            <a:ext cx="8153400" cy="5029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304801" y="304800"/>
            <a:ext cx="8534400" cy="58213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457201" y="304800"/>
            <a:ext cx="8305800" cy="58213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Levels of Evidence</a:t>
            </a:r>
          </a:p>
        </p:txBody>
      </p:sp>
      <p:sp>
        <p:nvSpPr>
          <p:cNvPr id="3" name="Content Placeholder 2"/>
          <p:cNvSpPr>
            <a:spLocks noGrp="1"/>
          </p:cNvSpPr>
          <p:nvPr>
            <p:ph idx="1"/>
          </p:nvPr>
        </p:nvSpPr>
        <p:spPr>
          <a:xfrm>
            <a:off x="0" y="1600200"/>
            <a:ext cx="9144000" cy="4525963"/>
          </a:xfrm>
        </p:spPr>
        <p:txBody>
          <a:bodyPr>
            <a:normAutofit fontScale="92500"/>
          </a:bodyPr>
          <a:lstStyle/>
          <a:p>
            <a:pPr>
              <a:defRPr/>
            </a:pPr>
            <a:r>
              <a:rPr lang="en-US" sz="3600" dirty="0" smtClean="0"/>
              <a:t>Grade A – Systemic reviews, Meta analyses, RCT</a:t>
            </a:r>
          </a:p>
          <a:p>
            <a:pPr>
              <a:defRPr/>
            </a:pPr>
            <a:endParaRPr lang="en-US" sz="3600" dirty="0" smtClean="0"/>
          </a:p>
          <a:p>
            <a:pPr>
              <a:defRPr/>
            </a:pPr>
            <a:r>
              <a:rPr lang="en-US" sz="3600" dirty="0" smtClean="0"/>
              <a:t>Grade B – Non-randomized studies</a:t>
            </a:r>
          </a:p>
          <a:p>
            <a:pPr>
              <a:defRPr/>
            </a:pPr>
            <a:endParaRPr lang="en-US" sz="3600" dirty="0" smtClean="0"/>
          </a:p>
          <a:p>
            <a:pPr>
              <a:defRPr/>
            </a:pPr>
            <a:r>
              <a:rPr lang="en-US" sz="3600" dirty="0" smtClean="0"/>
              <a:t>Grade C – Observational studies</a:t>
            </a:r>
          </a:p>
          <a:p>
            <a:pPr>
              <a:buFontTx/>
              <a:buNone/>
              <a:defRPr/>
            </a:pPr>
            <a:endParaRPr lang="en-US" sz="3600" dirty="0" smtClean="0"/>
          </a:p>
          <a:p>
            <a:pPr>
              <a:defRPr/>
            </a:pPr>
            <a:r>
              <a:rPr lang="en-US" sz="3600" dirty="0" smtClean="0"/>
              <a:t>Grade D – Case Series, Expert opinion</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381001" y="304800"/>
            <a:ext cx="8382000" cy="58213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228600" y="304800"/>
            <a:ext cx="8686799" cy="58213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457201" y="304800"/>
            <a:ext cx="8229600" cy="58213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srcRect/>
          <a:stretch>
            <a:fillRect/>
          </a:stretch>
        </p:blipFill>
        <p:spPr bwMode="auto">
          <a:xfrm>
            <a:off x="457200" y="381000"/>
            <a:ext cx="8382000" cy="58213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srcRect/>
          <a:stretch>
            <a:fillRect/>
          </a:stretch>
        </p:blipFill>
        <p:spPr bwMode="auto">
          <a:xfrm>
            <a:off x="381001" y="304800"/>
            <a:ext cx="8382000" cy="58213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srcRect/>
          <a:stretch>
            <a:fillRect/>
          </a:stretch>
        </p:blipFill>
        <p:spPr bwMode="auto">
          <a:xfrm>
            <a:off x="457201" y="304800"/>
            <a:ext cx="8305800" cy="58213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srcRect/>
          <a:stretch>
            <a:fillRect/>
          </a:stretch>
        </p:blipFill>
        <p:spPr bwMode="auto">
          <a:xfrm>
            <a:off x="381000" y="228600"/>
            <a:ext cx="8305800" cy="58213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srcRect/>
          <a:stretch>
            <a:fillRect/>
          </a:stretch>
        </p:blipFill>
        <p:spPr bwMode="auto">
          <a:xfrm>
            <a:off x="381001" y="228600"/>
            <a:ext cx="8382000" cy="589756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srcRect/>
          <a:stretch>
            <a:fillRect/>
          </a:stretch>
        </p:blipFill>
        <p:spPr bwMode="auto">
          <a:xfrm>
            <a:off x="457201" y="304800"/>
            <a:ext cx="8229600" cy="58213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457201" y="228600"/>
            <a:ext cx="8229600" cy="58975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5123" name="Content Placeholder 2"/>
          <p:cNvSpPr>
            <a:spLocks noGrp="1"/>
          </p:cNvSpPr>
          <p:nvPr>
            <p:ph idx="1"/>
          </p:nvPr>
        </p:nvSpPr>
        <p:spPr/>
        <p:txBody>
          <a:bodyPr/>
          <a:lstStyle/>
          <a:p>
            <a:pPr>
              <a:buFont typeface="Arial" charset="0"/>
              <a:buNone/>
            </a:pPr>
            <a:r>
              <a:rPr lang="en-US" smtClean="0"/>
              <a:t> **** ~Systematic reviews, meta analysis of randomized control studies</a:t>
            </a:r>
          </a:p>
          <a:p>
            <a:pPr>
              <a:buFont typeface="Arial" charset="0"/>
              <a:buNone/>
            </a:pPr>
            <a:r>
              <a:rPr lang="en-US" smtClean="0"/>
              <a:t>*** ~   Non randomised studies</a:t>
            </a:r>
          </a:p>
          <a:p>
            <a:pPr>
              <a:buFont typeface="Arial" charset="0"/>
              <a:buNone/>
            </a:pPr>
            <a:r>
              <a:rPr lang="en-US" smtClean="0"/>
              <a:t>** ~     Observational or non experimental      studies</a:t>
            </a:r>
          </a:p>
          <a:p>
            <a:pPr>
              <a:buFont typeface="Arial" charset="0"/>
              <a:buNone/>
            </a:pPr>
            <a:r>
              <a:rPr lang="en-US" smtClean="0"/>
              <a:t>* ~       Expert opinion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srcRect/>
          <a:stretch>
            <a:fillRect/>
          </a:stretch>
        </p:blipFill>
        <p:spPr bwMode="auto">
          <a:xfrm>
            <a:off x="381001" y="228600"/>
            <a:ext cx="8534400" cy="58975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srcRect/>
          <a:stretch>
            <a:fillRect/>
          </a:stretch>
        </p:blipFill>
        <p:spPr bwMode="auto">
          <a:xfrm>
            <a:off x="457201" y="304800"/>
            <a:ext cx="8229600" cy="58213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srcRect/>
          <a:stretch>
            <a:fillRect/>
          </a:stretch>
        </p:blipFill>
        <p:spPr bwMode="auto">
          <a:xfrm>
            <a:off x="457201" y="304800"/>
            <a:ext cx="8229600" cy="58213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srcRect/>
          <a:stretch>
            <a:fillRect/>
          </a:stretch>
        </p:blipFill>
        <p:spPr bwMode="auto">
          <a:xfrm>
            <a:off x="457201" y="304800"/>
            <a:ext cx="8382000" cy="58213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1524000"/>
          </a:xfrm>
        </p:spPr>
        <p:txBody>
          <a:bodyPr>
            <a:normAutofit fontScale="90000"/>
          </a:bodyPr>
          <a:lstStyle/>
          <a:p>
            <a:r>
              <a:rPr lang="en-US" sz="2400" dirty="0" smtClean="0"/>
              <a:t>Laryngomalacia is common but it is important not to assign FTT to this without excluding other causes. (Medium level of evidence) Mancuso RF, </a:t>
            </a:r>
            <a:r>
              <a:rPr lang="en-US" sz="2400" dirty="0" err="1" smtClean="0"/>
              <a:t>Choi</a:t>
            </a:r>
            <a:r>
              <a:rPr lang="en-US" sz="2400" dirty="0" smtClean="0"/>
              <a:t> SS, </a:t>
            </a:r>
            <a:r>
              <a:rPr lang="en-US" sz="2400" dirty="0" err="1" smtClean="0"/>
              <a:t>Zalzal</a:t>
            </a:r>
            <a:r>
              <a:rPr lang="en-US" sz="2400" dirty="0" smtClean="0"/>
              <a:t> GH et al Laryngomalacia the search for the 2</a:t>
            </a:r>
            <a:r>
              <a:rPr lang="en-US" sz="2400" baseline="30000" dirty="0" smtClean="0"/>
              <a:t>nd</a:t>
            </a:r>
            <a:r>
              <a:rPr lang="en-US" sz="2400" dirty="0" smtClean="0"/>
              <a:t> lesion. Arch. Of Otolaryngol. 1996; 122:302-6</a:t>
            </a:r>
            <a:endParaRPr lang="en-US" sz="2400" dirty="0"/>
          </a:p>
        </p:txBody>
      </p:sp>
      <p:pic>
        <p:nvPicPr>
          <p:cNvPr id="30722" name="Picture 2"/>
          <p:cNvPicPr>
            <a:picLocks noGrp="1" noChangeAspect="1" noChangeArrowheads="1"/>
          </p:cNvPicPr>
          <p:nvPr>
            <p:ph idx="1"/>
          </p:nvPr>
        </p:nvPicPr>
        <p:blipFill>
          <a:blip r:embed="rId2"/>
          <a:srcRect/>
          <a:stretch>
            <a:fillRect/>
          </a:stretch>
        </p:blipFill>
        <p:spPr bwMode="auto">
          <a:xfrm>
            <a:off x="533400" y="228600"/>
            <a:ext cx="8229600" cy="5029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a:srcRect/>
          <a:stretch>
            <a:fillRect/>
          </a:stretch>
        </p:blipFill>
        <p:spPr bwMode="auto">
          <a:xfrm>
            <a:off x="457201" y="304800"/>
            <a:ext cx="8153400" cy="58213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srcRect/>
          <a:stretch>
            <a:fillRect/>
          </a:stretch>
        </p:blipFill>
        <p:spPr bwMode="auto">
          <a:xfrm>
            <a:off x="457200" y="304800"/>
            <a:ext cx="8229601" cy="58213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srcRect/>
          <a:stretch>
            <a:fillRect/>
          </a:stretch>
        </p:blipFill>
        <p:spPr bwMode="auto">
          <a:xfrm>
            <a:off x="381001" y="304800"/>
            <a:ext cx="8458200" cy="58213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srcRect/>
          <a:stretch>
            <a:fillRect/>
          </a:stretch>
        </p:blipFill>
        <p:spPr bwMode="auto">
          <a:xfrm>
            <a:off x="457201" y="228600"/>
            <a:ext cx="8305800" cy="58975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srcRect/>
          <a:stretch>
            <a:fillRect/>
          </a:stretch>
        </p:blipFill>
        <p:spPr bwMode="auto">
          <a:xfrm>
            <a:off x="457201" y="304800"/>
            <a:ext cx="8229600" cy="58213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33400" y="381000"/>
            <a:ext cx="8229600" cy="6477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Best clinical practice</a:t>
            </a:r>
            <a:endParaRPr lang="en-US" cap="all" dirty="0"/>
          </a:p>
        </p:txBody>
      </p:sp>
      <p:sp>
        <p:nvSpPr>
          <p:cNvPr id="3" name="Content Placeholder 2"/>
          <p:cNvSpPr>
            <a:spLocks noGrp="1"/>
          </p:cNvSpPr>
          <p:nvPr>
            <p:ph idx="1"/>
          </p:nvPr>
        </p:nvSpPr>
        <p:spPr/>
        <p:txBody>
          <a:bodyPr/>
          <a:lstStyle/>
          <a:p>
            <a:r>
              <a:rPr lang="en-US" dirty="0" smtClean="0"/>
              <a:t>Rapid progression of airway obstruction typically occurs in acute infection and in foreign body inhalation. (medium to high level of evidence).</a:t>
            </a:r>
          </a:p>
          <a:p>
            <a:r>
              <a:rPr lang="en-US" dirty="0" smtClean="0"/>
              <a:t>Improvement in stridor may paradoxically be due to worsening obstruction. (medium to high level of evidence).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4800" y="0"/>
            <a:ext cx="8839200" cy="6629400"/>
          </a:xfrm>
          <a:prstGeom prst="rect">
            <a:avLst/>
          </a:prstGeom>
          <a:noFill/>
          <a:ln w="9525">
            <a:noFill/>
            <a:miter lim="800000"/>
            <a:headEnd/>
            <a:tailEnd/>
          </a:ln>
          <a:effectLst/>
        </p:spPr>
      </p:pic>
      <p:sp>
        <p:nvSpPr>
          <p:cNvPr id="4" name="Footer Placeholder 3"/>
          <p:cNvSpPr>
            <a:spLocks noGrp="1"/>
          </p:cNvSpPr>
          <p:nvPr>
            <p:ph type="ftr" sz="quarter" idx="11"/>
          </p:nvPr>
        </p:nvSpPr>
        <p:spPr>
          <a:xfrm>
            <a:off x="2362200" y="5791200"/>
            <a:ext cx="3657600" cy="930275"/>
          </a:xfrm>
        </p:spPr>
        <p:txBody>
          <a:bodyPr/>
          <a:lstStyle/>
          <a:p>
            <a:r>
              <a:rPr lang="en-US" sz="2000" b="1" i="1" u="sng" dirty="0" smtClean="0">
                <a:solidFill>
                  <a:schemeClr val="tx1"/>
                </a:solidFill>
                <a:latin typeface="Times New Roman" pitchFamily="18" charset="0"/>
                <a:cs typeface="Times New Roman" pitchFamily="18" charset="0"/>
              </a:rPr>
              <a:t>Case control study</a:t>
            </a:r>
            <a:endParaRPr lang="en-US" sz="2000" b="1" i="1" u="sng" dirty="0">
              <a:solidFill>
                <a:schemeClr val="tx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a:t>
            </a:r>
            <a:r>
              <a:rPr lang="en-US" dirty="0" err="1" smtClean="0"/>
              <a:t>stridor</a:t>
            </a:r>
            <a:r>
              <a:rPr lang="en-US" dirty="0" smtClean="0"/>
              <a:t> is caused by all except</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err="1" smtClean="0"/>
              <a:t>Hypocalcemia</a:t>
            </a:r>
            <a:endParaRPr lang="en-US" dirty="0" smtClean="0"/>
          </a:p>
          <a:p>
            <a:pPr marL="514350" indent="-514350">
              <a:buAutoNum type="alphaLcPeriod"/>
            </a:pPr>
            <a:r>
              <a:rPr lang="en-US" dirty="0" smtClean="0"/>
              <a:t>Asthma</a:t>
            </a:r>
          </a:p>
          <a:p>
            <a:pPr marL="514350" indent="-514350">
              <a:buAutoNum type="alphaLcPeriod"/>
            </a:pPr>
            <a:r>
              <a:rPr lang="en-US" smtClean="0"/>
              <a:t>Epiglottitis</a:t>
            </a:r>
            <a:endParaRPr lang="en-US" dirty="0" smtClean="0"/>
          </a:p>
          <a:p>
            <a:pPr marL="514350" indent="-514350">
              <a:buAutoNum type="alphaLcPeriod"/>
            </a:pPr>
            <a:r>
              <a:rPr lang="en-US" dirty="0" smtClean="0"/>
              <a:t>Laryngeal </a:t>
            </a:r>
            <a:r>
              <a:rPr lang="en-US" dirty="0" err="1" smtClean="0"/>
              <a:t>tumour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a:t>
            </a:r>
            <a:r>
              <a:rPr lang="en-US" dirty="0" err="1" smtClean="0"/>
              <a:t>stridor</a:t>
            </a:r>
            <a:r>
              <a:rPr lang="en-US" dirty="0" smtClean="0"/>
              <a:t> in adults is most commonly caused by</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err="1" smtClean="0"/>
              <a:t>Reinke</a:t>
            </a:r>
            <a:r>
              <a:rPr lang="en-US" dirty="0" smtClean="0"/>
              <a:t> </a:t>
            </a:r>
            <a:r>
              <a:rPr lang="en-US" dirty="0" err="1" smtClean="0"/>
              <a:t>oedema</a:t>
            </a:r>
            <a:endParaRPr lang="en-US" dirty="0" smtClean="0"/>
          </a:p>
          <a:p>
            <a:pPr marL="514350" indent="-514350">
              <a:buAutoNum type="alphaLcPeriod"/>
            </a:pPr>
            <a:r>
              <a:rPr lang="en-US" dirty="0" smtClean="0"/>
              <a:t>Malignancy</a:t>
            </a:r>
          </a:p>
          <a:p>
            <a:pPr marL="514350" indent="-514350">
              <a:buAutoNum type="alphaLcPeriod"/>
            </a:pPr>
            <a:r>
              <a:rPr lang="en-US" dirty="0" smtClean="0"/>
              <a:t>Acute severe asthma</a:t>
            </a:r>
          </a:p>
          <a:p>
            <a:pPr marL="514350" indent="-514350">
              <a:buAutoNum type="alphaLcPeriod"/>
            </a:pPr>
            <a:r>
              <a:rPr lang="en-US" dirty="0" smtClean="0"/>
              <a:t>Toxic gas inhalation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Q-3 cause of congenital laryngeal </a:t>
            </a:r>
            <a:r>
              <a:rPr lang="en-US" dirty="0" err="1" smtClean="0"/>
              <a:t>stridor</a:t>
            </a:r>
            <a:r>
              <a:rPr lang="en-US" dirty="0" smtClean="0"/>
              <a:t> is</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err="1" smtClean="0"/>
              <a:t>Laryngomalacia</a:t>
            </a:r>
            <a:endParaRPr lang="en-US" dirty="0" smtClean="0"/>
          </a:p>
          <a:p>
            <a:pPr marL="514350" indent="-514350">
              <a:buAutoNum type="alphaLcPeriod"/>
            </a:pPr>
            <a:r>
              <a:rPr lang="en-US" dirty="0" smtClean="0"/>
              <a:t>Laryngeal </a:t>
            </a:r>
            <a:r>
              <a:rPr lang="en-US" dirty="0" err="1" smtClean="0"/>
              <a:t>papillomatosis</a:t>
            </a:r>
            <a:endParaRPr lang="en-US" dirty="0" smtClean="0"/>
          </a:p>
          <a:p>
            <a:pPr marL="514350" indent="-514350">
              <a:buAutoNum type="alphaLcPeriod"/>
            </a:pPr>
            <a:r>
              <a:rPr lang="en-US" dirty="0" err="1" smtClean="0"/>
              <a:t>Subglottic</a:t>
            </a:r>
            <a:r>
              <a:rPr lang="en-US" dirty="0" smtClean="0"/>
              <a:t> </a:t>
            </a:r>
            <a:r>
              <a:rPr lang="en-US" dirty="0" err="1" smtClean="0"/>
              <a:t>papilloma</a:t>
            </a:r>
            <a:endParaRPr lang="en-US" dirty="0" smtClean="0"/>
          </a:p>
          <a:p>
            <a:pPr marL="514350" indent="-514350">
              <a:buAutoNum type="alphaLcPeriod"/>
            </a:pPr>
            <a:r>
              <a:rPr lang="en-US" dirty="0" err="1" smtClean="0"/>
              <a:t>Haemangioma</a:t>
            </a:r>
            <a:r>
              <a:rPr lang="en-US" dirty="0" smtClean="0"/>
              <a:t> of larynx</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Q-4 most common cause of </a:t>
            </a:r>
            <a:r>
              <a:rPr lang="en-US" dirty="0" err="1" smtClean="0"/>
              <a:t>stridor</a:t>
            </a:r>
            <a:r>
              <a:rPr lang="en-US" dirty="0" smtClean="0"/>
              <a:t> shortly after birth</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smtClean="0"/>
              <a:t>Laryngeal </a:t>
            </a:r>
            <a:r>
              <a:rPr lang="en-US" dirty="0" err="1" smtClean="0"/>
              <a:t>papilloma</a:t>
            </a:r>
            <a:endParaRPr lang="en-US" dirty="0" smtClean="0"/>
          </a:p>
          <a:p>
            <a:pPr marL="514350" indent="-514350">
              <a:buAutoNum type="alphaLcPeriod"/>
            </a:pPr>
            <a:r>
              <a:rPr lang="en-US" dirty="0" smtClean="0"/>
              <a:t>Laryngeal web</a:t>
            </a:r>
          </a:p>
          <a:p>
            <a:pPr marL="514350" indent="-514350">
              <a:buAutoNum type="alphaLcPeriod"/>
            </a:pPr>
            <a:r>
              <a:rPr lang="en-US" dirty="0" err="1" smtClean="0"/>
              <a:t>Laryngomalacia</a:t>
            </a:r>
            <a:endParaRPr lang="en-US" dirty="0" smtClean="0"/>
          </a:p>
          <a:p>
            <a:pPr marL="514350" indent="-514350">
              <a:buAutoNum type="alphaLcPeriod"/>
            </a:pPr>
            <a:r>
              <a:rPr lang="en-US" dirty="0" smtClean="0"/>
              <a:t>Vocal cord palsy</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Q-5 most common cause of </a:t>
            </a:r>
            <a:r>
              <a:rPr lang="en-US" dirty="0" err="1" smtClean="0"/>
              <a:t>stridor</a:t>
            </a:r>
            <a:r>
              <a:rPr lang="en-US" dirty="0" smtClean="0"/>
              <a:t> in children is</a:t>
            </a:r>
            <a:endParaRPr lang="en-US" dirty="0"/>
          </a:p>
        </p:txBody>
      </p:sp>
      <p:sp>
        <p:nvSpPr>
          <p:cNvPr id="3" name="Content Placeholder 2"/>
          <p:cNvSpPr>
            <a:spLocks noGrp="1"/>
          </p:cNvSpPr>
          <p:nvPr>
            <p:ph idx="1"/>
          </p:nvPr>
        </p:nvSpPr>
        <p:spPr/>
        <p:txBody>
          <a:bodyPr/>
          <a:lstStyle/>
          <a:p>
            <a:pPr marL="514350" indent="-514350">
              <a:buAutoNum type="alphaLcPeriod"/>
            </a:pPr>
            <a:r>
              <a:rPr lang="en-US" dirty="0" err="1" smtClean="0"/>
              <a:t>Laryngomalacia</a:t>
            </a:r>
            <a:endParaRPr lang="en-US" dirty="0" smtClean="0"/>
          </a:p>
          <a:p>
            <a:pPr marL="514350" indent="-514350">
              <a:buAutoNum type="alphaLcPeriod"/>
            </a:pPr>
            <a:r>
              <a:rPr lang="en-US" dirty="0" smtClean="0"/>
              <a:t>Congenital laryngeal paralysis</a:t>
            </a:r>
          </a:p>
          <a:p>
            <a:pPr marL="514350" indent="-514350">
              <a:buAutoNum type="alphaLcPeriod"/>
            </a:pPr>
            <a:r>
              <a:rPr lang="en-US" dirty="0" smtClean="0"/>
              <a:t>Foreign body larynx</a:t>
            </a:r>
          </a:p>
          <a:p>
            <a:pPr marL="514350" indent="-514350">
              <a:buAutoNum type="alphaLcPeriod"/>
            </a:pPr>
            <a:r>
              <a:rPr lang="en-US" dirty="0" smtClean="0"/>
              <a:t>Congenital laryngeal </a:t>
            </a:r>
            <a:r>
              <a:rPr lang="en-US" dirty="0" err="1" smtClean="0"/>
              <a:t>tumours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 y="228600"/>
            <a:ext cx="9144000" cy="6629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bglottic edema 2.jpg"/>
          <p:cNvPicPr>
            <a:picLocks noGrp="1" noChangeAspect="1"/>
          </p:cNvPicPr>
          <p:nvPr>
            <p:ph idx="1"/>
          </p:nvPr>
        </p:nvPicPr>
        <p:blipFill>
          <a:blip r:embed="rId2"/>
          <a:stretch>
            <a:fillRect/>
          </a:stretch>
        </p:blipFill>
        <p:spPr>
          <a:xfrm>
            <a:off x="152400" y="381000"/>
            <a:ext cx="8305800" cy="6248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304799" y="304800"/>
            <a:ext cx="9448800" cy="6553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3"/>
          <a:srcRect/>
          <a:stretch>
            <a:fillRect/>
          </a:stretch>
        </p:blipFill>
        <p:spPr bwMode="auto">
          <a:xfrm>
            <a:off x="0" y="22860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457201" y="533400"/>
            <a:ext cx="8001000" cy="5943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306</Words>
  <Application>Microsoft Office PowerPoint</Application>
  <PresentationFormat>On-screen Show (4:3)</PresentationFormat>
  <Paragraphs>48</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Stridor </vt:lpstr>
      <vt:lpstr>Levels of Evidence</vt:lpstr>
      <vt:lpstr>Levels of Evidence</vt:lpstr>
      <vt:lpstr>Slide 4</vt:lpstr>
      <vt:lpstr>Slide 5</vt:lpstr>
      <vt:lpstr>Slide 6</vt:lpstr>
      <vt:lpstr>Slide 7</vt:lpstr>
      <vt:lpstr>Slide 8</vt:lpstr>
      <vt:lpstr>Slide 9</vt:lpstr>
      <vt:lpstr>Slide 10</vt:lpstr>
      <vt:lpstr>Slide 11</vt:lpstr>
      <vt:lpstr>Slide 12</vt:lpstr>
      <vt:lpstr>Klassen TP Good summary of evidence base for steroids in childhood airway obstruction.  Croup A current prespective  PCNA 1999; 46: 1167-78. (High level of evidence)</vt:lpstr>
      <vt:lpstr>Slide 14</vt:lpstr>
      <vt:lpstr>Slide 15</vt:lpstr>
      <vt:lpstr>Slide 16</vt:lpstr>
      <vt:lpstr>In suspected epiglottitis, instrumentation of the oral cavity and pharynx for examination  must be minimal  to avoid precipitation of distress ( low level of evidence).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Laryngomalacia is common but it is important not to assign FTT to this without excluding other causes. (Medium level of evidence) Mancuso RF, Choi SS, Zalzal GH et al Laryngomalacia the search for the 2nd lesion. Arch. Of Otolaryngol. 1996; 122:302-6</vt:lpstr>
      <vt:lpstr>Slide 35</vt:lpstr>
      <vt:lpstr>Slide 36</vt:lpstr>
      <vt:lpstr>Slide 37</vt:lpstr>
      <vt:lpstr>Slide 38</vt:lpstr>
      <vt:lpstr>Slide 39</vt:lpstr>
      <vt:lpstr>Best clinical practice</vt:lpstr>
      <vt:lpstr>Slide 41</vt:lpstr>
      <vt:lpstr>Q-1 stridor is caused by all except</vt:lpstr>
      <vt:lpstr>Q-2 stridor in adults is most commonly caused by</vt:lpstr>
      <vt:lpstr>Q-3 cause of congenital laryngeal stridor is</vt:lpstr>
      <vt:lpstr>Q-4 most common cause of stridor shortly after birth</vt:lpstr>
      <vt:lpstr>Q-5 most common cause of stridor in children is</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17</cp:revision>
  <dcterms:created xsi:type="dcterms:W3CDTF">2006-08-16T00:00:00Z</dcterms:created>
  <dcterms:modified xsi:type="dcterms:W3CDTF">2018-09-28T08:22:43Z</dcterms:modified>
</cp:coreProperties>
</file>