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A160D-6950-4C35-B51B-FB86E23DE315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DD381-C81C-4F8E-8D4F-A6BE0E778DE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C13AF-A977-4616-89BB-8672DA0692DB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0EDA-8F7C-4588-A92F-96941B834DB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D11DA-1074-4E53-9B54-00AEFB39670C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19B3-8F4C-4CC4-BFAF-DC326784C30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BD3C-7D65-4BD5-9442-041945BED48F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66166-EB0F-493C-B667-EA1836C3036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DF195-CFA1-4C80-9771-F963EBBBAFB5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78D2F-DF1D-41F4-A85A-71AE964B929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8DD33-6181-4EC5-ACBE-DB8D642B3360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B143-32CB-44BA-8CAF-5069CEB7F5D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210C-ACC2-491E-AF13-2C4AE79132B8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EC03-C957-4414-A238-6D49217A277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452D2-7F78-4F98-9765-F38FBCD3C688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9903-611A-4BB9-B193-BC8E8246654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CCEAE-F5BA-4A82-9CE2-5E6F81BFCB41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97A28-664A-49A0-A452-AF01D338D09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916A-1E2A-4D0E-B50D-9447C6A09BB6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44ED-8D44-4DC3-ABE4-743EC151A7AC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40FD-4EEF-4DC1-96CB-662FF58A48FC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61F94-55FC-4D35-A76C-F1A55DDC453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A83FC18-EED0-45F5-96A9-823FE282D6EF}" type="datetimeFigureOut">
              <a:rPr lang="en-US"/>
              <a:pPr>
                <a:defRPr/>
              </a:pPr>
              <a:t>13/09/2021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879C7AC-57F5-4F99-98C5-025A272A90A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33050" y="1544812"/>
            <a:ext cx="6480048" cy="23012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Left Heart Catheterization</a:t>
            </a:r>
            <a:endParaRPr/>
          </a:p>
        </p:txBody>
      </p:sp>
      <p:sp>
        <p:nvSpPr>
          <p:cNvPr id="7171" name="Subtitle 4"/>
          <p:cNvSpPr>
            <a:spLocks noGrp="1"/>
          </p:cNvSpPr>
          <p:nvPr>
            <p:ph type="subTitle" idx="1"/>
          </p:nvPr>
        </p:nvSpPr>
        <p:spPr>
          <a:xfrm>
            <a:off x="1089025" y="3687763"/>
            <a:ext cx="6480175" cy="1752600"/>
          </a:xfrm>
        </p:spPr>
        <p:txBody>
          <a:bodyPr/>
          <a:lstStyle/>
          <a:p>
            <a:pPr eaLnBrk="1" hangingPunct="1"/>
            <a:r>
              <a:rPr lang="en-US" smtClean="0"/>
              <a:t>Dr Cinosh Mathew, MD, DM, FACC</a:t>
            </a:r>
          </a:p>
          <a:p>
            <a:pPr eaLnBrk="1" hangingPunct="1"/>
            <a:r>
              <a:rPr lang="en-US" smtClean="0"/>
              <a:t>Professor  &amp; Interventional Cardiologist</a:t>
            </a:r>
          </a:p>
          <a:p>
            <a:pPr eaLnBrk="1" hangingPunct="1"/>
            <a:r>
              <a:rPr lang="en-US" smtClean="0"/>
              <a:t>SBKS MI &amp; 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smtClean="0"/>
              <a:t>Left ventriculography is performed in the RAO 30 degree projection</a:t>
            </a:r>
          </a:p>
          <a:p>
            <a:r>
              <a:rPr lang="en-US" sz="2000" smtClean="0"/>
              <a:t>Use caution if LVEDP is substantially elevated </a:t>
            </a:r>
          </a:p>
          <a:p>
            <a:r>
              <a:rPr lang="en-US" sz="2000" smtClean="0"/>
              <a:t>Confirm the catheter is not against the mitral valve apparatus or against the LV apex</a:t>
            </a:r>
          </a:p>
          <a:p>
            <a:r>
              <a:rPr lang="en-US" sz="2000" smtClean="0"/>
              <a:t>A test injection is performed to assess the size of the ventricle </a:t>
            </a:r>
          </a:p>
          <a:p>
            <a:r>
              <a:rPr lang="en-US" sz="2000" smtClean="0"/>
              <a:t>Standard injection volume is 30-36 cc at 10-12cc/sec</a:t>
            </a:r>
          </a:p>
          <a:p>
            <a:r>
              <a:rPr lang="en-US" sz="2000" smtClean="0"/>
              <a:t>Pan up to aorta to get a look at CABG grafts</a:t>
            </a:r>
          </a:p>
        </p:txBody>
      </p:sp>
      <p:pic>
        <p:nvPicPr>
          <p:cNvPr id="26628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67200" y="2392898"/>
            <a:ext cx="3657600" cy="294056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63513" y="1403350"/>
            <a:ext cx="8605837" cy="4495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Assessing wall motion</a:t>
            </a:r>
          </a:p>
          <a:p>
            <a:pPr lvl="1"/>
            <a:r>
              <a:rPr lang="en-US" smtClean="0"/>
              <a:t>Hyperdynamic (&gt;70 %)</a:t>
            </a:r>
          </a:p>
          <a:p>
            <a:pPr lvl="1"/>
            <a:r>
              <a:rPr lang="en-US" smtClean="0"/>
              <a:t>Normal (50 to 69 %)</a:t>
            </a:r>
          </a:p>
          <a:p>
            <a:pPr lvl="1"/>
            <a:r>
              <a:rPr lang="en-US" smtClean="0"/>
              <a:t>Mildly hypokinetic (35 to 49%)</a:t>
            </a:r>
          </a:p>
          <a:p>
            <a:pPr lvl="1"/>
            <a:r>
              <a:rPr lang="en-US" smtClean="0"/>
              <a:t>Moderately hypokinetic (20 to 24%)</a:t>
            </a:r>
          </a:p>
          <a:p>
            <a:pPr lvl="1"/>
            <a:r>
              <a:rPr lang="en-US" smtClean="0"/>
              <a:t>Severely hypokinetic (&lt;20%). </a:t>
            </a:r>
          </a:p>
          <a:p>
            <a:pPr lvl="1"/>
            <a:r>
              <a:rPr lang="en-US" smtClean="0"/>
              <a:t>Regional wall motion is graded qualitatively as normal, hypokinetic, akinetic, or dyskinetic for the segments seen in the RAO projection (anterolateral, apical, inferior, posterobasal)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3" y="1524000"/>
            <a:ext cx="8605837" cy="4495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Calculate </a:t>
            </a:r>
            <a:r>
              <a:rPr lang="en-US" dirty="0" err="1" smtClean="0"/>
              <a:t>regurgitant</a:t>
            </a:r>
            <a:r>
              <a:rPr lang="en-US" dirty="0" smtClean="0"/>
              <a:t> volume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Compare angiographic </a:t>
            </a:r>
            <a:r>
              <a:rPr lang="en-US" dirty="0"/>
              <a:t>stroke volume (end-diastolic volume minus end-systolic volume) with the forward stroke volume (cardiac output divided by heart rate</a:t>
            </a:r>
            <a:r>
              <a:rPr lang="en-US" dirty="0" smtClean="0"/>
              <a:t>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Regurgitant</a:t>
            </a:r>
            <a:r>
              <a:rPr lang="en-US" dirty="0" smtClean="0"/>
              <a:t> </a:t>
            </a:r>
            <a:r>
              <a:rPr lang="en-US" dirty="0"/>
              <a:t>fraction (the </a:t>
            </a:r>
            <a:r>
              <a:rPr lang="en-US" dirty="0" err="1"/>
              <a:t>regurgitant</a:t>
            </a:r>
            <a:r>
              <a:rPr lang="en-US" dirty="0"/>
              <a:t> volume, divided angiographic stroke </a:t>
            </a:r>
            <a:r>
              <a:rPr lang="en-US" dirty="0" smtClean="0"/>
              <a:t>volume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Mild (1+) &lt;</a:t>
            </a:r>
            <a:r>
              <a:rPr lang="en-US" dirty="0"/>
              <a:t>30%, </a:t>
            </a:r>
            <a:endParaRPr lang="en-US" dirty="0" smtClean="0"/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Moderate (2+) 30 </a:t>
            </a:r>
            <a:r>
              <a:rPr lang="en-US" dirty="0"/>
              <a:t>to 39%, </a:t>
            </a:r>
            <a:endParaRPr lang="en-US" dirty="0" smtClean="0"/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M</a:t>
            </a:r>
            <a:r>
              <a:rPr lang="en-US" dirty="0" smtClean="0"/>
              <a:t>oderately </a:t>
            </a:r>
            <a:r>
              <a:rPr lang="en-US" dirty="0"/>
              <a:t>severe (3+) </a:t>
            </a:r>
            <a:r>
              <a:rPr lang="en-US" dirty="0" smtClean="0"/>
              <a:t>40 </a:t>
            </a:r>
            <a:r>
              <a:rPr lang="en-US" dirty="0"/>
              <a:t>to </a:t>
            </a:r>
            <a:r>
              <a:rPr lang="en-US" dirty="0" smtClean="0"/>
              <a:t>49%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</a:t>
            </a:r>
            <a:r>
              <a:rPr lang="en-US" dirty="0" smtClean="0"/>
              <a:t>evere (4+) &gt;</a:t>
            </a:r>
            <a:r>
              <a:rPr lang="en-US" dirty="0"/>
              <a:t>50%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1143000"/>
          </a:xfrm>
        </p:spPr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13" y="1671638"/>
            <a:ext cx="8605837" cy="4495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Transducer is now ‘zeroed’ and pullback across the aortic valve is performed to screen for a </a:t>
            </a:r>
            <a:r>
              <a:rPr lang="en-US" dirty="0" err="1" smtClean="0"/>
              <a:t>tranventricular</a:t>
            </a:r>
            <a:r>
              <a:rPr lang="en-US" dirty="0" smtClean="0"/>
              <a:t> and/or </a:t>
            </a:r>
            <a:r>
              <a:rPr lang="en-US" dirty="0" err="1" smtClean="0"/>
              <a:t>transaortic</a:t>
            </a:r>
            <a:r>
              <a:rPr lang="en-US" dirty="0" smtClean="0"/>
              <a:t> systolic gradient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catheter is exchanged over the wire in the descending aorta</a:t>
            </a:r>
            <a:endParaRPr lang="en-US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Left heart catheterization is advancing a catheter from the arterial access point to the left ventricle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59" name="Content Placeholder 3" descr="7509-2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34381"/>
            <a:ext cx="3657600" cy="3657600"/>
          </a:xfrm>
        </p:spPr>
      </p:pic>
      <p:sp>
        <p:nvSpPr>
          <p:cNvPr id="19460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The typical catheter that will be used will be and 110 cm angled pigtail catheter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 From the femoral approach, the guidewire is left at the level of the aortic knob and the pigtail catheter advanced, allowing for exchange in the descending aorta</a:t>
            </a:r>
          </a:p>
          <a:p>
            <a:pPr lvl="1"/>
            <a:r>
              <a:rPr lang="en-US" smtClean="0"/>
              <a:t>This technique avoids the guidewire needing to traverse the great vessels and the rounded pigtail has less change of dislodging a plaque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catheter is advanced under pressure monitoring across the transverse aorta to the ascending aorta</a:t>
            </a:r>
          </a:p>
          <a:p>
            <a:pPr lvl="1"/>
            <a:r>
              <a:rPr lang="en-US" smtClean="0"/>
              <a:t>This technique allows the operator to screen for coarctation and this is why “Central Aortic Pressure” is not in the descending aorta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8938" y="249238"/>
            <a:ext cx="8229600" cy="1143000"/>
          </a:xfrm>
        </p:spPr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269875" y="1163638"/>
            <a:ext cx="4233863" cy="4495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If the aortic valve is normal and the pigtail is oriented correctly, it will usually cross the valve directly.</a:t>
            </a:r>
          </a:p>
          <a:p>
            <a:r>
              <a:rPr lang="en-US" sz="2400" smtClean="0"/>
              <a:t>The aortic valve is crossed in the AP view </a:t>
            </a:r>
          </a:p>
          <a:p>
            <a:r>
              <a:rPr lang="en-US" sz="2400" smtClean="0"/>
              <a:t>In many cases, however, it may be necessary to advance the pigtail down into one of the sinuses of Valsalva to form a secondary loop</a:t>
            </a:r>
          </a:p>
        </p:txBody>
      </p:sp>
      <p:pic>
        <p:nvPicPr>
          <p:cNvPr id="22532" name="Content Placeholder 4" descr="DA2C4FF11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4217" b="51369"/>
          <a:stretch>
            <a:fillRect/>
          </a:stretch>
        </p:blipFill>
        <p:spPr>
          <a:xfrm>
            <a:off x="4640263" y="1524000"/>
            <a:ext cx="4235450" cy="2200275"/>
          </a:xfrm>
        </p:spPr>
      </p:pic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4503738" y="3968750"/>
            <a:ext cx="46402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Bioprosthetic valves can be crossed.  Do not cross tilting disk valves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8938" y="133350"/>
            <a:ext cx="8229600" cy="1143000"/>
          </a:xfrm>
        </p:spPr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269875" y="1371600"/>
            <a:ext cx="4233863" cy="4495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If the aortic stenosis is present, an 0.38” straight tipped wire can be used to cross the valve with either AL-1, JR or pigtail catheters</a:t>
            </a:r>
          </a:p>
          <a:p>
            <a:r>
              <a:rPr lang="en-US" sz="2400" smtClean="0"/>
              <a:t>Approximately 6 cm of wire is advanced beyond the catheter and then directed into the ventricle.  The catheter is then directed over the wire</a:t>
            </a:r>
          </a:p>
        </p:txBody>
      </p:sp>
      <p:pic>
        <p:nvPicPr>
          <p:cNvPr id="23556" name="Content Placeholder 4" descr="DA2C4FF11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37354" b="-3539"/>
          <a:stretch>
            <a:fillRect/>
          </a:stretch>
        </p:blipFill>
        <p:spPr>
          <a:xfrm>
            <a:off x="4533900" y="1371600"/>
            <a:ext cx="4235450" cy="2316163"/>
          </a:xfrm>
        </p:spPr>
      </p:pic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4503738" y="3968750"/>
            <a:ext cx="46402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Care is taken to avoid perforating the ventricle and catheters aspirated and wires are wiped after every 3 minutes of attempts of crossing the valve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Heart Catheterization</a:t>
            </a:r>
          </a:p>
        </p:txBody>
      </p:sp>
      <p:sp>
        <p:nvSpPr>
          <p:cNvPr id="2457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After crossing into the ventricle, LV pressure tracing is recorded on 200 mm Hg scale</a:t>
            </a:r>
          </a:p>
          <a:p>
            <a:r>
              <a:rPr lang="en-US" smtClean="0"/>
              <a:t>The paper speed is increased and the scale changed to 50 mm Hg, for measurement of LVEDP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Pigtail or End Hole Catheter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69875" y="2114550"/>
            <a:ext cx="8605838" cy="4495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Do not perform left ventriculography using a power injector through an end hole catheter due to risk of intramyocardial injection and perforation</a:t>
            </a:r>
          </a:p>
          <a:p>
            <a:r>
              <a:rPr lang="en-US" smtClean="0"/>
              <a:t>Do not use pigtail catheters for hemodynamic measurements involving outflow tract gradients or subaortic membranes as these catheters have 5 holes along the catheter and accurately localized pressure measurements cannot be obtained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643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Left Heart Catheterization</vt:lpstr>
      <vt:lpstr>Left Heart Catheterization</vt:lpstr>
      <vt:lpstr>Slide 3</vt:lpstr>
      <vt:lpstr>Left Heart Catheterization</vt:lpstr>
      <vt:lpstr>Left Heart Catheterization</vt:lpstr>
      <vt:lpstr>Left Heart Catheterization</vt:lpstr>
      <vt:lpstr>Left Heart Catheterization</vt:lpstr>
      <vt:lpstr>Left Heart Catheterization</vt:lpstr>
      <vt:lpstr>Pigtail or End Hole Catheter</vt:lpstr>
      <vt:lpstr>Left Heart Catheterization</vt:lpstr>
      <vt:lpstr>Left Heart Catheterization</vt:lpstr>
      <vt:lpstr>Left Heart Catheterization</vt:lpstr>
      <vt:lpstr>Left Heart Catheterization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2020-11-06T06:19:47Z</dcterms:created>
  <dcterms:modified xsi:type="dcterms:W3CDTF">2021-09-13T05:31:54Z</dcterms:modified>
</cp:coreProperties>
</file>