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02"/>
  </p:notesMasterIdLst>
  <p:sldIdLst>
    <p:sldId id="257" r:id="rId2"/>
    <p:sldId id="261" r:id="rId3"/>
    <p:sldId id="339" r:id="rId4"/>
    <p:sldId id="575" r:id="rId5"/>
    <p:sldId id="537" r:id="rId6"/>
    <p:sldId id="397" r:id="rId7"/>
    <p:sldId id="494" r:id="rId8"/>
    <p:sldId id="425" r:id="rId9"/>
    <p:sldId id="467" r:id="rId10"/>
    <p:sldId id="409" r:id="rId11"/>
    <p:sldId id="411" r:id="rId12"/>
    <p:sldId id="412" r:id="rId13"/>
    <p:sldId id="413" r:id="rId14"/>
    <p:sldId id="414" r:id="rId15"/>
    <p:sldId id="415" r:id="rId16"/>
    <p:sldId id="416" r:id="rId17"/>
    <p:sldId id="555" r:id="rId18"/>
    <p:sldId id="376" r:id="rId19"/>
    <p:sldId id="279" r:id="rId20"/>
    <p:sldId id="377" r:id="rId21"/>
    <p:sldId id="378" r:id="rId22"/>
    <p:sldId id="328" r:id="rId23"/>
    <p:sldId id="379" r:id="rId24"/>
    <p:sldId id="556" r:id="rId25"/>
    <p:sldId id="557" r:id="rId26"/>
    <p:sldId id="468" r:id="rId27"/>
    <p:sldId id="474" r:id="rId28"/>
    <p:sldId id="469" r:id="rId29"/>
    <p:sldId id="380" r:id="rId30"/>
    <p:sldId id="333" r:id="rId31"/>
    <p:sldId id="470" r:id="rId32"/>
    <p:sldId id="473" r:id="rId33"/>
    <p:sldId id="471" r:id="rId34"/>
    <p:sldId id="538" r:id="rId35"/>
    <p:sldId id="566" r:id="rId36"/>
    <p:sldId id="394" r:id="rId37"/>
    <p:sldId id="346" r:id="rId38"/>
    <p:sldId id="343" r:id="rId39"/>
    <p:sldId id="539" r:id="rId40"/>
    <p:sldId id="341" r:id="rId41"/>
    <p:sldId id="342" r:id="rId42"/>
    <p:sldId id="289" r:id="rId43"/>
    <p:sldId id="298" r:id="rId44"/>
    <p:sldId id="299" r:id="rId45"/>
    <p:sldId id="300" r:id="rId46"/>
    <p:sldId id="302" r:id="rId47"/>
    <p:sldId id="303" r:id="rId48"/>
    <p:sldId id="561" r:id="rId49"/>
    <p:sldId id="304" r:id="rId50"/>
    <p:sldId id="305" r:id="rId51"/>
    <p:sldId id="568" r:id="rId52"/>
    <p:sldId id="569" r:id="rId53"/>
    <p:sldId id="570" r:id="rId54"/>
    <p:sldId id="571" r:id="rId55"/>
    <p:sldId id="572" r:id="rId56"/>
    <p:sldId id="562" r:id="rId57"/>
    <p:sldId id="475" r:id="rId58"/>
    <p:sldId id="478" r:id="rId59"/>
    <p:sldId id="565" r:id="rId60"/>
    <p:sldId id="479" r:id="rId61"/>
    <p:sldId id="480" r:id="rId62"/>
    <p:sldId id="476" r:id="rId63"/>
    <p:sldId id="564" r:id="rId64"/>
    <p:sldId id="334" r:id="rId65"/>
    <p:sldId id="335" r:id="rId66"/>
    <p:sldId id="390" r:id="rId67"/>
    <p:sldId id="317" r:id="rId68"/>
    <p:sldId id="391" r:id="rId69"/>
    <p:sldId id="477" r:id="rId70"/>
    <p:sldId id="389" r:id="rId71"/>
    <p:sldId id="351" r:id="rId72"/>
    <p:sldId id="319" r:id="rId73"/>
    <p:sldId id="567" r:id="rId74"/>
    <p:sldId id="495" r:id="rId75"/>
    <p:sldId id="541" r:id="rId76"/>
    <p:sldId id="353" r:id="rId77"/>
    <p:sldId id="352" r:id="rId78"/>
    <p:sldId id="559" r:id="rId79"/>
    <p:sldId id="519" r:id="rId80"/>
    <p:sldId id="554" r:id="rId81"/>
    <p:sldId id="520" r:id="rId82"/>
    <p:sldId id="521" r:id="rId83"/>
    <p:sldId id="574" r:id="rId84"/>
    <p:sldId id="522" r:id="rId85"/>
    <p:sldId id="523" r:id="rId86"/>
    <p:sldId id="524" r:id="rId87"/>
    <p:sldId id="525" r:id="rId88"/>
    <p:sldId id="526" r:id="rId89"/>
    <p:sldId id="558" r:id="rId90"/>
    <p:sldId id="527" r:id="rId91"/>
    <p:sldId id="528" r:id="rId92"/>
    <p:sldId id="529" r:id="rId93"/>
    <p:sldId id="530" r:id="rId94"/>
    <p:sldId id="560" r:id="rId95"/>
    <p:sldId id="573" r:id="rId96"/>
    <p:sldId id="532" r:id="rId97"/>
    <p:sldId id="533" r:id="rId98"/>
    <p:sldId id="534" r:id="rId99"/>
    <p:sldId id="535" r:id="rId100"/>
    <p:sldId id="536"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33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81687" autoAdjust="0"/>
  </p:normalViewPr>
  <p:slideViewPr>
    <p:cSldViewPr>
      <p:cViewPr varScale="1">
        <p:scale>
          <a:sx n="107" d="100"/>
          <a:sy n="107" d="100"/>
        </p:scale>
        <p:origin x="-84"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35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E9A59-4591-45CD-AA0F-C6B738072524}" type="datetimeFigureOut">
              <a:rPr lang="en-US" smtClean="0"/>
              <a:pPr/>
              <a:t>13/09/2021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98AAB-483B-41DC-B3E4-E407C16336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Slide Number Placeholder 3"/>
          <p:cNvSpPr>
            <a:spLocks noGrp="1"/>
          </p:cNvSpPr>
          <p:nvPr>
            <p:ph type="sldNum" sz="quarter" idx="5"/>
          </p:nvPr>
        </p:nvSpPr>
        <p:spPr>
          <a:noFill/>
        </p:spPr>
        <p:txBody>
          <a:bodyPr/>
          <a:lstStyle/>
          <a:p>
            <a:fld id="{97A1DC54-44B9-4F33-ADA7-A86B53CDEAEA}"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56B45-254B-4A72-AB3D-41434851EB02}"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100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56B45-254B-4A72-AB3D-41434851EB0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56B45-254B-4A72-AB3D-41434851EB0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56B45-254B-4A72-AB3D-41434851EB0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656B45-254B-4A72-AB3D-41434851EB0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BE14A0BE-CA65-4BCA-8DAE-1D7831621C3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09F773D-C024-4BD9-B03D-57741CAD3F0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5A3E35B9-77A7-4BA0-B14F-1C6B7CC62C0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smtClean="0"/>
          </a:p>
        </p:txBody>
      </p:sp>
      <p:sp>
        <p:nvSpPr>
          <p:cNvPr id="119812" name="Slide Number Placeholder 3"/>
          <p:cNvSpPr>
            <a:spLocks noGrp="1"/>
          </p:cNvSpPr>
          <p:nvPr>
            <p:ph type="sldNum" sz="quarter" idx="5"/>
          </p:nvPr>
        </p:nvSpPr>
        <p:spPr>
          <a:noFill/>
        </p:spPr>
        <p:txBody>
          <a:bodyPr/>
          <a:lstStyle/>
          <a:p>
            <a:fld id="{4E1F5A0D-6A3F-47C0-B2CB-9F5CE86A13A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59523CC9-B972-4180-8FD3-B98B17D1B535}"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smtClean="0"/>
          </a:p>
        </p:txBody>
      </p:sp>
      <p:sp>
        <p:nvSpPr>
          <p:cNvPr id="81924" name="Slide Number Placeholder 3"/>
          <p:cNvSpPr>
            <a:spLocks noGrp="1"/>
          </p:cNvSpPr>
          <p:nvPr>
            <p:ph type="sldNum" sz="quarter" idx="5"/>
          </p:nvPr>
        </p:nvSpPr>
        <p:spPr>
          <a:noFill/>
        </p:spPr>
        <p:txBody>
          <a:bodyPr/>
          <a:lstStyle/>
          <a:p>
            <a:fld id="{7E572EBF-7A2E-47BA-BAED-E2EDC900DBD6}"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fld id="{BD485934-44BB-40AB-BBAD-BB78B3DDF4B0}"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A2CA7E5C-0813-4C3B-A189-8C88056EF6F1}"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9981504-402F-45AC-8F21-8B748BE6A15A}" type="slidenum">
              <a:rPr lang="en-US" smtClean="0"/>
              <a:pPr/>
              <a:t>43</a:t>
            </a:fld>
            <a:endParaRPr lang="en-US" smtClean="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r>
              <a:rPr lang="en-US" smtClean="0"/>
              <a:t>Kline-1937</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92255DC-97AA-480D-BB5C-58561F47474C}" type="slidenum">
              <a:rPr lang="en-US" smtClean="0"/>
              <a:pPr/>
              <a:t>44</a:t>
            </a:fld>
            <a:endParaRPr lang="en-US"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r>
              <a:rPr lang="en-US" smtClean="0"/>
              <a:t>Kline 1939,  1993JACC</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DFCDF2C8-1B53-4E54-95A8-5E893CCC5853}"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2E018C2F-C261-4AC6-9056-AC18CB593055}"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EDEF9BC3-A66E-4229-AD76-93952CF16C05}"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F2A76904-D8AD-4D37-B95D-ED5B8502530B}"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90A8F378-36B7-400C-9591-68AD7D21303C}"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EF2907-236B-4B89-BA6F-460F024F2582}"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EF2907-236B-4B89-BA6F-460F024F2582}"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EF2907-236B-4B89-BA6F-460F024F2582}"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EF2907-236B-4B89-BA6F-460F024F2582}"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E82F7BA9-EA37-495E-AB4C-CE0A98DB3728}"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5007D78A-C238-4F7E-BCC5-8882BD178923}"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EAF80C8B-3413-458F-AE11-F1DAFC0683BE}"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FF3F55BA-A173-42D6-BF84-21FFEBDA829A}"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BD0C6F-192F-4566-8FB9-3CFBFCEE5C6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1ADACB48-5FC4-4E06-B47E-6E7BABDA9561}"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Slide Number Placeholder 3"/>
          <p:cNvSpPr>
            <a:spLocks noGrp="1"/>
          </p:cNvSpPr>
          <p:nvPr>
            <p:ph type="sldNum" sz="quarter" idx="5"/>
          </p:nvPr>
        </p:nvSpPr>
        <p:spPr>
          <a:noFill/>
        </p:spPr>
        <p:txBody>
          <a:bodyPr/>
          <a:lstStyle/>
          <a:p>
            <a:fld id="{435CEBBF-AA51-4FA8-9FC3-0658EEF76902}"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90D2B582-6950-4464-AC01-0B322F6AE619}"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17DF00CB-22C6-414B-B152-BC968DE7B2BE}"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Slide Number Placeholder 3"/>
          <p:cNvSpPr>
            <a:spLocks noGrp="1"/>
          </p:cNvSpPr>
          <p:nvPr>
            <p:ph type="sldNum" sz="quarter" idx="5"/>
          </p:nvPr>
        </p:nvSpPr>
        <p:spPr>
          <a:noFill/>
        </p:spPr>
        <p:txBody>
          <a:bodyPr/>
          <a:lstStyle/>
          <a:p>
            <a:fld id="{E82F7BA9-EA37-495E-AB4C-CE0A98DB3728}"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1ADACB48-5FC4-4E06-B47E-6E7BABDA9561}"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EF2907-236B-4B89-BA6F-460F024F2582}"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698AAB-483B-41DC-B3E4-E407C163366B}"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B24732-AD25-4170-959E-E027AA61B3C0}" type="datetime1">
              <a:rPr lang="en-US" smtClean="0"/>
              <a:pPr/>
              <a:t>13/09/2021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33AF3-9FE5-439F-8979-DA9BEA848035}" type="datetime1">
              <a:rPr lang="en-US" smtClean="0"/>
              <a:pPr/>
              <a:t>13/09/2021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6C60A-5A60-4C3A-B2A4-8F6A95D5E33A}" type="datetime1">
              <a:rPr lang="en-US" smtClean="0"/>
              <a:pPr/>
              <a:t>13/09/2021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fld id="{54FFD4CF-68BD-4726-9715-C1B3636DF98E}" type="datetime1">
              <a:rPr lang="en-US" smtClean="0"/>
              <a:pPr>
                <a:defRPr/>
              </a:pPr>
              <a:t>13/09/2021</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7E0DF8F-4354-4231-9BDB-FCCBDC1A9B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smtClean="0"/>
          </a:p>
        </p:txBody>
      </p:sp>
      <p:sp>
        <p:nvSpPr>
          <p:cNvPr id="5" name="Rectangle 11"/>
          <p:cNvSpPr>
            <a:spLocks noGrp="1" noChangeArrowheads="1"/>
          </p:cNvSpPr>
          <p:nvPr>
            <p:ph type="dt" sz="half" idx="10"/>
          </p:nvPr>
        </p:nvSpPr>
        <p:spPr>
          <a:ln/>
        </p:spPr>
        <p:txBody>
          <a:bodyPr/>
          <a:lstStyle>
            <a:lvl1pPr>
              <a:defRPr/>
            </a:lvl1pPr>
          </a:lstStyle>
          <a:p>
            <a:pPr>
              <a:defRPr/>
            </a:pPr>
            <a:fld id="{90317460-3AAD-4352-90E9-29AC08DA6354}" type="datetime1">
              <a:rPr lang="en-US" smtClean="0"/>
              <a:pPr>
                <a:defRPr/>
              </a:pPr>
              <a:t>13/09/2021</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5C16E31-4F4D-4D79-877E-95E430C832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7657D-C57A-4CBD-BFDE-3AA0F9953D1B}" type="datetime1">
              <a:rPr lang="en-US" smtClean="0"/>
              <a:pPr/>
              <a:t>13/09/2021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5F1F7-EA1C-4C57-BE1D-EB4262A28D70}" type="datetime1">
              <a:rPr lang="en-US" smtClean="0"/>
              <a:pPr/>
              <a:t>13/09/2021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FD9CB-A40B-4B70-B291-3AD53BD78D13}" type="datetime1">
              <a:rPr lang="en-US" smtClean="0"/>
              <a:pPr/>
              <a:t>13/09/2021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F5CFE-FD07-48F2-B74C-33CB583415A3}" type="datetime1">
              <a:rPr lang="en-US" smtClean="0"/>
              <a:pPr/>
              <a:t>13/09/2021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887376-4395-46D3-95F5-616E3A5B821C}" type="datetime1">
              <a:rPr lang="en-US" smtClean="0"/>
              <a:pPr/>
              <a:t>13/09/2021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BEA8C-8501-41D9-9339-888BD015A09F}" type="datetime1">
              <a:rPr lang="en-US" smtClean="0"/>
              <a:pPr/>
              <a:t>13/09/2021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D3C28-8421-47F7-B845-A056807CECC1}" type="datetime1">
              <a:rPr lang="en-US" smtClean="0"/>
              <a:pPr/>
              <a:t>13/09/2021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BBEA7-E174-4827-A617-A8B2D1EA33A0}" type="datetime1">
              <a:rPr lang="en-US" smtClean="0"/>
              <a:pPr/>
              <a:t>13/09/2021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8EF97-23E4-4333-87EA-4C1A6906D7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A91C-73CC-4A79-AD2F-2764467E607E}" type="datetime1">
              <a:rPr lang="en-US" smtClean="0"/>
              <a:pPr/>
              <a:t>13/09/2021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8EF97-23E4-4333-87EA-4C1A6906D7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371600"/>
            <a:ext cx="7851648" cy="2819400"/>
          </a:xfrm>
        </p:spPr>
        <p:txBody>
          <a:bodyPr>
            <a:noAutofit/>
          </a:bodyPr>
          <a:lstStyle/>
          <a:p>
            <a:pPr algn="ctr" eaLnBrk="1" hangingPunct="1"/>
            <a:r>
              <a:rPr lang="en-US" sz="3600" dirty="0" smtClean="0"/>
              <a:t>Restrictive  </a:t>
            </a:r>
            <a:r>
              <a:rPr lang="en-US" sz="3600" dirty="0" smtClean="0"/>
              <a:t>vs. </a:t>
            </a:r>
            <a:r>
              <a:rPr lang="en-US" sz="3600" dirty="0" smtClean="0"/>
              <a:t>Constrictive Heart Disease</a:t>
            </a:r>
            <a:endParaRPr lang="en-US" sz="3600" dirty="0" smtClean="0"/>
          </a:p>
        </p:txBody>
      </p:sp>
      <p:sp>
        <p:nvSpPr>
          <p:cNvPr id="3" name="TextBox 2"/>
          <p:cNvSpPr txBox="1"/>
          <p:nvPr/>
        </p:nvSpPr>
        <p:spPr>
          <a:xfrm>
            <a:off x="4343400" y="5105400"/>
            <a:ext cx="2149563" cy="923330"/>
          </a:xfrm>
          <a:prstGeom prst="rect">
            <a:avLst/>
          </a:prstGeom>
          <a:noFill/>
        </p:spPr>
        <p:txBody>
          <a:bodyPr wrap="none" rtlCol="0">
            <a:spAutoFit/>
          </a:bodyPr>
          <a:lstStyle/>
          <a:p>
            <a:r>
              <a:rPr lang="en-US" dirty="0" smtClean="0"/>
              <a:t>Dr </a:t>
            </a:r>
            <a:r>
              <a:rPr lang="en-US" dirty="0" err="1" smtClean="0"/>
              <a:t>Jayesh</a:t>
            </a:r>
            <a:r>
              <a:rPr lang="en-US" dirty="0" smtClean="0"/>
              <a:t> </a:t>
            </a:r>
            <a:r>
              <a:rPr lang="en-US" dirty="0" err="1" smtClean="0"/>
              <a:t>Rawal</a:t>
            </a:r>
            <a:endParaRPr lang="en-US" dirty="0" smtClean="0"/>
          </a:p>
          <a:p>
            <a:r>
              <a:rPr lang="en-US" dirty="0" smtClean="0"/>
              <a:t>Professor, Cardiology</a:t>
            </a:r>
          </a:p>
          <a:p>
            <a:r>
              <a:rPr lang="en-US" dirty="0" smtClean="0"/>
              <a:t>SBKS MI RC</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pericardium</a:t>
            </a:r>
            <a:endParaRPr lang="en-US" dirty="0"/>
          </a:p>
        </p:txBody>
      </p:sp>
      <p:sp>
        <p:nvSpPr>
          <p:cNvPr id="3" name="Content Placeholder 2"/>
          <p:cNvSpPr>
            <a:spLocks noGrp="1"/>
          </p:cNvSpPr>
          <p:nvPr>
            <p:ph idx="1"/>
          </p:nvPr>
        </p:nvSpPr>
        <p:spPr/>
        <p:txBody>
          <a:bodyPr>
            <a:noAutofit/>
          </a:bodyPr>
          <a:lstStyle/>
          <a:p>
            <a:r>
              <a:rPr lang="en-US" sz="2800" dirty="0" smtClean="0"/>
              <a:t>Visceral pericardium - Single </a:t>
            </a:r>
            <a:r>
              <a:rPr lang="en-US" sz="2800" dirty="0"/>
              <a:t>layer of </a:t>
            </a:r>
            <a:r>
              <a:rPr lang="en-US" sz="2800" dirty="0" err="1"/>
              <a:t>mesothelial</a:t>
            </a:r>
            <a:r>
              <a:rPr lang="en-US" sz="2800" dirty="0"/>
              <a:t> cells adherent to the </a:t>
            </a:r>
            <a:r>
              <a:rPr lang="en-US" sz="2800" dirty="0" err="1"/>
              <a:t>epicardial</a:t>
            </a:r>
            <a:r>
              <a:rPr lang="en-US" sz="2800" dirty="0"/>
              <a:t> surface of the </a:t>
            </a:r>
            <a:r>
              <a:rPr lang="en-US" sz="2800" dirty="0" smtClean="0"/>
              <a:t>heart</a:t>
            </a:r>
          </a:p>
          <a:p>
            <a:r>
              <a:rPr lang="en-US" sz="2800" dirty="0" smtClean="0"/>
              <a:t>Fibrous </a:t>
            </a:r>
            <a:r>
              <a:rPr lang="en-US" sz="2800" dirty="0"/>
              <a:t>parietal </a:t>
            </a:r>
            <a:r>
              <a:rPr lang="en-US" sz="2800" dirty="0" smtClean="0"/>
              <a:t>layer - about </a:t>
            </a:r>
            <a:r>
              <a:rPr lang="en-US" sz="2800" dirty="0"/>
              <a:t>2 mm </a:t>
            </a:r>
            <a:r>
              <a:rPr lang="en-US" sz="2800" dirty="0" smtClean="0"/>
              <a:t>thick, largely </a:t>
            </a:r>
            <a:r>
              <a:rPr lang="en-US" sz="2800" dirty="0" err="1"/>
              <a:t>acellular</a:t>
            </a:r>
            <a:r>
              <a:rPr lang="en-US" sz="2800" dirty="0"/>
              <a:t> and contains both collagen and </a:t>
            </a:r>
            <a:r>
              <a:rPr lang="en-US" sz="2800" dirty="0" err="1" smtClean="0"/>
              <a:t>elastin</a:t>
            </a:r>
            <a:r>
              <a:rPr lang="en-US" sz="2800" dirty="0"/>
              <a:t> </a:t>
            </a:r>
            <a:r>
              <a:rPr lang="en-US" sz="2800" dirty="0" smtClean="0"/>
              <a:t>fibers</a:t>
            </a:r>
          </a:p>
          <a:p>
            <a:r>
              <a:rPr lang="en-US" sz="2800" dirty="0" smtClean="0"/>
              <a:t>Collagen </a:t>
            </a:r>
            <a:r>
              <a:rPr lang="en-US" sz="2800" dirty="0"/>
              <a:t>is the major structural component </a:t>
            </a:r>
            <a:endParaRPr lang="en-US" sz="2800" dirty="0" smtClean="0"/>
          </a:p>
          <a:p>
            <a:r>
              <a:rPr lang="en-US" sz="2800" dirty="0" smtClean="0"/>
              <a:t>Collagen appears </a:t>
            </a:r>
            <a:r>
              <a:rPr lang="en-US" sz="2800" dirty="0"/>
              <a:t>as wavy bundles at low levels of stretch. With further stretch the bundles straighten, resulting in increased stiffness of the tissue</a:t>
            </a:r>
            <a:r>
              <a:rPr lang="en-US" sz="2800" dirty="0" smtClean="0"/>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major pitfall in making accurate diagnosis is to expect that only one or two diagnostic methods can be regularly decisive.</a:t>
            </a:r>
          </a:p>
          <a:p>
            <a:r>
              <a:rPr lang="en-US" dirty="0" smtClean="0"/>
              <a:t>The apparent urge to rely on one or two methods, to the relative neglect of other methods, may be a disadvantage and cause error.</a:t>
            </a:r>
          </a:p>
          <a:p>
            <a:pPr algn="just"/>
            <a:r>
              <a:rPr lang="en-US" b="1" dirty="0" smtClean="0"/>
              <a:t>Hence, a broad clinical viewpoint, in which the results of many diagnostic methods are synthesized, is necessary to achieve the optimal differential diagnosis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Tensile properties of normal pericardium</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parietal pericardium has a tensile strength similar to rubber. </a:t>
            </a:r>
            <a:endParaRPr lang="en-US" dirty="0" smtClean="0"/>
          </a:p>
          <a:p>
            <a:r>
              <a:rPr lang="en-US" dirty="0" smtClean="0"/>
              <a:t>At  low </a:t>
            </a:r>
            <a:r>
              <a:rPr lang="en-US" dirty="0"/>
              <a:t>applied </a:t>
            </a:r>
            <a:r>
              <a:rPr lang="en-US" dirty="0" smtClean="0"/>
              <a:t>stresses --- </a:t>
            </a:r>
            <a:r>
              <a:rPr lang="en-US" b="1" dirty="0" smtClean="0"/>
              <a:t>Highly elastic- </a:t>
            </a:r>
            <a:r>
              <a:rPr lang="en-US" dirty="0" smtClean="0"/>
              <a:t>small </a:t>
            </a:r>
            <a:r>
              <a:rPr lang="en-US" dirty="0"/>
              <a:t>forces result in large amounts of stretch</a:t>
            </a:r>
            <a:r>
              <a:rPr lang="en-US" dirty="0" smtClean="0"/>
              <a:t>.</a:t>
            </a:r>
          </a:p>
          <a:p>
            <a:r>
              <a:rPr lang="en-US" dirty="0" smtClean="0"/>
              <a:t>As the stretch increase --- The </a:t>
            </a:r>
            <a:r>
              <a:rPr lang="en-US" dirty="0"/>
              <a:t>tissue </a:t>
            </a:r>
            <a:r>
              <a:rPr lang="en-US" dirty="0" smtClean="0"/>
              <a:t>abruptly </a:t>
            </a:r>
            <a:r>
              <a:rPr lang="en-US" dirty="0"/>
              <a:t>becomes </a:t>
            </a:r>
            <a:r>
              <a:rPr lang="en-US" b="1" dirty="0"/>
              <a:t>stiff and resistant to further </a:t>
            </a:r>
            <a:r>
              <a:rPr lang="en-US" b="1" dirty="0" smtClean="0"/>
              <a:t>stretch </a:t>
            </a: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Pressure-volume relation of the pericardial sac</a:t>
            </a:r>
            <a:endParaRPr lang="en-US" dirty="0"/>
          </a:p>
        </p:txBody>
      </p:sp>
      <p:sp>
        <p:nvSpPr>
          <p:cNvPr id="3" name="Content Placeholder 2"/>
          <p:cNvSpPr>
            <a:spLocks noGrp="1"/>
          </p:cNvSpPr>
          <p:nvPr>
            <p:ph idx="1"/>
          </p:nvPr>
        </p:nvSpPr>
        <p:spPr/>
        <p:txBody>
          <a:bodyPr>
            <a:normAutofit/>
          </a:bodyPr>
          <a:lstStyle/>
          <a:p>
            <a:r>
              <a:rPr lang="en-US" dirty="0" smtClean="0"/>
              <a:t>This parallels the properties of the isolated tissue with relatively flat, compliant segment transitions relatively abruptly to a noncompliant segment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Pressure-volume relation of the pericardial sac</a:t>
            </a:r>
            <a:endParaRPr lang="en-US" dirty="0"/>
          </a:p>
        </p:txBody>
      </p:sp>
      <p:sp>
        <p:nvSpPr>
          <p:cNvPr id="3" name="Content Placeholder 2"/>
          <p:cNvSpPr>
            <a:spLocks noGrp="1"/>
          </p:cNvSpPr>
          <p:nvPr>
            <p:ph idx="1"/>
          </p:nvPr>
        </p:nvSpPr>
        <p:spPr/>
        <p:txBody>
          <a:bodyPr/>
          <a:lstStyle/>
          <a:p>
            <a:r>
              <a:rPr lang="en-US" dirty="0" smtClean="0"/>
              <a:t>The point on the pericardial sac pressure volume curve where this transition occurs usually correspond to the upper range of normal total cardiac volume.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l="6594" t="15878" r="53946" b="37850"/>
          <a:stretch>
            <a:fillRect/>
          </a:stretch>
        </p:blipFill>
        <p:spPr bwMode="auto">
          <a:xfrm>
            <a:off x="0" y="0"/>
            <a:ext cx="9144000" cy="5791200"/>
          </a:xfrm>
          <a:prstGeom prst="rect">
            <a:avLst/>
          </a:prstGeom>
          <a:noFill/>
          <a:ln w="9525">
            <a:noFill/>
            <a:miter lim="800000"/>
            <a:headEnd/>
            <a:tailEnd/>
          </a:ln>
          <a:effectLst/>
        </p:spPr>
      </p:pic>
      <p:cxnSp>
        <p:nvCxnSpPr>
          <p:cNvPr id="9" name="Straight Arrow Connector 8"/>
          <p:cNvCxnSpPr/>
          <p:nvPr/>
        </p:nvCxnSpPr>
        <p:spPr>
          <a:xfrm rot="16200000" flipH="1">
            <a:off x="2324100" y="3162300"/>
            <a:ext cx="1828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05000" y="1981200"/>
            <a:ext cx="3200400" cy="523220"/>
          </a:xfrm>
          <a:prstGeom prst="rect">
            <a:avLst/>
          </a:prstGeom>
          <a:noFill/>
        </p:spPr>
        <p:txBody>
          <a:bodyPr wrap="square" rtlCol="0">
            <a:spAutoFit/>
          </a:bodyPr>
          <a:lstStyle/>
          <a:p>
            <a:r>
              <a:rPr lang="en-US" sz="2800" b="1" dirty="0" smtClean="0"/>
              <a:t>Transition point</a:t>
            </a:r>
            <a:endParaRPr lang="en-US" sz="2800" b="1" dirty="0"/>
          </a:p>
        </p:txBody>
      </p:sp>
      <p:cxnSp>
        <p:nvCxnSpPr>
          <p:cNvPr id="14" name="Straight Arrow Connector 13"/>
          <p:cNvCxnSpPr>
            <a:stCxn id="16" idx="0"/>
          </p:cNvCxnSpPr>
          <p:nvPr/>
        </p:nvCxnSpPr>
        <p:spPr>
          <a:xfrm rot="16200000" flipV="1">
            <a:off x="4428088" y="3115714"/>
            <a:ext cx="3048000" cy="291257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5791200" y="6096000"/>
            <a:ext cx="3234347" cy="461665"/>
          </a:xfrm>
          <a:prstGeom prst="rect">
            <a:avLst/>
          </a:prstGeom>
          <a:noFill/>
        </p:spPr>
        <p:txBody>
          <a:bodyPr wrap="none" rtlCol="0">
            <a:spAutoFit/>
          </a:bodyPr>
          <a:lstStyle/>
          <a:p>
            <a:r>
              <a:rPr lang="en-US" sz="2400" b="1" dirty="0" smtClean="0"/>
              <a:t>Noncompliant  segment</a:t>
            </a:r>
            <a:endParaRPr lang="en-US" sz="2400" b="1" dirty="0"/>
          </a:p>
        </p:txBody>
      </p:sp>
      <p:sp>
        <p:nvSpPr>
          <p:cNvPr id="19" name="TextBox 18"/>
          <p:cNvSpPr txBox="1"/>
          <p:nvPr/>
        </p:nvSpPr>
        <p:spPr>
          <a:xfrm>
            <a:off x="2133600" y="6172200"/>
            <a:ext cx="2669962" cy="461665"/>
          </a:xfrm>
          <a:prstGeom prst="rect">
            <a:avLst/>
          </a:prstGeom>
          <a:noFill/>
        </p:spPr>
        <p:txBody>
          <a:bodyPr wrap="none" rtlCol="0">
            <a:spAutoFit/>
          </a:bodyPr>
          <a:lstStyle/>
          <a:p>
            <a:r>
              <a:rPr lang="en-US" sz="2400" b="1" dirty="0" smtClean="0"/>
              <a:t>Compliant segment</a:t>
            </a:r>
            <a:endParaRPr lang="en-US" sz="2400" b="1" dirty="0"/>
          </a:p>
        </p:txBody>
      </p:sp>
      <p:cxnSp>
        <p:nvCxnSpPr>
          <p:cNvPr id="20" name="Straight Arrow Connector 19"/>
          <p:cNvCxnSpPr/>
          <p:nvPr/>
        </p:nvCxnSpPr>
        <p:spPr>
          <a:xfrm rot="5400000" flipH="1" flipV="1">
            <a:off x="2354333" y="5265667"/>
            <a:ext cx="1600200" cy="2128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from compliant to non compliant segment</a:t>
            </a:r>
            <a:endParaRPr lang="en-US" dirty="0"/>
          </a:p>
        </p:txBody>
      </p:sp>
      <p:sp>
        <p:nvSpPr>
          <p:cNvPr id="3" name="Content Placeholder 2"/>
          <p:cNvSpPr>
            <a:spLocks noGrp="1"/>
          </p:cNvSpPr>
          <p:nvPr>
            <p:ph idx="1"/>
          </p:nvPr>
        </p:nvSpPr>
        <p:spPr/>
        <p:txBody>
          <a:bodyPr/>
          <a:lstStyle/>
          <a:p>
            <a:r>
              <a:rPr lang="en-US" dirty="0" smtClean="0"/>
              <a:t>Acute cardiac dilatation</a:t>
            </a:r>
          </a:p>
          <a:p>
            <a:r>
              <a:rPr lang="en-US" dirty="0" smtClean="0"/>
              <a:t>Accumulation of fluid in pericardial cavity</a:t>
            </a:r>
          </a:p>
          <a:p>
            <a:r>
              <a:rPr lang="en-US" b="1" dirty="0" smtClean="0"/>
              <a:t>Stiff fibrosed pericardium – decrease in pericardial reserve volume – shift in curve to right</a:t>
            </a:r>
            <a:r>
              <a:rPr lang="en-US" dirty="0" smtClean="0"/>
              <a: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 consequences</a:t>
            </a:r>
            <a:endParaRPr lang="en-US" dirty="0"/>
          </a:p>
        </p:txBody>
      </p:sp>
      <p:sp>
        <p:nvSpPr>
          <p:cNvPr id="3" name="Content Placeholder 2"/>
          <p:cNvSpPr>
            <a:spLocks noGrp="1"/>
          </p:cNvSpPr>
          <p:nvPr>
            <p:ph idx="1"/>
          </p:nvPr>
        </p:nvSpPr>
        <p:spPr/>
        <p:txBody>
          <a:bodyPr>
            <a:normAutofit lnSpcReduction="10000"/>
          </a:bodyPr>
          <a:lstStyle/>
          <a:p>
            <a:r>
              <a:rPr lang="en-US" b="1" dirty="0" smtClean="0"/>
              <a:t>Enhanced pericardial constrain to ventricular filling </a:t>
            </a:r>
            <a:r>
              <a:rPr lang="en-US" dirty="0" smtClean="0"/>
              <a:t>– Increased filling pressure</a:t>
            </a:r>
          </a:p>
          <a:p>
            <a:r>
              <a:rPr lang="en-US" b="1" dirty="0" smtClean="0"/>
              <a:t>Enhanced diastolic interaction</a:t>
            </a:r>
            <a:r>
              <a:rPr lang="en-US" dirty="0" smtClean="0"/>
              <a:t> – Tendency toward equalization of diastolic pressure in different cardiac chambers</a:t>
            </a:r>
          </a:p>
          <a:p>
            <a:r>
              <a:rPr lang="en-US" b="1" dirty="0" smtClean="0"/>
              <a:t>Enhanced Ventricular interdependence </a:t>
            </a:r>
            <a:r>
              <a:rPr lang="en-US" dirty="0" smtClean="0"/>
              <a:t>– Fixed total cardiac volume </a:t>
            </a:r>
            <a:r>
              <a:rPr lang="en-US" dirty="0" smtClean="0">
                <a:sym typeface="Wingdings" pitchFamily="2" charset="2"/>
              </a:rPr>
              <a:t> Reciprocal change in left and right ventricle volume with respiration.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Enhanced Ventricular interdependence</a:t>
            </a:r>
            <a:endParaRPr lang="en-US" dirty="0"/>
          </a:p>
        </p:txBody>
      </p:sp>
      <p:sp>
        <p:nvSpPr>
          <p:cNvPr id="3" name="Content Placeholder 2"/>
          <p:cNvSpPr>
            <a:spLocks noGrp="1"/>
          </p:cNvSpPr>
          <p:nvPr>
            <p:ph idx="1"/>
          </p:nvPr>
        </p:nvSpPr>
        <p:spPr/>
        <p:txBody>
          <a:bodyPr>
            <a:normAutofit lnSpcReduction="10000"/>
          </a:bodyPr>
          <a:lstStyle/>
          <a:p>
            <a:r>
              <a:rPr lang="en-US" dirty="0" smtClean="0"/>
              <a:t>Total cardiac volume is fixed by the noncompliant pericardium. The septum is not involved and can therefore bulge toward the left ventricle when left ventricular volume is less than that on the right. As a result, ventricular interdependence is greatly enhanced.</a:t>
            </a:r>
          </a:p>
          <a:p>
            <a:r>
              <a:rPr lang="en-US" dirty="0" smtClean="0"/>
              <a:t>In RCM, on the other hand, pericardial compliance is normal</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Dissociation of Intrathoracic and Intracardiac Pressures</a:t>
            </a:r>
            <a:endParaRPr lang="en-US" dirty="0"/>
          </a:p>
        </p:txBody>
      </p:sp>
      <p:sp>
        <p:nvSpPr>
          <p:cNvPr id="3" name="Content Placeholder 2"/>
          <p:cNvSpPr>
            <a:spLocks noGrp="1"/>
          </p:cNvSpPr>
          <p:nvPr>
            <p:ph idx="1"/>
          </p:nvPr>
        </p:nvSpPr>
        <p:spPr/>
        <p:txBody>
          <a:bodyPr/>
          <a:lstStyle/>
          <a:p>
            <a:pPr>
              <a:buNone/>
            </a:pPr>
            <a:r>
              <a:rPr lang="en-US" dirty="0" smtClean="0"/>
              <a:t>Effect of Inspiration</a:t>
            </a:r>
            <a:endParaRPr lang="en-US" u="sng" dirty="0" smtClean="0">
              <a:solidFill>
                <a:schemeClr val="hlink"/>
              </a:solidFill>
            </a:endParaRPr>
          </a:p>
          <a:p>
            <a:r>
              <a:rPr lang="en-US" dirty="0" smtClean="0"/>
              <a:t>Under normal condition, Inspiratory decrease in intrathoracic pressure is uniformly transmitted to the lungs, PVs, LA, LV, RA, and RV</a:t>
            </a:r>
          </a:p>
          <a:p>
            <a:pPr>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617538"/>
            <a:ext cx="8715375" cy="1143000"/>
          </a:xfrm>
        </p:spPr>
        <p:txBody>
          <a:bodyPr/>
          <a:lstStyle/>
          <a:p>
            <a:pPr eaLnBrk="1" hangingPunct="1"/>
            <a:r>
              <a:rPr lang="en-US" dirty="0" smtClean="0"/>
              <a:t>Anatomy</a:t>
            </a:r>
          </a:p>
        </p:txBody>
      </p:sp>
      <p:pic>
        <p:nvPicPr>
          <p:cNvPr id="17412" name="Picture 6" descr="C:\My Documents\My Pictures\restNetter.JPG"/>
          <p:cNvPicPr>
            <a:picLocks noGrp="1" noChangeAspect="1" noChangeArrowheads="1"/>
          </p:cNvPicPr>
          <p:nvPr>
            <p:ph type="clipArt" sz="half" idx="1"/>
          </p:nvPr>
        </p:nvPicPr>
        <p:blipFill>
          <a:blip r:embed="rId3"/>
          <a:srcRect/>
          <a:stretch>
            <a:fillRect/>
          </a:stretch>
        </p:blipFill>
        <p:spPr>
          <a:xfrm>
            <a:off x="228600" y="2371725"/>
            <a:ext cx="4764088" cy="2836863"/>
          </a:xfrm>
          <a:noFill/>
        </p:spPr>
      </p:pic>
      <p:sp>
        <p:nvSpPr>
          <p:cNvPr id="159747" name="Rectangle 3"/>
          <p:cNvSpPr>
            <a:spLocks noGrp="1" noChangeArrowheads="1"/>
          </p:cNvSpPr>
          <p:nvPr>
            <p:ph type="body" sz="half" idx="2"/>
          </p:nvPr>
        </p:nvSpPr>
        <p:spPr>
          <a:xfrm>
            <a:off x="5105400" y="2209800"/>
            <a:ext cx="3810000" cy="4114800"/>
          </a:xfrm>
        </p:spPr>
        <p:txBody>
          <a:bodyPr/>
          <a:lstStyle/>
          <a:p>
            <a:pPr eaLnBrk="1" hangingPunct="1">
              <a:lnSpc>
                <a:spcPct val="90000"/>
              </a:lnSpc>
            </a:pPr>
            <a:r>
              <a:rPr lang="en-US" sz="2800" dirty="0" smtClean="0"/>
              <a:t>Lt. Atrium </a:t>
            </a:r>
            <a:r>
              <a:rPr lang="en-US" sz="2800" u="sng" dirty="0" smtClean="0">
                <a:solidFill>
                  <a:schemeClr val="hlink"/>
                </a:solidFill>
              </a:rPr>
              <a:t>is not</a:t>
            </a:r>
            <a:r>
              <a:rPr lang="en-US" sz="2800" dirty="0" smtClean="0"/>
              <a:t> completely </a:t>
            </a:r>
            <a:r>
              <a:rPr lang="en-US" sz="2800" dirty="0" err="1" smtClean="0"/>
              <a:t>intrapericardial</a:t>
            </a:r>
            <a:endParaRPr lang="en-US" sz="2800" dirty="0" smtClean="0"/>
          </a:p>
          <a:p>
            <a:pPr eaLnBrk="1" hangingPunct="1">
              <a:lnSpc>
                <a:spcPct val="90000"/>
              </a:lnSpc>
            </a:pPr>
            <a:r>
              <a:rPr lang="en-US" sz="2800" dirty="0" smtClean="0"/>
              <a:t>All other cardiac chambers </a:t>
            </a:r>
            <a:r>
              <a:rPr lang="en-US" sz="2800" u="sng" dirty="0" smtClean="0">
                <a:solidFill>
                  <a:schemeClr val="hlink"/>
                </a:solidFill>
              </a:rPr>
              <a:t>are</a:t>
            </a:r>
            <a:r>
              <a:rPr lang="en-US" sz="2800" dirty="0" smtClean="0"/>
              <a:t> completely </a:t>
            </a:r>
            <a:r>
              <a:rPr lang="en-US" sz="2800" dirty="0" err="1" smtClean="0"/>
              <a:t>intrapericardial</a:t>
            </a:r>
            <a:endParaRPr lang="en-US" sz="2800" dirty="0" smtClean="0"/>
          </a:p>
          <a:p>
            <a:pPr eaLnBrk="1" hangingPunct="1">
              <a:lnSpc>
                <a:spcPct val="90000"/>
              </a:lnSpc>
            </a:pPr>
            <a:r>
              <a:rPr lang="en-US" sz="2800" dirty="0" smtClean="0"/>
              <a:t>Pulmonary Veins are </a:t>
            </a:r>
            <a:r>
              <a:rPr lang="en-US" sz="2800" u="sng" dirty="0" smtClean="0">
                <a:solidFill>
                  <a:schemeClr val="hlink"/>
                </a:solidFill>
              </a:rPr>
              <a:t>completely intrathoracic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Effect transition="in" filter="dissolve">
                                      <p:cBhvr>
                                        <p:cTn id="7" dur="500"/>
                                        <p:tgtEl>
                                          <p:spTgt spid="159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9747">
                                            <p:txEl>
                                              <p:pRg st="1" end="1"/>
                                            </p:txEl>
                                          </p:spTgt>
                                        </p:tgtEl>
                                        <p:attrNameLst>
                                          <p:attrName>style.visibility</p:attrName>
                                        </p:attrNameLst>
                                      </p:cBhvr>
                                      <p:to>
                                        <p:strVal val="visible"/>
                                      </p:to>
                                    </p:set>
                                    <p:animEffect transition="in" filter="dissolve">
                                      <p:cBhvr>
                                        <p:cTn id="12" dur="500"/>
                                        <p:tgtEl>
                                          <p:spTgt spid="159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9747">
                                            <p:txEl>
                                              <p:pRg st="2" end="2"/>
                                            </p:txEl>
                                          </p:spTgt>
                                        </p:tgtEl>
                                        <p:attrNameLst>
                                          <p:attrName>style.visibility</p:attrName>
                                        </p:attrNameLst>
                                      </p:cBhvr>
                                      <p:to>
                                        <p:strVal val="visible"/>
                                      </p:to>
                                    </p:set>
                                    <p:animEffect transition="in" filter="dissolve">
                                      <p:cBhvr>
                                        <p:cTn id="17" dur="5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Restrictive cardiomyopathy</a:t>
            </a:r>
            <a:endParaRPr lang="en-US" dirty="0"/>
          </a:p>
        </p:txBody>
      </p:sp>
      <p:sp>
        <p:nvSpPr>
          <p:cNvPr id="3" name="Content Placeholder 2"/>
          <p:cNvSpPr>
            <a:spLocks noGrp="1"/>
          </p:cNvSpPr>
          <p:nvPr>
            <p:ph idx="1"/>
          </p:nvPr>
        </p:nvSpPr>
        <p:spPr/>
        <p:txBody>
          <a:bodyPr/>
          <a:lstStyle/>
          <a:p>
            <a:r>
              <a:rPr lang="en-US" dirty="0" smtClean="0"/>
              <a:t>Disease of myocardium- Muscle disease</a:t>
            </a:r>
          </a:p>
          <a:p>
            <a:r>
              <a:rPr lang="en-US" dirty="0" smtClean="0"/>
              <a:t>Represents an extreme form of Diastolic Dysfunction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Inspiration - CCP</a:t>
            </a:r>
            <a:endParaRPr lang="en-US" dirty="0"/>
          </a:p>
        </p:txBody>
      </p:sp>
      <p:sp>
        <p:nvSpPr>
          <p:cNvPr id="3" name="Content Placeholder 2"/>
          <p:cNvSpPr>
            <a:spLocks noGrp="1"/>
          </p:cNvSpPr>
          <p:nvPr>
            <p:ph idx="1"/>
          </p:nvPr>
        </p:nvSpPr>
        <p:spPr/>
        <p:txBody>
          <a:bodyPr/>
          <a:lstStyle/>
          <a:p>
            <a:r>
              <a:rPr lang="en-US" dirty="0" smtClean="0"/>
              <a:t>Thickened pericardium isolates the heart form transmission of intrathoracic pressure changes</a:t>
            </a:r>
          </a:p>
          <a:p>
            <a:r>
              <a:rPr lang="en-US" dirty="0" smtClean="0"/>
              <a:t>The decrease in intrathoracic pressure is not transmitted to the LV, RV, RA</a:t>
            </a:r>
          </a:p>
          <a:p>
            <a:r>
              <a:rPr lang="en-US" dirty="0" smtClean="0"/>
              <a:t>Normal Inspiratory fall in pulmonary vein pressure and LA pressure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Dissociation of Intrathoracic and Intracardiac Pressures</a:t>
            </a:r>
            <a:endParaRPr lang="en-US" dirty="0"/>
          </a:p>
        </p:txBody>
      </p:sp>
      <p:sp>
        <p:nvSpPr>
          <p:cNvPr id="3" name="Content Placeholder 2"/>
          <p:cNvSpPr>
            <a:spLocks noGrp="1"/>
          </p:cNvSpPr>
          <p:nvPr>
            <p:ph idx="1"/>
          </p:nvPr>
        </p:nvSpPr>
        <p:spPr/>
        <p:txBody>
          <a:bodyPr>
            <a:normAutofit/>
          </a:bodyPr>
          <a:lstStyle/>
          <a:p>
            <a:pPr marL="514350" indent="-514350"/>
            <a:r>
              <a:rPr lang="en-US" dirty="0" smtClean="0"/>
              <a:t>First demonstrated to be present in  CCP with Doppler techniques in 1989, by Hatle in her landmark study.</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Circ. 1989;79357-370</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 individual/RCM</a:t>
            </a:r>
            <a:endParaRPr lang="en-US" dirty="0"/>
          </a:p>
        </p:txBody>
      </p:sp>
      <p:pic>
        <p:nvPicPr>
          <p:cNvPr id="87042" name="Picture 2"/>
          <p:cNvPicPr>
            <a:picLocks noGrp="1" noChangeAspect="1" noChangeArrowheads="1"/>
          </p:cNvPicPr>
          <p:nvPr>
            <p:ph idx="1"/>
          </p:nvPr>
        </p:nvPicPr>
        <p:blipFill>
          <a:blip r:embed="rId3"/>
          <a:srcRect l="38636" t="30305" r="13381" b="22553"/>
          <a:stretch>
            <a:fillRect/>
          </a:stretch>
        </p:blipFill>
        <p:spPr bwMode="auto">
          <a:xfrm>
            <a:off x="990600" y="1399674"/>
            <a:ext cx="6858000" cy="3705726"/>
          </a:xfrm>
          <a:prstGeom prst="rect">
            <a:avLst/>
          </a:prstGeom>
          <a:noFill/>
          <a:ln w="9525">
            <a:noFill/>
            <a:miter lim="800000"/>
            <a:headEnd/>
            <a:tailEnd/>
          </a:ln>
          <a:effectLst/>
        </p:spPr>
      </p:pic>
      <p:sp>
        <p:nvSpPr>
          <p:cNvPr id="5" name="TextBox 4"/>
          <p:cNvSpPr txBox="1"/>
          <p:nvPr/>
        </p:nvSpPr>
        <p:spPr>
          <a:xfrm>
            <a:off x="457200" y="5334000"/>
            <a:ext cx="8077200" cy="1200329"/>
          </a:xfrm>
          <a:prstGeom prst="rect">
            <a:avLst/>
          </a:prstGeom>
          <a:noFill/>
        </p:spPr>
        <p:txBody>
          <a:bodyPr wrap="square" rtlCol="0">
            <a:spAutoFit/>
          </a:bodyPr>
          <a:lstStyle/>
          <a:p>
            <a:r>
              <a:rPr lang="en-US" sz="2400" b="1" dirty="0" smtClean="0"/>
              <a:t>LV diastolic and PCW pressures show a similar degree of change with respiration so that the early diastolic PCW-LV gradient remains nearly constant.</a:t>
            </a:r>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457200" y="274638"/>
            <a:ext cx="8229600" cy="792162"/>
          </a:xfrm>
        </p:spPr>
        <p:txBody>
          <a:bodyPr>
            <a:normAutofit/>
          </a:bodyPr>
          <a:lstStyle/>
          <a:p>
            <a:pPr eaLnBrk="1" hangingPunct="1">
              <a:defRPr/>
            </a:pPr>
            <a:r>
              <a:rPr lang="en-US" sz="4000" b="1" dirty="0" smtClean="0">
                <a:effectLst>
                  <a:outerShdw blurRad="38100" dist="38100" dir="2700000" algn="tl">
                    <a:srgbClr val="C0C0C0"/>
                  </a:outerShdw>
                </a:effectLst>
              </a:rPr>
              <a:t>CCP</a:t>
            </a:r>
            <a:endParaRPr lang="en-US" sz="4000" b="1" dirty="0" smtClean="0"/>
          </a:p>
        </p:txBody>
      </p:sp>
      <p:pic>
        <p:nvPicPr>
          <p:cNvPr id="21507" name="Picture 3" descr="C:\My Documents\My Pictures\restHiagnoKern5.JPG"/>
          <p:cNvPicPr>
            <a:picLocks noChangeAspect="1" noChangeArrowheads="1"/>
          </p:cNvPicPr>
          <p:nvPr/>
        </p:nvPicPr>
        <p:blipFill>
          <a:blip r:embed="rId3"/>
          <a:srcRect l="4938"/>
          <a:stretch>
            <a:fillRect/>
          </a:stretch>
        </p:blipFill>
        <p:spPr bwMode="auto">
          <a:xfrm>
            <a:off x="1090083" y="1066800"/>
            <a:ext cx="6682317" cy="3124200"/>
          </a:xfrm>
          <a:prstGeom prst="rect">
            <a:avLst/>
          </a:prstGeom>
          <a:noFill/>
          <a:ln w="9525">
            <a:noFill/>
            <a:miter lim="800000"/>
            <a:headEnd/>
            <a:tailEnd/>
          </a:ln>
        </p:spPr>
      </p:pic>
      <p:sp>
        <p:nvSpPr>
          <p:cNvPr id="8" name="Rectangle 7"/>
          <p:cNvSpPr/>
          <p:nvPr/>
        </p:nvSpPr>
        <p:spPr>
          <a:xfrm>
            <a:off x="0" y="4343400"/>
            <a:ext cx="9144000" cy="1569660"/>
          </a:xfrm>
          <a:prstGeom prst="rect">
            <a:avLst/>
          </a:prstGeom>
        </p:spPr>
        <p:txBody>
          <a:bodyPr wrap="square">
            <a:spAutoFit/>
          </a:bodyPr>
          <a:lstStyle/>
          <a:p>
            <a:pPr lvl="0"/>
            <a:r>
              <a:rPr lang="en-US" sz="2400" dirty="0" smtClean="0">
                <a:solidFill>
                  <a:prstClr val="black"/>
                </a:solidFill>
              </a:rPr>
              <a:t>Respiratory variation in PCW pressure is larger than the respiratory variation in LV diastolic pressure, resulting in a </a:t>
            </a:r>
            <a:r>
              <a:rPr lang="en-US" sz="2400" b="1" dirty="0" smtClean="0">
                <a:solidFill>
                  <a:prstClr val="black"/>
                </a:solidFill>
              </a:rPr>
              <a:t>decrease in early diastolic PCW-L V pressure difference at the onset of inspiration and increased difference at the onset of expiration .</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accent6">
                    <a:lumMod val="50000"/>
                  </a:schemeClr>
                </a:solidFill>
              </a:rPr>
              <a:t>So in CCP</a:t>
            </a:r>
            <a:endParaRPr lang="en-US" sz="5400" b="1" dirty="0">
              <a:solidFill>
                <a:schemeClr val="accent6">
                  <a:lumMod val="50000"/>
                </a:schemeClr>
              </a:solidFill>
            </a:endParaRPr>
          </a:p>
        </p:txBody>
      </p:sp>
      <p:sp>
        <p:nvSpPr>
          <p:cNvPr id="3" name="TextBox 2"/>
          <p:cNvSpPr txBox="1"/>
          <p:nvPr/>
        </p:nvSpPr>
        <p:spPr>
          <a:xfrm>
            <a:off x="0" y="1524000"/>
            <a:ext cx="9144000" cy="584775"/>
          </a:xfrm>
          <a:prstGeom prst="rect">
            <a:avLst/>
          </a:prstGeom>
          <a:noFill/>
        </p:spPr>
        <p:txBody>
          <a:bodyPr wrap="square" rtlCol="0">
            <a:spAutoFit/>
          </a:bodyPr>
          <a:lstStyle/>
          <a:p>
            <a:pPr algn="ctr"/>
            <a:r>
              <a:rPr lang="en-US" sz="3200" dirty="0" smtClean="0">
                <a:solidFill>
                  <a:schemeClr val="accent6">
                    <a:lumMod val="50000"/>
                  </a:schemeClr>
                </a:solidFill>
              </a:rPr>
              <a:t>With inspiration                                </a:t>
            </a:r>
            <a:endParaRPr lang="en-US" sz="3200" dirty="0">
              <a:solidFill>
                <a:schemeClr val="accent6">
                  <a:lumMod val="50000"/>
                </a:schemeClr>
              </a:solidFill>
            </a:endParaRPr>
          </a:p>
        </p:txBody>
      </p:sp>
      <p:sp>
        <p:nvSpPr>
          <p:cNvPr id="4" name="Rectangle 3"/>
          <p:cNvSpPr/>
          <p:nvPr/>
        </p:nvSpPr>
        <p:spPr>
          <a:xfrm>
            <a:off x="0" y="2286000"/>
            <a:ext cx="9144000" cy="584775"/>
          </a:xfrm>
          <a:prstGeom prst="rect">
            <a:avLst/>
          </a:prstGeom>
        </p:spPr>
        <p:txBody>
          <a:bodyPr wrap="square">
            <a:spAutoFit/>
          </a:bodyPr>
          <a:lstStyle/>
          <a:p>
            <a:pPr algn="ctr"/>
            <a:r>
              <a:rPr lang="en-US" sz="3200" dirty="0" smtClean="0">
                <a:solidFill>
                  <a:schemeClr val="accent6">
                    <a:lumMod val="50000"/>
                  </a:schemeClr>
                </a:solidFill>
              </a:rPr>
              <a:t>PCW pressure decrease</a:t>
            </a:r>
            <a:endParaRPr lang="en-US" sz="3200" dirty="0">
              <a:solidFill>
                <a:schemeClr val="accent6">
                  <a:lumMod val="50000"/>
                </a:schemeClr>
              </a:solidFill>
            </a:endParaRPr>
          </a:p>
        </p:txBody>
      </p:sp>
      <p:sp>
        <p:nvSpPr>
          <p:cNvPr id="5" name="Rectangle 4"/>
          <p:cNvSpPr/>
          <p:nvPr/>
        </p:nvSpPr>
        <p:spPr>
          <a:xfrm>
            <a:off x="0" y="3048000"/>
            <a:ext cx="9144000" cy="584775"/>
          </a:xfrm>
          <a:prstGeom prst="rect">
            <a:avLst/>
          </a:prstGeom>
        </p:spPr>
        <p:txBody>
          <a:bodyPr wrap="square">
            <a:spAutoFit/>
          </a:bodyPr>
          <a:lstStyle/>
          <a:p>
            <a:pPr algn="ctr"/>
            <a:r>
              <a:rPr lang="en-US" sz="3200" dirty="0" smtClean="0">
                <a:solidFill>
                  <a:schemeClr val="accent6">
                    <a:lumMod val="50000"/>
                  </a:schemeClr>
                </a:solidFill>
              </a:rPr>
              <a:t>Relatively less fall in LV diastolic pressure </a:t>
            </a:r>
            <a:endParaRPr lang="en-US" sz="3200" dirty="0">
              <a:solidFill>
                <a:schemeClr val="accent6">
                  <a:lumMod val="50000"/>
                </a:schemeClr>
              </a:solidFill>
            </a:endParaRPr>
          </a:p>
        </p:txBody>
      </p:sp>
      <p:sp>
        <p:nvSpPr>
          <p:cNvPr id="6" name="Rectangle 5"/>
          <p:cNvSpPr/>
          <p:nvPr/>
        </p:nvSpPr>
        <p:spPr>
          <a:xfrm>
            <a:off x="0" y="3886200"/>
            <a:ext cx="9144000" cy="584775"/>
          </a:xfrm>
          <a:prstGeom prst="rect">
            <a:avLst/>
          </a:prstGeom>
        </p:spPr>
        <p:txBody>
          <a:bodyPr wrap="square">
            <a:spAutoFit/>
          </a:bodyPr>
          <a:lstStyle/>
          <a:p>
            <a:pPr algn="ctr"/>
            <a:r>
              <a:rPr lang="en-US" sz="3200" dirty="0" smtClean="0">
                <a:solidFill>
                  <a:schemeClr val="accent6">
                    <a:lumMod val="50000"/>
                  </a:schemeClr>
                </a:solidFill>
              </a:rPr>
              <a:t>Decrease PCW – LV gradient </a:t>
            </a:r>
            <a:endParaRPr lang="en-US" sz="3200" dirty="0">
              <a:solidFill>
                <a:schemeClr val="accent6">
                  <a:lumMod val="50000"/>
                </a:schemeClr>
              </a:solidFill>
            </a:endParaRPr>
          </a:p>
        </p:txBody>
      </p:sp>
      <p:sp>
        <p:nvSpPr>
          <p:cNvPr id="7" name="Rectangle 6"/>
          <p:cNvSpPr/>
          <p:nvPr/>
        </p:nvSpPr>
        <p:spPr>
          <a:xfrm>
            <a:off x="0" y="4648200"/>
            <a:ext cx="8915400" cy="584775"/>
          </a:xfrm>
          <a:prstGeom prst="rect">
            <a:avLst/>
          </a:prstGeom>
        </p:spPr>
        <p:txBody>
          <a:bodyPr wrap="square">
            <a:spAutoFit/>
          </a:bodyPr>
          <a:lstStyle/>
          <a:p>
            <a:pPr algn="ctr"/>
            <a:r>
              <a:rPr lang="en-US" sz="3200" dirty="0" smtClean="0">
                <a:solidFill>
                  <a:schemeClr val="accent6">
                    <a:lumMod val="50000"/>
                  </a:schemeClr>
                </a:solidFill>
              </a:rPr>
              <a:t>Decreased LV filling </a:t>
            </a:r>
            <a:endParaRPr lang="en-US" sz="3200" dirty="0">
              <a:solidFill>
                <a:schemeClr val="accent6">
                  <a:lumMod val="50000"/>
                </a:schemeClr>
              </a:solidFill>
            </a:endParaRPr>
          </a:p>
        </p:txBody>
      </p:sp>
      <p:sp>
        <p:nvSpPr>
          <p:cNvPr id="8" name="Rectangle 7"/>
          <p:cNvSpPr/>
          <p:nvPr/>
        </p:nvSpPr>
        <p:spPr>
          <a:xfrm>
            <a:off x="0" y="5410200"/>
            <a:ext cx="9144000" cy="584775"/>
          </a:xfrm>
          <a:prstGeom prst="rect">
            <a:avLst/>
          </a:prstGeom>
        </p:spPr>
        <p:txBody>
          <a:bodyPr wrap="square">
            <a:spAutoFit/>
          </a:bodyPr>
          <a:lstStyle/>
          <a:p>
            <a:pPr algn="ctr"/>
            <a:r>
              <a:rPr lang="en-US" sz="3200" dirty="0" smtClean="0">
                <a:solidFill>
                  <a:schemeClr val="accent6">
                    <a:lumMod val="50000"/>
                  </a:schemeClr>
                </a:solidFill>
              </a:rPr>
              <a:t>Decrease in LV volume, LVSP, filling velocities </a:t>
            </a:r>
            <a:endParaRPr lang="en-US" sz="3200" dirty="0">
              <a:solidFill>
                <a:schemeClr val="accent6">
                  <a:lumMod val="50000"/>
                </a:schemeClr>
              </a:solidFill>
            </a:endParaRPr>
          </a:p>
        </p:txBody>
      </p:sp>
      <p:sp>
        <p:nvSpPr>
          <p:cNvPr id="9" name="Down Arrow 8"/>
          <p:cNvSpPr/>
          <p:nvPr/>
        </p:nvSpPr>
        <p:spPr>
          <a:xfrm>
            <a:off x="4191000" y="19812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191000" y="27432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191000" y="35052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191000" y="44196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191000" y="51816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ox(in)">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6" grpId="0"/>
      <p:bldP spid="7" grpId="0"/>
      <p:bldP spid="8" grpId="0"/>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lnSpcReduction="10000"/>
          </a:bodyPr>
          <a:lstStyle/>
          <a:p>
            <a:r>
              <a:rPr lang="en-US" dirty="0" smtClean="0"/>
              <a:t>A lower left ventricular filling pressure gradient with constrictive pericarditis also leads to a delay in mitral valve opening and therefore a longer </a:t>
            </a:r>
            <a:r>
              <a:rPr lang="en-US" dirty="0" err="1" smtClean="0"/>
              <a:t>isovolumic</a:t>
            </a:r>
            <a:r>
              <a:rPr lang="en-US" dirty="0" smtClean="0"/>
              <a:t> relaxation time during inspiration. </a:t>
            </a:r>
          </a:p>
          <a:p>
            <a:r>
              <a:rPr lang="en-US" dirty="0" smtClean="0"/>
              <a:t>Prolonged </a:t>
            </a:r>
            <a:r>
              <a:rPr lang="en-US" dirty="0" err="1" smtClean="0"/>
              <a:t>isovolumic</a:t>
            </a:r>
            <a:r>
              <a:rPr lang="en-US" dirty="0" smtClean="0"/>
              <a:t> relaxation of the left ventricle is a feature of both conditions. This finding varies with respiration in constrictive pericarditis but not restrictive cardiomyopathy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b="1" dirty="0" smtClean="0">
                <a:solidFill>
                  <a:srgbClr val="F79646">
                    <a:lumMod val="50000"/>
                  </a:srgbClr>
                </a:solidFill>
              </a:rPr>
              <a:t>So in CCP  with inspiration</a:t>
            </a:r>
            <a:endParaRPr lang="en-US" dirty="0"/>
          </a:p>
        </p:txBody>
      </p:sp>
      <p:sp>
        <p:nvSpPr>
          <p:cNvPr id="4" name="Content Placeholder 3"/>
          <p:cNvSpPr>
            <a:spLocks noGrp="1"/>
          </p:cNvSpPr>
          <p:nvPr>
            <p:ph idx="1"/>
          </p:nvPr>
        </p:nvSpPr>
        <p:spPr>
          <a:xfrm>
            <a:off x="457200" y="1600201"/>
            <a:ext cx="8229600" cy="2819400"/>
          </a:xfrm>
        </p:spPr>
        <p:txBody>
          <a:bodyPr>
            <a:normAutofit/>
          </a:bodyPr>
          <a:lstStyle/>
          <a:p>
            <a:r>
              <a:rPr lang="en-US" dirty="0" smtClean="0"/>
              <a:t>Due to enhanced ventricular interaction, since the septum can move normally, there is greater filling of the right ventricle and the right ventricular systolic pressure will rise</a:t>
            </a:r>
          </a:p>
          <a:p>
            <a:r>
              <a:rPr lang="en-US" dirty="0" smtClean="0"/>
              <a:t>Reversal of sequence in expiration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srcRect l="17467" t="26511" r="42108" b="32335"/>
          <a:stretch>
            <a:fillRect/>
          </a:stretch>
        </p:blipFill>
        <p:spPr bwMode="auto">
          <a:xfrm>
            <a:off x="0" y="45156"/>
            <a:ext cx="9144000" cy="54412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marL="514350" indent="-514350">
              <a:buFont typeface="+mj-lt"/>
              <a:buAutoNum type="arabicPeriod"/>
            </a:pPr>
            <a:r>
              <a:rPr lang="en-US" b="1" dirty="0" smtClean="0">
                <a:solidFill>
                  <a:schemeClr val="accent1">
                    <a:lumMod val="75000"/>
                  </a:schemeClr>
                </a:solidFill>
              </a:rPr>
              <a:t>Stiff non compliant pericardium</a:t>
            </a:r>
          </a:p>
          <a:p>
            <a:pPr marL="514350" indent="-514350">
              <a:buFont typeface="+mj-lt"/>
              <a:buAutoNum type="arabicPeriod"/>
            </a:pPr>
            <a:r>
              <a:rPr lang="en-US" b="1" dirty="0" smtClean="0">
                <a:solidFill>
                  <a:schemeClr val="accent1">
                    <a:lumMod val="75000"/>
                  </a:schemeClr>
                </a:solidFill>
              </a:rPr>
              <a:t>Dissociation of intrathoracic pressure from intracardiac pressures. </a:t>
            </a:r>
          </a:p>
          <a:p>
            <a:pPr>
              <a:buNone/>
            </a:pPr>
            <a:r>
              <a:rPr lang="en-US" dirty="0" smtClean="0"/>
              <a:t>Results in</a:t>
            </a:r>
          </a:p>
          <a:p>
            <a:pPr>
              <a:buNone/>
            </a:pPr>
            <a:endParaRPr lang="en-US" dirty="0" smtClean="0"/>
          </a:p>
          <a:p>
            <a:pPr marL="514350" indent="-514350">
              <a:buFont typeface="+mj-lt"/>
              <a:buAutoNum type="arabicPeriod"/>
            </a:pPr>
            <a:r>
              <a:rPr lang="en-US" dirty="0" smtClean="0">
                <a:solidFill>
                  <a:schemeClr val="accent6">
                    <a:lumMod val="75000"/>
                  </a:schemeClr>
                </a:solidFill>
              </a:rPr>
              <a:t>Exaggerated ventricular Interdependence</a:t>
            </a:r>
          </a:p>
          <a:p>
            <a:pPr marL="514350" indent="-514350">
              <a:buFont typeface="+mj-lt"/>
              <a:buAutoNum type="arabicPeriod"/>
            </a:pPr>
            <a:r>
              <a:rPr lang="en-US" dirty="0" smtClean="0">
                <a:solidFill>
                  <a:schemeClr val="accent6">
                    <a:lumMod val="75000"/>
                  </a:schemeClr>
                </a:solidFill>
              </a:rPr>
              <a:t>Increased pericardial constrain to ventricular filling in late diastole</a:t>
            </a:r>
          </a:p>
          <a:p>
            <a:pPr marL="514350" indent="-514350">
              <a:buFont typeface="+mj-lt"/>
              <a:buAutoNum type="arabicPeriod"/>
            </a:pPr>
            <a:r>
              <a:rPr lang="en-US" dirty="0" smtClean="0">
                <a:solidFill>
                  <a:schemeClr val="accent6">
                    <a:lumMod val="75000"/>
                  </a:schemeClr>
                </a:solidFill>
              </a:rPr>
              <a:t>Increased diastolic interventricular interaction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Picture 22" descr="C:\My Documents\My Pictures\restOh188B.JPG"/>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r>
              <a:rPr lang="en-US" smtClean="0"/>
              <a:t>Restrictive Cardiomyopathy</a:t>
            </a:r>
          </a:p>
        </p:txBody>
      </p:sp>
      <p:sp>
        <p:nvSpPr>
          <p:cNvPr id="59395" name="Rectangle 1027"/>
          <p:cNvSpPr>
            <a:spLocks noGrp="1" noChangeArrowheads="1"/>
          </p:cNvSpPr>
          <p:nvPr>
            <p:ph idx="1"/>
          </p:nvPr>
        </p:nvSpPr>
        <p:spPr/>
        <p:txBody>
          <a:bodyPr/>
          <a:lstStyle/>
          <a:p>
            <a:pPr eaLnBrk="1" hangingPunct="1">
              <a:buFont typeface="Wingdings" pitchFamily="2" charset="2"/>
              <a:buNone/>
            </a:pPr>
            <a:r>
              <a:rPr lang="en-US" smtClean="0"/>
              <a:t>Broad categories of diseases involved:</a:t>
            </a:r>
          </a:p>
        </p:txBody>
      </p:sp>
      <p:pic>
        <p:nvPicPr>
          <p:cNvPr id="59396" name="Picture 1029" descr="C:\My Documents\My Pictures\restclinic502.JPG"/>
          <p:cNvPicPr>
            <a:picLocks noChangeAspect="1" noChangeArrowheads="1"/>
          </p:cNvPicPr>
          <p:nvPr/>
        </p:nvPicPr>
        <p:blipFill>
          <a:blip r:embed="rId3"/>
          <a:srcRect/>
          <a:stretch>
            <a:fillRect/>
          </a:stretch>
        </p:blipFill>
        <p:spPr bwMode="auto">
          <a:xfrm>
            <a:off x="1447800" y="2971800"/>
            <a:ext cx="6254750" cy="330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Exaggerated ventricular interdependence </a:t>
            </a:r>
            <a:endParaRPr lang="en-US" dirty="0"/>
          </a:p>
        </p:txBody>
      </p:sp>
      <p:sp>
        <p:nvSpPr>
          <p:cNvPr id="4" name="Content Placeholder 3"/>
          <p:cNvSpPr>
            <a:spLocks noGrp="1"/>
          </p:cNvSpPr>
          <p:nvPr>
            <p:ph idx="1"/>
          </p:nvPr>
        </p:nvSpPr>
        <p:spPr/>
        <p:txBody>
          <a:bodyPr>
            <a:normAutofit/>
          </a:bodyPr>
          <a:lstStyle/>
          <a:p>
            <a:r>
              <a:rPr lang="en-US" b="1" dirty="0" smtClean="0"/>
              <a:t>Clinical evidence </a:t>
            </a:r>
            <a:r>
              <a:rPr lang="en-US" dirty="0" smtClean="0"/>
              <a:t>- Pulsus paradoxus</a:t>
            </a:r>
          </a:p>
          <a:p>
            <a:r>
              <a:rPr lang="en-US" b="1" dirty="0" smtClean="0"/>
              <a:t>Cardiac cath -</a:t>
            </a:r>
            <a:r>
              <a:rPr lang="en-US" dirty="0" smtClean="0"/>
              <a:t> Reciprocal change in RV and LV systolic and diastolic pressures with respiration</a:t>
            </a:r>
          </a:p>
          <a:p>
            <a:r>
              <a:rPr lang="en-US" b="1" dirty="0" smtClean="0"/>
              <a:t>M mode ECHO </a:t>
            </a:r>
            <a:r>
              <a:rPr lang="en-US" dirty="0" smtClean="0"/>
              <a:t>- LV size, septal position with respiration</a:t>
            </a:r>
          </a:p>
          <a:p>
            <a:r>
              <a:rPr lang="en-US" b="1" dirty="0" smtClean="0"/>
              <a:t>Doppler assessment </a:t>
            </a:r>
            <a:r>
              <a:rPr lang="en-US" dirty="0" smtClean="0"/>
              <a:t>– MV, TV , PV and hepatic vein velocity pattern</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lumMod val="60000"/>
                    <a:lumOff val="40000"/>
                  </a:schemeClr>
                </a:solidFill>
              </a:rPr>
              <a:t>Ventricular interdependence</a:t>
            </a:r>
            <a:br>
              <a:rPr lang="en-US" sz="4000" dirty="0" smtClean="0">
                <a:solidFill>
                  <a:schemeClr val="tx2">
                    <a:lumMod val="60000"/>
                    <a:lumOff val="40000"/>
                  </a:schemeClr>
                </a:solidFill>
              </a:rPr>
            </a:br>
            <a:r>
              <a:rPr lang="en-US" sz="4000" dirty="0" smtClean="0">
                <a:solidFill>
                  <a:schemeClr val="tx2">
                    <a:lumMod val="60000"/>
                    <a:lumOff val="40000"/>
                  </a:schemeClr>
                </a:solidFill>
              </a:rPr>
              <a:t> cardiac cath</a:t>
            </a:r>
            <a:endParaRPr lang="en-US" sz="4000" dirty="0">
              <a:solidFill>
                <a:schemeClr val="tx2">
                  <a:lumMod val="60000"/>
                  <a:lumOff val="40000"/>
                </a:schemeClr>
              </a:solidFill>
            </a:endParaRPr>
          </a:p>
        </p:txBody>
      </p:sp>
      <p:pic>
        <p:nvPicPr>
          <p:cNvPr id="86018" name="Picture 2"/>
          <p:cNvPicPr>
            <a:picLocks noGrp="1" noChangeAspect="1" noChangeArrowheads="1"/>
          </p:cNvPicPr>
          <p:nvPr>
            <p:ph idx="1"/>
          </p:nvPr>
        </p:nvPicPr>
        <p:blipFill>
          <a:blip r:embed="rId3"/>
          <a:srcRect l="15907" t="23571" r="39898" b="20870"/>
          <a:stretch>
            <a:fillRect/>
          </a:stretch>
        </p:blipFill>
        <p:spPr bwMode="auto">
          <a:xfrm>
            <a:off x="1219200" y="2286000"/>
            <a:ext cx="6477000" cy="2514600"/>
          </a:xfrm>
          <a:prstGeom prst="rect">
            <a:avLst/>
          </a:prstGeom>
          <a:noFill/>
          <a:ln w="9525">
            <a:noFill/>
            <a:miter lim="800000"/>
            <a:headEnd/>
            <a:tailEnd/>
          </a:ln>
          <a:effectLst/>
        </p:spPr>
      </p:pic>
      <p:sp>
        <p:nvSpPr>
          <p:cNvPr id="5" name="TextBox 4"/>
          <p:cNvSpPr txBox="1"/>
          <p:nvPr/>
        </p:nvSpPr>
        <p:spPr>
          <a:xfrm>
            <a:off x="0" y="5638800"/>
            <a:ext cx="9144000" cy="954107"/>
          </a:xfrm>
          <a:prstGeom prst="rect">
            <a:avLst/>
          </a:prstGeom>
          <a:noFill/>
        </p:spPr>
        <p:txBody>
          <a:bodyPr wrap="square" rtlCol="0">
            <a:spAutoFit/>
          </a:bodyPr>
          <a:lstStyle/>
          <a:p>
            <a:pPr algn="ctr"/>
            <a:r>
              <a:rPr lang="en-US" sz="2800" dirty="0" smtClean="0"/>
              <a:t>LV and RV systolic pressures are seen to change in the same direction with respiration. </a:t>
            </a:r>
            <a:endParaRPr lang="en-US" sz="2800" dirty="0"/>
          </a:p>
        </p:txBody>
      </p:sp>
      <p:sp>
        <p:nvSpPr>
          <p:cNvPr id="6" name="TextBox 5"/>
          <p:cNvSpPr txBox="1"/>
          <p:nvPr/>
        </p:nvSpPr>
        <p:spPr>
          <a:xfrm>
            <a:off x="1828800" y="4876800"/>
            <a:ext cx="4800599" cy="707886"/>
          </a:xfrm>
          <a:prstGeom prst="rect">
            <a:avLst/>
          </a:prstGeom>
          <a:noFill/>
        </p:spPr>
        <p:txBody>
          <a:bodyPr wrap="square" rtlCol="0">
            <a:spAutoFit/>
          </a:bodyPr>
          <a:lstStyle/>
          <a:p>
            <a:pPr algn="ctr"/>
            <a:r>
              <a:rPr lang="en-US" sz="4000" b="1" dirty="0" smtClean="0">
                <a:solidFill>
                  <a:schemeClr val="accent6">
                    <a:lumMod val="75000"/>
                  </a:schemeClr>
                </a:solidFill>
              </a:rPr>
              <a:t>Concordant change</a:t>
            </a:r>
            <a:endParaRPr lang="en-US" sz="4000" b="1" dirty="0">
              <a:solidFill>
                <a:schemeClr val="accent6">
                  <a:lumMod val="75000"/>
                </a:schemeClr>
              </a:solidFill>
            </a:endParaRPr>
          </a:p>
        </p:txBody>
      </p:sp>
      <p:sp>
        <p:nvSpPr>
          <p:cNvPr id="7" name="Rectangle 6"/>
          <p:cNvSpPr/>
          <p:nvPr/>
        </p:nvSpPr>
        <p:spPr>
          <a:xfrm>
            <a:off x="1066800" y="1524000"/>
            <a:ext cx="6911000" cy="584775"/>
          </a:xfrm>
          <a:prstGeom prst="rect">
            <a:avLst/>
          </a:prstGeom>
        </p:spPr>
        <p:txBody>
          <a:bodyPr wrap="square">
            <a:spAutoFit/>
          </a:bodyPr>
          <a:lstStyle/>
          <a:p>
            <a:pPr algn="ctr"/>
            <a:r>
              <a:rPr lang="en-US" sz="3200" b="1" dirty="0" smtClean="0"/>
              <a:t>Normal individual and in RCM</a:t>
            </a:r>
            <a:endParaRPr lang="en-US" sz="3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617538"/>
            <a:ext cx="8029575" cy="1143000"/>
          </a:xfrm>
        </p:spPr>
        <p:txBody>
          <a:bodyPr/>
          <a:lstStyle/>
          <a:p>
            <a:r>
              <a:rPr lang="en-US" sz="4000" smtClean="0"/>
              <a:t>Effect of Inspiration:</a:t>
            </a:r>
            <a:r>
              <a:rPr lang="en-US" sz="3600" b="1" smtClean="0">
                <a:solidFill>
                  <a:schemeClr val="hlink"/>
                </a:solidFill>
              </a:rPr>
              <a:t> </a:t>
            </a:r>
            <a:r>
              <a:rPr lang="en-US" sz="4000" b="1" u="sng" smtClean="0">
                <a:solidFill>
                  <a:schemeClr val="hlink"/>
                </a:solidFill>
              </a:rPr>
              <a:t>Constriction</a:t>
            </a:r>
          </a:p>
        </p:txBody>
      </p:sp>
      <p:pic>
        <p:nvPicPr>
          <p:cNvPr id="32771" name="Picture 4" descr="C:\My Documents\My Pictures\restOh187.JPG"/>
          <p:cNvPicPr>
            <a:picLocks noChangeAspect="1" noChangeArrowheads="1"/>
          </p:cNvPicPr>
          <p:nvPr/>
        </p:nvPicPr>
        <p:blipFill>
          <a:blip r:embed="rId3"/>
          <a:srcRect/>
          <a:stretch>
            <a:fillRect/>
          </a:stretch>
        </p:blipFill>
        <p:spPr bwMode="auto">
          <a:xfrm>
            <a:off x="0" y="2209800"/>
            <a:ext cx="9067800" cy="2592388"/>
          </a:xfrm>
          <a:prstGeom prst="rect">
            <a:avLst/>
          </a:prstGeom>
          <a:noFill/>
          <a:ln w="9525">
            <a:noFill/>
            <a:miter lim="800000"/>
            <a:headEnd/>
            <a:tailEnd/>
          </a:ln>
        </p:spPr>
      </p:pic>
      <p:sp>
        <p:nvSpPr>
          <p:cNvPr id="32772" name="Text Box 6"/>
          <p:cNvSpPr txBox="1">
            <a:spLocks noChangeArrowheads="1"/>
          </p:cNvSpPr>
          <p:nvPr/>
        </p:nvSpPr>
        <p:spPr bwMode="auto">
          <a:xfrm>
            <a:off x="304800" y="4800600"/>
            <a:ext cx="1524000" cy="646331"/>
          </a:xfrm>
          <a:prstGeom prst="rect">
            <a:avLst/>
          </a:prstGeom>
          <a:noFill/>
          <a:ln w="9525">
            <a:noFill/>
            <a:miter lim="800000"/>
            <a:headEnd/>
            <a:tailEnd/>
          </a:ln>
        </p:spPr>
        <p:txBody>
          <a:bodyPr>
            <a:spAutoFit/>
          </a:bodyPr>
          <a:lstStyle/>
          <a:p>
            <a:r>
              <a:rPr lang="en-US" u="none" dirty="0" smtClean="0"/>
              <a:t>PCWP decrease  </a:t>
            </a:r>
            <a:endParaRPr lang="en-US" sz="3200" u="none" dirty="0"/>
          </a:p>
        </p:txBody>
      </p:sp>
      <p:sp>
        <p:nvSpPr>
          <p:cNvPr id="32774" name="Rectangle 9"/>
          <p:cNvSpPr>
            <a:spLocks noChangeArrowheads="1"/>
          </p:cNvSpPr>
          <p:nvPr/>
        </p:nvSpPr>
        <p:spPr bwMode="auto">
          <a:xfrm>
            <a:off x="2209800" y="4267200"/>
            <a:ext cx="914400" cy="381000"/>
          </a:xfrm>
          <a:prstGeom prst="rect">
            <a:avLst/>
          </a:prstGeom>
          <a:solidFill>
            <a:schemeClr val="bg1"/>
          </a:solidFill>
          <a:ln w="9525">
            <a:solidFill>
              <a:schemeClr val="bg1"/>
            </a:solidFill>
            <a:miter lim="800000"/>
            <a:headEnd/>
            <a:tailEnd/>
          </a:ln>
        </p:spPr>
        <p:txBody>
          <a:bodyPr wrap="none" anchor="ctr"/>
          <a:lstStyle/>
          <a:p>
            <a:pPr algn="ctr"/>
            <a:r>
              <a:rPr lang="en-US" u="none">
                <a:solidFill>
                  <a:schemeClr val="hlink"/>
                </a:solidFill>
              </a:rPr>
              <a:t>Inspir.</a:t>
            </a:r>
          </a:p>
        </p:txBody>
      </p:sp>
      <p:sp>
        <p:nvSpPr>
          <p:cNvPr id="32775" name="Text Box 11"/>
          <p:cNvSpPr txBox="1">
            <a:spLocks noChangeArrowheads="1"/>
          </p:cNvSpPr>
          <p:nvPr/>
        </p:nvSpPr>
        <p:spPr bwMode="auto">
          <a:xfrm>
            <a:off x="1600200" y="4876800"/>
            <a:ext cx="6943725" cy="457200"/>
          </a:xfrm>
          <a:prstGeom prst="rect">
            <a:avLst/>
          </a:prstGeom>
          <a:noFill/>
          <a:ln w="9525">
            <a:noFill/>
            <a:miter lim="800000"/>
            <a:headEnd/>
            <a:tailEnd/>
          </a:ln>
        </p:spPr>
        <p:txBody>
          <a:bodyPr wrap="none">
            <a:spAutoFit/>
          </a:bodyPr>
          <a:lstStyle/>
          <a:p>
            <a:r>
              <a:rPr lang="en-US" u="none"/>
              <a:t>No proportionate decrease in LV diastolic pressure</a:t>
            </a:r>
          </a:p>
        </p:txBody>
      </p:sp>
      <p:sp>
        <p:nvSpPr>
          <p:cNvPr id="32776" name="Rectangle 13"/>
          <p:cNvSpPr>
            <a:spLocks noChangeArrowheads="1"/>
          </p:cNvSpPr>
          <p:nvPr/>
        </p:nvSpPr>
        <p:spPr bwMode="auto">
          <a:xfrm>
            <a:off x="1752600" y="4191000"/>
            <a:ext cx="381000" cy="457200"/>
          </a:xfrm>
          <a:prstGeom prst="rect">
            <a:avLst/>
          </a:prstGeom>
          <a:solidFill>
            <a:schemeClr val="bg1"/>
          </a:solidFill>
          <a:ln w="9525">
            <a:solidFill>
              <a:schemeClr val="bg1"/>
            </a:solidFill>
            <a:miter lim="800000"/>
            <a:headEnd/>
            <a:tailEnd/>
          </a:ln>
        </p:spPr>
        <p:txBody>
          <a:bodyPr wrap="none" anchor="ctr"/>
          <a:lstStyle/>
          <a:p>
            <a:pPr algn="ctr"/>
            <a:r>
              <a:rPr lang="en-US" sz="1400" u="none">
                <a:solidFill>
                  <a:srgbClr val="CF33B1"/>
                </a:solidFill>
              </a:rPr>
              <a:t>PCWP</a:t>
            </a:r>
          </a:p>
        </p:txBody>
      </p:sp>
      <p:sp>
        <p:nvSpPr>
          <p:cNvPr id="32777" name="Line 17"/>
          <p:cNvSpPr>
            <a:spLocks noChangeShapeType="1"/>
          </p:cNvSpPr>
          <p:nvPr/>
        </p:nvSpPr>
        <p:spPr bwMode="auto">
          <a:xfrm rot="-3313811">
            <a:off x="2119313" y="4164013"/>
            <a:ext cx="381000" cy="304800"/>
          </a:xfrm>
          <a:prstGeom prst="line">
            <a:avLst/>
          </a:prstGeom>
          <a:noFill/>
          <a:ln w="12700">
            <a:solidFill>
              <a:srgbClr val="CF33B1"/>
            </a:solidFill>
            <a:miter lim="800000"/>
            <a:headEnd/>
            <a:tailEnd type="triangle" w="med" len="med"/>
          </a:ln>
        </p:spPr>
        <p:txBody>
          <a:bodyPr wrap="none"/>
          <a:lstStyle/>
          <a:p>
            <a:endParaRPr lang="en-US"/>
          </a:p>
        </p:txBody>
      </p:sp>
      <p:sp>
        <p:nvSpPr>
          <p:cNvPr id="32778" name="Text Box 19"/>
          <p:cNvSpPr txBox="1">
            <a:spLocks noChangeArrowheads="1"/>
          </p:cNvSpPr>
          <p:nvPr/>
        </p:nvSpPr>
        <p:spPr bwMode="auto">
          <a:xfrm>
            <a:off x="5562600" y="2743200"/>
            <a:ext cx="1044575" cy="457200"/>
          </a:xfrm>
          <a:prstGeom prst="rect">
            <a:avLst/>
          </a:prstGeom>
          <a:noFill/>
          <a:ln w="9525">
            <a:noFill/>
            <a:miter lim="800000"/>
            <a:headEnd/>
            <a:tailEnd/>
          </a:ln>
        </p:spPr>
        <p:txBody>
          <a:bodyPr wrap="none">
            <a:spAutoFit/>
          </a:bodyPr>
          <a:lstStyle/>
          <a:p>
            <a:r>
              <a:rPr lang="en-US" u="none">
                <a:solidFill>
                  <a:schemeClr val="hlink"/>
                </a:solidFill>
              </a:rPr>
              <a:t>Inspir.</a:t>
            </a:r>
          </a:p>
        </p:txBody>
      </p:sp>
      <p:sp>
        <p:nvSpPr>
          <p:cNvPr id="32779" name="Text Box 20"/>
          <p:cNvSpPr txBox="1">
            <a:spLocks noChangeArrowheads="1"/>
          </p:cNvSpPr>
          <p:nvPr/>
        </p:nvSpPr>
        <p:spPr bwMode="auto">
          <a:xfrm>
            <a:off x="7391400" y="2819400"/>
            <a:ext cx="946150" cy="457200"/>
          </a:xfrm>
          <a:prstGeom prst="rect">
            <a:avLst/>
          </a:prstGeom>
          <a:noFill/>
          <a:ln w="9525">
            <a:noFill/>
            <a:miter lim="800000"/>
            <a:headEnd/>
            <a:tailEnd/>
          </a:ln>
        </p:spPr>
        <p:txBody>
          <a:bodyPr wrap="none">
            <a:spAutoFit/>
          </a:bodyPr>
          <a:lstStyle/>
          <a:p>
            <a:r>
              <a:rPr lang="en-US" u="none">
                <a:solidFill>
                  <a:schemeClr val="hlink"/>
                </a:solidFill>
              </a:rPr>
              <a:t>Expir.</a:t>
            </a:r>
          </a:p>
        </p:txBody>
      </p:sp>
      <p:pic>
        <p:nvPicPr>
          <p:cNvPr id="32780" name="Picture 21" descr="C:\My Documents\My Pictures\restOh187B.JPG"/>
          <p:cNvPicPr>
            <a:picLocks noChangeAspect="1" noChangeArrowheads="1"/>
          </p:cNvPicPr>
          <p:nvPr/>
        </p:nvPicPr>
        <p:blipFill>
          <a:blip r:embed="rId4"/>
          <a:srcRect/>
          <a:stretch>
            <a:fillRect/>
          </a:stretch>
        </p:blipFill>
        <p:spPr bwMode="auto">
          <a:xfrm>
            <a:off x="4495800" y="2238375"/>
            <a:ext cx="4648200" cy="2517775"/>
          </a:xfrm>
          <a:prstGeom prst="rect">
            <a:avLst/>
          </a:prstGeom>
          <a:noFill/>
          <a:ln w="9525">
            <a:noFill/>
            <a:miter lim="800000"/>
            <a:headEnd/>
            <a:tailEnd/>
          </a:ln>
        </p:spPr>
      </p:pic>
      <p:sp>
        <p:nvSpPr>
          <p:cNvPr id="32781" name="Text Box 22"/>
          <p:cNvSpPr txBox="1">
            <a:spLocks noChangeArrowheads="1"/>
          </p:cNvSpPr>
          <p:nvPr/>
        </p:nvSpPr>
        <p:spPr bwMode="auto">
          <a:xfrm>
            <a:off x="7391400" y="2743200"/>
            <a:ext cx="914400" cy="366713"/>
          </a:xfrm>
          <a:prstGeom prst="rect">
            <a:avLst/>
          </a:prstGeom>
          <a:noFill/>
          <a:ln w="9525">
            <a:noFill/>
            <a:miter lim="800000"/>
            <a:headEnd/>
            <a:tailEnd/>
          </a:ln>
        </p:spPr>
        <p:txBody>
          <a:bodyPr>
            <a:spAutoFit/>
          </a:bodyPr>
          <a:lstStyle/>
          <a:p>
            <a:pPr>
              <a:spcBef>
                <a:spcPct val="50000"/>
              </a:spcBef>
            </a:pPr>
            <a:r>
              <a:rPr lang="en-US" sz="1800" u="none">
                <a:solidFill>
                  <a:schemeClr val="hlink"/>
                </a:solidFill>
              </a:rPr>
              <a:t>Expir.</a:t>
            </a:r>
          </a:p>
        </p:txBody>
      </p:sp>
      <p:sp>
        <p:nvSpPr>
          <p:cNvPr id="32782" name="Text Box 23"/>
          <p:cNvSpPr txBox="1">
            <a:spLocks noChangeArrowheads="1"/>
          </p:cNvSpPr>
          <p:nvPr/>
        </p:nvSpPr>
        <p:spPr bwMode="auto">
          <a:xfrm>
            <a:off x="6019800" y="2819400"/>
            <a:ext cx="695325" cy="366713"/>
          </a:xfrm>
          <a:prstGeom prst="rect">
            <a:avLst/>
          </a:prstGeom>
          <a:noFill/>
          <a:ln w="9525">
            <a:noFill/>
            <a:miter lim="800000"/>
            <a:headEnd/>
            <a:tailEnd/>
          </a:ln>
        </p:spPr>
        <p:txBody>
          <a:bodyPr wrap="none">
            <a:spAutoFit/>
          </a:bodyPr>
          <a:lstStyle/>
          <a:p>
            <a:r>
              <a:rPr lang="en-US" sz="1800" u="none">
                <a:solidFill>
                  <a:schemeClr val="hlink"/>
                </a:solidFill>
              </a:rPr>
              <a:t>Insp.</a:t>
            </a:r>
          </a:p>
        </p:txBody>
      </p:sp>
      <p:sp>
        <p:nvSpPr>
          <p:cNvPr id="32784" name="Rectangle 25"/>
          <p:cNvSpPr>
            <a:spLocks noChangeArrowheads="1"/>
          </p:cNvSpPr>
          <p:nvPr/>
        </p:nvSpPr>
        <p:spPr bwMode="auto">
          <a:xfrm>
            <a:off x="381000" y="4343400"/>
            <a:ext cx="838200" cy="304800"/>
          </a:xfrm>
          <a:prstGeom prst="rect">
            <a:avLst/>
          </a:prstGeom>
          <a:solidFill>
            <a:schemeClr val="bg1"/>
          </a:solidFill>
          <a:ln w="9525">
            <a:solidFill>
              <a:schemeClr val="bg1"/>
            </a:solidFill>
            <a:miter lim="800000"/>
            <a:headEnd/>
            <a:tailEnd/>
          </a:ln>
        </p:spPr>
        <p:txBody>
          <a:bodyPr wrap="none" anchor="ctr"/>
          <a:lstStyle/>
          <a:p>
            <a:pPr algn="ctr"/>
            <a:r>
              <a:rPr lang="en-US" u="none">
                <a:solidFill>
                  <a:schemeClr val="hlink"/>
                </a:solidFill>
              </a:rPr>
              <a:t>Expir.</a:t>
            </a:r>
          </a:p>
        </p:txBody>
      </p:sp>
      <p:sp>
        <p:nvSpPr>
          <p:cNvPr id="32785" name="Text Box 28"/>
          <p:cNvSpPr txBox="1">
            <a:spLocks noChangeArrowheads="1"/>
          </p:cNvSpPr>
          <p:nvPr/>
        </p:nvSpPr>
        <p:spPr bwMode="auto">
          <a:xfrm>
            <a:off x="609600" y="4191000"/>
            <a:ext cx="647700" cy="304800"/>
          </a:xfrm>
          <a:prstGeom prst="rect">
            <a:avLst/>
          </a:prstGeom>
          <a:noFill/>
          <a:ln w="9525">
            <a:noFill/>
            <a:miter lim="800000"/>
            <a:headEnd/>
            <a:tailEnd/>
          </a:ln>
        </p:spPr>
        <p:txBody>
          <a:bodyPr wrap="none">
            <a:spAutoFit/>
          </a:bodyPr>
          <a:lstStyle/>
          <a:p>
            <a:r>
              <a:rPr lang="en-US" sz="1400" u="none">
                <a:solidFill>
                  <a:srgbClr val="CF33B1"/>
                </a:solidFill>
              </a:rPr>
              <a:t>PCWP</a:t>
            </a:r>
          </a:p>
        </p:txBody>
      </p:sp>
      <p:sp>
        <p:nvSpPr>
          <p:cNvPr id="32786" name="Line 29"/>
          <p:cNvSpPr>
            <a:spLocks noChangeShapeType="1"/>
          </p:cNvSpPr>
          <p:nvPr/>
        </p:nvSpPr>
        <p:spPr bwMode="auto">
          <a:xfrm rot="-7571890">
            <a:off x="838200" y="4114800"/>
            <a:ext cx="190500" cy="114300"/>
          </a:xfrm>
          <a:prstGeom prst="line">
            <a:avLst/>
          </a:prstGeom>
          <a:noFill/>
          <a:ln w="12700">
            <a:solidFill>
              <a:srgbClr val="CF33B1"/>
            </a:solidFill>
            <a:miter lim="800000"/>
            <a:headEnd/>
            <a:tailEnd type="triangle" w="med" len="med"/>
          </a:ln>
        </p:spPr>
        <p:txBody>
          <a:bodyPr wrap="none"/>
          <a:lstStyle/>
          <a:p>
            <a:endParaRPr lang="en-US"/>
          </a:p>
        </p:txBody>
      </p:sp>
      <p:sp>
        <p:nvSpPr>
          <p:cNvPr id="156704" name="Text Box 32"/>
          <p:cNvSpPr txBox="1">
            <a:spLocks noChangeArrowheads="1"/>
          </p:cNvSpPr>
          <p:nvPr/>
        </p:nvSpPr>
        <p:spPr bwMode="auto">
          <a:xfrm>
            <a:off x="762000" y="5486400"/>
            <a:ext cx="7331075" cy="457200"/>
          </a:xfrm>
          <a:prstGeom prst="rect">
            <a:avLst/>
          </a:prstGeom>
          <a:noFill/>
          <a:ln w="9525">
            <a:noFill/>
            <a:miter lim="800000"/>
            <a:headEnd/>
            <a:tailEnd/>
          </a:ln>
        </p:spPr>
        <p:txBody>
          <a:bodyPr wrap="none">
            <a:spAutoFit/>
          </a:bodyPr>
          <a:lstStyle/>
          <a:p>
            <a:r>
              <a:rPr lang="en-US" u="none" dirty="0"/>
              <a:t>Decreased transmitral gradient =&gt;   Transmitral flow</a:t>
            </a:r>
          </a:p>
        </p:txBody>
      </p:sp>
      <p:sp>
        <p:nvSpPr>
          <p:cNvPr id="156705" name="Text Box 33"/>
          <p:cNvSpPr txBox="1">
            <a:spLocks noChangeArrowheads="1"/>
          </p:cNvSpPr>
          <p:nvPr/>
        </p:nvSpPr>
        <p:spPr bwMode="auto">
          <a:xfrm>
            <a:off x="4572000" y="5791200"/>
            <a:ext cx="1081130" cy="584775"/>
          </a:xfrm>
          <a:prstGeom prst="rect">
            <a:avLst/>
          </a:prstGeom>
          <a:noFill/>
          <a:ln w="9525">
            <a:noFill/>
            <a:miter lim="800000"/>
            <a:headEnd/>
            <a:tailEnd/>
          </a:ln>
        </p:spPr>
        <p:txBody>
          <a:bodyPr wrap="none">
            <a:spAutoFit/>
          </a:bodyPr>
          <a:lstStyle/>
          <a:p>
            <a:r>
              <a:rPr lang="en-US" sz="3200" b="1" u="none" dirty="0" smtClean="0">
                <a:solidFill>
                  <a:srgbClr val="CF33B1"/>
                </a:solidFill>
              </a:rPr>
              <a:t>RVSV</a:t>
            </a:r>
            <a:endParaRPr lang="en-US" sz="3200" b="1" u="none" dirty="0">
              <a:solidFill>
                <a:srgbClr val="CF33B1"/>
              </a:solidFill>
            </a:endParaRPr>
          </a:p>
        </p:txBody>
      </p:sp>
      <p:sp>
        <p:nvSpPr>
          <p:cNvPr id="156706" name="Text Box 34"/>
          <p:cNvSpPr txBox="1">
            <a:spLocks noChangeArrowheads="1"/>
          </p:cNvSpPr>
          <p:nvPr/>
        </p:nvSpPr>
        <p:spPr bwMode="auto">
          <a:xfrm>
            <a:off x="1752600" y="5791200"/>
            <a:ext cx="1185517" cy="584775"/>
          </a:xfrm>
          <a:prstGeom prst="rect">
            <a:avLst/>
          </a:prstGeom>
          <a:noFill/>
          <a:ln w="9525">
            <a:noFill/>
            <a:miter lim="800000"/>
            <a:headEnd/>
            <a:tailEnd/>
          </a:ln>
        </p:spPr>
        <p:txBody>
          <a:bodyPr wrap="none">
            <a:spAutoFit/>
          </a:bodyPr>
          <a:lstStyle/>
          <a:p>
            <a:r>
              <a:rPr lang="en-US" sz="3200" b="1" u="none" dirty="0">
                <a:solidFill>
                  <a:schemeClr val="hlink"/>
                </a:solidFill>
              </a:rPr>
              <a:t> LV SV</a:t>
            </a:r>
          </a:p>
        </p:txBody>
      </p:sp>
      <p:sp>
        <p:nvSpPr>
          <p:cNvPr id="24" name="Down Arrow 23"/>
          <p:cNvSpPr/>
          <p:nvPr/>
        </p:nvSpPr>
        <p:spPr>
          <a:xfrm>
            <a:off x="1295400" y="5943600"/>
            <a:ext cx="484632" cy="292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4038600" y="5943600"/>
            <a:ext cx="6096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6704"/>
                                        </p:tgtEl>
                                        <p:attrNameLst>
                                          <p:attrName>style.visibility</p:attrName>
                                        </p:attrNameLst>
                                      </p:cBhvr>
                                      <p:to>
                                        <p:strVal val="visible"/>
                                      </p:to>
                                    </p:set>
                                    <p:animEffect transition="in" filter="dissolve">
                                      <p:cBhvr>
                                        <p:cTn id="7" dur="500"/>
                                        <p:tgtEl>
                                          <p:spTgt spid="15670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6706"/>
                                        </p:tgtEl>
                                        <p:attrNameLst>
                                          <p:attrName>style.visibility</p:attrName>
                                        </p:attrNameLst>
                                      </p:cBhvr>
                                      <p:to>
                                        <p:strVal val="visible"/>
                                      </p:to>
                                    </p:set>
                                    <p:animEffect transition="in" filter="dissolve">
                                      <p:cBhvr>
                                        <p:cTn id="11" dur="500"/>
                                        <p:tgtEl>
                                          <p:spTgt spid="156706"/>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6705"/>
                                        </p:tgtEl>
                                        <p:attrNameLst>
                                          <p:attrName>style.visibility</p:attrName>
                                        </p:attrNameLst>
                                      </p:cBhvr>
                                      <p:to>
                                        <p:strVal val="visible"/>
                                      </p:to>
                                    </p:set>
                                    <p:animEffect transition="in" filter="dissolve">
                                      <p:cBhvr>
                                        <p:cTn id="15" dur="500"/>
                                        <p:tgtEl>
                                          <p:spTgt spid="156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4" grpId="0" autoUpdateAnimBg="0"/>
      <p:bldP spid="156705" grpId="0" autoUpdateAnimBg="0"/>
      <p:bldP spid="15670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dirty="0" smtClean="0"/>
              <a:t>Ventricular Interdependence</a:t>
            </a:r>
            <a:br>
              <a:rPr lang="en-US" dirty="0" smtClean="0"/>
            </a:br>
            <a:r>
              <a:rPr lang="en-US" sz="4000" dirty="0" smtClean="0"/>
              <a:t>CCP</a:t>
            </a:r>
          </a:p>
        </p:txBody>
      </p:sp>
      <p:grpSp>
        <p:nvGrpSpPr>
          <p:cNvPr id="18" name="Group 17"/>
          <p:cNvGrpSpPr/>
          <p:nvPr/>
        </p:nvGrpSpPr>
        <p:grpSpPr>
          <a:xfrm>
            <a:off x="685800" y="1676400"/>
            <a:ext cx="7620000" cy="3963988"/>
            <a:chOff x="1371600" y="2362200"/>
            <a:chExt cx="6934200" cy="3278188"/>
          </a:xfrm>
        </p:grpSpPr>
        <p:pic>
          <p:nvPicPr>
            <p:cNvPr id="22531" name="Picture 3" descr="C:\My Documents\My Pictures\restHiagnoKern4.JPG"/>
            <p:cNvPicPr>
              <a:picLocks noChangeAspect="1" noChangeArrowheads="1"/>
            </p:cNvPicPr>
            <p:nvPr/>
          </p:nvPicPr>
          <p:blipFill>
            <a:blip r:embed="rId3"/>
            <a:srcRect/>
            <a:stretch>
              <a:fillRect/>
            </a:stretch>
          </p:blipFill>
          <p:spPr bwMode="auto">
            <a:xfrm>
              <a:off x="1371600" y="2362200"/>
              <a:ext cx="6878638" cy="3278188"/>
            </a:xfrm>
            <a:prstGeom prst="rect">
              <a:avLst/>
            </a:prstGeom>
            <a:noFill/>
            <a:ln w="9525">
              <a:noFill/>
              <a:miter lim="800000"/>
              <a:headEnd/>
              <a:tailEnd/>
            </a:ln>
          </p:spPr>
        </p:pic>
        <p:sp>
          <p:nvSpPr>
            <p:cNvPr id="22532" name="Line 5"/>
            <p:cNvSpPr>
              <a:spLocks noChangeShapeType="1"/>
            </p:cNvSpPr>
            <p:nvPr/>
          </p:nvSpPr>
          <p:spPr bwMode="auto">
            <a:xfrm>
              <a:off x="3200400" y="4419600"/>
              <a:ext cx="228600" cy="0"/>
            </a:xfrm>
            <a:prstGeom prst="line">
              <a:avLst/>
            </a:prstGeom>
            <a:noFill/>
            <a:ln w="19050">
              <a:solidFill>
                <a:srgbClr val="CF33B1"/>
              </a:solidFill>
              <a:miter lim="800000"/>
              <a:headEnd type="diamond" w="med" len="med"/>
              <a:tailEnd type="diamond" w="med" len="med"/>
            </a:ln>
          </p:spPr>
          <p:txBody>
            <a:bodyPr wrap="none"/>
            <a:lstStyle/>
            <a:p>
              <a:endParaRPr lang="en-US"/>
            </a:p>
          </p:txBody>
        </p:sp>
        <p:sp>
          <p:nvSpPr>
            <p:cNvPr id="22533" name="Line 6"/>
            <p:cNvSpPr>
              <a:spLocks noChangeShapeType="1"/>
            </p:cNvSpPr>
            <p:nvPr/>
          </p:nvSpPr>
          <p:spPr bwMode="auto">
            <a:xfrm>
              <a:off x="3200400" y="3200400"/>
              <a:ext cx="228600" cy="0"/>
            </a:xfrm>
            <a:prstGeom prst="line">
              <a:avLst/>
            </a:prstGeom>
            <a:noFill/>
            <a:ln w="19050">
              <a:solidFill>
                <a:srgbClr val="CF33B1"/>
              </a:solidFill>
              <a:miter lim="800000"/>
              <a:headEnd type="diamond" w="med" len="med"/>
              <a:tailEnd type="diamond" w="med" len="med"/>
            </a:ln>
          </p:spPr>
          <p:txBody>
            <a:bodyPr wrap="none"/>
            <a:lstStyle/>
            <a:p>
              <a:endParaRPr lang="en-US"/>
            </a:p>
          </p:txBody>
        </p:sp>
        <p:sp>
          <p:nvSpPr>
            <p:cNvPr id="22534" name="Line 7"/>
            <p:cNvSpPr>
              <a:spLocks noChangeShapeType="1"/>
            </p:cNvSpPr>
            <p:nvPr/>
          </p:nvSpPr>
          <p:spPr bwMode="auto">
            <a:xfrm>
              <a:off x="3733800" y="3124200"/>
              <a:ext cx="228600" cy="0"/>
            </a:xfrm>
            <a:prstGeom prst="line">
              <a:avLst/>
            </a:prstGeom>
            <a:noFill/>
            <a:ln w="19050">
              <a:solidFill>
                <a:schemeClr val="hlink"/>
              </a:solidFill>
              <a:miter lim="800000"/>
              <a:headEnd type="diamond" w="med" len="med"/>
              <a:tailEnd type="diamond" w="med" len="med"/>
            </a:ln>
          </p:spPr>
          <p:txBody>
            <a:bodyPr wrap="none"/>
            <a:lstStyle/>
            <a:p>
              <a:endParaRPr lang="en-US"/>
            </a:p>
          </p:txBody>
        </p:sp>
        <p:sp>
          <p:nvSpPr>
            <p:cNvPr id="22535" name="Line 8"/>
            <p:cNvSpPr>
              <a:spLocks noChangeShapeType="1"/>
            </p:cNvSpPr>
            <p:nvPr/>
          </p:nvSpPr>
          <p:spPr bwMode="auto">
            <a:xfrm>
              <a:off x="3733800" y="4724400"/>
              <a:ext cx="228600" cy="0"/>
            </a:xfrm>
            <a:prstGeom prst="line">
              <a:avLst/>
            </a:prstGeom>
            <a:noFill/>
            <a:ln w="19050">
              <a:solidFill>
                <a:schemeClr val="hlink"/>
              </a:solidFill>
              <a:miter lim="800000"/>
              <a:headEnd type="diamond" w="med" len="med"/>
              <a:tailEnd type="diamond" w="med" len="med"/>
            </a:ln>
          </p:spPr>
          <p:txBody>
            <a:bodyPr wrap="none"/>
            <a:lstStyle/>
            <a:p>
              <a:endParaRPr lang="en-US"/>
            </a:p>
          </p:txBody>
        </p:sp>
        <p:sp>
          <p:nvSpPr>
            <p:cNvPr id="22536" name="Rectangle 9"/>
            <p:cNvSpPr>
              <a:spLocks noChangeArrowheads="1"/>
            </p:cNvSpPr>
            <p:nvPr/>
          </p:nvSpPr>
          <p:spPr bwMode="auto">
            <a:xfrm>
              <a:off x="2819400" y="5334000"/>
              <a:ext cx="762000" cy="228600"/>
            </a:xfrm>
            <a:prstGeom prst="rect">
              <a:avLst/>
            </a:prstGeom>
            <a:solidFill>
              <a:schemeClr val="bg1"/>
            </a:solidFill>
            <a:ln w="9525">
              <a:solidFill>
                <a:schemeClr val="bg1"/>
              </a:solidFill>
              <a:miter lim="800000"/>
              <a:headEnd/>
              <a:tailEnd/>
            </a:ln>
          </p:spPr>
          <p:txBody>
            <a:bodyPr wrap="none" anchor="ctr"/>
            <a:lstStyle/>
            <a:p>
              <a:pPr algn="ctr"/>
              <a:r>
                <a:rPr lang="en-US" sz="1800" u="none">
                  <a:solidFill>
                    <a:srgbClr val="CF33B1"/>
                  </a:solidFill>
                </a:rPr>
                <a:t>Insp</a:t>
              </a:r>
            </a:p>
          </p:txBody>
        </p:sp>
        <p:sp>
          <p:nvSpPr>
            <p:cNvPr id="22537" name="Rectangle 11"/>
            <p:cNvSpPr>
              <a:spLocks noChangeArrowheads="1"/>
            </p:cNvSpPr>
            <p:nvPr/>
          </p:nvSpPr>
          <p:spPr bwMode="auto">
            <a:xfrm>
              <a:off x="3657600" y="5334000"/>
              <a:ext cx="838200" cy="228600"/>
            </a:xfrm>
            <a:prstGeom prst="rect">
              <a:avLst/>
            </a:prstGeom>
            <a:solidFill>
              <a:schemeClr val="bg1"/>
            </a:solidFill>
            <a:ln w="9525">
              <a:solidFill>
                <a:schemeClr val="bg1"/>
              </a:solidFill>
              <a:miter lim="800000"/>
              <a:headEnd/>
              <a:tailEnd/>
            </a:ln>
          </p:spPr>
          <p:txBody>
            <a:bodyPr wrap="none" anchor="ctr"/>
            <a:lstStyle/>
            <a:p>
              <a:pPr algn="ctr"/>
              <a:r>
                <a:rPr lang="en-US" sz="1800" u="none" dirty="0" err="1">
                  <a:solidFill>
                    <a:schemeClr val="hlink"/>
                  </a:solidFill>
                </a:rPr>
                <a:t>Expir</a:t>
              </a:r>
              <a:endParaRPr lang="en-US" sz="1800" u="none" dirty="0">
                <a:solidFill>
                  <a:schemeClr val="hlink"/>
                </a:solidFill>
              </a:endParaRPr>
            </a:p>
          </p:txBody>
        </p:sp>
        <p:sp>
          <p:nvSpPr>
            <p:cNvPr id="22538" name="Line 13"/>
            <p:cNvSpPr>
              <a:spLocks noChangeShapeType="1"/>
            </p:cNvSpPr>
            <p:nvPr/>
          </p:nvSpPr>
          <p:spPr bwMode="auto">
            <a:xfrm>
              <a:off x="2819400" y="5257800"/>
              <a:ext cx="685800" cy="0"/>
            </a:xfrm>
            <a:prstGeom prst="line">
              <a:avLst/>
            </a:prstGeom>
            <a:noFill/>
            <a:ln w="28575">
              <a:solidFill>
                <a:srgbClr val="CF33B1"/>
              </a:solidFill>
              <a:miter lim="800000"/>
              <a:headEnd type="oval" w="med" len="med"/>
              <a:tailEnd type="triangle" w="med" len="med"/>
            </a:ln>
          </p:spPr>
          <p:txBody>
            <a:bodyPr wrap="none"/>
            <a:lstStyle/>
            <a:p>
              <a:endParaRPr lang="en-US"/>
            </a:p>
          </p:txBody>
        </p:sp>
        <p:sp>
          <p:nvSpPr>
            <p:cNvPr id="22539" name="Line 14"/>
            <p:cNvSpPr>
              <a:spLocks noChangeShapeType="1"/>
            </p:cNvSpPr>
            <p:nvPr/>
          </p:nvSpPr>
          <p:spPr bwMode="auto">
            <a:xfrm>
              <a:off x="3657600" y="5257800"/>
              <a:ext cx="685800" cy="0"/>
            </a:xfrm>
            <a:prstGeom prst="line">
              <a:avLst/>
            </a:prstGeom>
            <a:noFill/>
            <a:ln w="28575">
              <a:solidFill>
                <a:schemeClr val="hlink"/>
              </a:solidFill>
              <a:miter lim="800000"/>
              <a:headEnd type="oval" w="med" len="med"/>
              <a:tailEnd type="triangle" w="med" len="med"/>
            </a:ln>
          </p:spPr>
          <p:txBody>
            <a:bodyPr wrap="none"/>
            <a:lstStyle/>
            <a:p>
              <a:endParaRPr lang="en-US"/>
            </a:p>
          </p:txBody>
        </p:sp>
        <p:sp>
          <p:nvSpPr>
            <p:cNvPr id="22540" name="Line 16"/>
            <p:cNvSpPr>
              <a:spLocks noChangeShapeType="1"/>
            </p:cNvSpPr>
            <p:nvPr/>
          </p:nvSpPr>
          <p:spPr bwMode="auto">
            <a:xfrm>
              <a:off x="6705600" y="4876800"/>
              <a:ext cx="0" cy="304800"/>
            </a:xfrm>
            <a:prstGeom prst="line">
              <a:avLst/>
            </a:prstGeom>
            <a:noFill/>
            <a:ln w="28575">
              <a:solidFill>
                <a:schemeClr val="hlink"/>
              </a:solidFill>
              <a:miter lim="800000"/>
              <a:headEnd/>
              <a:tailEnd/>
            </a:ln>
          </p:spPr>
          <p:txBody>
            <a:bodyPr wrap="none"/>
            <a:lstStyle/>
            <a:p>
              <a:endParaRPr lang="en-US"/>
            </a:p>
          </p:txBody>
        </p:sp>
        <p:sp>
          <p:nvSpPr>
            <p:cNvPr id="22541" name="Line 18"/>
            <p:cNvSpPr>
              <a:spLocks noChangeShapeType="1"/>
            </p:cNvSpPr>
            <p:nvPr/>
          </p:nvSpPr>
          <p:spPr bwMode="auto">
            <a:xfrm>
              <a:off x="5715000" y="5029200"/>
              <a:ext cx="0" cy="152400"/>
            </a:xfrm>
            <a:prstGeom prst="line">
              <a:avLst/>
            </a:prstGeom>
            <a:noFill/>
            <a:ln w="28575">
              <a:solidFill>
                <a:schemeClr val="hlink"/>
              </a:solidFill>
              <a:miter lim="800000"/>
              <a:headEnd/>
              <a:tailEnd/>
            </a:ln>
          </p:spPr>
          <p:txBody>
            <a:bodyPr wrap="none"/>
            <a:lstStyle/>
            <a:p>
              <a:endParaRPr lang="en-US"/>
            </a:p>
          </p:txBody>
        </p:sp>
        <p:sp>
          <p:nvSpPr>
            <p:cNvPr id="22542" name="Rectangle 19"/>
            <p:cNvSpPr>
              <a:spLocks noChangeArrowheads="1"/>
            </p:cNvSpPr>
            <p:nvPr/>
          </p:nvSpPr>
          <p:spPr bwMode="auto">
            <a:xfrm>
              <a:off x="5105400" y="2362200"/>
              <a:ext cx="3200400" cy="3276601"/>
            </a:xfrm>
            <a:prstGeom prst="rect">
              <a:avLst/>
            </a:prstGeom>
            <a:solidFill>
              <a:schemeClr val="bg1"/>
            </a:solidFill>
            <a:ln w="9525">
              <a:solidFill>
                <a:schemeClr val="bg1"/>
              </a:solidFill>
              <a:miter lim="800000"/>
              <a:headEnd/>
              <a:tailEnd/>
            </a:ln>
          </p:spPr>
          <p:txBody>
            <a:bodyPr wrap="none" anchor="ctr"/>
            <a:lstStyle/>
            <a:p>
              <a:pPr algn="ctr"/>
              <a:endParaRPr lang="en-US" u="none"/>
            </a:p>
          </p:txBody>
        </p:sp>
        <p:sp>
          <p:nvSpPr>
            <p:cNvPr id="22543" name="Text Box 21"/>
            <p:cNvSpPr txBox="1">
              <a:spLocks noChangeArrowheads="1"/>
            </p:cNvSpPr>
            <p:nvPr/>
          </p:nvSpPr>
          <p:spPr bwMode="auto">
            <a:xfrm>
              <a:off x="5638800" y="2971800"/>
              <a:ext cx="2370138" cy="641350"/>
            </a:xfrm>
            <a:prstGeom prst="rect">
              <a:avLst/>
            </a:prstGeom>
            <a:noFill/>
            <a:ln w="9525">
              <a:noFill/>
              <a:miter lim="800000"/>
              <a:headEnd/>
              <a:tailEnd/>
            </a:ln>
          </p:spPr>
          <p:txBody>
            <a:bodyPr wrap="none">
              <a:spAutoFit/>
            </a:bodyPr>
            <a:lstStyle/>
            <a:p>
              <a:r>
                <a:rPr lang="en-US" sz="1800" u="none" dirty="0"/>
                <a:t>Hatle LK, et. al.</a:t>
              </a:r>
            </a:p>
            <a:p>
              <a:r>
                <a:rPr lang="en-US" sz="1800" u="none" dirty="0"/>
                <a:t>Circ. 1989;79357-370</a:t>
              </a:r>
            </a:p>
          </p:txBody>
        </p:sp>
        <p:sp>
          <p:nvSpPr>
            <p:cNvPr id="22545" name="Text Box 23"/>
            <p:cNvSpPr txBox="1">
              <a:spLocks noChangeArrowheads="1"/>
            </p:cNvSpPr>
            <p:nvPr/>
          </p:nvSpPr>
          <p:spPr bwMode="auto">
            <a:xfrm>
              <a:off x="5185410" y="3811587"/>
              <a:ext cx="2867067" cy="830997"/>
            </a:xfrm>
            <a:prstGeom prst="rect">
              <a:avLst/>
            </a:prstGeom>
            <a:noFill/>
            <a:ln w="9525">
              <a:noFill/>
              <a:miter lim="800000"/>
              <a:headEnd/>
              <a:tailEnd/>
            </a:ln>
          </p:spPr>
          <p:txBody>
            <a:bodyPr wrap="none">
              <a:spAutoFit/>
            </a:bodyPr>
            <a:lstStyle/>
            <a:p>
              <a:r>
                <a:rPr lang="en-US" sz="2400" b="1" i="1" u="none" dirty="0">
                  <a:latin typeface="+mj-lt"/>
                </a:rPr>
                <a:t>Ventricular Pressures</a:t>
              </a:r>
            </a:p>
            <a:p>
              <a:r>
                <a:rPr lang="en-US" sz="2400" b="1" i="1" u="none" dirty="0">
                  <a:latin typeface="+mj-lt"/>
                </a:rPr>
                <a:t>Are </a:t>
              </a:r>
              <a:r>
                <a:rPr lang="en-US" sz="2400" b="1" i="1" dirty="0">
                  <a:latin typeface="+mj-lt"/>
                </a:rPr>
                <a:t>DISCORDANT</a:t>
              </a:r>
            </a:p>
          </p:txBody>
        </p:sp>
      </p:grpSp>
      <p:sp>
        <p:nvSpPr>
          <p:cNvPr id="17" name="Rectangle 16"/>
          <p:cNvSpPr/>
          <p:nvPr/>
        </p:nvSpPr>
        <p:spPr>
          <a:xfrm>
            <a:off x="914400" y="5638800"/>
            <a:ext cx="7086600" cy="1200329"/>
          </a:xfrm>
          <a:prstGeom prst="rect">
            <a:avLst/>
          </a:prstGeom>
        </p:spPr>
        <p:txBody>
          <a:bodyPr wrap="square">
            <a:spAutoFit/>
          </a:bodyPr>
          <a:lstStyle/>
          <a:p>
            <a:pPr algn="just"/>
            <a:r>
              <a:rPr lang="en-US" sz="2400" dirty="0" smtClean="0"/>
              <a:t>RV systolic pressure increases with inspiration while LV systolic pressure is decreasing. Opposite changes are seen during expiration</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lumMod val="60000"/>
                    <a:lumOff val="40000"/>
                  </a:schemeClr>
                </a:solidFill>
              </a:rPr>
              <a:t>Ventricular interdependence</a:t>
            </a:r>
            <a:endParaRPr lang="en-US" dirty="0"/>
          </a:p>
        </p:txBody>
      </p:sp>
      <p:sp>
        <p:nvSpPr>
          <p:cNvPr id="4" name="Content Placeholder 3"/>
          <p:cNvSpPr>
            <a:spLocks noGrp="1"/>
          </p:cNvSpPr>
          <p:nvPr>
            <p:ph idx="1"/>
          </p:nvPr>
        </p:nvSpPr>
        <p:spPr/>
        <p:txBody>
          <a:bodyPr/>
          <a:lstStyle/>
          <a:p>
            <a:pPr>
              <a:buNone/>
            </a:pPr>
            <a:r>
              <a:rPr lang="en-US" dirty="0" smtClean="0"/>
              <a:t>These measurements are only possible using </a:t>
            </a:r>
          </a:p>
          <a:p>
            <a:pPr>
              <a:buNone/>
            </a:pPr>
            <a:r>
              <a:rPr lang="en-US" dirty="0" smtClean="0"/>
              <a:t>High-fidelity micro manometer systems (not a</a:t>
            </a:r>
          </a:p>
          <a:p>
            <a:pPr>
              <a:buNone/>
            </a:pPr>
            <a:r>
              <a:rPr lang="en-US" dirty="0" smtClean="0"/>
              <a:t>common practice)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60000"/>
                    <a:lumOff val="40000"/>
                  </a:schemeClr>
                </a:solidFill>
              </a:rPr>
              <a:t>Ventricular interdependence</a:t>
            </a:r>
            <a:endParaRPr lang="en-US" dirty="0"/>
          </a:p>
        </p:txBody>
      </p:sp>
      <p:sp>
        <p:nvSpPr>
          <p:cNvPr id="3" name="Content Placeholder 2"/>
          <p:cNvSpPr>
            <a:spLocks noGrp="1"/>
          </p:cNvSpPr>
          <p:nvPr>
            <p:ph idx="1"/>
          </p:nvPr>
        </p:nvSpPr>
        <p:spPr/>
        <p:txBody>
          <a:bodyPr/>
          <a:lstStyle/>
          <a:p>
            <a:r>
              <a:rPr lang="en-US" dirty="0" smtClean="0"/>
              <a:t>Use of a novel "systolic area index" ratio (right ventricular to left ventricular systolic pressure-time area during inspiration versus expiration) that estimated enhanced ventricular interdependence had a sensitivity of 97 percent and a predictive accuracy of 100 percent for the identification of patients with surgically documented constrictive pericarditis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Ventricular interdependence</a:t>
            </a:r>
            <a:br>
              <a:rPr lang="en-US" dirty="0" smtClean="0">
                <a:solidFill>
                  <a:schemeClr val="tx2">
                    <a:lumMod val="60000"/>
                    <a:lumOff val="40000"/>
                  </a:schemeClr>
                </a:solidFill>
              </a:rPr>
            </a:br>
            <a:r>
              <a:rPr lang="en-US" dirty="0" smtClean="0">
                <a:solidFill>
                  <a:schemeClr val="tx2">
                    <a:lumMod val="60000"/>
                    <a:lumOff val="40000"/>
                  </a:schemeClr>
                </a:solidFill>
              </a:rPr>
              <a:t> </a:t>
            </a:r>
            <a:r>
              <a:rPr lang="en-US" sz="3100" dirty="0" smtClean="0"/>
              <a:t>M Mode evaluation</a:t>
            </a:r>
            <a:endParaRPr lang="en-US" sz="3100" dirty="0"/>
          </a:p>
        </p:txBody>
      </p:sp>
      <p:pic>
        <p:nvPicPr>
          <p:cNvPr id="124930" name="Picture 2"/>
          <p:cNvPicPr>
            <a:picLocks noGrp="1" noChangeAspect="1" noChangeArrowheads="1"/>
          </p:cNvPicPr>
          <p:nvPr>
            <p:ph idx="1"/>
          </p:nvPr>
        </p:nvPicPr>
        <p:blipFill>
          <a:blip r:embed="rId3"/>
          <a:srcRect l="29026" t="13469" r="6875" b="7401"/>
          <a:stretch>
            <a:fillRect/>
          </a:stretch>
        </p:blipFill>
        <p:spPr bwMode="auto">
          <a:xfrm>
            <a:off x="0" y="1447800"/>
            <a:ext cx="9144000" cy="5410200"/>
          </a:xfrm>
          <a:prstGeom prst="rect">
            <a:avLst/>
          </a:prstGeom>
          <a:noFill/>
          <a:ln w="9525">
            <a:noFill/>
            <a:miter lim="800000"/>
            <a:headEnd/>
            <a:tailEnd/>
          </a:ln>
          <a:effectLst/>
        </p:spPr>
      </p:pic>
      <p:sp>
        <p:nvSpPr>
          <p:cNvPr id="4" name="Oval 3"/>
          <p:cNvSpPr/>
          <p:nvPr/>
        </p:nvSpPr>
        <p:spPr>
          <a:xfrm>
            <a:off x="2057400" y="5562600"/>
            <a:ext cx="6172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Ventricular interdependence </a:t>
            </a:r>
            <a:br>
              <a:rPr lang="en-US" dirty="0" smtClean="0">
                <a:solidFill>
                  <a:schemeClr val="tx2">
                    <a:lumMod val="60000"/>
                    <a:lumOff val="40000"/>
                  </a:schemeClr>
                </a:solidFill>
              </a:rPr>
            </a:br>
            <a:r>
              <a:rPr lang="en-US" sz="4000" dirty="0" smtClean="0"/>
              <a:t>Doppler assessment</a:t>
            </a:r>
            <a:endParaRPr lang="en-US" sz="4000" dirty="0"/>
          </a:p>
        </p:txBody>
      </p:sp>
      <p:pic>
        <p:nvPicPr>
          <p:cNvPr id="92162" name="Picture 2"/>
          <p:cNvPicPr>
            <a:picLocks noGrp="1" noChangeAspect="1" noChangeArrowheads="1"/>
          </p:cNvPicPr>
          <p:nvPr>
            <p:ph idx="1"/>
          </p:nvPr>
        </p:nvPicPr>
        <p:blipFill>
          <a:blip r:embed="rId3"/>
          <a:srcRect l="10102" t="45458" r="6559" b="20870"/>
          <a:stretch>
            <a:fillRect/>
          </a:stretch>
        </p:blipFill>
        <p:spPr bwMode="auto">
          <a:xfrm>
            <a:off x="99060" y="1600200"/>
            <a:ext cx="9044940" cy="3276600"/>
          </a:xfrm>
          <a:prstGeom prst="rect">
            <a:avLst/>
          </a:prstGeom>
          <a:noFill/>
          <a:ln w="9525">
            <a:noFill/>
            <a:miter lim="800000"/>
            <a:headEnd/>
            <a:tailEnd/>
          </a:ln>
          <a:effectLst/>
        </p:spPr>
      </p:pic>
      <p:sp>
        <p:nvSpPr>
          <p:cNvPr id="4" name="TextBox 3"/>
          <p:cNvSpPr txBox="1"/>
          <p:nvPr/>
        </p:nvSpPr>
        <p:spPr>
          <a:xfrm>
            <a:off x="533400" y="5181600"/>
            <a:ext cx="6553200" cy="1077218"/>
          </a:xfrm>
          <a:prstGeom prst="rect">
            <a:avLst/>
          </a:prstGeom>
          <a:noFill/>
        </p:spPr>
        <p:txBody>
          <a:bodyPr wrap="square" rtlCol="0">
            <a:spAutoFit/>
          </a:bodyPr>
          <a:lstStyle/>
          <a:p>
            <a:r>
              <a:rPr lang="en-US" sz="3200" b="1" dirty="0" smtClean="0"/>
              <a:t>NO significant respiratory variation in RCM</a:t>
            </a:r>
            <a:endParaRPr lang="en-US" sz="32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Grp="1" noChangeAspect="1" noChangeArrowheads="1"/>
          </p:cNvPicPr>
          <p:nvPr>
            <p:ph idx="1"/>
          </p:nvPr>
        </p:nvPicPr>
        <p:blipFill>
          <a:blip r:embed="rId3"/>
          <a:srcRect l="41161" t="28622" r="12119" b="9084"/>
          <a:stretch>
            <a:fillRect/>
          </a:stretch>
        </p:blipFill>
        <p:spPr bwMode="auto">
          <a:xfrm>
            <a:off x="0" y="0"/>
            <a:ext cx="5334000" cy="4343400"/>
          </a:xfrm>
          <a:prstGeom prst="rect">
            <a:avLst/>
          </a:prstGeom>
          <a:noFill/>
          <a:ln w="9525">
            <a:noFill/>
            <a:miter lim="800000"/>
            <a:headEnd/>
            <a:tailEnd/>
          </a:ln>
          <a:effectLst/>
        </p:spPr>
      </p:pic>
      <p:pic>
        <p:nvPicPr>
          <p:cNvPr id="5" name="Picture 2"/>
          <p:cNvPicPr>
            <a:picLocks noChangeAspect="1" noChangeArrowheads="1"/>
          </p:cNvPicPr>
          <p:nvPr/>
        </p:nvPicPr>
        <p:blipFill>
          <a:blip r:embed="rId4"/>
          <a:srcRect l="42424" t="21887" r="9593" b="46124"/>
          <a:stretch>
            <a:fillRect/>
          </a:stretch>
        </p:blipFill>
        <p:spPr bwMode="auto">
          <a:xfrm>
            <a:off x="228600" y="4267200"/>
            <a:ext cx="5410200" cy="2209800"/>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l="41161" t="52193" r="9593" b="22553"/>
          <a:stretch>
            <a:fillRect/>
          </a:stretch>
        </p:blipFill>
        <p:spPr bwMode="auto">
          <a:xfrm>
            <a:off x="5334000" y="3886200"/>
            <a:ext cx="3810000"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Doppler assessment </a:t>
            </a:r>
            <a:br>
              <a:rPr lang="en-US" dirty="0" smtClean="0"/>
            </a:br>
            <a:r>
              <a:rPr lang="en-US" dirty="0" smtClean="0"/>
              <a:t>Parameters </a:t>
            </a:r>
            <a:endParaRPr lang="en-US" dirty="0"/>
          </a:p>
        </p:txBody>
      </p:sp>
      <p:sp>
        <p:nvSpPr>
          <p:cNvPr id="3" name="Content Placeholder 2"/>
          <p:cNvSpPr>
            <a:spLocks noGrp="1"/>
          </p:cNvSpPr>
          <p:nvPr>
            <p:ph idx="1"/>
          </p:nvPr>
        </p:nvSpPr>
        <p:spPr/>
        <p:txBody>
          <a:bodyPr/>
          <a:lstStyle/>
          <a:p>
            <a:r>
              <a:rPr lang="en-US" dirty="0" smtClean="0"/>
              <a:t>Mitral valve E velocity</a:t>
            </a:r>
          </a:p>
          <a:p>
            <a:r>
              <a:rPr lang="en-US" dirty="0" smtClean="0"/>
              <a:t>LV isovolumetric relaxation time</a:t>
            </a:r>
          </a:p>
          <a:p>
            <a:r>
              <a:rPr lang="en-US" dirty="0" smtClean="0"/>
              <a:t>Pulmonary vein inflow velocity</a:t>
            </a:r>
          </a:p>
          <a:p>
            <a:r>
              <a:rPr lang="en-US" dirty="0" smtClean="0"/>
              <a:t>Hepatic vein velocity</a:t>
            </a:r>
          </a:p>
          <a:p>
            <a:r>
              <a:rPr lang="en-US" dirty="0" smtClean="0"/>
              <a:t>Tricuspid inflow velocity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constrictive pericarditis</a:t>
            </a:r>
            <a:endParaRPr lang="en-US" dirty="0"/>
          </a:p>
        </p:txBody>
      </p:sp>
      <p:sp>
        <p:nvSpPr>
          <p:cNvPr id="3" name="Content Placeholder 2"/>
          <p:cNvSpPr>
            <a:spLocks noGrp="1"/>
          </p:cNvSpPr>
          <p:nvPr>
            <p:ph idx="1"/>
          </p:nvPr>
        </p:nvSpPr>
        <p:spPr/>
        <p:txBody>
          <a:bodyPr>
            <a:normAutofit/>
          </a:bodyPr>
          <a:lstStyle/>
          <a:p>
            <a:r>
              <a:rPr lang="en-US" dirty="0" smtClean="0"/>
              <a:t>White described a “chronic fibrous or callous thickening of the wall of the pericardial sac that is so contracted that the </a:t>
            </a:r>
            <a:r>
              <a:rPr lang="en-US" b="1" dirty="0" smtClean="0"/>
              <a:t>normal diastolic filling of the heart is prevented </a:t>
            </a:r>
            <a:r>
              <a:rPr lang="en-US" dirty="0" smtClean="0"/>
              <a:t>. . . There may or </a:t>
            </a:r>
            <a:r>
              <a:rPr lang="en-US" b="1" dirty="0" smtClean="0"/>
              <a:t>may not be calcification </a:t>
            </a:r>
            <a:r>
              <a:rPr lang="en-US" dirty="0" smtClean="0"/>
              <a:t>. . . Parietal pericardium or </a:t>
            </a:r>
            <a:r>
              <a:rPr lang="en-US" dirty="0" err="1" smtClean="0"/>
              <a:t>epicardium</a:t>
            </a:r>
            <a:r>
              <a:rPr lang="en-US" dirty="0" smtClean="0"/>
              <a:t> may be preponderantly involved . . . one area may be involved, other areas free . . . Associated heart disease is extremely rare”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chemeClr val="tx2">
                    <a:lumMod val="60000"/>
                    <a:lumOff val="40000"/>
                  </a:schemeClr>
                </a:solidFill>
              </a:rPr>
              <a:t>Ventricular interdependence </a:t>
            </a:r>
            <a:br>
              <a:rPr lang="en-US" dirty="0" smtClean="0">
                <a:solidFill>
                  <a:schemeClr val="tx2">
                    <a:lumMod val="60000"/>
                    <a:lumOff val="40000"/>
                  </a:schemeClr>
                </a:solidFill>
              </a:rPr>
            </a:br>
            <a:r>
              <a:rPr lang="en-US" dirty="0" smtClean="0"/>
              <a:t>Doppler assessment</a:t>
            </a:r>
            <a:endParaRPr lang="en-US" dirty="0"/>
          </a:p>
        </p:txBody>
      </p:sp>
      <p:sp>
        <p:nvSpPr>
          <p:cNvPr id="4" name="Content Placeholder 3"/>
          <p:cNvSpPr>
            <a:spLocks noGrp="1"/>
          </p:cNvSpPr>
          <p:nvPr>
            <p:ph idx="1"/>
          </p:nvPr>
        </p:nvSpPr>
        <p:spPr/>
        <p:txBody>
          <a:bodyPr>
            <a:normAutofit/>
          </a:bodyPr>
          <a:lstStyle/>
          <a:p>
            <a:r>
              <a:rPr lang="en-US" dirty="0" smtClean="0"/>
              <a:t>RCM and normal subjects - Minimal respiratory variation (mean &lt; 5%), with no individual showing a greater than 15%</a:t>
            </a:r>
          </a:p>
          <a:p>
            <a:r>
              <a:rPr lang="en-US" dirty="0" smtClean="0"/>
              <a:t>CCP - Marked respiratory variation (mean &gt;30%), no individuals showed less than 25% difference in MV inflow velocity and IVRT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868362"/>
          </a:xfrm>
        </p:spPr>
        <p:txBody>
          <a:bodyPr/>
          <a:lstStyle/>
          <a:p>
            <a:pPr eaLnBrk="1" hangingPunct="1"/>
            <a:r>
              <a:rPr lang="en-US" dirty="0" smtClean="0"/>
              <a:t>Constriction Doppler</a:t>
            </a:r>
          </a:p>
        </p:txBody>
      </p:sp>
      <p:pic>
        <p:nvPicPr>
          <p:cNvPr id="45059" name="Picture 4" descr="C:\My Documents\My Pictures\restOh188C.JPG"/>
          <p:cNvPicPr>
            <a:picLocks noChangeAspect="1" noChangeArrowheads="1"/>
          </p:cNvPicPr>
          <p:nvPr/>
        </p:nvPicPr>
        <p:blipFill>
          <a:blip r:embed="rId3"/>
          <a:srcRect/>
          <a:stretch>
            <a:fillRect/>
          </a:stretch>
        </p:blipFill>
        <p:spPr bwMode="auto">
          <a:xfrm>
            <a:off x="228600" y="1066800"/>
            <a:ext cx="8382000" cy="5496000"/>
          </a:xfrm>
          <a:prstGeom prst="rect">
            <a:avLst/>
          </a:prstGeom>
          <a:noFill/>
          <a:ln w="9525">
            <a:noFill/>
            <a:miter lim="800000"/>
            <a:headEnd/>
            <a:tailEnd/>
          </a:ln>
        </p:spPr>
      </p:pic>
      <p:sp>
        <p:nvSpPr>
          <p:cNvPr id="45060" name="Line 5"/>
          <p:cNvSpPr>
            <a:spLocks noChangeShapeType="1"/>
          </p:cNvSpPr>
          <p:nvPr/>
        </p:nvSpPr>
        <p:spPr bwMode="auto">
          <a:xfrm flipH="1" flipV="1">
            <a:off x="3124200" y="2971800"/>
            <a:ext cx="76200" cy="533400"/>
          </a:xfrm>
          <a:prstGeom prst="line">
            <a:avLst/>
          </a:prstGeom>
          <a:noFill/>
          <a:ln w="38100">
            <a:solidFill>
              <a:schemeClr val="hlink"/>
            </a:solidFill>
            <a:miter lim="800000"/>
            <a:headEnd type="triangle" w="med" len="med"/>
            <a:tailEnd/>
          </a:ln>
        </p:spPr>
        <p:txBody>
          <a:bodyPr wrap="none"/>
          <a:lstStyle/>
          <a:p>
            <a:endParaRPr lang="en-US"/>
          </a:p>
        </p:txBody>
      </p:sp>
      <p:sp>
        <p:nvSpPr>
          <p:cNvPr id="45061" name="Line 6"/>
          <p:cNvSpPr>
            <a:spLocks noChangeShapeType="1"/>
          </p:cNvSpPr>
          <p:nvPr/>
        </p:nvSpPr>
        <p:spPr bwMode="auto">
          <a:xfrm flipV="1">
            <a:off x="4267200" y="2743200"/>
            <a:ext cx="1524000" cy="304800"/>
          </a:xfrm>
          <a:prstGeom prst="line">
            <a:avLst/>
          </a:prstGeom>
          <a:noFill/>
          <a:ln w="28575">
            <a:solidFill>
              <a:schemeClr val="hlink"/>
            </a:solidFill>
            <a:miter lim="800000"/>
            <a:headEnd type="triangle" w="med" len="med"/>
            <a:tailEnd/>
          </a:ln>
        </p:spPr>
        <p:txBody>
          <a:bodyPr wrap="none"/>
          <a:lstStyle/>
          <a:p>
            <a:endParaRPr lang="en-US"/>
          </a:p>
        </p:txBody>
      </p:sp>
      <p:sp>
        <p:nvSpPr>
          <p:cNvPr id="45062" name="Rectangle 7"/>
          <p:cNvSpPr>
            <a:spLocks noChangeArrowheads="1"/>
          </p:cNvSpPr>
          <p:nvPr/>
        </p:nvSpPr>
        <p:spPr bwMode="auto">
          <a:xfrm>
            <a:off x="3505200" y="5029200"/>
            <a:ext cx="1524000" cy="304800"/>
          </a:xfrm>
          <a:prstGeom prst="rect">
            <a:avLst/>
          </a:prstGeom>
          <a:solidFill>
            <a:schemeClr val="bg1"/>
          </a:solidFill>
          <a:ln w="9525">
            <a:solidFill>
              <a:schemeClr val="bg1"/>
            </a:solidFill>
            <a:miter lim="800000"/>
            <a:headEnd/>
            <a:tailEnd/>
          </a:ln>
        </p:spPr>
        <p:txBody>
          <a:bodyPr wrap="none" anchor="ctr"/>
          <a:lstStyle/>
          <a:p>
            <a:pPr algn="ctr"/>
            <a:r>
              <a:rPr lang="en-US" b="1" u="none">
                <a:solidFill>
                  <a:schemeClr val="hlink"/>
                </a:solidFill>
              </a:rPr>
              <a:t>Inspiration</a:t>
            </a:r>
          </a:p>
        </p:txBody>
      </p:sp>
      <p:sp>
        <p:nvSpPr>
          <p:cNvPr id="195593" name="Rectangle 9"/>
          <p:cNvSpPr>
            <a:spLocks noChangeArrowheads="1"/>
          </p:cNvSpPr>
          <p:nvPr/>
        </p:nvSpPr>
        <p:spPr bwMode="auto">
          <a:xfrm>
            <a:off x="5715000" y="5029200"/>
            <a:ext cx="1295400" cy="228600"/>
          </a:xfrm>
          <a:prstGeom prst="rect">
            <a:avLst/>
          </a:prstGeom>
          <a:solidFill>
            <a:schemeClr val="bg1"/>
          </a:solidFill>
          <a:ln w="9525">
            <a:solidFill>
              <a:schemeClr val="bg1"/>
            </a:solidFill>
            <a:miter lim="800000"/>
            <a:headEnd/>
            <a:tailEnd/>
          </a:ln>
        </p:spPr>
        <p:txBody>
          <a:bodyPr wrap="none" anchor="ctr"/>
          <a:lstStyle/>
          <a:p>
            <a:pPr algn="ctr"/>
            <a:r>
              <a:rPr lang="en-US" b="1" u="none">
                <a:solidFill>
                  <a:srgbClr val="CF33B1"/>
                </a:solidFill>
              </a:rPr>
              <a:t>Expiration</a:t>
            </a:r>
          </a:p>
        </p:txBody>
      </p:sp>
      <p:sp>
        <p:nvSpPr>
          <p:cNvPr id="195595" name="Line 11"/>
          <p:cNvSpPr>
            <a:spLocks noChangeShapeType="1"/>
          </p:cNvSpPr>
          <p:nvPr/>
        </p:nvSpPr>
        <p:spPr bwMode="auto">
          <a:xfrm>
            <a:off x="4267200" y="2743200"/>
            <a:ext cx="1066800" cy="685800"/>
          </a:xfrm>
          <a:prstGeom prst="line">
            <a:avLst/>
          </a:prstGeom>
          <a:noFill/>
          <a:ln w="28575">
            <a:solidFill>
              <a:srgbClr val="CF33B1"/>
            </a:solidFill>
            <a:miter lim="800000"/>
            <a:headEnd/>
            <a:tailEnd type="triangle" w="med" len="med"/>
          </a:ln>
        </p:spPr>
        <p:txBody>
          <a:bodyPr wrap="none"/>
          <a:lstStyle/>
          <a:p>
            <a:endParaRPr lang="en-US"/>
          </a:p>
        </p:txBody>
      </p:sp>
      <p:sp>
        <p:nvSpPr>
          <p:cNvPr id="195596" name="Line 12"/>
          <p:cNvSpPr>
            <a:spLocks noChangeShapeType="1"/>
          </p:cNvSpPr>
          <p:nvPr/>
        </p:nvSpPr>
        <p:spPr bwMode="auto">
          <a:xfrm flipH="1">
            <a:off x="6248400" y="2819400"/>
            <a:ext cx="304800" cy="228600"/>
          </a:xfrm>
          <a:prstGeom prst="line">
            <a:avLst/>
          </a:prstGeom>
          <a:noFill/>
          <a:ln w="28575">
            <a:solidFill>
              <a:srgbClr val="CF33B1"/>
            </a:solidFill>
            <a:miter lim="800000"/>
            <a:headEnd/>
            <a:tailEnd type="triangle" w="med" len="med"/>
          </a:ln>
        </p:spPr>
        <p:txBody>
          <a:bodyPr wrap="none"/>
          <a:lstStyle/>
          <a:p>
            <a:endParaRPr lang="en-US"/>
          </a:p>
        </p:txBody>
      </p:sp>
      <p:sp>
        <p:nvSpPr>
          <p:cNvPr id="11" name="Oval 10"/>
          <p:cNvSpPr/>
          <p:nvPr/>
        </p:nvSpPr>
        <p:spPr>
          <a:xfrm>
            <a:off x="6400800" y="4343400"/>
            <a:ext cx="2362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9200" y="1295400"/>
            <a:ext cx="2362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96000" y="1143000"/>
            <a:ext cx="2362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895600" y="4419600"/>
            <a:ext cx="2362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dissolve">
                                      <p:cBhvr>
                                        <p:cTn id="7" dur="500"/>
                                        <p:tgtEl>
                                          <p:spTgt spid="19559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5595"/>
                                        </p:tgtEl>
                                        <p:attrNameLst>
                                          <p:attrName>style.visibility</p:attrName>
                                        </p:attrNameLst>
                                      </p:cBhvr>
                                      <p:to>
                                        <p:strVal val="visible"/>
                                      </p:to>
                                    </p:set>
                                    <p:animEffect transition="in" filter="dissolve">
                                      <p:cBhvr>
                                        <p:cTn id="11" dur="500"/>
                                        <p:tgtEl>
                                          <p:spTgt spid="19559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5596"/>
                                        </p:tgtEl>
                                        <p:attrNameLst>
                                          <p:attrName>style.visibility</p:attrName>
                                        </p:attrNameLst>
                                      </p:cBhvr>
                                      <p:to>
                                        <p:strVal val="visible"/>
                                      </p:to>
                                    </p:set>
                                    <p:animEffect transition="in" filter="dissolve">
                                      <p:cBhvr>
                                        <p:cTn id="15" dur="500"/>
                                        <p:tgtEl>
                                          <p:spTgt spid="19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3" grpId="0" animBg="1" autoUpdateAnimBg="0"/>
      <p:bldP spid="195595" grpId="0" animBg="1"/>
      <p:bldP spid="19559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04800" y="0"/>
            <a:ext cx="8639175" cy="1371600"/>
          </a:xfrm>
        </p:spPr>
        <p:txBody>
          <a:bodyPr>
            <a:noAutofit/>
          </a:bodyPr>
          <a:lstStyle/>
          <a:p>
            <a:pPr eaLnBrk="1" hangingPunct="1"/>
            <a:r>
              <a:rPr lang="en-US" sz="3600" dirty="0" smtClean="0">
                <a:solidFill>
                  <a:schemeClr val="hlink"/>
                </a:solidFill>
              </a:rPr>
              <a:t>Mitral E wave</a:t>
            </a:r>
            <a:r>
              <a:rPr lang="en-US" sz="3600" dirty="0" smtClean="0"/>
              <a:t/>
            </a:r>
            <a:br>
              <a:rPr lang="en-US" sz="3600" dirty="0" smtClean="0"/>
            </a:br>
            <a:r>
              <a:rPr lang="en-US" sz="3600" dirty="0" smtClean="0"/>
              <a:t>Criteria for Constriction</a:t>
            </a:r>
          </a:p>
        </p:txBody>
      </p:sp>
      <p:sp>
        <p:nvSpPr>
          <p:cNvPr id="1028" name="Rectangle 3"/>
          <p:cNvSpPr>
            <a:spLocks noGrp="1" noChangeArrowheads="1"/>
          </p:cNvSpPr>
          <p:nvPr>
            <p:ph type="body" sz="half" idx="1"/>
          </p:nvPr>
        </p:nvSpPr>
        <p:spPr>
          <a:xfrm>
            <a:off x="228600" y="3810000"/>
            <a:ext cx="3810000" cy="1752600"/>
          </a:xfrm>
        </p:spPr>
        <p:txBody>
          <a:bodyPr>
            <a:normAutofit/>
          </a:bodyPr>
          <a:lstStyle/>
          <a:p>
            <a:pPr eaLnBrk="1" hangingPunct="1"/>
            <a:endParaRPr lang="en-US" sz="2800" dirty="0" smtClean="0"/>
          </a:p>
          <a:p>
            <a:pPr eaLnBrk="1" hangingPunct="1">
              <a:buFont typeface="Wingdings" pitchFamily="2" charset="2"/>
              <a:buNone/>
            </a:pPr>
            <a:endParaRPr lang="en-US" sz="2800" dirty="0" smtClean="0"/>
          </a:p>
        </p:txBody>
      </p:sp>
      <p:pic>
        <p:nvPicPr>
          <p:cNvPr id="1029" name="Picture 6" descr="C:\My Documents\My Pictures\restOh188A.JPG"/>
          <p:cNvPicPr>
            <a:picLocks noGrp="1" noChangeAspect="1" noChangeArrowheads="1"/>
          </p:cNvPicPr>
          <p:nvPr>
            <p:ph type="clipArt" sz="half" idx="2"/>
          </p:nvPr>
        </p:nvPicPr>
        <p:blipFill>
          <a:blip r:embed="rId4"/>
          <a:srcRect t="8000" b="22000"/>
          <a:stretch>
            <a:fillRect/>
          </a:stretch>
        </p:blipFill>
        <p:spPr>
          <a:xfrm>
            <a:off x="990600" y="2667000"/>
            <a:ext cx="7162800" cy="2667000"/>
          </a:xfrm>
          <a:noFill/>
        </p:spPr>
      </p:pic>
      <p:graphicFrame>
        <p:nvGraphicFramePr>
          <p:cNvPr id="1026" name="Object 7"/>
          <p:cNvGraphicFramePr>
            <a:graphicFrameLocks noChangeAspect="1"/>
          </p:cNvGraphicFramePr>
          <p:nvPr/>
        </p:nvGraphicFramePr>
        <p:xfrm>
          <a:off x="1066800" y="5410200"/>
          <a:ext cx="6808787" cy="1039813"/>
        </p:xfrm>
        <a:graphic>
          <a:graphicData uri="http://schemas.openxmlformats.org/presentationml/2006/ole">
            <p:oleObj spid="_x0000_s2050" name="Image" r:id="rId5" imgW="2389839" imgH="365730" progId="">
              <p:embed/>
            </p:oleObj>
          </a:graphicData>
        </a:graphic>
      </p:graphicFrame>
      <p:sp>
        <p:nvSpPr>
          <p:cNvPr id="6" name="Rectangle 5"/>
          <p:cNvSpPr/>
          <p:nvPr/>
        </p:nvSpPr>
        <p:spPr>
          <a:xfrm>
            <a:off x="304800" y="1447800"/>
            <a:ext cx="8610600" cy="1077218"/>
          </a:xfrm>
          <a:prstGeom prst="rect">
            <a:avLst/>
          </a:prstGeom>
        </p:spPr>
        <p:txBody>
          <a:bodyPr wrap="square">
            <a:spAutoFit/>
          </a:bodyPr>
          <a:lstStyle/>
          <a:p>
            <a:pPr algn="ctr"/>
            <a:r>
              <a:rPr lang="en-US" sz="3200" dirty="0" smtClean="0">
                <a:solidFill>
                  <a:srgbClr val="FF0000"/>
                </a:solidFill>
              </a:rPr>
              <a:t>First beat after the onset of inspiration and expiration should be used for calculation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6"/>
                                        </p:tgtEl>
                                        <p:attrNameLst>
                                          <p:attrName>style.fontStyle</p:attrName>
                                        </p:attrNameLst>
                                      </p:cBhvr>
                                      <p:to>
                                        <p:strVal val="normal"/>
                                      </p:to>
                                    </p:set>
                                    <p:set>
                                      <p:cBhvr override="childStyle">
                                        <p:cTn id="12" dur="indefinite"/>
                                        <p:tgtEl>
                                          <p:spTgt spid="6"/>
                                        </p:tgtEl>
                                        <p:attrNameLst>
                                          <p:attrName>style.fontWeight</p:attrName>
                                        </p:attrNameLst>
                                      </p:cBhvr>
                                      <p:to>
                                        <p:strVal val="bold"/>
                                      </p:to>
                                    </p:set>
                                    <p:set>
                                      <p:cBhvr override="childStyle">
                                        <p:cTn id="13" dur="indefinite"/>
                                        <p:tgtEl>
                                          <p:spTgt spid="6"/>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8600" y="617538"/>
            <a:ext cx="8715375" cy="1143000"/>
          </a:xfrm>
        </p:spPr>
        <p:txBody>
          <a:bodyPr/>
          <a:lstStyle/>
          <a:p>
            <a:pPr eaLnBrk="1" hangingPunct="1"/>
            <a:r>
              <a:rPr lang="en-US" b="1" u="sng" dirty="0" smtClean="0"/>
              <a:t>Normal pulmonary vein Flow-TEE</a:t>
            </a:r>
          </a:p>
        </p:txBody>
      </p:sp>
      <p:pic>
        <p:nvPicPr>
          <p:cNvPr id="35844" name="Picture 4" descr="C:\My Documents\My Pictures\restKline1937.JPG"/>
          <p:cNvPicPr>
            <a:picLocks noGrp="1" noChangeAspect="1" noChangeArrowheads="1"/>
          </p:cNvPicPr>
          <p:nvPr>
            <p:ph type="clipArt" sz="half" idx="1"/>
          </p:nvPr>
        </p:nvPicPr>
        <p:blipFill>
          <a:blip r:embed="rId3"/>
          <a:srcRect/>
          <a:stretch>
            <a:fillRect/>
          </a:stretch>
        </p:blipFill>
        <p:spPr>
          <a:xfrm>
            <a:off x="609600" y="1828800"/>
            <a:ext cx="3279775" cy="4760913"/>
          </a:xfrm>
          <a:noFill/>
        </p:spPr>
      </p:pic>
      <p:sp>
        <p:nvSpPr>
          <p:cNvPr id="35843" name="Rectangle 3"/>
          <p:cNvSpPr>
            <a:spLocks noGrp="1" noChangeArrowheads="1"/>
          </p:cNvSpPr>
          <p:nvPr>
            <p:ph type="body" sz="half" idx="2"/>
          </p:nvPr>
        </p:nvSpPr>
        <p:spPr>
          <a:xfrm>
            <a:off x="4114800" y="2819400"/>
            <a:ext cx="4724400" cy="1295400"/>
          </a:xfrm>
        </p:spPr>
        <p:txBody>
          <a:bodyPr>
            <a:normAutofit fontScale="92500"/>
          </a:bodyPr>
          <a:lstStyle/>
          <a:p>
            <a:pPr eaLnBrk="1" hangingPunct="1">
              <a:buFont typeface="Wingdings" pitchFamily="2" charset="2"/>
              <a:buNone/>
            </a:pPr>
            <a:r>
              <a:rPr lang="en-US" sz="2800" b="1" dirty="0" smtClean="0"/>
              <a:t>NO Variation</a:t>
            </a:r>
            <a:r>
              <a:rPr lang="en-US" sz="2800" dirty="0" smtClean="0"/>
              <a:t> from Inspiration to</a:t>
            </a:r>
          </a:p>
          <a:p>
            <a:pPr eaLnBrk="1" hangingPunct="1">
              <a:buFont typeface="Wingdings" pitchFamily="2" charset="2"/>
              <a:buNone/>
            </a:pPr>
            <a:r>
              <a:rPr lang="en-US" sz="2800" dirty="0" smtClean="0"/>
              <a:t> Expiration</a:t>
            </a:r>
          </a:p>
          <a:p>
            <a:pPr eaLnBrk="1" hangingPunct="1">
              <a:buFont typeface="Wingdings" pitchFamily="2" charset="2"/>
              <a:buNone/>
            </a:pPr>
            <a:endParaRPr lang="en-US" sz="2800" dirty="0" smtClean="0"/>
          </a:p>
        </p:txBody>
      </p:sp>
      <p:sp>
        <p:nvSpPr>
          <p:cNvPr id="35845" name="Rectangle 5"/>
          <p:cNvSpPr>
            <a:spLocks noChangeArrowheads="1"/>
          </p:cNvSpPr>
          <p:nvPr/>
        </p:nvSpPr>
        <p:spPr bwMode="auto">
          <a:xfrm>
            <a:off x="1371600" y="1905000"/>
            <a:ext cx="1981200" cy="381000"/>
          </a:xfrm>
          <a:prstGeom prst="rect">
            <a:avLst/>
          </a:prstGeom>
          <a:solidFill>
            <a:schemeClr val="bg1"/>
          </a:solidFill>
          <a:ln w="9525">
            <a:solidFill>
              <a:schemeClr val="bg1"/>
            </a:solidFill>
            <a:miter lim="800000"/>
            <a:headEnd/>
            <a:tailEnd/>
          </a:ln>
        </p:spPr>
        <p:txBody>
          <a:bodyPr wrap="none" anchor="ctr"/>
          <a:lstStyle/>
          <a:p>
            <a:pPr algn="ctr"/>
            <a:r>
              <a:rPr lang="en-US" u="none">
                <a:solidFill>
                  <a:srgbClr val="CF33B1"/>
                </a:solidFill>
              </a:rPr>
              <a:t>Rt. Upper PV</a:t>
            </a:r>
          </a:p>
        </p:txBody>
      </p:sp>
      <p:sp>
        <p:nvSpPr>
          <p:cNvPr id="35846" name="Rectangle 6"/>
          <p:cNvSpPr>
            <a:spLocks noChangeArrowheads="1"/>
          </p:cNvSpPr>
          <p:nvPr/>
        </p:nvSpPr>
        <p:spPr bwMode="auto">
          <a:xfrm>
            <a:off x="1600200" y="4343400"/>
            <a:ext cx="1752600" cy="304800"/>
          </a:xfrm>
          <a:prstGeom prst="rect">
            <a:avLst/>
          </a:prstGeom>
          <a:solidFill>
            <a:schemeClr val="bg1"/>
          </a:solidFill>
          <a:ln w="9525">
            <a:solidFill>
              <a:schemeClr val="bg1"/>
            </a:solidFill>
            <a:miter lim="800000"/>
            <a:headEnd/>
            <a:tailEnd/>
          </a:ln>
        </p:spPr>
        <p:txBody>
          <a:bodyPr wrap="none" anchor="ctr"/>
          <a:lstStyle/>
          <a:p>
            <a:pPr algn="ctr"/>
            <a:r>
              <a:rPr lang="en-US" u="none">
                <a:solidFill>
                  <a:srgbClr val="CF33B1"/>
                </a:solidFill>
              </a:rPr>
              <a:t>LV inflow</a:t>
            </a:r>
          </a:p>
        </p:txBody>
      </p:sp>
      <p:sp>
        <p:nvSpPr>
          <p:cNvPr id="7" name="Rectangle 6"/>
          <p:cNvSpPr/>
          <p:nvPr/>
        </p:nvSpPr>
        <p:spPr>
          <a:xfrm>
            <a:off x="3886200" y="5410200"/>
            <a:ext cx="4648200" cy="1200329"/>
          </a:xfrm>
          <a:prstGeom prst="rect">
            <a:avLst/>
          </a:prstGeom>
        </p:spPr>
        <p:txBody>
          <a:bodyPr wrap="square">
            <a:spAutoFit/>
          </a:bodyPr>
          <a:lstStyle/>
          <a:p>
            <a:pPr algn="ctr"/>
            <a:r>
              <a:rPr lang="en-US" sz="3600" b="1" dirty="0" smtClean="0">
                <a:solidFill>
                  <a:schemeClr val="hlink"/>
                </a:solidFill>
              </a:rPr>
              <a:t>PVs are best assessed using </a:t>
            </a:r>
            <a:r>
              <a:rPr lang="en-US" sz="3600" b="1" u="sng" dirty="0" smtClean="0">
                <a:solidFill>
                  <a:schemeClr val="hlink"/>
                </a:solidFill>
              </a:rPr>
              <a:t>TEE</a:t>
            </a:r>
          </a:p>
        </p:txBody>
      </p:sp>
      <p:sp>
        <p:nvSpPr>
          <p:cNvPr id="8" name="Rectangle 7"/>
          <p:cNvSpPr/>
          <p:nvPr/>
        </p:nvSpPr>
        <p:spPr>
          <a:xfrm>
            <a:off x="4114800" y="4038600"/>
            <a:ext cx="4572000" cy="954107"/>
          </a:xfrm>
          <a:prstGeom prst="rect">
            <a:avLst/>
          </a:prstGeom>
        </p:spPr>
        <p:txBody>
          <a:bodyPr>
            <a:spAutoFit/>
          </a:bodyPr>
          <a:lstStyle/>
          <a:p>
            <a:pPr>
              <a:buNone/>
            </a:pPr>
            <a:r>
              <a:rPr lang="en-US" sz="2800" dirty="0" smtClean="0"/>
              <a:t>PV interrogation using TTE is often technically limited.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617538"/>
            <a:ext cx="8486775" cy="1143000"/>
          </a:xfrm>
        </p:spPr>
        <p:txBody>
          <a:bodyPr/>
          <a:lstStyle/>
          <a:p>
            <a:pPr eaLnBrk="1" hangingPunct="1"/>
            <a:r>
              <a:rPr lang="en-US" sz="3600" dirty="0" smtClean="0"/>
              <a:t>PV Doppler Patterns in </a:t>
            </a:r>
            <a:r>
              <a:rPr lang="en-US" sz="3600" dirty="0" smtClean="0">
                <a:solidFill>
                  <a:schemeClr val="hlink"/>
                </a:solidFill>
              </a:rPr>
              <a:t>Restriction</a:t>
            </a:r>
            <a:r>
              <a:rPr lang="en-US" sz="3600" dirty="0" smtClean="0"/>
              <a:t>-TEE</a:t>
            </a:r>
            <a:r>
              <a:rPr lang="en-US" sz="2800" b="1" u="sng" dirty="0" smtClean="0">
                <a:solidFill>
                  <a:schemeClr val="hlink"/>
                </a:solidFill>
              </a:rPr>
              <a:t/>
            </a:r>
            <a:br>
              <a:rPr lang="en-US" sz="2800" b="1" u="sng" dirty="0" smtClean="0">
                <a:solidFill>
                  <a:schemeClr val="hlink"/>
                </a:solidFill>
              </a:rPr>
            </a:br>
            <a:endParaRPr lang="en-US" sz="2800" b="1" u="sng" dirty="0" smtClean="0">
              <a:solidFill>
                <a:schemeClr val="hlink"/>
              </a:solidFill>
            </a:endParaRPr>
          </a:p>
        </p:txBody>
      </p:sp>
      <p:pic>
        <p:nvPicPr>
          <p:cNvPr id="36867" name="Picture 3" descr="C:\My Documents\My Pictures\restKline1939B.JPG"/>
          <p:cNvPicPr>
            <a:picLocks noGrp="1" noChangeAspect="1" noChangeArrowheads="1"/>
          </p:cNvPicPr>
          <p:nvPr>
            <p:ph type="clipArt" sz="half" idx="1"/>
          </p:nvPr>
        </p:nvPicPr>
        <p:blipFill>
          <a:blip r:embed="rId3"/>
          <a:srcRect/>
          <a:stretch>
            <a:fillRect/>
          </a:stretch>
        </p:blipFill>
        <p:spPr>
          <a:xfrm>
            <a:off x="838200" y="2057400"/>
            <a:ext cx="3051175" cy="4611688"/>
          </a:xfrm>
          <a:solidFill>
            <a:schemeClr val="bg1"/>
          </a:solidFill>
          <a:ln>
            <a:solidFill>
              <a:schemeClr val="bg1"/>
            </a:solidFill>
          </a:ln>
        </p:spPr>
      </p:pic>
      <p:sp>
        <p:nvSpPr>
          <p:cNvPr id="36868" name="Rectangle 4"/>
          <p:cNvSpPr>
            <a:spLocks noChangeArrowheads="1"/>
          </p:cNvSpPr>
          <p:nvPr/>
        </p:nvSpPr>
        <p:spPr bwMode="auto">
          <a:xfrm>
            <a:off x="1371600" y="1905000"/>
            <a:ext cx="1524000" cy="381000"/>
          </a:xfrm>
          <a:prstGeom prst="rect">
            <a:avLst/>
          </a:prstGeom>
          <a:solidFill>
            <a:schemeClr val="bg1"/>
          </a:solidFill>
          <a:ln w="9525">
            <a:solidFill>
              <a:schemeClr val="bg1"/>
            </a:solidFill>
            <a:miter lim="800000"/>
            <a:headEnd/>
            <a:tailEnd/>
          </a:ln>
        </p:spPr>
        <p:txBody>
          <a:bodyPr wrap="none" anchor="ctr"/>
          <a:lstStyle/>
          <a:p>
            <a:pPr algn="ctr"/>
            <a:r>
              <a:rPr lang="en-US" u="none" dirty="0">
                <a:solidFill>
                  <a:schemeClr val="hlink"/>
                </a:solidFill>
              </a:rPr>
              <a:t>Lt. Upper PV</a:t>
            </a:r>
          </a:p>
        </p:txBody>
      </p:sp>
      <p:sp>
        <p:nvSpPr>
          <p:cNvPr id="36869" name="Rectangle 5"/>
          <p:cNvSpPr>
            <a:spLocks noChangeArrowheads="1"/>
          </p:cNvSpPr>
          <p:nvPr/>
        </p:nvSpPr>
        <p:spPr bwMode="auto">
          <a:xfrm>
            <a:off x="1524000" y="4343400"/>
            <a:ext cx="1219200" cy="304800"/>
          </a:xfrm>
          <a:prstGeom prst="rect">
            <a:avLst/>
          </a:prstGeom>
          <a:solidFill>
            <a:schemeClr val="bg1"/>
          </a:solidFill>
          <a:ln w="9525">
            <a:solidFill>
              <a:schemeClr val="bg1"/>
            </a:solidFill>
            <a:miter lim="800000"/>
            <a:headEnd/>
            <a:tailEnd/>
          </a:ln>
        </p:spPr>
        <p:txBody>
          <a:bodyPr wrap="none" anchor="ctr"/>
          <a:lstStyle/>
          <a:p>
            <a:pPr algn="ctr"/>
            <a:r>
              <a:rPr lang="en-US" sz="2000" u="none">
                <a:solidFill>
                  <a:schemeClr val="hlink"/>
                </a:solidFill>
              </a:rPr>
              <a:t>LV Inflow</a:t>
            </a:r>
          </a:p>
        </p:txBody>
      </p:sp>
      <p:sp>
        <p:nvSpPr>
          <p:cNvPr id="36870" name="Line 6"/>
          <p:cNvSpPr>
            <a:spLocks noChangeShapeType="1"/>
          </p:cNvSpPr>
          <p:nvPr/>
        </p:nvSpPr>
        <p:spPr bwMode="auto">
          <a:xfrm>
            <a:off x="2743200" y="3276600"/>
            <a:ext cx="0" cy="381000"/>
          </a:xfrm>
          <a:prstGeom prst="line">
            <a:avLst/>
          </a:prstGeom>
          <a:noFill/>
          <a:ln w="38100">
            <a:solidFill>
              <a:schemeClr val="hlink"/>
            </a:solidFill>
            <a:miter lim="800000"/>
            <a:headEnd/>
            <a:tailEnd type="triangle" w="med" len="med"/>
          </a:ln>
        </p:spPr>
        <p:txBody>
          <a:bodyPr wrap="none"/>
          <a:lstStyle/>
          <a:p>
            <a:endParaRPr lang="en-US"/>
          </a:p>
        </p:txBody>
      </p:sp>
      <p:sp>
        <p:nvSpPr>
          <p:cNvPr id="36871" name="Line 8"/>
          <p:cNvSpPr>
            <a:spLocks noChangeShapeType="1"/>
          </p:cNvSpPr>
          <p:nvPr/>
        </p:nvSpPr>
        <p:spPr bwMode="auto">
          <a:xfrm rot="10799982">
            <a:off x="1143000" y="3505200"/>
            <a:ext cx="1588" cy="304800"/>
          </a:xfrm>
          <a:prstGeom prst="line">
            <a:avLst/>
          </a:prstGeom>
          <a:noFill/>
          <a:ln w="38100">
            <a:solidFill>
              <a:schemeClr val="hlink"/>
            </a:solidFill>
            <a:miter lim="800000"/>
            <a:headEnd/>
            <a:tailEnd type="triangle" w="med" len="med"/>
          </a:ln>
        </p:spPr>
        <p:txBody>
          <a:bodyPr wrap="none"/>
          <a:lstStyle/>
          <a:p>
            <a:endParaRPr lang="en-US"/>
          </a:p>
        </p:txBody>
      </p:sp>
      <p:sp>
        <p:nvSpPr>
          <p:cNvPr id="36872" name="Line 9"/>
          <p:cNvSpPr>
            <a:spLocks noChangeShapeType="1"/>
          </p:cNvSpPr>
          <p:nvPr/>
        </p:nvSpPr>
        <p:spPr bwMode="auto">
          <a:xfrm rot="10799982">
            <a:off x="1143000" y="5943600"/>
            <a:ext cx="1588" cy="304800"/>
          </a:xfrm>
          <a:prstGeom prst="line">
            <a:avLst/>
          </a:prstGeom>
          <a:noFill/>
          <a:ln w="38100">
            <a:solidFill>
              <a:schemeClr val="hlink"/>
            </a:solidFill>
            <a:miter lim="800000"/>
            <a:headEnd/>
            <a:tailEnd type="triangle" w="med" len="med"/>
          </a:ln>
        </p:spPr>
        <p:txBody>
          <a:bodyPr wrap="none"/>
          <a:lstStyle/>
          <a:p>
            <a:endParaRPr lang="en-US"/>
          </a:p>
        </p:txBody>
      </p:sp>
      <p:sp>
        <p:nvSpPr>
          <p:cNvPr id="36873" name="Line 10"/>
          <p:cNvSpPr>
            <a:spLocks noChangeShapeType="1"/>
          </p:cNvSpPr>
          <p:nvPr/>
        </p:nvSpPr>
        <p:spPr bwMode="auto">
          <a:xfrm>
            <a:off x="2667000" y="5791200"/>
            <a:ext cx="0" cy="381000"/>
          </a:xfrm>
          <a:prstGeom prst="line">
            <a:avLst/>
          </a:prstGeom>
          <a:noFill/>
          <a:ln w="38100">
            <a:solidFill>
              <a:schemeClr val="hlink"/>
            </a:solidFill>
            <a:miter lim="800000"/>
            <a:headEnd/>
            <a:tailEnd type="triangle" w="med" len="med"/>
          </a:ln>
        </p:spPr>
        <p:txBody>
          <a:bodyPr wrap="none"/>
          <a:lstStyle/>
          <a:p>
            <a:endParaRPr lang="en-US"/>
          </a:p>
        </p:txBody>
      </p:sp>
      <p:sp>
        <p:nvSpPr>
          <p:cNvPr id="36874" name="Text Box 11"/>
          <p:cNvSpPr txBox="1">
            <a:spLocks noChangeArrowheads="1"/>
          </p:cNvSpPr>
          <p:nvPr/>
        </p:nvSpPr>
        <p:spPr bwMode="auto">
          <a:xfrm>
            <a:off x="4038600" y="2133600"/>
            <a:ext cx="4238533" cy="523220"/>
          </a:xfrm>
          <a:prstGeom prst="rect">
            <a:avLst/>
          </a:prstGeom>
          <a:noFill/>
          <a:ln w="9525">
            <a:noFill/>
            <a:miter lim="800000"/>
            <a:headEnd/>
            <a:tailEnd/>
          </a:ln>
        </p:spPr>
        <p:txBody>
          <a:bodyPr wrap="none">
            <a:spAutoFit/>
          </a:bodyPr>
          <a:lstStyle/>
          <a:p>
            <a:r>
              <a:rPr lang="en-US" sz="2800" b="1" dirty="0">
                <a:solidFill>
                  <a:srgbClr val="3333FF"/>
                </a:solidFill>
              </a:rPr>
              <a:t>PV flow</a:t>
            </a:r>
            <a:r>
              <a:rPr lang="en-US" sz="2800" u="none" dirty="0">
                <a:solidFill>
                  <a:srgbClr val="3333FF"/>
                </a:solidFill>
              </a:rPr>
              <a:t> is not </a:t>
            </a:r>
            <a:r>
              <a:rPr lang="en-US" sz="2800" u="none" dirty="0" err="1">
                <a:solidFill>
                  <a:srgbClr val="3333FF"/>
                </a:solidFill>
              </a:rPr>
              <a:t>respirophasic</a:t>
            </a:r>
            <a:endParaRPr lang="en-US" sz="2800" u="none" dirty="0">
              <a:solidFill>
                <a:srgbClr val="3333FF"/>
              </a:solidFill>
            </a:endParaRPr>
          </a:p>
        </p:txBody>
      </p:sp>
      <p:sp>
        <p:nvSpPr>
          <p:cNvPr id="242700" name="Text Box 12"/>
          <p:cNvSpPr txBox="1">
            <a:spLocks noChangeArrowheads="1"/>
          </p:cNvSpPr>
          <p:nvPr/>
        </p:nvSpPr>
        <p:spPr bwMode="auto">
          <a:xfrm>
            <a:off x="4267201" y="3276600"/>
            <a:ext cx="3505200" cy="1311128"/>
          </a:xfrm>
          <a:prstGeom prst="rect">
            <a:avLst/>
          </a:prstGeom>
          <a:noFill/>
          <a:ln w="9525">
            <a:noFill/>
            <a:miter lim="800000"/>
            <a:headEnd/>
            <a:tailEnd/>
          </a:ln>
        </p:spPr>
        <p:txBody>
          <a:bodyPr wrap="square">
            <a:spAutoFit/>
          </a:bodyPr>
          <a:lstStyle/>
          <a:p>
            <a:pPr>
              <a:spcBef>
                <a:spcPct val="20000"/>
              </a:spcBef>
              <a:buClr>
                <a:schemeClr val="folHlink"/>
              </a:buClr>
              <a:buSzPct val="60000"/>
              <a:buFont typeface="Wingdings" pitchFamily="2" charset="2"/>
              <a:buNone/>
            </a:pPr>
            <a:r>
              <a:rPr lang="en-US" b="1" dirty="0">
                <a:solidFill>
                  <a:schemeClr val="hlink"/>
                </a:solidFill>
              </a:rPr>
              <a:t>Systolic/Diastolic</a:t>
            </a:r>
            <a:r>
              <a:rPr lang="en-US" u="none" dirty="0"/>
              <a:t> velocity is </a:t>
            </a:r>
          </a:p>
          <a:p>
            <a:pPr>
              <a:spcBef>
                <a:spcPct val="20000"/>
              </a:spcBef>
              <a:buClr>
                <a:schemeClr val="folHlink"/>
              </a:buClr>
              <a:buSzPct val="60000"/>
              <a:buFont typeface="Wingdings" pitchFamily="2" charset="2"/>
              <a:buNone/>
            </a:pPr>
            <a:r>
              <a:rPr lang="en-US" u="none" dirty="0"/>
              <a:t>markedly down in both inspiration</a:t>
            </a:r>
          </a:p>
          <a:p>
            <a:pPr>
              <a:spcBef>
                <a:spcPct val="20000"/>
              </a:spcBef>
              <a:buClr>
                <a:schemeClr val="folHlink"/>
              </a:buClr>
              <a:buSzPct val="60000"/>
              <a:buFont typeface="Wingdings" pitchFamily="2" charset="2"/>
              <a:buNone/>
            </a:pPr>
            <a:r>
              <a:rPr lang="en-US" u="none" dirty="0"/>
              <a:t>and expiration</a:t>
            </a:r>
          </a:p>
          <a:p>
            <a:endParaRPr lang="en-US" u="none" dirty="0"/>
          </a:p>
        </p:txBody>
      </p:sp>
      <p:sp>
        <p:nvSpPr>
          <p:cNvPr id="242701" name="Text Box 13"/>
          <p:cNvSpPr txBox="1">
            <a:spLocks noChangeArrowheads="1"/>
          </p:cNvSpPr>
          <p:nvPr/>
        </p:nvSpPr>
        <p:spPr bwMode="auto">
          <a:xfrm>
            <a:off x="4114800" y="5410200"/>
            <a:ext cx="4175125" cy="1187450"/>
          </a:xfrm>
          <a:prstGeom prst="rect">
            <a:avLst/>
          </a:prstGeom>
          <a:noFill/>
          <a:ln w="9525">
            <a:noFill/>
            <a:miter lim="800000"/>
            <a:headEnd/>
            <a:tailEnd/>
          </a:ln>
        </p:spPr>
        <p:txBody>
          <a:bodyPr>
            <a:spAutoFit/>
          </a:bodyPr>
          <a:lstStyle/>
          <a:p>
            <a:pPr>
              <a:lnSpc>
                <a:spcPct val="90000"/>
              </a:lnSpc>
              <a:spcBef>
                <a:spcPct val="20000"/>
              </a:spcBef>
              <a:buClr>
                <a:schemeClr val="folHlink"/>
              </a:buClr>
              <a:buSzPct val="60000"/>
              <a:buFont typeface="Wingdings" pitchFamily="2" charset="2"/>
              <a:buNone/>
            </a:pPr>
            <a:r>
              <a:rPr lang="en-US" b="1" dirty="0">
                <a:solidFill>
                  <a:schemeClr val="hlink"/>
                </a:solidFill>
              </a:rPr>
              <a:t>LV inflow Peak-E</a:t>
            </a:r>
            <a:r>
              <a:rPr lang="en-US" u="none" dirty="0"/>
              <a:t> velocity is</a:t>
            </a:r>
          </a:p>
          <a:p>
            <a:pPr>
              <a:lnSpc>
                <a:spcPct val="90000"/>
              </a:lnSpc>
              <a:spcBef>
                <a:spcPct val="20000"/>
              </a:spcBef>
              <a:buClr>
                <a:schemeClr val="folHlink"/>
              </a:buClr>
              <a:buSzPct val="60000"/>
              <a:buFont typeface="Wingdings" pitchFamily="2" charset="2"/>
              <a:buNone/>
            </a:pPr>
            <a:r>
              <a:rPr lang="en-US" u="none" dirty="0"/>
              <a:t> not </a:t>
            </a:r>
            <a:r>
              <a:rPr lang="en-US" u="none" dirty="0" err="1"/>
              <a:t>respirophasic</a:t>
            </a:r>
            <a:endParaRPr lang="en-US" u="none" dirty="0"/>
          </a:p>
          <a:p>
            <a:endParaRPr lang="en-US" u="none" dirty="0"/>
          </a:p>
        </p:txBody>
      </p:sp>
      <p:sp>
        <p:nvSpPr>
          <p:cNvPr id="242702" name="Freeform 14"/>
          <p:cNvSpPr>
            <a:spLocks/>
          </p:cNvSpPr>
          <p:nvPr/>
        </p:nvSpPr>
        <p:spPr bwMode="auto">
          <a:xfrm>
            <a:off x="3352800" y="2819400"/>
            <a:ext cx="2667000" cy="457200"/>
          </a:xfrm>
          <a:custGeom>
            <a:avLst/>
            <a:gdLst>
              <a:gd name="T0" fmla="*/ 0 w 1680"/>
              <a:gd name="T1" fmla="*/ 0 h 288"/>
              <a:gd name="T2" fmla="*/ 838200 w 1680"/>
              <a:gd name="T3" fmla="*/ 304800 h 288"/>
              <a:gd name="T4" fmla="*/ 838200 w 1680"/>
              <a:gd name="T5" fmla="*/ 152400 h 288"/>
              <a:gd name="T6" fmla="*/ 2667000 w 1680"/>
              <a:gd name="T7" fmla="*/ 457200 h 288"/>
              <a:gd name="T8" fmla="*/ 0 60000 65536"/>
              <a:gd name="T9" fmla="*/ 0 60000 65536"/>
              <a:gd name="T10" fmla="*/ 0 60000 65536"/>
              <a:gd name="T11" fmla="*/ 0 60000 65536"/>
              <a:gd name="T12" fmla="*/ 0 w 1680"/>
              <a:gd name="T13" fmla="*/ 0 h 288"/>
              <a:gd name="T14" fmla="*/ 1680 w 1680"/>
              <a:gd name="T15" fmla="*/ 288 h 288"/>
            </a:gdLst>
            <a:ahLst/>
            <a:cxnLst>
              <a:cxn ang="T8">
                <a:pos x="T0" y="T1"/>
              </a:cxn>
              <a:cxn ang="T9">
                <a:pos x="T2" y="T3"/>
              </a:cxn>
              <a:cxn ang="T10">
                <a:pos x="T4" y="T5"/>
              </a:cxn>
              <a:cxn ang="T11">
                <a:pos x="T6" y="T7"/>
              </a:cxn>
            </a:cxnLst>
            <a:rect l="T12" t="T13" r="T14" b="T15"/>
            <a:pathLst>
              <a:path w="1680" h="288">
                <a:moveTo>
                  <a:pt x="0" y="0"/>
                </a:moveTo>
                <a:cubicBezTo>
                  <a:pt x="220" y="88"/>
                  <a:pt x="440" y="176"/>
                  <a:pt x="528" y="192"/>
                </a:cubicBezTo>
                <a:cubicBezTo>
                  <a:pt x="616" y="208"/>
                  <a:pt x="336" y="80"/>
                  <a:pt x="528" y="96"/>
                </a:cubicBezTo>
                <a:cubicBezTo>
                  <a:pt x="720" y="112"/>
                  <a:pt x="1200" y="200"/>
                  <a:pt x="1680" y="288"/>
                </a:cubicBezTo>
              </a:path>
            </a:pathLst>
          </a:custGeom>
          <a:noFill/>
          <a:ln w="28575">
            <a:solidFill>
              <a:srgbClr val="CF33B1"/>
            </a:solidFill>
            <a:miter lim="800000"/>
            <a:headEnd type="triangle" w="med" len="med"/>
            <a:tailEnd type="triangle" w="med" len="med"/>
          </a:ln>
        </p:spPr>
        <p:txBody>
          <a:bodyPr wrap="none"/>
          <a:lstStyle/>
          <a:p>
            <a:endParaRPr lang="en-US"/>
          </a:p>
        </p:txBody>
      </p:sp>
      <p:sp>
        <p:nvSpPr>
          <p:cNvPr id="242703" name="Freeform 15"/>
          <p:cNvSpPr>
            <a:spLocks/>
          </p:cNvSpPr>
          <p:nvPr/>
        </p:nvSpPr>
        <p:spPr bwMode="auto">
          <a:xfrm>
            <a:off x="3048000" y="3340100"/>
            <a:ext cx="1371600" cy="190500"/>
          </a:xfrm>
          <a:custGeom>
            <a:avLst/>
            <a:gdLst>
              <a:gd name="T0" fmla="*/ 0 w 864"/>
              <a:gd name="T1" fmla="*/ 165100 h 120"/>
              <a:gd name="T2" fmla="*/ 914400 w 864"/>
              <a:gd name="T3" fmla="*/ 165100 h 120"/>
              <a:gd name="T4" fmla="*/ 762000 w 864"/>
              <a:gd name="T5" fmla="*/ 12700 h 120"/>
              <a:gd name="T6" fmla="*/ 1371600 w 864"/>
              <a:gd name="T7" fmla="*/ 88900 h 120"/>
              <a:gd name="T8" fmla="*/ 0 60000 65536"/>
              <a:gd name="T9" fmla="*/ 0 60000 65536"/>
              <a:gd name="T10" fmla="*/ 0 60000 65536"/>
              <a:gd name="T11" fmla="*/ 0 60000 65536"/>
              <a:gd name="T12" fmla="*/ 0 w 864"/>
              <a:gd name="T13" fmla="*/ 0 h 120"/>
              <a:gd name="T14" fmla="*/ 864 w 864"/>
              <a:gd name="T15" fmla="*/ 120 h 120"/>
            </a:gdLst>
            <a:ahLst/>
            <a:cxnLst>
              <a:cxn ang="T8">
                <a:pos x="T0" y="T1"/>
              </a:cxn>
              <a:cxn ang="T9">
                <a:pos x="T2" y="T3"/>
              </a:cxn>
              <a:cxn ang="T10">
                <a:pos x="T4" y="T5"/>
              </a:cxn>
              <a:cxn ang="T11">
                <a:pos x="T6" y="T7"/>
              </a:cxn>
            </a:cxnLst>
            <a:rect l="T12" t="T13" r="T14" b="T15"/>
            <a:pathLst>
              <a:path w="864" h="120">
                <a:moveTo>
                  <a:pt x="0" y="104"/>
                </a:moveTo>
                <a:cubicBezTo>
                  <a:pt x="248" y="112"/>
                  <a:pt x="496" y="120"/>
                  <a:pt x="576" y="104"/>
                </a:cubicBezTo>
                <a:cubicBezTo>
                  <a:pt x="656" y="88"/>
                  <a:pt x="432" y="16"/>
                  <a:pt x="480" y="8"/>
                </a:cubicBezTo>
                <a:cubicBezTo>
                  <a:pt x="528" y="0"/>
                  <a:pt x="696" y="28"/>
                  <a:pt x="864" y="56"/>
                </a:cubicBezTo>
              </a:path>
            </a:pathLst>
          </a:custGeom>
          <a:noFill/>
          <a:ln w="28575">
            <a:solidFill>
              <a:srgbClr val="CF33B1"/>
            </a:solidFill>
            <a:miter lim="800000"/>
            <a:headEnd type="triangle" w="med" len="med"/>
            <a:tailEnd type="triangle" w="med" len="med"/>
          </a:ln>
        </p:spPr>
        <p:txBody>
          <a:bodyPr wrap="none"/>
          <a:lstStyle/>
          <a:p>
            <a:endParaRPr lang="en-US"/>
          </a:p>
        </p:txBody>
      </p:sp>
      <p:sp>
        <p:nvSpPr>
          <p:cNvPr id="242704" name="AutoShape 16"/>
          <p:cNvSpPr>
            <a:spLocks noChangeArrowheads="1"/>
          </p:cNvSpPr>
          <p:nvPr/>
        </p:nvSpPr>
        <p:spPr bwMode="auto">
          <a:xfrm>
            <a:off x="1752600" y="6324600"/>
            <a:ext cx="685800" cy="104775"/>
          </a:xfrm>
          <a:prstGeom prst="leftRightArrow">
            <a:avLst>
              <a:gd name="adj1" fmla="val 50000"/>
              <a:gd name="adj2" fmla="val 130909"/>
            </a:avLst>
          </a:prstGeom>
          <a:solidFill>
            <a:srgbClr val="CF33B1"/>
          </a:solidFill>
          <a:ln w="9525">
            <a:solidFill>
              <a:schemeClr val="tx1"/>
            </a:solidFill>
            <a:miter lim="800000"/>
            <a:headEnd/>
            <a:tailEnd/>
          </a:ln>
        </p:spPr>
        <p:txBody>
          <a:bodyPr wrap="none" anchor="ctr"/>
          <a:lstStyle/>
          <a:p>
            <a:pPr algn="ctr"/>
            <a:endParaRPr lang="en-US" u="none">
              <a:solidFill>
                <a:schemeClr val="accent2"/>
              </a:solidFill>
            </a:endParaRPr>
          </a:p>
        </p:txBody>
      </p:sp>
      <p:sp>
        <p:nvSpPr>
          <p:cNvPr id="242705" name="AutoShape 17"/>
          <p:cNvSpPr>
            <a:spLocks noChangeArrowheads="1"/>
          </p:cNvSpPr>
          <p:nvPr/>
        </p:nvSpPr>
        <p:spPr bwMode="auto">
          <a:xfrm>
            <a:off x="2514600" y="6324600"/>
            <a:ext cx="685800" cy="104775"/>
          </a:xfrm>
          <a:prstGeom prst="leftRightArrow">
            <a:avLst>
              <a:gd name="adj1" fmla="val 50000"/>
              <a:gd name="adj2" fmla="val 130909"/>
            </a:avLst>
          </a:prstGeom>
          <a:solidFill>
            <a:srgbClr val="CF33B1"/>
          </a:solidFill>
          <a:ln w="9525">
            <a:solidFill>
              <a:schemeClr val="tx1"/>
            </a:solidFill>
            <a:miter lim="800000"/>
            <a:headEnd/>
            <a:tailEnd/>
          </a:ln>
        </p:spPr>
        <p:txBody>
          <a:bodyPr wrap="none" anchor="ctr"/>
          <a:lstStyle/>
          <a:p>
            <a:pPr algn="ctr"/>
            <a:endParaRPr lang="en-US" u="none">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700"/>
                                        </p:tgtEl>
                                        <p:attrNameLst>
                                          <p:attrName>style.visibility</p:attrName>
                                        </p:attrNameLst>
                                      </p:cBhvr>
                                      <p:to>
                                        <p:strVal val="visible"/>
                                      </p:to>
                                    </p:set>
                                    <p:animEffect transition="in" filter="dissolve">
                                      <p:cBhvr>
                                        <p:cTn id="7" dur="500"/>
                                        <p:tgtEl>
                                          <p:spTgt spid="242700"/>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42702"/>
                                        </p:tgtEl>
                                        <p:attrNameLst>
                                          <p:attrName>style.visibility</p:attrName>
                                        </p:attrNameLst>
                                      </p:cBhvr>
                                      <p:to>
                                        <p:strVal val="visible"/>
                                      </p:to>
                                    </p:set>
                                    <p:animEffect transition="in" filter="wipe(right)">
                                      <p:cBhvr>
                                        <p:cTn id="11" dur="500"/>
                                        <p:tgtEl>
                                          <p:spTgt spid="24270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42703"/>
                                        </p:tgtEl>
                                        <p:attrNameLst>
                                          <p:attrName>style.visibility</p:attrName>
                                        </p:attrNameLst>
                                      </p:cBhvr>
                                      <p:to>
                                        <p:strVal val="visible"/>
                                      </p:to>
                                    </p:set>
                                    <p:animEffect transition="in" filter="wipe(right)">
                                      <p:cBhvr>
                                        <p:cTn id="15" dur="500"/>
                                        <p:tgtEl>
                                          <p:spTgt spid="24270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dissolve">
                                      <p:cBhvr>
                                        <p:cTn id="20" dur="500"/>
                                        <p:tgtEl>
                                          <p:spTgt spid="24270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42704"/>
                                        </p:tgtEl>
                                        <p:attrNameLst>
                                          <p:attrName>style.visibility</p:attrName>
                                        </p:attrNameLst>
                                      </p:cBhvr>
                                      <p:to>
                                        <p:strVal val="visible"/>
                                      </p:to>
                                    </p:set>
                                    <p:animEffect transition="in" filter="wipe(up)">
                                      <p:cBhvr>
                                        <p:cTn id="24" dur="500"/>
                                        <p:tgtEl>
                                          <p:spTgt spid="242704"/>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42705"/>
                                        </p:tgtEl>
                                        <p:attrNameLst>
                                          <p:attrName>style.visibility</p:attrName>
                                        </p:attrNameLst>
                                      </p:cBhvr>
                                      <p:to>
                                        <p:strVal val="visible"/>
                                      </p:to>
                                    </p:set>
                                    <p:animEffect transition="in" filter="wipe(up)">
                                      <p:cBhvr>
                                        <p:cTn id="28" dur="500"/>
                                        <p:tgtEl>
                                          <p:spTgt spid="242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utoUpdateAnimBg="0"/>
      <p:bldP spid="242701" grpId="0" autoUpdateAnimBg="0"/>
      <p:bldP spid="242702" grpId="0" animBg="1"/>
      <p:bldP spid="242703" grpId="0" animBg="1"/>
      <p:bldP spid="242704" grpId="0" animBg="1" autoUpdateAnimBg="0"/>
      <p:bldP spid="24270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617538"/>
            <a:ext cx="8562975" cy="1143000"/>
          </a:xfrm>
        </p:spPr>
        <p:txBody>
          <a:bodyPr/>
          <a:lstStyle/>
          <a:p>
            <a:pPr eaLnBrk="1" hangingPunct="1"/>
            <a:r>
              <a:rPr lang="en-US" sz="3600" dirty="0" smtClean="0"/>
              <a:t>PV </a:t>
            </a:r>
            <a:r>
              <a:rPr lang="en-US" sz="3600" dirty="0" err="1" smtClean="0"/>
              <a:t>Dopplar</a:t>
            </a:r>
            <a:r>
              <a:rPr lang="en-US" sz="3600" dirty="0" smtClean="0"/>
              <a:t> Patterns in </a:t>
            </a:r>
            <a:r>
              <a:rPr lang="en-US" sz="3600" dirty="0" smtClean="0">
                <a:solidFill>
                  <a:schemeClr val="hlink"/>
                </a:solidFill>
              </a:rPr>
              <a:t>Constriction</a:t>
            </a:r>
            <a:r>
              <a:rPr lang="en-US" sz="3600" dirty="0" smtClean="0"/>
              <a:t>-TEE</a:t>
            </a:r>
          </a:p>
        </p:txBody>
      </p:sp>
      <p:pic>
        <p:nvPicPr>
          <p:cNvPr id="37891" name="Picture 3" descr="C:\My Documents\My Pictures\restKline1939A.JPG"/>
          <p:cNvPicPr>
            <a:picLocks noGrp="1" noChangeAspect="1" noChangeArrowheads="1"/>
          </p:cNvPicPr>
          <p:nvPr>
            <p:ph type="clipArt" sz="half" idx="1"/>
          </p:nvPr>
        </p:nvPicPr>
        <p:blipFill>
          <a:blip r:embed="rId3"/>
          <a:srcRect/>
          <a:stretch>
            <a:fillRect/>
          </a:stretch>
        </p:blipFill>
        <p:spPr>
          <a:xfrm>
            <a:off x="914400" y="2133600"/>
            <a:ext cx="3059113" cy="4572000"/>
          </a:xfrm>
          <a:noFill/>
        </p:spPr>
      </p:pic>
      <p:sp>
        <p:nvSpPr>
          <p:cNvPr id="37892" name="Rectangle 4"/>
          <p:cNvSpPr>
            <a:spLocks noChangeArrowheads="1"/>
          </p:cNvSpPr>
          <p:nvPr/>
        </p:nvSpPr>
        <p:spPr bwMode="auto">
          <a:xfrm>
            <a:off x="1447800" y="1981200"/>
            <a:ext cx="2057400" cy="533400"/>
          </a:xfrm>
          <a:prstGeom prst="rect">
            <a:avLst/>
          </a:prstGeom>
          <a:solidFill>
            <a:schemeClr val="bg1"/>
          </a:solidFill>
          <a:ln w="9525">
            <a:solidFill>
              <a:schemeClr val="bg1"/>
            </a:solidFill>
            <a:miter lim="800000"/>
            <a:headEnd/>
            <a:tailEnd/>
          </a:ln>
        </p:spPr>
        <p:txBody>
          <a:bodyPr wrap="none" anchor="ctr"/>
          <a:lstStyle/>
          <a:p>
            <a:pPr algn="ctr"/>
            <a:r>
              <a:rPr lang="en-US" u="none">
                <a:solidFill>
                  <a:srgbClr val="CF33B1"/>
                </a:solidFill>
              </a:rPr>
              <a:t>Lt. Upper PV</a:t>
            </a:r>
          </a:p>
        </p:txBody>
      </p:sp>
      <p:sp>
        <p:nvSpPr>
          <p:cNvPr id="37893" name="Rectangle 5"/>
          <p:cNvSpPr>
            <a:spLocks noChangeArrowheads="1"/>
          </p:cNvSpPr>
          <p:nvPr/>
        </p:nvSpPr>
        <p:spPr bwMode="auto">
          <a:xfrm>
            <a:off x="1447800" y="4343400"/>
            <a:ext cx="1981200" cy="381000"/>
          </a:xfrm>
          <a:prstGeom prst="rect">
            <a:avLst/>
          </a:prstGeom>
          <a:solidFill>
            <a:schemeClr val="bg1"/>
          </a:solidFill>
          <a:ln w="9525">
            <a:solidFill>
              <a:schemeClr val="bg1"/>
            </a:solidFill>
            <a:miter lim="800000"/>
            <a:headEnd/>
            <a:tailEnd/>
          </a:ln>
        </p:spPr>
        <p:txBody>
          <a:bodyPr wrap="none" anchor="ctr"/>
          <a:lstStyle/>
          <a:p>
            <a:pPr algn="ctr"/>
            <a:r>
              <a:rPr lang="en-US" sz="2000" u="none">
                <a:solidFill>
                  <a:srgbClr val="CF33B1"/>
                </a:solidFill>
              </a:rPr>
              <a:t>LV Inflow</a:t>
            </a:r>
          </a:p>
        </p:txBody>
      </p:sp>
      <p:sp>
        <p:nvSpPr>
          <p:cNvPr id="37894" name="Line 6"/>
          <p:cNvSpPr>
            <a:spLocks noChangeShapeType="1"/>
          </p:cNvSpPr>
          <p:nvPr/>
        </p:nvSpPr>
        <p:spPr bwMode="auto">
          <a:xfrm rot="10799982">
            <a:off x="1524000" y="3352800"/>
            <a:ext cx="1588" cy="304800"/>
          </a:xfrm>
          <a:prstGeom prst="line">
            <a:avLst/>
          </a:prstGeom>
          <a:noFill/>
          <a:ln w="38100">
            <a:solidFill>
              <a:schemeClr val="hlink"/>
            </a:solidFill>
            <a:miter lim="800000"/>
            <a:headEnd/>
            <a:tailEnd type="triangle" w="med" len="med"/>
          </a:ln>
        </p:spPr>
        <p:txBody>
          <a:bodyPr wrap="none"/>
          <a:lstStyle/>
          <a:p>
            <a:endParaRPr lang="en-US"/>
          </a:p>
        </p:txBody>
      </p:sp>
      <p:sp>
        <p:nvSpPr>
          <p:cNvPr id="37895" name="Line 7"/>
          <p:cNvSpPr>
            <a:spLocks noChangeShapeType="1"/>
          </p:cNvSpPr>
          <p:nvPr/>
        </p:nvSpPr>
        <p:spPr bwMode="auto">
          <a:xfrm rot="10799982">
            <a:off x="1600200" y="5562600"/>
            <a:ext cx="1588" cy="304800"/>
          </a:xfrm>
          <a:prstGeom prst="line">
            <a:avLst/>
          </a:prstGeom>
          <a:noFill/>
          <a:ln w="38100">
            <a:solidFill>
              <a:schemeClr val="hlink"/>
            </a:solidFill>
            <a:miter lim="800000"/>
            <a:headEnd/>
            <a:tailEnd type="triangle" w="med" len="med"/>
          </a:ln>
        </p:spPr>
        <p:txBody>
          <a:bodyPr wrap="none"/>
          <a:lstStyle/>
          <a:p>
            <a:endParaRPr lang="en-US"/>
          </a:p>
        </p:txBody>
      </p:sp>
      <p:sp>
        <p:nvSpPr>
          <p:cNvPr id="37896" name="Line 8"/>
          <p:cNvSpPr>
            <a:spLocks noChangeShapeType="1"/>
          </p:cNvSpPr>
          <p:nvPr/>
        </p:nvSpPr>
        <p:spPr bwMode="auto">
          <a:xfrm>
            <a:off x="2819400" y="2743200"/>
            <a:ext cx="0" cy="381000"/>
          </a:xfrm>
          <a:prstGeom prst="line">
            <a:avLst/>
          </a:prstGeom>
          <a:noFill/>
          <a:ln w="38100">
            <a:solidFill>
              <a:schemeClr val="hlink"/>
            </a:solidFill>
            <a:miter lim="800000"/>
            <a:headEnd/>
            <a:tailEnd type="triangle" w="med" len="med"/>
          </a:ln>
        </p:spPr>
        <p:txBody>
          <a:bodyPr wrap="none"/>
          <a:lstStyle/>
          <a:p>
            <a:endParaRPr lang="en-US"/>
          </a:p>
        </p:txBody>
      </p:sp>
      <p:sp>
        <p:nvSpPr>
          <p:cNvPr id="37897" name="Line 9"/>
          <p:cNvSpPr>
            <a:spLocks noChangeShapeType="1"/>
          </p:cNvSpPr>
          <p:nvPr/>
        </p:nvSpPr>
        <p:spPr bwMode="auto">
          <a:xfrm>
            <a:off x="3352800" y="5257800"/>
            <a:ext cx="0" cy="381000"/>
          </a:xfrm>
          <a:prstGeom prst="line">
            <a:avLst/>
          </a:prstGeom>
          <a:noFill/>
          <a:ln w="38100">
            <a:solidFill>
              <a:schemeClr val="hlink"/>
            </a:solidFill>
            <a:miter lim="800000"/>
            <a:headEnd/>
            <a:tailEnd type="triangle" w="med" len="med"/>
          </a:ln>
        </p:spPr>
        <p:txBody>
          <a:bodyPr wrap="none"/>
          <a:lstStyle/>
          <a:p>
            <a:endParaRPr lang="en-US"/>
          </a:p>
        </p:txBody>
      </p:sp>
      <p:sp>
        <p:nvSpPr>
          <p:cNvPr id="37898" name="Line 10"/>
          <p:cNvSpPr>
            <a:spLocks noChangeShapeType="1"/>
          </p:cNvSpPr>
          <p:nvPr/>
        </p:nvSpPr>
        <p:spPr bwMode="auto">
          <a:xfrm>
            <a:off x="1676400" y="3505200"/>
            <a:ext cx="152400" cy="0"/>
          </a:xfrm>
          <a:prstGeom prst="line">
            <a:avLst/>
          </a:prstGeom>
          <a:noFill/>
          <a:ln w="9525">
            <a:solidFill>
              <a:schemeClr val="hlink"/>
            </a:solidFill>
            <a:miter lim="800000"/>
            <a:headEnd type="diamond" w="med" len="med"/>
            <a:tailEnd type="diamond" w="med" len="med"/>
          </a:ln>
        </p:spPr>
        <p:txBody>
          <a:bodyPr wrap="none"/>
          <a:lstStyle/>
          <a:p>
            <a:endParaRPr lang="en-US"/>
          </a:p>
        </p:txBody>
      </p:sp>
      <p:sp>
        <p:nvSpPr>
          <p:cNvPr id="37899" name="Line 11"/>
          <p:cNvSpPr>
            <a:spLocks noChangeShapeType="1"/>
          </p:cNvSpPr>
          <p:nvPr/>
        </p:nvSpPr>
        <p:spPr bwMode="auto">
          <a:xfrm>
            <a:off x="2743200" y="3352800"/>
            <a:ext cx="152400" cy="0"/>
          </a:xfrm>
          <a:prstGeom prst="line">
            <a:avLst/>
          </a:prstGeom>
          <a:noFill/>
          <a:ln w="12700">
            <a:solidFill>
              <a:schemeClr val="hlink"/>
            </a:solidFill>
            <a:miter lim="800000"/>
            <a:headEnd type="diamond" w="med" len="med"/>
            <a:tailEnd type="diamond" w="med" len="med"/>
          </a:ln>
        </p:spPr>
        <p:txBody>
          <a:bodyPr wrap="none"/>
          <a:lstStyle/>
          <a:p>
            <a:endParaRPr lang="en-US"/>
          </a:p>
        </p:txBody>
      </p:sp>
      <p:sp>
        <p:nvSpPr>
          <p:cNvPr id="37900" name="Line 12"/>
          <p:cNvSpPr>
            <a:spLocks noChangeShapeType="1"/>
          </p:cNvSpPr>
          <p:nvPr/>
        </p:nvSpPr>
        <p:spPr bwMode="auto">
          <a:xfrm>
            <a:off x="1828800" y="3352800"/>
            <a:ext cx="152400" cy="0"/>
          </a:xfrm>
          <a:prstGeom prst="line">
            <a:avLst/>
          </a:prstGeom>
          <a:noFill/>
          <a:ln w="19050">
            <a:solidFill>
              <a:srgbClr val="57C725"/>
            </a:solidFill>
            <a:miter lim="800000"/>
            <a:headEnd type="diamond" w="med" len="med"/>
            <a:tailEnd type="diamond" w="med" len="med"/>
          </a:ln>
        </p:spPr>
        <p:txBody>
          <a:bodyPr wrap="none"/>
          <a:lstStyle/>
          <a:p>
            <a:endParaRPr lang="en-US"/>
          </a:p>
        </p:txBody>
      </p:sp>
      <p:sp>
        <p:nvSpPr>
          <p:cNvPr id="37901" name="Line 13"/>
          <p:cNvSpPr>
            <a:spLocks noChangeShapeType="1"/>
          </p:cNvSpPr>
          <p:nvPr/>
        </p:nvSpPr>
        <p:spPr bwMode="auto">
          <a:xfrm>
            <a:off x="2971800" y="3048000"/>
            <a:ext cx="152400" cy="0"/>
          </a:xfrm>
          <a:prstGeom prst="line">
            <a:avLst/>
          </a:prstGeom>
          <a:noFill/>
          <a:ln w="19050">
            <a:solidFill>
              <a:srgbClr val="5CEC14"/>
            </a:solidFill>
            <a:miter lim="800000"/>
            <a:headEnd type="diamond" w="med" len="med"/>
            <a:tailEnd type="diamond" w="med" len="med"/>
          </a:ln>
        </p:spPr>
        <p:txBody>
          <a:bodyPr wrap="none"/>
          <a:lstStyle/>
          <a:p>
            <a:endParaRPr lang="en-US"/>
          </a:p>
        </p:txBody>
      </p:sp>
      <p:sp>
        <p:nvSpPr>
          <p:cNvPr id="37902" name="Line 14"/>
          <p:cNvSpPr>
            <a:spLocks noChangeShapeType="1"/>
          </p:cNvSpPr>
          <p:nvPr/>
        </p:nvSpPr>
        <p:spPr bwMode="auto">
          <a:xfrm>
            <a:off x="2895600" y="6248400"/>
            <a:ext cx="152400" cy="0"/>
          </a:xfrm>
          <a:prstGeom prst="line">
            <a:avLst/>
          </a:prstGeom>
          <a:noFill/>
          <a:ln w="12700">
            <a:solidFill>
              <a:schemeClr val="hlink"/>
            </a:solidFill>
            <a:miter lim="800000"/>
            <a:headEnd type="diamond" w="med" len="med"/>
            <a:tailEnd type="diamond" w="med" len="med"/>
          </a:ln>
        </p:spPr>
        <p:txBody>
          <a:bodyPr wrap="none"/>
          <a:lstStyle/>
          <a:p>
            <a:endParaRPr lang="en-US"/>
          </a:p>
        </p:txBody>
      </p:sp>
      <p:sp>
        <p:nvSpPr>
          <p:cNvPr id="37903" name="Line 15"/>
          <p:cNvSpPr>
            <a:spLocks noChangeShapeType="1"/>
          </p:cNvSpPr>
          <p:nvPr/>
        </p:nvSpPr>
        <p:spPr bwMode="auto">
          <a:xfrm>
            <a:off x="1828800" y="6019800"/>
            <a:ext cx="152400" cy="0"/>
          </a:xfrm>
          <a:prstGeom prst="line">
            <a:avLst/>
          </a:prstGeom>
          <a:noFill/>
          <a:ln w="12700">
            <a:solidFill>
              <a:schemeClr val="hlink"/>
            </a:solidFill>
            <a:miter lim="800000"/>
            <a:headEnd type="diamond" w="med" len="med"/>
            <a:tailEnd type="diamond" w="med" len="med"/>
          </a:ln>
        </p:spPr>
        <p:txBody>
          <a:bodyPr wrap="none"/>
          <a:lstStyle/>
          <a:p>
            <a:endParaRPr lang="en-US"/>
          </a:p>
        </p:txBody>
      </p:sp>
      <p:sp>
        <p:nvSpPr>
          <p:cNvPr id="235536" name="AutoShape 16"/>
          <p:cNvSpPr>
            <a:spLocks noChangeArrowheads="1"/>
          </p:cNvSpPr>
          <p:nvPr/>
        </p:nvSpPr>
        <p:spPr bwMode="auto">
          <a:xfrm>
            <a:off x="3810000" y="5410200"/>
            <a:ext cx="609600" cy="152400"/>
          </a:xfrm>
          <a:prstGeom prst="leftArrow">
            <a:avLst>
              <a:gd name="adj1" fmla="val 50000"/>
              <a:gd name="adj2" fmla="val 100000"/>
            </a:avLst>
          </a:prstGeom>
          <a:gradFill rotWithShape="0">
            <a:gsLst>
              <a:gs pos="0">
                <a:schemeClr val="folHlink"/>
              </a:gs>
              <a:gs pos="100000">
                <a:schemeClr val="hlink"/>
              </a:gs>
            </a:gsLst>
            <a:lin ang="0" scaled="1"/>
          </a:gradFill>
          <a:ln w="9525">
            <a:solidFill>
              <a:schemeClr val="folHlink"/>
            </a:solidFill>
            <a:miter lim="800000"/>
            <a:headEnd/>
            <a:tailEnd/>
          </a:ln>
        </p:spPr>
        <p:txBody>
          <a:bodyPr wrap="none" anchor="ctr"/>
          <a:lstStyle/>
          <a:p>
            <a:endParaRPr lang="en-US"/>
          </a:p>
        </p:txBody>
      </p:sp>
      <p:sp>
        <p:nvSpPr>
          <p:cNvPr id="235537" name="Text Box 17"/>
          <p:cNvSpPr txBox="1">
            <a:spLocks noChangeArrowheads="1"/>
          </p:cNvSpPr>
          <p:nvPr/>
        </p:nvSpPr>
        <p:spPr bwMode="auto">
          <a:xfrm>
            <a:off x="3886200" y="2074863"/>
            <a:ext cx="4393510" cy="1151084"/>
          </a:xfrm>
          <a:prstGeom prst="rect">
            <a:avLst/>
          </a:prstGeom>
          <a:noFill/>
          <a:ln w="9525">
            <a:noFill/>
            <a:miter lim="800000"/>
            <a:headEnd/>
            <a:tailEnd/>
          </a:ln>
        </p:spPr>
        <p:txBody>
          <a:bodyPr wrap="none">
            <a:spAutoFit/>
          </a:bodyPr>
          <a:lstStyle/>
          <a:p>
            <a:pPr>
              <a:lnSpc>
                <a:spcPct val="90000"/>
              </a:lnSpc>
              <a:spcBef>
                <a:spcPct val="20000"/>
              </a:spcBef>
              <a:buClr>
                <a:schemeClr val="folHlink"/>
              </a:buClr>
              <a:buSzPct val="60000"/>
              <a:buFont typeface="Wingdings" pitchFamily="2" charset="2"/>
              <a:buNone/>
            </a:pPr>
            <a:r>
              <a:rPr lang="en-US" sz="3200" b="1" dirty="0">
                <a:solidFill>
                  <a:schemeClr val="hlink"/>
                </a:solidFill>
              </a:rPr>
              <a:t>PV flow</a:t>
            </a:r>
            <a:r>
              <a:rPr lang="en-US" sz="3200" u="none" dirty="0"/>
              <a:t> </a:t>
            </a:r>
            <a:r>
              <a:rPr lang="en-US" sz="3200" b="1" u="none" dirty="0">
                <a:solidFill>
                  <a:srgbClr val="CF33B1"/>
                </a:solidFill>
              </a:rPr>
              <a:t>IS</a:t>
            </a:r>
            <a:r>
              <a:rPr lang="en-US" sz="3200" u="none" dirty="0"/>
              <a:t> Respirophasic</a:t>
            </a:r>
            <a:r>
              <a:rPr lang="en-US" sz="3200" u="none" dirty="0" smtClean="0"/>
              <a:t>:</a:t>
            </a:r>
          </a:p>
          <a:p>
            <a:pPr>
              <a:lnSpc>
                <a:spcPct val="90000"/>
              </a:lnSpc>
              <a:spcBef>
                <a:spcPct val="20000"/>
              </a:spcBef>
              <a:buClr>
                <a:schemeClr val="folHlink"/>
              </a:buClr>
              <a:buSzPct val="60000"/>
              <a:buFont typeface="Wingdings" pitchFamily="2" charset="2"/>
              <a:buNone/>
            </a:pPr>
            <a:r>
              <a:rPr lang="en-US" sz="2000" u="none" dirty="0" smtClean="0"/>
              <a:t>  &gt; 25</a:t>
            </a:r>
            <a:r>
              <a:rPr lang="en-US" sz="2000" u="none" dirty="0"/>
              <a:t>% variation of both the </a:t>
            </a:r>
            <a:br>
              <a:rPr lang="en-US" sz="2000" u="none" dirty="0"/>
            </a:br>
            <a:r>
              <a:rPr lang="en-US" sz="2000" u="none" dirty="0"/>
              <a:t>  Systolic and Diastolic components</a:t>
            </a:r>
          </a:p>
        </p:txBody>
      </p:sp>
      <p:sp>
        <p:nvSpPr>
          <p:cNvPr id="235538" name="Text Box 18"/>
          <p:cNvSpPr txBox="1">
            <a:spLocks noChangeArrowheads="1"/>
          </p:cNvSpPr>
          <p:nvPr/>
        </p:nvSpPr>
        <p:spPr bwMode="auto">
          <a:xfrm>
            <a:off x="4038600" y="3733800"/>
            <a:ext cx="3243452" cy="1228028"/>
          </a:xfrm>
          <a:prstGeom prst="rect">
            <a:avLst/>
          </a:prstGeom>
          <a:noFill/>
          <a:ln w="9525">
            <a:noFill/>
            <a:miter lim="800000"/>
            <a:headEnd/>
            <a:tailEnd/>
          </a:ln>
        </p:spPr>
        <p:txBody>
          <a:bodyPr wrap="none">
            <a:spAutoFit/>
          </a:bodyPr>
          <a:lstStyle/>
          <a:p>
            <a:pPr>
              <a:lnSpc>
                <a:spcPct val="90000"/>
              </a:lnSpc>
              <a:spcBef>
                <a:spcPct val="20000"/>
              </a:spcBef>
              <a:buClr>
                <a:schemeClr val="folHlink"/>
              </a:buClr>
              <a:buSzPct val="60000"/>
              <a:buFont typeface="Wingdings" pitchFamily="2" charset="2"/>
              <a:buNone/>
            </a:pPr>
            <a:r>
              <a:rPr lang="en-US" b="1" dirty="0"/>
              <a:t>Systolic/Diastolic</a:t>
            </a:r>
          </a:p>
          <a:p>
            <a:pPr>
              <a:lnSpc>
                <a:spcPct val="90000"/>
              </a:lnSpc>
              <a:spcBef>
                <a:spcPct val="20000"/>
              </a:spcBef>
              <a:buClr>
                <a:schemeClr val="hlink"/>
              </a:buClr>
              <a:buSzPct val="55000"/>
              <a:buFont typeface="Wingdings" pitchFamily="2" charset="2"/>
              <a:buChar char="Ø"/>
            </a:pPr>
            <a:r>
              <a:rPr lang="en-US" u="none" dirty="0"/>
              <a:t>Ratio higher than for restriction</a:t>
            </a:r>
          </a:p>
          <a:p>
            <a:pPr>
              <a:lnSpc>
                <a:spcPct val="90000"/>
              </a:lnSpc>
              <a:spcBef>
                <a:spcPct val="20000"/>
              </a:spcBef>
              <a:buClr>
                <a:schemeClr val="hlink"/>
              </a:buClr>
              <a:buSzPct val="55000"/>
              <a:buFont typeface="Wingdings" pitchFamily="2" charset="2"/>
              <a:buNone/>
            </a:pPr>
            <a:r>
              <a:rPr lang="en-US" u="none" dirty="0"/>
              <a:t>  (0.7 </a:t>
            </a:r>
            <a:r>
              <a:rPr lang="en-US" u="none" dirty="0" err="1"/>
              <a:t>v.s</a:t>
            </a:r>
            <a:r>
              <a:rPr lang="en-US" u="none" dirty="0"/>
              <a:t>. 0.4)</a:t>
            </a:r>
          </a:p>
          <a:p>
            <a:endParaRPr lang="en-US" u="none" dirty="0"/>
          </a:p>
        </p:txBody>
      </p:sp>
      <p:sp>
        <p:nvSpPr>
          <p:cNvPr id="235539" name="Text Box 19"/>
          <p:cNvSpPr txBox="1">
            <a:spLocks noChangeArrowheads="1"/>
          </p:cNvSpPr>
          <p:nvPr/>
        </p:nvSpPr>
        <p:spPr bwMode="auto">
          <a:xfrm>
            <a:off x="4343400" y="5268913"/>
            <a:ext cx="4629150" cy="1228028"/>
          </a:xfrm>
          <a:prstGeom prst="rect">
            <a:avLst/>
          </a:prstGeom>
          <a:noFill/>
          <a:ln w="9525">
            <a:noFill/>
            <a:miter lim="800000"/>
            <a:headEnd/>
            <a:tailEnd/>
          </a:ln>
        </p:spPr>
        <p:txBody>
          <a:bodyPr wrap="square">
            <a:spAutoFit/>
          </a:bodyPr>
          <a:lstStyle/>
          <a:p>
            <a:pPr>
              <a:lnSpc>
                <a:spcPct val="90000"/>
              </a:lnSpc>
              <a:spcBef>
                <a:spcPct val="20000"/>
              </a:spcBef>
              <a:buClr>
                <a:schemeClr val="folHlink"/>
              </a:buClr>
              <a:buSzPct val="60000"/>
              <a:buFont typeface="Wingdings" pitchFamily="2" charset="2"/>
              <a:buNone/>
            </a:pPr>
            <a:r>
              <a:rPr lang="en-US" b="1" dirty="0"/>
              <a:t>LV inflow Peak-E</a:t>
            </a:r>
            <a:r>
              <a:rPr lang="en-US" b="1" u="none" dirty="0"/>
              <a:t>:</a:t>
            </a:r>
          </a:p>
          <a:p>
            <a:pPr>
              <a:lnSpc>
                <a:spcPct val="90000"/>
              </a:lnSpc>
              <a:spcBef>
                <a:spcPct val="20000"/>
              </a:spcBef>
              <a:buClr>
                <a:schemeClr val="hlink"/>
              </a:buClr>
              <a:buSzPct val="55000"/>
              <a:buFont typeface="Wingdings" pitchFamily="2" charset="2"/>
              <a:buChar char="Ø"/>
            </a:pPr>
            <a:r>
              <a:rPr lang="en-US" u="none" dirty="0"/>
              <a:t>17% respiratory variation</a:t>
            </a:r>
          </a:p>
          <a:p>
            <a:pPr>
              <a:lnSpc>
                <a:spcPct val="90000"/>
              </a:lnSpc>
              <a:spcBef>
                <a:spcPct val="20000"/>
              </a:spcBef>
              <a:buClr>
                <a:schemeClr val="hlink"/>
              </a:buClr>
              <a:buSzPct val="55000"/>
              <a:buFont typeface="Wingdings" pitchFamily="2" charset="2"/>
              <a:buNone/>
            </a:pPr>
            <a:r>
              <a:rPr lang="en-US" u="none" dirty="0"/>
              <a:t>  (</a:t>
            </a:r>
            <a:r>
              <a:rPr lang="en-US" u="none" dirty="0" err="1"/>
              <a:t>v.s</a:t>
            </a:r>
            <a:r>
              <a:rPr lang="en-US" u="none" dirty="0"/>
              <a:t>. none for restriction)</a:t>
            </a:r>
          </a:p>
          <a:p>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37"/>
                                        </p:tgtEl>
                                        <p:attrNameLst>
                                          <p:attrName>style.visibility</p:attrName>
                                        </p:attrNameLst>
                                      </p:cBhvr>
                                      <p:to>
                                        <p:strVal val="visible"/>
                                      </p:to>
                                    </p:set>
                                    <p:animEffect transition="in" filter="wipe(left)">
                                      <p:cBhvr>
                                        <p:cTn id="7" dur="500"/>
                                        <p:tgtEl>
                                          <p:spTgt spid="2355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38"/>
                                        </p:tgtEl>
                                        <p:attrNameLst>
                                          <p:attrName>style.visibility</p:attrName>
                                        </p:attrNameLst>
                                      </p:cBhvr>
                                      <p:to>
                                        <p:strVal val="visible"/>
                                      </p:to>
                                    </p:set>
                                    <p:animEffect transition="in" filter="wipe(left)">
                                      <p:cBhvr>
                                        <p:cTn id="12" dur="500"/>
                                        <p:tgtEl>
                                          <p:spTgt spid="2355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39"/>
                                        </p:tgtEl>
                                        <p:attrNameLst>
                                          <p:attrName>style.visibility</p:attrName>
                                        </p:attrNameLst>
                                      </p:cBhvr>
                                      <p:to>
                                        <p:strVal val="visible"/>
                                      </p:to>
                                    </p:set>
                                    <p:animEffect transition="in" filter="wipe(left)">
                                      <p:cBhvr>
                                        <p:cTn id="17" dur="500"/>
                                        <p:tgtEl>
                                          <p:spTgt spid="235539"/>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35536"/>
                                        </p:tgtEl>
                                        <p:attrNameLst>
                                          <p:attrName>style.visibility</p:attrName>
                                        </p:attrNameLst>
                                      </p:cBhvr>
                                      <p:to>
                                        <p:strVal val="visible"/>
                                      </p:to>
                                    </p:set>
                                    <p:animEffect transition="in" filter="wipe(right)">
                                      <p:cBhvr>
                                        <p:cTn id="21" dur="500"/>
                                        <p:tgtEl>
                                          <p:spTgt spid="235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6" grpId="0" animBg="1"/>
      <p:bldP spid="235537" grpId="0" autoUpdateAnimBg="0"/>
      <p:bldP spid="235538" grpId="0" autoUpdateAnimBg="0"/>
      <p:bldP spid="23553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609600"/>
            <a:ext cx="8839200" cy="1143000"/>
          </a:xfrm>
        </p:spPr>
        <p:txBody>
          <a:bodyPr/>
          <a:lstStyle/>
          <a:p>
            <a:pPr eaLnBrk="1" hangingPunct="1"/>
            <a:r>
              <a:rPr lang="en-US" sz="3600" smtClean="0"/>
              <a:t>Respiratory Cycle :</a:t>
            </a:r>
            <a:r>
              <a:rPr lang="en-US" sz="3600" b="1" u="sng" smtClean="0">
                <a:solidFill>
                  <a:schemeClr val="hlink"/>
                </a:solidFill>
              </a:rPr>
              <a:t>Hepatic Vein Flow</a:t>
            </a:r>
          </a:p>
        </p:txBody>
      </p:sp>
      <p:pic>
        <p:nvPicPr>
          <p:cNvPr id="39939" name="Picture 3" descr="C:\My Documents\My Pictures\restOh188B.JPG"/>
          <p:cNvPicPr>
            <a:picLocks noChangeAspect="1" noChangeArrowheads="1"/>
          </p:cNvPicPr>
          <p:nvPr/>
        </p:nvPicPr>
        <p:blipFill>
          <a:blip r:embed="rId3"/>
          <a:srcRect/>
          <a:stretch>
            <a:fillRect/>
          </a:stretch>
        </p:blipFill>
        <p:spPr bwMode="auto">
          <a:xfrm>
            <a:off x="521788" y="2209800"/>
            <a:ext cx="8165012" cy="3830638"/>
          </a:xfrm>
          <a:prstGeom prst="rect">
            <a:avLst/>
          </a:prstGeom>
          <a:noFill/>
          <a:ln w="9525">
            <a:noFill/>
            <a:miter lim="800000"/>
            <a:headEnd/>
            <a:tailEnd/>
          </a:ln>
        </p:spPr>
      </p:pic>
      <p:sp>
        <p:nvSpPr>
          <p:cNvPr id="184327" name="Freeform 7"/>
          <p:cNvSpPr>
            <a:spLocks/>
          </p:cNvSpPr>
          <p:nvPr/>
        </p:nvSpPr>
        <p:spPr bwMode="auto">
          <a:xfrm>
            <a:off x="2552700" y="2514600"/>
            <a:ext cx="1638300" cy="1219200"/>
          </a:xfrm>
          <a:custGeom>
            <a:avLst/>
            <a:gdLst>
              <a:gd name="T0" fmla="*/ 1638300 w 1032"/>
              <a:gd name="T1" fmla="*/ 0 h 768"/>
              <a:gd name="T2" fmla="*/ 190500 w 1032"/>
              <a:gd name="T3" fmla="*/ 762000 h 768"/>
              <a:gd name="T4" fmla="*/ 495300 w 1032"/>
              <a:gd name="T5" fmla="*/ 838200 h 768"/>
              <a:gd name="T6" fmla="*/ 342900 w 1032"/>
              <a:gd name="T7" fmla="*/ 1219200 h 768"/>
              <a:gd name="T8" fmla="*/ 0 60000 65536"/>
              <a:gd name="T9" fmla="*/ 0 60000 65536"/>
              <a:gd name="T10" fmla="*/ 0 60000 65536"/>
              <a:gd name="T11" fmla="*/ 0 60000 65536"/>
              <a:gd name="T12" fmla="*/ 0 w 1032"/>
              <a:gd name="T13" fmla="*/ 0 h 768"/>
              <a:gd name="T14" fmla="*/ 1032 w 1032"/>
              <a:gd name="T15" fmla="*/ 768 h 768"/>
            </a:gdLst>
            <a:ahLst/>
            <a:cxnLst>
              <a:cxn ang="T8">
                <a:pos x="T0" y="T1"/>
              </a:cxn>
              <a:cxn ang="T9">
                <a:pos x="T2" y="T3"/>
              </a:cxn>
              <a:cxn ang="T10">
                <a:pos x="T4" y="T5"/>
              </a:cxn>
              <a:cxn ang="T11">
                <a:pos x="T6" y="T7"/>
              </a:cxn>
            </a:cxnLst>
            <a:rect l="T12" t="T13" r="T14" b="T15"/>
            <a:pathLst>
              <a:path w="1032" h="768">
                <a:moveTo>
                  <a:pt x="1032" y="0"/>
                </a:moveTo>
                <a:cubicBezTo>
                  <a:pt x="636" y="196"/>
                  <a:pt x="240" y="392"/>
                  <a:pt x="120" y="480"/>
                </a:cubicBezTo>
                <a:cubicBezTo>
                  <a:pt x="0" y="568"/>
                  <a:pt x="296" y="480"/>
                  <a:pt x="312" y="528"/>
                </a:cubicBezTo>
                <a:cubicBezTo>
                  <a:pt x="328" y="576"/>
                  <a:pt x="232" y="736"/>
                  <a:pt x="216" y="768"/>
                </a:cubicBezTo>
              </a:path>
            </a:pathLst>
          </a:custGeom>
          <a:noFill/>
          <a:ln w="28575">
            <a:solidFill>
              <a:schemeClr val="tx2"/>
            </a:solidFill>
            <a:miter lim="800000"/>
            <a:headEnd/>
            <a:tailEnd type="triangle" w="med" len="med"/>
          </a:ln>
        </p:spPr>
        <p:txBody>
          <a:bodyPr wrap="none"/>
          <a:lstStyle/>
          <a:p>
            <a:endParaRPr lang="en-US"/>
          </a:p>
        </p:txBody>
      </p:sp>
      <p:sp>
        <p:nvSpPr>
          <p:cNvPr id="184328" name="Freeform 8"/>
          <p:cNvSpPr>
            <a:spLocks/>
          </p:cNvSpPr>
          <p:nvPr/>
        </p:nvSpPr>
        <p:spPr bwMode="auto">
          <a:xfrm>
            <a:off x="4267200" y="2514600"/>
            <a:ext cx="609600" cy="1219200"/>
          </a:xfrm>
          <a:custGeom>
            <a:avLst/>
            <a:gdLst>
              <a:gd name="T0" fmla="*/ 0 w 384"/>
              <a:gd name="T1" fmla="*/ 0 h 768"/>
              <a:gd name="T2" fmla="*/ 609600 w 384"/>
              <a:gd name="T3" fmla="*/ 1219200 h 768"/>
              <a:gd name="T4" fmla="*/ 0 60000 65536"/>
              <a:gd name="T5" fmla="*/ 0 60000 65536"/>
              <a:gd name="T6" fmla="*/ 0 w 384"/>
              <a:gd name="T7" fmla="*/ 0 h 768"/>
              <a:gd name="T8" fmla="*/ 384 w 384"/>
              <a:gd name="T9" fmla="*/ 768 h 768"/>
            </a:gdLst>
            <a:ahLst/>
            <a:cxnLst>
              <a:cxn ang="T4">
                <a:pos x="T0" y="T1"/>
              </a:cxn>
              <a:cxn ang="T5">
                <a:pos x="T2" y="T3"/>
              </a:cxn>
            </a:cxnLst>
            <a:rect l="T6" t="T7" r="T8" b="T9"/>
            <a:pathLst>
              <a:path w="384" h="768">
                <a:moveTo>
                  <a:pt x="0" y="0"/>
                </a:moveTo>
                <a:cubicBezTo>
                  <a:pt x="160" y="320"/>
                  <a:pt x="320" y="640"/>
                  <a:pt x="384" y="768"/>
                </a:cubicBezTo>
              </a:path>
            </a:pathLst>
          </a:custGeom>
          <a:noFill/>
          <a:ln w="28575">
            <a:solidFill>
              <a:schemeClr val="tx2"/>
            </a:solidFill>
            <a:miter lim="800000"/>
            <a:headEnd/>
            <a:tailEnd type="triangle" w="med" len="med"/>
          </a:ln>
        </p:spPr>
        <p:txBody>
          <a:bodyPr wrap="none"/>
          <a:lstStyle/>
          <a:p>
            <a:endParaRPr lang="en-US"/>
          </a:p>
        </p:txBody>
      </p:sp>
      <p:sp>
        <p:nvSpPr>
          <p:cNvPr id="39942" name="Text Box 10"/>
          <p:cNvSpPr txBox="1">
            <a:spLocks noChangeArrowheads="1"/>
          </p:cNvSpPr>
          <p:nvPr/>
        </p:nvSpPr>
        <p:spPr bwMode="auto">
          <a:xfrm>
            <a:off x="3962400" y="2133600"/>
            <a:ext cx="741363" cy="457200"/>
          </a:xfrm>
          <a:prstGeom prst="rect">
            <a:avLst/>
          </a:prstGeom>
          <a:noFill/>
          <a:ln w="9525">
            <a:noFill/>
            <a:miter lim="800000"/>
            <a:headEnd/>
            <a:tailEnd/>
          </a:ln>
        </p:spPr>
        <p:txBody>
          <a:bodyPr wrap="none">
            <a:spAutoFit/>
          </a:bodyPr>
          <a:lstStyle/>
          <a:p>
            <a:r>
              <a:rPr lang="en-US" b="1">
                <a:solidFill>
                  <a:schemeClr val="tx2"/>
                </a:solidFill>
              </a:rPr>
              <a:t>IVC</a:t>
            </a:r>
          </a:p>
        </p:txBody>
      </p:sp>
      <p:sp>
        <p:nvSpPr>
          <p:cNvPr id="39943" name="Rectangle 11"/>
          <p:cNvSpPr>
            <a:spLocks noChangeArrowheads="1"/>
          </p:cNvSpPr>
          <p:nvPr/>
        </p:nvSpPr>
        <p:spPr bwMode="auto">
          <a:xfrm>
            <a:off x="2362200" y="5029200"/>
            <a:ext cx="43434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44" name="Rectangle 13"/>
          <p:cNvSpPr>
            <a:spLocks noChangeArrowheads="1"/>
          </p:cNvSpPr>
          <p:nvPr/>
        </p:nvSpPr>
        <p:spPr bwMode="auto">
          <a:xfrm>
            <a:off x="3124200" y="5105400"/>
            <a:ext cx="1371600" cy="457200"/>
          </a:xfrm>
          <a:prstGeom prst="rect">
            <a:avLst/>
          </a:prstGeom>
          <a:solidFill>
            <a:schemeClr val="bg1"/>
          </a:solidFill>
          <a:ln w="9525">
            <a:solidFill>
              <a:schemeClr val="bg1"/>
            </a:solidFill>
            <a:miter lim="800000"/>
            <a:headEnd/>
            <a:tailEnd/>
          </a:ln>
        </p:spPr>
        <p:txBody>
          <a:bodyPr wrap="none" anchor="ctr"/>
          <a:lstStyle/>
          <a:p>
            <a:pPr algn="ctr"/>
            <a:r>
              <a:rPr lang="en-US" sz="1800" u="none"/>
              <a:t>Inspiration</a:t>
            </a:r>
          </a:p>
        </p:txBody>
      </p:sp>
      <p:sp>
        <p:nvSpPr>
          <p:cNvPr id="39945" name="Rectangle 15"/>
          <p:cNvSpPr>
            <a:spLocks noChangeArrowheads="1"/>
          </p:cNvSpPr>
          <p:nvPr/>
        </p:nvSpPr>
        <p:spPr bwMode="auto">
          <a:xfrm>
            <a:off x="5181600" y="5105400"/>
            <a:ext cx="1600200" cy="381000"/>
          </a:xfrm>
          <a:prstGeom prst="rect">
            <a:avLst/>
          </a:prstGeom>
          <a:solidFill>
            <a:schemeClr val="bg1"/>
          </a:solidFill>
          <a:ln w="9525">
            <a:solidFill>
              <a:schemeClr val="bg1"/>
            </a:solidFill>
            <a:miter lim="800000"/>
            <a:headEnd/>
            <a:tailEnd/>
          </a:ln>
        </p:spPr>
        <p:txBody>
          <a:bodyPr wrap="none" anchor="ctr"/>
          <a:lstStyle/>
          <a:p>
            <a:pPr algn="ctr"/>
            <a:r>
              <a:rPr lang="en-US" sz="1800" u="none"/>
              <a:t>Expiration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27"/>
                                        </p:tgtEl>
                                        <p:attrNameLst>
                                          <p:attrName>style.visibility</p:attrName>
                                        </p:attrNameLst>
                                      </p:cBhvr>
                                      <p:to>
                                        <p:strVal val="visible"/>
                                      </p:to>
                                    </p:set>
                                    <p:animEffect transition="in" filter="wipe(up)">
                                      <p:cBhvr>
                                        <p:cTn id="7" dur="500"/>
                                        <p:tgtEl>
                                          <p:spTgt spid="1843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4328"/>
                                        </p:tgtEl>
                                        <p:attrNameLst>
                                          <p:attrName>style.visibility</p:attrName>
                                        </p:attrNameLst>
                                      </p:cBhvr>
                                      <p:to>
                                        <p:strVal val="visible"/>
                                      </p:to>
                                    </p:set>
                                    <p:animEffect transition="in" filter="wipe(up)">
                                      <p:cBhvr>
                                        <p:cTn id="11" dur="500"/>
                                        <p:tgtEl>
                                          <p:spTgt spid="184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7" grpId="0" animBg="1"/>
      <p:bldP spid="18432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Hepatic Vein Doppler: </a:t>
            </a:r>
            <a:r>
              <a:rPr lang="en-US" u="sng" dirty="0" smtClean="0">
                <a:solidFill>
                  <a:schemeClr val="hlink"/>
                </a:solidFill>
              </a:rPr>
              <a:t>Normal</a:t>
            </a:r>
          </a:p>
        </p:txBody>
      </p:sp>
      <p:pic>
        <p:nvPicPr>
          <p:cNvPr id="40963" name="Picture 11" descr="C:\My Documents\My Pictures\restOhPaper156A.JPG"/>
          <p:cNvPicPr>
            <a:picLocks noGrp="1" noChangeAspect="1" noChangeArrowheads="1"/>
          </p:cNvPicPr>
          <p:nvPr>
            <p:ph type="clipArt" sz="half" idx="4294967295"/>
          </p:nvPr>
        </p:nvPicPr>
        <p:blipFill>
          <a:blip r:embed="rId3"/>
          <a:srcRect t="9109" b="19759"/>
          <a:stretch>
            <a:fillRect/>
          </a:stretch>
        </p:blipFill>
        <p:spPr>
          <a:xfrm>
            <a:off x="0" y="1600200"/>
            <a:ext cx="3810000" cy="4114800"/>
          </a:xfrm>
          <a:noFill/>
        </p:spPr>
      </p:pic>
      <p:sp>
        <p:nvSpPr>
          <p:cNvPr id="40965" name="Text Box 15"/>
          <p:cNvSpPr txBox="1">
            <a:spLocks noChangeArrowheads="1"/>
          </p:cNvSpPr>
          <p:nvPr/>
        </p:nvSpPr>
        <p:spPr bwMode="auto">
          <a:xfrm>
            <a:off x="3886200" y="2286001"/>
            <a:ext cx="5257800" cy="1384995"/>
          </a:xfrm>
          <a:prstGeom prst="rect">
            <a:avLst/>
          </a:prstGeom>
          <a:noFill/>
          <a:ln w="9525">
            <a:noFill/>
            <a:miter lim="800000"/>
            <a:headEnd/>
            <a:tailEnd/>
          </a:ln>
        </p:spPr>
        <p:txBody>
          <a:bodyPr wrap="square">
            <a:spAutoFit/>
          </a:bodyPr>
          <a:lstStyle/>
          <a:p>
            <a:pPr algn="ctr"/>
            <a:r>
              <a:rPr lang="en-US" u="none" dirty="0"/>
              <a:t> </a:t>
            </a:r>
            <a:r>
              <a:rPr lang="en-US" sz="2800" u="none" dirty="0"/>
              <a:t>Systolic and diastolic forward </a:t>
            </a:r>
            <a:r>
              <a:rPr lang="en-US" sz="2800" u="none" dirty="0" smtClean="0"/>
              <a:t>flow</a:t>
            </a:r>
          </a:p>
          <a:p>
            <a:pPr algn="ctr"/>
            <a:r>
              <a:rPr lang="en-US" sz="2800" dirty="0" smtClean="0">
                <a:solidFill>
                  <a:schemeClr val="hlink"/>
                </a:solidFill>
              </a:rPr>
              <a:t>S-vel. &gt; D-vel.</a:t>
            </a:r>
          </a:p>
          <a:p>
            <a:pPr algn="ctr"/>
            <a:endParaRPr lang="en-US" sz="2800" u="none" dirty="0"/>
          </a:p>
        </p:txBody>
      </p:sp>
      <p:sp>
        <p:nvSpPr>
          <p:cNvPr id="133143" name="Text Box 23"/>
          <p:cNvSpPr txBox="1">
            <a:spLocks noChangeArrowheads="1"/>
          </p:cNvSpPr>
          <p:nvPr/>
        </p:nvSpPr>
        <p:spPr bwMode="auto">
          <a:xfrm>
            <a:off x="4114800" y="4419600"/>
            <a:ext cx="4724400" cy="954107"/>
          </a:xfrm>
          <a:prstGeom prst="rect">
            <a:avLst/>
          </a:prstGeom>
          <a:noFill/>
          <a:ln w="9525">
            <a:noFill/>
            <a:miter lim="800000"/>
            <a:headEnd/>
            <a:tailEnd/>
          </a:ln>
        </p:spPr>
        <p:txBody>
          <a:bodyPr wrap="square">
            <a:spAutoFit/>
          </a:bodyPr>
          <a:lstStyle/>
          <a:p>
            <a:pPr algn="ctr"/>
            <a:r>
              <a:rPr lang="en-US" sz="2800" u="none" dirty="0"/>
              <a:t>Diastolic flow </a:t>
            </a:r>
            <a:r>
              <a:rPr lang="en-US" sz="2800" u="none" dirty="0" smtClean="0"/>
              <a:t>reversal</a:t>
            </a:r>
            <a:endParaRPr lang="en-US" sz="2800" dirty="0"/>
          </a:p>
          <a:p>
            <a:pPr algn="ctr"/>
            <a:r>
              <a:rPr lang="en-US" sz="2800" u="none" dirty="0" smtClean="0">
                <a:solidFill>
                  <a:schemeClr val="hlink"/>
                </a:solidFill>
              </a:rPr>
              <a:t>     </a:t>
            </a:r>
            <a:r>
              <a:rPr lang="en-US" sz="2800" u="none" dirty="0" err="1" smtClean="0">
                <a:solidFill>
                  <a:schemeClr val="hlink"/>
                </a:solidFill>
              </a:rPr>
              <a:t>Expir</a:t>
            </a:r>
            <a:r>
              <a:rPr lang="en-US" sz="2800" u="none" dirty="0">
                <a:solidFill>
                  <a:schemeClr val="hlink"/>
                </a:solidFill>
              </a:rPr>
              <a:t>.&gt;&gt;Insp.</a:t>
            </a:r>
          </a:p>
        </p:txBody>
      </p:sp>
      <p:grpSp>
        <p:nvGrpSpPr>
          <p:cNvPr id="16" name="Group 15"/>
          <p:cNvGrpSpPr/>
          <p:nvPr/>
        </p:nvGrpSpPr>
        <p:grpSpPr>
          <a:xfrm>
            <a:off x="1524000" y="2133600"/>
            <a:ext cx="1905000" cy="3430588"/>
            <a:chOff x="1524000" y="2133600"/>
            <a:chExt cx="1905000" cy="3430588"/>
          </a:xfrm>
        </p:grpSpPr>
        <p:sp>
          <p:nvSpPr>
            <p:cNvPr id="40964" name="Rectangle 12"/>
            <p:cNvSpPr>
              <a:spLocks noChangeArrowheads="1"/>
            </p:cNvSpPr>
            <p:nvPr/>
          </p:nvSpPr>
          <p:spPr bwMode="auto">
            <a:xfrm>
              <a:off x="1752600" y="2133600"/>
              <a:ext cx="1295400" cy="381000"/>
            </a:xfrm>
            <a:prstGeom prst="rect">
              <a:avLst/>
            </a:prstGeom>
            <a:solidFill>
              <a:schemeClr val="bg1"/>
            </a:solidFill>
            <a:ln w="9525">
              <a:solidFill>
                <a:schemeClr val="bg1"/>
              </a:solidFill>
              <a:miter lim="800000"/>
              <a:headEnd/>
              <a:tailEnd/>
            </a:ln>
          </p:spPr>
          <p:txBody>
            <a:bodyPr wrap="none" anchor="ctr"/>
            <a:lstStyle/>
            <a:p>
              <a:pPr algn="ctr"/>
              <a:r>
                <a:rPr lang="en-US" u="none"/>
                <a:t>Normal</a:t>
              </a:r>
            </a:p>
          </p:txBody>
        </p:sp>
        <p:sp>
          <p:nvSpPr>
            <p:cNvPr id="133138" name="Line 18"/>
            <p:cNvSpPr>
              <a:spLocks noChangeShapeType="1"/>
            </p:cNvSpPr>
            <p:nvPr/>
          </p:nvSpPr>
          <p:spPr bwMode="auto">
            <a:xfrm rot="10738366">
              <a:off x="1676400" y="5562600"/>
              <a:ext cx="228600" cy="1588"/>
            </a:xfrm>
            <a:prstGeom prst="line">
              <a:avLst/>
            </a:prstGeom>
            <a:noFill/>
            <a:ln w="9525">
              <a:solidFill>
                <a:schemeClr val="hlink"/>
              </a:solidFill>
              <a:miter lim="800000"/>
              <a:headEnd/>
              <a:tailEnd type="triangle" w="med" len="med"/>
            </a:ln>
          </p:spPr>
          <p:txBody>
            <a:bodyPr wrap="none"/>
            <a:lstStyle/>
            <a:p>
              <a:endParaRPr lang="en-US"/>
            </a:p>
          </p:txBody>
        </p:sp>
        <p:sp>
          <p:nvSpPr>
            <p:cNvPr id="133139" name="Line 19"/>
            <p:cNvSpPr>
              <a:spLocks noChangeShapeType="1"/>
            </p:cNvSpPr>
            <p:nvPr/>
          </p:nvSpPr>
          <p:spPr bwMode="auto">
            <a:xfrm rot="10738366">
              <a:off x="2133600" y="5486400"/>
              <a:ext cx="228600" cy="1588"/>
            </a:xfrm>
            <a:prstGeom prst="line">
              <a:avLst/>
            </a:prstGeom>
            <a:noFill/>
            <a:ln w="9525">
              <a:solidFill>
                <a:schemeClr val="hlink"/>
              </a:solidFill>
              <a:miter lim="800000"/>
              <a:headEnd/>
              <a:tailEnd type="triangle" w="med" len="med"/>
            </a:ln>
          </p:spPr>
          <p:txBody>
            <a:bodyPr wrap="none"/>
            <a:lstStyle/>
            <a:p>
              <a:endParaRPr lang="en-US"/>
            </a:p>
          </p:txBody>
        </p:sp>
        <p:sp>
          <p:nvSpPr>
            <p:cNvPr id="133141" name="Line 21"/>
            <p:cNvSpPr>
              <a:spLocks noChangeShapeType="1"/>
            </p:cNvSpPr>
            <p:nvPr/>
          </p:nvSpPr>
          <p:spPr bwMode="auto">
            <a:xfrm>
              <a:off x="2362200" y="5257800"/>
              <a:ext cx="228600" cy="0"/>
            </a:xfrm>
            <a:prstGeom prst="line">
              <a:avLst/>
            </a:prstGeom>
            <a:noFill/>
            <a:ln w="19050">
              <a:solidFill>
                <a:srgbClr val="CF33B1"/>
              </a:solidFill>
              <a:miter lim="800000"/>
              <a:headEnd type="triangle" w="med" len="med"/>
              <a:tailEnd/>
            </a:ln>
          </p:spPr>
          <p:txBody>
            <a:bodyPr wrap="none"/>
            <a:lstStyle/>
            <a:p>
              <a:endParaRPr lang="en-US"/>
            </a:p>
          </p:txBody>
        </p:sp>
        <p:sp>
          <p:nvSpPr>
            <p:cNvPr id="133142" name="Line 22"/>
            <p:cNvSpPr>
              <a:spLocks noChangeShapeType="1"/>
            </p:cNvSpPr>
            <p:nvPr/>
          </p:nvSpPr>
          <p:spPr bwMode="auto">
            <a:xfrm>
              <a:off x="3200400" y="5181600"/>
              <a:ext cx="228600" cy="0"/>
            </a:xfrm>
            <a:prstGeom prst="line">
              <a:avLst/>
            </a:prstGeom>
            <a:noFill/>
            <a:ln w="19050">
              <a:solidFill>
                <a:srgbClr val="CF33B1"/>
              </a:solidFill>
              <a:miter lim="800000"/>
              <a:headEnd type="triangle" w="med" len="med"/>
              <a:tailEnd/>
            </a:ln>
          </p:spPr>
          <p:txBody>
            <a:bodyPr wrap="none"/>
            <a:lstStyle/>
            <a:p>
              <a:endParaRPr lang="en-US"/>
            </a:p>
          </p:txBody>
        </p:sp>
        <p:sp>
          <p:nvSpPr>
            <p:cNvPr id="40972" name="AutoShape 25"/>
            <p:cNvSpPr>
              <a:spLocks/>
            </p:cNvSpPr>
            <p:nvPr/>
          </p:nvSpPr>
          <p:spPr bwMode="auto">
            <a:xfrm rot="5400000">
              <a:off x="1905000" y="4495800"/>
              <a:ext cx="152400" cy="914400"/>
            </a:xfrm>
            <a:prstGeom prst="leftBrace">
              <a:avLst>
                <a:gd name="adj1" fmla="val 50000"/>
                <a:gd name="adj2" fmla="val 50000"/>
              </a:avLst>
            </a:prstGeom>
            <a:noFill/>
            <a:ln w="9525">
              <a:solidFill>
                <a:schemeClr val="hlink"/>
              </a:solidFill>
              <a:miter lim="800000"/>
              <a:headEnd/>
              <a:tailEnd/>
            </a:ln>
          </p:spPr>
          <p:txBody>
            <a:bodyPr wrap="none" anchor="ctr"/>
            <a:lstStyle/>
            <a:p>
              <a:endParaRPr lang="en-US"/>
            </a:p>
          </p:txBody>
        </p:sp>
        <p:sp>
          <p:nvSpPr>
            <p:cNvPr id="40973" name="AutoShape 26"/>
            <p:cNvSpPr>
              <a:spLocks/>
            </p:cNvSpPr>
            <p:nvPr/>
          </p:nvSpPr>
          <p:spPr bwMode="auto">
            <a:xfrm rot="5400000">
              <a:off x="2819400" y="4572000"/>
              <a:ext cx="152400" cy="914400"/>
            </a:xfrm>
            <a:prstGeom prst="leftBrace">
              <a:avLst>
                <a:gd name="adj1" fmla="val 50000"/>
                <a:gd name="adj2" fmla="val 50000"/>
              </a:avLst>
            </a:prstGeom>
            <a:noFill/>
            <a:ln w="9525">
              <a:solidFill>
                <a:schemeClr val="hlink"/>
              </a:solidFill>
              <a:miter lim="800000"/>
              <a:headEnd/>
              <a:tailEnd/>
            </a:ln>
          </p:spPr>
          <p:txBody>
            <a:bodyPr wrap="none" anchor="ctr"/>
            <a:lstStyle/>
            <a:p>
              <a:endParaRPr lang="en-US"/>
            </a:p>
          </p:txBody>
        </p:sp>
        <p:sp>
          <p:nvSpPr>
            <p:cNvPr id="40974" name="Line 27"/>
            <p:cNvSpPr>
              <a:spLocks noChangeShapeType="1"/>
            </p:cNvSpPr>
            <p:nvPr/>
          </p:nvSpPr>
          <p:spPr bwMode="auto">
            <a:xfrm>
              <a:off x="2895600" y="3581400"/>
              <a:ext cx="0" cy="1219200"/>
            </a:xfrm>
            <a:prstGeom prst="line">
              <a:avLst/>
            </a:prstGeom>
            <a:noFill/>
            <a:ln w="9525">
              <a:solidFill>
                <a:schemeClr val="hlink"/>
              </a:solidFill>
              <a:prstDash val="dash"/>
              <a:miter lim="800000"/>
              <a:headEnd/>
              <a:tailEnd type="triangle" w="med" len="med"/>
            </a:ln>
          </p:spPr>
          <p:txBody>
            <a:bodyPr wrap="none"/>
            <a:lstStyle/>
            <a:p>
              <a:endParaRPr lang="en-US"/>
            </a:p>
          </p:txBody>
        </p:sp>
        <p:sp>
          <p:nvSpPr>
            <p:cNvPr id="40975" name="Line 28"/>
            <p:cNvSpPr>
              <a:spLocks noChangeShapeType="1"/>
            </p:cNvSpPr>
            <p:nvPr/>
          </p:nvSpPr>
          <p:spPr bwMode="auto">
            <a:xfrm flipH="1">
              <a:off x="1981200" y="3657600"/>
              <a:ext cx="76200" cy="1143000"/>
            </a:xfrm>
            <a:prstGeom prst="line">
              <a:avLst/>
            </a:prstGeom>
            <a:noFill/>
            <a:ln w="9525">
              <a:solidFill>
                <a:schemeClr val="hlink"/>
              </a:solidFill>
              <a:prstDash val="dash"/>
              <a:miter lim="800000"/>
              <a:headEnd/>
              <a:tailEnd type="triangle" w="med" len="med"/>
            </a:ln>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3"/>
                                        </p:tgtEl>
                                        <p:attrNameLst>
                                          <p:attrName>style.visibility</p:attrName>
                                        </p:attrNameLst>
                                      </p:cBhvr>
                                      <p:to>
                                        <p:strVal val="visible"/>
                                      </p:to>
                                    </p:set>
                                    <p:animEffect transition="in" filter="dissolve">
                                      <p:cBhvr>
                                        <p:cTn id="7" dur="500"/>
                                        <p:tgtEl>
                                          <p:spTgt spid="133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3"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Hepatic venous flow </a:t>
            </a:r>
            <a:endParaRPr lang="en-US" dirty="0"/>
          </a:p>
        </p:txBody>
      </p:sp>
      <p:sp>
        <p:nvSpPr>
          <p:cNvPr id="4" name="Content Placeholder 3"/>
          <p:cNvSpPr>
            <a:spLocks noGrp="1"/>
          </p:cNvSpPr>
          <p:nvPr>
            <p:ph idx="1"/>
          </p:nvPr>
        </p:nvSpPr>
        <p:spPr/>
        <p:txBody>
          <a:bodyPr/>
          <a:lstStyle/>
          <a:p>
            <a:r>
              <a:rPr lang="en-US" dirty="0" smtClean="0"/>
              <a:t>In patients with CCP, there will be a reversal of forward flow during expiration, since the right ventricle becomes less compliant as the left ventricle fills more.</a:t>
            </a:r>
          </a:p>
          <a:p>
            <a:r>
              <a:rPr lang="en-US" dirty="0" smtClean="0"/>
              <a:t>In contrast, reversal of hepatic vein flow occurs during inspiration in RCM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617538"/>
            <a:ext cx="8382000" cy="1143000"/>
          </a:xfrm>
        </p:spPr>
        <p:txBody>
          <a:bodyPr/>
          <a:lstStyle/>
          <a:p>
            <a:pPr eaLnBrk="1" hangingPunct="1"/>
            <a:r>
              <a:rPr lang="en-US" sz="4000" dirty="0" smtClean="0"/>
              <a:t>Hepatic Vein Doppler: </a:t>
            </a:r>
            <a:r>
              <a:rPr lang="en-US" sz="4000" u="sng" dirty="0" smtClean="0">
                <a:solidFill>
                  <a:schemeClr val="hlink"/>
                </a:solidFill>
              </a:rPr>
              <a:t>Constriction</a:t>
            </a:r>
          </a:p>
        </p:txBody>
      </p:sp>
      <p:pic>
        <p:nvPicPr>
          <p:cNvPr id="41987" name="Picture 6" descr="C:\My Documents\My Pictures\restOhPaper156B.JPG"/>
          <p:cNvPicPr>
            <a:picLocks noGrp="1" noChangeAspect="1" noChangeArrowheads="1"/>
          </p:cNvPicPr>
          <p:nvPr>
            <p:ph type="clipArt" sz="half" idx="1"/>
          </p:nvPr>
        </p:nvPicPr>
        <p:blipFill>
          <a:blip r:embed="rId3"/>
          <a:stretch>
            <a:fillRect/>
          </a:stretch>
        </p:blipFill>
        <p:spPr>
          <a:xfrm>
            <a:off x="2590800" y="2057400"/>
            <a:ext cx="1676400" cy="4038600"/>
          </a:xfrm>
          <a:noFill/>
        </p:spPr>
      </p:pic>
      <p:pic>
        <p:nvPicPr>
          <p:cNvPr id="41988" name="Picture 7" descr="C:\My Documents\My Pictures\restOhPaper156D.JPG"/>
          <p:cNvPicPr>
            <a:picLocks noChangeAspect="1" noChangeArrowheads="1"/>
          </p:cNvPicPr>
          <p:nvPr/>
        </p:nvPicPr>
        <p:blipFill>
          <a:blip r:embed="rId4"/>
          <a:srcRect/>
          <a:stretch>
            <a:fillRect/>
          </a:stretch>
        </p:blipFill>
        <p:spPr bwMode="auto">
          <a:xfrm>
            <a:off x="1219200" y="2057400"/>
            <a:ext cx="1108075" cy="3962400"/>
          </a:xfrm>
          <a:prstGeom prst="rect">
            <a:avLst/>
          </a:prstGeom>
          <a:noFill/>
          <a:ln w="9525">
            <a:noFill/>
            <a:miter lim="800000"/>
            <a:headEnd/>
            <a:tailEnd/>
          </a:ln>
        </p:spPr>
      </p:pic>
      <p:sp>
        <p:nvSpPr>
          <p:cNvPr id="41989" name="Rectangle 8"/>
          <p:cNvSpPr>
            <a:spLocks noChangeArrowheads="1"/>
          </p:cNvSpPr>
          <p:nvPr/>
        </p:nvSpPr>
        <p:spPr bwMode="auto">
          <a:xfrm>
            <a:off x="2362200" y="1981200"/>
            <a:ext cx="1524000" cy="381000"/>
          </a:xfrm>
          <a:prstGeom prst="rect">
            <a:avLst/>
          </a:prstGeom>
          <a:solidFill>
            <a:schemeClr val="bg1"/>
          </a:solidFill>
          <a:ln w="9525">
            <a:solidFill>
              <a:schemeClr val="bg1"/>
            </a:solidFill>
            <a:miter lim="800000"/>
            <a:headEnd/>
            <a:tailEnd/>
          </a:ln>
        </p:spPr>
        <p:txBody>
          <a:bodyPr wrap="none" anchor="ctr"/>
          <a:lstStyle/>
          <a:p>
            <a:pPr algn="ctr"/>
            <a:r>
              <a:rPr lang="en-US" u="none"/>
              <a:t>Constriction</a:t>
            </a:r>
          </a:p>
        </p:txBody>
      </p:sp>
      <p:sp>
        <p:nvSpPr>
          <p:cNvPr id="187403" name="Line 11"/>
          <p:cNvSpPr>
            <a:spLocks noChangeShapeType="1"/>
          </p:cNvSpPr>
          <p:nvPr/>
        </p:nvSpPr>
        <p:spPr bwMode="auto">
          <a:xfrm rot="-10765734">
            <a:off x="4419599" y="4802499"/>
            <a:ext cx="381000" cy="1588"/>
          </a:xfrm>
          <a:prstGeom prst="line">
            <a:avLst/>
          </a:prstGeom>
          <a:noFill/>
          <a:ln w="28575">
            <a:solidFill>
              <a:srgbClr val="CF33B1"/>
            </a:solidFill>
            <a:miter lim="800000"/>
            <a:headEnd/>
            <a:tailEnd type="triangle" w="med" len="med"/>
          </a:ln>
        </p:spPr>
        <p:txBody>
          <a:bodyPr wrap="none"/>
          <a:lstStyle/>
          <a:p>
            <a:endParaRPr lang="en-US"/>
          </a:p>
        </p:txBody>
      </p:sp>
      <p:sp>
        <p:nvSpPr>
          <p:cNvPr id="41992" name="Text Box 12"/>
          <p:cNvSpPr txBox="1">
            <a:spLocks noChangeArrowheads="1"/>
          </p:cNvSpPr>
          <p:nvPr/>
        </p:nvSpPr>
        <p:spPr bwMode="auto">
          <a:xfrm>
            <a:off x="4495800" y="2590800"/>
            <a:ext cx="4392613" cy="1311275"/>
          </a:xfrm>
          <a:prstGeom prst="rect">
            <a:avLst/>
          </a:prstGeom>
          <a:noFill/>
          <a:ln w="9525">
            <a:noFill/>
            <a:miter lim="800000"/>
            <a:headEnd/>
            <a:tailEnd/>
          </a:ln>
        </p:spPr>
        <p:txBody>
          <a:bodyPr wrap="none">
            <a:spAutoFit/>
          </a:bodyPr>
          <a:lstStyle/>
          <a:p>
            <a:pPr>
              <a:lnSpc>
                <a:spcPct val="90000"/>
              </a:lnSpc>
              <a:spcBef>
                <a:spcPct val="20000"/>
              </a:spcBef>
              <a:buClr>
                <a:schemeClr val="folHlink"/>
              </a:buClr>
              <a:buSzPct val="60000"/>
              <a:buFont typeface="Wingdings" pitchFamily="2" charset="2"/>
              <a:buNone/>
            </a:pPr>
            <a:r>
              <a:rPr lang="en-US" sz="2800" u="none"/>
              <a:t>Diastolic flow reversal is </a:t>
            </a:r>
          </a:p>
          <a:p>
            <a:pPr>
              <a:lnSpc>
                <a:spcPct val="90000"/>
              </a:lnSpc>
              <a:spcBef>
                <a:spcPct val="20000"/>
              </a:spcBef>
              <a:buClr>
                <a:schemeClr val="folHlink"/>
              </a:buClr>
              <a:buSzPct val="60000"/>
              <a:buFont typeface="Wingdings" pitchFamily="2" charset="2"/>
              <a:buNone/>
            </a:pPr>
            <a:r>
              <a:rPr lang="en-US" sz="2800" u="none"/>
              <a:t>augmented in </a:t>
            </a:r>
            <a:r>
              <a:rPr lang="en-US" sz="2800" b="1">
                <a:solidFill>
                  <a:schemeClr val="hlink"/>
                </a:solidFill>
              </a:rPr>
              <a:t>expiration</a:t>
            </a:r>
            <a:r>
              <a:rPr lang="en-US" sz="2800" b="1" u="none">
                <a:solidFill>
                  <a:schemeClr val="hlink"/>
                </a:solidFill>
              </a:rPr>
              <a:t>.</a:t>
            </a:r>
          </a:p>
          <a:p>
            <a:endParaRPr lang="en-US" u="none"/>
          </a:p>
        </p:txBody>
      </p:sp>
      <p:sp>
        <p:nvSpPr>
          <p:cNvPr id="187405" name="Text Box 13"/>
          <p:cNvSpPr txBox="1">
            <a:spLocks noChangeArrowheads="1"/>
          </p:cNvSpPr>
          <p:nvPr/>
        </p:nvSpPr>
        <p:spPr bwMode="auto">
          <a:xfrm>
            <a:off x="4419600" y="4572000"/>
            <a:ext cx="4057650" cy="1040285"/>
          </a:xfrm>
          <a:prstGeom prst="rect">
            <a:avLst/>
          </a:prstGeom>
          <a:noFill/>
          <a:ln w="9525">
            <a:noFill/>
            <a:miter lim="800000"/>
            <a:headEnd/>
            <a:tailEnd/>
          </a:ln>
        </p:spPr>
        <p:txBody>
          <a:bodyPr>
            <a:spAutoFit/>
          </a:bodyPr>
          <a:lstStyle/>
          <a:p>
            <a:pPr lvl="1">
              <a:spcBef>
                <a:spcPct val="20000"/>
              </a:spcBef>
              <a:buClr>
                <a:schemeClr val="hlink"/>
              </a:buClr>
              <a:buSzPct val="55000"/>
              <a:buFont typeface="Wingdings" pitchFamily="2" charset="2"/>
              <a:buNone/>
            </a:pPr>
            <a:r>
              <a:rPr lang="en-US" sz="2800" u="none" dirty="0" err="1"/>
              <a:t>DFR</a:t>
            </a:r>
            <a:r>
              <a:rPr lang="en-US" sz="2800" u="none" baseline="-25000" dirty="0" err="1"/>
              <a:t>exp</a:t>
            </a:r>
            <a:r>
              <a:rPr lang="en-US" sz="2800" u="none" baseline="-25000" dirty="0"/>
              <a:t>.</a:t>
            </a:r>
            <a:r>
              <a:rPr lang="en-US" sz="2800" u="none" dirty="0"/>
              <a:t>&gt;25% forward</a:t>
            </a:r>
          </a:p>
          <a:p>
            <a:pPr lvl="1">
              <a:spcBef>
                <a:spcPct val="20000"/>
              </a:spcBef>
              <a:buClr>
                <a:schemeClr val="hlink"/>
              </a:buClr>
              <a:buSzPct val="55000"/>
              <a:buFont typeface="Wingdings" pitchFamily="2" charset="2"/>
              <a:buNone/>
            </a:pPr>
            <a:r>
              <a:rPr lang="en-US" sz="2800" u="none" dirty="0"/>
              <a:t> diastolic </a:t>
            </a:r>
            <a:r>
              <a:rPr lang="en-US" sz="2800" u="none" dirty="0" smtClean="0"/>
              <a:t>velocity</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7405"/>
                                        </p:tgtEl>
                                        <p:attrNameLst>
                                          <p:attrName>style.visibility</p:attrName>
                                        </p:attrNameLst>
                                      </p:cBhvr>
                                      <p:to>
                                        <p:strVal val="visible"/>
                                      </p:to>
                                    </p:set>
                                    <p:animEffect transition="in" filter="dissolve">
                                      <p:cBhvr>
                                        <p:cTn id="7" dur="500"/>
                                        <p:tgtEl>
                                          <p:spTgt spid="18740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7403"/>
                                        </p:tgtEl>
                                        <p:attrNameLst>
                                          <p:attrName>style.visibility</p:attrName>
                                        </p:attrNameLst>
                                      </p:cBhvr>
                                      <p:to>
                                        <p:strVal val="visible"/>
                                      </p:to>
                                    </p:set>
                                    <p:animEffect transition="in" filter="wipe(right)">
                                      <p:cBhvr>
                                        <p:cTn id="11" dur="500"/>
                                        <p:tgtEl>
                                          <p:spTgt spid="187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3" grpId="0" animBg="1"/>
      <p:bldP spid="18740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it is difficult to distinguish ?</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buNone/>
            </a:pPr>
            <a:r>
              <a:rPr lang="en-US" dirty="0" smtClean="0"/>
              <a:t>Both these diseases have number of similar </a:t>
            </a:r>
          </a:p>
          <a:p>
            <a:pPr>
              <a:lnSpc>
                <a:spcPct val="90000"/>
              </a:lnSpc>
              <a:buNone/>
            </a:pPr>
            <a:r>
              <a:rPr lang="en-US" dirty="0" smtClean="0"/>
              <a:t>Features.</a:t>
            </a:r>
          </a:p>
          <a:p>
            <a:pPr>
              <a:lnSpc>
                <a:spcPct val="90000"/>
              </a:lnSpc>
              <a:buNone/>
            </a:pPr>
            <a:endParaRPr lang="en-US" dirty="0" smtClean="0"/>
          </a:p>
          <a:p>
            <a:pPr>
              <a:lnSpc>
                <a:spcPct val="90000"/>
              </a:lnSpc>
            </a:pPr>
            <a:r>
              <a:rPr lang="en-US" dirty="0" smtClean="0"/>
              <a:t>Clinical presentation: Right heart failure &gt; left side symptoms </a:t>
            </a:r>
          </a:p>
          <a:p>
            <a:pPr fontAlgn="t"/>
            <a:r>
              <a:rPr lang="en-US" dirty="0" smtClean="0"/>
              <a:t>Restrictive physiology – High E/A ratio, short DT, elevated filling pressure, square wave pattern</a:t>
            </a:r>
          </a:p>
          <a:p>
            <a:pPr fontAlgn="t"/>
            <a:r>
              <a:rPr lang="en-US" dirty="0" smtClean="0"/>
              <a:t>Preserved systolic function</a:t>
            </a:r>
          </a:p>
          <a:p>
            <a:pPr fontAlgn="t"/>
            <a:r>
              <a:rPr lang="en-US" dirty="0" smtClean="0"/>
              <a:t>Preserved ventricular size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533400"/>
            <a:ext cx="8105775" cy="1227138"/>
          </a:xfrm>
        </p:spPr>
        <p:txBody>
          <a:bodyPr/>
          <a:lstStyle/>
          <a:p>
            <a:pPr eaLnBrk="1" hangingPunct="1"/>
            <a:r>
              <a:rPr lang="en-US" sz="4000" smtClean="0"/>
              <a:t>Hepatic Vein Dopplar: </a:t>
            </a:r>
            <a:r>
              <a:rPr lang="en-US" sz="4000" u="sng" smtClean="0">
                <a:solidFill>
                  <a:schemeClr val="hlink"/>
                </a:solidFill>
              </a:rPr>
              <a:t>Restriction</a:t>
            </a:r>
          </a:p>
        </p:txBody>
      </p:sp>
      <p:pic>
        <p:nvPicPr>
          <p:cNvPr id="43012" name="Picture 7" descr="C:\My Documents\My Pictures\restOhPaper156C.JPG"/>
          <p:cNvPicPr>
            <a:picLocks noGrp="1" noChangeAspect="1" noChangeArrowheads="1"/>
          </p:cNvPicPr>
          <p:nvPr>
            <p:ph type="clipArt" sz="half" idx="1"/>
          </p:nvPr>
        </p:nvPicPr>
        <p:blipFill>
          <a:blip r:embed="rId3"/>
          <a:stretch>
            <a:fillRect/>
          </a:stretch>
        </p:blipFill>
        <p:spPr>
          <a:xfrm>
            <a:off x="1828800" y="2209800"/>
            <a:ext cx="1905000" cy="3690739"/>
          </a:xfrm>
          <a:noFill/>
        </p:spPr>
      </p:pic>
      <p:pic>
        <p:nvPicPr>
          <p:cNvPr id="43011" name="Picture 6" descr="C:\My Documents\My Pictures\restOhPaper156D.JPG"/>
          <p:cNvPicPr>
            <a:picLocks noChangeAspect="1" noChangeArrowheads="1"/>
          </p:cNvPicPr>
          <p:nvPr/>
        </p:nvPicPr>
        <p:blipFill>
          <a:blip r:embed="rId4"/>
          <a:srcRect/>
          <a:stretch>
            <a:fillRect/>
          </a:stretch>
        </p:blipFill>
        <p:spPr bwMode="auto">
          <a:xfrm>
            <a:off x="762000" y="1981200"/>
            <a:ext cx="912813" cy="4038600"/>
          </a:xfrm>
          <a:prstGeom prst="rect">
            <a:avLst/>
          </a:prstGeom>
          <a:noFill/>
          <a:ln w="9525">
            <a:noFill/>
            <a:miter lim="800000"/>
            <a:headEnd/>
            <a:tailEnd/>
          </a:ln>
        </p:spPr>
      </p:pic>
      <p:sp>
        <p:nvSpPr>
          <p:cNvPr id="43013" name="Rectangle 9"/>
          <p:cNvSpPr>
            <a:spLocks noChangeArrowheads="1"/>
          </p:cNvSpPr>
          <p:nvPr/>
        </p:nvSpPr>
        <p:spPr bwMode="auto">
          <a:xfrm>
            <a:off x="2362200" y="1905000"/>
            <a:ext cx="1600200" cy="457200"/>
          </a:xfrm>
          <a:prstGeom prst="rect">
            <a:avLst/>
          </a:prstGeom>
          <a:solidFill>
            <a:schemeClr val="bg1"/>
          </a:solidFill>
          <a:ln w="9525">
            <a:solidFill>
              <a:schemeClr val="bg1"/>
            </a:solidFill>
            <a:miter lim="800000"/>
            <a:headEnd/>
            <a:tailEnd/>
          </a:ln>
        </p:spPr>
        <p:txBody>
          <a:bodyPr wrap="none" anchor="ctr"/>
          <a:lstStyle/>
          <a:p>
            <a:pPr algn="ctr"/>
            <a:r>
              <a:rPr lang="en-US" u="none"/>
              <a:t>Restriction</a:t>
            </a:r>
          </a:p>
        </p:txBody>
      </p:sp>
      <p:sp>
        <p:nvSpPr>
          <p:cNvPr id="43014" name="Text Box 11"/>
          <p:cNvSpPr txBox="1">
            <a:spLocks noChangeArrowheads="1"/>
          </p:cNvSpPr>
          <p:nvPr/>
        </p:nvSpPr>
        <p:spPr bwMode="auto">
          <a:xfrm>
            <a:off x="4419600" y="2286000"/>
            <a:ext cx="3931910" cy="954107"/>
          </a:xfrm>
          <a:prstGeom prst="rect">
            <a:avLst/>
          </a:prstGeom>
          <a:noFill/>
          <a:ln w="9525">
            <a:noFill/>
            <a:miter lim="800000"/>
            <a:headEnd/>
            <a:tailEnd/>
          </a:ln>
        </p:spPr>
        <p:txBody>
          <a:bodyPr wrap="none">
            <a:spAutoFit/>
          </a:bodyPr>
          <a:lstStyle/>
          <a:p>
            <a:r>
              <a:rPr lang="en-US" sz="2800" u="none" dirty="0"/>
              <a:t>Forward flow primarily in </a:t>
            </a:r>
          </a:p>
          <a:p>
            <a:r>
              <a:rPr lang="en-US" sz="2800" u="none" dirty="0"/>
              <a:t>Diastole.</a:t>
            </a:r>
          </a:p>
        </p:txBody>
      </p:sp>
      <p:sp>
        <p:nvSpPr>
          <p:cNvPr id="188430" name="Text Box 14"/>
          <p:cNvSpPr txBox="1">
            <a:spLocks noChangeArrowheads="1"/>
          </p:cNvSpPr>
          <p:nvPr/>
        </p:nvSpPr>
        <p:spPr bwMode="auto">
          <a:xfrm>
            <a:off x="4038600" y="3581400"/>
            <a:ext cx="4648200" cy="1384995"/>
          </a:xfrm>
          <a:prstGeom prst="rect">
            <a:avLst/>
          </a:prstGeom>
          <a:noFill/>
          <a:ln w="9525">
            <a:noFill/>
            <a:miter lim="800000"/>
            <a:headEnd/>
            <a:tailEnd/>
          </a:ln>
        </p:spPr>
        <p:txBody>
          <a:bodyPr wrap="square">
            <a:spAutoFit/>
          </a:bodyPr>
          <a:lstStyle/>
          <a:p>
            <a:pPr algn="ctr"/>
            <a:r>
              <a:rPr lang="en-US" sz="2800" b="1" u="none" dirty="0"/>
              <a:t>Inspiration increases </a:t>
            </a:r>
            <a:r>
              <a:rPr lang="en-US" sz="2800" b="1" u="none" dirty="0" smtClean="0"/>
              <a:t>both</a:t>
            </a:r>
          </a:p>
          <a:p>
            <a:pPr algn="ctr"/>
            <a:r>
              <a:rPr lang="en-US" sz="2800" b="1" u="none" dirty="0" smtClean="0"/>
              <a:t> systolic and diastolic </a:t>
            </a:r>
            <a:r>
              <a:rPr lang="en-US" sz="2800" b="1" dirty="0" smtClean="0"/>
              <a:t>f</a:t>
            </a:r>
            <a:r>
              <a:rPr lang="en-US" sz="2800" b="1" u="none" dirty="0" smtClean="0"/>
              <a:t>low </a:t>
            </a:r>
            <a:r>
              <a:rPr lang="en-US" sz="2800" b="1" u="none" dirty="0"/>
              <a:t>reversals.</a:t>
            </a:r>
          </a:p>
        </p:txBody>
      </p:sp>
      <p:sp>
        <p:nvSpPr>
          <p:cNvPr id="43023" name="AutoShape 20"/>
          <p:cNvSpPr>
            <a:spLocks/>
          </p:cNvSpPr>
          <p:nvPr/>
        </p:nvSpPr>
        <p:spPr bwMode="auto">
          <a:xfrm rot="5400000">
            <a:off x="2400300" y="4076700"/>
            <a:ext cx="76200" cy="609600"/>
          </a:xfrm>
          <a:prstGeom prst="leftBrace">
            <a:avLst>
              <a:gd name="adj1" fmla="val 66667"/>
              <a:gd name="adj2" fmla="val 50000"/>
            </a:avLst>
          </a:prstGeom>
          <a:noFill/>
          <a:ln w="9525">
            <a:solidFill>
              <a:schemeClr val="hlink"/>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8430"/>
                                        </p:tgtEl>
                                        <p:attrNameLst>
                                          <p:attrName>style.visibility</p:attrName>
                                        </p:attrNameLst>
                                      </p:cBhvr>
                                      <p:to>
                                        <p:strVal val="visible"/>
                                      </p:to>
                                    </p:set>
                                    <p:animEffect transition="in" filter="dissolve">
                                      <p:cBhvr>
                                        <p:cTn id="7" dur="500"/>
                                        <p:tgtEl>
                                          <p:spTgt spid="188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0"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CCP – lack of respiratory variation</a:t>
            </a:r>
            <a:endParaRPr lang="en-US" dirty="0"/>
          </a:p>
        </p:txBody>
      </p:sp>
      <p:sp>
        <p:nvSpPr>
          <p:cNvPr id="3" name="Content Placeholder 2"/>
          <p:cNvSpPr>
            <a:spLocks noGrp="1"/>
          </p:cNvSpPr>
          <p:nvPr>
            <p:ph idx="1"/>
          </p:nvPr>
        </p:nvSpPr>
        <p:spPr/>
        <p:txBody>
          <a:bodyPr>
            <a:normAutofit/>
          </a:bodyPr>
          <a:lstStyle/>
          <a:p>
            <a:r>
              <a:rPr lang="en-US" dirty="0" smtClean="0"/>
              <a:t>12% did not exhibit the characteristic respiratory</a:t>
            </a:r>
            <a:r>
              <a:rPr lang="en-US" baseline="30000" dirty="0" smtClean="0"/>
              <a:t> </a:t>
            </a:r>
            <a:r>
              <a:rPr lang="en-US" dirty="0" smtClean="0"/>
              <a:t>variation</a:t>
            </a:r>
          </a:p>
          <a:p>
            <a:r>
              <a:rPr lang="en-US" dirty="0" smtClean="0"/>
              <a:t>Although some studies have suggested that respiratory variation can be assessed in patients with atrial fibrillation the presence of highly variable R- R intervals makes the diagnosis of constrictive pericarditis difficult.</a:t>
            </a:r>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Two </a:t>
            </a:r>
            <a:r>
              <a:rPr lang="en-US" dirty="0"/>
              <a:t>possible explanations</a:t>
            </a:r>
          </a:p>
        </p:txBody>
      </p:sp>
      <p:sp>
        <p:nvSpPr>
          <p:cNvPr id="6147" name="Rectangle 3"/>
          <p:cNvSpPr>
            <a:spLocks noGrp="1" noChangeArrowheads="1"/>
          </p:cNvSpPr>
          <p:nvPr>
            <p:ph type="body" idx="1"/>
          </p:nvPr>
        </p:nvSpPr>
        <p:spPr/>
        <p:txBody>
          <a:bodyPr/>
          <a:lstStyle/>
          <a:p>
            <a:r>
              <a:rPr lang="en-US" sz="2800" dirty="0" smtClean="0"/>
              <a:t>Combination </a:t>
            </a:r>
            <a:r>
              <a:rPr lang="en-US" sz="2800" dirty="0"/>
              <a:t>of restrictive cardiomyopathy</a:t>
            </a:r>
            <a:r>
              <a:rPr lang="en-US" sz="2800" baseline="30000" dirty="0"/>
              <a:t> </a:t>
            </a:r>
            <a:r>
              <a:rPr lang="en-US" sz="2800" dirty="0"/>
              <a:t>and constrictive pericarditis. </a:t>
            </a:r>
          </a:p>
          <a:p>
            <a:r>
              <a:rPr lang="en-US" sz="2800" dirty="0" smtClean="0"/>
              <a:t>Ventricular filling velocity is highly influenced by preload-  In a  markedly elevated LA pressures - the </a:t>
            </a:r>
            <a:r>
              <a:rPr lang="en-US" sz="2800" dirty="0"/>
              <a:t>normal </a:t>
            </a:r>
            <a:r>
              <a:rPr lang="en-US" sz="2800" dirty="0" smtClean="0"/>
              <a:t>Inspiratory </a:t>
            </a:r>
            <a:r>
              <a:rPr lang="en-US" sz="2800" dirty="0"/>
              <a:t>intrathoracic</a:t>
            </a:r>
            <a:r>
              <a:rPr lang="en-US" sz="2800" baseline="30000" dirty="0"/>
              <a:t> </a:t>
            </a:r>
            <a:r>
              <a:rPr lang="en-US" sz="2800" dirty="0"/>
              <a:t>pressure decline ( 5 mm Hg) may not produce significant variation</a:t>
            </a:r>
            <a:r>
              <a:rPr lang="en-US" sz="2800" baseline="30000" dirty="0"/>
              <a:t> </a:t>
            </a:r>
            <a:r>
              <a:rPr lang="en-US" sz="2800" dirty="0"/>
              <a:t>in mitral inflow velocities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pic>
        <p:nvPicPr>
          <p:cNvPr id="7171" name="Picture 3"/>
          <p:cNvPicPr>
            <a:picLocks noGrp="1" noChangeAspect="1" noChangeArrowheads="1"/>
          </p:cNvPicPr>
          <p:nvPr>
            <p:ph type="body" idx="1"/>
          </p:nvPr>
        </p:nvPicPr>
        <p:blipFill>
          <a:blip r:embed="rId3"/>
          <a:srcRect l="981" t="18520" r="54974" b="44136"/>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dirty="0"/>
              <a:t>CCP without </a:t>
            </a:r>
            <a:r>
              <a:rPr lang="en-US" dirty="0" smtClean="0"/>
              <a:t>respiratory </a:t>
            </a:r>
            <a:r>
              <a:rPr lang="en-US" dirty="0"/>
              <a:t>variation</a:t>
            </a:r>
          </a:p>
        </p:txBody>
      </p:sp>
      <p:sp>
        <p:nvSpPr>
          <p:cNvPr id="2051" name="Rectangle 3"/>
          <p:cNvSpPr>
            <a:spLocks noGrp="1" noChangeArrowheads="1"/>
          </p:cNvSpPr>
          <p:nvPr>
            <p:ph type="body" idx="1"/>
          </p:nvPr>
        </p:nvSpPr>
        <p:spPr/>
        <p:txBody>
          <a:bodyPr>
            <a:normAutofit/>
          </a:bodyPr>
          <a:lstStyle/>
          <a:p>
            <a:pPr>
              <a:lnSpc>
                <a:spcPct val="90000"/>
              </a:lnSpc>
            </a:pPr>
            <a:r>
              <a:rPr lang="en-US" sz="2800" dirty="0" smtClean="0"/>
              <a:t>Preload</a:t>
            </a:r>
            <a:r>
              <a:rPr lang="en-US" sz="2800" baseline="30000" dirty="0" smtClean="0"/>
              <a:t> </a:t>
            </a:r>
            <a:r>
              <a:rPr lang="en-US" sz="2800" dirty="0"/>
              <a:t>reduction may unmask the respiratory </a:t>
            </a:r>
            <a:r>
              <a:rPr lang="en-US" sz="2800" dirty="0" smtClean="0"/>
              <a:t>variation</a:t>
            </a:r>
          </a:p>
          <a:p>
            <a:pPr>
              <a:lnSpc>
                <a:spcPct val="90000"/>
              </a:lnSpc>
            </a:pPr>
            <a:r>
              <a:rPr lang="en-US" sz="2800" dirty="0" smtClean="0"/>
              <a:t>Head-up tilt, upright position, or </a:t>
            </a:r>
            <a:r>
              <a:rPr lang="en-US" sz="2800" dirty="0" err="1" smtClean="0"/>
              <a:t>diuresis</a:t>
            </a:r>
            <a:r>
              <a:rPr lang="en-US" sz="2800" dirty="0" smtClean="0"/>
              <a:t> may be used </a:t>
            </a:r>
            <a:endParaRPr lang="en-US" sz="2800" baseline="30000" dirty="0" smtClean="0"/>
          </a:p>
          <a:p>
            <a:pPr>
              <a:lnSpc>
                <a:spcPct val="90000"/>
              </a:lnSpc>
            </a:pPr>
            <a:endParaRPr lang="en-US" sz="2800" dirty="0" smtClean="0"/>
          </a:p>
          <a:p>
            <a:pPr>
              <a:lnSpc>
                <a:spcPct val="90000"/>
              </a:lnSpc>
            </a:pPr>
            <a:endParaRPr lang="en-U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CCP without respiratory variation</a:t>
            </a:r>
            <a:endParaRPr lang="en-US" dirty="0"/>
          </a:p>
        </p:txBody>
      </p:sp>
      <p:sp>
        <p:nvSpPr>
          <p:cNvPr id="3075" name="Rectangle 3"/>
          <p:cNvSpPr>
            <a:spLocks noGrp="1" noChangeArrowheads="1"/>
          </p:cNvSpPr>
          <p:nvPr>
            <p:ph type="body" idx="1"/>
          </p:nvPr>
        </p:nvSpPr>
        <p:spPr/>
        <p:txBody>
          <a:bodyPr/>
          <a:lstStyle/>
          <a:p>
            <a:r>
              <a:rPr lang="en-US" dirty="0" smtClean="0"/>
              <a:t>12 patients with &lt; 25% respiratory variation</a:t>
            </a:r>
            <a:r>
              <a:rPr lang="en-US" baseline="30000" dirty="0" smtClean="0"/>
              <a:t> </a:t>
            </a:r>
            <a:r>
              <a:rPr lang="en-US" dirty="0" smtClean="0"/>
              <a:t>in mitral E velocity (confirmed CCP)</a:t>
            </a:r>
          </a:p>
          <a:p>
            <a:r>
              <a:rPr lang="en-US" dirty="0" smtClean="0">
                <a:ea typeface="Arial Unicode MS" pitchFamily="34" charset="-128"/>
                <a:cs typeface="Arial Unicode MS" pitchFamily="34" charset="-128"/>
              </a:rPr>
              <a:t>Mean </a:t>
            </a:r>
            <a:r>
              <a:rPr lang="en-US" dirty="0">
                <a:ea typeface="Arial Unicode MS" pitchFamily="34" charset="-128"/>
                <a:cs typeface="Arial Unicode MS" pitchFamily="34" charset="-128"/>
              </a:rPr>
              <a:t>percent respiratory</a:t>
            </a:r>
            <a:r>
              <a:rPr lang="en-US" baseline="30000" dirty="0">
                <a:ea typeface="Arial Unicode MS" pitchFamily="34" charset="-128"/>
                <a:cs typeface="Arial Unicode MS" pitchFamily="34" charset="-128"/>
              </a:rPr>
              <a:t> </a:t>
            </a:r>
            <a:r>
              <a:rPr lang="en-US" dirty="0">
                <a:ea typeface="Arial Unicode MS" pitchFamily="34" charset="-128"/>
                <a:cs typeface="Arial Unicode MS" pitchFamily="34" charset="-128"/>
              </a:rPr>
              <a:t>change in E velocity was </a:t>
            </a:r>
            <a:r>
              <a:rPr lang="en-US" dirty="0" smtClean="0">
                <a:ea typeface="Arial Unicode MS" pitchFamily="34" charset="-128"/>
                <a:cs typeface="Arial Unicode MS" pitchFamily="34" charset="-128"/>
              </a:rPr>
              <a:t>5 ± 7</a:t>
            </a:r>
            <a:r>
              <a:rPr lang="en-US" dirty="0">
                <a:ea typeface="Arial Unicode MS" pitchFamily="34" charset="-128"/>
                <a:cs typeface="Arial Unicode MS" pitchFamily="34" charset="-128"/>
              </a:rPr>
              <a:t>% at baseline and </a:t>
            </a:r>
            <a:r>
              <a:rPr lang="en-US" dirty="0" smtClean="0">
                <a:ea typeface="Arial Unicode MS" pitchFamily="34" charset="-128"/>
                <a:cs typeface="Arial Unicode MS" pitchFamily="34" charset="-128"/>
              </a:rPr>
              <a:t>32 ± 28</a:t>
            </a:r>
            <a:r>
              <a:rPr lang="en-US" dirty="0">
                <a:ea typeface="Arial Unicode MS" pitchFamily="34" charset="-128"/>
                <a:cs typeface="Arial Unicode MS" pitchFamily="34" charset="-128"/>
              </a:rPr>
              <a:t>%</a:t>
            </a:r>
            <a:r>
              <a:rPr lang="en-US" baseline="30000" dirty="0">
                <a:ea typeface="Arial Unicode MS" pitchFamily="34" charset="-128"/>
                <a:cs typeface="Arial Unicode MS" pitchFamily="34" charset="-128"/>
              </a:rPr>
              <a:t> </a:t>
            </a:r>
            <a:r>
              <a:rPr lang="en-US" dirty="0">
                <a:ea typeface="Arial Unicode MS" pitchFamily="34" charset="-128"/>
                <a:cs typeface="Arial Unicode MS" pitchFamily="34" charset="-128"/>
              </a:rPr>
              <a:t>with preload reduction.</a:t>
            </a:r>
          </a:p>
          <a:p>
            <a:r>
              <a:rPr lang="en-US" dirty="0" smtClean="0">
                <a:ea typeface="Arial Unicode MS" pitchFamily="34" charset="-128"/>
                <a:cs typeface="Arial Unicode MS" pitchFamily="34" charset="-128"/>
              </a:rPr>
              <a:t>Eight </a:t>
            </a:r>
            <a:r>
              <a:rPr lang="en-US" dirty="0">
                <a:ea typeface="Arial Unicode MS" pitchFamily="34" charset="-128"/>
                <a:cs typeface="Arial Unicode MS" pitchFamily="34" charset="-128"/>
              </a:rPr>
              <a:t>(75%) of the 12 patients developed</a:t>
            </a:r>
            <a:r>
              <a:rPr lang="en-US" baseline="30000" dirty="0">
                <a:ea typeface="Arial Unicode MS" pitchFamily="34" charset="-128"/>
                <a:cs typeface="Arial Unicode MS" pitchFamily="34" charset="-128"/>
              </a:rPr>
              <a:t> </a:t>
            </a:r>
            <a:r>
              <a:rPr lang="en-US" dirty="0">
                <a:ea typeface="Arial Unicode MS" pitchFamily="34" charset="-128"/>
                <a:cs typeface="Arial Unicode MS" pitchFamily="34" charset="-128"/>
              </a:rPr>
              <a:t>respiratory variation of </a:t>
            </a:r>
            <a:r>
              <a:rPr lang="en-US" dirty="0" smtClean="0">
                <a:ea typeface="Arial Unicode MS" pitchFamily="34" charset="-128"/>
                <a:cs typeface="Arial Unicode MS" pitchFamily="34" charset="-128"/>
              </a:rPr>
              <a:t>&gt;25%.</a:t>
            </a:r>
            <a:r>
              <a:rPr lang="en-US" baseline="30000" dirty="0" smtClean="0">
                <a:ea typeface="Arial Unicode MS" pitchFamily="34" charset="-128"/>
                <a:cs typeface="Arial Unicode MS" pitchFamily="34" charset="-128"/>
              </a:rPr>
              <a: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Late mitral inflow velocity (MV a)</a:t>
            </a:r>
            <a:endParaRPr lang="en-US" dirty="0"/>
          </a:p>
        </p:txBody>
      </p:sp>
      <p:sp>
        <p:nvSpPr>
          <p:cNvPr id="6" name="Content Placeholder 5"/>
          <p:cNvSpPr>
            <a:spLocks noGrp="1"/>
          </p:cNvSpPr>
          <p:nvPr>
            <p:ph idx="1"/>
          </p:nvPr>
        </p:nvSpPr>
        <p:spPr/>
        <p:txBody>
          <a:bodyPr/>
          <a:lstStyle/>
          <a:p>
            <a:r>
              <a:rPr lang="en-US" dirty="0" smtClean="0"/>
              <a:t>In late diastole, blood can transfer easily from atrium to ventricle because no change in total cardiac volume occurs.</a:t>
            </a:r>
          </a:p>
          <a:p>
            <a:r>
              <a:rPr lang="en-US" dirty="0" smtClean="0"/>
              <a:t>In RCM, resistance to filling progressively increase throughout diastole</a:t>
            </a:r>
          </a:p>
          <a:p>
            <a:r>
              <a:rPr lang="en-US" dirty="0" smtClean="0"/>
              <a:t>Although the E/A ratio is more than 1 in both conditions, a wave amplitude is better preserved in CCP ( &gt;2 in RCM)</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Diastolic interaction</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The elevated </a:t>
            </a:r>
            <a:r>
              <a:rPr lang="en-US" dirty="0" err="1" smtClean="0"/>
              <a:t>intrapericardial</a:t>
            </a:r>
            <a:r>
              <a:rPr lang="en-US" dirty="0" smtClean="0"/>
              <a:t> pressure tends to be equally distributed to all the four cardiac chambers</a:t>
            </a:r>
            <a:r>
              <a:rPr lang="en-US" dirty="0"/>
              <a:t> </a:t>
            </a:r>
            <a:r>
              <a:rPr lang="en-US" dirty="0" smtClean="0"/>
              <a:t>during late diastole</a:t>
            </a:r>
          </a:p>
          <a:p>
            <a:r>
              <a:rPr lang="en-US" dirty="0" smtClean="0"/>
              <a:t>Tendency towards diastolic equalization of pressures</a:t>
            </a:r>
          </a:p>
          <a:p>
            <a:r>
              <a:rPr lang="en-US" dirty="0" smtClean="0"/>
              <a:t>Diastolic equalization may not be present in patients with constriction due to </a:t>
            </a:r>
            <a:r>
              <a:rPr lang="en-US" dirty="0" err="1" smtClean="0"/>
              <a:t>diuresis</a:t>
            </a:r>
            <a:r>
              <a:rPr lang="en-US" dirty="0" smtClean="0"/>
              <a:t> and a low volume state</a:t>
            </a:r>
          </a:p>
          <a:p>
            <a:r>
              <a:rPr lang="en-US" dirty="0" smtClean="0"/>
              <a:t>In such patients, fluid loading at the time of cath may  be necessary to attempt to confirm the diagnosis of CCP</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4000" smtClean="0"/>
              <a:t>Traditional Hemodynamic Criteria</a:t>
            </a:r>
          </a:p>
        </p:txBody>
      </p:sp>
      <p:pic>
        <p:nvPicPr>
          <p:cNvPr id="6147" name="Picture 4" descr="C:\My Documents\My Pictures\restMayoboard1.JPG"/>
          <p:cNvPicPr>
            <a:picLocks noChangeAspect="1" noChangeArrowheads="1"/>
          </p:cNvPicPr>
          <p:nvPr/>
        </p:nvPicPr>
        <p:blipFill>
          <a:blip r:embed="rId3"/>
          <a:srcRect/>
          <a:stretch>
            <a:fillRect/>
          </a:stretch>
        </p:blipFill>
        <p:spPr bwMode="auto">
          <a:xfrm>
            <a:off x="609600" y="2514600"/>
            <a:ext cx="8001000" cy="3657600"/>
          </a:xfrm>
          <a:prstGeom prst="rect">
            <a:avLst/>
          </a:prstGeom>
          <a:noFill/>
          <a:ln w="9525">
            <a:noFill/>
            <a:miter lim="800000"/>
            <a:headEnd/>
            <a:tailEnd/>
          </a:ln>
        </p:spPr>
      </p:pic>
      <p:sp>
        <p:nvSpPr>
          <p:cNvPr id="5" name="Oval 4"/>
          <p:cNvSpPr/>
          <p:nvPr/>
        </p:nvSpPr>
        <p:spPr>
          <a:xfrm>
            <a:off x="609600" y="3429000"/>
            <a:ext cx="76962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fontScale="92500" lnSpcReduction="20000"/>
          </a:bodyPr>
          <a:lstStyle/>
          <a:p>
            <a:r>
              <a:rPr lang="en-US" dirty="0" smtClean="0"/>
              <a:t>However, equilibration of diastolic pressures can occurs in some patients who have heart failure or an acute volume overload</a:t>
            </a:r>
          </a:p>
          <a:p>
            <a:r>
              <a:rPr lang="en-US" dirty="0" smtClean="0"/>
              <a:t>Pericardial restraint from a dilated heart may cause hemodynamics simulating CCP.</a:t>
            </a:r>
          </a:p>
          <a:p>
            <a:r>
              <a:rPr lang="en-US" dirty="0" smtClean="0"/>
              <a:t>RV dilation after RV MI or severe TR, and in acute MR may cause similar hemodynamics</a:t>
            </a:r>
          </a:p>
          <a:p>
            <a:r>
              <a:rPr lang="en-US" dirty="0" smtClean="0"/>
              <a:t>A LV pressure exceeding that in the right ventricle by ≥5 mmHg may favor a diagnosis of RCM</a:t>
            </a:r>
          </a:p>
          <a:p>
            <a:r>
              <a:rPr lang="en-US" dirty="0" smtClean="0"/>
              <a:t>However, neither of these findings carries enough specificity for either diagnosis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9"/>
          <p:cNvSpPr>
            <a:spLocks noGrp="1" noChangeArrowheads="1"/>
          </p:cNvSpPr>
          <p:nvPr>
            <p:ph type="title"/>
          </p:nvPr>
        </p:nvSpPr>
        <p:spPr/>
        <p:txBody>
          <a:bodyPr>
            <a:normAutofit/>
          </a:bodyPr>
          <a:lstStyle/>
          <a:p>
            <a:pPr eaLnBrk="1" hangingPunct="1"/>
            <a:r>
              <a:rPr lang="en-US" sz="3200" b="1" dirty="0" smtClean="0"/>
              <a:t>Pathophysiologic Similarity of Restriction and Constriction</a:t>
            </a:r>
          </a:p>
        </p:txBody>
      </p:sp>
      <p:sp>
        <p:nvSpPr>
          <p:cNvPr id="149508" name="Rectangle 4"/>
          <p:cNvSpPr>
            <a:spLocks noChangeArrowheads="1"/>
          </p:cNvSpPr>
          <p:nvPr/>
        </p:nvSpPr>
        <p:spPr bwMode="auto">
          <a:xfrm>
            <a:off x="1295400" y="5486400"/>
            <a:ext cx="1905000" cy="685800"/>
          </a:xfrm>
          <a:prstGeom prst="rect">
            <a:avLst/>
          </a:prstGeom>
          <a:solidFill>
            <a:schemeClr val="bg1"/>
          </a:solidFill>
          <a:ln w="28575">
            <a:solidFill>
              <a:srgbClr val="5CEC14"/>
            </a:solidFill>
            <a:miter lim="800000"/>
            <a:headEnd/>
            <a:tailEnd/>
          </a:ln>
        </p:spPr>
        <p:txBody>
          <a:bodyPr wrap="none" anchor="ctr"/>
          <a:lstStyle/>
          <a:p>
            <a:pPr algn="ctr"/>
            <a:r>
              <a:rPr lang="en-US" u="none">
                <a:solidFill>
                  <a:srgbClr val="57C725"/>
                </a:solidFill>
              </a:rPr>
              <a:t>Myocardial</a:t>
            </a:r>
          </a:p>
          <a:p>
            <a:pPr algn="ctr"/>
            <a:r>
              <a:rPr lang="en-US" u="none">
                <a:solidFill>
                  <a:srgbClr val="57C725"/>
                </a:solidFill>
              </a:rPr>
              <a:t>Disorder</a:t>
            </a:r>
          </a:p>
        </p:txBody>
      </p:sp>
      <p:sp>
        <p:nvSpPr>
          <p:cNvPr id="149509" name="Rectangle 5"/>
          <p:cNvSpPr>
            <a:spLocks noChangeArrowheads="1"/>
          </p:cNvSpPr>
          <p:nvPr/>
        </p:nvSpPr>
        <p:spPr bwMode="auto">
          <a:xfrm>
            <a:off x="5486400" y="5486400"/>
            <a:ext cx="2057400" cy="685800"/>
          </a:xfrm>
          <a:prstGeom prst="rect">
            <a:avLst/>
          </a:prstGeom>
          <a:solidFill>
            <a:schemeClr val="bg1"/>
          </a:solidFill>
          <a:ln w="28575">
            <a:solidFill>
              <a:srgbClr val="5CEC14"/>
            </a:solidFill>
            <a:miter lim="800000"/>
            <a:headEnd/>
            <a:tailEnd/>
          </a:ln>
        </p:spPr>
        <p:txBody>
          <a:bodyPr wrap="none" anchor="ctr"/>
          <a:lstStyle/>
          <a:p>
            <a:pPr algn="ctr"/>
            <a:r>
              <a:rPr lang="en-US" u="none">
                <a:solidFill>
                  <a:srgbClr val="57C725"/>
                </a:solidFill>
              </a:rPr>
              <a:t>Pericardial</a:t>
            </a:r>
          </a:p>
          <a:p>
            <a:pPr algn="ctr"/>
            <a:r>
              <a:rPr lang="en-US" u="none">
                <a:solidFill>
                  <a:srgbClr val="57C725"/>
                </a:solidFill>
              </a:rPr>
              <a:t>Disorder</a:t>
            </a:r>
          </a:p>
        </p:txBody>
      </p:sp>
      <p:sp>
        <p:nvSpPr>
          <p:cNvPr id="16389" name="Rectangle 6"/>
          <p:cNvSpPr>
            <a:spLocks noChangeArrowheads="1"/>
          </p:cNvSpPr>
          <p:nvPr/>
        </p:nvSpPr>
        <p:spPr bwMode="auto">
          <a:xfrm>
            <a:off x="381000" y="2362200"/>
            <a:ext cx="8153400" cy="1752600"/>
          </a:xfrm>
          <a:prstGeom prst="rect">
            <a:avLst/>
          </a:prstGeom>
          <a:solidFill>
            <a:schemeClr val="bg1"/>
          </a:solidFill>
          <a:ln w="9525">
            <a:solidFill>
              <a:schemeClr val="bg1"/>
            </a:solidFill>
            <a:miter lim="800000"/>
            <a:headEnd/>
            <a:tailEnd/>
          </a:ln>
        </p:spPr>
        <p:txBody>
          <a:bodyPr wrap="none" anchor="ctr"/>
          <a:lstStyle/>
          <a:p>
            <a:pPr algn="ctr"/>
            <a:r>
              <a:rPr lang="en-US" sz="3600" u="none" dirty="0">
                <a:solidFill>
                  <a:schemeClr val="accent6"/>
                </a:solidFill>
              </a:rPr>
              <a:t>Abnormal increase in ventricular </a:t>
            </a:r>
          </a:p>
          <a:p>
            <a:pPr algn="ctr"/>
            <a:r>
              <a:rPr lang="en-US" sz="3600" u="none" dirty="0">
                <a:solidFill>
                  <a:schemeClr val="accent6"/>
                </a:solidFill>
              </a:rPr>
              <a:t>pressure</a:t>
            </a:r>
          </a:p>
          <a:p>
            <a:pPr algn="ctr"/>
            <a:r>
              <a:rPr lang="en-US" sz="3600" u="none" dirty="0">
                <a:solidFill>
                  <a:schemeClr val="accent6"/>
                </a:solidFill>
              </a:rPr>
              <a:t> impeding </a:t>
            </a:r>
            <a:r>
              <a:rPr lang="en-US" sz="3600" dirty="0">
                <a:solidFill>
                  <a:schemeClr val="accent6"/>
                </a:solidFill>
              </a:rPr>
              <a:t>filling of the </a:t>
            </a:r>
            <a:r>
              <a:rPr lang="en-US" sz="3600" dirty="0" smtClean="0">
                <a:solidFill>
                  <a:schemeClr val="accent6"/>
                </a:solidFill>
              </a:rPr>
              <a:t>LV</a:t>
            </a:r>
            <a:endParaRPr lang="en-US" sz="3600" dirty="0">
              <a:solidFill>
                <a:schemeClr val="accent6"/>
              </a:solidFill>
            </a:endParaRPr>
          </a:p>
        </p:txBody>
      </p:sp>
      <p:sp>
        <p:nvSpPr>
          <p:cNvPr id="149511" name="AutoShape 7"/>
          <p:cNvSpPr>
            <a:spLocks noChangeArrowheads="1"/>
          </p:cNvSpPr>
          <p:nvPr/>
        </p:nvSpPr>
        <p:spPr bwMode="auto">
          <a:xfrm rot="5430677">
            <a:off x="2019300" y="5067300"/>
            <a:ext cx="457200" cy="228600"/>
          </a:xfrm>
          <a:custGeom>
            <a:avLst/>
            <a:gdLst>
              <a:gd name="T0" fmla="*/ 7258050 w 21600"/>
              <a:gd name="T1" fmla="*/ 0 h 21600"/>
              <a:gd name="T2" fmla="*/ 0 w 21600"/>
              <a:gd name="T3" fmla="*/ 1209675 h 21600"/>
              <a:gd name="T4" fmla="*/ 7258050 w 21600"/>
              <a:gd name="T5" fmla="*/ 2419350 h 21600"/>
              <a:gd name="T6" fmla="*/ 9677399 w 21600"/>
              <a:gd name="T7" fmla="*/ 120967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hlink"/>
              </a:gs>
              <a:gs pos="100000">
                <a:srgbClr val="5CEC14"/>
              </a:gs>
            </a:gsLst>
            <a:lin ang="5400000" scaled="1"/>
          </a:gradFill>
          <a:ln w="9525">
            <a:solidFill>
              <a:schemeClr val="hlink"/>
            </a:solidFill>
            <a:miter lim="800000"/>
            <a:headEnd/>
            <a:tailEnd/>
          </a:ln>
        </p:spPr>
        <p:txBody>
          <a:bodyPr wrap="none" anchor="ctr"/>
          <a:lstStyle/>
          <a:p>
            <a:endParaRPr lang="en-US"/>
          </a:p>
        </p:txBody>
      </p:sp>
      <p:sp>
        <p:nvSpPr>
          <p:cNvPr id="149512" name="AutoShape 8"/>
          <p:cNvSpPr>
            <a:spLocks noChangeArrowheads="1"/>
          </p:cNvSpPr>
          <p:nvPr/>
        </p:nvSpPr>
        <p:spPr bwMode="auto">
          <a:xfrm rot="5342100">
            <a:off x="6248400" y="5029200"/>
            <a:ext cx="457200" cy="304800"/>
          </a:xfrm>
          <a:custGeom>
            <a:avLst/>
            <a:gdLst>
              <a:gd name="T0" fmla="*/ 6640216 w 21600"/>
              <a:gd name="T1" fmla="*/ 0 h 21600"/>
              <a:gd name="T2" fmla="*/ 0 w 21600"/>
              <a:gd name="T3" fmla="*/ 2150533 h 21600"/>
              <a:gd name="T4" fmla="*/ 6640216 w 21600"/>
              <a:gd name="T5" fmla="*/ 4301067 h 21600"/>
              <a:gd name="T6" fmla="*/ 9677399 w 21600"/>
              <a:gd name="T7" fmla="*/ 2150533 h 21600"/>
              <a:gd name="T8" fmla="*/ 17694720 60000 65536"/>
              <a:gd name="T9" fmla="*/ 11796480 60000 65536"/>
              <a:gd name="T10" fmla="*/ 5898240 60000 65536"/>
              <a:gd name="T11" fmla="*/ 0 60000 65536"/>
              <a:gd name="T12" fmla="*/ 3375 w 21600"/>
              <a:gd name="T13" fmla="*/ 7194 h 21600"/>
              <a:gd name="T14" fmla="*/ 19337 w 21600"/>
              <a:gd name="T15" fmla="*/ 14406 h 21600"/>
            </a:gdLst>
            <a:ahLst/>
            <a:cxnLst>
              <a:cxn ang="T8">
                <a:pos x="T0" y="T1"/>
              </a:cxn>
              <a:cxn ang="T9">
                <a:pos x="T2" y="T3"/>
              </a:cxn>
              <a:cxn ang="T10">
                <a:pos x="T4" y="T5"/>
              </a:cxn>
              <a:cxn ang="T11">
                <a:pos x="T6" y="T7"/>
              </a:cxn>
            </a:cxnLst>
            <a:rect l="T12" t="T13" r="T14" b="T15"/>
            <a:pathLst>
              <a:path w="21600" h="21600">
                <a:moveTo>
                  <a:pt x="14821" y="0"/>
                </a:moveTo>
                <a:lnTo>
                  <a:pt x="14821" y="7194"/>
                </a:lnTo>
                <a:lnTo>
                  <a:pt x="3375" y="7194"/>
                </a:lnTo>
                <a:lnTo>
                  <a:pt x="3375" y="14406"/>
                </a:lnTo>
                <a:lnTo>
                  <a:pt x="14821" y="14406"/>
                </a:lnTo>
                <a:lnTo>
                  <a:pt x="14821" y="21600"/>
                </a:lnTo>
                <a:lnTo>
                  <a:pt x="21600" y="10800"/>
                </a:lnTo>
                <a:close/>
              </a:path>
              <a:path w="21600" h="21600">
                <a:moveTo>
                  <a:pt x="1350" y="7194"/>
                </a:moveTo>
                <a:lnTo>
                  <a:pt x="1350" y="14406"/>
                </a:lnTo>
                <a:lnTo>
                  <a:pt x="2700" y="14406"/>
                </a:lnTo>
                <a:lnTo>
                  <a:pt x="2700" y="7194"/>
                </a:lnTo>
                <a:close/>
              </a:path>
              <a:path w="21600" h="21600">
                <a:moveTo>
                  <a:pt x="0" y="7194"/>
                </a:moveTo>
                <a:lnTo>
                  <a:pt x="0" y="14406"/>
                </a:lnTo>
                <a:lnTo>
                  <a:pt x="675" y="14406"/>
                </a:lnTo>
                <a:lnTo>
                  <a:pt x="675" y="7194"/>
                </a:lnTo>
                <a:close/>
              </a:path>
            </a:pathLst>
          </a:custGeom>
          <a:gradFill rotWithShape="0">
            <a:gsLst>
              <a:gs pos="0">
                <a:schemeClr val="hlink"/>
              </a:gs>
              <a:gs pos="100000">
                <a:srgbClr val="57C725"/>
              </a:gs>
            </a:gsLst>
            <a:lin ang="5400000" scaled="1"/>
          </a:gradFill>
          <a:ln w="9525">
            <a:solidFill>
              <a:schemeClr val="hlink"/>
            </a:solidFill>
            <a:miter lim="800000"/>
            <a:headEnd/>
            <a:tailEnd/>
          </a:ln>
        </p:spPr>
        <p:txBody>
          <a:bodyPr wrap="none" anchor="ctr"/>
          <a:lstStyle/>
          <a:p>
            <a:endParaRPr lang="en-US"/>
          </a:p>
        </p:txBody>
      </p:sp>
      <p:sp>
        <p:nvSpPr>
          <p:cNvPr id="149514" name="Text Box 10"/>
          <p:cNvSpPr txBox="1">
            <a:spLocks noChangeArrowheads="1"/>
          </p:cNvSpPr>
          <p:nvPr/>
        </p:nvSpPr>
        <p:spPr bwMode="auto">
          <a:xfrm>
            <a:off x="1295400" y="4572000"/>
            <a:ext cx="2286000" cy="476250"/>
          </a:xfrm>
          <a:prstGeom prst="rect">
            <a:avLst/>
          </a:prstGeom>
          <a:noFill/>
          <a:ln w="9525">
            <a:noFill/>
            <a:miter lim="800000"/>
            <a:headEnd/>
            <a:tailEnd/>
          </a:ln>
        </p:spPr>
        <p:txBody>
          <a:bodyPr>
            <a:spAutoFit/>
          </a:bodyPr>
          <a:lstStyle/>
          <a:p>
            <a:pPr>
              <a:lnSpc>
                <a:spcPct val="90000"/>
              </a:lnSpc>
              <a:spcBef>
                <a:spcPct val="20000"/>
              </a:spcBef>
              <a:buClr>
                <a:schemeClr val="folHlink"/>
              </a:buClr>
              <a:buSzPct val="60000"/>
              <a:buFont typeface="Wingdings" pitchFamily="2" charset="2"/>
              <a:buNone/>
            </a:pPr>
            <a:r>
              <a:rPr lang="en-US" sz="2800" b="1" dirty="0">
                <a:solidFill>
                  <a:schemeClr val="hlink"/>
                </a:solidFill>
              </a:rPr>
              <a:t>Restriction</a:t>
            </a:r>
            <a:endParaRPr lang="en-US" u="none" dirty="0"/>
          </a:p>
        </p:txBody>
      </p:sp>
      <p:sp>
        <p:nvSpPr>
          <p:cNvPr id="149515" name="Text Box 11"/>
          <p:cNvSpPr txBox="1">
            <a:spLocks noChangeArrowheads="1"/>
          </p:cNvSpPr>
          <p:nvPr/>
        </p:nvSpPr>
        <p:spPr bwMode="auto">
          <a:xfrm>
            <a:off x="5334000" y="4495800"/>
            <a:ext cx="2514600" cy="519113"/>
          </a:xfrm>
          <a:prstGeom prst="rect">
            <a:avLst/>
          </a:prstGeom>
          <a:noFill/>
          <a:ln w="9525">
            <a:noFill/>
            <a:miter lim="800000"/>
            <a:headEnd/>
            <a:tailEnd/>
          </a:ln>
        </p:spPr>
        <p:txBody>
          <a:bodyPr>
            <a:spAutoFit/>
          </a:bodyPr>
          <a:lstStyle/>
          <a:p>
            <a:pPr>
              <a:spcBef>
                <a:spcPct val="50000"/>
              </a:spcBef>
            </a:pPr>
            <a:r>
              <a:rPr lang="en-US" sz="2800" b="1">
                <a:solidFill>
                  <a:schemeClr val="hlink"/>
                </a:solidFill>
              </a:rPr>
              <a:t>Constriction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14"/>
                                        </p:tgtEl>
                                        <p:attrNameLst>
                                          <p:attrName>style.visibility</p:attrName>
                                        </p:attrNameLst>
                                      </p:cBhvr>
                                      <p:to>
                                        <p:strVal val="visible"/>
                                      </p:to>
                                    </p:set>
                                    <p:animEffect transition="in" filter="dissolve">
                                      <p:cBhvr>
                                        <p:cTn id="7" dur="500"/>
                                        <p:tgtEl>
                                          <p:spTgt spid="14951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9511"/>
                                        </p:tgtEl>
                                        <p:attrNameLst>
                                          <p:attrName>style.visibility</p:attrName>
                                        </p:attrNameLst>
                                      </p:cBhvr>
                                      <p:to>
                                        <p:strVal val="visible"/>
                                      </p:to>
                                    </p:set>
                                    <p:animEffect transition="in" filter="dissolve">
                                      <p:cBhvr>
                                        <p:cTn id="11" dur="500"/>
                                        <p:tgtEl>
                                          <p:spTgt spid="1495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9508"/>
                                        </p:tgtEl>
                                        <p:attrNameLst>
                                          <p:attrName>style.visibility</p:attrName>
                                        </p:attrNameLst>
                                      </p:cBhvr>
                                      <p:to>
                                        <p:strVal val="visible"/>
                                      </p:to>
                                    </p:set>
                                    <p:animEffect transition="in" filter="dissolve">
                                      <p:cBhvr>
                                        <p:cTn id="15" dur="500"/>
                                        <p:tgtEl>
                                          <p:spTgt spid="14950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9515"/>
                                        </p:tgtEl>
                                        <p:attrNameLst>
                                          <p:attrName>style.visibility</p:attrName>
                                        </p:attrNameLst>
                                      </p:cBhvr>
                                      <p:to>
                                        <p:strVal val="visible"/>
                                      </p:to>
                                    </p:set>
                                    <p:animEffect transition="in" filter="dissolve">
                                      <p:cBhvr>
                                        <p:cTn id="20" dur="500"/>
                                        <p:tgtEl>
                                          <p:spTgt spid="149515"/>
                                        </p:tgtEl>
                                      </p:cBhvr>
                                    </p:animEffect>
                                  </p:childTnLst>
                                </p:cTn>
                              </p:par>
                            </p:childTnLst>
                          </p:cTn>
                        </p:par>
                        <p:par>
                          <p:cTn id="21" fill="hold">
                            <p:stCondLst>
                              <p:cond delay="500"/>
                            </p:stCondLst>
                            <p:childTnLst>
                              <p:par>
                                <p:cTn id="22" presetID="9" presetClass="entr" presetSubtype="0" fill="hold" grpId="0" nodeType="afterEffect">
                                  <p:stCondLst>
                                    <p:cond delay="1000"/>
                                  </p:stCondLst>
                                  <p:childTnLst>
                                    <p:set>
                                      <p:cBhvr>
                                        <p:cTn id="23" dur="1" fill="hold">
                                          <p:stCondLst>
                                            <p:cond delay="0"/>
                                          </p:stCondLst>
                                        </p:cTn>
                                        <p:tgtEl>
                                          <p:spTgt spid="149512"/>
                                        </p:tgtEl>
                                        <p:attrNameLst>
                                          <p:attrName>style.visibility</p:attrName>
                                        </p:attrNameLst>
                                      </p:cBhvr>
                                      <p:to>
                                        <p:strVal val="visible"/>
                                      </p:to>
                                    </p:set>
                                    <p:animEffect transition="in" filter="dissolve">
                                      <p:cBhvr>
                                        <p:cTn id="24" dur="500"/>
                                        <p:tgtEl>
                                          <p:spTgt spid="149512"/>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49509"/>
                                        </p:tgtEl>
                                        <p:attrNameLst>
                                          <p:attrName>style.visibility</p:attrName>
                                        </p:attrNameLst>
                                      </p:cBhvr>
                                      <p:to>
                                        <p:strVal val="visible"/>
                                      </p:to>
                                    </p:set>
                                    <p:animEffect transition="in" filter="dissolve">
                                      <p:cBhvr>
                                        <p:cTn id="28"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autoUpdateAnimBg="0"/>
      <p:bldP spid="149509" grpId="0" animBg="1" autoUpdateAnimBg="0"/>
      <p:bldP spid="149511" grpId="0" animBg="1"/>
      <p:bldP spid="149512" grpId="0" animBg="1"/>
      <p:bldP spid="149514" grpId="0" autoUpdateAnimBg="0"/>
      <p:bldP spid="14951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eaLnBrk="1" hangingPunct="1"/>
            <a:r>
              <a:rPr lang="en-US" sz="4000" dirty="0" smtClean="0"/>
              <a:t>Traditional Hemodynamic Criteria</a:t>
            </a:r>
          </a:p>
        </p:txBody>
      </p:sp>
      <p:pic>
        <p:nvPicPr>
          <p:cNvPr id="7171" name="Picture 4" descr="C:\My Documents\My Pictures\restMayoboard2.JPG"/>
          <p:cNvPicPr>
            <a:picLocks noChangeAspect="1" noChangeArrowheads="1"/>
          </p:cNvPicPr>
          <p:nvPr/>
        </p:nvPicPr>
        <p:blipFill>
          <a:blip r:embed="rId3"/>
          <a:srcRect/>
          <a:stretch>
            <a:fillRect/>
          </a:stretch>
        </p:blipFill>
        <p:spPr bwMode="auto">
          <a:xfrm>
            <a:off x="0" y="1524000"/>
            <a:ext cx="8651780" cy="3579813"/>
          </a:xfrm>
          <a:prstGeom prst="rect">
            <a:avLst/>
          </a:prstGeom>
          <a:noFill/>
          <a:ln w="9525">
            <a:noFill/>
            <a:miter lim="800000"/>
            <a:headEnd/>
            <a:tailEnd/>
          </a:ln>
        </p:spPr>
      </p:pic>
      <p:sp>
        <p:nvSpPr>
          <p:cNvPr id="7172" name="AutoShape 5"/>
          <p:cNvSpPr>
            <a:spLocks/>
          </p:cNvSpPr>
          <p:nvPr/>
        </p:nvSpPr>
        <p:spPr bwMode="auto">
          <a:xfrm>
            <a:off x="2133600" y="3962400"/>
            <a:ext cx="152400" cy="533400"/>
          </a:xfrm>
          <a:prstGeom prst="leftBrace">
            <a:avLst>
              <a:gd name="adj1" fmla="val 29167"/>
              <a:gd name="adj2" fmla="val 52380"/>
            </a:avLst>
          </a:prstGeom>
          <a:noFill/>
          <a:ln w="28575">
            <a:solidFill>
              <a:schemeClr val="hlink"/>
            </a:solidFill>
            <a:miter lim="800000"/>
            <a:headEnd/>
            <a:tailEnd/>
          </a:ln>
        </p:spPr>
        <p:txBody>
          <a:bodyPr wrap="none" anchor="ctr"/>
          <a:lstStyle/>
          <a:p>
            <a:endParaRPr lang="en-US"/>
          </a:p>
        </p:txBody>
      </p:sp>
      <p:sp>
        <p:nvSpPr>
          <p:cNvPr id="7173" name="AutoShape 6"/>
          <p:cNvSpPr>
            <a:spLocks/>
          </p:cNvSpPr>
          <p:nvPr/>
        </p:nvSpPr>
        <p:spPr bwMode="auto">
          <a:xfrm>
            <a:off x="4953000" y="3581400"/>
            <a:ext cx="152400" cy="762000"/>
          </a:xfrm>
          <a:prstGeom prst="leftBrace">
            <a:avLst>
              <a:gd name="adj1" fmla="val 41667"/>
              <a:gd name="adj2" fmla="val 52380"/>
            </a:avLst>
          </a:prstGeom>
          <a:noFill/>
          <a:ln w="28575">
            <a:solidFill>
              <a:schemeClr val="hlink"/>
            </a:solidFill>
            <a:miter lim="800000"/>
            <a:headEnd/>
            <a:tailEnd/>
          </a:ln>
        </p:spPr>
        <p:txBody>
          <a:bodyPr wrap="none" anchor="ctr"/>
          <a:lstStyle/>
          <a:p>
            <a:endParaRPr lang="en-US"/>
          </a:p>
        </p:txBody>
      </p:sp>
      <p:sp>
        <p:nvSpPr>
          <p:cNvPr id="7174" name="AutoShape 7"/>
          <p:cNvSpPr>
            <a:spLocks/>
          </p:cNvSpPr>
          <p:nvPr/>
        </p:nvSpPr>
        <p:spPr bwMode="auto">
          <a:xfrm>
            <a:off x="7924800" y="2667000"/>
            <a:ext cx="152400" cy="1143000"/>
          </a:xfrm>
          <a:prstGeom prst="leftBrace">
            <a:avLst>
              <a:gd name="adj1" fmla="val 62500"/>
              <a:gd name="adj2" fmla="val 52380"/>
            </a:avLst>
          </a:prstGeom>
          <a:noFill/>
          <a:ln w="28575">
            <a:solidFill>
              <a:schemeClr val="hlink"/>
            </a:solidFill>
            <a:miter lim="800000"/>
            <a:headEnd/>
            <a:tailEnd/>
          </a:ln>
        </p:spPr>
        <p:txBody>
          <a:bodyPr wrap="none" anchor="ctr"/>
          <a:lstStyle/>
          <a:p>
            <a:endParaRPr lang="en-US"/>
          </a:p>
        </p:txBody>
      </p:sp>
      <p:sp>
        <p:nvSpPr>
          <p:cNvPr id="7" name="Oval 6"/>
          <p:cNvSpPr/>
          <p:nvPr/>
        </p:nvSpPr>
        <p:spPr>
          <a:xfrm>
            <a:off x="0" y="1143000"/>
            <a:ext cx="3733800" cy="441960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5657671"/>
            <a:ext cx="9144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i="1" dirty="0" smtClean="0"/>
              <a:t>A significant number of patients with RCM have similar findings </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blinds(horizontal)">
                                      <p:cBhvr>
                                        <p:cTn id="12" dur="500"/>
                                        <p:tgtEl>
                                          <p:spTgt spid="71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3"/>
                                        </p:tgtEl>
                                        <p:attrNameLst>
                                          <p:attrName>style.visibility</p:attrName>
                                        </p:attrNameLst>
                                      </p:cBhvr>
                                      <p:to>
                                        <p:strVal val="visible"/>
                                      </p:to>
                                    </p:set>
                                    <p:animEffect transition="in" filter="blinds(horizontal)">
                                      <p:cBhvr>
                                        <p:cTn id="17" dur="500"/>
                                        <p:tgtEl>
                                          <p:spTgt spid="717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blinds(horizontal)">
                                      <p:cBhvr>
                                        <p:cTn id="2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1030" descr="C:\My Documents\My Pictures\restHiganoKern1.JPG"/>
          <p:cNvPicPr>
            <a:picLocks noGrp="1" noChangeAspect="1" noChangeArrowheads="1"/>
          </p:cNvPicPr>
          <p:nvPr>
            <p:ph type="clipArt" sz="half" idx="1"/>
          </p:nvPr>
        </p:nvPicPr>
        <p:blipFill>
          <a:blip r:embed="rId3"/>
          <a:srcRect/>
          <a:stretch>
            <a:fillRect/>
          </a:stretch>
        </p:blipFill>
        <p:spPr>
          <a:xfrm>
            <a:off x="533400" y="2438400"/>
            <a:ext cx="8221663" cy="3048000"/>
          </a:xfrm>
          <a:noFill/>
        </p:spPr>
      </p:pic>
      <p:sp>
        <p:nvSpPr>
          <p:cNvPr id="8195" name="Rectangle 1027"/>
          <p:cNvSpPr>
            <a:spLocks noGrp="1" noChangeArrowheads="1"/>
          </p:cNvSpPr>
          <p:nvPr>
            <p:ph type="body" sz="half" idx="2"/>
          </p:nvPr>
        </p:nvSpPr>
        <p:spPr>
          <a:xfrm flipH="1">
            <a:off x="3124200" y="5029200"/>
            <a:ext cx="5602288" cy="1636713"/>
          </a:xfrm>
        </p:spPr>
        <p:txBody>
          <a:bodyPr>
            <a:normAutofit lnSpcReduction="10000"/>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endParaRPr lang="en-US" sz="1800" smtClean="0"/>
          </a:p>
          <a:p>
            <a:pPr eaLnBrk="1" hangingPunct="1">
              <a:buFont typeface="Wingdings" pitchFamily="2" charset="2"/>
              <a:buNone/>
            </a:pPr>
            <a:r>
              <a:rPr lang="en-US" sz="1800" smtClean="0"/>
              <a:t>                                      Circ. 1996; 93:2007-2013</a:t>
            </a:r>
          </a:p>
        </p:txBody>
      </p:sp>
      <p:sp>
        <p:nvSpPr>
          <p:cNvPr id="224263" name="Rectangle 1031"/>
          <p:cNvSpPr>
            <a:spLocks noChangeArrowheads="1"/>
          </p:cNvSpPr>
          <p:nvPr/>
        </p:nvSpPr>
        <p:spPr bwMode="auto">
          <a:xfrm>
            <a:off x="0" y="76200"/>
            <a:ext cx="9144000" cy="1219200"/>
          </a:xfrm>
          <a:prstGeom prst="rect">
            <a:avLst/>
          </a:prstGeom>
          <a:solidFill>
            <a:schemeClr val="bg1"/>
          </a:solidFill>
          <a:ln w="9525">
            <a:solidFill>
              <a:schemeClr val="bg1"/>
            </a:solidFill>
            <a:miter lim="800000"/>
            <a:headEnd/>
            <a:tailEnd/>
          </a:ln>
        </p:spPr>
        <p:txBody>
          <a:bodyPr wrap="none" anchor="ctr"/>
          <a:lstStyle/>
          <a:p>
            <a:pPr algn="ctr"/>
            <a:endParaRPr lang="en-US" u="none" dirty="0"/>
          </a:p>
          <a:p>
            <a:pPr algn="ctr"/>
            <a:r>
              <a:rPr lang="en-US" sz="3200" u="none" dirty="0"/>
              <a:t>Traditional </a:t>
            </a:r>
            <a:r>
              <a:rPr lang="en-US" sz="3200" u="none" dirty="0" smtClean="0"/>
              <a:t>hemodynamic criteria</a:t>
            </a:r>
          </a:p>
          <a:p>
            <a:pPr algn="ctr"/>
            <a:r>
              <a:rPr lang="en-US" sz="3200" b="1" u="none" dirty="0" smtClean="0"/>
              <a:t>Limited utilit</a:t>
            </a:r>
            <a:r>
              <a:rPr lang="en-US" sz="3200" b="1" dirty="0" smtClean="0"/>
              <a:t>y</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4263"/>
                                        </p:tgtEl>
                                        <p:attrNameLst>
                                          <p:attrName>style.visibility</p:attrName>
                                        </p:attrNameLst>
                                      </p:cBhvr>
                                      <p:to>
                                        <p:strVal val="visible"/>
                                      </p:to>
                                    </p:set>
                                    <p:animEffect transition="in" filter="dissolve">
                                      <p:cBhvr>
                                        <p:cTn id="7" dur="500"/>
                                        <p:tgtEl>
                                          <p:spTgt spid="224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3"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Pericardial constrain during late diastole</a:t>
            </a:r>
            <a:endParaRPr lang="en-US" dirty="0"/>
          </a:p>
        </p:txBody>
      </p:sp>
      <p:sp>
        <p:nvSpPr>
          <p:cNvPr id="3" name="Content Placeholder 2"/>
          <p:cNvSpPr>
            <a:spLocks noGrp="1"/>
          </p:cNvSpPr>
          <p:nvPr>
            <p:ph idx="1"/>
          </p:nvPr>
        </p:nvSpPr>
        <p:spPr/>
        <p:txBody>
          <a:bodyPr/>
          <a:lstStyle/>
          <a:p>
            <a:r>
              <a:rPr lang="en-US" dirty="0" smtClean="0"/>
              <a:t>Results in increased ventricular filling pressure </a:t>
            </a:r>
          </a:p>
          <a:p>
            <a:r>
              <a:rPr lang="en-US" dirty="0" smtClean="0"/>
              <a:t>However as compared to RCM, early ventricular filling is well preserved in CCP – </a:t>
            </a:r>
            <a:r>
              <a:rPr lang="en-US" b="1" dirty="0" smtClean="0"/>
              <a:t>Normal myocardial relaxation</a:t>
            </a:r>
          </a:p>
          <a:p>
            <a:r>
              <a:rPr lang="en-US" dirty="0" smtClean="0"/>
              <a:t>Rapid filling of ventricle occur in both the conditions ( MV E &gt;&gt;A)</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Pericardial constrain during late diastole – Rapid early filling</a:t>
            </a:r>
            <a:endParaRPr lang="en-US" dirty="0"/>
          </a:p>
        </p:txBody>
      </p:sp>
      <p:sp>
        <p:nvSpPr>
          <p:cNvPr id="3" name="Content Placeholder 2"/>
          <p:cNvSpPr>
            <a:spLocks noGrp="1"/>
          </p:cNvSpPr>
          <p:nvPr>
            <p:ph idx="1"/>
          </p:nvPr>
        </p:nvSpPr>
        <p:spPr/>
        <p:txBody>
          <a:bodyPr>
            <a:normAutofit/>
          </a:bodyPr>
          <a:lstStyle/>
          <a:p>
            <a:r>
              <a:rPr lang="en-US" dirty="0" smtClean="0"/>
              <a:t>Dip and plateau —(Also called the square root sign) during diastole</a:t>
            </a:r>
          </a:p>
          <a:p>
            <a:r>
              <a:rPr lang="en-US" dirty="0" smtClean="0"/>
              <a:t>Although some disagree, most authors believe that the same dip and plateau waveform characterizes restrictive cardiomyopathy.</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
          <a:ext cx="9144000" cy="6858001"/>
        </p:xfrm>
        <a:graphic>
          <a:graphicData uri="http://schemas.openxmlformats.org/drawingml/2006/table">
            <a:tbl>
              <a:tblPr firstRow="1" bandRow="1">
                <a:tableStyleId>{5940675A-B579-460E-94D1-54222C63F5DA}</a:tableStyleId>
              </a:tblPr>
              <a:tblGrid>
                <a:gridCol w="3048000"/>
                <a:gridCol w="3048000"/>
                <a:gridCol w="3048000"/>
              </a:tblGrid>
              <a:tr h="483336">
                <a:tc>
                  <a:txBody>
                    <a:bodyPr/>
                    <a:lstStyle/>
                    <a:p>
                      <a:endParaRPr lang="en-US" dirty="0"/>
                    </a:p>
                  </a:txBody>
                  <a:tcPr/>
                </a:tc>
                <a:tc>
                  <a:txBody>
                    <a:bodyPr/>
                    <a:lstStyle/>
                    <a:p>
                      <a:r>
                        <a:rPr lang="en-US" dirty="0" smtClean="0"/>
                        <a:t>CCP</a:t>
                      </a:r>
                      <a:endParaRPr lang="en-US" dirty="0"/>
                    </a:p>
                  </a:txBody>
                  <a:tcPr/>
                </a:tc>
                <a:tc>
                  <a:txBody>
                    <a:bodyPr/>
                    <a:lstStyle/>
                    <a:p>
                      <a:r>
                        <a:rPr lang="en-US" dirty="0" smtClean="0"/>
                        <a:t>RCM</a:t>
                      </a:r>
                      <a:endParaRPr lang="en-US" dirty="0"/>
                    </a:p>
                  </a:txBody>
                  <a:tcPr/>
                </a:tc>
              </a:tr>
              <a:tr h="581345">
                <a:tc>
                  <a:txBody>
                    <a:bodyPr/>
                    <a:lstStyle/>
                    <a:p>
                      <a:r>
                        <a:rPr lang="en-US" dirty="0" smtClean="0"/>
                        <a:t>Restricted  ventricular filling</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1556074">
                <a:tc>
                  <a:txBody>
                    <a:bodyPr/>
                    <a:lstStyle/>
                    <a:p>
                      <a:r>
                        <a:rPr lang="en-US" sz="2800" b="1" dirty="0" smtClean="0">
                          <a:solidFill>
                            <a:srgbClr val="FF0000"/>
                          </a:solidFill>
                        </a:rPr>
                        <a:t>Early ventricular</a:t>
                      </a:r>
                      <a:r>
                        <a:rPr lang="en-US" sz="2800" b="1" baseline="0" dirty="0" smtClean="0">
                          <a:solidFill>
                            <a:srgbClr val="FF0000"/>
                          </a:solidFill>
                        </a:rPr>
                        <a:t> filling</a:t>
                      </a:r>
                      <a:endParaRPr lang="en-US" sz="2800" b="1" dirty="0">
                        <a:solidFill>
                          <a:srgbClr val="FF0000"/>
                        </a:solidFill>
                      </a:endParaRPr>
                    </a:p>
                  </a:txBody>
                  <a:tcPr/>
                </a:tc>
                <a:tc>
                  <a:txBody>
                    <a:bodyPr/>
                    <a:lstStyle/>
                    <a:p>
                      <a:r>
                        <a:rPr lang="en-US" sz="2800" b="1" dirty="0" smtClean="0">
                          <a:solidFill>
                            <a:srgbClr val="FF0000"/>
                          </a:solidFill>
                        </a:rPr>
                        <a:t>Rapid Normal early myocardial relaxation</a:t>
                      </a:r>
                      <a:endParaRPr lang="en-US" sz="2800" b="1" dirty="0">
                        <a:solidFill>
                          <a:srgbClr val="FF0000"/>
                        </a:solidFill>
                      </a:endParaRPr>
                    </a:p>
                  </a:txBody>
                  <a:tcPr/>
                </a:tc>
                <a:tc>
                  <a:txBody>
                    <a:bodyPr/>
                    <a:lstStyle/>
                    <a:p>
                      <a:r>
                        <a:rPr lang="en-US" sz="2800" b="1" dirty="0" smtClean="0">
                          <a:solidFill>
                            <a:srgbClr val="FF0000"/>
                          </a:solidFill>
                        </a:rPr>
                        <a:t>Impaired</a:t>
                      </a:r>
                      <a:endParaRPr lang="en-US" sz="2800" b="1" dirty="0">
                        <a:solidFill>
                          <a:srgbClr val="FF0000"/>
                        </a:solidFill>
                      </a:endParaRPr>
                    </a:p>
                  </a:txBody>
                  <a:tcPr/>
                </a:tc>
              </a:tr>
              <a:tr h="491392">
                <a:tc>
                  <a:txBody>
                    <a:bodyPr/>
                    <a:lstStyle/>
                    <a:p>
                      <a:r>
                        <a:rPr lang="en-US" dirty="0" smtClean="0"/>
                        <a:t>Late filling</a:t>
                      </a:r>
                      <a:endParaRPr lang="en-US" dirty="0"/>
                    </a:p>
                  </a:txBody>
                  <a:tcPr/>
                </a:tc>
                <a:tc>
                  <a:txBody>
                    <a:bodyPr/>
                    <a:lstStyle/>
                    <a:p>
                      <a:r>
                        <a:rPr lang="en-US" dirty="0" smtClean="0"/>
                        <a:t>impaired</a:t>
                      </a:r>
                      <a:endParaRPr lang="en-US" dirty="0"/>
                    </a:p>
                  </a:txBody>
                  <a:tcPr/>
                </a:tc>
                <a:tc>
                  <a:txBody>
                    <a:bodyPr/>
                    <a:lstStyle/>
                    <a:p>
                      <a:r>
                        <a:rPr lang="en-US" dirty="0" smtClean="0"/>
                        <a:t>Impaired</a:t>
                      </a:r>
                      <a:endParaRPr lang="en-US" dirty="0"/>
                    </a:p>
                  </a:txBody>
                  <a:tcPr/>
                </a:tc>
              </a:tr>
              <a:tr h="1208340">
                <a:tc>
                  <a:txBody>
                    <a:bodyPr/>
                    <a:lstStyle/>
                    <a:p>
                      <a:r>
                        <a:rPr lang="en-US" dirty="0" err="1" smtClean="0"/>
                        <a:t>Dissociatoion</a:t>
                      </a:r>
                      <a:r>
                        <a:rPr lang="en-US" baseline="0" dirty="0" smtClean="0"/>
                        <a:t> between intra thoracic and intracardiac pressures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845838">
                <a:tc>
                  <a:txBody>
                    <a:bodyPr/>
                    <a:lstStyle/>
                    <a:p>
                      <a:r>
                        <a:rPr lang="en-US" dirty="0" smtClean="0"/>
                        <a:t>Pericardial constrain- fixed total</a:t>
                      </a:r>
                      <a:r>
                        <a:rPr lang="en-US" baseline="0" dirty="0" smtClean="0"/>
                        <a:t> cardiac volume</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845838">
                <a:tc>
                  <a:txBody>
                    <a:bodyPr/>
                    <a:lstStyle/>
                    <a:p>
                      <a:r>
                        <a:rPr lang="en-US" dirty="0" err="1" smtClean="0"/>
                        <a:t>Exga</a:t>
                      </a:r>
                      <a:r>
                        <a:rPr lang="en-US" dirty="0" smtClean="0"/>
                        <a:t> ventricular interdependence</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r h="845838">
                <a:tc>
                  <a:txBody>
                    <a:bodyPr/>
                    <a:lstStyle/>
                    <a:p>
                      <a:r>
                        <a:rPr lang="en-US" dirty="0" smtClean="0"/>
                        <a:t>Diastolic  ventricular interaction</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Pathophysiologic Differences</a:t>
            </a:r>
          </a:p>
        </p:txBody>
      </p:sp>
      <p:sp>
        <p:nvSpPr>
          <p:cNvPr id="25603" name="Text Box 3"/>
          <p:cNvSpPr txBox="1">
            <a:spLocks noChangeArrowheads="1"/>
          </p:cNvSpPr>
          <p:nvPr/>
        </p:nvSpPr>
        <p:spPr bwMode="auto">
          <a:xfrm>
            <a:off x="0" y="1600200"/>
            <a:ext cx="9144000" cy="646331"/>
          </a:xfrm>
          <a:prstGeom prst="rect">
            <a:avLst/>
          </a:prstGeom>
          <a:noFill/>
          <a:ln w="9525">
            <a:noFill/>
            <a:miter lim="800000"/>
            <a:headEnd/>
            <a:tailEnd/>
          </a:ln>
        </p:spPr>
        <p:txBody>
          <a:bodyPr wrap="square">
            <a:spAutoFit/>
          </a:bodyPr>
          <a:lstStyle/>
          <a:p>
            <a:pPr algn="ctr">
              <a:spcBef>
                <a:spcPct val="50000"/>
              </a:spcBef>
            </a:pPr>
            <a:r>
              <a:rPr lang="en-US" sz="3600" b="1" dirty="0">
                <a:solidFill>
                  <a:schemeClr val="hlink"/>
                </a:solidFill>
              </a:rPr>
              <a:t>Constriction</a:t>
            </a:r>
          </a:p>
        </p:txBody>
      </p:sp>
      <p:sp>
        <p:nvSpPr>
          <p:cNvPr id="250884" name="Text Box 4"/>
          <p:cNvSpPr txBox="1">
            <a:spLocks noChangeArrowheads="1"/>
          </p:cNvSpPr>
          <p:nvPr/>
        </p:nvSpPr>
        <p:spPr bwMode="auto">
          <a:xfrm>
            <a:off x="0" y="2286000"/>
            <a:ext cx="9144000" cy="523220"/>
          </a:xfrm>
          <a:prstGeom prst="rect">
            <a:avLst/>
          </a:prstGeom>
          <a:noFill/>
          <a:ln w="9525">
            <a:noFill/>
            <a:miter lim="800000"/>
            <a:headEnd/>
            <a:tailEnd/>
          </a:ln>
        </p:spPr>
        <p:txBody>
          <a:bodyPr wrap="square">
            <a:spAutoFit/>
          </a:bodyPr>
          <a:lstStyle/>
          <a:p>
            <a:pPr algn="ctr">
              <a:spcBef>
                <a:spcPct val="50000"/>
              </a:spcBef>
            </a:pPr>
            <a:r>
              <a:rPr lang="en-US" sz="2800" u="none" dirty="0"/>
              <a:t>Myocardial </a:t>
            </a:r>
            <a:r>
              <a:rPr lang="en-US" sz="2800" dirty="0" smtClean="0"/>
              <a:t>relaxation</a:t>
            </a:r>
            <a:r>
              <a:rPr lang="en-US" sz="2800" u="none" dirty="0" smtClean="0"/>
              <a:t> </a:t>
            </a:r>
            <a:r>
              <a:rPr lang="en-US" sz="2800" u="none" dirty="0"/>
              <a:t>is </a:t>
            </a:r>
            <a:r>
              <a:rPr lang="en-US" sz="2800" dirty="0" smtClean="0"/>
              <a:t>normal</a:t>
            </a:r>
            <a:endParaRPr lang="en-US" sz="2800" u="none" dirty="0"/>
          </a:p>
        </p:txBody>
      </p:sp>
      <p:sp>
        <p:nvSpPr>
          <p:cNvPr id="25605" name="Text Box 5"/>
          <p:cNvSpPr txBox="1">
            <a:spLocks noChangeArrowheads="1"/>
          </p:cNvSpPr>
          <p:nvPr/>
        </p:nvSpPr>
        <p:spPr bwMode="auto">
          <a:xfrm>
            <a:off x="0" y="3810000"/>
            <a:ext cx="9144000" cy="646331"/>
          </a:xfrm>
          <a:prstGeom prst="rect">
            <a:avLst/>
          </a:prstGeom>
          <a:noFill/>
          <a:ln w="9525">
            <a:noFill/>
            <a:miter lim="800000"/>
            <a:headEnd/>
            <a:tailEnd/>
          </a:ln>
        </p:spPr>
        <p:txBody>
          <a:bodyPr wrap="square">
            <a:spAutoFit/>
          </a:bodyPr>
          <a:lstStyle/>
          <a:p>
            <a:pPr algn="ctr"/>
            <a:r>
              <a:rPr lang="en-US" sz="3600" b="1" dirty="0">
                <a:solidFill>
                  <a:schemeClr val="hlink"/>
                </a:solidFill>
              </a:rPr>
              <a:t>Restriction</a:t>
            </a:r>
          </a:p>
        </p:txBody>
      </p:sp>
      <p:sp>
        <p:nvSpPr>
          <p:cNvPr id="250887" name="Text Box 7"/>
          <p:cNvSpPr txBox="1">
            <a:spLocks noChangeArrowheads="1"/>
          </p:cNvSpPr>
          <p:nvPr/>
        </p:nvSpPr>
        <p:spPr bwMode="auto">
          <a:xfrm>
            <a:off x="0" y="2971800"/>
            <a:ext cx="9144000" cy="523220"/>
          </a:xfrm>
          <a:prstGeom prst="rect">
            <a:avLst/>
          </a:prstGeom>
          <a:noFill/>
          <a:ln w="9525">
            <a:noFill/>
            <a:miter lim="800000"/>
            <a:headEnd/>
            <a:tailEnd/>
          </a:ln>
        </p:spPr>
        <p:txBody>
          <a:bodyPr wrap="square">
            <a:spAutoFit/>
          </a:bodyPr>
          <a:lstStyle/>
          <a:p>
            <a:pPr algn="ctr"/>
            <a:r>
              <a:rPr lang="en-US" sz="2800" b="1" u="none" dirty="0" smtClean="0"/>
              <a:t>No impedance to  </a:t>
            </a:r>
            <a:r>
              <a:rPr lang="en-US" sz="2800" b="1" i="1" dirty="0" smtClean="0">
                <a:solidFill>
                  <a:srgbClr val="CF33B1"/>
                </a:solidFill>
              </a:rPr>
              <a:t>Diastolic EARLY FILLING</a:t>
            </a:r>
            <a:endParaRPr lang="en-US" sz="2800" b="1" i="1" dirty="0">
              <a:solidFill>
                <a:srgbClr val="CF33B1"/>
              </a:solidFill>
            </a:endParaRPr>
          </a:p>
        </p:txBody>
      </p:sp>
      <p:sp>
        <p:nvSpPr>
          <p:cNvPr id="250889" name="Text Box 9"/>
          <p:cNvSpPr txBox="1">
            <a:spLocks noChangeArrowheads="1"/>
          </p:cNvSpPr>
          <p:nvPr/>
        </p:nvSpPr>
        <p:spPr bwMode="auto">
          <a:xfrm>
            <a:off x="0" y="4419600"/>
            <a:ext cx="9144000" cy="954107"/>
          </a:xfrm>
          <a:prstGeom prst="rect">
            <a:avLst/>
          </a:prstGeom>
          <a:noFill/>
          <a:ln w="9525">
            <a:noFill/>
            <a:miter lim="800000"/>
            <a:headEnd/>
            <a:tailEnd/>
          </a:ln>
        </p:spPr>
        <p:txBody>
          <a:bodyPr wrap="square">
            <a:spAutoFit/>
          </a:bodyPr>
          <a:lstStyle/>
          <a:p>
            <a:pPr algn="ctr"/>
            <a:r>
              <a:rPr lang="en-US" sz="2800" u="none" dirty="0" smtClean="0"/>
              <a:t>Impedance </a:t>
            </a:r>
            <a:r>
              <a:rPr lang="en-US" sz="2800" u="none" dirty="0"/>
              <a:t>to filling increases </a:t>
            </a:r>
          </a:p>
          <a:p>
            <a:pPr algn="ctr"/>
            <a:r>
              <a:rPr lang="en-US" sz="2800" u="none" dirty="0"/>
              <a:t>throughout the diastole</a:t>
            </a:r>
          </a:p>
        </p:txBody>
      </p:sp>
      <p:sp>
        <p:nvSpPr>
          <p:cNvPr id="250891" name="Text Box 11"/>
          <p:cNvSpPr txBox="1">
            <a:spLocks noChangeArrowheads="1"/>
          </p:cNvSpPr>
          <p:nvPr/>
        </p:nvSpPr>
        <p:spPr bwMode="auto">
          <a:xfrm>
            <a:off x="152400" y="4419600"/>
            <a:ext cx="248786" cy="400110"/>
          </a:xfrm>
          <a:prstGeom prst="rect">
            <a:avLst/>
          </a:prstGeom>
          <a:noFill/>
          <a:ln w="9525">
            <a:noFill/>
            <a:miter lim="800000"/>
            <a:headEnd/>
            <a:tailEnd/>
          </a:ln>
        </p:spPr>
        <p:txBody>
          <a:bodyPr wrap="none">
            <a:spAutoFit/>
          </a:bodyPr>
          <a:lstStyle/>
          <a:p>
            <a:r>
              <a:rPr lang="en-US" sz="2000" u="none" dirty="0" smtClean="0"/>
              <a:t>.</a:t>
            </a:r>
            <a:endParaRPr lang="en-US" sz="2000" u="none" dirty="0"/>
          </a:p>
        </p:txBody>
      </p:sp>
      <p:sp>
        <p:nvSpPr>
          <p:cNvPr id="9" name="Rectangle 8"/>
          <p:cNvSpPr/>
          <p:nvPr/>
        </p:nvSpPr>
        <p:spPr>
          <a:xfrm>
            <a:off x="0" y="5562600"/>
            <a:ext cx="9144000" cy="1200329"/>
          </a:xfrm>
          <a:prstGeom prst="rect">
            <a:avLst/>
          </a:prstGeom>
        </p:spPr>
        <p:txBody>
          <a:bodyPr wrap="square">
            <a:spAutoFit/>
          </a:bodyPr>
          <a:lstStyle/>
          <a:p>
            <a:pPr algn="ctr"/>
            <a:r>
              <a:rPr lang="en-US" sz="3600" b="1" dirty="0" smtClean="0"/>
              <a:t>Early myocardial relaxation is assessed by MV annular velocity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0884"/>
                                        </p:tgtEl>
                                        <p:attrNameLst>
                                          <p:attrName>style.visibility</p:attrName>
                                        </p:attrNameLst>
                                      </p:cBhvr>
                                      <p:to>
                                        <p:strVal val="visible"/>
                                      </p:to>
                                    </p:set>
                                    <p:animEffect transition="in" filter="wipe(left)">
                                      <p:cBhvr>
                                        <p:cTn id="7" dur="500"/>
                                        <p:tgtEl>
                                          <p:spTgt spid="2508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0887"/>
                                        </p:tgtEl>
                                        <p:attrNameLst>
                                          <p:attrName>style.visibility</p:attrName>
                                        </p:attrNameLst>
                                      </p:cBhvr>
                                      <p:to>
                                        <p:strVal val="visible"/>
                                      </p:to>
                                    </p:set>
                                    <p:animEffect transition="in" filter="wipe(left)">
                                      <p:cBhvr>
                                        <p:cTn id="12" dur="500"/>
                                        <p:tgtEl>
                                          <p:spTgt spid="250887"/>
                                        </p:tgtEl>
                                      </p:cBhvr>
                                    </p:animEffect>
                                  </p:childTnLst>
                                </p:cTn>
                              </p:par>
                            </p:childTnLst>
                          </p:cTn>
                        </p:par>
                        <p:par>
                          <p:cTn id="13" fill="hold">
                            <p:stCondLst>
                              <p:cond delay="500"/>
                            </p:stCondLst>
                            <p:childTnLst>
                              <p:par>
                                <p:cTn id="14" presetID="22" presetClass="entr" presetSubtype="8" fill="hold" grpId="0" nodeType="afterEffect">
                                  <p:stCondLst>
                                    <p:cond delay="2000"/>
                                  </p:stCondLst>
                                  <p:childTnLst>
                                    <p:set>
                                      <p:cBhvr>
                                        <p:cTn id="15" dur="1" fill="hold">
                                          <p:stCondLst>
                                            <p:cond delay="0"/>
                                          </p:stCondLst>
                                        </p:cTn>
                                        <p:tgtEl>
                                          <p:spTgt spid="250889"/>
                                        </p:tgtEl>
                                        <p:attrNameLst>
                                          <p:attrName>style.visibility</p:attrName>
                                        </p:attrNameLst>
                                      </p:cBhvr>
                                      <p:to>
                                        <p:strVal val="visible"/>
                                      </p:to>
                                    </p:set>
                                    <p:animEffect transition="in" filter="wipe(left)">
                                      <p:cBhvr>
                                        <p:cTn id="16" dur="500"/>
                                        <p:tgtEl>
                                          <p:spTgt spid="25088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0891"/>
                                        </p:tgtEl>
                                        <p:attrNameLst>
                                          <p:attrName>style.visibility</p:attrName>
                                        </p:attrNameLst>
                                      </p:cBhvr>
                                      <p:to>
                                        <p:strVal val="visible"/>
                                      </p:to>
                                    </p:set>
                                    <p:animEffect transition="in" filter="wipe(left)">
                                      <p:cBhvr>
                                        <p:cTn id="21" dur="500"/>
                                        <p:tgtEl>
                                          <p:spTgt spid="25089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box(in)">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autoUpdateAnimBg="0"/>
      <p:bldP spid="250887" grpId="0" autoUpdateAnimBg="0"/>
      <p:bldP spid="250889" grpId="0" autoUpdateAnimBg="0"/>
      <p:bldP spid="250891"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Mitral annulus diastolic velocity</a:t>
            </a:r>
            <a:endParaRPr lang="en-US" dirty="0"/>
          </a:p>
        </p:txBody>
      </p:sp>
      <p:sp>
        <p:nvSpPr>
          <p:cNvPr id="4" name="Content Placeholder 3"/>
          <p:cNvSpPr>
            <a:spLocks noGrp="1"/>
          </p:cNvSpPr>
          <p:nvPr>
            <p:ph idx="1"/>
          </p:nvPr>
        </p:nvSpPr>
        <p:spPr/>
        <p:txBody>
          <a:bodyPr/>
          <a:lstStyle/>
          <a:p>
            <a:r>
              <a:rPr lang="en-US" dirty="0" smtClean="0"/>
              <a:t>MV E  – Depend on active myocardial relaxation</a:t>
            </a:r>
          </a:p>
          <a:p>
            <a:r>
              <a:rPr lang="en-US" dirty="0" smtClean="0"/>
              <a:t>In </a:t>
            </a:r>
            <a:r>
              <a:rPr lang="en-US" dirty="0" err="1" smtClean="0"/>
              <a:t>cardiomyopathies</a:t>
            </a:r>
            <a:r>
              <a:rPr lang="en-US" dirty="0" smtClean="0"/>
              <a:t> E velocity progressively decrease with increasing severity of disease</a:t>
            </a:r>
          </a:p>
          <a:p>
            <a:r>
              <a:rPr lang="en-US" dirty="0" smtClean="0"/>
              <a:t>In CCP this is either normal or increased</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sz="3600" b="1" u="sng" dirty="0" smtClean="0">
                <a:solidFill>
                  <a:schemeClr val="hlink"/>
                </a:solidFill>
              </a:rPr>
              <a:t>Tissue Doppler</a:t>
            </a:r>
            <a:r>
              <a:rPr lang="en-US" sz="3600" dirty="0" smtClean="0"/>
              <a:t> PW Analysis of Mitral Annular Motion</a:t>
            </a:r>
          </a:p>
        </p:txBody>
      </p:sp>
      <p:pic>
        <p:nvPicPr>
          <p:cNvPr id="143363" name="Picture 3" descr="C:\My Documents\My Pictures\restClinic527B.JPG"/>
          <p:cNvPicPr>
            <a:picLocks noChangeAspect="1" noChangeArrowheads="1"/>
          </p:cNvPicPr>
          <p:nvPr/>
        </p:nvPicPr>
        <p:blipFill>
          <a:blip r:embed="rId3"/>
          <a:srcRect/>
          <a:stretch>
            <a:fillRect/>
          </a:stretch>
        </p:blipFill>
        <p:spPr bwMode="auto">
          <a:xfrm>
            <a:off x="3352800" y="1600200"/>
            <a:ext cx="5510213" cy="3413125"/>
          </a:xfrm>
          <a:prstGeom prst="rect">
            <a:avLst/>
          </a:prstGeom>
          <a:noFill/>
          <a:ln w="9525">
            <a:noFill/>
            <a:miter lim="800000"/>
            <a:headEnd/>
            <a:tailEnd/>
          </a:ln>
        </p:spPr>
      </p:pic>
      <p:sp>
        <p:nvSpPr>
          <p:cNvPr id="143364" name="AutoShape 4"/>
          <p:cNvSpPr>
            <a:spLocks noChangeArrowheads="1"/>
          </p:cNvSpPr>
          <p:nvPr/>
        </p:nvSpPr>
        <p:spPr bwMode="auto">
          <a:xfrm>
            <a:off x="7010400" y="2286000"/>
            <a:ext cx="228600" cy="762000"/>
          </a:xfrm>
          <a:prstGeom prst="downArrow">
            <a:avLst>
              <a:gd name="adj1" fmla="val 50000"/>
              <a:gd name="adj2" fmla="val 83333"/>
            </a:avLst>
          </a:prstGeom>
          <a:gradFill rotWithShape="0">
            <a:gsLst>
              <a:gs pos="0">
                <a:schemeClr val="hlink"/>
              </a:gs>
              <a:gs pos="100000">
                <a:schemeClr val="tx1"/>
              </a:gs>
            </a:gsLst>
            <a:lin ang="5400000" scaled="1"/>
          </a:gradFill>
          <a:ln w="9525">
            <a:solidFill>
              <a:schemeClr val="tx1"/>
            </a:solidFill>
            <a:miter lim="800000"/>
            <a:headEnd/>
            <a:tailEnd/>
          </a:ln>
        </p:spPr>
        <p:txBody>
          <a:bodyPr wrap="none" anchor="ctr"/>
          <a:lstStyle/>
          <a:p>
            <a:endParaRPr lang="en-US"/>
          </a:p>
        </p:txBody>
      </p:sp>
      <p:sp>
        <p:nvSpPr>
          <p:cNvPr id="55301" name="Text Box 5"/>
          <p:cNvSpPr txBox="1">
            <a:spLocks noChangeArrowheads="1"/>
          </p:cNvSpPr>
          <p:nvPr/>
        </p:nvSpPr>
        <p:spPr bwMode="auto">
          <a:xfrm>
            <a:off x="228600" y="2209800"/>
            <a:ext cx="3200400" cy="3013075"/>
          </a:xfrm>
          <a:prstGeom prst="rect">
            <a:avLst/>
          </a:prstGeom>
          <a:noFill/>
          <a:ln w="9525">
            <a:noFill/>
            <a:miter lim="800000"/>
            <a:headEnd/>
            <a:tailEnd/>
          </a:ln>
        </p:spPr>
        <p:txBody>
          <a:bodyPr>
            <a:spAutoFit/>
          </a:bodyPr>
          <a:lstStyle/>
          <a:p>
            <a:pPr>
              <a:spcBef>
                <a:spcPct val="50000"/>
              </a:spcBef>
            </a:pPr>
            <a:r>
              <a:rPr lang="en-US" dirty="0">
                <a:solidFill>
                  <a:schemeClr val="hlink"/>
                </a:solidFill>
              </a:rPr>
              <a:t>Physiologic Premise</a:t>
            </a:r>
            <a:r>
              <a:rPr lang="en-US" u="none" dirty="0">
                <a:solidFill>
                  <a:schemeClr val="hlink"/>
                </a:solidFill>
              </a:rPr>
              <a:t>:</a:t>
            </a:r>
          </a:p>
          <a:p>
            <a:pPr>
              <a:spcBef>
                <a:spcPct val="50000"/>
              </a:spcBef>
            </a:pPr>
            <a:endParaRPr lang="en-US" u="none" dirty="0"/>
          </a:p>
          <a:p>
            <a:pPr>
              <a:spcBef>
                <a:spcPct val="50000"/>
              </a:spcBef>
            </a:pPr>
            <a:r>
              <a:rPr lang="en-US" u="none" dirty="0"/>
              <a:t>Assessment of </a:t>
            </a:r>
            <a:r>
              <a:rPr lang="en-US" dirty="0">
                <a:solidFill>
                  <a:schemeClr val="hlink"/>
                </a:solidFill>
              </a:rPr>
              <a:t>VELOCITY</a:t>
            </a:r>
            <a:r>
              <a:rPr lang="en-US" u="none" dirty="0"/>
              <a:t> of LV</a:t>
            </a:r>
          </a:p>
          <a:p>
            <a:pPr lvl="1">
              <a:spcBef>
                <a:spcPct val="50000"/>
              </a:spcBef>
            </a:pPr>
            <a:r>
              <a:rPr lang="en-US" u="none" dirty="0"/>
              <a:t>-Contraction, and</a:t>
            </a:r>
          </a:p>
          <a:p>
            <a:pPr lvl="1">
              <a:spcBef>
                <a:spcPct val="50000"/>
              </a:spcBef>
            </a:pPr>
            <a:r>
              <a:rPr lang="en-US" u="none" dirty="0"/>
              <a:t>-Relaxation</a:t>
            </a:r>
          </a:p>
        </p:txBody>
      </p:sp>
      <p:sp>
        <p:nvSpPr>
          <p:cNvPr id="6" name="TextBox 5"/>
          <p:cNvSpPr txBox="1"/>
          <p:nvPr/>
        </p:nvSpPr>
        <p:spPr>
          <a:xfrm>
            <a:off x="1066800" y="5562600"/>
            <a:ext cx="6858000" cy="369332"/>
          </a:xfrm>
          <a:prstGeom prst="rect">
            <a:avLst/>
          </a:prstGeom>
          <a:noFill/>
        </p:spPr>
        <p:txBody>
          <a:bodyPr wrap="square" rtlCol="0">
            <a:spAutoFit/>
          </a:bodyPr>
          <a:lstStyle/>
          <a:p>
            <a:r>
              <a:rPr lang="en-US" dirty="0" smtClean="0"/>
              <a:t>In RCM E  velocity progressively  decrease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143363"/>
                                        </p:tgtEl>
                                        <p:attrNameLst>
                                          <p:attrName>style.visibility</p:attrName>
                                        </p:attrNameLst>
                                      </p:cBhvr>
                                      <p:to>
                                        <p:strVal val="visible"/>
                                      </p:to>
                                    </p:set>
                                    <p:animEffect transition="in" filter="wipe(left)">
                                      <p:cBhvr>
                                        <p:cTn id="7" dur="500"/>
                                        <p:tgtEl>
                                          <p:spTgt spid="143363"/>
                                        </p:tgtEl>
                                      </p:cBhvr>
                                    </p:animEffect>
                                  </p:childTnLst>
                                </p:cTn>
                              </p:par>
                            </p:childTnLst>
                          </p:cTn>
                        </p:par>
                        <p:par>
                          <p:cTn id="8" fill="hold">
                            <p:stCondLst>
                              <p:cond delay="2500"/>
                            </p:stCondLst>
                            <p:childTnLst>
                              <p:par>
                                <p:cTn id="9" presetID="22" presetClass="entr" presetSubtype="1" fill="hold" grpId="0" nodeType="afterEffect">
                                  <p:stCondLst>
                                    <p:cond delay="0"/>
                                  </p:stCondLst>
                                  <p:childTnLst>
                                    <p:set>
                                      <p:cBhvr>
                                        <p:cTn id="10" dur="1" fill="hold">
                                          <p:stCondLst>
                                            <p:cond delay="0"/>
                                          </p:stCondLst>
                                        </p:cTn>
                                        <p:tgtEl>
                                          <p:spTgt spid="143364"/>
                                        </p:tgtEl>
                                        <p:attrNameLst>
                                          <p:attrName>style.visibility</p:attrName>
                                        </p:attrNameLst>
                                      </p:cBhvr>
                                      <p:to>
                                        <p:strVal val="visible"/>
                                      </p:to>
                                    </p:set>
                                    <p:animEffect transition="in" filter="wipe(up)">
                                      <p:cBhvr>
                                        <p:cTn id="11"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Mitral valve annulus PW doppler</a:t>
            </a:r>
            <a:br>
              <a:rPr lang="en-US" dirty="0" smtClean="0"/>
            </a:br>
            <a:r>
              <a:rPr lang="en-US" dirty="0" smtClean="0"/>
              <a:t>CCP vs. RCM</a:t>
            </a:r>
            <a:endParaRPr lang="en-US" dirty="0"/>
          </a:p>
        </p:txBody>
      </p:sp>
      <p:sp>
        <p:nvSpPr>
          <p:cNvPr id="3" name="Content Placeholder 2"/>
          <p:cNvSpPr>
            <a:spLocks noGrp="1"/>
          </p:cNvSpPr>
          <p:nvPr>
            <p:ph idx="1"/>
          </p:nvPr>
        </p:nvSpPr>
        <p:spPr/>
        <p:txBody>
          <a:bodyPr>
            <a:normAutofit fontScale="92500"/>
          </a:bodyPr>
          <a:lstStyle/>
          <a:p>
            <a:r>
              <a:rPr lang="en-US" dirty="0" smtClean="0"/>
              <a:t>In CCP lateral expansion of the heart is impaired</a:t>
            </a:r>
          </a:p>
          <a:p>
            <a:r>
              <a:rPr lang="en-US" dirty="0" smtClean="0"/>
              <a:t>Most  of ventricular filling is accomplished by an exaggerated longitudinal motion of LV</a:t>
            </a:r>
          </a:p>
          <a:p>
            <a:r>
              <a:rPr lang="en-US" dirty="0" smtClean="0"/>
              <a:t>Longitudinal motion and hence the MV septal annulus velocity, increases more as the constriction worsens with higher filling pressure, paradoxical to its change in myocardial disease. </a:t>
            </a:r>
          </a:p>
          <a:p>
            <a:r>
              <a:rPr lang="en-US" b="1" dirty="0" smtClean="0"/>
              <a:t>This phenomenon has been termed </a:t>
            </a:r>
            <a:r>
              <a:rPr lang="en-US" b="1" dirty="0" smtClean="0">
                <a:solidFill>
                  <a:schemeClr val="accent6">
                    <a:lumMod val="75000"/>
                  </a:schemeClr>
                </a:solidFill>
              </a:rPr>
              <a:t>annulus paradoxus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smtClean="0"/>
              <a:t>Therefore in CCP </a:t>
            </a:r>
            <a:r>
              <a:rPr lang="en-US" b="1" dirty="0" smtClean="0"/>
              <a:t>E/E’ </a:t>
            </a:r>
            <a:r>
              <a:rPr lang="en-US" dirty="0" smtClean="0"/>
              <a:t>is inversely proportional to the PCW pressure, but in RCM, </a:t>
            </a:r>
            <a:r>
              <a:rPr lang="en-US" b="1" dirty="0" smtClean="0"/>
              <a:t>E/E’ </a:t>
            </a:r>
            <a:r>
              <a:rPr lang="en-US" dirty="0" smtClean="0"/>
              <a:t>is directly proportional to wedge pressure</a:t>
            </a:r>
          </a:p>
          <a:p>
            <a:r>
              <a:rPr lang="en-US" dirty="0" smtClean="0"/>
              <a:t>A MV </a:t>
            </a:r>
            <a:r>
              <a:rPr lang="en-US" b="1" dirty="0" smtClean="0"/>
              <a:t>E’ </a:t>
            </a:r>
            <a:r>
              <a:rPr lang="en-US" dirty="0" smtClean="0"/>
              <a:t>velocity of more than 7 cm/s, in the presence of restrictive filling pattern is highly suggestive of CCP</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Why it is important to distinguish?</a:t>
            </a:r>
            <a:endParaRPr lang="en-US" dirty="0"/>
          </a:p>
        </p:txBody>
      </p:sp>
      <p:sp>
        <p:nvSpPr>
          <p:cNvPr id="4" name="Content Placeholder 3"/>
          <p:cNvSpPr>
            <a:spLocks noGrp="1"/>
          </p:cNvSpPr>
          <p:nvPr>
            <p:ph idx="1"/>
          </p:nvPr>
        </p:nvSpPr>
        <p:spPr/>
        <p:txBody>
          <a:bodyPr>
            <a:normAutofit/>
          </a:bodyPr>
          <a:lstStyle/>
          <a:p>
            <a:pPr fontAlgn="t">
              <a:buNone/>
            </a:pPr>
            <a:r>
              <a:rPr lang="en-US" dirty="0" smtClean="0"/>
              <a:t>Correct diagnosis has important therapeutic</a:t>
            </a:r>
          </a:p>
          <a:p>
            <a:pPr fontAlgn="t">
              <a:buNone/>
            </a:pPr>
            <a:r>
              <a:rPr lang="en-US" dirty="0" smtClean="0"/>
              <a:t>implication.</a:t>
            </a:r>
          </a:p>
          <a:p>
            <a:pPr fontAlgn="t">
              <a:buNone/>
            </a:pPr>
            <a:endParaRPr lang="en-US" dirty="0" smtClean="0"/>
          </a:p>
          <a:p>
            <a:pPr fontAlgn="t"/>
            <a:r>
              <a:rPr lang="en-US" dirty="0" smtClean="0"/>
              <a:t>RCM - Medical therapy/cardiac transplant</a:t>
            </a:r>
          </a:p>
          <a:p>
            <a:pPr fontAlgn="t"/>
            <a:r>
              <a:rPr lang="en-US" dirty="0" smtClean="0"/>
              <a:t>CCP - Surgery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882" name="Picture 2"/>
          <p:cNvPicPr>
            <a:picLocks noGrp="1" noChangeAspect="1" noChangeArrowheads="1"/>
          </p:cNvPicPr>
          <p:nvPr>
            <p:ph idx="1"/>
          </p:nvPr>
        </p:nvPicPr>
        <p:blipFill>
          <a:blip r:embed="rId3"/>
          <a:srcRect l="29284" t="11785" r="8567" b="22554"/>
          <a:stretch>
            <a:fillRect/>
          </a:stretch>
        </p:blipFill>
        <p:spPr bwMode="auto">
          <a:xfrm>
            <a:off x="1" y="1295400"/>
            <a:ext cx="9126414"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3186" name="Picture 2"/>
          <p:cNvPicPr>
            <a:picLocks noGrp="1" noChangeAspect="1" noChangeArrowheads="1"/>
          </p:cNvPicPr>
          <p:nvPr>
            <p:ph idx="1"/>
          </p:nvPr>
        </p:nvPicPr>
        <p:blipFill>
          <a:blip r:embed="rId3"/>
          <a:srcRect l="22516" t="20985" r="8475" b="11216"/>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50938" y="457200"/>
            <a:ext cx="7793037" cy="1303338"/>
          </a:xfrm>
        </p:spPr>
        <p:txBody>
          <a:bodyPr/>
          <a:lstStyle/>
          <a:p>
            <a:pPr algn="l" eaLnBrk="1" hangingPunct="1"/>
            <a:r>
              <a:rPr lang="en-US" sz="3600" dirty="0" smtClean="0"/>
              <a:t>Tissue Doppler: </a:t>
            </a:r>
            <a:br>
              <a:rPr lang="en-US" sz="3600" dirty="0" smtClean="0"/>
            </a:br>
            <a:r>
              <a:rPr lang="en-US" sz="4000" u="sng" dirty="0" smtClean="0"/>
              <a:t>Restriction</a:t>
            </a:r>
            <a:r>
              <a:rPr lang="en-US" sz="3600" dirty="0" smtClean="0"/>
              <a:t> and </a:t>
            </a:r>
            <a:r>
              <a:rPr lang="en-US" sz="4000" u="sng" dirty="0" smtClean="0"/>
              <a:t>Constriction</a:t>
            </a:r>
          </a:p>
        </p:txBody>
      </p:sp>
      <p:sp>
        <p:nvSpPr>
          <p:cNvPr id="57347" name="Rectangle 3"/>
          <p:cNvSpPr>
            <a:spLocks noGrp="1" noChangeArrowheads="1"/>
          </p:cNvSpPr>
          <p:nvPr>
            <p:ph idx="1"/>
          </p:nvPr>
        </p:nvSpPr>
        <p:spPr>
          <a:xfrm>
            <a:off x="762000" y="2017713"/>
            <a:ext cx="7162800" cy="2706687"/>
          </a:xfrm>
        </p:spPr>
        <p:txBody>
          <a:bodyPr>
            <a:normAutofit fontScale="85000" lnSpcReduction="20000"/>
          </a:bodyPr>
          <a:lstStyle/>
          <a:p>
            <a:pPr algn="just" eaLnBrk="1" hangingPunct="1"/>
            <a:r>
              <a:rPr lang="en-US" dirty="0" smtClean="0"/>
              <a:t>Mitral inflow E wave is elevated in both</a:t>
            </a:r>
          </a:p>
          <a:p>
            <a:pPr algn="just" eaLnBrk="1" hangingPunct="1"/>
            <a:r>
              <a:rPr lang="en-US" dirty="0" smtClean="0"/>
              <a:t>Annular E wave</a:t>
            </a:r>
          </a:p>
          <a:p>
            <a:pPr lvl="1" algn="just" eaLnBrk="1" hangingPunct="1"/>
            <a:r>
              <a:rPr lang="en-US" dirty="0" smtClean="0"/>
              <a:t>Restriction, peak E-wave &lt; 8 cm/sec</a:t>
            </a:r>
          </a:p>
          <a:p>
            <a:pPr lvl="1" algn="just" eaLnBrk="1" hangingPunct="1"/>
            <a:r>
              <a:rPr lang="en-US" dirty="0" smtClean="0"/>
              <a:t>Constriction, Peak E-wave &gt; 8 cm/sec</a:t>
            </a:r>
          </a:p>
          <a:p>
            <a:pPr lvl="1"/>
            <a:r>
              <a:rPr lang="en-US" dirty="0" smtClean="0"/>
              <a:t>A cut-off value &gt;8 cm/second resulted in 95% sensitivity and 96% </a:t>
            </a:r>
            <a:r>
              <a:rPr lang="en-US" dirty="0" err="1" smtClean="0"/>
              <a:t>speciﬁcity</a:t>
            </a:r>
            <a:r>
              <a:rPr lang="en-US" dirty="0" smtClean="0"/>
              <a:t> for the diagnosis of CCP</a:t>
            </a:r>
          </a:p>
        </p:txBody>
      </p:sp>
      <p:sp>
        <p:nvSpPr>
          <p:cNvPr id="146436" name="Text Box 4"/>
          <p:cNvSpPr txBox="1">
            <a:spLocks noChangeArrowheads="1"/>
          </p:cNvSpPr>
          <p:nvPr/>
        </p:nvSpPr>
        <p:spPr bwMode="auto">
          <a:xfrm>
            <a:off x="0" y="5105400"/>
            <a:ext cx="8915400" cy="584775"/>
          </a:xfrm>
          <a:prstGeom prst="rect">
            <a:avLst/>
          </a:prstGeom>
          <a:noFill/>
          <a:ln w="9525">
            <a:noFill/>
            <a:miter lim="800000"/>
            <a:headEnd/>
            <a:tailEnd/>
          </a:ln>
        </p:spPr>
        <p:txBody>
          <a:bodyPr wrap="square">
            <a:spAutoFit/>
          </a:bodyPr>
          <a:lstStyle/>
          <a:p>
            <a:pPr lvl="2">
              <a:spcBef>
                <a:spcPct val="50000"/>
              </a:spcBef>
            </a:pPr>
            <a:r>
              <a:rPr lang="en-US" sz="3200" u="none" dirty="0" smtClean="0"/>
              <a:t>Annular </a:t>
            </a:r>
            <a:r>
              <a:rPr lang="en-US" sz="3200" u="none" dirty="0"/>
              <a:t>E wave is </a:t>
            </a:r>
            <a:r>
              <a:rPr lang="en-US" sz="3200" b="1" dirty="0"/>
              <a:t>preload independent</a:t>
            </a:r>
            <a:r>
              <a:rPr lang="en-US" b="1" dirty="0" smtClean="0"/>
              <a:t>.</a:t>
            </a:r>
            <a:endParaRPr lang="en-US"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wipe(left)">
                                      <p:cBhvr>
                                        <p:cTn id="7"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 mode doppler </a:t>
            </a:r>
            <a:endParaRPr lang="en-US" dirty="0"/>
          </a:p>
        </p:txBody>
      </p:sp>
      <p:sp>
        <p:nvSpPr>
          <p:cNvPr id="3" name="Content Placeholder 2"/>
          <p:cNvSpPr>
            <a:spLocks noGrp="1"/>
          </p:cNvSpPr>
          <p:nvPr>
            <p:ph idx="1"/>
          </p:nvPr>
        </p:nvSpPr>
        <p:spPr/>
        <p:txBody>
          <a:bodyPr/>
          <a:lstStyle/>
          <a:p>
            <a:r>
              <a:rPr lang="en-US" dirty="0" smtClean="0"/>
              <a:t>Color M-mode Slow flow propagation in RCM and rapid flow propagation (100 cm/s) in CCP</a:t>
            </a:r>
          </a:p>
          <a:p>
            <a:r>
              <a:rPr lang="en-US" dirty="0" smtClean="0"/>
              <a:t>This parameter is independent of preload and heart rate</a:t>
            </a:r>
          </a:p>
          <a:p>
            <a:r>
              <a:rPr lang="en-US" dirty="0" smtClean="0"/>
              <a:t>Sensitive Indicator of early myocardial relaxation</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Pulmonary artery hypertension</a:t>
            </a:r>
            <a:endParaRPr lang="en-US" dirty="0"/>
          </a:p>
        </p:txBody>
      </p:sp>
      <p:sp>
        <p:nvSpPr>
          <p:cNvPr id="3" name="Content Placeholder 2"/>
          <p:cNvSpPr>
            <a:spLocks noGrp="1"/>
          </p:cNvSpPr>
          <p:nvPr>
            <p:ph idx="1"/>
          </p:nvPr>
        </p:nvSpPr>
        <p:spPr/>
        <p:txBody>
          <a:bodyPr/>
          <a:lstStyle/>
          <a:p>
            <a:pPr fontAlgn="t"/>
            <a:r>
              <a:rPr lang="en-US" dirty="0" smtClean="0"/>
              <a:t>CCP --  Usually mild</a:t>
            </a:r>
          </a:p>
          <a:p>
            <a:pPr fontAlgn="t"/>
            <a:r>
              <a:rPr lang="en-US" dirty="0" smtClean="0"/>
              <a:t>RCM -- Mod - severe</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4000" smtClean="0"/>
              <a:t>Traditional Hemodynamic Criteria</a:t>
            </a:r>
          </a:p>
        </p:txBody>
      </p:sp>
      <p:pic>
        <p:nvPicPr>
          <p:cNvPr id="6147" name="Picture 4" descr="C:\My Documents\My Pictures\restMayoboard1.JPG"/>
          <p:cNvPicPr>
            <a:picLocks noChangeAspect="1" noChangeArrowheads="1"/>
          </p:cNvPicPr>
          <p:nvPr/>
        </p:nvPicPr>
        <p:blipFill>
          <a:blip r:embed="rId3"/>
          <a:srcRect/>
          <a:stretch>
            <a:fillRect/>
          </a:stretch>
        </p:blipFill>
        <p:spPr bwMode="auto">
          <a:xfrm>
            <a:off x="685800" y="1752600"/>
            <a:ext cx="8001000" cy="4572000"/>
          </a:xfrm>
          <a:prstGeom prst="rect">
            <a:avLst/>
          </a:prstGeom>
          <a:noFill/>
          <a:ln w="9525">
            <a:noFill/>
            <a:miter lim="800000"/>
            <a:headEnd/>
            <a:tailEnd/>
          </a:ln>
        </p:spPr>
      </p:pic>
      <p:sp>
        <p:nvSpPr>
          <p:cNvPr id="6" name="Oval 5"/>
          <p:cNvSpPr/>
          <p:nvPr/>
        </p:nvSpPr>
        <p:spPr>
          <a:xfrm>
            <a:off x="685800" y="3581400"/>
            <a:ext cx="7696200" cy="2667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of BNP</a:t>
            </a:r>
            <a:endParaRPr lang="en-US" dirty="0"/>
          </a:p>
        </p:txBody>
      </p:sp>
      <p:sp>
        <p:nvSpPr>
          <p:cNvPr id="4" name="Content Placeholder 3"/>
          <p:cNvSpPr>
            <a:spLocks noGrp="1"/>
          </p:cNvSpPr>
          <p:nvPr>
            <p:ph idx="1"/>
          </p:nvPr>
        </p:nvSpPr>
        <p:spPr/>
        <p:txBody>
          <a:bodyPr>
            <a:noAutofit/>
          </a:bodyPr>
          <a:lstStyle/>
          <a:p>
            <a:r>
              <a:rPr lang="en-US" dirty="0" smtClean="0"/>
              <a:t>Released by ventricular myocyte in response to wall stretch.</a:t>
            </a:r>
          </a:p>
          <a:p>
            <a:r>
              <a:rPr lang="en-US" dirty="0" smtClean="0"/>
              <a:t>Plasma BNP levels  in both systolic or diastolic dysfunction </a:t>
            </a:r>
          </a:p>
          <a:p>
            <a:r>
              <a:rPr lang="en-US" dirty="0" smtClean="0"/>
              <a:t>In constrictive pericarditis (CP) the myocardium is intrinsically normal, and myocardial stretch is prevented by the constraining pericardium.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94210" name="Picture 2"/>
          <p:cNvPicPr>
            <a:picLocks noGrp="1" noChangeAspect="1" noChangeArrowheads="1"/>
          </p:cNvPicPr>
          <p:nvPr>
            <p:ph idx="1"/>
          </p:nvPr>
        </p:nvPicPr>
        <p:blipFill>
          <a:blip r:embed="rId3"/>
          <a:srcRect l="8983" t="15153" r="8178" b="54313"/>
          <a:stretch>
            <a:fillRect/>
          </a:stretch>
        </p:blipFill>
        <p:spPr bwMode="auto">
          <a:xfrm>
            <a:off x="0" y="0"/>
            <a:ext cx="9144000" cy="1600200"/>
          </a:xfrm>
          <a:prstGeom prst="rect">
            <a:avLst/>
          </a:prstGeom>
          <a:noFill/>
          <a:ln w="9525">
            <a:noFill/>
            <a:miter lim="800000"/>
            <a:headEnd/>
            <a:tailEnd/>
          </a:ln>
          <a:effectLst/>
        </p:spPr>
      </p:pic>
      <p:sp>
        <p:nvSpPr>
          <p:cNvPr id="4" name="Rectangle 3"/>
          <p:cNvSpPr/>
          <p:nvPr/>
        </p:nvSpPr>
        <p:spPr>
          <a:xfrm>
            <a:off x="304800" y="5029200"/>
            <a:ext cx="8382000" cy="1200329"/>
          </a:xfrm>
          <a:prstGeom prst="rect">
            <a:avLst/>
          </a:prstGeom>
        </p:spPr>
        <p:txBody>
          <a:bodyPr wrap="square">
            <a:spAutoFit/>
          </a:bodyPr>
          <a:lstStyle/>
          <a:p>
            <a:r>
              <a:rPr lang="en-US" sz="2400" b="1" dirty="0" smtClean="0">
                <a:solidFill>
                  <a:srgbClr val="0070C0"/>
                </a:solidFill>
              </a:rPr>
              <a:t>BNP was grossly elevated in patients with restriction while it is nearly normal in those with constriction despite nearly identical clinical and hemodynamic presentation</a:t>
            </a:r>
            <a:endParaRPr lang="en-US" sz="2400" b="1" dirty="0">
              <a:solidFill>
                <a:srgbClr val="0070C0"/>
              </a:solidFill>
            </a:endParaRPr>
          </a:p>
        </p:txBody>
      </p:sp>
      <p:sp>
        <p:nvSpPr>
          <p:cNvPr id="5" name="Rectangle 4"/>
          <p:cNvSpPr/>
          <p:nvPr/>
        </p:nvSpPr>
        <p:spPr>
          <a:xfrm>
            <a:off x="762000" y="2133600"/>
            <a:ext cx="7620000" cy="2677656"/>
          </a:xfrm>
          <a:prstGeom prst="rect">
            <a:avLst/>
          </a:prstGeom>
        </p:spPr>
        <p:txBody>
          <a:bodyPr wrap="square">
            <a:spAutoFit/>
          </a:bodyPr>
          <a:lstStyle/>
          <a:p>
            <a:pPr>
              <a:buFont typeface="Arial" pitchFamily="34" charset="0"/>
              <a:buChar char="•"/>
            </a:pPr>
            <a:r>
              <a:rPr lang="en-US" sz="2800" dirty="0" smtClean="0"/>
              <a:t>  No </a:t>
            </a:r>
            <a:r>
              <a:rPr lang="en-US" sz="2800" dirty="0" err="1" smtClean="0"/>
              <a:t>signiﬁcant</a:t>
            </a:r>
            <a:r>
              <a:rPr lang="en-US" sz="2800" dirty="0" smtClean="0"/>
              <a:t> difference in the mean RAP, PAP, LAP,   PCWP, and LVEDP between the two groups</a:t>
            </a:r>
          </a:p>
          <a:p>
            <a:endParaRPr lang="en-US" sz="2800" dirty="0" smtClean="0"/>
          </a:p>
          <a:p>
            <a:pPr>
              <a:buFont typeface="Arial" pitchFamily="34" charset="0"/>
              <a:buChar char="•"/>
            </a:pPr>
            <a:r>
              <a:rPr lang="en-US" sz="2800" dirty="0" smtClean="0"/>
              <a:t>  The mean plasma BNP levels were signiﬁcantly higher  in RCMP compared to CP </a:t>
            </a:r>
            <a:r>
              <a:rPr lang="en-US" sz="2800" dirty="0" smtClean="0">
                <a:solidFill>
                  <a:schemeClr val="accent6">
                    <a:lumMod val="75000"/>
                  </a:schemeClr>
                </a:solidFill>
              </a:rPr>
              <a:t>(825.8 pg/ml vs. 128.0  52.7 pg/ml, p  0.001</a:t>
            </a:r>
            <a:r>
              <a:rPr lang="en-US" sz="2800" dirty="0" smtClean="0"/>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BNP</a:t>
            </a:r>
            <a:endParaRPr lang="en-US" dirty="0"/>
          </a:p>
        </p:txBody>
      </p:sp>
      <p:sp>
        <p:nvSpPr>
          <p:cNvPr id="3" name="Content Placeholder 2"/>
          <p:cNvSpPr>
            <a:spLocks noGrp="1"/>
          </p:cNvSpPr>
          <p:nvPr>
            <p:ph idx="1"/>
          </p:nvPr>
        </p:nvSpPr>
        <p:spPr/>
        <p:txBody>
          <a:bodyPr>
            <a:normAutofit/>
          </a:bodyPr>
          <a:lstStyle/>
          <a:p>
            <a:r>
              <a:rPr lang="en-US" dirty="0" smtClean="0"/>
              <a:t>However in another study, moderate elevations in plasma BNP were also noted in patients with constrictive pericarditis due to overt etiologies (e.g. cardiac surgery or mantle radiation)</a:t>
            </a:r>
          </a:p>
          <a:p>
            <a:r>
              <a:rPr lang="en-US" dirty="0" smtClean="0"/>
              <a:t>A plasma BNP measurement is advised early in  the evaluation because a low or normal plasma BNP may help to exclude RCM</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history</a:t>
            </a:r>
            <a:endParaRPr lang="en-US" dirty="0"/>
          </a:p>
        </p:txBody>
      </p:sp>
      <p:sp>
        <p:nvSpPr>
          <p:cNvPr id="3" name="Content Placeholder 2"/>
          <p:cNvSpPr>
            <a:spLocks noGrp="1"/>
          </p:cNvSpPr>
          <p:nvPr>
            <p:ph idx="1"/>
          </p:nvPr>
        </p:nvSpPr>
        <p:spPr/>
        <p:txBody>
          <a:bodyPr>
            <a:normAutofit/>
          </a:bodyPr>
          <a:lstStyle/>
          <a:p>
            <a:r>
              <a:rPr lang="en-US" dirty="0" smtClean="0"/>
              <a:t>Past H/O acute pericarditis, cardiac surgery, radiotherapy, connective tissue disease, and thoracic trauma strongly favors CCP</a:t>
            </a:r>
          </a:p>
          <a:p>
            <a:pPr>
              <a:lnSpc>
                <a:spcPct val="90000"/>
              </a:lnSpc>
            </a:pPr>
            <a:r>
              <a:rPr lang="en-US" dirty="0" smtClean="0"/>
              <a:t>H/O infiltrative disease (e.g. amyloidosis or </a:t>
            </a:r>
            <a:r>
              <a:rPr lang="en-US" dirty="0" err="1" smtClean="0"/>
              <a:t>sarcoidosis</a:t>
            </a:r>
            <a:r>
              <a:rPr lang="en-US" dirty="0" smtClean="0"/>
              <a:t>) favors restrictive cardiomyopathy.</a:t>
            </a:r>
          </a:p>
          <a:p>
            <a:pPr>
              <a:lnSpc>
                <a:spcPct val="90000"/>
              </a:lnSpc>
            </a:pPr>
            <a:r>
              <a:rPr lang="en-US" b="1" dirty="0" smtClean="0">
                <a:solidFill>
                  <a:schemeClr val="accent6">
                    <a:lumMod val="75000"/>
                  </a:schemeClr>
                </a:solidFill>
              </a:rPr>
              <a:t>Prior radiation therapy can result in both pericardial restriction and/or RCM</a:t>
            </a:r>
          </a:p>
          <a:p>
            <a:pPr>
              <a:lnSpc>
                <a:spcPct val="90000"/>
              </a:lnSpc>
            </a:pPr>
            <a:r>
              <a:rPr lang="en-US" dirty="0" smtClean="0"/>
              <a:t>However many cases of CCP and RCM are idiopathic</a:t>
            </a:r>
          </a:p>
          <a:p>
            <a:pPr>
              <a:lnSpc>
                <a:spcPct val="90000"/>
              </a:lnSpc>
            </a:pP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
          <a:ext cx="9143999" cy="5191172"/>
        </p:xfrm>
        <a:graphic>
          <a:graphicData uri="http://schemas.openxmlformats.org/drawingml/2006/table">
            <a:tbl>
              <a:tblPr firstRow="1" bandRow="1">
                <a:tableStyleId>{5940675A-B579-460E-94D1-54222C63F5DA}</a:tableStyleId>
              </a:tblPr>
              <a:tblGrid>
                <a:gridCol w="4029559"/>
                <a:gridCol w="3022169"/>
                <a:gridCol w="2092271"/>
              </a:tblGrid>
              <a:tr h="966167">
                <a:tc>
                  <a:txBody>
                    <a:bodyPr/>
                    <a:lstStyle/>
                    <a:p>
                      <a:endParaRPr lang="en-US" sz="2400" dirty="0"/>
                    </a:p>
                  </a:txBody>
                  <a:tcPr/>
                </a:tc>
                <a:tc>
                  <a:txBody>
                    <a:bodyPr/>
                    <a:lstStyle/>
                    <a:p>
                      <a:r>
                        <a:rPr lang="en-US" sz="2400" dirty="0" smtClean="0"/>
                        <a:t>CCP</a:t>
                      </a:r>
                      <a:endParaRPr lang="en-US" sz="2400" dirty="0"/>
                    </a:p>
                  </a:txBody>
                  <a:tcPr/>
                </a:tc>
                <a:tc>
                  <a:txBody>
                    <a:bodyPr/>
                    <a:lstStyle/>
                    <a:p>
                      <a:r>
                        <a:rPr lang="en-US" sz="2400" dirty="0" smtClean="0"/>
                        <a:t>RCM</a:t>
                      </a:r>
                      <a:endParaRPr lang="en-US" sz="2400" dirty="0"/>
                    </a:p>
                  </a:txBody>
                  <a:tcPr/>
                </a:tc>
              </a:tr>
              <a:tr h="1091234">
                <a:tc>
                  <a:txBody>
                    <a:bodyPr/>
                    <a:lstStyle/>
                    <a:p>
                      <a:r>
                        <a:rPr lang="en-US" sz="2400" b="1" dirty="0" smtClean="0">
                          <a:solidFill>
                            <a:srgbClr val="FF0000"/>
                          </a:solidFill>
                        </a:rPr>
                        <a:t>Dissociation</a:t>
                      </a:r>
                      <a:r>
                        <a:rPr lang="en-US" sz="2400" b="1" baseline="0" dirty="0" smtClean="0">
                          <a:solidFill>
                            <a:srgbClr val="FF0000"/>
                          </a:solidFill>
                        </a:rPr>
                        <a:t> between intra thoracic and intracardiac pressures</a:t>
                      </a:r>
                      <a:endParaRPr lang="en-US" sz="2400" b="1" dirty="0">
                        <a:solidFill>
                          <a:srgbClr val="FF0000"/>
                        </a:solidFill>
                      </a:endParaRPr>
                    </a:p>
                  </a:txBody>
                  <a:tcPr/>
                </a:tc>
                <a:tc>
                  <a:txBody>
                    <a:bodyPr/>
                    <a:lstStyle/>
                    <a:p>
                      <a:r>
                        <a:rPr lang="en-US" sz="2400" b="1" dirty="0" smtClean="0">
                          <a:solidFill>
                            <a:srgbClr val="FF0000"/>
                          </a:solidFill>
                        </a:rPr>
                        <a:t>Yes</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r h="1121714">
                <a:tc>
                  <a:txBody>
                    <a:bodyPr/>
                    <a:lstStyle/>
                    <a:p>
                      <a:r>
                        <a:rPr lang="en-US" sz="2400" b="1" dirty="0" smtClean="0">
                          <a:solidFill>
                            <a:srgbClr val="FF0000"/>
                          </a:solidFill>
                        </a:rPr>
                        <a:t>Enhanced pericardial constrain- fixed total</a:t>
                      </a:r>
                      <a:r>
                        <a:rPr lang="en-US" sz="2400" b="1" baseline="0" dirty="0" smtClean="0">
                          <a:solidFill>
                            <a:srgbClr val="FF0000"/>
                          </a:solidFill>
                        </a:rPr>
                        <a:t> cardiac volume in late diastole</a:t>
                      </a:r>
                      <a:endParaRPr lang="en-US" sz="2400" b="1" dirty="0">
                        <a:solidFill>
                          <a:srgbClr val="FF0000"/>
                        </a:solidFill>
                      </a:endParaRPr>
                    </a:p>
                  </a:txBody>
                  <a:tcPr/>
                </a:tc>
                <a:tc>
                  <a:txBody>
                    <a:bodyPr/>
                    <a:lstStyle/>
                    <a:p>
                      <a:r>
                        <a:rPr lang="en-US" sz="2400" b="1" dirty="0" smtClean="0">
                          <a:solidFill>
                            <a:srgbClr val="FF0000"/>
                          </a:solidFill>
                        </a:rPr>
                        <a:t>Yes</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r h="466394">
                <a:tc>
                  <a:txBody>
                    <a:bodyPr/>
                    <a:lstStyle/>
                    <a:p>
                      <a:r>
                        <a:rPr lang="en-US" sz="2400" b="1" dirty="0" smtClean="0">
                          <a:solidFill>
                            <a:srgbClr val="FF0000"/>
                          </a:solidFill>
                        </a:rPr>
                        <a:t>Enhanced</a:t>
                      </a:r>
                      <a:r>
                        <a:rPr lang="en-US" sz="2400" b="1" baseline="0" dirty="0" smtClean="0">
                          <a:solidFill>
                            <a:srgbClr val="FF0000"/>
                          </a:solidFill>
                        </a:rPr>
                        <a:t> diastolic interaction</a:t>
                      </a:r>
                      <a:endParaRPr lang="en-US" sz="2400" b="1" dirty="0">
                        <a:solidFill>
                          <a:srgbClr val="FF0000"/>
                        </a:solidFill>
                      </a:endParaRPr>
                    </a:p>
                  </a:txBody>
                  <a:tcPr/>
                </a:tc>
                <a:tc>
                  <a:txBody>
                    <a:bodyPr/>
                    <a:lstStyle/>
                    <a:p>
                      <a:r>
                        <a:rPr lang="en-US" sz="2400" b="1" dirty="0" smtClean="0">
                          <a:solidFill>
                            <a:srgbClr val="FF0000"/>
                          </a:solidFill>
                        </a:rPr>
                        <a:t>Yes</a:t>
                      </a:r>
                      <a:endParaRPr lang="en-US" sz="2400" b="1" dirty="0">
                        <a:solidFill>
                          <a:srgbClr val="FF000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r h="304800">
                <a:tc>
                  <a:txBody>
                    <a:bodyPr/>
                    <a:lstStyle/>
                    <a:p>
                      <a:r>
                        <a:rPr lang="en-US" sz="1600" dirty="0" smtClean="0"/>
                        <a:t>Pulmonary artery hypertension</a:t>
                      </a:r>
                      <a:endParaRPr lang="en-US" sz="1600" dirty="0"/>
                    </a:p>
                  </a:txBody>
                  <a:tcPr/>
                </a:tc>
                <a:tc>
                  <a:txBody>
                    <a:bodyPr/>
                    <a:lstStyle/>
                    <a:p>
                      <a:r>
                        <a:rPr lang="en-US" sz="1600" dirty="0" smtClean="0"/>
                        <a:t>Mild</a:t>
                      </a:r>
                      <a:endParaRPr lang="en-US" sz="1600" dirty="0"/>
                    </a:p>
                  </a:txBody>
                  <a:tcPr/>
                </a:tc>
                <a:tc>
                  <a:txBody>
                    <a:bodyPr/>
                    <a:lstStyle/>
                    <a:p>
                      <a:r>
                        <a:rPr lang="en-US" sz="1600" dirty="0" smtClean="0"/>
                        <a:t>Mod - severe</a:t>
                      </a:r>
                      <a:endParaRPr lang="en-US" sz="1600" dirty="0"/>
                    </a:p>
                  </a:txBody>
                  <a:tcPr/>
                </a:tc>
              </a:tr>
              <a:tr h="502920">
                <a:tc>
                  <a:txBody>
                    <a:bodyPr/>
                    <a:lstStyle/>
                    <a:p>
                      <a:r>
                        <a:rPr lang="en-US" sz="1600" dirty="0" smtClean="0"/>
                        <a:t>Early ventricular</a:t>
                      </a:r>
                      <a:r>
                        <a:rPr lang="en-US" sz="1600" baseline="0" dirty="0" smtClean="0"/>
                        <a:t> filling</a:t>
                      </a:r>
                      <a:endParaRPr lang="en-US" sz="1600" dirty="0"/>
                    </a:p>
                  </a:txBody>
                  <a:tcPr/>
                </a:tc>
                <a:tc>
                  <a:txBody>
                    <a:bodyPr/>
                    <a:lstStyle/>
                    <a:p>
                      <a:r>
                        <a:rPr lang="en-US" sz="1600" dirty="0" smtClean="0"/>
                        <a:t>Rapid Normal early myocardial relaxation</a:t>
                      </a:r>
                      <a:endParaRPr lang="en-US" sz="1600" dirty="0"/>
                    </a:p>
                  </a:txBody>
                  <a:tcPr/>
                </a:tc>
                <a:tc>
                  <a:txBody>
                    <a:bodyPr/>
                    <a:lstStyle/>
                    <a:p>
                      <a:r>
                        <a:rPr lang="en-US" sz="1600" dirty="0" smtClean="0"/>
                        <a:t>Impaired</a:t>
                      </a:r>
                      <a:endParaRPr lang="en-US" sz="1600" dirty="0"/>
                    </a:p>
                  </a:txBody>
                  <a:tcPr/>
                </a:tc>
              </a:tr>
              <a:tr h="466771">
                <a:tc>
                  <a:txBody>
                    <a:bodyPr/>
                    <a:lstStyle/>
                    <a:p>
                      <a:r>
                        <a:rPr lang="en-US" sz="1600" dirty="0" smtClean="0"/>
                        <a:t>Late filling</a:t>
                      </a:r>
                      <a:endParaRPr lang="en-US" sz="1600" dirty="0"/>
                    </a:p>
                  </a:txBody>
                  <a:tcPr/>
                </a:tc>
                <a:tc>
                  <a:txBody>
                    <a:bodyPr/>
                    <a:lstStyle/>
                    <a:p>
                      <a:r>
                        <a:rPr lang="en-US" sz="1600" dirty="0" smtClean="0"/>
                        <a:t>impaired</a:t>
                      </a:r>
                      <a:endParaRPr lang="en-US" sz="1600" dirty="0"/>
                    </a:p>
                  </a:txBody>
                  <a:tcPr/>
                </a:tc>
                <a:tc>
                  <a:txBody>
                    <a:bodyPr/>
                    <a:lstStyle/>
                    <a:p>
                      <a:r>
                        <a:rPr lang="en-US" sz="1600" dirty="0" smtClean="0"/>
                        <a:t>Impaired</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JVP</a:t>
            </a:r>
            <a:endParaRPr lang="en-US" dirty="0"/>
          </a:p>
        </p:txBody>
      </p:sp>
      <p:sp>
        <p:nvSpPr>
          <p:cNvPr id="3" name="Content Placeholder 2"/>
          <p:cNvSpPr>
            <a:spLocks noGrp="1"/>
          </p:cNvSpPr>
          <p:nvPr>
            <p:ph idx="1"/>
          </p:nvPr>
        </p:nvSpPr>
        <p:spPr/>
        <p:txBody>
          <a:bodyPr/>
          <a:lstStyle/>
          <a:p>
            <a:pPr>
              <a:lnSpc>
                <a:spcPct val="90000"/>
              </a:lnSpc>
            </a:pPr>
            <a:r>
              <a:rPr lang="en-US" dirty="0" smtClean="0"/>
              <a:t>The mean jugular venous pressure is usually markedly elevated in both conditions.</a:t>
            </a:r>
          </a:p>
          <a:p>
            <a:pPr>
              <a:lnSpc>
                <a:spcPct val="90000"/>
              </a:lnSpc>
            </a:pPr>
            <a:r>
              <a:rPr lang="en-US" dirty="0" smtClean="0"/>
              <a:t>Usually it is not possible to distinguish between CCP and RCM based on JVP alone</a:t>
            </a:r>
          </a:p>
          <a:p>
            <a:pPr>
              <a:lnSpc>
                <a:spcPct val="90000"/>
              </a:lnSpc>
            </a:pPr>
            <a:r>
              <a:rPr lang="en-US" dirty="0" smtClean="0"/>
              <a:t>Both diseases are characterized by dominant deep, steep Y descent</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JVP</a:t>
            </a:r>
            <a:endParaRPr lang="en-US" dirty="0"/>
          </a:p>
        </p:txBody>
      </p:sp>
      <p:sp>
        <p:nvSpPr>
          <p:cNvPr id="3" name="Content Placeholder 2"/>
          <p:cNvSpPr>
            <a:spLocks noGrp="1"/>
          </p:cNvSpPr>
          <p:nvPr>
            <p:ph idx="1"/>
          </p:nvPr>
        </p:nvSpPr>
        <p:spPr/>
        <p:txBody>
          <a:bodyPr/>
          <a:lstStyle/>
          <a:p>
            <a:r>
              <a:rPr lang="en-US" dirty="0" smtClean="0"/>
              <a:t>JVP in CCP has typically two dips per cardiac cycle: the outward movements are less conspicuous.</a:t>
            </a:r>
          </a:p>
          <a:p>
            <a:r>
              <a:rPr lang="en-US" dirty="0" smtClean="0"/>
              <a:t>These features are also common in restrictive cardiomyopathy</a:t>
            </a:r>
          </a:p>
          <a:p>
            <a:r>
              <a:rPr lang="en-US" dirty="0" err="1" smtClean="0"/>
              <a:t>Kussmaul's</a:t>
            </a:r>
            <a:r>
              <a:rPr lang="en-US" dirty="0" smtClean="0"/>
              <a:t> sign can be positive in any severe right failure condition</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JVP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CCP – The brief duration of Y descent gives a “flicking” appearance in an otherwise continuously distended vein </a:t>
            </a:r>
            <a:r>
              <a:rPr lang="en-US" dirty="0" smtClean="0">
                <a:solidFill>
                  <a:schemeClr val="accent6">
                    <a:lumMod val="50000"/>
                  </a:schemeClr>
                </a:solidFill>
              </a:rPr>
              <a:t>(Friedreich’s sign</a:t>
            </a:r>
            <a:r>
              <a:rPr lang="en-US" dirty="0" smtClean="0"/>
              <a:t>, considered by Paul Wood to be the most characteristic physical sign of CCP)</a:t>
            </a:r>
          </a:p>
          <a:p>
            <a:r>
              <a:rPr lang="en-US" dirty="0" smtClean="0"/>
              <a:t>Sub acute (elastic) cases are more likely to have comparable X and Y dips, giving a “W” or “M” contour. </a:t>
            </a:r>
          </a:p>
          <a:p>
            <a:r>
              <a:rPr lang="en-US" dirty="0" smtClean="0">
                <a:solidFill>
                  <a:schemeClr val="accent6">
                    <a:lumMod val="50000"/>
                  </a:schemeClr>
                </a:solidFill>
              </a:rPr>
              <a:t>Outward pulsation are more prominent in RCM -  caused either by large A wave or V wave due to TR</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Paradoxical pulse</a:t>
            </a:r>
            <a:endParaRPr lang="en-US" dirty="0"/>
          </a:p>
        </p:txBody>
      </p:sp>
      <p:sp>
        <p:nvSpPr>
          <p:cNvPr id="3" name="Content Placeholder 2"/>
          <p:cNvSpPr>
            <a:spLocks noGrp="1"/>
          </p:cNvSpPr>
          <p:nvPr>
            <p:ph idx="1"/>
          </p:nvPr>
        </p:nvSpPr>
        <p:spPr/>
        <p:txBody>
          <a:bodyPr>
            <a:normAutofit/>
          </a:bodyPr>
          <a:lstStyle/>
          <a:p>
            <a:r>
              <a:rPr lang="en-US" dirty="0" smtClean="0"/>
              <a:t>Usually absent or minimal in the classic chronic (rigid shell) constrictive pericarditis</a:t>
            </a:r>
          </a:p>
          <a:p>
            <a:r>
              <a:rPr lang="en-US" dirty="0" smtClean="0"/>
              <a:t>More common with sub acute (elastic) cases </a:t>
            </a:r>
          </a:p>
          <a:p>
            <a:r>
              <a:rPr lang="en-US" dirty="0" smtClean="0"/>
              <a:t>May occur with or without the presence of some pericardial effusion</a:t>
            </a:r>
          </a:p>
          <a:p>
            <a:r>
              <a:rPr lang="en-US" dirty="0" smtClean="0"/>
              <a:t>Respiratory variation in RCM is rarely enough to raise a suspicion of CCP</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9144000" cy="5485909"/>
        </p:xfrm>
        <a:graphic>
          <a:graphicData uri="http://schemas.openxmlformats.org/drawingml/2006/table">
            <a:tbl>
              <a:tblPr firstRow="1" bandRow="1">
                <a:tableStyleId>{5C22544A-7EE6-4342-B048-85BDC9FD1C3A}</a:tableStyleId>
              </a:tblPr>
              <a:tblGrid>
                <a:gridCol w="2286000"/>
                <a:gridCol w="3429000"/>
                <a:gridCol w="3429000"/>
              </a:tblGrid>
              <a:tr h="409214">
                <a:tc>
                  <a:txBody>
                    <a:bodyPr/>
                    <a:lstStyle/>
                    <a:p>
                      <a:endParaRPr lang="en-US" sz="2400" dirty="0"/>
                    </a:p>
                  </a:txBody>
                  <a:tcPr/>
                </a:tc>
                <a:tc>
                  <a:txBody>
                    <a:bodyPr/>
                    <a:lstStyle/>
                    <a:p>
                      <a:r>
                        <a:rPr lang="en-US" sz="2400" dirty="0" smtClean="0"/>
                        <a:t>CCP</a:t>
                      </a:r>
                      <a:endParaRPr lang="en-US" sz="2400" dirty="0"/>
                    </a:p>
                  </a:txBody>
                  <a:tcPr/>
                </a:tc>
                <a:tc>
                  <a:txBody>
                    <a:bodyPr/>
                    <a:lstStyle/>
                    <a:p>
                      <a:r>
                        <a:rPr lang="en-US" sz="2400" dirty="0" smtClean="0"/>
                        <a:t>RCM</a:t>
                      </a:r>
                      <a:endParaRPr lang="en-US" sz="2400" dirty="0"/>
                    </a:p>
                  </a:txBody>
                  <a:tcPr/>
                </a:tc>
              </a:tr>
              <a:tr h="3355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Early diastolic sound</a:t>
                      </a:r>
                    </a:p>
                    <a:p>
                      <a:endParaRPr lang="en-US" sz="2400" dirty="0"/>
                    </a:p>
                  </a:txBody>
                  <a:tcPr/>
                </a:tc>
                <a:tc>
                  <a:txBody>
                    <a:bodyPr/>
                    <a:lstStyle/>
                    <a:p>
                      <a:r>
                        <a:rPr lang="en-US" sz="2400" dirty="0" smtClean="0"/>
                        <a:t>Pericardial knock</a:t>
                      </a:r>
                      <a:r>
                        <a:rPr lang="en-US" sz="2400" baseline="0" dirty="0" smtClean="0"/>
                        <a:t> </a:t>
                      </a:r>
                    </a:p>
                    <a:p>
                      <a:endParaRPr lang="en-US" sz="2400" baseline="0" dirty="0" smtClean="0"/>
                    </a:p>
                    <a:p>
                      <a:endParaRPr lang="en-US" sz="2400" baseline="0" dirty="0" smtClean="0"/>
                    </a:p>
                    <a:p>
                      <a:endParaRPr lang="en-US" sz="2400" dirty="0" smtClean="0"/>
                    </a:p>
                    <a:p>
                      <a:r>
                        <a:rPr lang="en-US" sz="2400" dirty="0" smtClean="0"/>
                        <a:t>0.06–0.12 s after S2</a:t>
                      </a:r>
                    </a:p>
                    <a:p>
                      <a:endParaRPr lang="en-US" sz="2400" dirty="0" smtClean="0"/>
                    </a:p>
                    <a:p>
                      <a:r>
                        <a:rPr lang="en-US" sz="2400" dirty="0" smtClean="0"/>
                        <a:t>High pitched and “snapping” in character</a:t>
                      </a:r>
                    </a:p>
                  </a:txBody>
                  <a:tcPr/>
                </a:tc>
                <a:tc>
                  <a:txBody>
                    <a:bodyPr/>
                    <a:lstStyle/>
                    <a:p>
                      <a:r>
                        <a:rPr lang="en-US" sz="2400" dirty="0" smtClean="0"/>
                        <a:t>S3 </a:t>
                      </a:r>
                      <a:r>
                        <a:rPr lang="en-US" sz="2400" baseline="0" dirty="0" smtClean="0"/>
                        <a:t> </a:t>
                      </a:r>
                    </a:p>
                    <a:p>
                      <a:r>
                        <a:rPr lang="en-US" sz="2400" dirty="0" smtClean="0"/>
                        <a:t>Especially when TR</a:t>
                      </a:r>
                      <a:r>
                        <a:rPr lang="en-US" sz="2400" baseline="0" dirty="0" smtClean="0"/>
                        <a:t> or MR is p</a:t>
                      </a:r>
                      <a:r>
                        <a:rPr lang="en-US" sz="2400" dirty="0" smtClean="0"/>
                        <a:t>rominent</a:t>
                      </a:r>
                    </a:p>
                    <a:p>
                      <a:endParaRPr lang="en-US" sz="2400" dirty="0" smtClean="0"/>
                    </a:p>
                    <a:p>
                      <a:r>
                        <a:rPr lang="en-US" sz="2400" dirty="0" smtClean="0"/>
                        <a:t>0.12–0.18 s after S2</a:t>
                      </a:r>
                    </a:p>
                    <a:p>
                      <a:endParaRPr lang="en-US" sz="2400" dirty="0" smtClean="0"/>
                    </a:p>
                    <a:p>
                      <a:r>
                        <a:rPr lang="en-US" sz="2400" dirty="0" smtClean="0"/>
                        <a:t>Thudding, low</a:t>
                      </a:r>
                    </a:p>
                    <a:p>
                      <a:r>
                        <a:rPr lang="en-US" sz="2400" dirty="0" smtClean="0"/>
                        <a:t>pitched character</a:t>
                      </a:r>
                    </a:p>
                    <a:p>
                      <a:endParaRPr lang="en-US" sz="2400" dirty="0"/>
                    </a:p>
                  </a:txBody>
                  <a:tcPr/>
                </a:tc>
              </a:tr>
              <a:tr h="1645429">
                <a:tc>
                  <a:txBody>
                    <a:bodyPr/>
                    <a:lstStyle/>
                    <a:p>
                      <a:r>
                        <a:rPr lang="en-US" sz="2400" dirty="0" smtClean="0"/>
                        <a:t>Late diastolic sound</a:t>
                      </a:r>
                      <a:endParaRPr lang="en-US" sz="2400" dirty="0"/>
                    </a:p>
                  </a:txBody>
                  <a:tcPr/>
                </a:tc>
                <a:tc>
                  <a:txBody>
                    <a:bodyPr/>
                    <a:lstStyle/>
                    <a:p>
                      <a:r>
                        <a:rPr lang="en-US" sz="2400" dirty="0" smtClean="0"/>
                        <a:t>S4 does not occur in constrictive pericarditis.</a:t>
                      </a:r>
                    </a:p>
                  </a:txBody>
                  <a:tcPr/>
                </a:tc>
                <a:tc>
                  <a:txBody>
                    <a:bodyPr/>
                    <a:lstStyle/>
                    <a:p>
                      <a:r>
                        <a:rPr lang="en-US" sz="2400" dirty="0" smtClean="0"/>
                        <a:t>S4</a:t>
                      </a:r>
                      <a:r>
                        <a:rPr lang="en-US" sz="2400" baseline="0" dirty="0" smtClean="0"/>
                        <a:t> may be present.</a:t>
                      </a:r>
                      <a:endParaRPr lang="en-US" sz="2400" dirty="0" smtClean="0"/>
                    </a:p>
                  </a:txBody>
                  <a:tcPr/>
                </a:tc>
              </a:tr>
            </a:tbl>
          </a:graphicData>
        </a:graphic>
      </p:graphicFrame>
      <p:sp>
        <p:nvSpPr>
          <p:cNvPr id="5" name="TextBox 4"/>
          <p:cNvSpPr txBox="1"/>
          <p:nvPr/>
        </p:nvSpPr>
        <p:spPr>
          <a:xfrm>
            <a:off x="0" y="5410200"/>
            <a:ext cx="9144000" cy="923330"/>
          </a:xfrm>
          <a:prstGeom prst="rect">
            <a:avLst/>
          </a:prstGeom>
          <a:noFill/>
        </p:spPr>
        <p:txBody>
          <a:bodyPr wrap="square" rtlCol="0">
            <a:spAutoFit/>
          </a:bodyPr>
          <a:lstStyle/>
          <a:p>
            <a:pPr algn="ctr"/>
            <a:r>
              <a:rPr lang="en-US" sz="5400" dirty="0" smtClean="0"/>
              <a:t>Diastolic sounds</a:t>
            </a:r>
            <a:endParaRPr lang="en-US" sz="5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 valve regurgitation</a:t>
            </a:r>
            <a:endParaRPr lang="en-US" dirty="0"/>
          </a:p>
        </p:txBody>
      </p:sp>
      <p:sp>
        <p:nvSpPr>
          <p:cNvPr id="3" name="Content Placeholder 2"/>
          <p:cNvSpPr>
            <a:spLocks noGrp="1"/>
          </p:cNvSpPr>
          <p:nvPr>
            <p:ph idx="1"/>
          </p:nvPr>
        </p:nvSpPr>
        <p:spPr/>
        <p:txBody>
          <a:bodyPr>
            <a:normAutofit/>
          </a:bodyPr>
          <a:lstStyle/>
          <a:p>
            <a:r>
              <a:rPr lang="en-US" dirty="0" smtClean="0"/>
              <a:t>Mitral and tricuspid regurgitation are rarely prominent in constrictive pericarditis, but are often prominent in restrictive cardiomyopathy</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ECG</a:t>
            </a:r>
            <a:br>
              <a:rPr lang="en-US" sz="5300" dirty="0" smtClean="0"/>
            </a:br>
            <a:r>
              <a:rPr lang="en-US" dirty="0" smtClean="0"/>
              <a:t>P wave</a:t>
            </a:r>
            <a:endParaRPr lang="en-US" dirty="0"/>
          </a:p>
        </p:txBody>
      </p:sp>
      <p:sp>
        <p:nvSpPr>
          <p:cNvPr id="3" name="Content Placeholder 2"/>
          <p:cNvSpPr>
            <a:spLocks noGrp="1"/>
          </p:cNvSpPr>
          <p:nvPr>
            <p:ph idx="1"/>
          </p:nvPr>
        </p:nvSpPr>
        <p:spPr/>
        <p:txBody>
          <a:bodyPr>
            <a:normAutofit/>
          </a:bodyPr>
          <a:lstStyle/>
          <a:p>
            <a:r>
              <a:rPr lang="en-US" dirty="0" smtClean="0"/>
              <a:t>Atrial abnormality less common with CCP</a:t>
            </a:r>
          </a:p>
          <a:p>
            <a:r>
              <a:rPr lang="en-US" dirty="0" smtClean="0"/>
              <a:t>Probably because of the external compression by the pericardium, The raised atrial pressure causes less stretch of atrial myofibrils in CCP than in RCM</a:t>
            </a:r>
          </a:p>
          <a:p>
            <a:r>
              <a:rPr lang="en-US" dirty="0" smtClean="0"/>
              <a:t>Presence of severe TR and MR in RCM</a:t>
            </a:r>
          </a:p>
          <a:p>
            <a:endParaRPr lang="en-US"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ECG – Conduction blocks</a:t>
            </a:r>
            <a:endParaRPr lang="en-US" dirty="0"/>
          </a:p>
        </p:txBody>
      </p:sp>
      <p:sp>
        <p:nvSpPr>
          <p:cNvPr id="3" name="Content Placeholder 2"/>
          <p:cNvSpPr>
            <a:spLocks noGrp="1"/>
          </p:cNvSpPr>
          <p:nvPr>
            <p:ph idx="1"/>
          </p:nvPr>
        </p:nvSpPr>
        <p:spPr/>
        <p:txBody>
          <a:bodyPr/>
          <a:lstStyle/>
          <a:p>
            <a:r>
              <a:rPr lang="en-US" dirty="0" smtClean="0"/>
              <a:t>Both atioventricular and intraventricular, are more often features of RCM</a:t>
            </a:r>
          </a:p>
          <a:p>
            <a:r>
              <a:rPr lang="en-US" dirty="0" smtClean="0"/>
              <a:t>20–30% of patients with RCM have bundle branch block but is rare in CCP</a:t>
            </a:r>
          </a:p>
          <a:p>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ECG -Low voltage ECG</a:t>
            </a:r>
            <a:endParaRPr lang="en-US" dirty="0"/>
          </a:p>
        </p:txBody>
      </p:sp>
      <p:sp>
        <p:nvSpPr>
          <p:cNvPr id="3" name="Content Placeholder 2"/>
          <p:cNvSpPr>
            <a:spLocks noGrp="1"/>
          </p:cNvSpPr>
          <p:nvPr>
            <p:ph idx="1"/>
          </p:nvPr>
        </p:nvSpPr>
        <p:spPr/>
        <p:txBody>
          <a:bodyPr>
            <a:normAutofit/>
          </a:bodyPr>
          <a:lstStyle/>
          <a:p>
            <a:r>
              <a:rPr lang="en-US" dirty="0" smtClean="0"/>
              <a:t>Not critically helpful</a:t>
            </a:r>
          </a:p>
          <a:p>
            <a:r>
              <a:rPr lang="en-US" dirty="0" smtClean="0"/>
              <a:t>Less common in RCM, but can occur in cardiac amyloidosis. </a:t>
            </a:r>
          </a:p>
          <a:p>
            <a:r>
              <a:rPr lang="en-US" dirty="0" smtClean="0"/>
              <a:t>Dissociation between wall thickness and ECG voltage --important factor favoring RCM</a:t>
            </a:r>
          </a:p>
          <a:p>
            <a:r>
              <a:rPr lang="en-US" dirty="0" smtClean="0"/>
              <a:t>Q wave – common with amyloidosis, but can occur in CCP, probably because of fibrosis invading the myocardium</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CXR</a:t>
            </a:r>
            <a:endParaRPr lang="en-US" dirty="0"/>
          </a:p>
        </p:txBody>
      </p:sp>
      <p:sp>
        <p:nvSpPr>
          <p:cNvPr id="3" name="Content Placeholder 2"/>
          <p:cNvSpPr>
            <a:spLocks noGrp="1"/>
          </p:cNvSpPr>
          <p:nvPr>
            <p:ph idx="1"/>
          </p:nvPr>
        </p:nvSpPr>
        <p:spPr/>
        <p:txBody>
          <a:bodyPr/>
          <a:lstStyle/>
          <a:p>
            <a:pPr>
              <a:lnSpc>
                <a:spcPct val="90000"/>
              </a:lnSpc>
            </a:pPr>
            <a:r>
              <a:rPr lang="en-US" dirty="0" smtClean="0"/>
              <a:t>Pericardial calcification </a:t>
            </a:r>
          </a:p>
          <a:p>
            <a:pPr>
              <a:lnSpc>
                <a:spcPct val="90000"/>
              </a:lnSpc>
            </a:pPr>
            <a:r>
              <a:rPr lang="en-US" dirty="0" smtClean="0"/>
              <a:t>Mild cardiomegaly on chest X-ray is common in both conditions, but more prominent in restrictive cardiomyopathy. </a:t>
            </a:r>
          </a:p>
          <a:p>
            <a:pPr>
              <a:lnSpc>
                <a:spcPct val="90000"/>
              </a:lnSpc>
            </a:pPr>
            <a:r>
              <a:rPr lang="en-US" dirty="0" smtClean="0"/>
              <a:t>It is due to atrial rather than ventricular enlargement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CCP vs. RCM</a:t>
            </a:r>
            <a:br>
              <a:rPr lang="en-US" b="1" dirty="0" smtClean="0">
                <a:solidFill>
                  <a:schemeClr val="accent1">
                    <a:lumMod val="75000"/>
                  </a:schemeClr>
                </a:solidFill>
              </a:rPr>
            </a:br>
            <a:r>
              <a:rPr lang="en-US" sz="3600" b="1" dirty="0" smtClean="0">
                <a:solidFill>
                  <a:schemeClr val="accent1">
                    <a:lumMod val="75000"/>
                  </a:schemeClr>
                </a:solidFill>
              </a:rPr>
              <a:t>Hemodynamics of CCP</a:t>
            </a:r>
            <a:endParaRPr lang="en-US" sz="36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buNone/>
            </a:pPr>
            <a:r>
              <a:rPr lang="en-US" sz="2800" dirty="0" smtClean="0"/>
              <a:t>As compared to RCM, CCP has two important</a:t>
            </a:r>
          </a:p>
          <a:p>
            <a:pPr>
              <a:buNone/>
            </a:pPr>
            <a:r>
              <a:rPr lang="en-US" sz="2800" dirty="0" smtClean="0"/>
              <a:t>hemodynamic characteristics.</a:t>
            </a:r>
          </a:p>
          <a:p>
            <a:pPr marL="514350" indent="-514350">
              <a:buFont typeface="+mj-lt"/>
              <a:buAutoNum type="arabicPeriod"/>
            </a:pPr>
            <a:r>
              <a:rPr lang="en-US" sz="4400" b="1" dirty="0" smtClean="0">
                <a:solidFill>
                  <a:schemeClr val="accent1">
                    <a:lumMod val="75000"/>
                  </a:schemeClr>
                </a:solidFill>
              </a:rPr>
              <a:t>Stiff noncompliant pericardium</a:t>
            </a:r>
          </a:p>
          <a:p>
            <a:pPr marL="514350" indent="-514350">
              <a:buFont typeface="+mj-lt"/>
              <a:buAutoNum type="arabicPeriod"/>
            </a:pPr>
            <a:r>
              <a:rPr lang="en-US" sz="4400" b="1" dirty="0" smtClean="0">
                <a:solidFill>
                  <a:schemeClr val="accent1">
                    <a:lumMod val="75000"/>
                  </a:schemeClr>
                </a:solidFill>
              </a:rPr>
              <a:t>Dissociation of intrathoracic pressure from intracardiac pressures. </a:t>
            </a:r>
          </a:p>
          <a:p>
            <a:pPr>
              <a:buNone/>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Pericardial calcification </a:t>
            </a:r>
            <a:endParaRPr lang="en-US" dirty="0"/>
          </a:p>
        </p:txBody>
      </p:sp>
      <p:sp>
        <p:nvSpPr>
          <p:cNvPr id="3" name="Content Placeholder 2"/>
          <p:cNvSpPr>
            <a:spLocks noGrp="1"/>
          </p:cNvSpPr>
          <p:nvPr>
            <p:ph idx="1"/>
          </p:nvPr>
        </p:nvSpPr>
        <p:spPr/>
        <p:txBody>
          <a:bodyPr>
            <a:normAutofit/>
          </a:bodyPr>
          <a:lstStyle/>
          <a:p>
            <a:r>
              <a:rPr lang="en-US" dirty="0" smtClean="0"/>
              <a:t>Highly specific for  CCP</a:t>
            </a:r>
          </a:p>
          <a:p>
            <a:r>
              <a:rPr lang="en-US" dirty="0" smtClean="0"/>
              <a:t>Poor sensitivity -occurs in approximately 25% of cases</a:t>
            </a:r>
          </a:p>
          <a:p>
            <a:r>
              <a:rPr lang="en-US" dirty="0" smtClean="0"/>
              <a:t>Calcification is usually absent in sub acute constrictive pericarditis, and is therefore less frequent overall than it was in the past</a:t>
            </a:r>
          </a:p>
          <a:p>
            <a:r>
              <a:rPr lang="en-US" dirty="0" smtClean="0"/>
              <a:t>Electron beam CT and cine fluoroscopy are more sensitive modalities for calcification </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Septal notch</a:t>
            </a:r>
            <a:endParaRPr lang="en-US" dirty="0"/>
          </a:p>
        </p:txBody>
      </p:sp>
      <p:sp>
        <p:nvSpPr>
          <p:cNvPr id="3" name="Content Placeholder 2"/>
          <p:cNvSpPr>
            <a:spLocks noGrp="1"/>
          </p:cNvSpPr>
          <p:nvPr>
            <p:ph idx="1"/>
          </p:nvPr>
        </p:nvSpPr>
        <p:spPr/>
        <p:txBody>
          <a:bodyPr>
            <a:normAutofit lnSpcReduction="10000"/>
          </a:bodyPr>
          <a:lstStyle/>
          <a:p>
            <a:r>
              <a:rPr lang="en-US" dirty="0" smtClean="0"/>
              <a:t>Rapid filling of ventricle in early diastole is associated with rapid change of  ventricular pressures </a:t>
            </a:r>
          </a:p>
          <a:p>
            <a:r>
              <a:rPr lang="en-US" dirty="0" smtClean="0"/>
              <a:t>Slight asymmetry of RV and LV filling rate can result in rapid changes in the pressure differential between the two sides of the ventricular septum </a:t>
            </a:r>
          </a:p>
          <a:p>
            <a:r>
              <a:rPr lang="en-US" dirty="0" smtClean="0"/>
              <a:t>This results in rapid shift of septal position very abruptly.</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Atrial enlargement</a:t>
            </a:r>
            <a:endParaRPr lang="en-US" dirty="0"/>
          </a:p>
        </p:txBody>
      </p:sp>
      <p:sp>
        <p:nvSpPr>
          <p:cNvPr id="3" name="Content Placeholder 2"/>
          <p:cNvSpPr>
            <a:spLocks noGrp="1"/>
          </p:cNvSpPr>
          <p:nvPr>
            <p:ph idx="1"/>
          </p:nvPr>
        </p:nvSpPr>
        <p:spPr/>
        <p:txBody>
          <a:bodyPr>
            <a:normAutofit/>
          </a:bodyPr>
          <a:lstStyle/>
          <a:p>
            <a:r>
              <a:rPr lang="en-US" dirty="0" smtClean="0"/>
              <a:t>Major enlargement of RA and LA is a hallmark of RCM</a:t>
            </a:r>
          </a:p>
          <a:p>
            <a:r>
              <a:rPr lang="en-US" dirty="0" smtClean="0"/>
              <a:t>CCP- some enlargement of the atria often occurs, but rare to see the major enlargement</a:t>
            </a:r>
          </a:p>
          <a:p>
            <a:r>
              <a:rPr lang="en-US" dirty="0" smtClean="0"/>
              <a:t>Presence of the constricting process around the atria  and lack of significant MR /TR appears to account for this difference</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Pericardial thickening</a:t>
            </a:r>
            <a:endParaRPr lang="en-US" dirty="0"/>
          </a:p>
        </p:txBody>
      </p:sp>
      <p:sp>
        <p:nvSpPr>
          <p:cNvPr id="3" name="Content Placeholder 2"/>
          <p:cNvSpPr>
            <a:spLocks noGrp="1"/>
          </p:cNvSpPr>
          <p:nvPr>
            <p:ph idx="1"/>
          </p:nvPr>
        </p:nvSpPr>
        <p:spPr/>
        <p:txBody>
          <a:bodyPr>
            <a:normAutofit/>
          </a:bodyPr>
          <a:lstStyle/>
          <a:p>
            <a:r>
              <a:rPr lang="en-US" dirty="0" smtClean="0"/>
              <a:t>Specific for CCP </a:t>
            </a:r>
          </a:p>
          <a:p>
            <a:r>
              <a:rPr lang="en-US" dirty="0" smtClean="0"/>
              <a:t>Rarely can be seen with amyloidosis.</a:t>
            </a:r>
          </a:p>
          <a:p>
            <a:r>
              <a:rPr lang="en-US" dirty="0" smtClean="0"/>
              <a:t>Pericardial thickness exceeding 3 to 5 mm is highly suggestive of CCP.</a:t>
            </a:r>
          </a:p>
          <a:p>
            <a:r>
              <a:rPr lang="en-US" dirty="0" smtClean="0"/>
              <a:t>However, constriction can also be caused by a thin tight peel of visceral pericardium.</a:t>
            </a:r>
          </a:p>
          <a:p>
            <a:r>
              <a:rPr lang="en-US" dirty="0" smtClean="0"/>
              <a:t>Thus, a normal appearing parietal pericardium does not rule out constrictive pericarditis.</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Pericardial thickening</a:t>
            </a:r>
            <a:endParaRPr lang="en-US" dirty="0"/>
          </a:p>
        </p:txBody>
      </p:sp>
      <p:sp>
        <p:nvSpPr>
          <p:cNvPr id="3" name="Content Placeholder 2"/>
          <p:cNvSpPr>
            <a:spLocks noGrp="1"/>
          </p:cNvSpPr>
          <p:nvPr>
            <p:ph idx="1"/>
          </p:nvPr>
        </p:nvSpPr>
        <p:spPr/>
        <p:txBody>
          <a:bodyPr/>
          <a:lstStyle/>
          <a:p>
            <a:r>
              <a:rPr lang="en-US" dirty="0" smtClean="0"/>
              <a:t>TTE – Limited resolution- less sensitive and specific</a:t>
            </a:r>
          </a:p>
          <a:p>
            <a:r>
              <a:rPr lang="en-US" dirty="0" smtClean="0"/>
              <a:t>TEE , CT and MRI have better specificity</a:t>
            </a:r>
          </a:p>
          <a:p>
            <a:r>
              <a:rPr lang="en-US" dirty="0" smtClean="0"/>
              <a:t>A series of 11 patients with CCP pericarditis found an excellent correlation (r≥0.95) between measurement of pericardial thickness with TEE and that obtained by CT imaging </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b="1" dirty="0" smtClean="0"/>
              <a:t>Constrictive Pericarditis Normal Pericardial Thickness</a:t>
            </a:r>
            <a:endParaRPr lang="en-US" dirty="0"/>
          </a:p>
        </p:txBody>
      </p:sp>
      <p:sp>
        <p:nvSpPr>
          <p:cNvPr id="10243" name="Rectangle 3"/>
          <p:cNvSpPr>
            <a:spLocks noGrp="1" noChangeArrowheads="1"/>
          </p:cNvSpPr>
          <p:nvPr>
            <p:ph type="body" idx="1"/>
          </p:nvPr>
        </p:nvSpPr>
        <p:spPr/>
        <p:txBody>
          <a:bodyPr>
            <a:noAutofit/>
          </a:bodyPr>
          <a:lstStyle/>
          <a:p>
            <a:pPr>
              <a:lnSpc>
                <a:spcPct val="90000"/>
              </a:lnSpc>
            </a:pPr>
            <a:r>
              <a:rPr lang="en-US" sz="2800" dirty="0" smtClean="0"/>
              <a:t>Out of total  </a:t>
            </a:r>
            <a:r>
              <a:rPr lang="en-US" sz="2800" dirty="0"/>
              <a:t>143 patients with proven constriction </a:t>
            </a:r>
            <a:r>
              <a:rPr lang="en-US" sz="2800" dirty="0" smtClean="0"/>
              <a:t>undergoing  pericardiectomy ,18%; had normal pericardial thickness</a:t>
            </a:r>
          </a:p>
          <a:p>
            <a:pPr>
              <a:lnSpc>
                <a:spcPct val="90000"/>
              </a:lnSpc>
            </a:pPr>
            <a:r>
              <a:rPr lang="en-US" sz="2800" dirty="0" smtClean="0"/>
              <a:t>No difference in symptoms , physical findings or hemodynamic data</a:t>
            </a:r>
          </a:p>
          <a:p>
            <a:pPr>
              <a:lnSpc>
                <a:spcPct val="90000"/>
              </a:lnSpc>
            </a:pPr>
            <a:r>
              <a:rPr lang="en-US" sz="2800" dirty="0" smtClean="0"/>
              <a:t>No patient had normal pericardium on histopathological, however changes were milder and focal in group without pericardial thickening</a:t>
            </a:r>
          </a:p>
          <a:p>
            <a:pPr>
              <a:lnSpc>
                <a:spcPct val="90000"/>
              </a:lnSpc>
            </a:pPr>
            <a:r>
              <a:rPr lang="en-US" sz="2800" dirty="0" smtClean="0"/>
              <a:t> </a:t>
            </a:r>
            <a:r>
              <a:rPr lang="en-US" sz="2800" dirty="0"/>
              <a:t>Pericardiectomy was equally effective </a:t>
            </a:r>
            <a:r>
              <a:rPr lang="en-US" sz="2800" dirty="0" smtClean="0"/>
              <a:t>irrespective of pericardial thickening</a:t>
            </a:r>
            <a:endParaRPr lang="en-US" sz="2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CT and MRI</a:t>
            </a:r>
            <a:endParaRPr lang="en-US" dirty="0"/>
          </a:p>
        </p:txBody>
      </p:sp>
      <p:sp>
        <p:nvSpPr>
          <p:cNvPr id="3" name="Content Placeholder 2"/>
          <p:cNvSpPr>
            <a:spLocks noGrp="1"/>
          </p:cNvSpPr>
          <p:nvPr>
            <p:ph idx="1"/>
          </p:nvPr>
        </p:nvSpPr>
        <p:spPr/>
        <p:txBody>
          <a:bodyPr>
            <a:normAutofit/>
          </a:bodyPr>
          <a:lstStyle/>
          <a:p>
            <a:r>
              <a:rPr lang="en-US" dirty="0" smtClean="0"/>
              <a:t>Improved evaluation of  pericardial thickening</a:t>
            </a:r>
          </a:p>
          <a:p>
            <a:r>
              <a:rPr lang="en-US" dirty="0" smtClean="0"/>
              <a:t>Most cases of CCP do indeed show pericardial thickness of 3 mm or more, at least in some areas.</a:t>
            </a:r>
          </a:p>
          <a:p>
            <a:r>
              <a:rPr lang="en-US" dirty="0" smtClean="0"/>
              <a:t>The thickening may be focal or uniform around the entire heart.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 and MRI</a:t>
            </a:r>
            <a:endParaRPr lang="en-US" dirty="0"/>
          </a:p>
        </p:txBody>
      </p:sp>
      <p:sp>
        <p:nvSpPr>
          <p:cNvPr id="3" name="Content Placeholder 2"/>
          <p:cNvSpPr>
            <a:spLocks noGrp="1"/>
          </p:cNvSpPr>
          <p:nvPr>
            <p:ph idx="1"/>
          </p:nvPr>
        </p:nvSpPr>
        <p:spPr/>
        <p:txBody>
          <a:bodyPr>
            <a:normAutofit/>
          </a:bodyPr>
          <a:lstStyle/>
          <a:p>
            <a:r>
              <a:rPr lang="en-US" dirty="0" smtClean="0"/>
              <a:t>False negative - Normal pericardium is less than 2.0 mm thick; and even a considerable increase may not exceed the threshold of abnormality in a CT or MRI</a:t>
            </a:r>
          </a:p>
          <a:p>
            <a:r>
              <a:rPr lang="en-US" dirty="0" smtClean="0"/>
              <a:t>False positive - Finding of thickened pericardium does not necessarily indicate that constriction is present.</a:t>
            </a:r>
          </a:p>
          <a:p>
            <a:endParaRPr 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Endomyocardial biopsy</a:t>
            </a:r>
            <a:endParaRPr lang="en-US" dirty="0"/>
          </a:p>
        </p:txBody>
      </p:sp>
      <p:sp>
        <p:nvSpPr>
          <p:cNvPr id="3" name="Content Placeholder 2"/>
          <p:cNvSpPr>
            <a:spLocks noGrp="1"/>
          </p:cNvSpPr>
          <p:nvPr>
            <p:ph idx="1"/>
          </p:nvPr>
        </p:nvSpPr>
        <p:spPr>
          <a:xfrm>
            <a:off x="228600" y="1646237"/>
            <a:ext cx="8686800" cy="4525963"/>
          </a:xfrm>
        </p:spPr>
        <p:txBody>
          <a:bodyPr>
            <a:normAutofit lnSpcReduction="10000"/>
          </a:bodyPr>
          <a:lstStyle/>
          <a:p>
            <a:r>
              <a:rPr lang="en-US" dirty="0" smtClean="0"/>
              <a:t>High specificity for certain infiltrative </a:t>
            </a:r>
            <a:r>
              <a:rPr lang="en-US" dirty="0" err="1" smtClean="0"/>
              <a:t>cardiomyopathies</a:t>
            </a:r>
            <a:r>
              <a:rPr lang="en-US" dirty="0" smtClean="0"/>
              <a:t>-  amyloidosis, </a:t>
            </a:r>
            <a:r>
              <a:rPr lang="en-US" dirty="0" err="1" smtClean="0"/>
              <a:t>haemochromatosis</a:t>
            </a:r>
            <a:r>
              <a:rPr lang="en-US" dirty="0" smtClean="0"/>
              <a:t> and </a:t>
            </a:r>
            <a:r>
              <a:rPr lang="en-US" dirty="0" err="1" smtClean="0"/>
              <a:t>eosinophilic</a:t>
            </a:r>
            <a:r>
              <a:rPr lang="en-US" dirty="0" smtClean="0"/>
              <a:t> cardiomyopathy </a:t>
            </a:r>
          </a:p>
          <a:p>
            <a:r>
              <a:rPr lang="en-US" dirty="0" smtClean="0"/>
              <a:t>Idiopathic RCM - Only non-specific abnormalities </a:t>
            </a:r>
          </a:p>
          <a:p>
            <a:r>
              <a:rPr lang="en-US" dirty="0" smtClean="0"/>
              <a:t>Similar non specific abnormalities also seen in uncomplicated CCP</a:t>
            </a:r>
          </a:p>
          <a:p>
            <a:r>
              <a:rPr lang="en-US" dirty="0" smtClean="0"/>
              <a:t>Biopsy is therefore helpful chiefly to rule out specific infiltrative diseases</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thoracotomy </a:t>
            </a:r>
            <a:endParaRPr lang="en-US" dirty="0"/>
          </a:p>
        </p:txBody>
      </p:sp>
      <p:sp>
        <p:nvSpPr>
          <p:cNvPr id="3" name="Content Placeholder 2"/>
          <p:cNvSpPr>
            <a:spLocks noGrp="1"/>
          </p:cNvSpPr>
          <p:nvPr>
            <p:ph idx="1"/>
          </p:nvPr>
        </p:nvSpPr>
        <p:spPr/>
        <p:txBody>
          <a:bodyPr>
            <a:normAutofit/>
          </a:bodyPr>
          <a:lstStyle/>
          <a:p>
            <a:r>
              <a:rPr lang="en-US" dirty="0" smtClean="0"/>
              <a:t>Exploratory thoracotomy may be needed very rarely if ever in the current era.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1256</TotalTime>
  <Words>3640</Words>
  <Application>Microsoft Office PowerPoint</Application>
  <PresentationFormat>On-screen Show (4:3)</PresentationFormat>
  <Paragraphs>566</Paragraphs>
  <Slides>100</Slides>
  <Notes>100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02" baseType="lpstr">
      <vt:lpstr>Office Theme</vt:lpstr>
      <vt:lpstr>Image</vt:lpstr>
      <vt:lpstr>Restrictive  vs. Constrictive Heart Disease</vt:lpstr>
      <vt:lpstr>Restrictive cardiomyopathy</vt:lpstr>
      <vt:lpstr>Restrictive Cardiomyopathy</vt:lpstr>
      <vt:lpstr>Chronic constrictive pericarditis</vt:lpstr>
      <vt:lpstr>Why it is difficult to distinguish ?</vt:lpstr>
      <vt:lpstr>Pathophysiologic Similarity of Restriction and Constriction</vt:lpstr>
      <vt:lpstr>Why it is important to distinguish?</vt:lpstr>
      <vt:lpstr>Slide 8</vt:lpstr>
      <vt:lpstr>CCP vs. RCM Hemodynamics of CCP</vt:lpstr>
      <vt:lpstr>Normal pericardium</vt:lpstr>
      <vt:lpstr>Tensile properties of normal pericardium</vt:lpstr>
      <vt:lpstr>Pressure-volume relation of the pericardial sac</vt:lpstr>
      <vt:lpstr>Pressure-volume relation of the pericardial sac</vt:lpstr>
      <vt:lpstr>Slide 14</vt:lpstr>
      <vt:lpstr>Transition from compliant to non compliant segment</vt:lpstr>
      <vt:lpstr>Hemodynamic consequences</vt:lpstr>
      <vt:lpstr>Enhanced Ventricular interdependence</vt:lpstr>
      <vt:lpstr>Dissociation of Intrathoracic and Intracardiac Pressures</vt:lpstr>
      <vt:lpstr>Anatomy</vt:lpstr>
      <vt:lpstr>Effect of Inspiration - CCP</vt:lpstr>
      <vt:lpstr>Dissociation of Intrathoracic and Intracardiac Pressures</vt:lpstr>
      <vt:lpstr>Normal individual/RCM</vt:lpstr>
      <vt:lpstr>CCP</vt:lpstr>
      <vt:lpstr>So in CCP</vt:lpstr>
      <vt:lpstr>Slide 25</vt:lpstr>
      <vt:lpstr>So in CCP  with inspiration</vt:lpstr>
      <vt:lpstr>Slide 27</vt:lpstr>
      <vt:lpstr>Slide 28</vt:lpstr>
      <vt:lpstr>Slide 29</vt:lpstr>
      <vt:lpstr>Exaggerated ventricular interdependence </vt:lpstr>
      <vt:lpstr>Ventricular interdependence  cardiac cath</vt:lpstr>
      <vt:lpstr>Effect of Inspiration: Constriction</vt:lpstr>
      <vt:lpstr>Ventricular Interdependence CCP</vt:lpstr>
      <vt:lpstr>Ventricular interdependence</vt:lpstr>
      <vt:lpstr>Ventricular interdependence</vt:lpstr>
      <vt:lpstr>Ventricular interdependence  M Mode evaluation</vt:lpstr>
      <vt:lpstr>Ventricular interdependence  Doppler assessment</vt:lpstr>
      <vt:lpstr>Slide 38</vt:lpstr>
      <vt:lpstr>Doppler assessment  Parameters </vt:lpstr>
      <vt:lpstr>Ventricular interdependence  Doppler assessment</vt:lpstr>
      <vt:lpstr>Constriction Doppler</vt:lpstr>
      <vt:lpstr>Mitral E wave Criteria for Constriction</vt:lpstr>
      <vt:lpstr>Normal pulmonary vein Flow-TEE</vt:lpstr>
      <vt:lpstr>PV Doppler Patterns in Restriction-TEE </vt:lpstr>
      <vt:lpstr>PV Dopplar Patterns in Constriction-TEE</vt:lpstr>
      <vt:lpstr>Respiratory Cycle :Hepatic Vein Flow</vt:lpstr>
      <vt:lpstr>Hepatic Vein Doppler: Normal</vt:lpstr>
      <vt:lpstr>Hepatic venous flow </vt:lpstr>
      <vt:lpstr>Hepatic Vein Doppler: Constriction</vt:lpstr>
      <vt:lpstr>Hepatic Vein Dopplar: Restriction</vt:lpstr>
      <vt:lpstr>CCP – lack of respiratory variation</vt:lpstr>
      <vt:lpstr>Two possible explanations</vt:lpstr>
      <vt:lpstr>Slide 53</vt:lpstr>
      <vt:lpstr>CCP without respiratory variation</vt:lpstr>
      <vt:lpstr>CCP without respiratory variation</vt:lpstr>
      <vt:lpstr>Late mitral inflow velocity (MV a)</vt:lpstr>
      <vt:lpstr>Diastolic interaction</vt:lpstr>
      <vt:lpstr>Traditional Hemodynamic Criteria</vt:lpstr>
      <vt:lpstr>Slide 59</vt:lpstr>
      <vt:lpstr>Traditional Hemodynamic Criteria</vt:lpstr>
      <vt:lpstr>Slide 61</vt:lpstr>
      <vt:lpstr>Pericardial constrain during late diastole</vt:lpstr>
      <vt:lpstr>Pericardial constrain during late diastole – Rapid early filling</vt:lpstr>
      <vt:lpstr>Slide 64</vt:lpstr>
      <vt:lpstr>Pathophysiologic Differences</vt:lpstr>
      <vt:lpstr>Mitral annulus diastolic velocity</vt:lpstr>
      <vt:lpstr>Tissue Doppler PW Analysis of Mitral Annular Motion</vt:lpstr>
      <vt:lpstr>Mitral valve annulus PW doppler CCP vs. RCM</vt:lpstr>
      <vt:lpstr>Slide 69</vt:lpstr>
      <vt:lpstr>Slide 70</vt:lpstr>
      <vt:lpstr>Slide 71</vt:lpstr>
      <vt:lpstr>Tissue Doppler:  Restriction and Constriction</vt:lpstr>
      <vt:lpstr>Color M mode doppler </vt:lpstr>
      <vt:lpstr>Pulmonary artery hypertension</vt:lpstr>
      <vt:lpstr>Traditional Hemodynamic Criteria</vt:lpstr>
      <vt:lpstr>Role of BNP</vt:lpstr>
      <vt:lpstr>Slide 77</vt:lpstr>
      <vt:lpstr>BNP</vt:lpstr>
      <vt:lpstr>Past history</vt:lpstr>
      <vt:lpstr>JVP</vt:lpstr>
      <vt:lpstr>JVP</vt:lpstr>
      <vt:lpstr>JVP</vt:lpstr>
      <vt:lpstr>Paradoxical pulse</vt:lpstr>
      <vt:lpstr>Slide 84</vt:lpstr>
      <vt:lpstr>AV valve regurgitation</vt:lpstr>
      <vt:lpstr>ECG P wave</vt:lpstr>
      <vt:lpstr>ECG – Conduction blocks</vt:lpstr>
      <vt:lpstr>ECG -Low voltage ECG</vt:lpstr>
      <vt:lpstr>CXR</vt:lpstr>
      <vt:lpstr>Pericardial calcification </vt:lpstr>
      <vt:lpstr>Septal notch</vt:lpstr>
      <vt:lpstr>Atrial enlargement</vt:lpstr>
      <vt:lpstr>Pericardial thickening</vt:lpstr>
      <vt:lpstr>Pericardial thickening</vt:lpstr>
      <vt:lpstr>Constrictive Pericarditis Normal Pericardial Thickness</vt:lpstr>
      <vt:lpstr>CT and MRI</vt:lpstr>
      <vt:lpstr>CT and MRI</vt:lpstr>
      <vt:lpstr>Endomyocardial biopsy</vt:lpstr>
      <vt:lpstr>Exploratory thoracotomy </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randeep singla</dc:creator>
  <cp:lastModifiedBy>user</cp:lastModifiedBy>
  <cp:revision>244</cp:revision>
  <dcterms:created xsi:type="dcterms:W3CDTF">2010-05-04T12:49:57Z</dcterms:created>
  <dcterms:modified xsi:type="dcterms:W3CDTF">2021-09-13T05:49:31Z</dcterms:modified>
</cp:coreProperties>
</file>